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6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6"/>
  </p:notesMasterIdLst>
  <p:sldIdLst>
    <p:sldId id="277" r:id="rId2"/>
    <p:sldId id="262" r:id="rId3"/>
    <p:sldId id="260" r:id="rId4"/>
    <p:sldId id="267" r:id="rId5"/>
    <p:sldId id="458" r:id="rId6"/>
    <p:sldId id="460" r:id="rId7"/>
    <p:sldId id="461" r:id="rId8"/>
    <p:sldId id="455" r:id="rId9"/>
    <p:sldId id="307" r:id="rId10"/>
    <p:sldId id="454" r:id="rId11"/>
    <p:sldId id="395" r:id="rId12"/>
    <p:sldId id="389" r:id="rId13"/>
    <p:sldId id="384" r:id="rId14"/>
    <p:sldId id="309" r:id="rId15"/>
    <p:sldId id="393" r:id="rId16"/>
    <p:sldId id="480" r:id="rId17"/>
    <p:sldId id="296" r:id="rId18"/>
    <p:sldId id="397" r:id="rId19"/>
    <p:sldId id="303" r:id="rId20"/>
    <p:sldId id="273" r:id="rId21"/>
    <p:sldId id="297" r:id="rId22"/>
    <p:sldId id="294" r:id="rId23"/>
    <p:sldId id="482" r:id="rId24"/>
    <p:sldId id="284" r:id="rId25"/>
    <p:sldId id="311" r:id="rId26"/>
    <p:sldId id="275" r:id="rId27"/>
    <p:sldId id="287" r:id="rId28"/>
    <p:sldId id="312" r:id="rId29"/>
    <p:sldId id="288" r:id="rId30"/>
    <p:sldId id="369" r:id="rId31"/>
    <p:sldId id="396" r:id="rId32"/>
    <p:sldId id="390" r:id="rId33"/>
    <p:sldId id="299" r:id="rId34"/>
    <p:sldId id="300" r:id="rId35"/>
    <p:sldId id="301" r:id="rId36"/>
    <p:sldId id="374" r:id="rId37"/>
    <p:sldId id="372" r:id="rId38"/>
    <p:sldId id="373" r:id="rId39"/>
    <p:sldId id="343" r:id="rId40"/>
    <p:sldId id="344" r:id="rId41"/>
    <p:sldId id="382" r:id="rId42"/>
    <p:sldId id="379" r:id="rId43"/>
    <p:sldId id="483" r:id="rId44"/>
    <p:sldId id="457" r:id="rId45"/>
    <p:sldId id="512" r:id="rId46"/>
    <p:sldId id="513" r:id="rId47"/>
    <p:sldId id="514" r:id="rId48"/>
    <p:sldId id="444" r:id="rId49"/>
    <p:sldId id="376" r:id="rId50"/>
    <p:sldId id="377" r:id="rId51"/>
    <p:sldId id="308" r:id="rId52"/>
    <p:sldId id="269" r:id="rId53"/>
    <p:sldId id="426" r:id="rId54"/>
    <p:sldId id="497" r:id="rId55"/>
    <p:sldId id="425" r:id="rId56"/>
    <p:sldId id="400" r:id="rId57"/>
    <p:sldId id="503" r:id="rId58"/>
    <p:sldId id="506" r:id="rId59"/>
    <p:sldId id="507" r:id="rId60"/>
    <p:sldId id="402" r:id="rId61"/>
    <p:sldId id="404" r:id="rId62"/>
    <p:sldId id="496" r:id="rId63"/>
    <p:sldId id="441" r:id="rId64"/>
    <p:sldId id="470" r:id="rId65"/>
    <p:sldId id="499" r:id="rId66"/>
    <p:sldId id="469" r:id="rId67"/>
    <p:sldId id="478" r:id="rId68"/>
    <p:sldId id="475" r:id="rId69"/>
    <p:sldId id="487" r:id="rId70"/>
    <p:sldId id="493" r:id="rId71"/>
    <p:sldId id="477" r:id="rId72"/>
    <p:sldId id="476" r:id="rId73"/>
    <p:sldId id="508" r:id="rId74"/>
    <p:sldId id="509" r:id="rId75"/>
    <p:sldId id="408" r:id="rId76"/>
    <p:sldId id="410" r:id="rId77"/>
    <p:sldId id="411" r:id="rId78"/>
    <p:sldId id="412" r:id="rId79"/>
    <p:sldId id="501" r:id="rId80"/>
    <p:sldId id="414" r:id="rId81"/>
    <p:sldId id="468" r:id="rId82"/>
    <p:sldId id="510" r:id="rId83"/>
    <p:sldId id="420" r:id="rId84"/>
    <p:sldId id="442" r:id="rId85"/>
    <p:sldId id="443" r:id="rId86"/>
    <p:sldId id="422" r:id="rId87"/>
    <p:sldId id="436" r:id="rId88"/>
    <p:sldId id="467" r:id="rId89"/>
    <p:sldId id="421" r:id="rId90"/>
    <p:sldId id="521" r:id="rId91"/>
    <p:sldId id="423" r:id="rId92"/>
    <p:sldId id="465" r:id="rId93"/>
    <p:sldId id="451" r:id="rId94"/>
    <p:sldId id="464" r:id="rId95"/>
    <p:sldId id="466" r:id="rId96"/>
    <p:sldId id="449" r:id="rId97"/>
    <p:sldId id="445" r:id="rId98"/>
    <p:sldId id="438" r:id="rId99"/>
    <p:sldId id="447" r:id="rId100"/>
    <p:sldId id="450" r:id="rId101"/>
    <p:sldId id="453" r:id="rId102"/>
    <p:sldId id="484" r:id="rId103"/>
    <p:sldId id="524" r:id="rId104"/>
    <p:sldId id="525" r:id="rId105"/>
    <p:sldId id="526" r:id="rId106"/>
    <p:sldId id="527" r:id="rId107"/>
    <p:sldId id="528" r:id="rId108"/>
    <p:sldId id="529" r:id="rId109"/>
    <p:sldId id="530" r:id="rId110"/>
    <p:sldId id="531" r:id="rId111"/>
    <p:sldId id="532" r:id="rId112"/>
    <p:sldId id="533" r:id="rId113"/>
    <p:sldId id="534" r:id="rId114"/>
    <p:sldId id="535" r:id="rId115"/>
    <p:sldId id="536" r:id="rId116"/>
    <p:sldId id="537" r:id="rId117"/>
    <p:sldId id="538" r:id="rId118"/>
    <p:sldId id="539" r:id="rId119"/>
    <p:sldId id="540" r:id="rId120"/>
    <p:sldId id="541" r:id="rId121"/>
    <p:sldId id="542" r:id="rId122"/>
    <p:sldId id="543" r:id="rId123"/>
    <p:sldId id="544" r:id="rId124"/>
    <p:sldId id="545" r:id="rId125"/>
    <p:sldId id="546" r:id="rId126"/>
    <p:sldId id="522" r:id="rId127"/>
    <p:sldId id="291" r:id="rId128"/>
    <p:sldId id="473" r:id="rId129"/>
    <p:sldId id="430" r:id="rId130"/>
    <p:sldId id="515" r:id="rId131"/>
    <p:sldId id="516" r:id="rId132"/>
    <p:sldId id="518" r:id="rId133"/>
    <p:sldId id="547" r:id="rId134"/>
    <p:sldId id="548" r:id="rId135"/>
    <p:sldId id="549" r:id="rId136"/>
    <p:sldId id="550" r:id="rId137"/>
    <p:sldId id="551" r:id="rId138"/>
    <p:sldId id="552" r:id="rId139"/>
    <p:sldId id="553" r:id="rId140"/>
    <p:sldId id="554" r:id="rId141"/>
    <p:sldId id="555" r:id="rId142"/>
    <p:sldId id="556" r:id="rId143"/>
    <p:sldId id="562" r:id="rId144"/>
    <p:sldId id="305" r:id="rId14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CF4"/>
    <a:srgbClr val="FD0EB5"/>
    <a:srgbClr val="4CFF8A"/>
    <a:srgbClr val="85EAFF"/>
    <a:srgbClr val="FD0BD8"/>
    <a:srgbClr val="BBC835"/>
    <a:srgbClr val="FD8C14"/>
    <a:srgbClr val="35A46B"/>
    <a:srgbClr val="FD25DB"/>
    <a:srgbClr val="A71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0" autoAdjust="0"/>
    <p:restoredTop sz="99463" autoAdjust="0"/>
  </p:normalViewPr>
  <p:slideViewPr>
    <p:cSldViewPr snapToGrid="0" snapToObjects="1">
      <p:cViewPr>
        <p:scale>
          <a:sx n="100" d="100"/>
          <a:sy n="100" d="100"/>
        </p:scale>
        <p:origin x="-2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150" Type="http://schemas.openxmlformats.org/officeDocument/2006/relationships/theme" Target="theme/theme1.xml"/><Relationship Id="rId15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notesMaster" Target="notesMasters/notesMaster1.xml"/><Relationship Id="rId147" Type="http://schemas.openxmlformats.org/officeDocument/2006/relationships/printerSettings" Target="printerSettings/printerSettings1.bin"/><Relationship Id="rId148" Type="http://schemas.openxmlformats.org/officeDocument/2006/relationships/presProps" Target="presProps.xml"/><Relationship Id="rId14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Relationship Id="rId2" Type="http://schemas.openxmlformats.org/officeDocument/2006/relationships/image" Target="../media/image12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Relationship Id="rId2" Type="http://schemas.openxmlformats.org/officeDocument/2006/relationships/image" Target="../media/image13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5B6C-CDEA-D741-840E-FA19B1DE5EBC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BB853-0A9E-6A40-8ACE-59CD04D0FB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81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Non inibiscono la sintesi di </a:t>
            </a:r>
            <a:r>
              <a:rPr lang="it-IT" sz="1200" dirty="0" err="1" smtClean="0"/>
              <a:t>eicosanoidi</a:t>
            </a:r>
            <a:r>
              <a:rPr lang="it-IT" sz="1200" dirty="0" smtClean="0"/>
              <a:t> come i leucotrieni e di altri mediatori flogistici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B853-0A9E-6A40-8ACE-59CD04D0FB6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341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E92D46-87BD-CC4B-84AC-823C011BA7B2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900" y="4343400"/>
            <a:ext cx="4648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01305CC-4A87-024C-9567-B5572E36E026}" type="slidenum">
              <a:rPr lang="de-DE" sz="1200"/>
              <a:pPr/>
              <a:t>106</a:t>
            </a:fld>
            <a:endParaRPr lang="de-DE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106228" cy="41144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9" y="4344025"/>
            <a:ext cx="5488264" cy="41144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9" y="4344025"/>
            <a:ext cx="5488264" cy="41144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5D1BEAE-3A22-AA4D-BC68-2495047C11E1}" type="slidenum">
              <a:rPr lang="de-DE" sz="1200"/>
              <a:pPr/>
              <a:t>117</a:t>
            </a:fld>
            <a:endParaRPr lang="de-DE" sz="1200"/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90C278A6-6E7F-0541-8E33-CF93A3BC7A37}" type="slidenum">
              <a:rPr lang="de-DE" sz="1200">
                <a:latin typeface="Times" charset="0"/>
              </a:rPr>
              <a:pPr algn="r" eaLnBrk="1" hangingPunct="1">
                <a:buClrTx/>
                <a:buSzTx/>
                <a:buFontTx/>
                <a:buNone/>
              </a:pPr>
              <a:t>117</a:t>
            </a:fld>
            <a:endParaRPr lang="de-DE" sz="1200">
              <a:latin typeface="Times" charset="0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7133" y="8686489"/>
            <a:ext cx="2970868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C409EF46-E1B8-5F46-8BAE-344B314C726F}" type="slidenum">
              <a:rPr lang="de-DE" sz="1200">
                <a:latin typeface="Times" charset="0"/>
              </a:rPr>
              <a:pPr algn="r" eaLnBrk="1" hangingPunct="1">
                <a:buClrTx/>
                <a:buSzTx/>
                <a:buFontTx/>
                <a:buNone/>
              </a:pPr>
              <a:t>117</a:t>
            </a:fld>
            <a:endParaRPr lang="de-DE" sz="1200">
              <a:latin typeface="Times" charset="0"/>
            </a:endParaRPr>
          </a:p>
        </p:txBody>
      </p:sp>
      <p:sp>
        <p:nvSpPr>
          <p:cNvPr id="706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noFill/>
        </p:spPr>
        <p:txBody>
          <a:bodyPr/>
          <a:lstStyle/>
          <a:p>
            <a:pPr eaLnBrk="1" hangingPunct="1"/>
            <a:r>
              <a:rPr lang="de-DE">
                <a:latin typeface="Times" charset="0"/>
                <a:ea typeface="MS PGothic" charset="0"/>
              </a:rPr>
              <a:t>Explain Bennett model as opposed to Chung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59EC14A-6143-DD43-A975-AA40911975CB}" type="slidenum">
              <a:rPr lang="de-DE" sz="1200"/>
              <a:pPr/>
              <a:t>119</a:t>
            </a:fld>
            <a:endParaRPr lang="de-DE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106228" cy="41144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B765D24-E407-A043-800A-E023CB3FB0FD}" type="slidenum">
              <a:rPr lang="de-DE" sz="1200"/>
              <a:pPr/>
              <a:t>120</a:t>
            </a:fld>
            <a:endParaRPr lang="de-DE" sz="1200"/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F46B1DA3-73B9-2542-B5FF-D002AA08897E}" type="slidenum">
              <a:rPr lang="de-DE" sz="1200">
                <a:latin typeface="Times" charset="0"/>
              </a:rPr>
              <a:pPr algn="r" eaLnBrk="1" hangingPunct="1">
                <a:buClrTx/>
                <a:buSzTx/>
                <a:buFontTx/>
                <a:buNone/>
              </a:pPr>
              <a:t>120</a:t>
            </a:fld>
            <a:endParaRPr lang="de-DE" sz="1200">
              <a:latin typeface="Times" charset="0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6049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MS PGothic" charset="0"/>
              </a:rPr>
              <a:t>The rather low affinity of Tapentadol to the µ-opioid receptor and the additional NA reuptake inhibition should result in a reduced incidence of typical side effects of µ-opioid receptor agonists (classical CAAs) like morphine. („µ-sparing effect“*) </a:t>
            </a:r>
          </a:p>
          <a:p>
            <a:pPr eaLnBrk="1" hangingPunct="1"/>
            <a:endParaRPr lang="en-US">
              <a:latin typeface="Times" charset="0"/>
              <a:ea typeface="MS PGothic" charset="0"/>
            </a:endParaRPr>
          </a:p>
          <a:p>
            <a:pPr eaLnBrk="1" hangingPunct="1"/>
            <a:r>
              <a:rPr lang="en-US">
                <a:latin typeface="Times" charset="0"/>
                <a:ea typeface="MS PGothic" charset="0"/>
              </a:rPr>
              <a:t>The emetic potential of Tapentadol in comparison to morphine was tested in ferrets. </a:t>
            </a:r>
          </a:p>
          <a:p>
            <a:pPr eaLnBrk="1" hangingPunct="1"/>
            <a:r>
              <a:rPr lang="en-US">
                <a:latin typeface="Times" charset="0"/>
                <a:ea typeface="MS PGothic" charset="0"/>
              </a:rPr>
              <a:t>Ferrets treated with Tapentadol showed significantly lower incidences of retches and vomits as animals under morphine treatment at equianalgesic doses.</a:t>
            </a:r>
          </a:p>
          <a:p>
            <a:pPr eaLnBrk="1" hangingPunct="1"/>
            <a:r>
              <a:rPr lang="en-US">
                <a:latin typeface="Times" charset="0"/>
                <a:ea typeface="MS PGothic" charset="0"/>
              </a:rPr>
              <a:t>At very high (supra-therapeutic) dosages the direct antiemetic effects of morphine can be observed.</a:t>
            </a:r>
          </a:p>
          <a:p>
            <a:pPr eaLnBrk="1" hangingPunct="1"/>
            <a:endParaRPr lang="en-US">
              <a:latin typeface="Times" charset="0"/>
              <a:ea typeface="MS PGothic" charset="0"/>
            </a:endParaRPr>
          </a:p>
          <a:p>
            <a:pPr eaLnBrk="1" hangingPunct="1"/>
            <a:r>
              <a:rPr lang="en-US">
                <a:latin typeface="Times" charset="0"/>
                <a:ea typeface="MS PGothic" charset="0"/>
              </a:rPr>
              <a:t>*„µ-sparing effect“: by combining different, complementary mechanisms of action (NA reuptake inhibition and µ-agonism) in an additive or even synergistic way it is possible to achieve a comparable analgesic efficacy whilst reducing the µ-agonist component responsible for the side effect profile of classical opioids)</a:t>
            </a:r>
          </a:p>
          <a:p>
            <a:pPr eaLnBrk="1" hangingPunct="1"/>
            <a:endParaRPr lang="en-US">
              <a:latin typeface="Times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8C53753-BCFC-7D4C-A58E-72EEE06D0EC5}" type="slidenum">
              <a:rPr lang="de-DE" sz="1200"/>
              <a:pPr/>
              <a:t>124</a:t>
            </a:fld>
            <a:endParaRPr lang="de-DE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424" y="685489"/>
            <a:ext cx="4548706" cy="3430561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106228" cy="41144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02C3ECF-E418-2B4D-A65D-A7D220FC97C6}" type="slidenum">
              <a:rPr lang="de-DE" sz="1200"/>
              <a:pPr/>
              <a:t>125</a:t>
            </a:fld>
            <a:endParaRPr lang="de-DE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424" y="685489"/>
            <a:ext cx="4548706" cy="3430561"/>
          </a:xfrm>
          <a:ln/>
        </p:spPr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106228" cy="411448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</a:t>
            </a:r>
            <a:r>
              <a:rPr lang="it-IT" dirty="0" err="1" smtClean="0"/>
              <a:t>ac</a:t>
            </a:r>
            <a:r>
              <a:rPr lang="it-IT" dirty="0" smtClean="0"/>
              <a:t>. </a:t>
            </a:r>
            <a:r>
              <a:rPr lang="it-IT" dirty="0" err="1" smtClean="0"/>
              <a:t>Arachidonico</a:t>
            </a:r>
            <a:r>
              <a:rPr lang="it-IT" dirty="0" smtClean="0"/>
              <a:t> si rilascia dai fosfolipidi in cui è presente</a:t>
            </a:r>
          </a:p>
          <a:p>
            <a:r>
              <a:rPr lang="it-IT" dirty="0" smtClean="0"/>
              <a:t>Stimoli: agenti infettivi, ischemia, interazione antigene anticorpo, stimoli fisici e termici</a:t>
            </a:r>
          </a:p>
          <a:p>
            <a:r>
              <a:rPr lang="it-IT" dirty="0" smtClean="0"/>
              <a:t>A livello del focolaio della flogosi vengono rilasciati anche citochine,</a:t>
            </a:r>
            <a:r>
              <a:rPr lang="it-IT" baseline="0" dirty="0" smtClean="0"/>
              <a:t> istamina ecc. e radicali liberi, anione </a:t>
            </a:r>
            <a:r>
              <a:rPr lang="it-IT" baseline="0" dirty="0" err="1" smtClean="0"/>
              <a:t>superossido</a:t>
            </a:r>
            <a:r>
              <a:rPr lang="it-IT" baseline="0" dirty="0" smtClean="0"/>
              <a:t> che perpetuano il processo infiammatorio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B853-0A9E-6A40-8ACE-59CD04D0FB6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226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R</a:t>
            </a:r>
            <a:r>
              <a:rPr lang="it-IT" dirty="0" smtClean="0"/>
              <a:t>/</a:t>
            </a:r>
            <a:r>
              <a:rPr lang="it-IT" dirty="0" err="1" smtClean="0"/>
              <a:t>R</a:t>
            </a:r>
            <a:r>
              <a:rPr lang="it-IT" dirty="0" smtClean="0"/>
              <a:t> = rata ratio </a:t>
            </a:r>
            <a:r>
              <a:rPr lang="it-IT" dirty="0" err="1" smtClean="0"/>
              <a:t>Sinflex</a:t>
            </a:r>
            <a:r>
              <a:rPr lang="it-IT" dirty="0" smtClean="0"/>
              <a:t> = </a:t>
            </a:r>
            <a:r>
              <a:rPr lang="it-IT" dirty="0" err="1" smtClean="0"/>
              <a:t>naprossene</a:t>
            </a:r>
            <a:endParaRPr lang="it-IT" dirty="0" smtClean="0"/>
          </a:p>
          <a:p>
            <a:r>
              <a:rPr lang="it-IT" dirty="0" err="1" smtClean="0"/>
              <a:t>Etoricoxib</a:t>
            </a:r>
            <a:r>
              <a:rPr lang="it-IT" dirty="0" smtClean="0"/>
              <a:t> -  </a:t>
            </a:r>
            <a:r>
              <a:rPr lang="it-IT" dirty="0" err="1" smtClean="0"/>
              <a:t>Arcoxia</a:t>
            </a:r>
            <a:endParaRPr lang="it-IT" dirty="0" smtClean="0"/>
          </a:p>
          <a:p>
            <a:r>
              <a:rPr lang="it-IT" dirty="0" err="1" smtClean="0"/>
              <a:t>Rofecoxib</a:t>
            </a:r>
            <a:r>
              <a:rPr lang="it-IT" dirty="0" smtClean="0"/>
              <a:t> - </a:t>
            </a:r>
            <a:r>
              <a:rPr lang="it-IT" dirty="0" err="1" smtClean="0"/>
              <a:t>Viox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B853-0A9E-6A40-8ACE-59CD04D0FB6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57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A76148-4BA6-9640-982A-AFAA5F0F4A40}" type="slidenum">
              <a:rPr lang="it-IT" sz="1200"/>
              <a:pPr eaLnBrk="1" hangingPunct="1"/>
              <a:t>39</a:t>
            </a:fld>
            <a:endParaRPr lang="it-IT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/>
              <a:t>L</a:t>
            </a:r>
            <a:r>
              <a:rPr lang="ja-JP" altLang="it-IT"/>
              <a:t>’</a:t>
            </a:r>
            <a:r>
              <a:rPr lang="it-IT" altLang="ja-JP"/>
              <a:t>ibuprofene interferisce con l</a:t>
            </a:r>
            <a:r>
              <a:rPr lang="ja-JP" altLang="it-IT"/>
              <a:t>’</a:t>
            </a:r>
            <a:r>
              <a:rPr lang="it-IT" altLang="ja-JP"/>
              <a:t>aspirina a basso dosaggio, impedendo l</a:t>
            </a:r>
            <a:r>
              <a:rPr lang="ja-JP" altLang="it-IT"/>
              <a:t>’</a:t>
            </a:r>
            <a:r>
              <a:rPr lang="it-IT" altLang="ja-JP"/>
              <a:t>inibizone irreversibile della COX-1 piastrinica</a:t>
            </a:r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1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EC0E6-BE3D-464D-9E73-E94CEF595C21}" type="slidenum">
              <a:rPr lang="it-IT"/>
              <a:pPr/>
              <a:t>53</a:t>
            </a:fld>
            <a:endParaRPr lang="it-IT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F99BC1-D324-9F43-9593-D90C9EBAA8B0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97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02756" indent="-270291" defTabSz="90397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081164" indent="-216233" defTabSz="90397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13629" indent="-216233" defTabSz="90397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946095" indent="-216233" defTabSz="90397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378560" indent="-216233" defTabSz="9039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811026" indent="-216233" defTabSz="9039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243491" indent="-216233" defTabSz="9039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675957" indent="-216233" defTabSz="9039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B2A2E91-1BBF-EC4C-BD3A-5BC99CB5FC83}" type="slidenum">
              <a:rPr lang="de-DE" sz="1200">
                <a:solidFill>
                  <a:srgbClr val="FFFFFF"/>
                </a:solidFill>
              </a:rPr>
              <a:pPr/>
              <a:t>69</a:t>
            </a:fld>
            <a:endParaRPr lang="de-DE" sz="1200">
              <a:solidFill>
                <a:srgbClr val="FFFFFF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3"/>
            <a:ext cx="5107781" cy="41123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49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14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003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F59106-7C3A-1341-ABD5-1A59C563AAB2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9650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8013" cy="1385888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9335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5693A-B81E-C049-A8EE-931C786FCD3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736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3455A-2971-2144-96C9-4A075FBDC031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01489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27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46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61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25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59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50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20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0D7A-932E-904E-A2EF-61FAE7398EBF}" type="datetimeFigureOut">
              <a:rPr lang="it-IT" smtClean="0"/>
              <a:t>07/03/19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A173-BBD6-0F4E-A620-AE9340DC618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45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Relationship Id="rId3" Type="http://schemas.openxmlformats.org/officeDocument/2006/relationships/image" Target="../media/image114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28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2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30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13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3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33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4.png"/><Relationship Id="rId3" Type="http://schemas.openxmlformats.org/officeDocument/2006/relationships/image" Target="../media/image1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wmf"/><Relationship Id="rId3" Type="http://schemas.openxmlformats.org/officeDocument/2006/relationships/image" Target="../media/image137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8.w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9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wmf"/><Relationship Id="rId3" Type="http://schemas.openxmlformats.org/officeDocument/2006/relationships/image" Target="../media/image143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Relationship Id="rId3" Type="http://schemas.openxmlformats.org/officeDocument/2006/relationships/image" Target="../media/image14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w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Relationship Id="rId3" Type="http://schemas.openxmlformats.org/officeDocument/2006/relationships/image" Target="../media/image147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cong35.sifweb.org/congresso_programma.php" TargetMode="External"/><Relationship Id="rId4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wmf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wmf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2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5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56.png"/><Relationship Id="rId7" Type="http://schemas.openxmlformats.org/officeDocument/2006/relationships/image" Target="../media/image5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8.jpeg"/><Relationship Id="rId5" Type="http://schemas.openxmlformats.org/officeDocument/2006/relationships/oleObject" Target="../embeddings/Foglio_di_lavoro_di_Excel_97_-_20041.xls"/><Relationship Id="rId6" Type="http://schemas.openxmlformats.org/officeDocument/2006/relationships/image" Target="../media/image6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73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74.emf"/><Relationship Id="rId9" Type="http://schemas.openxmlformats.org/officeDocument/2006/relationships/oleObject" Target="../embeddings/Foglio_di_lavoro_di_Excel_97_-_20042.xls"/><Relationship Id="rId10" Type="http://schemas.openxmlformats.org/officeDocument/2006/relationships/image" Target="../media/image7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emf"/><Relationship Id="rId3" Type="http://schemas.openxmlformats.org/officeDocument/2006/relationships/image" Target="../media/image8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1371600" y="533400"/>
            <a:ext cx="6462713" cy="823913"/>
          </a:xfrm>
          <a:prstGeom prst="rect">
            <a:avLst/>
          </a:prstGeom>
          <a:noFill/>
          <a:ln>
            <a:noFill/>
          </a:ln>
          <a:effectLst>
            <a:outerShdw blurRad="63500" dist="45791" dir="195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</a:rPr>
              <a:t>Che cosa è il dolore?</a:t>
            </a:r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762000" y="1496199"/>
            <a:ext cx="7543800" cy="5047536"/>
          </a:xfrm>
          <a:prstGeom prst="rect">
            <a:avLst/>
          </a:prstGeom>
          <a:noFill/>
          <a:ln>
            <a:noFill/>
          </a:ln>
          <a:effectLst>
            <a:outerShdw blurRad="63500" dist="40161" dir="204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800" b="1" dirty="0">
                <a:solidFill>
                  <a:srgbClr val="000090"/>
                </a:solidFill>
              </a:rPr>
              <a:t>Il dolore è una spiacevole esperienza sensoriale ed </a:t>
            </a:r>
            <a:r>
              <a:rPr lang="it-IT" sz="2800" b="1" i="1" dirty="0">
                <a:solidFill>
                  <a:srgbClr val="000090"/>
                </a:solidFill>
              </a:rPr>
              <a:t>emozionale </a:t>
            </a:r>
            <a:r>
              <a:rPr lang="it-IT" sz="2800" b="1" dirty="0">
                <a:solidFill>
                  <a:srgbClr val="000090"/>
                </a:solidFill>
              </a:rPr>
              <a:t>associata ad un danno tessutale reale o potenziale e descritta in termini di tale danno [IASP</a:t>
            </a:r>
            <a:r>
              <a:rPr lang="it-IT" sz="2800" b="1" dirty="0" smtClean="0">
                <a:solidFill>
                  <a:srgbClr val="000090"/>
                </a:solidFill>
              </a:rPr>
              <a:t>]</a:t>
            </a:r>
          </a:p>
          <a:p>
            <a:pPr algn="just">
              <a:spcBef>
                <a:spcPct val="50000"/>
              </a:spcBef>
            </a:pPr>
            <a:endParaRPr lang="it-IT" sz="2800" b="1" dirty="0">
              <a:solidFill>
                <a:srgbClr val="000090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it-IT" sz="2800" dirty="0"/>
              <a:t>Il dolore acuto è la normale, fisiologica risposta ad uno stimolo lesivo chimico, termico o meccanico…. derivante da traumi, interventi chirurgici o malattie</a:t>
            </a:r>
          </a:p>
          <a:p>
            <a:pPr algn="just">
              <a:spcBef>
                <a:spcPct val="50000"/>
              </a:spcBef>
            </a:pPr>
            <a:endParaRPr lang="it-IT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0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471863" y="60420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sz="2400">
              <a:latin typeface="Times New Roman" charset="0"/>
              <a:cs typeface="+mn-cs"/>
            </a:endParaRP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31775" y="6402388"/>
            <a:ext cx="654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latin typeface="Times New Roman" charset="0"/>
                <a:cs typeface="+mn-cs"/>
              </a:rPr>
              <a:t>(Per le formule di struttura delle molecole si rimanda al libro di testo)</a:t>
            </a:r>
          </a:p>
        </p:txBody>
      </p:sp>
      <p:pic>
        <p:nvPicPr>
          <p:cNvPr id="20483" name="Picture 5" descr="mso80F43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4579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5473700" y="5157788"/>
            <a:ext cx="367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>
                <a:latin typeface="Times New Roman" charset="0"/>
                <a:cs typeface="+mn-cs"/>
              </a:rPr>
              <a:t>Goodman &amp; Gilman</a:t>
            </a:r>
            <a:r>
              <a:rPr lang="ja-JP" altLang="it-IT" sz="2400">
                <a:latin typeface="Arial"/>
                <a:cs typeface="+mn-cs"/>
              </a:rPr>
              <a:t>’</a:t>
            </a:r>
            <a:r>
              <a:rPr lang="it-IT" sz="2400">
                <a:latin typeface="Times New Roman" charset="0"/>
                <a:cs typeface="+mn-cs"/>
              </a:rPr>
              <a:t>s, 2001</a:t>
            </a:r>
          </a:p>
        </p:txBody>
      </p:sp>
    </p:spTree>
    <p:extLst>
      <p:ext uri="{BB962C8B-B14F-4D97-AF65-F5344CB8AC3E}">
        <p14:creationId xmlns:p14="http://schemas.microsoft.com/office/powerpoint/2010/main" val="35218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31775"/>
            <a:ext cx="8851900" cy="2422525"/>
          </a:xfrm>
          <a:prstGeom prst="rect">
            <a:avLst/>
          </a:prstGeom>
          <a:noFill/>
          <a:ln w="38100" cmpd="sng">
            <a:solidFill>
              <a:srgbClr val="AAFF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231775"/>
            <a:ext cx="3363912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928938"/>
            <a:ext cx="7693025" cy="2874962"/>
          </a:xfrm>
          <a:prstGeom prst="rect">
            <a:avLst/>
          </a:prstGeom>
          <a:noFill/>
          <a:ln w="57150" cmpd="thickThin">
            <a:solidFill>
              <a:srgbClr val="AAFF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64522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0" y="711200"/>
            <a:ext cx="8345714" cy="5842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A538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152400"/>
            <a:ext cx="7810500" cy="609600"/>
          </a:xfrm>
          <a:prstGeom prst="rect">
            <a:avLst/>
          </a:prstGeom>
          <a:solidFill>
            <a:srgbClr val="FFE3CA"/>
          </a:solidFill>
          <a:ln w="57150" cmpd="sng">
            <a:solidFill>
              <a:srgbClr val="FFA538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700" y="3327400"/>
            <a:ext cx="2260600" cy="190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700" y="3327400"/>
            <a:ext cx="2260600" cy="190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118" y="6553200"/>
            <a:ext cx="4219787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7101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4"/>
          <p:cNvSpPr txBox="1">
            <a:spLocks noChangeArrowheads="1"/>
          </p:cNvSpPr>
          <p:nvPr/>
        </p:nvSpPr>
        <p:spPr bwMode="auto">
          <a:xfrm>
            <a:off x="268288" y="1720850"/>
            <a:ext cx="8712642" cy="4750018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85EAFF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it-IT" sz="2000" b="1" dirty="0">
                <a:solidFill>
                  <a:srgbClr val="000090"/>
                </a:solidFill>
                <a:latin typeface="+mn-lt"/>
              </a:rPr>
              <a:t>TAPENTADOLO E</a:t>
            </a:r>
            <a:r>
              <a:rPr lang="ja-JP" altLang="it-IT" sz="2000" b="1" dirty="0">
                <a:solidFill>
                  <a:srgbClr val="000090"/>
                </a:solidFill>
                <a:latin typeface="+mn-lt"/>
              </a:rPr>
              <a:t>’</a:t>
            </a:r>
            <a:r>
              <a:rPr lang="it-IT" altLang="ja-JP" sz="2000" b="1" dirty="0">
                <a:solidFill>
                  <a:srgbClr val="000090"/>
                </a:solidFill>
                <a:latin typeface="+mn-lt"/>
              </a:rPr>
              <a:t> DIRETTAMENTE UN FARMACO (NON UN PROFARMACO) </a:t>
            </a:r>
          </a:p>
          <a:p>
            <a:pPr marL="342900" indent="-342900" eaLnBrk="1" hangingPunct="1">
              <a:buFont typeface="Arial"/>
              <a:buChar char="•"/>
            </a:pPr>
            <a:endParaRPr lang="it-IT" sz="2000" b="1" dirty="0">
              <a:solidFill>
                <a:srgbClr val="000090"/>
              </a:solidFill>
              <a:latin typeface="+mn-lt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it-IT" sz="2000" b="1" dirty="0" smtClean="0">
                <a:solidFill>
                  <a:srgbClr val="000090"/>
                </a:solidFill>
                <a:latin typeface="+mn-lt"/>
              </a:rPr>
              <a:t>NON </a:t>
            </a:r>
            <a:r>
              <a:rPr lang="it-IT" sz="2000" b="1" dirty="0">
                <a:solidFill>
                  <a:srgbClr val="000090"/>
                </a:solidFill>
                <a:latin typeface="+mn-lt"/>
              </a:rPr>
              <a:t>VIENE METABOLIZZATO DAL SISTEMA DEI CITOCROMI</a:t>
            </a:r>
          </a:p>
          <a:p>
            <a:pPr marL="342900" indent="-342900" eaLnBrk="1" hangingPunct="1">
              <a:buFont typeface="Arial"/>
              <a:buChar char="•"/>
            </a:pPr>
            <a:endParaRPr lang="it-IT" sz="2000" b="1" dirty="0">
              <a:solidFill>
                <a:srgbClr val="000090"/>
              </a:solidFill>
              <a:latin typeface="+mn-lt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it-IT" sz="2000" b="1" dirty="0">
                <a:solidFill>
                  <a:srgbClr val="000090"/>
                </a:solidFill>
                <a:latin typeface="+mn-lt"/>
              </a:rPr>
              <a:t>IL METABOLISMO DEL TAPENTADOLO E</a:t>
            </a:r>
            <a:r>
              <a:rPr lang="ja-JP" altLang="it-IT" sz="2000" b="1" dirty="0">
                <a:solidFill>
                  <a:srgbClr val="000090"/>
                </a:solidFill>
                <a:latin typeface="+mn-lt"/>
              </a:rPr>
              <a:t>’</a:t>
            </a:r>
            <a:r>
              <a:rPr lang="it-IT" altLang="ja-JP" sz="2000" b="1" dirty="0">
                <a:solidFill>
                  <a:srgbClr val="000090"/>
                </a:solidFill>
                <a:latin typeface="+mn-lt"/>
              </a:rPr>
              <a:t> VIA </a:t>
            </a:r>
            <a:r>
              <a:rPr lang="it-IT" altLang="ja-JP" sz="2000" b="1" dirty="0" smtClean="0">
                <a:solidFill>
                  <a:srgbClr val="000090"/>
                </a:solidFill>
                <a:latin typeface="+mn-lt"/>
              </a:rPr>
              <a:t>GLUCURONAZIONE </a:t>
            </a:r>
          </a:p>
          <a:p>
            <a:pPr eaLnBrk="1" hangingPunct="1"/>
            <a:r>
              <a:rPr lang="it-IT" sz="2000" b="1" dirty="0" smtClean="0">
                <a:solidFill>
                  <a:srgbClr val="000090"/>
                </a:solidFill>
                <a:latin typeface="+mn-lt"/>
              </a:rPr>
              <a:t>     (</a:t>
            </a:r>
            <a:r>
              <a:rPr lang="it-IT" sz="2000" b="1" dirty="0">
                <a:solidFill>
                  <a:srgbClr val="000090"/>
                </a:solidFill>
                <a:latin typeface="+mn-lt"/>
              </a:rPr>
              <a:t>DIRETTAMENTE IN FASE II) CON PRODUZIONE DI UN METABOLITA </a:t>
            </a:r>
            <a:r>
              <a:rPr lang="it-IT" sz="2000" b="1" dirty="0" smtClean="0">
                <a:solidFill>
                  <a:srgbClr val="000090"/>
                </a:solidFill>
                <a:latin typeface="+mn-lt"/>
              </a:rPr>
              <a:t>INATTIVO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+mn-lt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latin typeface="+mn-lt"/>
                <a:cs typeface="Arial" charset="0"/>
              </a:rPr>
              <a:t>BASSO POTENZIALE D’INTERAZIONE CON ALTRI FARMACI</a:t>
            </a:r>
            <a:endParaRPr lang="en-US" sz="2000" b="1" dirty="0">
              <a:solidFill>
                <a:srgbClr val="000090"/>
              </a:solidFill>
              <a:latin typeface="+mn-lt"/>
              <a:cs typeface="Arial" charset="0"/>
            </a:endParaRPr>
          </a:p>
          <a:p>
            <a:pPr marL="457200" lvl="1" indent="0" eaLnBrk="1" hangingPunct="1">
              <a:spcBef>
                <a:spcPts val="400"/>
              </a:spcBef>
              <a:buClr>
                <a:srgbClr val="0000FF"/>
              </a:buClr>
              <a:buSzPct val="125000"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	-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scarsa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interazione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con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isoenzimi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CYP450</a:t>
            </a:r>
          </a:p>
          <a:p>
            <a:pPr marL="457200" lvl="1" indent="0" eaLnBrk="1" hangingPunct="1">
              <a:spcBef>
                <a:spcPts val="400"/>
              </a:spcBef>
              <a:buClr>
                <a:srgbClr val="0000FF"/>
              </a:buClr>
              <a:buSzPct val="125000"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	(2% CYP2D6, 13% CYP2C9 e C19)</a:t>
            </a:r>
          </a:p>
          <a:p>
            <a:pPr marL="457200" lvl="1" indent="0" eaLnBrk="1" hangingPunct="1">
              <a:spcBef>
                <a:spcPts val="400"/>
              </a:spcBef>
              <a:buClr>
                <a:srgbClr val="0000FF"/>
              </a:buClr>
              <a:buSzPct val="125000"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	-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scarso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legame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con le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proteine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plasmatiche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(20%)</a:t>
            </a:r>
          </a:p>
          <a:p>
            <a:pPr marL="457200" lvl="1" indent="0" eaLnBrk="1" hangingPunct="1">
              <a:spcBef>
                <a:spcPts val="400"/>
              </a:spcBef>
              <a:buClr>
                <a:srgbClr val="0000FF"/>
              </a:buClr>
              <a:buSzPct val="125000"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	-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nessuna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interazione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con la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cs typeface="Arial" charset="0"/>
              </a:rPr>
              <a:t>glicoproteina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P</a:t>
            </a:r>
          </a:p>
          <a:p>
            <a:pPr marL="457200" lvl="1" indent="0" eaLnBrk="1" hangingPunct="1">
              <a:spcBef>
                <a:spcPts val="400"/>
              </a:spcBef>
              <a:buClr>
                <a:srgbClr val="0000FF"/>
              </a:buClr>
              <a:buSzPct val="125000"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Arial" charset="0"/>
              </a:rPr>
              <a:t> 	-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  <a:cs typeface="Arial" charset="0"/>
              </a:rPr>
              <a:t>nessuna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cs typeface="Arial" charset="0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  <a:cs typeface="Arial" charset="0"/>
              </a:rPr>
              <a:t>induzione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cs typeface="Arial" charset="0"/>
              </a:rPr>
              <a:t> o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  <a:cs typeface="Arial" charset="0"/>
              </a:rPr>
              <a:t>inibizione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cs typeface="Arial" charset="0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  <a:cs typeface="Arial" charset="0"/>
              </a:rPr>
              <a:t>enzimatica</a:t>
            </a:r>
            <a:endParaRPr lang="en-US" sz="2000" i="1" dirty="0">
              <a:solidFill>
                <a:srgbClr val="000090"/>
              </a:solidFill>
              <a:latin typeface="+mn-lt"/>
              <a:cs typeface="Arial" charset="0"/>
            </a:endParaRPr>
          </a:p>
          <a:p>
            <a:pPr eaLnBrk="1" hangingPunct="1"/>
            <a:endParaRPr lang="it-IT" sz="1800" b="1" dirty="0">
              <a:solidFill>
                <a:srgbClr val="00009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102100" y="495300"/>
            <a:ext cx="4305300" cy="76944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85EAFF"/>
            </a:solidFill>
          </a:ln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it-IT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D0BD8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TAPENTADOLO</a:t>
            </a:r>
            <a:endParaRPr lang="it-IT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D0BD8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27000"/>
            <a:ext cx="2425700" cy="1500188"/>
          </a:xfrm>
          <a:prstGeom prst="rect">
            <a:avLst/>
          </a:prstGeom>
          <a:ln w="38100" cmpd="dbl">
            <a:solidFill>
              <a:srgbClr val="85EAFF"/>
            </a:solidFill>
          </a:ln>
        </p:spPr>
      </p:pic>
    </p:spTree>
    <p:extLst>
      <p:ext uri="{BB962C8B-B14F-4D97-AF65-F5344CB8AC3E}">
        <p14:creationId xmlns:p14="http://schemas.microsoft.com/office/powerpoint/2010/main" val="297662779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6" y="338125"/>
            <a:ext cx="8496238" cy="2513202"/>
          </a:xfrm>
          <a:prstGeom prst="rect">
            <a:avLst/>
          </a:prstGeom>
          <a:ln w="381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CasellaDiTesto 4"/>
          <p:cNvSpPr txBox="1"/>
          <p:nvPr/>
        </p:nvSpPr>
        <p:spPr>
          <a:xfrm>
            <a:off x="205966" y="5705305"/>
            <a:ext cx="274011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i="1" dirty="0" err="1" smtClean="0"/>
              <a:t>J</a:t>
            </a:r>
            <a:r>
              <a:rPr lang="it-IT" i="1" dirty="0" smtClean="0"/>
              <a:t>. PET 323: 265-276, 2007 </a:t>
            </a:r>
            <a:endParaRPr lang="it-IT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011714" y="3217023"/>
            <a:ext cx="6005286" cy="33547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125000"/>
            </a:pPr>
            <a:r>
              <a:rPr lang="en-US" sz="2400" b="1" i="1" dirty="0" err="1" smtClean="0">
                <a:solidFill>
                  <a:srgbClr val="FF0000"/>
                </a:solidFill>
                <a:cs typeface="Arial" charset="0"/>
              </a:rPr>
              <a:t>Alcuni</a:t>
            </a:r>
            <a:r>
              <a:rPr lang="en-US" sz="2400" b="1" i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cs typeface="Arial" charset="0"/>
              </a:rPr>
              <a:t>punti</a:t>
            </a:r>
            <a:r>
              <a:rPr lang="en-US" sz="2400" b="1" i="1" dirty="0" smtClean="0">
                <a:solidFill>
                  <a:srgbClr val="FF0000"/>
                </a:solidFill>
                <a:cs typeface="Arial" charset="0"/>
              </a:rPr>
              <a:t> di </a:t>
            </a:r>
            <a:r>
              <a:rPr lang="en-US" sz="2400" b="1" i="1" dirty="0" err="1" smtClean="0">
                <a:solidFill>
                  <a:srgbClr val="FF0000"/>
                </a:solidFill>
                <a:cs typeface="Arial" charset="0"/>
              </a:rPr>
              <a:t>forza</a:t>
            </a:r>
            <a:r>
              <a:rPr lang="en-US" sz="2400" b="1" i="1" dirty="0" smtClean="0">
                <a:solidFill>
                  <a:srgbClr val="FF0000"/>
                </a:solidFill>
                <a:cs typeface="Arial" charset="0"/>
              </a:rPr>
              <a:t>…..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endParaRPr lang="en-US" sz="20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r>
              <a:rPr lang="en-US" sz="2000" dirty="0" smtClean="0">
                <a:cs typeface="Arial" charset="0"/>
              </a:rPr>
              <a:t>Non </a:t>
            </a:r>
            <a:r>
              <a:rPr lang="en-US" sz="2000" dirty="0" err="1" smtClean="0">
                <a:cs typeface="Arial" charset="0"/>
              </a:rPr>
              <a:t>è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racemo</a:t>
            </a:r>
            <a:r>
              <a:rPr lang="en-US" sz="2000" dirty="0" smtClean="0">
                <a:cs typeface="Arial" charset="0"/>
              </a:rPr>
              <a:t> né </a:t>
            </a:r>
            <a:r>
              <a:rPr lang="en-US" sz="2000" dirty="0" err="1" smtClean="0">
                <a:cs typeface="Arial" charset="0"/>
              </a:rPr>
              <a:t>profarmaco</a:t>
            </a:r>
            <a:endParaRPr lang="en-US" sz="20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r>
              <a:rPr lang="en-US" sz="2000" dirty="0" err="1" smtClean="0">
                <a:cs typeface="Arial" charset="0"/>
              </a:rPr>
              <a:t>Nessun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metabolita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attivo</a:t>
            </a:r>
            <a:r>
              <a:rPr lang="en-US" sz="2000" dirty="0" smtClean="0">
                <a:cs typeface="Arial" charset="0"/>
              </a:rPr>
              <a:t> ad </a:t>
            </a:r>
            <a:r>
              <a:rPr lang="en-US" sz="2000" dirty="0" err="1" smtClean="0">
                <a:cs typeface="Arial" charset="0"/>
              </a:rPr>
              <a:t>azione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analgesica</a:t>
            </a:r>
            <a:endParaRPr lang="en-US" sz="20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r>
              <a:rPr lang="en-US" sz="2000" i="1" dirty="0" err="1" smtClean="0">
                <a:cs typeface="Arial" charset="0"/>
              </a:rPr>
              <a:t>scarsa</a:t>
            </a:r>
            <a:r>
              <a:rPr lang="en-US" sz="2000" i="1" dirty="0" smtClean="0">
                <a:cs typeface="Arial" charset="0"/>
              </a:rPr>
              <a:t> </a:t>
            </a:r>
            <a:r>
              <a:rPr lang="en-US" sz="2000" i="1" dirty="0" err="1" smtClean="0">
                <a:cs typeface="Arial" charset="0"/>
              </a:rPr>
              <a:t>interazione</a:t>
            </a:r>
            <a:r>
              <a:rPr lang="en-US" sz="2000" i="1" dirty="0" smtClean="0">
                <a:cs typeface="Arial" charset="0"/>
              </a:rPr>
              <a:t> con </a:t>
            </a:r>
            <a:r>
              <a:rPr lang="en-US" sz="2000" i="1" dirty="0" err="1" smtClean="0">
                <a:cs typeface="Arial" charset="0"/>
              </a:rPr>
              <a:t>isoenzimi</a:t>
            </a:r>
            <a:r>
              <a:rPr lang="en-US" sz="2000" i="1" dirty="0" smtClean="0">
                <a:cs typeface="Arial" charset="0"/>
              </a:rPr>
              <a:t> CYP450 (2% CYP2D6, 13% CYP2C9 e C19)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r>
              <a:rPr lang="en-US" sz="2000" i="1" dirty="0" err="1">
                <a:cs typeface="Arial" charset="0"/>
              </a:rPr>
              <a:t>S</a:t>
            </a:r>
            <a:r>
              <a:rPr lang="en-US" sz="2000" i="1" dirty="0" err="1" smtClean="0">
                <a:cs typeface="Arial" charset="0"/>
              </a:rPr>
              <a:t>carso</a:t>
            </a:r>
            <a:r>
              <a:rPr lang="en-US" sz="2000" i="1" dirty="0" smtClean="0">
                <a:cs typeface="Arial" charset="0"/>
              </a:rPr>
              <a:t> </a:t>
            </a:r>
            <a:r>
              <a:rPr lang="en-US" sz="2000" i="1" dirty="0" err="1" smtClean="0">
                <a:cs typeface="Arial" charset="0"/>
              </a:rPr>
              <a:t>legame</a:t>
            </a:r>
            <a:r>
              <a:rPr lang="en-US" sz="2000" i="1" dirty="0" smtClean="0">
                <a:cs typeface="Arial" charset="0"/>
              </a:rPr>
              <a:t> con le </a:t>
            </a:r>
            <a:r>
              <a:rPr lang="en-US" sz="2000" i="1" dirty="0" err="1" smtClean="0">
                <a:cs typeface="Arial" charset="0"/>
              </a:rPr>
              <a:t>proteine</a:t>
            </a:r>
            <a:r>
              <a:rPr lang="en-US" sz="2000" i="1" dirty="0" smtClean="0">
                <a:cs typeface="Arial" charset="0"/>
              </a:rPr>
              <a:t> </a:t>
            </a:r>
            <a:r>
              <a:rPr lang="en-US" sz="2000" i="1" dirty="0" err="1" smtClean="0">
                <a:cs typeface="Arial" charset="0"/>
              </a:rPr>
              <a:t>plasmatiche</a:t>
            </a:r>
            <a:r>
              <a:rPr lang="en-US" sz="2000" i="1" dirty="0" smtClean="0">
                <a:cs typeface="Arial" charset="0"/>
              </a:rPr>
              <a:t> (20%)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r>
              <a:rPr lang="en-US" sz="2000" i="1" dirty="0" smtClean="0">
                <a:cs typeface="Arial" charset="0"/>
              </a:rPr>
              <a:t> </a:t>
            </a:r>
            <a:r>
              <a:rPr lang="en-US" sz="2000" i="1" dirty="0" err="1">
                <a:cs typeface="Arial" charset="0"/>
              </a:rPr>
              <a:t>N</a:t>
            </a:r>
            <a:r>
              <a:rPr lang="en-US" sz="2000" i="1" dirty="0" err="1" smtClean="0">
                <a:cs typeface="Arial" charset="0"/>
              </a:rPr>
              <a:t>essuna</a:t>
            </a:r>
            <a:r>
              <a:rPr lang="en-US" sz="2000" i="1" dirty="0" smtClean="0">
                <a:cs typeface="Arial" charset="0"/>
              </a:rPr>
              <a:t> </a:t>
            </a:r>
            <a:r>
              <a:rPr lang="en-US" sz="2000" i="1" dirty="0" err="1" smtClean="0">
                <a:cs typeface="Arial" charset="0"/>
              </a:rPr>
              <a:t>interazione</a:t>
            </a:r>
            <a:r>
              <a:rPr lang="en-US" sz="2000" i="1" dirty="0" smtClean="0">
                <a:cs typeface="Arial" charset="0"/>
              </a:rPr>
              <a:t> con la </a:t>
            </a:r>
            <a:r>
              <a:rPr lang="en-US" sz="2000" i="1" dirty="0" err="1" smtClean="0">
                <a:cs typeface="Arial" charset="0"/>
              </a:rPr>
              <a:t>glicoproteina</a:t>
            </a:r>
            <a:r>
              <a:rPr lang="en-US" sz="2000" i="1" dirty="0" smtClean="0">
                <a:cs typeface="Arial" charset="0"/>
              </a:rPr>
              <a:t> P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25000"/>
              <a:buFont typeface="Arial"/>
              <a:buChar char="•"/>
            </a:pPr>
            <a:r>
              <a:rPr lang="en-US" sz="2000" i="1" dirty="0" smtClean="0">
                <a:cs typeface="Arial" charset="0"/>
              </a:rPr>
              <a:t>Non </a:t>
            </a:r>
            <a:r>
              <a:rPr lang="en-US" sz="2000" i="1" dirty="0" err="1" smtClean="0">
                <a:cs typeface="Arial" charset="0"/>
              </a:rPr>
              <a:t>è</a:t>
            </a:r>
            <a:r>
              <a:rPr lang="en-US" sz="2000" i="1" dirty="0" smtClean="0">
                <a:cs typeface="Arial" charset="0"/>
              </a:rPr>
              <a:t>  </a:t>
            </a:r>
            <a:r>
              <a:rPr lang="en-US" sz="2000" i="1" dirty="0" err="1" smtClean="0">
                <a:cs typeface="Arial" charset="0"/>
              </a:rPr>
              <a:t>induttore</a:t>
            </a:r>
            <a:r>
              <a:rPr lang="en-US" sz="2000" i="1" dirty="0" smtClean="0">
                <a:cs typeface="Arial" charset="0"/>
              </a:rPr>
              <a:t> né </a:t>
            </a:r>
            <a:r>
              <a:rPr lang="en-US" sz="2000" i="1" dirty="0" err="1" smtClean="0">
                <a:cs typeface="Arial" charset="0"/>
              </a:rPr>
              <a:t>inibitore</a:t>
            </a:r>
            <a:r>
              <a:rPr lang="en-US" sz="2000" i="1" dirty="0" smtClean="0">
                <a:cs typeface="Arial" charset="0"/>
              </a:rPr>
              <a:t> </a:t>
            </a:r>
            <a:r>
              <a:rPr lang="en-US" sz="2000" i="1" dirty="0" err="1" smtClean="0">
                <a:cs typeface="Arial" charset="0"/>
              </a:rPr>
              <a:t>enzimatico</a:t>
            </a:r>
            <a:endParaRPr lang="en-US" sz="2000" i="1" dirty="0" smtClean="0">
              <a:cs typeface="Arial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65" y="3217023"/>
            <a:ext cx="2546542" cy="206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4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427" y="96761"/>
            <a:ext cx="6058287" cy="629842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92" y="6395190"/>
            <a:ext cx="2755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614" y="239059"/>
            <a:ext cx="5785140" cy="61714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CasellaDiTesto 6"/>
          <p:cNvSpPr txBox="1"/>
          <p:nvPr/>
        </p:nvSpPr>
        <p:spPr>
          <a:xfrm>
            <a:off x="3185592" y="6410490"/>
            <a:ext cx="274011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600" i="1" dirty="0" err="1" smtClean="0"/>
              <a:t>J</a:t>
            </a:r>
            <a:r>
              <a:rPr lang="it-IT" sz="1600" i="1" dirty="0" smtClean="0"/>
              <a:t>. PET 323: 265-276, 2007 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215119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3"/>
          <p:cNvSpPr>
            <a:spLocks noGrp="1" noChangeArrowheads="1"/>
          </p:cNvSpPr>
          <p:nvPr>
            <p:ph type="title"/>
          </p:nvPr>
        </p:nvSpPr>
        <p:spPr>
          <a:xfrm>
            <a:off x="314073" y="361950"/>
            <a:ext cx="8229600" cy="944336"/>
          </a:xfrm>
          <a:solidFill>
            <a:srgbClr val="000090"/>
          </a:solidFill>
        </p:spPr>
        <p:txBody>
          <a:bodyPr anchor="ctr">
            <a:prstTxWarp prst="textDeflate">
              <a:avLst/>
            </a:prstTxWarp>
            <a:normAutofit fontScale="90000"/>
          </a:bodyPr>
          <a:lstStyle/>
          <a:p>
            <a:pPr algn="ctr" eaLnBrk="1" hangingPunct="1"/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Tapentadolo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 </a:t>
            </a:r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analgesico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 </a:t>
            </a:r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innovativo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 </a:t>
            </a:r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sinergia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MS PGothic" charset="0"/>
                <a:cs typeface="Arial Black"/>
              </a:rPr>
              <a:t> MOR NOR  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ea typeface="MS PGothic" charset="0"/>
              <a:cs typeface="Arial Black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4172857"/>
            <a:ext cx="7719760" cy="2524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27" y="1649820"/>
            <a:ext cx="6596516" cy="2274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18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67" y="1162762"/>
            <a:ext cx="6822923" cy="4763261"/>
          </a:xfrm>
          <a:prstGeom prst="rect">
            <a:avLst/>
          </a:prstGeom>
          <a:ln w="28575" cmpd="sng">
            <a:solidFill>
              <a:srgbClr val="00009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183607" y="365669"/>
            <a:ext cx="8925315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FFFF"/>
                </a:solidFill>
              </a:rPr>
              <a:t>BINDING DI TAPENTADOLO NEI CONFRONTI DEL REC. MOR</a:t>
            </a:r>
            <a:endParaRPr lang="it-IT" sz="2800" b="1" dirty="0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047887" y="6141190"/>
            <a:ext cx="274011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J</a:t>
            </a:r>
            <a:r>
              <a:rPr lang="it-IT" dirty="0" smtClean="0"/>
              <a:t>. PET 323: 265-276, 2007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764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69" y="152189"/>
            <a:ext cx="8396505" cy="613590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91605" y="6326930"/>
            <a:ext cx="220020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400" i="1" dirty="0" err="1" smtClean="0"/>
              <a:t>J</a:t>
            </a:r>
            <a:r>
              <a:rPr lang="it-IT" sz="1400" i="1" dirty="0" smtClean="0"/>
              <a:t>. PET 323: 265-276, 2007 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01038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title"/>
          </p:nvPr>
        </p:nvSpPr>
        <p:spPr>
          <a:xfrm>
            <a:off x="119529" y="284163"/>
            <a:ext cx="8930809" cy="985837"/>
          </a:xfrm>
          <a:solidFill>
            <a:srgbClr val="000090"/>
          </a:solidFill>
          <a:ln>
            <a:solidFill>
              <a:srgbClr val="000090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Meccanismo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d’azione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 di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tapentadolo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27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/>
            </a:r>
            <a:br>
              <a:rPr lang="en-US" sz="2700" b="1" dirty="0">
                <a:solidFill>
                  <a:schemeClr val="bg1"/>
                </a:solidFill>
                <a:latin typeface="Arial" charset="0"/>
                <a:ea typeface="MS PGothic" charset="0"/>
              </a:rPr>
            </a:br>
            <a:r>
              <a:rPr lang="en-US" sz="2700" b="1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livello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spinale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)</a:t>
            </a:r>
            <a:endParaRPr lang="de-DE" sz="1800" b="1" dirty="0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38" name="Rechteck 3"/>
          <p:cNvSpPr>
            <a:spLocks noChangeArrowheads="1"/>
          </p:cNvSpPr>
          <p:nvPr/>
        </p:nvSpPr>
        <p:spPr bwMode="auto">
          <a:xfrm>
            <a:off x="792163" y="5589588"/>
            <a:ext cx="7564437" cy="539750"/>
          </a:xfrm>
          <a:prstGeom prst="rect">
            <a:avLst/>
          </a:prstGeom>
          <a:solidFill>
            <a:srgbClr val="FFDC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266700" indent="-266700"/>
            <a:endParaRPr lang="en-US"/>
          </a:p>
        </p:txBody>
      </p:sp>
      <p:sp>
        <p:nvSpPr>
          <p:cNvPr id="5" name="Ellipse 4"/>
          <p:cNvSpPr/>
          <p:nvPr/>
        </p:nvSpPr>
        <p:spPr bwMode="auto">
          <a:xfrm>
            <a:off x="4385998" y="4541030"/>
            <a:ext cx="462626" cy="31621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txBody>
          <a:bodyPr/>
          <a:lstStyle/>
          <a:p>
            <a:pPr marL="266700" indent="-266700">
              <a:buFont typeface="Arial" charset="0"/>
              <a:buNone/>
              <a:defRPr/>
            </a:pPr>
            <a:endParaRPr lang="de-DE" sz="2000" b="1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Freihandform 5"/>
          <p:cNvSpPr/>
          <p:nvPr/>
        </p:nvSpPr>
        <p:spPr>
          <a:xfrm flipH="1">
            <a:off x="4476750" y="2922725"/>
            <a:ext cx="2933700" cy="2324100"/>
          </a:xfrm>
          <a:custGeom>
            <a:avLst/>
            <a:gdLst>
              <a:gd name="connsiteX0" fmla="*/ 2838450 w 2933700"/>
              <a:gd name="connsiteY0" fmla="*/ 2609850 h 3009900"/>
              <a:gd name="connsiteX1" fmla="*/ 0 w 2933700"/>
              <a:gd name="connsiteY1" fmla="*/ 3009900 h 3009900"/>
              <a:gd name="connsiteX2" fmla="*/ 676275 w 2933700"/>
              <a:gd name="connsiteY2" fmla="*/ 0 h 3009900"/>
              <a:gd name="connsiteX3" fmla="*/ 2933700 w 2933700"/>
              <a:gd name="connsiteY3" fmla="*/ 2257425 h 3009900"/>
              <a:gd name="connsiteX4" fmla="*/ 2838450 w 2933700"/>
              <a:gd name="connsiteY4" fmla="*/ 2609850 h 3009900"/>
              <a:gd name="connsiteX0" fmla="*/ 2838450 w 2933700"/>
              <a:gd name="connsiteY0" fmla="*/ 1924050 h 2324100"/>
              <a:gd name="connsiteX1" fmla="*/ 0 w 2933700"/>
              <a:gd name="connsiteY1" fmla="*/ 2324100 h 2324100"/>
              <a:gd name="connsiteX2" fmla="*/ 1743075 w 2933700"/>
              <a:gd name="connsiteY2" fmla="*/ 0 h 2324100"/>
              <a:gd name="connsiteX3" fmla="*/ 2933700 w 2933700"/>
              <a:gd name="connsiteY3" fmla="*/ 1571625 h 2324100"/>
              <a:gd name="connsiteX4" fmla="*/ 2838450 w 2933700"/>
              <a:gd name="connsiteY4" fmla="*/ 192405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3700" h="2324100">
                <a:moveTo>
                  <a:pt x="2838450" y="1924050"/>
                </a:moveTo>
                <a:lnTo>
                  <a:pt x="0" y="2324100"/>
                </a:lnTo>
                <a:lnTo>
                  <a:pt x="1743075" y="0"/>
                </a:lnTo>
                <a:lnTo>
                  <a:pt x="2933700" y="1571625"/>
                </a:lnTo>
                <a:lnTo>
                  <a:pt x="2838450" y="192405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pPr marL="266700" indent="-266700">
              <a:buFont typeface="Arial" charset="0"/>
              <a:buNone/>
              <a:defRPr/>
            </a:pPr>
            <a:endParaRPr lang="de-DE" sz="2000" b="1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Freihandform 6"/>
          <p:cNvSpPr/>
          <p:nvPr/>
        </p:nvSpPr>
        <p:spPr>
          <a:xfrm>
            <a:off x="1733550" y="2922725"/>
            <a:ext cx="2933700" cy="2324100"/>
          </a:xfrm>
          <a:custGeom>
            <a:avLst/>
            <a:gdLst>
              <a:gd name="connsiteX0" fmla="*/ 2838450 w 2933700"/>
              <a:gd name="connsiteY0" fmla="*/ 2609850 h 3009900"/>
              <a:gd name="connsiteX1" fmla="*/ 0 w 2933700"/>
              <a:gd name="connsiteY1" fmla="*/ 3009900 h 3009900"/>
              <a:gd name="connsiteX2" fmla="*/ 676275 w 2933700"/>
              <a:gd name="connsiteY2" fmla="*/ 0 h 3009900"/>
              <a:gd name="connsiteX3" fmla="*/ 2933700 w 2933700"/>
              <a:gd name="connsiteY3" fmla="*/ 2257425 h 3009900"/>
              <a:gd name="connsiteX4" fmla="*/ 2838450 w 2933700"/>
              <a:gd name="connsiteY4" fmla="*/ 2609850 h 3009900"/>
              <a:gd name="connsiteX0" fmla="*/ 2838450 w 2933700"/>
              <a:gd name="connsiteY0" fmla="*/ 1924050 h 2324100"/>
              <a:gd name="connsiteX1" fmla="*/ 0 w 2933700"/>
              <a:gd name="connsiteY1" fmla="*/ 2324100 h 2324100"/>
              <a:gd name="connsiteX2" fmla="*/ 1743075 w 2933700"/>
              <a:gd name="connsiteY2" fmla="*/ 0 h 2324100"/>
              <a:gd name="connsiteX3" fmla="*/ 2933700 w 2933700"/>
              <a:gd name="connsiteY3" fmla="*/ 1571625 h 2324100"/>
              <a:gd name="connsiteX4" fmla="*/ 2838450 w 2933700"/>
              <a:gd name="connsiteY4" fmla="*/ 192405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3700" h="2324100">
                <a:moveTo>
                  <a:pt x="2838450" y="1924050"/>
                </a:moveTo>
                <a:lnTo>
                  <a:pt x="0" y="2324100"/>
                </a:lnTo>
                <a:lnTo>
                  <a:pt x="1743075" y="0"/>
                </a:lnTo>
                <a:lnTo>
                  <a:pt x="2933700" y="1571625"/>
                </a:lnTo>
                <a:lnTo>
                  <a:pt x="2838450" y="192405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pPr marL="266700" indent="-266700">
              <a:buFont typeface="Arial" charset="0"/>
              <a:buNone/>
              <a:defRPr/>
            </a:pPr>
            <a:endParaRPr lang="de-DE" sz="2000" b="1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14348" name="Group 11"/>
          <p:cNvGrpSpPr>
            <a:grpSpLocks/>
          </p:cNvGrpSpPr>
          <p:nvPr/>
        </p:nvGrpSpPr>
        <p:grpSpPr bwMode="auto">
          <a:xfrm>
            <a:off x="-23813" y="2143125"/>
            <a:ext cx="3784601" cy="3097213"/>
            <a:chOff x="-15" y="1267"/>
            <a:chExt cx="2384" cy="1951"/>
          </a:xfrm>
        </p:grpSpPr>
        <p:pic>
          <p:nvPicPr>
            <p:cNvPr id="14376" name="Ellipse 3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" y="1267"/>
              <a:ext cx="2384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7" name="Text Box 13"/>
            <p:cNvSpPr txBox="1">
              <a:spLocks noChangeArrowheads="1"/>
            </p:cNvSpPr>
            <p:nvPr/>
          </p:nvSpPr>
          <p:spPr bwMode="auto">
            <a:xfrm>
              <a:off x="-12" y="1272"/>
              <a:ext cx="2376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6700" indent="-2667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en-US" sz="2000" b="1">
                <a:solidFill>
                  <a:schemeClr val="accent1"/>
                </a:solidFill>
              </a:endParaRPr>
            </a:p>
          </p:txBody>
        </p:sp>
      </p:grpSp>
      <p:pic>
        <p:nvPicPr>
          <p:cNvPr id="14349" name="Picture 4" descr="D:\daten\projekt-GRT-pepe-tapentadol-slidekit\Vorlagen-USB-Stick\Koerper mit Pfeilen-frei.png"/>
          <p:cNvPicPr>
            <a:picLocks noChangeAspect="1" noChangeArrowheads="1"/>
          </p:cNvPicPr>
          <p:nvPr/>
        </p:nvPicPr>
        <p:blipFill>
          <a:blip r:embed="rId3">
            <a:lum bright="-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3094038"/>
            <a:ext cx="17002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0"/>
            <a:ext cx="2998788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feld 22"/>
          <p:cNvSpPr txBox="1">
            <a:spLocks noChangeArrowheads="1"/>
          </p:cNvSpPr>
          <p:nvPr/>
        </p:nvSpPr>
        <p:spPr bwMode="auto">
          <a:xfrm>
            <a:off x="0" y="1400175"/>
            <a:ext cx="3419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de-DE" sz="2400" b="1"/>
              <a:t>MOR</a:t>
            </a:r>
            <a:r>
              <a:rPr lang="de-DE" sz="2000" b="1"/>
              <a:t/>
            </a:r>
            <a:br>
              <a:rPr lang="de-DE" sz="2000" b="1"/>
            </a:br>
            <a:r>
              <a:rPr lang="de-DE">
                <a:solidFill>
                  <a:srgbClr val="595959"/>
                </a:solidFill>
              </a:rPr>
              <a:t>(</a:t>
            </a:r>
            <a:r>
              <a:rPr lang="de-DE" sz="1600">
                <a:solidFill>
                  <a:srgbClr val="595959"/>
                </a:solidFill>
              </a:rPr>
              <a:t>agonista</a:t>
            </a:r>
            <a:r>
              <a:rPr lang="de-DE">
                <a:solidFill>
                  <a:srgbClr val="595959"/>
                </a:solidFill>
              </a:rPr>
              <a:t> del recettore µ </a:t>
            </a:r>
            <a:r>
              <a:rPr lang="de-DE" sz="1600">
                <a:solidFill>
                  <a:srgbClr val="595959"/>
                </a:solidFill>
              </a:rPr>
              <a:t>dell</a:t>
            </a:r>
            <a:r>
              <a:rPr lang="ja-JP" altLang="de-DE" sz="1600">
                <a:solidFill>
                  <a:srgbClr val="595959"/>
                </a:solidFill>
              </a:rPr>
              <a:t>‘</a:t>
            </a:r>
            <a:r>
              <a:rPr lang="de-DE" altLang="ja-JP">
                <a:solidFill>
                  <a:srgbClr val="595959"/>
                </a:solidFill>
              </a:rPr>
              <a:t>oppioide)</a:t>
            </a:r>
            <a:endParaRPr lang="de-DE">
              <a:solidFill>
                <a:srgbClr val="595959"/>
              </a:solidFill>
            </a:endParaRPr>
          </a:p>
        </p:txBody>
      </p:sp>
      <p:sp>
        <p:nvSpPr>
          <p:cNvPr id="14" name="Ellipse 30"/>
          <p:cNvSpPr/>
          <p:nvPr/>
        </p:nvSpPr>
        <p:spPr bwMode="auto">
          <a:xfrm>
            <a:off x="5391150" y="2150558"/>
            <a:ext cx="3771900" cy="3086314"/>
          </a:xfrm>
          <a:custGeom>
            <a:avLst/>
            <a:gdLst/>
            <a:ahLst/>
            <a:cxnLst/>
            <a:rect l="l" t="t" r="r" b="b"/>
            <a:pathLst>
              <a:path w="3848986" h="3086314">
                <a:moveTo>
                  <a:pt x="2054973" y="0"/>
                </a:moveTo>
                <a:cubicBezTo>
                  <a:pt x="2826247" y="0"/>
                  <a:pt x="3498280" y="319074"/>
                  <a:pt x="3848986" y="791607"/>
                </a:cubicBezTo>
                <a:lnTo>
                  <a:pt x="3848986" y="2294707"/>
                </a:lnTo>
                <a:cubicBezTo>
                  <a:pt x="3498280" y="2767241"/>
                  <a:pt x="2826247" y="3086314"/>
                  <a:pt x="2054973" y="3086314"/>
                </a:cubicBezTo>
                <a:cubicBezTo>
                  <a:pt x="920043" y="3086314"/>
                  <a:pt x="0" y="2395419"/>
                  <a:pt x="0" y="1543157"/>
                </a:cubicBezTo>
                <a:cubicBezTo>
                  <a:pt x="0" y="690895"/>
                  <a:pt x="920043" y="0"/>
                  <a:pt x="205497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txBody>
          <a:bodyPr/>
          <a:lstStyle/>
          <a:p>
            <a:pPr marL="266700" indent="-266700">
              <a:buFont typeface="Arial" charset="0"/>
              <a:buNone/>
              <a:defRPr/>
            </a:pPr>
            <a:endParaRPr lang="de-DE" sz="2000" b="1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5" name="Textfeld 22"/>
          <p:cNvSpPr txBox="1">
            <a:spLocks noChangeArrowheads="1"/>
          </p:cNvSpPr>
          <p:nvPr/>
        </p:nvSpPr>
        <p:spPr bwMode="auto">
          <a:xfrm>
            <a:off x="5343525" y="1382713"/>
            <a:ext cx="37068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buFont typeface="Arial" charset="0"/>
              <a:buNone/>
              <a:defRPr/>
            </a:pP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NRI</a:t>
            </a:r>
            <a:r>
              <a:rPr lang="de-DE" sz="2000" b="1" dirty="0" smtClean="0">
                <a:solidFill>
                  <a:srgbClr val="FFDC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/>
            </a:r>
            <a:br>
              <a:rPr lang="de-DE" sz="2000" b="1" dirty="0" smtClean="0">
                <a:solidFill>
                  <a:srgbClr val="FFDC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r>
              <a:rPr lang="de-DE" sz="1400" dirty="0" smtClean="0">
                <a:solidFill>
                  <a:srgbClr val="595959"/>
                </a:solidFill>
                <a:cs typeface="+mn-cs"/>
              </a:rPr>
              <a:t>(</a:t>
            </a:r>
            <a:r>
              <a:rPr lang="de-DE" sz="1400" dirty="0" err="1" smtClean="0">
                <a:solidFill>
                  <a:srgbClr val="595959"/>
                </a:solidFill>
                <a:cs typeface="+mn-cs"/>
              </a:rPr>
              <a:t>Inibitore</a:t>
            </a:r>
            <a:r>
              <a:rPr lang="de-DE" sz="1400" dirty="0" smtClean="0">
                <a:solidFill>
                  <a:srgbClr val="595959"/>
                </a:solidFill>
                <a:cs typeface="+mn-cs"/>
              </a:rPr>
              <a:t> del </a:t>
            </a:r>
            <a:r>
              <a:rPr lang="de-DE" sz="1400" dirty="0" err="1" smtClean="0">
                <a:solidFill>
                  <a:srgbClr val="595959"/>
                </a:solidFill>
                <a:cs typeface="+mn-cs"/>
              </a:rPr>
              <a:t>reuptake</a:t>
            </a:r>
            <a:r>
              <a:rPr lang="de-DE" sz="1400" dirty="0" smtClean="0">
                <a:solidFill>
                  <a:srgbClr val="595959"/>
                </a:solidFill>
                <a:cs typeface="+mn-cs"/>
              </a:rPr>
              <a:t> della </a:t>
            </a:r>
            <a:r>
              <a:rPr lang="de-DE" sz="1400" dirty="0" err="1" smtClean="0">
                <a:solidFill>
                  <a:srgbClr val="595959"/>
                </a:solidFill>
                <a:cs typeface="+mn-cs"/>
              </a:rPr>
              <a:t>noradrenalina</a:t>
            </a:r>
            <a:r>
              <a:rPr lang="de-DE" sz="1400" dirty="0" smtClean="0">
                <a:solidFill>
                  <a:srgbClr val="595959"/>
                </a:solidFill>
                <a:cs typeface="+mn-cs"/>
              </a:rPr>
              <a:t>)</a:t>
            </a:r>
          </a:p>
        </p:txBody>
      </p:sp>
      <p:sp>
        <p:nvSpPr>
          <p:cNvPr id="14356" name="Textfeld 22"/>
          <p:cNvSpPr txBox="1">
            <a:spLocks noChangeArrowheads="1"/>
          </p:cNvSpPr>
          <p:nvPr/>
        </p:nvSpPr>
        <p:spPr bwMode="auto">
          <a:xfrm>
            <a:off x="2406650" y="4449763"/>
            <a:ext cx="12287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e-DE" sz="1200">
                <a:solidFill>
                  <a:srgbClr val="C00000"/>
                </a:solidFill>
              </a:rPr>
              <a:t>Segnale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e-DE" sz="1200">
                <a:solidFill>
                  <a:srgbClr val="C00000"/>
                </a:solidFill>
              </a:rPr>
              <a:t>doloroso</a:t>
            </a:r>
          </a:p>
        </p:txBody>
      </p:sp>
      <p:grpSp>
        <p:nvGrpSpPr>
          <p:cNvPr id="14357" name="Gruppieren 35"/>
          <p:cNvGrpSpPr>
            <a:grpSpLocks noChangeAspect="1"/>
          </p:cNvGrpSpPr>
          <p:nvPr/>
        </p:nvGrpSpPr>
        <p:grpSpPr bwMode="auto">
          <a:xfrm>
            <a:off x="6011863" y="2425700"/>
            <a:ext cx="3132137" cy="2741613"/>
            <a:chOff x="4938246" y="1587326"/>
            <a:chExt cx="3914691" cy="3428783"/>
          </a:xfrm>
        </p:grpSpPr>
        <p:grpSp>
          <p:nvGrpSpPr>
            <p:cNvPr id="14370" name="Gruppieren 31"/>
            <p:cNvGrpSpPr>
              <a:grpSpLocks/>
            </p:cNvGrpSpPr>
            <p:nvPr/>
          </p:nvGrpSpPr>
          <p:grpSpPr bwMode="auto">
            <a:xfrm>
              <a:off x="4938246" y="1587326"/>
              <a:ext cx="3914691" cy="3428783"/>
              <a:chOff x="4938245" y="1633964"/>
              <a:chExt cx="3914692" cy="3429256"/>
            </a:xfrm>
          </p:grpSpPr>
          <p:pic>
            <p:nvPicPr>
              <p:cNvPr id="1437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8245" y="1633964"/>
                <a:ext cx="3914692" cy="342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75" name="Textfeld 24"/>
              <p:cNvSpPr txBox="1">
                <a:spLocks noChangeArrowheads="1"/>
              </p:cNvSpPr>
              <p:nvPr/>
            </p:nvSpPr>
            <p:spPr bwMode="auto">
              <a:xfrm>
                <a:off x="6785472" y="1715377"/>
                <a:ext cx="1696432" cy="480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DC11"/>
                  </a:buClr>
                  <a:buSzPct val="150000"/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DC11"/>
                  </a:buClr>
                  <a:buSzPct val="150000"/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DC11"/>
                  </a:buClr>
                  <a:buSzPct val="150000"/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DC11"/>
                  </a:buClr>
                  <a:buSzPct val="150000"/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buFont typeface="Arial" charset="0"/>
                  <a:buNone/>
                </a:pPr>
                <a:r>
                  <a:rPr lang="de-DE" sz="1200" b="1" i="1"/>
                  <a:t>Via discendente noradrenergica</a:t>
                </a:r>
              </a:p>
            </p:txBody>
          </p:sp>
        </p:grpSp>
        <p:grpSp>
          <p:nvGrpSpPr>
            <p:cNvPr id="14371" name="Gruppieren 29"/>
            <p:cNvGrpSpPr>
              <a:grpSpLocks/>
            </p:cNvGrpSpPr>
            <p:nvPr/>
          </p:nvGrpSpPr>
          <p:grpSpPr bwMode="auto">
            <a:xfrm>
              <a:off x="5157412" y="2046421"/>
              <a:ext cx="176588" cy="460242"/>
              <a:chOff x="5157412" y="2046421"/>
              <a:chExt cx="176588" cy="460242"/>
            </a:xfrm>
          </p:grpSpPr>
          <p:sp>
            <p:nvSpPr>
              <p:cNvPr id="14372" name="Ellipse 31"/>
              <p:cNvSpPr>
                <a:spLocks noChangeArrowheads="1"/>
              </p:cNvSpPr>
              <p:nvPr/>
            </p:nvSpPr>
            <p:spPr bwMode="auto">
              <a:xfrm>
                <a:off x="5178425" y="2352675"/>
                <a:ext cx="155575" cy="153988"/>
              </a:xfrm>
              <a:prstGeom prst="ellipse">
                <a:avLst/>
              </a:prstGeom>
              <a:solidFill>
                <a:srgbClr val="FFDC11"/>
              </a:solidFill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marL="266700" indent="-266700"/>
                <a:endParaRPr lang="en-US"/>
              </a:p>
            </p:txBody>
          </p:sp>
          <p:cxnSp>
            <p:nvCxnSpPr>
              <p:cNvPr id="14373" name="Gerade Verbindung 37"/>
              <p:cNvCxnSpPr>
                <a:cxnSpLocks noChangeShapeType="1"/>
              </p:cNvCxnSpPr>
              <p:nvPr/>
            </p:nvCxnSpPr>
            <p:spPr bwMode="auto">
              <a:xfrm>
                <a:off x="5157412" y="2046421"/>
                <a:ext cx="67634" cy="24348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4358" name="Textfeld 22"/>
          <p:cNvSpPr txBox="1">
            <a:spLocks noChangeArrowheads="1"/>
          </p:cNvSpPr>
          <p:nvPr/>
        </p:nvSpPr>
        <p:spPr bwMode="auto">
          <a:xfrm>
            <a:off x="8318500" y="3595688"/>
            <a:ext cx="10842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de-DE" sz="1200">
                <a:solidFill>
                  <a:srgbClr val="C00000"/>
                </a:solidFill>
              </a:rPr>
              <a:t>Segnale di dolore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de-DE" sz="1200">
              <a:solidFill>
                <a:srgbClr val="C00000"/>
              </a:solidFill>
            </a:endParaRPr>
          </a:p>
        </p:txBody>
      </p:sp>
      <p:sp>
        <p:nvSpPr>
          <p:cNvPr id="25" name="Ellipse 41"/>
          <p:cNvSpPr>
            <a:spLocks noChangeArrowheads="1"/>
          </p:cNvSpPr>
          <p:nvPr/>
        </p:nvSpPr>
        <p:spPr bwMode="auto">
          <a:xfrm rot="16200000">
            <a:off x="364331" y="3606007"/>
            <a:ext cx="142875" cy="1412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vert="eaVert" lIns="0" tIns="0" rIns="0" bIns="0"/>
          <a:lstStyle/>
          <a:p>
            <a:pPr marL="266700" indent="-266700">
              <a:defRPr/>
            </a:pPr>
            <a:endParaRPr lang="en-US" dirty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4360" name="Text Box 60"/>
          <p:cNvSpPr txBox="1">
            <a:spLocks noChangeArrowheads="1"/>
          </p:cNvSpPr>
          <p:nvPr/>
        </p:nvSpPr>
        <p:spPr bwMode="auto">
          <a:xfrm>
            <a:off x="1603375" y="2513013"/>
            <a:ext cx="1406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i="1"/>
              <a:t>Via ascendente</a:t>
            </a:r>
          </a:p>
        </p:txBody>
      </p:sp>
      <p:sp>
        <p:nvSpPr>
          <p:cNvPr id="14361" name="Line 86"/>
          <p:cNvSpPr>
            <a:spLocks noChangeShapeType="1"/>
          </p:cNvSpPr>
          <p:nvPr/>
        </p:nvSpPr>
        <p:spPr bwMode="auto">
          <a:xfrm flipH="1">
            <a:off x="533400" y="2827338"/>
            <a:ext cx="447675" cy="708025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2" name="Line 87"/>
          <p:cNvSpPr>
            <a:spLocks noChangeShapeType="1"/>
          </p:cNvSpPr>
          <p:nvPr/>
        </p:nvSpPr>
        <p:spPr bwMode="auto">
          <a:xfrm>
            <a:off x="1419225" y="2741613"/>
            <a:ext cx="941388" cy="869950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Ellipse 41"/>
          <p:cNvSpPr>
            <a:spLocks noChangeArrowheads="1"/>
          </p:cNvSpPr>
          <p:nvPr/>
        </p:nvSpPr>
        <p:spPr bwMode="auto">
          <a:xfrm rot="16200000">
            <a:off x="2461419" y="3596482"/>
            <a:ext cx="142875" cy="1412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vert="eaVert" lIns="0" tIns="0" rIns="0" bIns="0"/>
          <a:lstStyle/>
          <a:p>
            <a:pPr marL="266700" indent="-266700">
              <a:defRPr/>
            </a:pPr>
            <a:endParaRPr lang="en-US" dirty="0">
              <a:ea typeface="ＭＳ Ｐゴシック" pitchFamily="34" charset="-128"/>
              <a:cs typeface="Arial" charset="0"/>
            </a:endParaRPr>
          </a:p>
        </p:txBody>
      </p:sp>
      <p:sp>
        <p:nvSpPr>
          <p:cNvPr id="31" name="Ellipse 41"/>
          <p:cNvSpPr>
            <a:spLocks noChangeArrowheads="1"/>
          </p:cNvSpPr>
          <p:nvPr/>
        </p:nvSpPr>
        <p:spPr bwMode="auto">
          <a:xfrm rot="16200000">
            <a:off x="6201569" y="3031332"/>
            <a:ext cx="142875" cy="1412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vert="eaVert" lIns="0" tIns="0" rIns="0" bIns="0"/>
          <a:lstStyle/>
          <a:p>
            <a:pPr marL="266700" indent="-266700">
              <a:defRPr/>
            </a:pPr>
            <a:endParaRPr lang="en-US" dirty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4365" name="Textfeld 69"/>
          <p:cNvSpPr txBox="1">
            <a:spLocks noChangeArrowheads="1"/>
          </p:cNvSpPr>
          <p:nvPr/>
        </p:nvSpPr>
        <p:spPr bwMode="auto">
          <a:xfrm>
            <a:off x="901700" y="2481263"/>
            <a:ext cx="579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de-DE" sz="1600" b="1">
                <a:solidFill>
                  <a:srgbClr val="944A87"/>
                </a:solidFill>
              </a:rPr>
              <a:t>TAP</a:t>
            </a:r>
          </a:p>
        </p:txBody>
      </p:sp>
      <p:sp>
        <p:nvSpPr>
          <p:cNvPr id="14366" name="Textfeld 70"/>
          <p:cNvSpPr txBox="1">
            <a:spLocks noChangeArrowheads="1"/>
          </p:cNvSpPr>
          <p:nvPr/>
        </p:nvSpPr>
        <p:spPr bwMode="auto">
          <a:xfrm>
            <a:off x="5916613" y="2525713"/>
            <a:ext cx="577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de-DE" sz="1600" b="1">
                <a:solidFill>
                  <a:srgbClr val="944A87"/>
                </a:solidFill>
              </a:rPr>
              <a:t>TAP</a:t>
            </a:r>
          </a:p>
        </p:txBody>
      </p:sp>
      <p:sp>
        <p:nvSpPr>
          <p:cNvPr id="14367" name="Text Box 88"/>
          <p:cNvSpPr txBox="1">
            <a:spLocks noChangeArrowheads="1"/>
          </p:cNvSpPr>
          <p:nvPr/>
        </p:nvSpPr>
        <p:spPr bwMode="auto">
          <a:xfrm>
            <a:off x="792163" y="5589588"/>
            <a:ext cx="7564437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592C5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de-DE" sz="1600" b="1">
                <a:solidFill>
                  <a:srgbClr val="595959"/>
                </a:solidFill>
                <a:cs typeface="Arial" charset="0"/>
              </a:rPr>
              <a:t>L</a:t>
            </a:r>
            <a:r>
              <a:rPr lang="ja-JP" altLang="de-DE" sz="1600" b="1">
                <a:solidFill>
                  <a:srgbClr val="595959"/>
                </a:solidFill>
                <a:cs typeface="Arial" charset="0"/>
              </a:rPr>
              <a:t>‘</a:t>
            </a:r>
            <a:r>
              <a:rPr lang="de-DE" altLang="ja-JP" sz="1600" b="1">
                <a:solidFill>
                  <a:srgbClr val="595959"/>
                </a:solidFill>
                <a:cs typeface="Arial" charset="0"/>
              </a:rPr>
              <a:t>attività complementare e sinergica MOR-NRI </a:t>
            </a:r>
            <a:br>
              <a:rPr lang="de-DE" altLang="ja-JP" sz="1600" b="1">
                <a:solidFill>
                  <a:srgbClr val="595959"/>
                </a:solidFill>
                <a:cs typeface="Arial" charset="0"/>
              </a:rPr>
            </a:br>
            <a:r>
              <a:rPr lang="de-DE" altLang="ja-JP">
                <a:solidFill>
                  <a:srgbClr val="595959"/>
                </a:solidFill>
                <a:cs typeface="Arial" charset="0"/>
              </a:rPr>
              <a:t>Riduzione della trasmissione ascendente + Potenziamento dell</a:t>
            </a:r>
            <a:r>
              <a:rPr lang="ja-JP" altLang="de-DE">
                <a:solidFill>
                  <a:srgbClr val="595959"/>
                </a:solidFill>
                <a:cs typeface="Arial" charset="0"/>
              </a:rPr>
              <a:t>‘</a:t>
            </a:r>
            <a:r>
              <a:rPr lang="de-DE" altLang="ja-JP">
                <a:solidFill>
                  <a:srgbClr val="595959"/>
                </a:solidFill>
                <a:cs typeface="Arial" charset="0"/>
              </a:rPr>
              <a:t>inibizione discendente</a:t>
            </a:r>
            <a:endParaRPr lang="de-DE">
              <a:solidFill>
                <a:srgbClr val="595959"/>
              </a:solidFill>
              <a:cs typeface="Arial" charset="0"/>
            </a:endParaRPr>
          </a:p>
        </p:txBody>
      </p:sp>
      <p:pic>
        <p:nvPicPr>
          <p:cNvPr id="14368" name="Bild 29" descr="hinterhorn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81538"/>
            <a:ext cx="222250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9" name="Rectangle 52"/>
          <p:cNvSpPr>
            <a:spLocks noChangeArrowheads="1"/>
          </p:cNvSpPr>
          <p:nvPr/>
        </p:nvSpPr>
        <p:spPr bwMode="auto">
          <a:xfrm>
            <a:off x="696913" y="6546850"/>
            <a:ext cx="3930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66700" indent="-266700">
              <a:buFont typeface="Arial" charset="0"/>
              <a:buNone/>
            </a:pPr>
            <a:r>
              <a:rPr lang="da-DK" sz="900">
                <a:solidFill>
                  <a:srgbClr val="595959"/>
                </a:solidFill>
              </a:rPr>
              <a:t>References: </a:t>
            </a:r>
            <a:r>
              <a:rPr lang="en-US" sz="900">
                <a:solidFill>
                  <a:srgbClr val="595959"/>
                </a:solidFill>
              </a:rPr>
              <a:t>Tzschentke TM. et al. Drugs of Today 2009, 45 (7): 483-496 </a:t>
            </a:r>
            <a:r>
              <a:rPr lang="da-DK" sz="900">
                <a:solidFill>
                  <a:srgbClr val="595959"/>
                </a:solidFill>
              </a:rPr>
              <a:t> </a:t>
            </a:r>
            <a:endParaRPr lang="de-DE" sz="9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Oval 2"/>
          <p:cNvSpPr>
            <a:spLocks noChangeArrowheads="1"/>
          </p:cNvSpPr>
          <p:nvPr/>
        </p:nvSpPr>
        <p:spPr bwMode="auto">
          <a:xfrm>
            <a:off x="1649413" y="391953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07" name="Oval 3"/>
          <p:cNvSpPr>
            <a:spLocks noChangeArrowheads="1"/>
          </p:cNvSpPr>
          <p:nvPr/>
        </p:nvSpPr>
        <p:spPr bwMode="auto">
          <a:xfrm>
            <a:off x="1619250" y="42926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08" name="Oval 4"/>
          <p:cNvSpPr>
            <a:spLocks noChangeArrowheads="1"/>
          </p:cNvSpPr>
          <p:nvPr/>
        </p:nvSpPr>
        <p:spPr bwMode="auto">
          <a:xfrm>
            <a:off x="1647825" y="4005263"/>
            <a:ext cx="144463" cy="360362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09" name="Oval 5"/>
          <p:cNvSpPr>
            <a:spLocks noChangeArrowheads="1"/>
          </p:cNvSpPr>
          <p:nvPr/>
        </p:nvSpPr>
        <p:spPr bwMode="auto">
          <a:xfrm>
            <a:off x="2011363" y="2428875"/>
            <a:ext cx="288925" cy="358775"/>
          </a:xfrm>
          <a:prstGeom prst="ellipse">
            <a:avLst/>
          </a:prstGeom>
          <a:gradFill rotWithShape="1">
            <a:gsLst>
              <a:gs pos="0">
                <a:srgbClr val="339933">
                  <a:gamma/>
                  <a:shade val="46275"/>
                  <a:invGamma/>
                </a:srgbClr>
              </a:gs>
              <a:gs pos="50000">
                <a:srgbClr val="339933"/>
              </a:gs>
              <a:gs pos="100000">
                <a:srgbClr val="339933">
                  <a:gamma/>
                  <a:shade val="46275"/>
                  <a:invGamma/>
                </a:srgbClr>
              </a:gs>
            </a:gsLst>
            <a:lin ang="18900000" scaled="1"/>
          </a:gradFill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971550" y="404813"/>
            <a:ext cx="7272338" cy="60483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Inibizione delle COX da parte dei FANS</a:t>
            </a:r>
            <a:endParaRPr lang="en-US" sz="3200" b="1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200711" name="Oval 7"/>
          <p:cNvSpPr>
            <a:spLocks noChangeArrowheads="1"/>
          </p:cNvSpPr>
          <p:nvPr/>
        </p:nvSpPr>
        <p:spPr bwMode="auto">
          <a:xfrm>
            <a:off x="1417638" y="48355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2" name="Oval 8"/>
          <p:cNvSpPr>
            <a:spLocks noChangeArrowheads="1"/>
          </p:cNvSpPr>
          <p:nvPr/>
        </p:nvSpPr>
        <p:spPr bwMode="auto">
          <a:xfrm>
            <a:off x="1482725" y="46910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3" name="Oval 9"/>
          <p:cNvSpPr>
            <a:spLocks noChangeArrowheads="1"/>
          </p:cNvSpPr>
          <p:nvPr/>
        </p:nvSpPr>
        <p:spPr bwMode="auto">
          <a:xfrm>
            <a:off x="1547813" y="45466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4" name="Oval 10"/>
          <p:cNvSpPr>
            <a:spLocks noChangeArrowheads="1"/>
          </p:cNvSpPr>
          <p:nvPr/>
        </p:nvSpPr>
        <p:spPr bwMode="auto">
          <a:xfrm>
            <a:off x="1598613" y="43942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5" name="Oval 11"/>
          <p:cNvSpPr>
            <a:spLocks noChangeArrowheads="1"/>
          </p:cNvSpPr>
          <p:nvPr/>
        </p:nvSpPr>
        <p:spPr bwMode="auto">
          <a:xfrm>
            <a:off x="1681163" y="38274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6" name="Oval 12"/>
          <p:cNvSpPr>
            <a:spLocks noChangeArrowheads="1"/>
          </p:cNvSpPr>
          <p:nvPr/>
        </p:nvSpPr>
        <p:spPr bwMode="auto">
          <a:xfrm>
            <a:off x="1681163" y="36766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7" name="Oval 13"/>
          <p:cNvSpPr>
            <a:spLocks noChangeArrowheads="1"/>
          </p:cNvSpPr>
          <p:nvPr/>
        </p:nvSpPr>
        <p:spPr bwMode="auto">
          <a:xfrm>
            <a:off x="1689100" y="35242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8" name="Oval 14"/>
          <p:cNvSpPr>
            <a:spLocks noChangeArrowheads="1"/>
          </p:cNvSpPr>
          <p:nvPr/>
        </p:nvSpPr>
        <p:spPr bwMode="auto">
          <a:xfrm>
            <a:off x="1689100" y="338931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19" name="Oval 15"/>
          <p:cNvSpPr>
            <a:spLocks noChangeArrowheads="1"/>
          </p:cNvSpPr>
          <p:nvPr/>
        </p:nvSpPr>
        <p:spPr bwMode="auto">
          <a:xfrm>
            <a:off x="1695450" y="323691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0" name="Oval 16"/>
          <p:cNvSpPr>
            <a:spLocks noChangeArrowheads="1"/>
          </p:cNvSpPr>
          <p:nvPr/>
        </p:nvSpPr>
        <p:spPr bwMode="auto">
          <a:xfrm>
            <a:off x="1704975" y="30924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1" name="Oval 17"/>
          <p:cNvSpPr>
            <a:spLocks noChangeArrowheads="1"/>
          </p:cNvSpPr>
          <p:nvPr/>
        </p:nvSpPr>
        <p:spPr bwMode="auto">
          <a:xfrm>
            <a:off x="1711325" y="29400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2" name="Oval 18"/>
          <p:cNvSpPr>
            <a:spLocks noChangeArrowheads="1"/>
          </p:cNvSpPr>
          <p:nvPr/>
        </p:nvSpPr>
        <p:spPr bwMode="auto">
          <a:xfrm>
            <a:off x="1747838" y="28035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3" name="Oval 19"/>
          <p:cNvSpPr>
            <a:spLocks noChangeArrowheads="1"/>
          </p:cNvSpPr>
          <p:nvPr/>
        </p:nvSpPr>
        <p:spPr bwMode="auto">
          <a:xfrm>
            <a:off x="1827213" y="26670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4" name="Oval 20"/>
          <p:cNvSpPr>
            <a:spLocks noChangeArrowheads="1"/>
          </p:cNvSpPr>
          <p:nvPr/>
        </p:nvSpPr>
        <p:spPr bwMode="auto">
          <a:xfrm>
            <a:off x="1892300" y="25241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5" name="Oval 21"/>
          <p:cNvSpPr>
            <a:spLocks noChangeArrowheads="1"/>
          </p:cNvSpPr>
          <p:nvPr/>
        </p:nvSpPr>
        <p:spPr bwMode="auto">
          <a:xfrm>
            <a:off x="1971675" y="23876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6" name="Oval 22"/>
          <p:cNvSpPr>
            <a:spLocks noChangeArrowheads="1"/>
          </p:cNvSpPr>
          <p:nvPr/>
        </p:nvSpPr>
        <p:spPr bwMode="auto">
          <a:xfrm>
            <a:off x="2095500" y="22860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7" name="Oval 23"/>
          <p:cNvSpPr>
            <a:spLocks noChangeArrowheads="1"/>
          </p:cNvSpPr>
          <p:nvPr/>
        </p:nvSpPr>
        <p:spPr bwMode="auto">
          <a:xfrm>
            <a:off x="2232025" y="22796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8" name="Oval 24"/>
          <p:cNvSpPr>
            <a:spLocks noChangeArrowheads="1"/>
          </p:cNvSpPr>
          <p:nvPr/>
        </p:nvSpPr>
        <p:spPr bwMode="auto">
          <a:xfrm>
            <a:off x="2373313" y="23002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29" name="Oval 25"/>
          <p:cNvSpPr>
            <a:spLocks noChangeArrowheads="1"/>
          </p:cNvSpPr>
          <p:nvPr/>
        </p:nvSpPr>
        <p:spPr bwMode="auto">
          <a:xfrm>
            <a:off x="2489200" y="240347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0" name="Oval 26"/>
          <p:cNvSpPr>
            <a:spLocks noChangeArrowheads="1"/>
          </p:cNvSpPr>
          <p:nvPr/>
        </p:nvSpPr>
        <p:spPr bwMode="auto">
          <a:xfrm>
            <a:off x="2603500" y="248443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1" name="Oval 27"/>
          <p:cNvSpPr>
            <a:spLocks noChangeArrowheads="1"/>
          </p:cNvSpPr>
          <p:nvPr/>
        </p:nvSpPr>
        <p:spPr bwMode="auto">
          <a:xfrm>
            <a:off x="2733675" y="25320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2" name="Oval 28"/>
          <p:cNvSpPr>
            <a:spLocks noChangeArrowheads="1"/>
          </p:cNvSpPr>
          <p:nvPr/>
        </p:nvSpPr>
        <p:spPr bwMode="auto">
          <a:xfrm>
            <a:off x="2878138" y="25400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3" name="Oval 29"/>
          <p:cNvSpPr>
            <a:spLocks noChangeArrowheads="1"/>
          </p:cNvSpPr>
          <p:nvPr/>
        </p:nvSpPr>
        <p:spPr bwMode="auto">
          <a:xfrm>
            <a:off x="2928938" y="26765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4" name="Oval 30"/>
          <p:cNvSpPr>
            <a:spLocks noChangeArrowheads="1"/>
          </p:cNvSpPr>
          <p:nvPr/>
        </p:nvSpPr>
        <p:spPr bwMode="auto">
          <a:xfrm>
            <a:off x="2943225" y="28289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5" name="Oval 31"/>
          <p:cNvSpPr>
            <a:spLocks noChangeArrowheads="1"/>
          </p:cNvSpPr>
          <p:nvPr/>
        </p:nvSpPr>
        <p:spPr bwMode="auto">
          <a:xfrm>
            <a:off x="2936875" y="32766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6" name="Oval 32"/>
          <p:cNvSpPr>
            <a:spLocks noChangeArrowheads="1"/>
          </p:cNvSpPr>
          <p:nvPr/>
        </p:nvSpPr>
        <p:spPr bwMode="auto">
          <a:xfrm>
            <a:off x="2936875" y="31416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7" name="Oval 33"/>
          <p:cNvSpPr>
            <a:spLocks noChangeArrowheads="1"/>
          </p:cNvSpPr>
          <p:nvPr/>
        </p:nvSpPr>
        <p:spPr bwMode="auto">
          <a:xfrm>
            <a:off x="2943225" y="29892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8" name="Oval 34"/>
          <p:cNvSpPr>
            <a:spLocks noChangeArrowheads="1"/>
          </p:cNvSpPr>
          <p:nvPr/>
        </p:nvSpPr>
        <p:spPr bwMode="auto">
          <a:xfrm>
            <a:off x="2540000" y="34686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39" name="Oval 35"/>
          <p:cNvSpPr>
            <a:spLocks noChangeArrowheads="1"/>
          </p:cNvSpPr>
          <p:nvPr/>
        </p:nvSpPr>
        <p:spPr bwMode="auto">
          <a:xfrm>
            <a:off x="2684463" y="345281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0" name="Oval 36"/>
          <p:cNvSpPr>
            <a:spLocks noChangeArrowheads="1"/>
          </p:cNvSpPr>
          <p:nvPr/>
        </p:nvSpPr>
        <p:spPr bwMode="auto">
          <a:xfrm>
            <a:off x="2813050" y="33797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1" name="Oval 37"/>
          <p:cNvSpPr>
            <a:spLocks noChangeArrowheads="1"/>
          </p:cNvSpPr>
          <p:nvPr/>
        </p:nvSpPr>
        <p:spPr bwMode="auto">
          <a:xfrm>
            <a:off x="2516188" y="36131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2" name="Oval 38"/>
          <p:cNvSpPr>
            <a:spLocks noChangeArrowheads="1"/>
          </p:cNvSpPr>
          <p:nvPr/>
        </p:nvSpPr>
        <p:spPr bwMode="auto">
          <a:xfrm>
            <a:off x="2563813" y="43322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3" name="Oval 39"/>
          <p:cNvSpPr>
            <a:spLocks noChangeArrowheads="1"/>
          </p:cNvSpPr>
          <p:nvPr/>
        </p:nvSpPr>
        <p:spPr bwMode="auto">
          <a:xfrm>
            <a:off x="2535238" y="41973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4" name="Oval 40"/>
          <p:cNvSpPr>
            <a:spLocks noChangeArrowheads="1"/>
          </p:cNvSpPr>
          <p:nvPr/>
        </p:nvSpPr>
        <p:spPr bwMode="auto">
          <a:xfrm>
            <a:off x="2563813" y="47720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5" name="Oval 41"/>
          <p:cNvSpPr>
            <a:spLocks noChangeArrowheads="1"/>
          </p:cNvSpPr>
          <p:nvPr/>
        </p:nvSpPr>
        <p:spPr bwMode="auto">
          <a:xfrm>
            <a:off x="2563813" y="46370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6" name="Oval 42"/>
          <p:cNvSpPr>
            <a:spLocks noChangeArrowheads="1"/>
          </p:cNvSpPr>
          <p:nvPr/>
        </p:nvSpPr>
        <p:spPr bwMode="auto">
          <a:xfrm>
            <a:off x="2570163" y="44846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7" name="Oval 43"/>
          <p:cNvSpPr>
            <a:spLocks noChangeArrowheads="1"/>
          </p:cNvSpPr>
          <p:nvPr/>
        </p:nvSpPr>
        <p:spPr bwMode="auto">
          <a:xfrm>
            <a:off x="1201738" y="47640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8" name="Oval 44"/>
          <p:cNvSpPr>
            <a:spLocks noChangeArrowheads="1"/>
          </p:cNvSpPr>
          <p:nvPr/>
        </p:nvSpPr>
        <p:spPr bwMode="auto">
          <a:xfrm>
            <a:off x="1266825" y="46196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49" name="Oval 45"/>
          <p:cNvSpPr>
            <a:spLocks noChangeArrowheads="1"/>
          </p:cNvSpPr>
          <p:nvPr/>
        </p:nvSpPr>
        <p:spPr bwMode="auto">
          <a:xfrm>
            <a:off x="1331913" y="44751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0" name="Oval 46"/>
          <p:cNvSpPr>
            <a:spLocks noChangeArrowheads="1"/>
          </p:cNvSpPr>
          <p:nvPr/>
        </p:nvSpPr>
        <p:spPr bwMode="auto">
          <a:xfrm>
            <a:off x="1382713" y="43227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1" name="Oval 47"/>
          <p:cNvSpPr>
            <a:spLocks noChangeArrowheads="1"/>
          </p:cNvSpPr>
          <p:nvPr/>
        </p:nvSpPr>
        <p:spPr bwMode="auto">
          <a:xfrm>
            <a:off x="1397000" y="41973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2" name="Oval 48"/>
          <p:cNvSpPr>
            <a:spLocks noChangeArrowheads="1"/>
          </p:cNvSpPr>
          <p:nvPr/>
        </p:nvSpPr>
        <p:spPr bwMode="auto">
          <a:xfrm>
            <a:off x="1460500" y="40528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3" name="Oval 49"/>
          <p:cNvSpPr>
            <a:spLocks noChangeArrowheads="1"/>
          </p:cNvSpPr>
          <p:nvPr/>
        </p:nvSpPr>
        <p:spPr bwMode="auto">
          <a:xfrm>
            <a:off x="1463675" y="39084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4" name="Oval 50"/>
          <p:cNvSpPr>
            <a:spLocks noChangeArrowheads="1"/>
          </p:cNvSpPr>
          <p:nvPr/>
        </p:nvSpPr>
        <p:spPr bwMode="auto">
          <a:xfrm>
            <a:off x="1465263" y="37560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5" name="Oval 51"/>
          <p:cNvSpPr>
            <a:spLocks noChangeArrowheads="1"/>
          </p:cNvSpPr>
          <p:nvPr/>
        </p:nvSpPr>
        <p:spPr bwMode="auto">
          <a:xfrm>
            <a:off x="1487488" y="36036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6" name="Oval 52"/>
          <p:cNvSpPr>
            <a:spLocks noChangeArrowheads="1"/>
          </p:cNvSpPr>
          <p:nvPr/>
        </p:nvSpPr>
        <p:spPr bwMode="auto">
          <a:xfrm>
            <a:off x="1487488" y="34686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7" name="Oval 53"/>
          <p:cNvSpPr>
            <a:spLocks noChangeArrowheads="1"/>
          </p:cNvSpPr>
          <p:nvPr/>
        </p:nvSpPr>
        <p:spPr bwMode="auto">
          <a:xfrm>
            <a:off x="1493838" y="33162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8" name="Oval 54"/>
          <p:cNvSpPr>
            <a:spLocks noChangeArrowheads="1"/>
          </p:cNvSpPr>
          <p:nvPr/>
        </p:nvSpPr>
        <p:spPr bwMode="auto">
          <a:xfrm>
            <a:off x="1503363" y="31718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59" name="Oval 55"/>
          <p:cNvSpPr>
            <a:spLocks noChangeArrowheads="1"/>
          </p:cNvSpPr>
          <p:nvPr/>
        </p:nvSpPr>
        <p:spPr bwMode="auto">
          <a:xfrm>
            <a:off x="1509713" y="30194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0" name="Oval 56"/>
          <p:cNvSpPr>
            <a:spLocks noChangeArrowheads="1"/>
          </p:cNvSpPr>
          <p:nvPr/>
        </p:nvSpPr>
        <p:spPr bwMode="auto">
          <a:xfrm>
            <a:off x="1546225" y="288290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1" name="Oval 57"/>
          <p:cNvSpPr>
            <a:spLocks noChangeArrowheads="1"/>
          </p:cNvSpPr>
          <p:nvPr/>
        </p:nvSpPr>
        <p:spPr bwMode="auto">
          <a:xfrm>
            <a:off x="1552575" y="27241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2" name="Oval 58"/>
          <p:cNvSpPr>
            <a:spLocks noChangeArrowheads="1"/>
          </p:cNvSpPr>
          <p:nvPr/>
        </p:nvSpPr>
        <p:spPr bwMode="auto">
          <a:xfrm>
            <a:off x="1589088" y="25717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3" name="Oval 59"/>
          <p:cNvSpPr>
            <a:spLocks noChangeArrowheads="1"/>
          </p:cNvSpPr>
          <p:nvPr/>
        </p:nvSpPr>
        <p:spPr bwMode="auto">
          <a:xfrm>
            <a:off x="1652588" y="24352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4" name="Oval 60"/>
          <p:cNvSpPr>
            <a:spLocks noChangeArrowheads="1"/>
          </p:cNvSpPr>
          <p:nvPr/>
        </p:nvSpPr>
        <p:spPr bwMode="auto">
          <a:xfrm>
            <a:off x="1724025" y="23161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5" name="Oval 61"/>
          <p:cNvSpPr>
            <a:spLocks noChangeArrowheads="1"/>
          </p:cNvSpPr>
          <p:nvPr/>
        </p:nvSpPr>
        <p:spPr bwMode="auto">
          <a:xfrm>
            <a:off x="1803400" y="22034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6" name="Oval 62"/>
          <p:cNvSpPr>
            <a:spLocks noChangeArrowheads="1"/>
          </p:cNvSpPr>
          <p:nvPr/>
        </p:nvSpPr>
        <p:spPr bwMode="auto">
          <a:xfrm>
            <a:off x="1897063" y="21066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7" name="Oval 63"/>
          <p:cNvSpPr>
            <a:spLocks noChangeArrowheads="1"/>
          </p:cNvSpPr>
          <p:nvPr/>
        </p:nvSpPr>
        <p:spPr bwMode="auto">
          <a:xfrm>
            <a:off x="2028825" y="20748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8" name="Oval 64"/>
          <p:cNvSpPr>
            <a:spLocks noChangeArrowheads="1"/>
          </p:cNvSpPr>
          <p:nvPr/>
        </p:nvSpPr>
        <p:spPr bwMode="auto">
          <a:xfrm>
            <a:off x="2171700" y="20685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69" name="Oval 65"/>
          <p:cNvSpPr>
            <a:spLocks noChangeArrowheads="1"/>
          </p:cNvSpPr>
          <p:nvPr/>
        </p:nvSpPr>
        <p:spPr bwMode="auto">
          <a:xfrm>
            <a:off x="2316163" y="21002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0" name="Oval 66"/>
          <p:cNvSpPr>
            <a:spLocks noChangeArrowheads="1"/>
          </p:cNvSpPr>
          <p:nvPr/>
        </p:nvSpPr>
        <p:spPr bwMode="auto">
          <a:xfrm>
            <a:off x="2446338" y="21320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1" name="Oval 67"/>
          <p:cNvSpPr>
            <a:spLocks noChangeArrowheads="1"/>
          </p:cNvSpPr>
          <p:nvPr/>
        </p:nvSpPr>
        <p:spPr bwMode="auto">
          <a:xfrm>
            <a:off x="2560638" y="22288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2" name="Oval 68"/>
          <p:cNvSpPr>
            <a:spLocks noChangeArrowheads="1"/>
          </p:cNvSpPr>
          <p:nvPr/>
        </p:nvSpPr>
        <p:spPr bwMode="auto">
          <a:xfrm>
            <a:off x="2684463" y="227647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3" name="Oval 69"/>
          <p:cNvSpPr>
            <a:spLocks noChangeArrowheads="1"/>
          </p:cNvSpPr>
          <p:nvPr/>
        </p:nvSpPr>
        <p:spPr bwMode="auto">
          <a:xfrm>
            <a:off x="2800350" y="23161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4" name="Oval 70"/>
          <p:cNvSpPr>
            <a:spLocks noChangeArrowheads="1"/>
          </p:cNvSpPr>
          <p:nvPr/>
        </p:nvSpPr>
        <p:spPr bwMode="auto">
          <a:xfrm>
            <a:off x="2943225" y="23558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5" name="Oval 71"/>
          <p:cNvSpPr>
            <a:spLocks noChangeArrowheads="1"/>
          </p:cNvSpPr>
          <p:nvPr/>
        </p:nvSpPr>
        <p:spPr bwMode="auto">
          <a:xfrm>
            <a:off x="3052763" y="24193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6" name="Oval 72"/>
          <p:cNvSpPr>
            <a:spLocks noChangeArrowheads="1"/>
          </p:cNvSpPr>
          <p:nvPr/>
        </p:nvSpPr>
        <p:spPr bwMode="auto">
          <a:xfrm>
            <a:off x="3124200" y="25320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7" name="Oval 73"/>
          <p:cNvSpPr>
            <a:spLocks noChangeArrowheads="1"/>
          </p:cNvSpPr>
          <p:nvPr/>
        </p:nvSpPr>
        <p:spPr bwMode="auto">
          <a:xfrm>
            <a:off x="3138488" y="26765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8" name="Oval 74"/>
          <p:cNvSpPr>
            <a:spLocks noChangeArrowheads="1"/>
          </p:cNvSpPr>
          <p:nvPr/>
        </p:nvSpPr>
        <p:spPr bwMode="auto">
          <a:xfrm>
            <a:off x="3052763" y="342900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79" name="Oval 75"/>
          <p:cNvSpPr>
            <a:spLocks noChangeArrowheads="1"/>
          </p:cNvSpPr>
          <p:nvPr/>
        </p:nvSpPr>
        <p:spPr bwMode="auto">
          <a:xfrm>
            <a:off x="3124200" y="32781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0" name="Oval 76"/>
          <p:cNvSpPr>
            <a:spLocks noChangeArrowheads="1"/>
          </p:cNvSpPr>
          <p:nvPr/>
        </p:nvSpPr>
        <p:spPr bwMode="auto">
          <a:xfrm>
            <a:off x="3130550" y="31257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1" name="Oval 77"/>
          <p:cNvSpPr>
            <a:spLocks noChangeArrowheads="1"/>
          </p:cNvSpPr>
          <p:nvPr/>
        </p:nvSpPr>
        <p:spPr bwMode="auto">
          <a:xfrm>
            <a:off x="3138488" y="29813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2" name="Oval 78"/>
          <p:cNvSpPr>
            <a:spLocks noChangeArrowheads="1"/>
          </p:cNvSpPr>
          <p:nvPr/>
        </p:nvSpPr>
        <p:spPr bwMode="auto">
          <a:xfrm>
            <a:off x="3146425" y="28289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3" name="Oval 79"/>
          <p:cNvSpPr>
            <a:spLocks noChangeArrowheads="1"/>
          </p:cNvSpPr>
          <p:nvPr/>
        </p:nvSpPr>
        <p:spPr bwMode="auto">
          <a:xfrm>
            <a:off x="2943225" y="35401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4" name="Oval 80"/>
          <p:cNvSpPr>
            <a:spLocks noChangeArrowheads="1"/>
          </p:cNvSpPr>
          <p:nvPr/>
        </p:nvSpPr>
        <p:spPr bwMode="auto">
          <a:xfrm>
            <a:off x="2800350" y="36115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5" name="Oval 81"/>
          <p:cNvSpPr>
            <a:spLocks noChangeArrowheads="1"/>
          </p:cNvSpPr>
          <p:nvPr/>
        </p:nvSpPr>
        <p:spPr bwMode="auto">
          <a:xfrm>
            <a:off x="2733675" y="37560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6" name="Oval 82"/>
          <p:cNvSpPr>
            <a:spLocks noChangeArrowheads="1"/>
          </p:cNvSpPr>
          <p:nvPr/>
        </p:nvSpPr>
        <p:spPr bwMode="auto">
          <a:xfrm>
            <a:off x="2786063" y="39084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7" name="Oval 83"/>
          <p:cNvSpPr>
            <a:spLocks noChangeArrowheads="1"/>
          </p:cNvSpPr>
          <p:nvPr/>
        </p:nvSpPr>
        <p:spPr bwMode="auto">
          <a:xfrm>
            <a:off x="2800350" y="40449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8" name="Oval 84"/>
          <p:cNvSpPr>
            <a:spLocks noChangeArrowheads="1"/>
          </p:cNvSpPr>
          <p:nvPr/>
        </p:nvSpPr>
        <p:spPr bwMode="auto">
          <a:xfrm>
            <a:off x="2767013" y="41878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89" name="Oval 85"/>
          <p:cNvSpPr>
            <a:spLocks noChangeArrowheads="1"/>
          </p:cNvSpPr>
          <p:nvPr/>
        </p:nvSpPr>
        <p:spPr bwMode="auto">
          <a:xfrm>
            <a:off x="2787650" y="43164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0" name="Oval 86"/>
          <p:cNvSpPr>
            <a:spLocks noChangeArrowheads="1"/>
          </p:cNvSpPr>
          <p:nvPr/>
        </p:nvSpPr>
        <p:spPr bwMode="auto">
          <a:xfrm>
            <a:off x="2830513" y="4476750"/>
            <a:ext cx="131762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1" name="Oval 87"/>
          <p:cNvSpPr>
            <a:spLocks noChangeArrowheads="1"/>
          </p:cNvSpPr>
          <p:nvPr/>
        </p:nvSpPr>
        <p:spPr bwMode="auto">
          <a:xfrm>
            <a:off x="2852738" y="46196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2" name="Oval 88"/>
          <p:cNvSpPr>
            <a:spLocks noChangeArrowheads="1"/>
          </p:cNvSpPr>
          <p:nvPr/>
        </p:nvSpPr>
        <p:spPr bwMode="auto">
          <a:xfrm>
            <a:off x="2852738" y="47640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3" name="Text Box 89"/>
          <p:cNvSpPr txBox="1">
            <a:spLocks noChangeArrowheads="1"/>
          </p:cNvSpPr>
          <p:nvPr/>
        </p:nvSpPr>
        <p:spPr bwMode="auto">
          <a:xfrm>
            <a:off x="571500" y="1992313"/>
            <a:ext cx="985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Tyr 385</a:t>
            </a:r>
          </a:p>
        </p:txBody>
      </p:sp>
      <p:sp>
        <p:nvSpPr>
          <p:cNvPr id="200794" name="AutoShape 90"/>
          <p:cNvSpPr>
            <a:spLocks noChangeArrowheads="1"/>
          </p:cNvSpPr>
          <p:nvPr/>
        </p:nvSpPr>
        <p:spPr bwMode="auto">
          <a:xfrm rot="5400000">
            <a:off x="1523206" y="2069307"/>
            <a:ext cx="287337" cy="863600"/>
          </a:xfrm>
          <a:custGeom>
            <a:avLst/>
            <a:gdLst>
              <a:gd name="G0" fmla="+- 11435 0 0"/>
              <a:gd name="G1" fmla="+- 18514 0 0"/>
              <a:gd name="G2" fmla="+- 7200 0 0"/>
              <a:gd name="G3" fmla="*/ 11435 1 2"/>
              <a:gd name="G4" fmla="+- G3 10800 0"/>
              <a:gd name="G5" fmla="+- 21600 11435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6518 w 21600"/>
              <a:gd name="T1" fmla="*/ 0 h 21600"/>
              <a:gd name="T2" fmla="*/ 11435 w 21600"/>
              <a:gd name="T3" fmla="*/ 7200 h 21600"/>
              <a:gd name="T4" fmla="*/ 0 w 21600"/>
              <a:gd name="T5" fmla="*/ 1927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18" y="0"/>
                </a:moveTo>
                <a:lnTo>
                  <a:pt x="11435" y="7200"/>
                </a:lnTo>
                <a:lnTo>
                  <a:pt x="14521" y="7200"/>
                </a:lnTo>
                <a:lnTo>
                  <a:pt x="14521" y="16941"/>
                </a:lnTo>
                <a:lnTo>
                  <a:pt x="0" y="16941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5" name="Oval 91"/>
          <p:cNvSpPr>
            <a:spLocks noChangeArrowheads="1"/>
          </p:cNvSpPr>
          <p:nvPr/>
        </p:nvSpPr>
        <p:spPr bwMode="auto">
          <a:xfrm>
            <a:off x="7051675" y="2352675"/>
            <a:ext cx="288925" cy="358775"/>
          </a:xfrm>
          <a:prstGeom prst="ellipse">
            <a:avLst/>
          </a:prstGeom>
          <a:gradFill rotWithShape="1">
            <a:gsLst>
              <a:gs pos="0">
                <a:srgbClr val="339933">
                  <a:gamma/>
                  <a:shade val="46275"/>
                  <a:invGamma/>
                </a:srgbClr>
              </a:gs>
              <a:gs pos="50000">
                <a:srgbClr val="339933"/>
              </a:gs>
              <a:gs pos="100000">
                <a:srgbClr val="339933">
                  <a:gamma/>
                  <a:shade val="46275"/>
                  <a:invGamma/>
                </a:srgbClr>
              </a:gs>
            </a:gsLst>
            <a:lin ang="18900000" scaled="1"/>
          </a:gradFill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6" name="Oval 92"/>
          <p:cNvSpPr>
            <a:spLocks noChangeArrowheads="1"/>
          </p:cNvSpPr>
          <p:nvPr/>
        </p:nvSpPr>
        <p:spPr bwMode="auto">
          <a:xfrm>
            <a:off x="6489700" y="47593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7" name="Oval 93"/>
          <p:cNvSpPr>
            <a:spLocks noChangeArrowheads="1"/>
          </p:cNvSpPr>
          <p:nvPr/>
        </p:nvSpPr>
        <p:spPr bwMode="auto">
          <a:xfrm>
            <a:off x="6523038" y="46148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8" name="Oval 94"/>
          <p:cNvSpPr>
            <a:spLocks noChangeArrowheads="1"/>
          </p:cNvSpPr>
          <p:nvPr/>
        </p:nvSpPr>
        <p:spPr bwMode="auto">
          <a:xfrm>
            <a:off x="6508750" y="44704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799" name="Oval 95"/>
          <p:cNvSpPr>
            <a:spLocks noChangeArrowheads="1"/>
          </p:cNvSpPr>
          <p:nvPr/>
        </p:nvSpPr>
        <p:spPr bwMode="auto">
          <a:xfrm>
            <a:off x="6527800" y="43180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0" name="Oval 96"/>
          <p:cNvSpPr>
            <a:spLocks noChangeArrowheads="1"/>
          </p:cNvSpPr>
          <p:nvPr/>
        </p:nvSpPr>
        <p:spPr bwMode="auto">
          <a:xfrm>
            <a:off x="6542088" y="41925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1" name="Oval 97"/>
          <p:cNvSpPr>
            <a:spLocks noChangeArrowheads="1"/>
          </p:cNvSpPr>
          <p:nvPr/>
        </p:nvSpPr>
        <p:spPr bwMode="auto">
          <a:xfrm>
            <a:off x="6605588" y="40481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2" name="Oval 98"/>
          <p:cNvSpPr>
            <a:spLocks noChangeArrowheads="1"/>
          </p:cNvSpPr>
          <p:nvPr/>
        </p:nvSpPr>
        <p:spPr bwMode="auto">
          <a:xfrm>
            <a:off x="6672263" y="39036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3" name="Oval 99"/>
          <p:cNvSpPr>
            <a:spLocks noChangeArrowheads="1"/>
          </p:cNvSpPr>
          <p:nvPr/>
        </p:nvSpPr>
        <p:spPr bwMode="auto">
          <a:xfrm>
            <a:off x="6721475" y="37512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4" name="Oval 100"/>
          <p:cNvSpPr>
            <a:spLocks noChangeArrowheads="1"/>
          </p:cNvSpPr>
          <p:nvPr/>
        </p:nvSpPr>
        <p:spPr bwMode="auto">
          <a:xfrm>
            <a:off x="6721475" y="36004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5" name="Oval 101"/>
          <p:cNvSpPr>
            <a:spLocks noChangeArrowheads="1"/>
          </p:cNvSpPr>
          <p:nvPr/>
        </p:nvSpPr>
        <p:spPr bwMode="auto">
          <a:xfrm>
            <a:off x="6729413" y="34480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6" name="Oval 102"/>
          <p:cNvSpPr>
            <a:spLocks noChangeArrowheads="1"/>
          </p:cNvSpPr>
          <p:nvPr/>
        </p:nvSpPr>
        <p:spPr bwMode="auto">
          <a:xfrm>
            <a:off x="6729413" y="331311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7" name="Oval 103"/>
          <p:cNvSpPr>
            <a:spLocks noChangeArrowheads="1"/>
          </p:cNvSpPr>
          <p:nvPr/>
        </p:nvSpPr>
        <p:spPr bwMode="auto">
          <a:xfrm>
            <a:off x="6735763" y="316071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8" name="Oval 104"/>
          <p:cNvSpPr>
            <a:spLocks noChangeArrowheads="1"/>
          </p:cNvSpPr>
          <p:nvPr/>
        </p:nvSpPr>
        <p:spPr bwMode="auto">
          <a:xfrm>
            <a:off x="6745288" y="30162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09" name="Oval 105"/>
          <p:cNvSpPr>
            <a:spLocks noChangeArrowheads="1"/>
          </p:cNvSpPr>
          <p:nvPr/>
        </p:nvSpPr>
        <p:spPr bwMode="auto">
          <a:xfrm>
            <a:off x="6751638" y="28638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0" name="Oval 106"/>
          <p:cNvSpPr>
            <a:spLocks noChangeArrowheads="1"/>
          </p:cNvSpPr>
          <p:nvPr/>
        </p:nvSpPr>
        <p:spPr bwMode="auto">
          <a:xfrm>
            <a:off x="6788150" y="27273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1" name="Oval 107"/>
          <p:cNvSpPr>
            <a:spLocks noChangeArrowheads="1"/>
          </p:cNvSpPr>
          <p:nvPr/>
        </p:nvSpPr>
        <p:spPr bwMode="auto">
          <a:xfrm>
            <a:off x="6867525" y="25908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2" name="Oval 108"/>
          <p:cNvSpPr>
            <a:spLocks noChangeArrowheads="1"/>
          </p:cNvSpPr>
          <p:nvPr/>
        </p:nvSpPr>
        <p:spPr bwMode="auto">
          <a:xfrm>
            <a:off x="6932613" y="24479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3" name="Oval 109"/>
          <p:cNvSpPr>
            <a:spLocks noChangeArrowheads="1"/>
          </p:cNvSpPr>
          <p:nvPr/>
        </p:nvSpPr>
        <p:spPr bwMode="auto">
          <a:xfrm>
            <a:off x="7011988" y="23114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4" name="Oval 110"/>
          <p:cNvSpPr>
            <a:spLocks noChangeArrowheads="1"/>
          </p:cNvSpPr>
          <p:nvPr/>
        </p:nvSpPr>
        <p:spPr bwMode="auto">
          <a:xfrm>
            <a:off x="7135813" y="22098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5" name="Oval 111"/>
          <p:cNvSpPr>
            <a:spLocks noChangeArrowheads="1"/>
          </p:cNvSpPr>
          <p:nvPr/>
        </p:nvSpPr>
        <p:spPr bwMode="auto">
          <a:xfrm>
            <a:off x="7272338" y="220345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6" name="Oval 112"/>
          <p:cNvSpPr>
            <a:spLocks noChangeArrowheads="1"/>
          </p:cNvSpPr>
          <p:nvPr/>
        </p:nvSpPr>
        <p:spPr bwMode="auto">
          <a:xfrm>
            <a:off x="7413625" y="22240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7" name="Oval 113"/>
          <p:cNvSpPr>
            <a:spLocks noChangeArrowheads="1"/>
          </p:cNvSpPr>
          <p:nvPr/>
        </p:nvSpPr>
        <p:spPr bwMode="auto">
          <a:xfrm>
            <a:off x="7529513" y="232727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8" name="Oval 114"/>
          <p:cNvSpPr>
            <a:spLocks noChangeArrowheads="1"/>
          </p:cNvSpPr>
          <p:nvPr/>
        </p:nvSpPr>
        <p:spPr bwMode="auto">
          <a:xfrm>
            <a:off x="7643813" y="240823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19" name="Oval 115"/>
          <p:cNvSpPr>
            <a:spLocks noChangeArrowheads="1"/>
          </p:cNvSpPr>
          <p:nvPr/>
        </p:nvSpPr>
        <p:spPr bwMode="auto">
          <a:xfrm>
            <a:off x="7773988" y="24558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0" name="Oval 116"/>
          <p:cNvSpPr>
            <a:spLocks noChangeArrowheads="1"/>
          </p:cNvSpPr>
          <p:nvPr/>
        </p:nvSpPr>
        <p:spPr bwMode="auto">
          <a:xfrm>
            <a:off x="7842250" y="26003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1" name="Oval 117"/>
          <p:cNvSpPr>
            <a:spLocks noChangeArrowheads="1"/>
          </p:cNvSpPr>
          <p:nvPr/>
        </p:nvSpPr>
        <p:spPr bwMode="auto">
          <a:xfrm>
            <a:off x="7840663" y="27527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2" name="Oval 118"/>
          <p:cNvSpPr>
            <a:spLocks noChangeArrowheads="1"/>
          </p:cNvSpPr>
          <p:nvPr/>
        </p:nvSpPr>
        <p:spPr bwMode="auto">
          <a:xfrm>
            <a:off x="7786688" y="3200400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3" name="Oval 119"/>
          <p:cNvSpPr>
            <a:spLocks noChangeArrowheads="1"/>
          </p:cNvSpPr>
          <p:nvPr/>
        </p:nvSpPr>
        <p:spPr bwMode="auto">
          <a:xfrm>
            <a:off x="7850188" y="30654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4" name="Oval 120"/>
          <p:cNvSpPr>
            <a:spLocks noChangeArrowheads="1"/>
          </p:cNvSpPr>
          <p:nvPr/>
        </p:nvSpPr>
        <p:spPr bwMode="auto">
          <a:xfrm>
            <a:off x="7856538" y="29130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5" name="Oval 121"/>
          <p:cNvSpPr>
            <a:spLocks noChangeArrowheads="1"/>
          </p:cNvSpPr>
          <p:nvPr/>
        </p:nvSpPr>
        <p:spPr bwMode="auto">
          <a:xfrm>
            <a:off x="7389813" y="33924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6" name="Oval 122"/>
          <p:cNvSpPr>
            <a:spLocks noChangeArrowheads="1"/>
          </p:cNvSpPr>
          <p:nvPr/>
        </p:nvSpPr>
        <p:spPr bwMode="auto">
          <a:xfrm>
            <a:off x="7724775" y="33575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7" name="Oval 123"/>
          <p:cNvSpPr>
            <a:spLocks noChangeArrowheads="1"/>
          </p:cNvSpPr>
          <p:nvPr/>
        </p:nvSpPr>
        <p:spPr bwMode="auto">
          <a:xfrm>
            <a:off x="7404100" y="397351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8" name="Oval 124"/>
          <p:cNvSpPr>
            <a:spLocks noChangeArrowheads="1"/>
          </p:cNvSpPr>
          <p:nvPr/>
        </p:nvSpPr>
        <p:spPr bwMode="auto">
          <a:xfrm>
            <a:off x="7524750" y="34051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29" name="Oval 125"/>
          <p:cNvSpPr>
            <a:spLocks noChangeArrowheads="1"/>
          </p:cNvSpPr>
          <p:nvPr/>
        </p:nvSpPr>
        <p:spPr bwMode="auto">
          <a:xfrm>
            <a:off x="7610475" y="3357563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0" name="Oval 126"/>
          <p:cNvSpPr>
            <a:spLocks noChangeArrowheads="1"/>
          </p:cNvSpPr>
          <p:nvPr/>
        </p:nvSpPr>
        <p:spPr bwMode="auto">
          <a:xfrm>
            <a:off x="7451725" y="442912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1" name="Oval 127"/>
          <p:cNvSpPr>
            <a:spLocks noChangeArrowheads="1"/>
          </p:cNvSpPr>
          <p:nvPr/>
        </p:nvSpPr>
        <p:spPr bwMode="auto">
          <a:xfrm>
            <a:off x="7419975" y="42941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2" name="Oval 128"/>
          <p:cNvSpPr>
            <a:spLocks noChangeArrowheads="1"/>
          </p:cNvSpPr>
          <p:nvPr/>
        </p:nvSpPr>
        <p:spPr bwMode="auto">
          <a:xfrm>
            <a:off x="7426325" y="414178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3" name="Oval 129"/>
          <p:cNvSpPr>
            <a:spLocks noChangeArrowheads="1"/>
          </p:cNvSpPr>
          <p:nvPr/>
        </p:nvSpPr>
        <p:spPr bwMode="auto">
          <a:xfrm>
            <a:off x="6289675" y="46878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4" name="Oval 130"/>
          <p:cNvSpPr>
            <a:spLocks noChangeArrowheads="1"/>
          </p:cNvSpPr>
          <p:nvPr/>
        </p:nvSpPr>
        <p:spPr bwMode="auto">
          <a:xfrm>
            <a:off x="6307138" y="45434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5" name="Oval 131"/>
          <p:cNvSpPr>
            <a:spLocks noChangeArrowheads="1"/>
          </p:cNvSpPr>
          <p:nvPr/>
        </p:nvSpPr>
        <p:spPr bwMode="auto">
          <a:xfrm>
            <a:off x="6308725" y="43989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6" name="Oval 132"/>
          <p:cNvSpPr>
            <a:spLocks noChangeArrowheads="1"/>
          </p:cNvSpPr>
          <p:nvPr/>
        </p:nvSpPr>
        <p:spPr bwMode="auto">
          <a:xfrm>
            <a:off x="6311900" y="42465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7" name="Oval 133"/>
          <p:cNvSpPr>
            <a:spLocks noChangeArrowheads="1"/>
          </p:cNvSpPr>
          <p:nvPr/>
        </p:nvSpPr>
        <p:spPr bwMode="auto">
          <a:xfrm>
            <a:off x="6326188" y="41211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8" name="Oval 134"/>
          <p:cNvSpPr>
            <a:spLocks noChangeArrowheads="1"/>
          </p:cNvSpPr>
          <p:nvPr/>
        </p:nvSpPr>
        <p:spPr bwMode="auto">
          <a:xfrm>
            <a:off x="6389688" y="39766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39" name="Oval 135"/>
          <p:cNvSpPr>
            <a:spLocks noChangeArrowheads="1"/>
          </p:cNvSpPr>
          <p:nvPr/>
        </p:nvSpPr>
        <p:spPr bwMode="auto">
          <a:xfrm>
            <a:off x="6456363" y="38322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0" name="Oval 136"/>
          <p:cNvSpPr>
            <a:spLocks noChangeArrowheads="1"/>
          </p:cNvSpPr>
          <p:nvPr/>
        </p:nvSpPr>
        <p:spPr bwMode="auto">
          <a:xfrm>
            <a:off x="6505575" y="36798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1" name="Oval 137"/>
          <p:cNvSpPr>
            <a:spLocks noChangeArrowheads="1"/>
          </p:cNvSpPr>
          <p:nvPr/>
        </p:nvSpPr>
        <p:spPr bwMode="auto">
          <a:xfrm>
            <a:off x="6527800" y="35274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2" name="Oval 138"/>
          <p:cNvSpPr>
            <a:spLocks noChangeArrowheads="1"/>
          </p:cNvSpPr>
          <p:nvPr/>
        </p:nvSpPr>
        <p:spPr bwMode="auto">
          <a:xfrm>
            <a:off x="6527800" y="33924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3" name="Oval 139"/>
          <p:cNvSpPr>
            <a:spLocks noChangeArrowheads="1"/>
          </p:cNvSpPr>
          <p:nvPr/>
        </p:nvSpPr>
        <p:spPr bwMode="auto">
          <a:xfrm>
            <a:off x="6534150" y="32400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4" name="Oval 140"/>
          <p:cNvSpPr>
            <a:spLocks noChangeArrowheads="1"/>
          </p:cNvSpPr>
          <p:nvPr/>
        </p:nvSpPr>
        <p:spPr bwMode="auto">
          <a:xfrm>
            <a:off x="6543675" y="30956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5" name="Oval 141"/>
          <p:cNvSpPr>
            <a:spLocks noChangeArrowheads="1"/>
          </p:cNvSpPr>
          <p:nvPr/>
        </p:nvSpPr>
        <p:spPr bwMode="auto">
          <a:xfrm>
            <a:off x="6550025" y="29432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6" name="Oval 142"/>
          <p:cNvSpPr>
            <a:spLocks noChangeArrowheads="1"/>
          </p:cNvSpPr>
          <p:nvPr/>
        </p:nvSpPr>
        <p:spPr bwMode="auto">
          <a:xfrm>
            <a:off x="6586538" y="280670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7" name="Oval 143"/>
          <p:cNvSpPr>
            <a:spLocks noChangeArrowheads="1"/>
          </p:cNvSpPr>
          <p:nvPr/>
        </p:nvSpPr>
        <p:spPr bwMode="auto">
          <a:xfrm>
            <a:off x="6592888" y="26479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8" name="Oval 144"/>
          <p:cNvSpPr>
            <a:spLocks noChangeArrowheads="1"/>
          </p:cNvSpPr>
          <p:nvPr/>
        </p:nvSpPr>
        <p:spPr bwMode="auto">
          <a:xfrm>
            <a:off x="6629400" y="24955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49" name="Oval 145"/>
          <p:cNvSpPr>
            <a:spLocks noChangeArrowheads="1"/>
          </p:cNvSpPr>
          <p:nvPr/>
        </p:nvSpPr>
        <p:spPr bwMode="auto">
          <a:xfrm>
            <a:off x="6692900" y="23590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0" name="Oval 146"/>
          <p:cNvSpPr>
            <a:spLocks noChangeArrowheads="1"/>
          </p:cNvSpPr>
          <p:nvPr/>
        </p:nvSpPr>
        <p:spPr bwMode="auto">
          <a:xfrm>
            <a:off x="6764338" y="22399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1" name="Oval 147"/>
          <p:cNvSpPr>
            <a:spLocks noChangeArrowheads="1"/>
          </p:cNvSpPr>
          <p:nvPr/>
        </p:nvSpPr>
        <p:spPr bwMode="auto">
          <a:xfrm>
            <a:off x="6843713" y="21272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2" name="Oval 148"/>
          <p:cNvSpPr>
            <a:spLocks noChangeArrowheads="1"/>
          </p:cNvSpPr>
          <p:nvPr/>
        </p:nvSpPr>
        <p:spPr bwMode="auto">
          <a:xfrm>
            <a:off x="6937375" y="20304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3" name="Oval 149"/>
          <p:cNvSpPr>
            <a:spLocks noChangeArrowheads="1"/>
          </p:cNvSpPr>
          <p:nvPr/>
        </p:nvSpPr>
        <p:spPr bwMode="auto">
          <a:xfrm>
            <a:off x="7069138" y="19986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4" name="Oval 150"/>
          <p:cNvSpPr>
            <a:spLocks noChangeArrowheads="1"/>
          </p:cNvSpPr>
          <p:nvPr/>
        </p:nvSpPr>
        <p:spPr bwMode="auto">
          <a:xfrm>
            <a:off x="7212013" y="19923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5" name="Oval 151"/>
          <p:cNvSpPr>
            <a:spLocks noChangeArrowheads="1"/>
          </p:cNvSpPr>
          <p:nvPr/>
        </p:nvSpPr>
        <p:spPr bwMode="auto">
          <a:xfrm>
            <a:off x="7356475" y="20240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6" name="Oval 152"/>
          <p:cNvSpPr>
            <a:spLocks noChangeArrowheads="1"/>
          </p:cNvSpPr>
          <p:nvPr/>
        </p:nvSpPr>
        <p:spPr bwMode="auto">
          <a:xfrm>
            <a:off x="7486650" y="20558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7" name="Oval 153"/>
          <p:cNvSpPr>
            <a:spLocks noChangeArrowheads="1"/>
          </p:cNvSpPr>
          <p:nvPr/>
        </p:nvSpPr>
        <p:spPr bwMode="auto">
          <a:xfrm>
            <a:off x="7600950" y="21526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8" name="Oval 154"/>
          <p:cNvSpPr>
            <a:spLocks noChangeArrowheads="1"/>
          </p:cNvSpPr>
          <p:nvPr/>
        </p:nvSpPr>
        <p:spPr bwMode="auto">
          <a:xfrm>
            <a:off x="7724775" y="220027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59" name="Oval 155"/>
          <p:cNvSpPr>
            <a:spLocks noChangeArrowheads="1"/>
          </p:cNvSpPr>
          <p:nvPr/>
        </p:nvSpPr>
        <p:spPr bwMode="auto">
          <a:xfrm>
            <a:off x="7840663" y="22399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0" name="Oval 156"/>
          <p:cNvSpPr>
            <a:spLocks noChangeArrowheads="1"/>
          </p:cNvSpPr>
          <p:nvPr/>
        </p:nvSpPr>
        <p:spPr bwMode="auto">
          <a:xfrm>
            <a:off x="7950200" y="23431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1" name="Oval 157"/>
          <p:cNvSpPr>
            <a:spLocks noChangeArrowheads="1"/>
          </p:cNvSpPr>
          <p:nvPr/>
        </p:nvSpPr>
        <p:spPr bwMode="auto">
          <a:xfrm>
            <a:off x="8021638" y="24558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2" name="Oval 158"/>
          <p:cNvSpPr>
            <a:spLocks noChangeArrowheads="1"/>
          </p:cNvSpPr>
          <p:nvPr/>
        </p:nvSpPr>
        <p:spPr bwMode="auto">
          <a:xfrm>
            <a:off x="8035925" y="26003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3" name="Oval 159"/>
          <p:cNvSpPr>
            <a:spLocks noChangeArrowheads="1"/>
          </p:cNvSpPr>
          <p:nvPr/>
        </p:nvSpPr>
        <p:spPr bwMode="auto">
          <a:xfrm>
            <a:off x="8045450" y="335280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4" name="Oval 160"/>
          <p:cNvSpPr>
            <a:spLocks noChangeArrowheads="1"/>
          </p:cNvSpPr>
          <p:nvPr/>
        </p:nvSpPr>
        <p:spPr bwMode="auto">
          <a:xfrm>
            <a:off x="8053388" y="31861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5" name="Oval 161"/>
          <p:cNvSpPr>
            <a:spLocks noChangeArrowheads="1"/>
          </p:cNvSpPr>
          <p:nvPr/>
        </p:nvSpPr>
        <p:spPr bwMode="auto">
          <a:xfrm>
            <a:off x="8027988" y="30495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6" name="Oval 162"/>
          <p:cNvSpPr>
            <a:spLocks noChangeArrowheads="1"/>
          </p:cNvSpPr>
          <p:nvPr/>
        </p:nvSpPr>
        <p:spPr bwMode="auto">
          <a:xfrm>
            <a:off x="8035925" y="29051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7" name="Oval 163"/>
          <p:cNvSpPr>
            <a:spLocks noChangeArrowheads="1"/>
          </p:cNvSpPr>
          <p:nvPr/>
        </p:nvSpPr>
        <p:spPr bwMode="auto">
          <a:xfrm>
            <a:off x="8043863" y="27527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8" name="Oval 164"/>
          <p:cNvSpPr>
            <a:spLocks noChangeArrowheads="1"/>
          </p:cNvSpPr>
          <p:nvPr/>
        </p:nvSpPr>
        <p:spPr bwMode="auto">
          <a:xfrm>
            <a:off x="7983538" y="34639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69" name="Oval 165"/>
          <p:cNvSpPr>
            <a:spLocks noChangeArrowheads="1"/>
          </p:cNvSpPr>
          <p:nvPr/>
        </p:nvSpPr>
        <p:spPr bwMode="auto">
          <a:xfrm>
            <a:off x="7872413" y="355123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0" name="Oval 166"/>
          <p:cNvSpPr>
            <a:spLocks noChangeArrowheads="1"/>
          </p:cNvSpPr>
          <p:nvPr/>
        </p:nvSpPr>
        <p:spPr bwMode="auto">
          <a:xfrm>
            <a:off x="7793038" y="36290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1" name="Oval 167"/>
          <p:cNvSpPr>
            <a:spLocks noChangeArrowheads="1"/>
          </p:cNvSpPr>
          <p:nvPr/>
        </p:nvSpPr>
        <p:spPr bwMode="auto">
          <a:xfrm>
            <a:off x="7731125" y="372586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2" name="Oval 168"/>
          <p:cNvSpPr>
            <a:spLocks noChangeArrowheads="1"/>
          </p:cNvSpPr>
          <p:nvPr/>
        </p:nvSpPr>
        <p:spPr bwMode="auto">
          <a:xfrm>
            <a:off x="7651750" y="39687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3" name="Oval 169"/>
          <p:cNvSpPr>
            <a:spLocks noChangeArrowheads="1"/>
          </p:cNvSpPr>
          <p:nvPr/>
        </p:nvSpPr>
        <p:spPr bwMode="auto">
          <a:xfrm>
            <a:off x="7694613" y="41116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4" name="Oval 170"/>
          <p:cNvSpPr>
            <a:spLocks noChangeArrowheads="1"/>
          </p:cNvSpPr>
          <p:nvPr/>
        </p:nvSpPr>
        <p:spPr bwMode="auto">
          <a:xfrm>
            <a:off x="7715250" y="4240213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5" name="Oval 171"/>
          <p:cNvSpPr>
            <a:spLocks noChangeArrowheads="1"/>
          </p:cNvSpPr>
          <p:nvPr/>
        </p:nvSpPr>
        <p:spPr bwMode="auto">
          <a:xfrm>
            <a:off x="7758113" y="4400550"/>
            <a:ext cx="131762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6" name="Oval 172"/>
          <p:cNvSpPr>
            <a:spLocks noChangeArrowheads="1"/>
          </p:cNvSpPr>
          <p:nvPr/>
        </p:nvSpPr>
        <p:spPr bwMode="auto">
          <a:xfrm>
            <a:off x="7780338" y="4543425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7" name="Oval 173"/>
          <p:cNvSpPr>
            <a:spLocks noChangeArrowheads="1"/>
          </p:cNvSpPr>
          <p:nvPr/>
        </p:nvSpPr>
        <p:spPr bwMode="auto">
          <a:xfrm>
            <a:off x="7780338" y="46878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78" name="Text Box 174"/>
          <p:cNvSpPr txBox="1">
            <a:spLocks noChangeArrowheads="1"/>
          </p:cNvSpPr>
          <p:nvPr/>
        </p:nvSpPr>
        <p:spPr bwMode="auto">
          <a:xfrm>
            <a:off x="5611813" y="1916113"/>
            <a:ext cx="985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Tyr 385</a:t>
            </a:r>
          </a:p>
        </p:txBody>
      </p:sp>
      <p:sp>
        <p:nvSpPr>
          <p:cNvPr id="200879" name="AutoShape 175"/>
          <p:cNvSpPr>
            <a:spLocks noChangeArrowheads="1"/>
          </p:cNvSpPr>
          <p:nvPr/>
        </p:nvSpPr>
        <p:spPr bwMode="auto">
          <a:xfrm rot="5400000">
            <a:off x="6563519" y="1993107"/>
            <a:ext cx="287337" cy="863600"/>
          </a:xfrm>
          <a:custGeom>
            <a:avLst/>
            <a:gdLst>
              <a:gd name="G0" fmla="+- 11435 0 0"/>
              <a:gd name="G1" fmla="+- 18514 0 0"/>
              <a:gd name="G2" fmla="+- 7200 0 0"/>
              <a:gd name="G3" fmla="*/ 11435 1 2"/>
              <a:gd name="G4" fmla="+- G3 10800 0"/>
              <a:gd name="G5" fmla="+- 21600 11435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6518 w 21600"/>
              <a:gd name="T1" fmla="*/ 0 h 21600"/>
              <a:gd name="T2" fmla="*/ 11435 w 21600"/>
              <a:gd name="T3" fmla="*/ 7200 h 21600"/>
              <a:gd name="T4" fmla="*/ 0 w 21600"/>
              <a:gd name="T5" fmla="*/ 1927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18" y="0"/>
                </a:moveTo>
                <a:lnTo>
                  <a:pt x="11435" y="7200"/>
                </a:lnTo>
                <a:lnTo>
                  <a:pt x="14521" y="7200"/>
                </a:lnTo>
                <a:lnTo>
                  <a:pt x="14521" y="16941"/>
                </a:lnTo>
                <a:lnTo>
                  <a:pt x="0" y="16941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80" name="Oval 176"/>
          <p:cNvSpPr>
            <a:spLocks noChangeArrowheads="1"/>
          </p:cNvSpPr>
          <p:nvPr/>
        </p:nvSpPr>
        <p:spPr bwMode="auto">
          <a:xfrm>
            <a:off x="7659688" y="374173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81" name="Oval 177"/>
          <p:cNvSpPr>
            <a:spLocks noChangeArrowheads="1"/>
          </p:cNvSpPr>
          <p:nvPr/>
        </p:nvSpPr>
        <p:spPr bwMode="auto">
          <a:xfrm>
            <a:off x="7507288" y="4829175"/>
            <a:ext cx="130175" cy="144463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82" name="Oval 178"/>
          <p:cNvSpPr>
            <a:spLocks noChangeArrowheads="1"/>
          </p:cNvSpPr>
          <p:nvPr/>
        </p:nvSpPr>
        <p:spPr bwMode="auto">
          <a:xfrm>
            <a:off x="7475538" y="469423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83" name="Oval 179"/>
          <p:cNvSpPr>
            <a:spLocks noChangeArrowheads="1"/>
          </p:cNvSpPr>
          <p:nvPr/>
        </p:nvSpPr>
        <p:spPr bwMode="auto">
          <a:xfrm>
            <a:off x="7481888" y="4541838"/>
            <a:ext cx="130175" cy="144462"/>
          </a:xfrm>
          <a:prstGeom prst="ellipse">
            <a:avLst/>
          </a:prstGeom>
          <a:solidFill>
            <a:srgbClr val="FF99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84" name="Oval 180"/>
          <p:cNvSpPr>
            <a:spLocks noChangeArrowheads="1"/>
          </p:cNvSpPr>
          <p:nvPr/>
        </p:nvSpPr>
        <p:spPr bwMode="auto">
          <a:xfrm>
            <a:off x="7804150" y="4852988"/>
            <a:ext cx="130175" cy="144462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85" name="Oval 181"/>
          <p:cNvSpPr>
            <a:spLocks noChangeArrowheads="1"/>
          </p:cNvSpPr>
          <p:nvPr/>
        </p:nvSpPr>
        <p:spPr bwMode="auto">
          <a:xfrm>
            <a:off x="7675563" y="3917950"/>
            <a:ext cx="130175" cy="144463"/>
          </a:xfrm>
          <a:prstGeom prst="ellipse">
            <a:avLst/>
          </a:prstGeom>
          <a:solidFill>
            <a:srgbClr val="FF6600"/>
          </a:solidFill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86" name="Rectangle 182"/>
          <p:cNvSpPr>
            <a:spLocks noChangeArrowheads="1"/>
          </p:cNvSpPr>
          <p:nvPr/>
        </p:nvSpPr>
        <p:spPr bwMode="auto">
          <a:xfrm>
            <a:off x="1712913" y="1595438"/>
            <a:ext cx="106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COX-1</a:t>
            </a:r>
            <a:endParaRPr lang="en-US" sz="2400" b="1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+mn-cs"/>
            </a:endParaRPr>
          </a:p>
        </p:txBody>
      </p:sp>
      <p:sp>
        <p:nvSpPr>
          <p:cNvPr id="200887" name="Rectangle 183"/>
          <p:cNvSpPr>
            <a:spLocks noChangeArrowheads="1"/>
          </p:cNvSpPr>
          <p:nvPr/>
        </p:nvSpPr>
        <p:spPr bwMode="auto">
          <a:xfrm>
            <a:off x="6748463" y="1589088"/>
            <a:ext cx="108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COX-2</a:t>
            </a:r>
            <a:endParaRPr lang="en-US" sz="2400" b="1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cs typeface="+mn-cs"/>
            </a:endParaRPr>
          </a:p>
        </p:txBody>
      </p:sp>
      <p:pic>
        <p:nvPicPr>
          <p:cNvPr id="200888" name="Picture 184" descr="aspi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887788"/>
            <a:ext cx="728662" cy="727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0889" name="Picture 185" descr="aspi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3781425"/>
            <a:ext cx="665162" cy="727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0890" name="Picture 186" descr="arachido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5038725"/>
            <a:ext cx="1222375" cy="406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 useBgFill="1">
        <p:nvSpPr>
          <p:cNvPr id="200891" name="Rectangle 187"/>
          <p:cNvSpPr>
            <a:spLocks noChangeArrowheads="1"/>
          </p:cNvSpPr>
          <p:nvPr/>
        </p:nvSpPr>
        <p:spPr bwMode="auto">
          <a:xfrm rot="16200000">
            <a:off x="2504281" y="4642644"/>
            <a:ext cx="598488" cy="12954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92" name="Text Box 188"/>
          <p:cNvSpPr txBox="1">
            <a:spLocks noChangeArrowheads="1"/>
          </p:cNvSpPr>
          <p:nvPr/>
        </p:nvSpPr>
        <p:spPr bwMode="auto">
          <a:xfrm>
            <a:off x="2125663" y="5710238"/>
            <a:ext cx="4895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Acido arachidonico non riesce ad entrare nel sito catalitico delle COX</a:t>
            </a:r>
          </a:p>
        </p:txBody>
      </p:sp>
      <p:grpSp>
        <p:nvGrpSpPr>
          <p:cNvPr id="200893" name="Group 189"/>
          <p:cNvGrpSpPr>
            <a:grpSpLocks/>
          </p:cNvGrpSpPr>
          <p:nvPr/>
        </p:nvGrpSpPr>
        <p:grpSpPr bwMode="auto">
          <a:xfrm>
            <a:off x="2659063" y="2838450"/>
            <a:ext cx="4144962" cy="879475"/>
            <a:chOff x="1675" y="1788"/>
            <a:chExt cx="2611" cy="554"/>
          </a:xfrm>
        </p:grpSpPr>
        <p:sp>
          <p:nvSpPr>
            <p:cNvPr id="200894" name="Text Box 190"/>
            <p:cNvSpPr txBox="1">
              <a:spLocks noChangeArrowheads="1"/>
            </p:cNvSpPr>
            <p:nvPr/>
          </p:nvSpPr>
          <p:spPr bwMode="auto">
            <a:xfrm>
              <a:off x="2244" y="1788"/>
              <a:ext cx="139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FANS non selettivi</a:t>
              </a:r>
            </a:p>
          </p:txBody>
        </p:sp>
        <p:sp>
          <p:nvSpPr>
            <p:cNvPr id="200895" name="AutoShape 191"/>
            <p:cNvSpPr>
              <a:spLocks noChangeArrowheads="1"/>
            </p:cNvSpPr>
            <p:nvPr/>
          </p:nvSpPr>
          <p:spPr bwMode="auto">
            <a:xfrm rot="4278950">
              <a:off x="2079" y="1802"/>
              <a:ext cx="136" cy="944"/>
            </a:xfrm>
            <a:prstGeom prst="downArrow">
              <a:avLst>
                <a:gd name="adj1" fmla="val 50000"/>
                <a:gd name="adj2" fmla="val 173529"/>
              </a:avLst>
            </a:prstGeom>
            <a:solidFill>
              <a:srgbClr val="9933FF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00896" name="AutoShape 192"/>
            <p:cNvSpPr>
              <a:spLocks noChangeArrowheads="1"/>
            </p:cNvSpPr>
            <p:nvPr/>
          </p:nvSpPr>
          <p:spPr bwMode="auto">
            <a:xfrm rot="17321050" flipH="1">
              <a:off x="3746" y="1801"/>
              <a:ext cx="136" cy="944"/>
            </a:xfrm>
            <a:prstGeom prst="downArrow">
              <a:avLst>
                <a:gd name="adj1" fmla="val 50000"/>
                <a:gd name="adj2" fmla="val 173529"/>
              </a:avLst>
            </a:prstGeom>
            <a:solidFill>
              <a:srgbClr val="9933FF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pic>
        <p:nvPicPr>
          <p:cNvPr id="200897" name="Picture 193" descr="arachido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110163"/>
            <a:ext cx="1222375" cy="406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 useBgFill="1">
        <p:nvSpPr>
          <p:cNvPr id="200898" name="Rectangle 194"/>
          <p:cNvSpPr>
            <a:spLocks noChangeArrowheads="1"/>
          </p:cNvSpPr>
          <p:nvPr/>
        </p:nvSpPr>
        <p:spPr bwMode="auto">
          <a:xfrm rot="16200000">
            <a:off x="7831931" y="4714082"/>
            <a:ext cx="598487" cy="12954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899" name="AutoShape 195"/>
          <p:cNvSpPr>
            <a:spLocks noChangeArrowheads="1"/>
          </p:cNvSpPr>
          <p:nvPr/>
        </p:nvSpPr>
        <p:spPr bwMode="auto">
          <a:xfrm>
            <a:off x="973138" y="4076700"/>
            <a:ext cx="719137" cy="144463"/>
          </a:xfrm>
          <a:prstGeom prst="rightArrow">
            <a:avLst>
              <a:gd name="adj1" fmla="val 50000"/>
              <a:gd name="adj2" fmla="val 124450"/>
            </a:avLst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900" name="Text Box 196"/>
          <p:cNvSpPr txBox="1">
            <a:spLocks noChangeArrowheads="1"/>
          </p:cNvSpPr>
          <p:nvPr/>
        </p:nvSpPr>
        <p:spPr bwMode="auto">
          <a:xfrm>
            <a:off x="136525" y="3970338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Arg 120</a:t>
            </a:r>
          </a:p>
        </p:txBody>
      </p:sp>
      <p:sp>
        <p:nvSpPr>
          <p:cNvPr id="200901" name="Oval 197"/>
          <p:cNvSpPr>
            <a:spLocks noChangeArrowheads="1"/>
          </p:cNvSpPr>
          <p:nvPr/>
        </p:nvSpPr>
        <p:spPr bwMode="auto">
          <a:xfrm>
            <a:off x="2470150" y="3716338"/>
            <a:ext cx="187325" cy="503237"/>
          </a:xfrm>
          <a:prstGeom prst="ellipse">
            <a:avLst/>
          </a:prstGeom>
          <a:solidFill>
            <a:srgbClr val="0000FF"/>
          </a:solidFill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902" name="AutoShape 198"/>
          <p:cNvSpPr>
            <a:spLocks noChangeArrowheads="1"/>
          </p:cNvSpPr>
          <p:nvPr/>
        </p:nvSpPr>
        <p:spPr bwMode="auto">
          <a:xfrm rot="11956779">
            <a:off x="2555875" y="4076700"/>
            <a:ext cx="719138" cy="144463"/>
          </a:xfrm>
          <a:prstGeom prst="rightArrow">
            <a:avLst>
              <a:gd name="adj1" fmla="val 50000"/>
              <a:gd name="adj2" fmla="val 124450"/>
            </a:avLst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903" name="Text Box 199"/>
          <p:cNvSpPr txBox="1">
            <a:spLocks noChangeArrowheads="1"/>
          </p:cNvSpPr>
          <p:nvPr/>
        </p:nvSpPr>
        <p:spPr bwMode="auto">
          <a:xfrm>
            <a:off x="3175000" y="4105275"/>
            <a:ext cx="119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Isoleu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 523</a:t>
            </a:r>
          </a:p>
        </p:txBody>
      </p:sp>
      <p:sp>
        <p:nvSpPr>
          <p:cNvPr id="200904" name="Oval 200"/>
          <p:cNvSpPr>
            <a:spLocks noChangeArrowheads="1"/>
          </p:cNvSpPr>
          <p:nvPr/>
        </p:nvSpPr>
        <p:spPr bwMode="auto">
          <a:xfrm>
            <a:off x="6616700" y="3960813"/>
            <a:ext cx="144463" cy="360362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905" name="AutoShape 201"/>
          <p:cNvSpPr>
            <a:spLocks noChangeArrowheads="1"/>
          </p:cNvSpPr>
          <p:nvPr/>
        </p:nvSpPr>
        <p:spPr bwMode="auto">
          <a:xfrm>
            <a:off x="5884863" y="4111625"/>
            <a:ext cx="719137" cy="144463"/>
          </a:xfrm>
          <a:prstGeom prst="rightArrow">
            <a:avLst>
              <a:gd name="adj1" fmla="val 50000"/>
              <a:gd name="adj2" fmla="val 124450"/>
            </a:avLst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906" name="Text Box 202"/>
          <p:cNvSpPr txBox="1">
            <a:spLocks noChangeArrowheads="1"/>
          </p:cNvSpPr>
          <p:nvPr/>
        </p:nvSpPr>
        <p:spPr bwMode="auto">
          <a:xfrm>
            <a:off x="5048250" y="4005263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Arg 120</a:t>
            </a:r>
          </a:p>
        </p:txBody>
      </p:sp>
      <p:sp>
        <p:nvSpPr>
          <p:cNvPr id="200907" name="Freeform 203"/>
          <p:cNvSpPr>
            <a:spLocks/>
          </p:cNvSpPr>
          <p:nvPr/>
        </p:nvSpPr>
        <p:spPr bwMode="auto">
          <a:xfrm>
            <a:off x="7323138" y="3530600"/>
            <a:ext cx="460375" cy="460375"/>
          </a:xfrm>
          <a:custGeom>
            <a:avLst/>
            <a:gdLst>
              <a:gd name="T0" fmla="*/ 136 w 462"/>
              <a:gd name="T1" fmla="*/ 60 h 483"/>
              <a:gd name="T2" fmla="*/ 454 w 462"/>
              <a:gd name="T3" fmla="*/ 60 h 483"/>
              <a:gd name="T4" fmla="*/ 182 w 462"/>
              <a:gd name="T5" fmla="*/ 423 h 483"/>
              <a:gd name="T6" fmla="*/ 0 w 462"/>
              <a:gd name="T7" fmla="*/ 42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2" h="483">
                <a:moveTo>
                  <a:pt x="136" y="60"/>
                </a:moveTo>
                <a:cubicBezTo>
                  <a:pt x="291" y="30"/>
                  <a:pt x="446" y="0"/>
                  <a:pt x="454" y="60"/>
                </a:cubicBezTo>
                <a:cubicBezTo>
                  <a:pt x="462" y="120"/>
                  <a:pt x="258" y="363"/>
                  <a:pt x="182" y="423"/>
                </a:cubicBezTo>
                <a:cubicBezTo>
                  <a:pt x="106" y="483"/>
                  <a:pt x="30" y="423"/>
                  <a:pt x="0" y="423"/>
                </a:cubicBezTo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0908" name="Text Box 204"/>
          <p:cNvSpPr txBox="1">
            <a:spLocks noChangeArrowheads="1"/>
          </p:cNvSpPr>
          <p:nvPr/>
        </p:nvSpPr>
        <p:spPr bwMode="auto">
          <a:xfrm>
            <a:off x="8201025" y="3573463"/>
            <a:ext cx="86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Side pocket</a:t>
            </a:r>
          </a:p>
        </p:txBody>
      </p:sp>
      <p:sp>
        <p:nvSpPr>
          <p:cNvPr id="200909" name="AutoShape 205"/>
          <p:cNvSpPr>
            <a:spLocks noChangeArrowheads="1"/>
          </p:cNvSpPr>
          <p:nvPr/>
        </p:nvSpPr>
        <p:spPr bwMode="auto">
          <a:xfrm rot="11262107">
            <a:off x="7683500" y="3716338"/>
            <a:ext cx="719138" cy="144462"/>
          </a:xfrm>
          <a:prstGeom prst="rightArrow">
            <a:avLst>
              <a:gd name="adj1" fmla="val 50000"/>
              <a:gd name="adj2" fmla="val 124451"/>
            </a:avLst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47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23 0.34444 C -0.2217 0.32639 -0.2 0.30856 -0.16996 0.26898 C -0.13993 0.2294 -0.09166 0.15162 -0.06337 0.10671 C -0.03507 0.0618 -0.01753 0.03079 -8.33333E-7 -1.11111E-6 " pathEditMode="relative" ptsTypes="aaaA">
                                      <p:cBhvr>
                                        <p:cTn id="6" dur="2000" fill="hold"/>
                                        <p:tgtEl>
                                          <p:spTgt spid="200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01 0.35996 C 0.15712 0.36112 0.08924 0.36227 0.05174 0.30232 C 0.01424 0.24237 0.00712 0.12107 9.16667E-6 -3.7037E-6 " pathEditMode="relative" ptsTypes="aaA">
                                      <p:cBhvr>
                                        <p:cTn id="8" dur="2000" fill="hold"/>
                                        <p:tgtEl>
                                          <p:spTgt spid="200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37 0.25324 C 0.19358 0.26088 0.12397 0.26875 0.08004 0.22662 C 0.03612 0.18449 0.01337 0.03773 7.5E-6 3.7037E-7 " pathEditMode="relative" ptsTypes="aaA">
                                      <p:cBhvr>
                                        <p:cTn id="18" dur="2000" fill="hold"/>
                                        <p:tgtEl>
                                          <p:spTgt spid="200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37 0.25324 C 0.19358 0.26088 0.12397 0.26875 0.08004 0.22662 C 0.03612 0.18449 0.01337 0.03773 7.5E-6 3.7037E-7 " pathEditMode="relative" ptsTypes="aaA">
                                      <p:cBhvr>
                                        <p:cTn id="22" dur="2000" fill="hold"/>
                                        <p:tgtEl>
                                          <p:spTgt spid="200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200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2008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08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00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0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200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0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91" grpId="0" animBg="1"/>
      <p:bldP spid="200892" grpId="0"/>
      <p:bldP spid="20089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Line 2"/>
          <p:cNvSpPr>
            <a:spLocks noChangeShapeType="1"/>
          </p:cNvSpPr>
          <p:nvPr/>
        </p:nvSpPr>
        <p:spPr bwMode="auto">
          <a:xfrm>
            <a:off x="77788" y="3717925"/>
            <a:ext cx="8497887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149350" y="3962400"/>
            <a:ext cx="60864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 typeface="Wingdings" charset="0"/>
              <a:buNone/>
            </a:pPr>
            <a:r>
              <a:rPr lang="de-DE" sz="1700" b="1"/>
              <a:t>Dolore</a:t>
            </a:r>
            <a:r>
              <a:rPr lang="de-DE" sz="1700" b="1">
                <a:solidFill>
                  <a:srgbClr val="3A10B0"/>
                </a:solidFill>
              </a:rPr>
              <a:t> cronico</a:t>
            </a:r>
            <a:r>
              <a:rPr lang="de-DE" sz="1700" b="1"/>
              <a:t>: </a:t>
            </a:r>
            <a:r>
              <a:rPr lang="de-DE" sz="1700" b="1">
                <a:solidFill>
                  <a:srgbClr val="FF0000"/>
                </a:solidFill>
              </a:rPr>
              <a:t>agonismo </a:t>
            </a:r>
            <a:r>
              <a:rPr lang="de-DE" sz="1800" b="1">
                <a:solidFill>
                  <a:srgbClr val="FF0000"/>
                </a:solidFill>
              </a:rPr>
              <a:t>MOR</a:t>
            </a:r>
            <a:r>
              <a:rPr lang="de-DE" sz="1700" b="1">
                <a:solidFill>
                  <a:srgbClr val="FF0000"/>
                </a:solidFill>
              </a:rPr>
              <a:t> </a:t>
            </a:r>
            <a:r>
              <a:rPr lang="de-DE" sz="1700" b="1"/>
              <a:t>&lt; </a:t>
            </a:r>
            <a:r>
              <a:rPr lang="de-DE" sz="1700" b="1">
                <a:solidFill>
                  <a:srgbClr val="0000FF"/>
                </a:solidFill>
              </a:rPr>
              <a:t>inibizione reuptake NA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157288" y="1196975"/>
            <a:ext cx="6151562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 typeface="Wingdings" charset="0"/>
              <a:buNone/>
            </a:pPr>
            <a:r>
              <a:rPr lang="de-DE" sz="1700" b="1"/>
              <a:t>Dolore </a:t>
            </a:r>
            <a:r>
              <a:rPr lang="de-DE" sz="1700" b="1">
                <a:solidFill>
                  <a:srgbClr val="BD1003"/>
                </a:solidFill>
              </a:rPr>
              <a:t>acuto</a:t>
            </a:r>
            <a:r>
              <a:rPr lang="de-DE" sz="1700" b="1"/>
              <a:t>: </a:t>
            </a:r>
            <a:r>
              <a:rPr lang="de-DE" sz="1700" b="1">
                <a:solidFill>
                  <a:srgbClr val="FF0000"/>
                </a:solidFill>
              </a:rPr>
              <a:t>agonismo </a:t>
            </a:r>
            <a:r>
              <a:rPr lang="de-DE" sz="1800" b="1">
                <a:solidFill>
                  <a:srgbClr val="FF0000"/>
                </a:solidFill>
              </a:rPr>
              <a:t>MOR</a:t>
            </a:r>
            <a:r>
              <a:rPr lang="de-DE" sz="1700" b="1">
                <a:solidFill>
                  <a:srgbClr val="FF0000"/>
                </a:solidFill>
              </a:rPr>
              <a:t> </a:t>
            </a:r>
            <a:r>
              <a:rPr lang="de-DE" sz="1700" b="1"/>
              <a:t>&gt; i</a:t>
            </a:r>
            <a:r>
              <a:rPr lang="de-DE" sz="1700" b="1">
                <a:solidFill>
                  <a:srgbClr val="0000FF"/>
                </a:solidFill>
              </a:rPr>
              <a:t>nibizione reuptake NA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4925" y="1484313"/>
            <a:ext cx="624840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1131888" y="1897063"/>
            <a:ext cx="33718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 flipV="1">
            <a:off x="1997075" y="2773363"/>
            <a:ext cx="550863" cy="333375"/>
          </a:xfrm>
          <a:prstGeom prst="line">
            <a:avLst/>
          </a:prstGeom>
          <a:noFill/>
          <a:ln w="38100">
            <a:solidFill>
              <a:srgbClr val="005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>
            <a:off x="2547938" y="2720975"/>
            <a:ext cx="0" cy="20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V="1">
            <a:off x="2547938" y="2805113"/>
            <a:ext cx="0" cy="22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5" name="Line 11"/>
          <p:cNvSpPr>
            <a:spLocks noChangeShapeType="1"/>
          </p:cNvSpPr>
          <p:nvPr/>
        </p:nvSpPr>
        <p:spPr bwMode="auto">
          <a:xfrm flipV="1">
            <a:off x="2547938" y="2239963"/>
            <a:ext cx="554037" cy="533400"/>
          </a:xfrm>
          <a:prstGeom prst="line">
            <a:avLst/>
          </a:prstGeom>
          <a:noFill/>
          <a:ln w="38100">
            <a:solidFill>
              <a:srgbClr val="005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6" name="Line 12"/>
          <p:cNvSpPr>
            <a:spLocks noChangeShapeType="1"/>
          </p:cNvSpPr>
          <p:nvPr/>
        </p:nvSpPr>
        <p:spPr bwMode="auto">
          <a:xfrm>
            <a:off x="3101975" y="2155825"/>
            <a:ext cx="0" cy="52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7" name="Line 13"/>
          <p:cNvSpPr>
            <a:spLocks noChangeShapeType="1"/>
          </p:cNvSpPr>
          <p:nvPr/>
        </p:nvSpPr>
        <p:spPr bwMode="auto">
          <a:xfrm flipV="1">
            <a:off x="3101975" y="2273300"/>
            <a:ext cx="0" cy="52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8" name="Line 14"/>
          <p:cNvSpPr>
            <a:spLocks noChangeShapeType="1"/>
          </p:cNvSpPr>
          <p:nvPr/>
        </p:nvSpPr>
        <p:spPr bwMode="auto">
          <a:xfrm flipV="1">
            <a:off x="3101975" y="1943100"/>
            <a:ext cx="550863" cy="296863"/>
          </a:xfrm>
          <a:prstGeom prst="line">
            <a:avLst/>
          </a:prstGeom>
          <a:noFill/>
          <a:ln w="38100">
            <a:solidFill>
              <a:srgbClr val="005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9" name="Line 15"/>
          <p:cNvSpPr>
            <a:spLocks noChangeShapeType="1"/>
          </p:cNvSpPr>
          <p:nvPr/>
        </p:nvSpPr>
        <p:spPr bwMode="auto">
          <a:xfrm>
            <a:off x="3652838" y="1897063"/>
            <a:ext cx="0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0" name="Line 16"/>
          <p:cNvSpPr>
            <a:spLocks noChangeShapeType="1"/>
          </p:cNvSpPr>
          <p:nvPr/>
        </p:nvSpPr>
        <p:spPr bwMode="auto">
          <a:xfrm flipV="1">
            <a:off x="3652838" y="1974850"/>
            <a:ext cx="0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1" name="Freeform 17"/>
          <p:cNvSpPr>
            <a:spLocks/>
          </p:cNvSpPr>
          <p:nvPr/>
        </p:nvSpPr>
        <p:spPr bwMode="auto">
          <a:xfrm>
            <a:off x="2509838" y="272097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2" name="Freeform 18"/>
          <p:cNvSpPr>
            <a:spLocks/>
          </p:cNvSpPr>
          <p:nvPr/>
        </p:nvSpPr>
        <p:spPr bwMode="auto">
          <a:xfrm>
            <a:off x="2509838" y="28273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3" name="Freeform 19"/>
          <p:cNvSpPr>
            <a:spLocks/>
          </p:cNvSpPr>
          <p:nvPr/>
        </p:nvSpPr>
        <p:spPr bwMode="auto">
          <a:xfrm>
            <a:off x="3063875" y="215582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4" name="Freeform 20"/>
          <p:cNvSpPr>
            <a:spLocks/>
          </p:cNvSpPr>
          <p:nvPr/>
        </p:nvSpPr>
        <p:spPr bwMode="auto">
          <a:xfrm>
            <a:off x="3063875" y="232568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5" name="Freeform 21"/>
          <p:cNvSpPr>
            <a:spLocks/>
          </p:cNvSpPr>
          <p:nvPr/>
        </p:nvSpPr>
        <p:spPr bwMode="auto">
          <a:xfrm>
            <a:off x="3614738" y="1897063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6" name="Freeform 22"/>
          <p:cNvSpPr>
            <a:spLocks/>
          </p:cNvSpPr>
          <p:nvPr/>
        </p:nvSpPr>
        <p:spPr bwMode="auto">
          <a:xfrm>
            <a:off x="3614738" y="1985963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7" name="Oval 23"/>
          <p:cNvSpPr>
            <a:spLocks noChangeArrowheads="1"/>
          </p:cNvSpPr>
          <p:nvPr/>
        </p:nvSpPr>
        <p:spPr bwMode="auto">
          <a:xfrm>
            <a:off x="1958975" y="3074988"/>
            <a:ext cx="68263" cy="58737"/>
          </a:xfrm>
          <a:prstGeom prst="ellipse">
            <a:avLst/>
          </a:prstGeom>
          <a:solidFill>
            <a:srgbClr val="005A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598" name="Oval 24"/>
          <p:cNvSpPr>
            <a:spLocks noChangeArrowheads="1"/>
          </p:cNvSpPr>
          <p:nvPr/>
        </p:nvSpPr>
        <p:spPr bwMode="auto">
          <a:xfrm>
            <a:off x="2509838" y="2741613"/>
            <a:ext cx="68262" cy="57150"/>
          </a:xfrm>
          <a:prstGeom prst="ellipse">
            <a:avLst/>
          </a:prstGeom>
          <a:solidFill>
            <a:srgbClr val="005A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599" name="Oval 25"/>
          <p:cNvSpPr>
            <a:spLocks noChangeArrowheads="1"/>
          </p:cNvSpPr>
          <p:nvPr/>
        </p:nvSpPr>
        <p:spPr bwMode="auto">
          <a:xfrm>
            <a:off x="3063875" y="2208213"/>
            <a:ext cx="68263" cy="57150"/>
          </a:xfrm>
          <a:prstGeom prst="ellipse">
            <a:avLst/>
          </a:prstGeom>
          <a:solidFill>
            <a:srgbClr val="005A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600" name="Oval 26"/>
          <p:cNvSpPr>
            <a:spLocks noChangeArrowheads="1"/>
          </p:cNvSpPr>
          <p:nvPr/>
        </p:nvSpPr>
        <p:spPr bwMode="auto">
          <a:xfrm>
            <a:off x="3614738" y="1909763"/>
            <a:ext cx="68262" cy="58737"/>
          </a:xfrm>
          <a:prstGeom prst="ellipse">
            <a:avLst/>
          </a:prstGeom>
          <a:solidFill>
            <a:srgbClr val="005A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601" name="Line 27"/>
          <p:cNvSpPr>
            <a:spLocks noChangeShapeType="1"/>
          </p:cNvSpPr>
          <p:nvPr/>
        </p:nvSpPr>
        <p:spPr bwMode="auto">
          <a:xfrm>
            <a:off x="3101975" y="3043238"/>
            <a:ext cx="0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2" name="Line 28"/>
          <p:cNvSpPr>
            <a:spLocks noChangeShapeType="1"/>
          </p:cNvSpPr>
          <p:nvPr/>
        </p:nvSpPr>
        <p:spPr bwMode="auto">
          <a:xfrm flipV="1">
            <a:off x="3101975" y="3117850"/>
            <a:ext cx="0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3" name="Line 29"/>
          <p:cNvSpPr>
            <a:spLocks noChangeShapeType="1"/>
          </p:cNvSpPr>
          <p:nvPr/>
        </p:nvSpPr>
        <p:spPr bwMode="auto">
          <a:xfrm flipV="1">
            <a:off x="3101975" y="2816225"/>
            <a:ext cx="550863" cy="269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4" name="Line 30"/>
          <p:cNvSpPr>
            <a:spLocks noChangeShapeType="1"/>
          </p:cNvSpPr>
          <p:nvPr/>
        </p:nvSpPr>
        <p:spPr bwMode="auto">
          <a:xfrm>
            <a:off x="3652838" y="2768600"/>
            <a:ext cx="0" cy="15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5" name="Line 31"/>
          <p:cNvSpPr>
            <a:spLocks noChangeShapeType="1"/>
          </p:cNvSpPr>
          <p:nvPr/>
        </p:nvSpPr>
        <p:spPr bwMode="auto">
          <a:xfrm flipV="1">
            <a:off x="3652838" y="2847975"/>
            <a:ext cx="0" cy="15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6" name="Line 32"/>
          <p:cNvSpPr>
            <a:spLocks noChangeShapeType="1"/>
          </p:cNvSpPr>
          <p:nvPr/>
        </p:nvSpPr>
        <p:spPr bwMode="auto">
          <a:xfrm flipV="1">
            <a:off x="3652838" y="2657475"/>
            <a:ext cx="550862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7" name="Line 33"/>
          <p:cNvSpPr>
            <a:spLocks noChangeShapeType="1"/>
          </p:cNvSpPr>
          <p:nvPr/>
        </p:nvSpPr>
        <p:spPr bwMode="auto">
          <a:xfrm>
            <a:off x="4203700" y="2562225"/>
            <a:ext cx="0" cy="63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8" name="Line 34"/>
          <p:cNvSpPr>
            <a:spLocks noChangeShapeType="1"/>
          </p:cNvSpPr>
          <p:nvPr/>
        </p:nvSpPr>
        <p:spPr bwMode="auto">
          <a:xfrm flipV="1">
            <a:off x="4203700" y="2690813"/>
            <a:ext cx="0" cy="60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09" name="Line 35"/>
          <p:cNvSpPr>
            <a:spLocks noChangeShapeType="1"/>
          </p:cNvSpPr>
          <p:nvPr/>
        </p:nvSpPr>
        <p:spPr bwMode="auto">
          <a:xfrm flipV="1">
            <a:off x="4211638" y="2205038"/>
            <a:ext cx="277812" cy="450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0" name="Line 36"/>
          <p:cNvSpPr>
            <a:spLocks noChangeShapeType="1"/>
          </p:cNvSpPr>
          <p:nvPr/>
        </p:nvSpPr>
        <p:spPr bwMode="auto">
          <a:xfrm>
            <a:off x="4481513" y="2128838"/>
            <a:ext cx="0" cy="460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1" name="Line 37"/>
          <p:cNvSpPr>
            <a:spLocks noChangeShapeType="1"/>
          </p:cNvSpPr>
          <p:nvPr/>
        </p:nvSpPr>
        <p:spPr bwMode="auto">
          <a:xfrm flipV="1">
            <a:off x="4481513" y="2238375"/>
            <a:ext cx="0" cy="46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2" name="Freeform 38"/>
          <p:cNvSpPr>
            <a:spLocks/>
          </p:cNvSpPr>
          <p:nvPr/>
        </p:nvSpPr>
        <p:spPr bwMode="auto">
          <a:xfrm>
            <a:off x="3063875" y="30432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3" name="Freeform 39"/>
          <p:cNvSpPr>
            <a:spLocks/>
          </p:cNvSpPr>
          <p:nvPr/>
        </p:nvSpPr>
        <p:spPr bwMode="auto">
          <a:xfrm>
            <a:off x="3063875" y="3128963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4" name="Freeform 40"/>
          <p:cNvSpPr>
            <a:spLocks/>
          </p:cNvSpPr>
          <p:nvPr/>
        </p:nvSpPr>
        <p:spPr bwMode="auto">
          <a:xfrm>
            <a:off x="3614738" y="2768600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5" name="Freeform 41"/>
          <p:cNvSpPr>
            <a:spLocks/>
          </p:cNvSpPr>
          <p:nvPr/>
        </p:nvSpPr>
        <p:spPr bwMode="auto">
          <a:xfrm>
            <a:off x="3614738" y="2863850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6" name="Freeform 42"/>
          <p:cNvSpPr>
            <a:spLocks/>
          </p:cNvSpPr>
          <p:nvPr/>
        </p:nvSpPr>
        <p:spPr bwMode="auto">
          <a:xfrm>
            <a:off x="4165600" y="256222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7" name="Freeform 43"/>
          <p:cNvSpPr>
            <a:spLocks/>
          </p:cNvSpPr>
          <p:nvPr/>
        </p:nvSpPr>
        <p:spPr bwMode="auto">
          <a:xfrm>
            <a:off x="4165600" y="27511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8" name="Freeform 44"/>
          <p:cNvSpPr>
            <a:spLocks/>
          </p:cNvSpPr>
          <p:nvPr/>
        </p:nvSpPr>
        <p:spPr bwMode="auto">
          <a:xfrm>
            <a:off x="4443413" y="21288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19" name="Freeform 45"/>
          <p:cNvSpPr>
            <a:spLocks/>
          </p:cNvSpPr>
          <p:nvPr/>
        </p:nvSpPr>
        <p:spPr bwMode="auto">
          <a:xfrm>
            <a:off x="4443413" y="2284413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20" name="Freeform 46"/>
          <p:cNvSpPr>
            <a:spLocks/>
          </p:cNvSpPr>
          <p:nvPr/>
        </p:nvSpPr>
        <p:spPr bwMode="auto">
          <a:xfrm>
            <a:off x="3063875" y="3054350"/>
            <a:ext cx="76200" cy="63500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0 h 48"/>
              <a:gd name="T6" fmla="*/ 0 w 48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48"/>
              <a:gd name="T14" fmla="*/ 48 w 48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48">
                <a:moveTo>
                  <a:pt x="0" y="48"/>
                </a:moveTo>
                <a:lnTo>
                  <a:pt x="48" y="48"/>
                </a:lnTo>
                <a:lnTo>
                  <a:pt x="24" y="0"/>
                </a:lnTo>
                <a:lnTo>
                  <a:pt x="0" y="48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21" name="Freeform 47"/>
          <p:cNvSpPr>
            <a:spLocks/>
          </p:cNvSpPr>
          <p:nvPr/>
        </p:nvSpPr>
        <p:spPr bwMode="auto">
          <a:xfrm>
            <a:off x="3614738" y="2784475"/>
            <a:ext cx="76200" cy="63500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0 h 48"/>
              <a:gd name="T6" fmla="*/ 0 w 48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48"/>
              <a:gd name="T14" fmla="*/ 48 w 48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48">
                <a:moveTo>
                  <a:pt x="0" y="48"/>
                </a:moveTo>
                <a:lnTo>
                  <a:pt x="48" y="48"/>
                </a:lnTo>
                <a:lnTo>
                  <a:pt x="24" y="0"/>
                </a:lnTo>
                <a:lnTo>
                  <a:pt x="0" y="48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22" name="Freeform 48"/>
          <p:cNvSpPr>
            <a:spLocks/>
          </p:cNvSpPr>
          <p:nvPr/>
        </p:nvSpPr>
        <p:spPr bwMode="auto">
          <a:xfrm>
            <a:off x="4165600" y="2625725"/>
            <a:ext cx="76200" cy="65088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0 h 48"/>
              <a:gd name="T6" fmla="*/ 0 w 48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48"/>
              <a:gd name="T14" fmla="*/ 48 w 48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48">
                <a:moveTo>
                  <a:pt x="0" y="48"/>
                </a:moveTo>
                <a:lnTo>
                  <a:pt x="48" y="48"/>
                </a:lnTo>
                <a:lnTo>
                  <a:pt x="24" y="0"/>
                </a:lnTo>
                <a:lnTo>
                  <a:pt x="0" y="48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23" name="Freeform 49"/>
          <p:cNvSpPr>
            <a:spLocks/>
          </p:cNvSpPr>
          <p:nvPr/>
        </p:nvSpPr>
        <p:spPr bwMode="auto">
          <a:xfrm>
            <a:off x="4443413" y="2174875"/>
            <a:ext cx="76200" cy="63500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0 h 48"/>
              <a:gd name="T6" fmla="*/ 0 w 48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48"/>
              <a:gd name="T14" fmla="*/ 48 w 48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48">
                <a:moveTo>
                  <a:pt x="0" y="48"/>
                </a:moveTo>
                <a:lnTo>
                  <a:pt x="48" y="48"/>
                </a:lnTo>
                <a:lnTo>
                  <a:pt x="24" y="0"/>
                </a:lnTo>
                <a:lnTo>
                  <a:pt x="0" y="48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24" name="Line 50"/>
          <p:cNvSpPr>
            <a:spLocks noChangeShapeType="1"/>
          </p:cNvSpPr>
          <p:nvPr/>
        </p:nvSpPr>
        <p:spPr bwMode="auto">
          <a:xfrm>
            <a:off x="2547938" y="2990850"/>
            <a:ext cx="0" cy="15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25" name="Line 51"/>
          <p:cNvSpPr>
            <a:spLocks noChangeShapeType="1"/>
          </p:cNvSpPr>
          <p:nvPr/>
        </p:nvSpPr>
        <p:spPr bwMode="auto">
          <a:xfrm flipV="1">
            <a:off x="2547938" y="3071813"/>
            <a:ext cx="0" cy="15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26" name="Line 52"/>
          <p:cNvSpPr>
            <a:spLocks noChangeShapeType="1"/>
          </p:cNvSpPr>
          <p:nvPr/>
        </p:nvSpPr>
        <p:spPr bwMode="auto">
          <a:xfrm flipV="1">
            <a:off x="2547938" y="2652713"/>
            <a:ext cx="554037" cy="385762"/>
          </a:xfrm>
          <a:prstGeom prst="line">
            <a:avLst/>
          </a:prstGeom>
          <a:noFill/>
          <a:ln w="38100">
            <a:solidFill>
              <a:srgbClr val="000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27" name="Line 53"/>
          <p:cNvSpPr>
            <a:spLocks noChangeShapeType="1"/>
          </p:cNvSpPr>
          <p:nvPr/>
        </p:nvSpPr>
        <p:spPr bwMode="auto">
          <a:xfrm>
            <a:off x="3101975" y="2573338"/>
            <a:ext cx="0" cy="47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28" name="Line 54"/>
          <p:cNvSpPr>
            <a:spLocks noChangeShapeType="1"/>
          </p:cNvSpPr>
          <p:nvPr/>
        </p:nvSpPr>
        <p:spPr bwMode="auto">
          <a:xfrm flipV="1">
            <a:off x="3101975" y="2684463"/>
            <a:ext cx="0" cy="47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29" name="Line 55"/>
          <p:cNvSpPr>
            <a:spLocks noChangeShapeType="1"/>
          </p:cNvSpPr>
          <p:nvPr/>
        </p:nvSpPr>
        <p:spPr bwMode="auto">
          <a:xfrm flipV="1">
            <a:off x="3101975" y="2133600"/>
            <a:ext cx="550863" cy="519113"/>
          </a:xfrm>
          <a:prstGeom prst="line">
            <a:avLst/>
          </a:prstGeom>
          <a:noFill/>
          <a:ln w="38100">
            <a:solidFill>
              <a:srgbClr val="000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0" name="Line 56"/>
          <p:cNvSpPr>
            <a:spLocks noChangeShapeType="1"/>
          </p:cNvSpPr>
          <p:nvPr/>
        </p:nvSpPr>
        <p:spPr bwMode="auto">
          <a:xfrm>
            <a:off x="3652838" y="2054225"/>
            <a:ext cx="0" cy="46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1" name="Line 57"/>
          <p:cNvSpPr>
            <a:spLocks noChangeShapeType="1"/>
          </p:cNvSpPr>
          <p:nvPr/>
        </p:nvSpPr>
        <p:spPr bwMode="auto">
          <a:xfrm flipV="1">
            <a:off x="3652838" y="2165350"/>
            <a:ext cx="0" cy="47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2" name="Freeform 58"/>
          <p:cNvSpPr>
            <a:spLocks/>
          </p:cNvSpPr>
          <p:nvPr/>
        </p:nvSpPr>
        <p:spPr bwMode="auto">
          <a:xfrm>
            <a:off x="2509838" y="2990850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3" name="Freeform 59"/>
          <p:cNvSpPr>
            <a:spLocks/>
          </p:cNvSpPr>
          <p:nvPr/>
        </p:nvSpPr>
        <p:spPr bwMode="auto">
          <a:xfrm>
            <a:off x="2509838" y="308768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4" name="Freeform 60"/>
          <p:cNvSpPr>
            <a:spLocks/>
          </p:cNvSpPr>
          <p:nvPr/>
        </p:nvSpPr>
        <p:spPr bwMode="auto">
          <a:xfrm>
            <a:off x="3063875" y="25733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5" name="Freeform 61"/>
          <p:cNvSpPr>
            <a:spLocks/>
          </p:cNvSpPr>
          <p:nvPr/>
        </p:nvSpPr>
        <p:spPr bwMode="auto">
          <a:xfrm>
            <a:off x="3063875" y="273208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6" name="Freeform 62"/>
          <p:cNvSpPr>
            <a:spLocks/>
          </p:cNvSpPr>
          <p:nvPr/>
        </p:nvSpPr>
        <p:spPr bwMode="auto">
          <a:xfrm>
            <a:off x="3614738" y="205422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7" name="Freeform 63"/>
          <p:cNvSpPr>
            <a:spLocks/>
          </p:cNvSpPr>
          <p:nvPr/>
        </p:nvSpPr>
        <p:spPr bwMode="auto">
          <a:xfrm>
            <a:off x="3614738" y="221297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38" name="Freeform 64"/>
          <p:cNvSpPr>
            <a:spLocks/>
          </p:cNvSpPr>
          <p:nvPr/>
        </p:nvSpPr>
        <p:spPr bwMode="auto">
          <a:xfrm>
            <a:off x="2509838" y="3006725"/>
            <a:ext cx="76200" cy="65088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2147483647 w 48"/>
              <a:gd name="T7" fmla="*/ 0 h 48"/>
              <a:gd name="T8" fmla="*/ 0 w 4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8"/>
              <a:gd name="T17" fmla="*/ 48 w 4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8">
                <a:moveTo>
                  <a:pt x="0" y="24"/>
                </a:moveTo>
                <a:lnTo>
                  <a:pt x="24" y="48"/>
                </a:lnTo>
                <a:lnTo>
                  <a:pt x="48" y="24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00C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39" name="Freeform 65"/>
          <p:cNvSpPr>
            <a:spLocks/>
          </p:cNvSpPr>
          <p:nvPr/>
        </p:nvSpPr>
        <p:spPr bwMode="auto">
          <a:xfrm>
            <a:off x="3063875" y="2620963"/>
            <a:ext cx="76200" cy="63500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2147483647 w 48"/>
              <a:gd name="T7" fmla="*/ 0 h 48"/>
              <a:gd name="T8" fmla="*/ 0 w 4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8"/>
              <a:gd name="T17" fmla="*/ 48 w 4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8">
                <a:moveTo>
                  <a:pt x="0" y="24"/>
                </a:moveTo>
                <a:lnTo>
                  <a:pt x="24" y="48"/>
                </a:lnTo>
                <a:lnTo>
                  <a:pt x="48" y="24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00C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40" name="Freeform 66"/>
          <p:cNvSpPr>
            <a:spLocks/>
          </p:cNvSpPr>
          <p:nvPr/>
        </p:nvSpPr>
        <p:spPr bwMode="auto">
          <a:xfrm>
            <a:off x="3614738" y="2100263"/>
            <a:ext cx="76200" cy="65087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2147483647 w 48"/>
              <a:gd name="T7" fmla="*/ 0 h 48"/>
              <a:gd name="T8" fmla="*/ 0 w 4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8"/>
              <a:gd name="T17" fmla="*/ 48 w 4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8">
                <a:moveTo>
                  <a:pt x="0" y="24"/>
                </a:moveTo>
                <a:lnTo>
                  <a:pt x="24" y="48"/>
                </a:lnTo>
                <a:lnTo>
                  <a:pt x="48" y="24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00C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41" name="Line 67"/>
          <p:cNvSpPr>
            <a:spLocks noChangeShapeType="1"/>
          </p:cNvSpPr>
          <p:nvPr/>
        </p:nvSpPr>
        <p:spPr bwMode="auto">
          <a:xfrm>
            <a:off x="1131888" y="3141663"/>
            <a:ext cx="33813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42" name="Line 68"/>
          <p:cNvSpPr>
            <a:spLocks noChangeShapeType="1"/>
          </p:cNvSpPr>
          <p:nvPr/>
        </p:nvSpPr>
        <p:spPr bwMode="auto">
          <a:xfrm>
            <a:off x="1997075" y="3208338"/>
            <a:ext cx="0" cy="444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43" name="Rectangle 69"/>
          <p:cNvSpPr>
            <a:spLocks noChangeArrowheads="1"/>
          </p:cNvSpPr>
          <p:nvPr/>
        </p:nvSpPr>
        <p:spPr bwMode="auto">
          <a:xfrm>
            <a:off x="1965325" y="3268663"/>
            <a:ext cx="84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1</a:t>
            </a:r>
            <a:endParaRPr lang="de-DE" sz="1200" b="1"/>
          </a:p>
        </p:txBody>
      </p:sp>
      <p:sp>
        <p:nvSpPr>
          <p:cNvPr id="24644" name="Line 70"/>
          <p:cNvSpPr>
            <a:spLocks noChangeShapeType="1"/>
          </p:cNvSpPr>
          <p:nvPr/>
        </p:nvSpPr>
        <p:spPr bwMode="auto">
          <a:xfrm>
            <a:off x="3652838" y="3208338"/>
            <a:ext cx="0" cy="444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45" name="Rectangle 71"/>
          <p:cNvSpPr>
            <a:spLocks noChangeArrowheads="1"/>
          </p:cNvSpPr>
          <p:nvPr/>
        </p:nvSpPr>
        <p:spPr bwMode="auto">
          <a:xfrm>
            <a:off x="3544888" y="3268663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10</a:t>
            </a:r>
            <a:endParaRPr lang="de-DE" sz="1200" b="1"/>
          </a:p>
        </p:txBody>
      </p:sp>
      <p:sp>
        <p:nvSpPr>
          <p:cNvPr id="24646" name="Line 72"/>
          <p:cNvSpPr>
            <a:spLocks noChangeShapeType="1"/>
          </p:cNvSpPr>
          <p:nvPr/>
        </p:nvSpPr>
        <p:spPr bwMode="auto">
          <a:xfrm flipV="1">
            <a:off x="1131888" y="1897063"/>
            <a:ext cx="0" cy="11715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47" name="Line 73"/>
          <p:cNvSpPr>
            <a:spLocks noChangeShapeType="1"/>
          </p:cNvSpPr>
          <p:nvPr/>
        </p:nvSpPr>
        <p:spPr bwMode="auto">
          <a:xfrm flipH="1">
            <a:off x="1077913" y="3079750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48" name="Rectangle 74"/>
          <p:cNvSpPr>
            <a:spLocks noChangeArrowheads="1"/>
          </p:cNvSpPr>
          <p:nvPr/>
        </p:nvSpPr>
        <p:spPr bwMode="auto">
          <a:xfrm>
            <a:off x="919163" y="3016250"/>
            <a:ext cx="84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0</a:t>
            </a:r>
            <a:endParaRPr lang="de-DE" sz="1200" b="1"/>
          </a:p>
        </p:txBody>
      </p:sp>
      <p:sp>
        <p:nvSpPr>
          <p:cNvPr id="24649" name="Line 75"/>
          <p:cNvSpPr>
            <a:spLocks noChangeShapeType="1"/>
          </p:cNvSpPr>
          <p:nvPr/>
        </p:nvSpPr>
        <p:spPr bwMode="auto">
          <a:xfrm flipH="1">
            <a:off x="1077913" y="2863850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50" name="Rectangle 76"/>
          <p:cNvSpPr>
            <a:spLocks noChangeArrowheads="1"/>
          </p:cNvSpPr>
          <p:nvPr/>
        </p:nvSpPr>
        <p:spPr bwMode="auto">
          <a:xfrm>
            <a:off x="841375" y="2779713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20</a:t>
            </a:r>
            <a:endParaRPr lang="de-DE" sz="1200" b="1"/>
          </a:p>
        </p:txBody>
      </p:sp>
      <p:sp>
        <p:nvSpPr>
          <p:cNvPr id="24651" name="Line 77"/>
          <p:cNvSpPr>
            <a:spLocks noChangeShapeType="1"/>
          </p:cNvSpPr>
          <p:nvPr/>
        </p:nvSpPr>
        <p:spPr bwMode="auto">
          <a:xfrm flipH="1">
            <a:off x="1077913" y="2620963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52" name="Rectangle 78"/>
          <p:cNvSpPr>
            <a:spLocks noChangeArrowheads="1"/>
          </p:cNvSpPr>
          <p:nvPr/>
        </p:nvSpPr>
        <p:spPr bwMode="auto">
          <a:xfrm>
            <a:off x="841375" y="2524125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40</a:t>
            </a:r>
            <a:endParaRPr lang="de-DE" sz="1200" b="1"/>
          </a:p>
        </p:txBody>
      </p:sp>
      <p:sp>
        <p:nvSpPr>
          <p:cNvPr id="24653" name="Line 79"/>
          <p:cNvSpPr>
            <a:spLocks noChangeShapeType="1"/>
          </p:cNvSpPr>
          <p:nvPr/>
        </p:nvSpPr>
        <p:spPr bwMode="auto">
          <a:xfrm flipH="1">
            <a:off x="1077913" y="2379663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54" name="Rectangle 80"/>
          <p:cNvSpPr>
            <a:spLocks noChangeArrowheads="1"/>
          </p:cNvSpPr>
          <p:nvPr/>
        </p:nvSpPr>
        <p:spPr bwMode="auto">
          <a:xfrm>
            <a:off x="841375" y="2292350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60</a:t>
            </a:r>
            <a:endParaRPr lang="de-DE" sz="1200" b="1"/>
          </a:p>
        </p:txBody>
      </p:sp>
      <p:sp>
        <p:nvSpPr>
          <p:cNvPr id="24655" name="Line 81"/>
          <p:cNvSpPr>
            <a:spLocks noChangeShapeType="1"/>
          </p:cNvSpPr>
          <p:nvPr/>
        </p:nvSpPr>
        <p:spPr bwMode="auto">
          <a:xfrm flipH="1">
            <a:off x="1077913" y="2138363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56" name="Rectangle 82"/>
          <p:cNvSpPr>
            <a:spLocks noChangeArrowheads="1"/>
          </p:cNvSpPr>
          <p:nvPr/>
        </p:nvSpPr>
        <p:spPr bwMode="auto">
          <a:xfrm>
            <a:off x="841375" y="2049463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80</a:t>
            </a:r>
            <a:endParaRPr lang="de-DE" sz="1200" b="1"/>
          </a:p>
        </p:txBody>
      </p:sp>
      <p:sp>
        <p:nvSpPr>
          <p:cNvPr id="24657" name="Line 83"/>
          <p:cNvSpPr>
            <a:spLocks noChangeShapeType="1"/>
          </p:cNvSpPr>
          <p:nvPr/>
        </p:nvSpPr>
        <p:spPr bwMode="auto">
          <a:xfrm flipH="1">
            <a:off x="1077913" y="1897063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58" name="Rectangle 84"/>
          <p:cNvSpPr>
            <a:spLocks noChangeArrowheads="1"/>
          </p:cNvSpPr>
          <p:nvPr/>
        </p:nvSpPr>
        <p:spPr bwMode="auto">
          <a:xfrm>
            <a:off x="763588" y="1817688"/>
            <a:ext cx="2524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100</a:t>
            </a:r>
            <a:endParaRPr lang="de-DE" sz="1200" b="1"/>
          </a:p>
        </p:txBody>
      </p:sp>
      <p:sp>
        <p:nvSpPr>
          <p:cNvPr id="24659" name="Rectangle 85"/>
          <p:cNvSpPr>
            <a:spLocks noChangeArrowheads="1"/>
          </p:cNvSpPr>
          <p:nvPr/>
        </p:nvSpPr>
        <p:spPr bwMode="auto">
          <a:xfrm>
            <a:off x="1173163" y="1628775"/>
            <a:ext cx="6492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Tail Flick</a:t>
            </a:r>
            <a:endParaRPr lang="de-DE" sz="1200" b="1"/>
          </a:p>
        </p:txBody>
      </p:sp>
      <p:sp>
        <p:nvSpPr>
          <p:cNvPr id="24660" name="Rectangle 86"/>
          <p:cNvSpPr>
            <a:spLocks noChangeArrowheads="1"/>
          </p:cNvSpPr>
          <p:nvPr/>
        </p:nvSpPr>
        <p:spPr bwMode="auto">
          <a:xfrm>
            <a:off x="4719638" y="3282950"/>
            <a:ext cx="7207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[mg/kg] iv</a:t>
            </a:r>
            <a:endParaRPr lang="de-DE" sz="1200" b="1"/>
          </a:p>
        </p:txBody>
      </p:sp>
      <p:sp>
        <p:nvSpPr>
          <p:cNvPr id="24661" name="Rectangle 87"/>
          <p:cNvSpPr>
            <a:spLocks noChangeArrowheads="1"/>
          </p:cNvSpPr>
          <p:nvPr/>
        </p:nvSpPr>
        <p:spPr bwMode="auto">
          <a:xfrm rot="-5400000">
            <a:off x="288925" y="2462213"/>
            <a:ext cx="593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b="1">
                <a:solidFill>
                  <a:srgbClr val="000000"/>
                </a:solidFill>
              </a:rPr>
              <a:t>% MPE</a:t>
            </a:r>
            <a:endParaRPr lang="de-DE" b="1"/>
          </a:p>
        </p:txBody>
      </p:sp>
      <p:sp>
        <p:nvSpPr>
          <p:cNvPr id="24662" name="AutoShape 89"/>
          <p:cNvSpPr>
            <a:spLocks noChangeAspect="1" noChangeArrowheads="1" noTextEdit="1"/>
          </p:cNvSpPr>
          <p:nvPr/>
        </p:nvSpPr>
        <p:spPr bwMode="auto">
          <a:xfrm>
            <a:off x="449263" y="4416425"/>
            <a:ext cx="58864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63" name="Rectangle 90"/>
          <p:cNvSpPr>
            <a:spLocks noChangeArrowheads="1"/>
          </p:cNvSpPr>
          <p:nvPr/>
        </p:nvSpPr>
        <p:spPr bwMode="auto">
          <a:xfrm>
            <a:off x="449263" y="4416425"/>
            <a:ext cx="58959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664" name="Rectangle 91"/>
          <p:cNvSpPr>
            <a:spLocks noChangeArrowheads="1"/>
          </p:cNvSpPr>
          <p:nvPr/>
        </p:nvSpPr>
        <p:spPr bwMode="auto">
          <a:xfrm>
            <a:off x="1144588" y="4664075"/>
            <a:ext cx="33718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665" name="Line 92"/>
          <p:cNvSpPr>
            <a:spLocks noChangeShapeType="1"/>
          </p:cNvSpPr>
          <p:nvPr/>
        </p:nvSpPr>
        <p:spPr bwMode="auto">
          <a:xfrm>
            <a:off x="2027238" y="5616575"/>
            <a:ext cx="0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66" name="Line 93"/>
          <p:cNvSpPr>
            <a:spLocks noChangeShapeType="1"/>
          </p:cNvSpPr>
          <p:nvPr/>
        </p:nvSpPr>
        <p:spPr bwMode="auto">
          <a:xfrm flipV="1">
            <a:off x="2027238" y="5684838"/>
            <a:ext cx="0" cy="14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67" name="Line 94"/>
          <p:cNvSpPr>
            <a:spLocks noChangeShapeType="1"/>
          </p:cNvSpPr>
          <p:nvPr/>
        </p:nvSpPr>
        <p:spPr bwMode="auto">
          <a:xfrm flipV="1">
            <a:off x="2027238" y="5245100"/>
            <a:ext cx="561975" cy="412750"/>
          </a:xfrm>
          <a:prstGeom prst="line">
            <a:avLst/>
          </a:prstGeom>
          <a:noFill/>
          <a:ln w="38100">
            <a:solidFill>
              <a:srgbClr val="005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68" name="Line 95"/>
          <p:cNvSpPr>
            <a:spLocks noChangeShapeType="1"/>
          </p:cNvSpPr>
          <p:nvPr/>
        </p:nvSpPr>
        <p:spPr bwMode="auto">
          <a:xfrm>
            <a:off x="2589213" y="5187950"/>
            <a:ext cx="0" cy="28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69" name="Line 96"/>
          <p:cNvSpPr>
            <a:spLocks noChangeShapeType="1"/>
          </p:cNvSpPr>
          <p:nvPr/>
        </p:nvSpPr>
        <p:spPr bwMode="auto">
          <a:xfrm flipV="1">
            <a:off x="2589213" y="5272088"/>
            <a:ext cx="0" cy="26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0" name="Line 97"/>
          <p:cNvSpPr>
            <a:spLocks noChangeShapeType="1"/>
          </p:cNvSpPr>
          <p:nvPr/>
        </p:nvSpPr>
        <p:spPr bwMode="auto">
          <a:xfrm flipV="1">
            <a:off x="2589213" y="4786313"/>
            <a:ext cx="565150" cy="458787"/>
          </a:xfrm>
          <a:prstGeom prst="line">
            <a:avLst/>
          </a:prstGeom>
          <a:noFill/>
          <a:ln w="38100">
            <a:solidFill>
              <a:srgbClr val="005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1" name="Line 98"/>
          <p:cNvSpPr>
            <a:spLocks noChangeShapeType="1"/>
          </p:cNvSpPr>
          <p:nvPr/>
        </p:nvSpPr>
        <p:spPr bwMode="auto">
          <a:xfrm>
            <a:off x="3154363" y="4752975"/>
            <a:ext cx="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2" name="Line 99"/>
          <p:cNvSpPr>
            <a:spLocks noChangeShapeType="1"/>
          </p:cNvSpPr>
          <p:nvPr/>
        </p:nvSpPr>
        <p:spPr bwMode="auto">
          <a:xfrm flipV="1">
            <a:off x="3154363" y="4814888"/>
            <a:ext cx="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3" name="Freeform 100"/>
          <p:cNvSpPr>
            <a:spLocks/>
          </p:cNvSpPr>
          <p:nvPr/>
        </p:nvSpPr>
        <p:spPr bwMode="auto">
          <a:xfrm>
            <a:off x="1989138" y="561657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4" name="Freeform 101"/>
          <p:cNvSpPr>
            <a:spLocks/>
          </p:cNvSpPr>
          <p:nvPr/>
        </p:nvSpPr>
        <p:spPr bwMode="auto">
          <a:xfrm>
            <a:off x="1989138" y="569912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5" name="Freeform 102"/>
          <p:cNvSpPr>
            <a:spLocks/>
          </p:cNvSpPr>
          <p:nvPr/>
        </p:nvSpPr>
        <p:spPr bwMode="auto">
          <a:xfrm>
            <a:off x="2551113" y="5187950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6" name="Freeform 103"/>
          <p:cNvSpPr>
            <a:spLocks/>
          </p:cNvSpPr>
          <p:nvPr/>
        </p:nvSpPr>
        <p:spPr bwMode="auto">
          <a:xfrm>
            <a:off x="2551113" y="529907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7" name="Freeform 104"/>
          <p:cNvSpPr>
            <a:spLocks/>
          </p:cNvSpPr>
          <p:nvPr/>
        </p:nvSpPr>
        <p:spPr bwMode="auto">
          <a:xfrm>
            <a:off x="3116263" y="475297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8" name="Freeform 105"/>
          <p:cNvSpPr>
            <a:spLocks/>
          </p:cNvSpPr>
          <p:nvPr/>
        </p:nvSpPr>
        <p:spPr bwMode="auto">
          <a:xfrm>
            <a:off x="3116263" y="48212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79" name="Oval 106"/>
          <p:cNvSpPr>
            <a:spLocks noChangeArrowheads="1"/>
          </p:cNvSpPr>
          <p:nvPr/>
        </p:nvSpPr>
        <p:spPr bwMode="auto">
          <a:xfrm>
            <a:off x="1989138" y="5629275"/>
            <a:ext cx="68262" cy="50800"/>
          </a:xfrm>
          <a:prstGeom prst="ellipse">
            <a:avLst/>
          </a:prstGeom>
          <a:solidFill>
            <a:srgbClr val="005A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680" name="Oval 107"/>
          <p:cNvSpPr>
            <a:spLocks noChangeArrowheads="1"/>
          </p:cNvSpPr>
          <p:nvPr/>
        </p:nvSpPr>
        <p:spPr bwMode="auto">
          <a:xfrm>
            <a:off x="2551113" y="5216525"/>
            <a:ext cx="68262" cy="50800"/>
          </a:xfrm>
          <a:prstGeom prst="ellipse">
            <a:avLst/>
          </a:prstGeom>
          <a:solidFill>
            <a:srgbClr val="005A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681" name="Oval 108"/>
          <p:cNvSpPr>
            <a:spLocks noChangeArrowheads="1"/>
          </p:cNvSpPr>
          <p:nvPr/>
        </p:nvSpPr>
        <p:spPr bwMode="auto">
          <a:xfrm>
            <a:off x="3116263" y="4759325"/>
            <a:ext cx="68262" cy="49213"/>
          </a:xfrm>
          <a:prstGeom prst="ellipse">
            <a:avLst/>
          </a:prstGeom>
          <a:solidFill>
            <a:srgbClr val="005A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682" name="Line 109"/>
          <p:cNvSpPr>
            <a:spLocks noChangeShapeType="1"/>
          </p:cNvSpPr>
          <p:nvPr/>
        </p:nvSpPr>
        <p:spPr bwMode="auto">
          <a:xfrm>
            <a:off x="2589213" y="5799138"/>
            <a:ext cx="0" cy="22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83" name="Line 110"/>
          <p:cNvSpPr>
            <a:spLocks noChangeShapeType="1"/>
          </p:cNvSpPr>
          <p:nvPr/>
        </p:nvSpPr>
        <p:spPr bwMode="auto">
          <a:xfrm flipV="1">
            <a:off x="2589213" y="5878513"/>
            <a:ext cx="0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84" name="Line 111"/>
          <p:cNvSpPr>
            <a:spLocks noChangeShapeType="1"/>
          </p:cNvSpPr>
          <p:nvPr/>
        </p:nvSpPr>
        <p:spPr bwMode="auto">
          <a:xfrm flipV="1">
            <a:off x="2589213" y="5327650"/>
            <a:ext cx="565150" cy="522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85" name="Line 112"/>
          <p:cNvSpPr>
            <a:spLocks noChangeShapeType="1"/>
          </p:cNvSpPr>
          <p:nvPr/>
        </p:nvSpPr>
        <p:spPr bwMode="auto">
          <a:xfrm>
            <a:off x="3154363" y="5267325"/>
            <a:ext cx="0" cy="31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86" name="Line 113"/>
          <p:cNvSpPr>
            <a:spLocks noChangeShapeType="1"/>
          </p:cNvSpPr>
          <p:nvPr/>
        </p:nvSpPr>
        <p:spPr bwMode="auto">
          <a:xfrm flipV="1">
            <a:off x="3154363" y="5356225"/>
            <a:ext cx="0" cy="301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87" name="Line 114"/>
          <p:cNvSpPr>
            <a:spLocks noChangeShapeType="1"/>
          </p:cNvSpPr>
          <p:nvPr/>
        </p:nvSpPr>
        <p:spPr bwMode="auto">
          <a:xfrm flipV="1">
            <a:off x="3154363" y="4905375"/>
            <a:ext cx="563562" cy="422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88" name="Line 115"/>
          <p:cNvSpPr>
            <a:spLocks noChangeShapeType="1"/>
          </p:cNvSpPr>
          <p:nvPr/>
        </p:nvSpPr>
        <p:spPr bwMode="auto">
          <a:xfrm>
            <a:off x="3717925" y="4791075"/>
            <a:ext cx="0" cy="85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89" name="Line 116"/>
          <p:cNvSpPr>
            <a:spLocks noChangeShapeType="1"/>
          </p:cNvSpPr>
          <p:nvPr/>
        </p:nvSpPr>
        <p:spPr bwMode="auto">
          <a:xfrm flipV="1">
            <a:off x="3717925" y="4933950"/>
            <a:ext cx="0" cy="87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90" name="Freeform 117"/>
          <p:cNvSpPr>
            <a:spLocks/>
          </p:cNvSpPr>
          <p:nvPr/>
        </p:nvSpPr>
        <p:spPr bwMode="auto">
          <a:xfrm>
            <a:off x="2551113" y="57991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91" name="Freeform 118"/>
          <p:cNvSpPr>
            <a:spLocks/>
          </p:cNvSpPr>
          <p:nvPr/>
        </p:nvSpPr>
        <p:spPr bwMode="auto">
          <a:xfrm>
            <a:off x="2551113" y="590232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92" name="Freeform 119"/>
          <p:cNvSpPr>
            <a:spLocks/>
          </p:cNvSpPr>
          <p:nvPr/>
        </p:nvSpPr>
        <p:spPr bwMode="auto">
          <a:xfrm>
            <a:off x="3116263" y="526732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93" name="Freeform 120"/>
          <p:cNvSpPr>
            <a:spLocks/>
          </p:cNvSpPr>
          <p:nvPr/>
        </p:nvSpPr>
        <p:spPr bwMode="auto">
          <a:xfrm>
            <a:off x="3116263" y="538638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94" name="Freeform 121"/>
          <p:cNvSpPr>
            <a:spLocks/>
          </p:cNvSpPr>
          <p:nvPr/>
        </p:nvSpPr>
        <p:spPr bwMode="auto">
          <a:xfrm>
            <a:off x="3679825" y="4791075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95" name="Freeform 122"/>
          <p:cNvSpPr>
            <a:spLocks/>
          </p:cNvSpPr>
          <p:nvPr/>
        </p:nvSpPr>
        <p:spPr bwMode="auto">
          <a:xfrm>
            <a:off x="3679825" y="5021263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696" name="Freeform 123"/>
          <p:cNvSpPr>
            <a:spLocks/>
          </p:cNvSpPr>
          <p:nvPr/>
        </p:nvSpPr>
        <p:spPr bwMode="auto">
          <a:xfrm>
            <a:off x="2551113" y="5821363"/>
            <a:ext cx="76200" cy="57150"/>
          </a:xfrm>
          <a:custGeom>
            <a:avLst/>
            <a:gdLst>
              <a:gd name="T0" fmla="*/ 0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0 w 48"/>
              <a:gd name="T7" fmla="*/ 2147483647 h 36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6"/>
              <a:gd name="T14" fmla="*/ 48 w 48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6">
                <a:moveTo>
                  <a:pt x="0" y="36"/>
                </a:moveTo>
                <a:lnTo>
                  <a:pt x="48" y="36"/>
                </a:lnTo>
                <a:lnTo>
                  <a:pt x="24" y="0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97" name="Freeform 124"/>
          <p:cNvSpPr>
            <a:spLocks/>
          </p:cNvSpPr>
          <p:nvPr/>
        </p:nvSpPr>
        <p:spPr bwMode="auto">
          <a:xfrm>
            <a:off x="3116263" y="5299075"/>
            <a:ext cx="76200" cy="57150"/>
          </a:xfrm>
          <a:custGeom>
            <a:avLst/>
            <a:gdLst>
              <a:gd name="T0" fmla="*/ 0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0 w 48"/>
              <a:gd name="T7" fmla="*/ 2147483647 h 36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6"/>
              <a:gd name="T14" fmla="*/ 48 w 48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6">
                <a:moveTo>
                  <a:pt x="0" y="36"/>
                </a:moveTo>
                <a:lnTo>
                  <a:pt x="48" y="36"/>
                </a:lnTo>
                <a:lnTo>
                  <a:pt x="24" y="0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98" name="Freeform 125"/>
          <p:cNvSpPr>
            <a:spLocks/>
          </p:cNvSpPr>
          <p:nvPr/>
        </p:nvSpPr>
        <p:spPr bwMode="auto">
          <a:xfrm>
            <a:off x="3679825" y="4876800"/>
            <a:ext cx="76200" cy="57150"/>
          </a:xfrm>
          <a:custGeom>
            <a:avLst/>
            <a:gdLst>
              <a:gd name="T0" fmla="*/ 0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0 w 48"/>
              <a:gd name="T7" fmla="*/ 2147483647 h 36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6"/>
              <a:gd name="T14" fmla="*/ 48 w 48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6">
                <a:moveTo>
                  <a:pt x="0" y="36"/>
                </a:moveTo>
                <a:lnTo>
                  <a:pt x="48" y="36"/>
                </a:lnTo>
                <a:lnTo>
                  <a:pt x="24" y="0"/>
                </a:lnTo>
                <a:lnTo>
                  <a:pt x="0" y="36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699" name="Line 126"/>
          <p:cNvSpPr>
            <a:spLocks noChangeShapeType="1"/>
          </p:cNvSpPr>
          <p:nvPr/>
        </p:nvSpPr>
        <p:spPr bwMode="auto">
          <a:xfrm>
            <a:off x="3154363" y="5791200"/>
            <a:ext cx="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0" name="Line 127"/>
          <p:cNvSpPr>
            <a:spLocks noChangeShapeType="1"/>
          </p:cNvSpPr>
          <p:nvPr/>
        </p:nvSpPr>
        <p:spPr bwMode="auto">
          <a:xfrm flipV="1">
            <a:off x="3154363" y="5862638"/>
            <a:ext cx="0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1" name="Line 128"/>
          <p:cNvSpPr>
            <a:spLocks noChangeShapeType="1"/>
          </p:cNvSpPr>
          <p:nvPr/>
        </p:nvSpPr>
        <p:spPr bwMode="auto">
          <a:xfrm flipV="1">
            <a:off x="3154363" y="5321300"/>
            <a:ext cx="563562" cy="512763"/>
          </a:xfrm>
          <a:prstGeom prst="line">
            <a:avLst/>
          </a:prstGeom>
          <a:noFill/>
          <a:ln w="38100">
            <a:solidFill>
              <a:srgbClr val="000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2" name="Line 129"/>
          <p:cNvSpPr>
            <a:spLocks noChangeShapeType="1"/>
          </p:cNvSpPr>
          <p:nvPr/>
        </p:nvSpPr>
        <p:spPr bwMode="auto">
          <a:xfrm>
            <a:off x="3717925" y="5253038"/>
            <a:ext cx="0" cy="39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3" name="Line 130"/>
          <p:cNvSpPr>
            <a:spLocks noChangeShapeType="1"/>
          </p:cNvSpPr>
          <p:nvPr/>
        </p:nvSpPr>
        <p:spPr bwMode="auto">
          <a:xfrm flipV="1">
            <a:off x="3717925" y="5348288"/>
            <a:ext cx="0" cy="38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4" name="Line 131"/>
          <p:cNvSpPr>
            <a:spLocks noChangeShapeType="1"/>
          </p:cNvSpPr>
          <p:nvPr/>
        </p:nvSpPr>
        <p:spPr bwMode="auto">
          <a:xfrm flipV="1">
            <a:off x="3717925" y="4764088"/>
            <a:ext cx="277813" cy="557212"/>
          </a:xfrm>
          <a:prstGeom prst="line">
            <a:avLst/>
          </a:prstGeom>
          <a:noFill/>
          <a:ln w="38100">
            <a:solidFill>
              <a:srgbClr val="000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5" name="Line 132"/>
          <p:cNvSpPr>
            <a:spLocks noChangeShapeType="1"/>
          </p:cNvSpPr>
          <p:nvPr/>
        </p:nvSpPr>
        <p:spPr bwMode="auto">
          <a:xfrm>
            <a:off x="3995738" y="4722813"/>
            <a:ext cx="0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6" name="Line 133"/>
          <p:cNvSpPr>
            <a:spLocks noChangeShapeType="1"/>
          </p:cNvSpPr>
          <p:nvPr/>
        </p:nvSpPr>
        <p:spPr bwMode="auto">
          <a:xfrm flipV="1">
            <a:off x="3995738" y="4791075"/>
            <a:ext cx="0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7" name="Freeform 134"/>
          <p:cNvSpPr>
            <a:spLocks/>
          </p:cNvSpPr>
          <p:nvPr/>
        </p:nvSpPr>
        <p:spPr bwMode="auto">
          <a:xfrm>
            <a:off x="3116263" y="5791200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8" name="Freeform 135"/>
          <p:cNvSpPr>
            <a:spLocks/>
          </p:cNvSpPr>
          <p:nvPr/>
        </p:nvSpPr>
        <p:spPr bwMode="auto">
          <a:xfrm>
            <a:off x="3116263" y="58753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09" name="Freeform 136"/>
          <p:cNvSpPr>
            <a:spLocks/>
          </p:cNvSpPr>
          <p:nvPr/>
        </p:nvSpPr>
        <p:spPr bwMode="auto">
          <a:xfrm>
            <a:off x="3679825" y="525303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10" name="Freeform 137"/>
          <p:cNvSpPr>
            <a:spLocks/>
          </p:cNvSpPr>
          <p:nvPr/>
        </p:nvSpPr>
        <p:spPr bwMode="auto">
          <a:xfrm>
            <a:off x="3679825" y="538638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11" name="Freeform 138"/>
          <p:cNvSpPr>
            <a:spLocks/>
          </p:cNvSpPr>
          <p:nvPr/>
        </p:nvSpPr>
        <p:spPr bwMode="auto">
          <a:xfrm>
            <a:off x="3957638" y="4722813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12" name="Freeform 139"/>
          <p:cNvSpPr>
            <a:spLocks/>
          </p:cNvSpPr>
          <p:nvPr/>
        </p:nvSpPr>
        <p:spPr bwMode="auto">
          <a:xfrm>
            <a:off x="3957638" y="4802188"/>
            <a:ext cx="76200" cy="0"/>
          </a:xfrm>
          <a:custGeom>
            <a:avLst/>
            <a:gdLst>
              <a:gd name="T0" fmla="*/ 0 w 48"/>
              <a:gd name="T1" fmla="*/ 2147483647 w 48"/>
              <a:gd name="T2" fmla="*/ 0 w 48"/>
              <a:gd name="T3" fmla="*/ 0 60000 65536"/>
              <a:gd name="T4" fmla="*/ 0 60000 65536"/>
              <a:gd name="T5" fmla="*/ 0 60000 65536"/>
              <a:gd name="T6" fmla="*/ 0 w 48"/>
              <a:gd name="T7" fmla="*/ 48 w 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8">
                <a:moveTo>
                  <a:pt x="0" y="0"/>
                </a:moveTo>
                <a:lnTo>
                  <a:pt x="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13" name="Freeform 140"/>
          <p:cNvSpPr>
            <a:spLocks/>
          </p:cNvSpPr>
          <p:nvPr/>
        </p:nvSpPr>
        <p:spPr bwMode="auto">
          <a:xfrm>
            <a:off x="3116263" y="5805488"/>
            <a:ext cx="76200" cy="57150"/>
          </a:xfrm>
          <a:custGeom>
            <a:avLst/>
            <a:gdLst>
              <a:gd name="T0" fmla="*/ 0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2147483647 h 36"/>
              <a:gd name="T6" fmla="*/ 2147483647 w 48"/>
              <a:gd name="T7" fmla="*/ 0 h 36"/>
              <a:gd name="T8" fmla="*/ 0 w 48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36"/>
              <a:gd name="T17" fmla="*/ 48 w 48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36">
                <a:moveTo>
                  <a:pt x="0" y="18"/>
                </a:moveTo>
                <a:lnTo>
                  <a:pt x="24" y="36"/>
                </a:lnTo>
                <a:lnTo>
                  <a:pt x="48" y="18"/>
                </a:lnTo>
                <a:lnTo>
                  <a:pt x="24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C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714" name="Freeform 141"/>
          <p:cNvSpPr>
            <a:spLocks/>
          </p:cNvSpPr>
          <p:nvPr/>
        </p:nvSpPr>
        <p:spPr bwMode="auto">
          <a:xfrm>
            <a:off x="3679825" y="5292725"/>
            <a:ext cx="76200" cy="55563"/>
          </a:xfrm>
          <a:custGeom>
            <a:avLst/>
            <a:gdLst>
              <a:gd name="T0" fmla="*/ 0 w 48"/>
              <a:gd name="T1" fmla="*/ 2147483647 h 35"/>
              <a:gd name="T2" fmla="*/ 2147483647 w 48"/>
              <a:gd name="T3" fmla="*/ 2147483647 h 35"/>
              <a:gd name="T4" fmla="*/ 2147483647 w 48"/>
              <a:gd name="T5" fmla="*/ 2147483647 h 35"/>
              <a:gd name="T6" fmla="*/ 2147483647 w 48"/>
              <a:gd name="T7" fmla="*/ 0 h 35"/>
              <a:gd name="T8" fmla="*/ 0 w 48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35"/>
              <a:gd name="T17" fmla="*/ 48 w 48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35">
                <a:moveTo>
                  <a:pt x="0" y="18"/>
                </a:moveTo>
                <a:lnTo>
                  <a:pt x="24" y="35"/>
                </a:lnTo>
                <a:lnTo>
                  <a:pt x="48" y="18"/>
                </a:lnTo>
                <a:lnTo>
                  <a:pt x="24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C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715" name="Freeform 142"/>
          <p:cNvSpPr>
            <a:spLocks/>
          </p:cNvSpPr>
          <p:nvPr/>
        </p:nvSpPr>
        <p:spPr bwMode="auto">
          <a:xfrm>
            <a:off x="3957638" y="4735513"/>
            <a:ext cx="76200" cy="55562"/>
          </a:xfrm>
          <a:custGeom>
            <a:avLst/>
            <a:gdLst>
              <a:gd name="T0" fmla="*/ 0 w 48"/>
              <a:gd name="T1" fmla="*/ 2147483647 h 35"/>
              <a:gd name="T2" fmla="*/ 2147483647 w 48"/>
              <a:gd name="T3" fmla="*/ 2147483647 h 35"/>
              <a:gd name="T4" fmla="*/ 2147483647 w 48"/>
              <a:gd name="T5" fmla="*/ 2147483647 h 35"/>
              <a:gd name="T6" fmla="*/ 2147483647 w 48"/>
              <a:gd name="T7" fmla="*/ 0 h 35"/>
              <a:gd name="T8" fmla="*/ 0 w 48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35"/>
              <a:gd name="T17" fmla="*/ 48 w 48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35">
                <a:moveTo>
                  <a:pt x="0" y="18"/>
                </a:moveTo>
                <a:lnTo>
                  <a:pt x="24" y="35"/>
                </a:lnTo>
                <a:lnTo>
                  <a:pt x="48" y="18"/>
                </a:lnTo>
                <a:lnTo>
                  <a:pt x="24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C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716" name="Line 143"/>
          <p:cNvSpPr>
            <a:spLocks noChangeShapeType="1"/>
          </p:cNvSpPr>
          <p:nvPr/>
        </p:nvSpPr>
        <p:spPr bwMode="auto">
          <a:xfrm>
            <a:off x="1144588" y="6075363"/>
            <a:ext cx="33813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17" name="Line 144"/>
          <p:cNvSpPr>
            <a:spLocks noChangeShapeType="1"/>
          </p:cNvSpPr>
          <p:nvPr/>
        </p:nvSpPr>
        <p:spPr bwMode="auto">
          <a:xfrm>
            <a:off x="2027238" y="6075363"/>
            <a:ext cx="0" cy="396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18" name="Rectangle 145"/>
          <p:cNvSpPr>
            <a:spLocks noChangeArrowheads="1"/>
          </p:cNvSpPr>
          <p:nvPr/>
        </p:nvSpPr>
        <p:spPr bwMode="auto">
          <a:xfrm>
            <a:off x="1978025" y="6129338"/>
            <a:ext cx="84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1</a:t>
            </a:r>
            <a:endParaRPr lang="de-DE" sz="1200" b="1"/>
          </a:p>
        </p:txBody>
      </p:sp>
      <p:sp>
        <p:nvSpPr>
          <p:cNvPr id="24719" name="Line 146"/>
          <p:cNvSpPr>
            <a:spLocks noChangeShapeType="1"/>
          </p:cNvSpPr>
          <p:nvPr/>
        </p:nvSpPr>
        <p:spPr bwMode="auto">
          <a:xfrm>
            <a:off x="3717925" y="6075363"/>
            <a:ext cx="0" cy="396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20" name="Rectangle 147"/>
          <p:cNvSpPr>
            <a:spLocks noChangeArrowheads="1"/>
          </p:cNvSpPr>
          <p:nvPr/>
        </p:nvSpPr>
        <p:spPr bwMode="auto">
          <a:xfrm>
            <a:off x="3611563" y="612933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10</a:t>
            </a:r>
            <a:endParaRPr lang="de-DE" sz="1200" b="1"/>
          </a:p>
        </p:txBody>
      </p:sp>
      <p:sp>
        <p:nvSpPr>
          <p:cNvPr id="24721" name="Line 148"/>
          <p:cNvSpPr>
            <a:spLocks noChangeShapeType="1"/>
          </p:cNvSpPr>
          <p:nvPr/>
        </p:nvSpPr>
        <p:spPr bwMode="auto">
          <a:xfrm flipV="1">
            <a:off x="1144588" y="4664075"/>
            <a:ext cx="0" cy="1270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22" name="Line 149"/>
          <p:cNvSpPr>
            <a:spLocks noChangeShapeType="1"/>
          </p:cNvSpPr>
          <p:nvPr/>
        </p:nvSpPr>
        <p:spPr bwMode="auto">
          <a:xfrm flipH="1">
            <a:off x="1090613" y="5934075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23" name="Rectangle 150"/>
          <p:cNvSpPr>
            <a:spLocks noChangeArrowheads="1"/>
          </p:cNvSpPr>
          <p:nvPr/>
        </p:nvSpPr>
        <p:spPr bwMode="auto">
          <a:xfrm>
            <a:off x="935038" y="5843588"/>
            <a:ext cx="841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0</a:t>
            </a:r>
            <a:endParaRPr lang="de-DE" sz="1200" b="1"/>
          </a:p>
        </p:txBody>
      </p:sp>
      <p:sp>
        <p:nvSpPr>
          <p:cNvPr id="24724" name="Line 151"/>
          <p:cNvSpPr>
            <a:spLocks noChangeShapeType="1"/>
          </p:cNvSpPr>
          <p:nvPr/>
        </p:nvSpPr>
        <p:spPr bwMode="auto">
          <a:xfrm flipH="1">
            <a:off x="1090613" y="5680075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25" name="Rectangle 152"/>
          <p:cNvSpPr>
            <a:spLocks noChangeArrowheads="1"/>
          </p:cNvSpPr>
          <p:nvPr/>
        </p:nvSpPr>
        <p:spPr bwMode="auto">
          <a:xfrm>
            <a:off x="858838" y="5594350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20</a:t>
            </a:r>
            <a:endParaRPr lang="de-DE" sz="1200" b="1"/>
          </a:p>
        </p:txBody>
      </p:sp>
      <p:sp>
        <p:nvSpPr>
          <p:cNvPr id="24726" name="Line 153"/>
          <p:cNvSpPr>
            <a:spLocks noChangeShapeType="1"/>
          </p:cNvSpPr>
          <p:nvPr/>
        </p:nvSpPr>
        <p:spPr bwMode="auto">
          <a:xfrm flipH="1">
            <a:off x="1090613" y="5426075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27" name="Rectangle 154"/>
          <p:cNvSpPr>
            <a:spLocks noChangeArrowheads="1"/>
          </p:cNvSpPr>
          <p:nvPr/>
        </p:nvSpPr>
        <p:spPr bwMode="auto">
          <a:xfrm>
            <a:off x="858838" y="5340350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40</a:t>
            </a:r>
            <a:endParaRPr lang="de-DE" sz="1200" b="1"/>
          </a:p>
        </p:txBody>
      </p:sp>
      <p:sp>
        <p:nvSpPr>
          <p:cNvPr id="24728" name="Line 155"/>
          <p:cNvSpPr>
            <a:spLocks noChangeShapeType="1"/>
          </p:cNvSpPr>
          <p:nvPr/>
        </p:nvSpPr>
        <p:spPr bwMode="auto">
          <a:xfrm flipH="1">
            <a:off x="1090613" y="5172075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29" name="Rectangle 156"/>
          <p:cNvSpPr>
            <a:spLocks noChangeArrowheads="1"/>
          </p:cNvSpPr>
          <p:nvPr/>
        </p:nvSpPr>
        <p:spPr bwMode="auto">
          <a:xfrm>
            <a:off x="858838" y="508158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60</a:t>
            </a:r>
            <a:endParaRPr lang="de-DE" sz="1200" b="1"/>
          </a:p>
        </p:txBody>
      </p:sp>
      <p:sp>
        <p:nvSpPr>
          <p:cNvPr id="24730" name="Line 157"/>
          <p:cNvSpPr>
            <a:spLocks noChangeShapeType="1"/>
          </p:cNvSpPr>
          <p:nvPr/>
        </p:nvSpPr>
        <p:spPr bwMode="auto">
          <a:xfrm flipH="1">
            <a:off x="1090613" y="4918075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31" name="Rectangle 158"/>
          <p:cNvSpPr>
            <a:spLocks noChangeArrowheads="1"/>
          </p:cNvSpPr>
          <p:nvPr/>
        </p:nvSpPr>
        <p:spPr bwMode="auto">
          <a:xfrm>
            <a:off x="858838" y="4832350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80</a:t>
            </a:r>
            <a:endParaRPr lang="de-DE" sz="1200" b="1"/>
          </a:p>
        </p:txBody>
      </p:sp>
      <p:sp>
        <p:nvSpPr>
          <p:cNvPr id="24732" name="Line 159"/>
          <p:cNvSpPr>
            <a:spLocks noChangeShapeType="1"/>
          </p:cNvSpPr>
          <p:nvPr/>
        </p:nvSpPr>
        <p:spPr bwMode="auto">
          <a:xfrm flipH="1">
            <a:off x="1090613" y="4664075"/>
            <a:ext cx="539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733" name="Rectangle 160"/>
          <p:cNvSpPr>
            <a:spLocks noChangeArrowheads="1"/>
          </p:cNvSpPr>
          <p:nvPr/>
        </p:nvSpPr>
        <p:spPr bwMode="auto">
          <a:xfrm>
            <a:off x="782638" y="4578350"/>
            <a:ext cx="2524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100</a:t>
            </a:r>
            <a:endParaRPr lang="de-DE" sz="1200" b="1"/>
          </a:p>
        </p:txBody>
      </p:sp>
      <p:sp>
        <p:nvSpPr>
          <p:cNvPr id="24734" name="Rectangle 161"/>
          <p:cNvSpPr>
            <a:spLocks noChangeArrowheads="1"/>
          </p:cNvSpPr>
          <p:nvPr/>
        </p:nvSpPr>
        <p:spPr bwMode="auto">
          <a:xfrm>
            <a:off x="1173163" y="4379913"/>
            <a:ext cx="16684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Legatura nervo spinale</a:t>
            </a:r>
            <a:endParaRPr lang="de-DE" sz="1200" b="1"/>
          </a:p>
        </p:txBody>
      </p:sp>
      <p:sp>
        <p:nvSpPr>
          <p:cNvPr id="24735" name="Rectangle 162"/>
          <p:cNvSpPr>
            <a:spLocks noChangeArrowheads="1"/>
          </p:cNvSpPr>
          <p:nvPr/>
        </p:nvSpPr>
        <p:spPr bwMode="auto">
          <a:xfrm>
            <a:off x="4732338" y="6138863"/>
            <a:ext cx="720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sz="1200" b="1">
                <a:solidFill>
                  <a:srgbClr val="000000"/>
                </a:solidFill>
              </a:rPr>
              <a:t>[mg/kg] iv</a:t>
            </a:r>
            <a:endParaRPr lang="de-DE" sz="1200" b="1"/>
          </a:p>
        </p:txBody>
      </p:sp>
      <p:sp>
        <p:nvSpPr>
          <p:cNvPr id="24736" name="Rectangle 163"/>
          <p:cNvSpPr>
            <a:spLocks noChangeArrowheads="1"/>
          </p:cNvSpPr>
          <p:nvPr/>
        </p:nvSpPr>
        <p:spPr bwMode="auto">
          <a:xfrm rot="-5400000">
            <a:off x="311150" y="5129213"/>
            <a:ext cx="593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de-DE" b="1">
                <a:solidFill>
                  <a:srgbClr val="000000"/>
                </a:solidFill>
              </a:rPr>
              <a:t>% MPE</a:t>
            </a:r>
            <a:endParaRPr lang="de-DE" b="1"/>
          </a:p>
        </p:txBody>
      </p:sp>
      <p:sp>
        <p:nvSpPr>
          <p:cNvPr id="668836" name="AutoShape 164"/>
          <p:cNvSpPr>
            <a:spLocks noChangeArrowheads="1"/>
          </p:cNvSpPr>
          <p:nvPr/>
        </p:nvSpPr>
        <p:spPr bwMode="auto">
          <a:xfrm>
            <a:off x="2771775" y="2500313"/>
            <a:ext cx="257175" cy="266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668837" name="AutoShape 165"/>
          <p:cNvSpPr>
            <a:spLocks noChangeArrowheads="1"/>
          </p:cNvSpPr>
          <p:nvPr/>
        </p:nvSpPr>
        <p:spPr bwMode="auto">
          <a:xfrm>
            <a:off x="2987675" y="4956175"/>
            <a:ext cx="387350" cy="212725"/>
          </a:xfrm>
          <a:prstGeom prst="rightArrow">
            <a:avLst>
              <a:gd name="adj1" fmla="val 50000"/>
              <a:gd name="adj2" fmla="val 45522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sz="400"/>
          </a:p>
        </p:txBody>
      </p:sp>
      <p:sp>
        <p:nvSpPr>
          <p:cNvPr id="24739" name="AutoShape 167"/>
          <p:cNvSpPr>
            <a:spLocks noChangeArrowheads="1"/>
          </p:cNvSpPr>
          <p:nvPr/>
        </p:nvSpPr>
        <p:spPr bwMode="auto">
          <a:xfrm>
            <a:off x="3060700" y="2303463"/>
            <a:ext cx="1150938" cy="223837"/>
          </a:xfrm>
          <a:prstGeom prst="rightArrow">
            <a:avLst>
              <a:gd name="adj1" fmla="val 50000"/>
              <a:gd name="adj2" fmla="val 12854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740" name="Text Box 168"/>
          <p:cNvSpPr txBox="1">
            <a:spLocks noChangeArrowheads="1"/>
          </p:cNvSpPr>
          <p:nvPr/>
        </p:nvSpPr>
        <p:spPr bwMode="auto">
          <a:xfrm>
            <a:off x="4675188" y="1807709"/>
            <a:ext cx="42116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sz="1800">
                <a:solidFill>
                  <a:srgbClr val="FF0000"/>
                </a:solidFill>
              </a:rPr>
              <a:t>+ Naloxone 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de-DE">
                <a:solidFill>
                  <a:srgbClr val="FF0000"/>
                </a:solidFill>
              </a:rPr>
              <a:t>    (</a:t>
            </a:r>
            <a:r>
              <a:rPr lang="de-DE" b="1">
                <a:solidFill>
                  <a:srgbClr val="FF0000"/>
                </a:solidFill>
              </a:rPr>
              <a:t>MOR antagonista, </a:t>
            </a:r>
            <a:r>
              <a:rPr lang="de-DE">
                <a:solidFill>
                  <a:srgbClr val="FF0000"/>
                </a:solidFill>
              </a:rPr>
              <a:t>1 mg/kg i.p.)</a:t>
            </a:r>
          </a:p>
        </p:txBody>
      </p:sp>
      <p:sp>
        <p:nvSpPr>
          <p:cNvPr id="24741" name="AutoShape 170"/>
          <p:cNvSpPr>
            <a:spLocks noChangeArrowheads="1"/>
          </p:cNvSpPr>
          <p:nvPr/>
        </p:nvSpPr>
        <p:spPr bwMode="auto">
          <a:xfrm>
            <a:off x="2484438" y="5318125"/>
            <a:ext cx="1008062" cy="211138"/>
          </a:xfrm>
          <a:prstGeom prst="rightArrow">
            <a:avLst>
              <a:gd name="adj1" fmla="val 50000"/>
              <a:gd name="adj2" fmla="val 119361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ClrTx/>
              <a:buSzTx/>
              <a:buFontTx/>
              <a:buNone/>
            </a:pPr>
            <a:endParaRPr lang="en-GB" sz="1800"/>
          </a:p>
        </p:txBody>
      </p:sp>
      <p:sp>
        <p:nvSpPr>
          <p:cNvPr id="24742" name="Text Box 171"/>
          <p:cNvSpPr txBox="1">
            <a:spLocks noChangeArrowheads="1"/>
          </p:cNvSpPr>
          <p:nvPr/>
        </p:nvSpPr>
        <p:spPr bwMode="auto">
          <a:xfrm>
            <a:off x="4859338" y="4652963"/>
            <a:ext cx="4968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sz="1800">
                <a:solidFill>
                  <a:srgbClr val="0000FF"/>
                </a:solidFill>
              </a:rPr>
              <a:t>+ Yoimbina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de-DE" sz="1800">
                <a:solidFill>
                  <a:srgbClr val="0000FF"/>
                </a:solidFill>
              </a:rPr>
              <a:t>   </a:t>
            </a:r>
            <a:r>
              <a:rPr lang="de-DE">
                <a:solidFill>
                  <a:srgbClr val="0000FF"/>
                </a:solidFill>
              </a:rPr>
              <a:t>(</a:t>
            </a:r>
            <a:r>
              <a:rPr lang="de-DE" b="1">
                <a:solidFill>
                  <a:srgbClr val="0000FF"/>
                </a:solidFill>
              </a:rPr>
              <a:t>alpha2 NA antagonista, </a:t>
            </a:r>
            <a:r>
              <a:rPr lang="de-DE">
                <a:solidFill>
                  <a:srgbClr val="0000FF"/>
                </a:solidFill>
              </a:rPr>
              <a:t>2.15 mg/kg i.p.)</a:t>
            </a:r>
          </a:p>
        </p:txBody>
      </p:sp>
      <p:grpSp>
        <p:nvGrpSpPr>
          <p:cNvPr id="24743" name="Group 172"/>
          <p:cNvGrpSpPr>
            <a:grpSpLocks/>
          </p:cNvGrpSpPr>
          <p:nvPr/>
        </p:nvGrpSpPr>
        <p:grpSpPr bwMode="auto">
          <a:xfrm>
            <a:off x="6929438" y="2584451"/>
            <a:ext cx="1957387" cy="1368425"/>
            <a:chOff x="4650" y="1866"/>
            <a:chExt cx="1233" cy="862"/>
          </a:xfrm>
        </p:grpSpPr>
        <p:sp>
          <p:nvSpPr>
            <p:cNvPr id="24746" name="Rectangle 173"/>
            <p:cNvSpPr>
              <a:spLocks noChangeArrowheads="1"/>
            </p:cNvSpPr>
            <p:nvPr/>
          </p:nvSpPr>
          <p:spPr bwMode="auto">
            <a:xfrm>
              <a:off x="4650" y="1866"/>
              <a:ext cx="1229" cy="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Tx/>
                <a:buSzTx/>
                <a:buFontTx/>
                <a:buNone/>
              </a:pPr>
              <a:endParaRPr lang="en-GB" sz="1800"/>
            </a:p>
          </p:txBody>
        </p:sp>
        <p:sp>
          <p:nvSpPr>
            <p:cNvPr id="24747" name="Rectangle 174"/>
            <p:cNvSpPr>
              <a:spLocks noChangeArrowheads="1"/>
            </p:cNvSpPr>
            <p:nvPr/>
          </p:nvSpPr>
          <p:spPr bwMode="auto">
            <a:xfrm>
              <a:off x="4948" y="2264"/>
              <a:ext cx="93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de-DE" sz="1600" b="1">
                  <a:solidFill>
                    <a:srgbClr val="000000"/>
                  </a:solidFill>
                </a:rPr>
                <a:t>Tap + naloxone</a:t>
              </a:r>
              <a:endParaRPr lang="de-DE" sz="1600" b="1"/>
            </a:p>
          </p:txBody>
        </p:sp>
        <p:sp>
          <p:nvSpPr>
            <p:cNvPr id="24748" name="Rectangle 175"/>
            <p:cNvSpPr>
              <a:spLocks noChangeArrowheads="1"/>
            </p:cNvSpPr>
            <p:nvPr/>
          </p:nvSpPr>
          <p:spPr bwMode="auto">
            <a:xfrm>
              <a:off x="4949" y="2071"/>
              <a:ext cx="8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de-DE" sz="1600" b="1">
                  <a:solidFill>
                    <a:srgbClr val="000000"/>
                  </a:solidFill>
                </a:rPr>
                <a:t>Tap + veicolo</a:t>
              </a:r>
              <a:endParaRPr lang="de-DE" sz="1600" b="1"/>
            </a:p>
          </p:txBody>
        </p:sp>
        <p:grpSp>
          <p:nvGrpSpPr>
            <p:cNvPr id="24749" name="Group 176"/>
            <p:cNvGrpSpPr>
              <a:grpSpLocks/>
            </p:cNvGrpSpPr>
            <p:nvPr/>
          </p:nvGrpSpPr>
          <p:grpSpPr bwMode="auto">
            <a:xfrm>
              <a:off x="4740" y="2103"/>
              <a:ext cx="178" cy="94"/>
              <a:chOff x="4604" y="1929"/>
              <a:chExt cx="178" cy="94"/>
            </a:xfrm>
          </p:grpSpPr>
          <p:sp>
            <p:nvSpPr>
              <p:cNvPr id="24757" name="Line 177"/>
              <p:cNvSpPr>
                <a:spLocks noChangeShapeType="1"/>
              </p:cNvSpPr>
              <p:nvPr/>
            </p:nvSpPr>
            <p:spPr bwMode="auto">
              <a:xfrm>
                <a:off x="4604" y="1979"/>
                <a:ext cx="178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58" name="Oval 178"/>
              <p:cNvSpPr>
                <a:spLocks noChangeArrowheads="1"/>
              </p:cNvSpPr>
              <p:nvPr/>
            </p:nvSpPr>
            <p:spPr bwMode="auto">
              <a:xfrm>
                <a:off x="4638" y="1929"/>
                <a:ext cx="112" cy="94"/>
              </a:xfrm>
              <a:prstGeom prst="ellipse">
                <a:avLst/>
              </a:prstGeom>
              <a:solidFill>
                <a:srgbClr val="005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SzTx/>
                  <a:buFontTx/>
                  <a:buNone/>
                </a:pPr>
                <a:endParaRPr lang="en-GB" sz="1800"/>
              </a:p>
            </p:txBody>
          </p:sp>
        </p:grpSp>
        <p:sp>
          <p:nvSpPr>
            <p:cNvPr id="24750" name="Rectangle 179"/>
            <p:cNvSpPr>
              <a:spLocks noChangeArrowheads="1"/>
            </p:cNvSpPr>
            <p:nvPr/>
          </p:nvSpPr>
          <p:spPr bwMode="auto">
            <a:xfrm>
              <a:off x="4943" y="2440"/>
              <a:ext cx="9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de-DE" sz="1600" b="1">
                  <a:solidFill>
                    <a:srgbClr val="000000"/>
                  </a:solidFill>
                </a:rPr>
                <a:t>Tap + yoimbina</a:t>
              </a:r>
              <a:endParaRPr lang="de-DE" sz="1600" b="1"/>
            </a:p>
          </p:txBody>
        </p:sp>
        <p:grpSp>
          <p:nvGrpSpPr>
            <p:cNvPr id="24751" name="Group 181"/>
            <p:cNvGrpSpPr>
              <a:grpSpLocks/>
            </p:cNvGrpSpPr>
            <p:nvPr/>
          </p:nvGrpSpPr>
          <p:grpSpPr bwMode="auto">
            <a:xfrm>
              <a:off x="4743" y="2288"/>
              <a:ext cx="178" cy="93"/>
              <a:chOff x="4607" y="2106"/>
              <a:chExt cx="178" cy="93"/>
            </a:xfrm>
          </p:grpSpPr>
          <p:sp>
            <p:nvSpPr>
              <p:cNvPr id="24755" name="Line 182"/>
              <p:cNvSpPr>
                <a:spLocks noChangeShapeType="1"/>
              </p:cNvSpPr>
              <p:nvPr/>
            </p:nvSpPr>
            <p:spPr bwMode="auto">
              <a:xfrm>
                <a:off x="4607" y="2160"/>
                <a:ext cx="178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56" name="Freeform 183"/>
              <p:cNvSpPr>
                <a:spLocks/>
              </p:cNvSpPr>
              <p:nvPr/>
            </p:nvSpPr>
            <p:spPr bwMode="auto">
              <a:xfrm>
                <a:off x="4640" y="2106"/>
                <a:ext cx="111" cy="93"/>
              </a:xfrm>
              <a:custGeom>
                <a:avLst/>
                <a:gdLst>
                  <a:gd name="T0" fmla="*/ 0 w 48"/>
                  <a:gd name="T1" fmla="*/ 7102003 h 48"/>
                  <a:gd name="T2" fmla="*/ 171826698 w 48"/>
                  <a:gd name="T3" fmla="*/ 7102003 h 48"/>
                  <a:gd name="T4" fmla="*/ 86154780 w 48"/>
                  <a:gd name="T5" fmla="*/ 0 h 48"/>
                  <a:gd name="T6" fmla="*/ 0 w 48"/>
                  <a:gd name="T7" fmla="*/ 7102003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8"/>
                  <a:gd name="T14" fmla="*/ 48 w 48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8">
                    <a:moveTo>
                      <a:pt x="0" y="48"/>
                    </a:moveTo>
                    <a:lnTo>
                      <a:pt x="48" y="48"/>
                    </a:lnTo>
                    <a:lnTo>
                      <a:pt x="2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4752" name="Group 184"/>
            <p:cNvGrpSpPr>
              <a:grpSpLocks/>
            </p:cNvGrpSpPr>
            <p:nvPr/>
          </p:nvGrpSpPr>
          <p:grpSpPr bwMode="auto">
            <a:xfrm>
              <a:off x="4740" y="2480"/>
              <a:ext cx="178" cy="95"/>
              <a:chOff x="4604" y="2253"/>
              <a:chExt cx="178" cy="95"/>
            </a:xfrm>
          </p:grpSpPr>
          <p:sp>
            <p:nvSpPr>
              <p:cNvPr id="24753" name="Line 185"/>
              <p:cNvSpPr>
                <a:spLocks noChangeShapeType="1"/>
              </p:cNvSpPr>
              <p:nvPr/>
            </p:nvSpPr>
            <p:spPr bwMode="auto">
              <a:xfrm>
                <a:off x="4604" y="2296"/>
                <a:ext cx="178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54" name="Freeform 186"/>
              <p:cNvSpPr>
                <a:spLocks/>
              </p:cNvSpPr>
              <p:nvPr/>
            </p:nvSpPr>
            <p:spPr bwMode="auto">
              <a:xfrm>
                <a:off x="4639" y="2253"/>
                <a:ext cx="114" cy="95"/>
              </a:xfrm>
              <a:custGeom>
                <a:avLst/>
                <a:gdLst>
                  <a:gd name="T0" fmla="*/ 0 w 48"/>
                  <a:gd name="T1" fmla="*/ 5263910 h 48"/>
                  <a:gd name="T2" fmla="*/ 138461296 w 48"/>
                  <a:gd name="T3" fmla="*/ 10418155 h 48"/>
                  <a:gd name="T4" fmla="*/ 277991468 w 48"/>
                  <a:gd name="T5" fmla="*/ 5263910 h 48"/>
                  <a:gd name="T6" fmla="*/ 138461296 w 48"/>
                  <a:gd name="T7" fmla="*/ 0 h 48"/>
                  <a:gd name="T8" fmla="*/ 0 w 48"/>
                  <a:gd name="T9" fmla="*/ 526391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8"/>
                  <a:gd name="T17" fmla="*/ 48 w 4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8">
                    <a:moveTo>
                      <a:pt x="0" y="24"/>
                    </a:moveTo>
                    <a:lnTo>
                      <a:pt x="24" y="48"/>
                    </a:lnTo>
                    <a:lnTo>
                      <a:pt x="48" y="24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601" name="Rectangle 3"/>
          <p:cNvSpPr>
            <a:spLocks noChangeArrowheads="1"/>
          </p:cNvSpPr>
          <p:nvPr/>
        </p:nvSpPr>
        <p:spPr bwMode="auto">
          <a:xfrm>
            <a:off x="0" y="0"/>
            <a:ext cx="9072563" cy="9906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buClrTx/>
              <a:buSzTx/>
              <a:buFontTx/>
              <a:buNone/>
              <a:defRPr/>
            </a:pPr>
            <a:r>
              <a:rPr lang="de-DE" sz="2800" b="1" dirty="0" err="1">
                <a:solidFill>
                  <a:srgbClr val="FDEADA"/>
                </a:solidFill>
              </a:rPr>
              <a:t>D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iverso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contributo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dell</a:t>
            </a:r>
            <a:r>
              <a:rPr lang="ja-JP" alt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‘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agonismo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MOR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NRI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nei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modelli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di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dolore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acuto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vs</a:t>
            </a:r>
            <a:r>
              <a:rPr lang="de-DE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cronico</a:t>
            </a:r>
            <a:endParaRPr lang="de-DE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745" name="Text Box 188"/>
          <p:cNvSpPr txBox="1">
            <a:spLocks noChangeArrowheads="1"/>
          </p:cNvSpPr>
          <p:nvPr/>
        </p:nvSpPr>
        <p:spPr bwMode="auto">
          <a:xfrm>
            <a:off x="7431088" y="5992813"/>
            <a:ext cx="1244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sz="1000" b="1"/>
              <a:t>Schröder W, 2010</a:t>
            </a:r>
          </a:p>
        </p:txBody>
      </p:sp>
    </p:spTree>
    <p:extLst>
      <p:ext uri="{BB962C8B-B14F-4D97-AF65-F5344CB8AC3E}">
        <p14:creationId xmlns:p14="http://schemas.microsoft.com/office/powerpoint/2010/main" val="2423393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36" grpId="0" animBg="1"/>
      <p:bldP spid="66883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52" y="413086"/>
            <a:ext cx="6651381" cy="1865631"/>
          </a:xfrm>
          <a:prstGeom prst="rect">
            <a:avLst/>
          </a:prstGeom>
          <a:ln w="5715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20" y="3125375"/>
            <a:ext cx="8850408" cy="3203106"/>
          </a:xfrm>
          <a:prstGeom prst="rect">
            <a:avLst/>
          </a:prstGeom>
          <a:solidFill>
            <a:srgbClr val="F2F2F2"/>
          </a:solidFill>
          <a:ln>
            <a:solidFill>
              <a:srgbClr val="00009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3259020" y="2348467"/>
            <a:ext cx="251064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000" i="1" dirty="0" err="1" smtClean="0"/>
              <a:t>Med</a:t>
            </a:r>
            <a:r>
              <a:rPr lang="it-IT" sz="2000" i="1" dirty="0" smtClean="0"/>
              <a:t>. </a:t>
            </a:r>
            <a:r>
              <a:rPr lang="it-IT" sz="2000" i="1" dirty="0" err="1" smtClean="0"/>
              <a:t>Chem</a:t>
            </a:r>
            <a:r>
              <a:rPr lang="it-IT" sz="2000" i="1" dirty="0" smtClean="0"/>
              <a:t> Rev. 2009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92819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2" y="4504397"/>
            <a:ext cx="8732379" cy="1744143"/>
          </a:xfrm>
          <a:prstGeom prst="rect">
            <a:avLst/>
          </a:prstGeom>
          <a:solidFill>
            <a:srgbClr val="F2F2F2"/>
          </a:solidFill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04" y="1507916"/>
            <a:ext cx="8522416" cy="911216"/>
          </a:xfrm>
          <a:prstGeom prst="rect">
            <a:avLst/>
          </a:prstGeom>
          <a:solidFill>
            <a:srgbClr val="F2F2F2"/>
          </a:solidFill>
        </p:spPr>
      </p:pic>
      <p:sp>
        <p:nvSpPr>
          <p:cNvPr id="6" name="CasellaDiTesto 5"/>
          <p:cNvSpPr txBox="1"/>
          <p:nvPr/>
        </p:nvSpPr>
        <p:spPr>
          <a:xfrm>
            <a:off x="153004" y="2380975"/>
            <a:ext cx="2520942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Anesth</a:t>
            </a:r>
            <a:r>
              <a:rPr lang="it-IT" dirty="0" smtClean="0"/>
              <a:t> &amp; Analgesia 2007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8152" y="239037"/>
            <a:ext cx="8879870" cy="954107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ASSOCIAZIONE MORFINA  CLONIDINA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 PER POTENZIARE L’EFFICACIA ANALGESICA 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2" y="2949201"/>
            <a:ext cx="8797232" cy="9813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asellaDiTesto 8"/>
          <p:cNvSpPr txBox="1"/>
          <p:nvPr/>
        </p:nvSpPr>
        <p:spPr>
          <a:xfrm>
            <a:off x="88152" y="3961498"/>
            <a:ext cx="264920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Obstetric</a:t>
            </a:r>
            <a:r>
              <a:rPr lang="it-IT" dirty="0" smtClean="0"/>
              <a:t> </a:t>
            </a:r>
            <a:r>
              <a:rPr lang="it-IT" dirty="0" err="1" smtClean="0"/>
              <a:t>Anesthesia</a:t>
            </a:r>
            <a:r>
              <a:rPr lang="it-IT" dirty="0" smtClean="0"/>
              <a:t> 2004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204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74" y="314778"/>
            <a:ext cx="8207783" cy="64044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74" y="955221"/>
            <a:ext cx="4195485" cy="3918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7" y="1273349"/>
            <a:ext cx="7710714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6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46" y="1471534"/>
            <a:ext cx="4850279" cy="4887878"/>
          </a:xfrm>
          <a:prstGeom prst="rect">
            <a:avLst/>
          </a:prstGeom>
          <a:ln w="12700" cmpd="sng">
            <a:solidFill>
              <a:srgbClr val="00009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2209600" y="6416449"/>
            <a:ext cx="3928579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Ghelardini</a:t>
            </a:r>
            <a:r>
              <a:rPr lang="it-IT" i="1" dirty="0" smtClean="0"/>
              <a:t> et al. 2000 </a:t>
            </a:r>
            <a:r>
              <a:rPr lang="it-IT" i="1" dirty="0" err="1"/>
              <a:t>J</a:t>
            </a:r>
            <a:r>
              <a:rPr lang="it-IT" i="1" dirty="0" err="1" smtClean="0"/>
              <a:t>ap</a:t>
            </a:r>
            <a:r>
              <a:rPr lang="it-IT" i="1" dirty="0" smtClean="0"/>
              <a:t>. </a:t>
            </a:r>
            <a:r>
              <a:rPr lang="it-IT" i="1" dirty="0" err="1" smtClean="0"/>
              <a:t>J</a:t>
            </a:r>
            <a:r>
              <a:rPr lang="it-IT" i="1" dirty="0" smtClean="0"/>
              <a:t>. </a:t>
            </a:r>
            <a:r>
              <a:rPr lang="it-IT" i="1" dirty="0" err="1" smtClean="0"/>
              <a:t>Pharmacol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7557" y="216893"/>
            <a:ext cx="9066443" cy="1077218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rgbClr val="000090"/>
                </a:solidFill>
              </a:rPr>
              <a:t>L’ANALGESIA INDOTTA DA AMITRIPTILINE ED</a:t>
            </a:r>
          </a:p>
          <a:p>
            <a:pPr algn="ctr"/>
            <a:r>
              <a:rPr lang="it-IT" sz="3200" b="1" i="1" dirty="0" smtClean="0">
                <a:solidFill>
                  <a:srgbClr val="000090"/>
                </a:solidFill>
              </a:rPr>
              <a:t> IMIPRAMINE E’ MEDIATA DAL RECETTORE ALFA-2A</a:t>
            </a:r>
            <a:endParaRPr lang="it-IT" sz="32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6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ChangeArrowheads="1"/>
          </p:cNvSpPr>
          <p:nvPr/>
        </p:nvSpPr>
        <p:spPr bwMode="auto">
          <a:xfrm>
            <a:off x="250825" y="319088"/>
            <a:ext cx="8713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SzPct val="120000"/>
              <a:buFont typeface="Arial" charset="0"/>
              <a:buNone/>
            </a:pPr>
            <a:r>
              <a:rPr lang="it-IT" sz="2400"/>
              <a:t>Tapentadolo: s</a:t>
            </a:r>
            <a:r>
              <a:rPr lang="it-IT" sz="2400">
                <a:cs typeface="Arial" charset="0"/>
              </a:rPr>
              <a:t>pecifica attività sulla componente neuropatica</a:t>
            </a:r>
            <a:r>
              <a:rPr lang="it-IT" sz="2000" b="1"/>
              <a:t>	</a:t>
            </a:r>
          </a:p>
        </p:txBody>
      </p:sp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49244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7570" y="2349500"/>
            <a:ext cx="3131505" cy="118592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15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08051"/>
            <a:ext cx="7048500" cy="255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592C51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444500" y="3537099"/>
            <a:ext cx="869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US" sz="2000" b="1" dirty="0"/>
              <a:t>La </a:t>
            </a:r>
            <a:r>
              <a:rPr lang="en-US" sz="2000" b="1" dirty="0" err="1"/>
              <a:t>somministrazione</a:t>
            </a:r>
            <a:r>
              <a:rPr lang="en-US" sz="2000" b="1" dirty="0"/>
              <a:t> </a:t>
            </a:r>
            <a:r>
              <a:rPr lang="en-US" sz="2000" b="1" dirty="0" err="1"/>
              <a:t>contemporanea</a:t>
            </a:r>
            <a:r>
              <a:rPr lang="en-US" sz="2000" b="1" dirty="0"/>
              <a:t> di </a:t>
            </a:r>
            <a:r>
              <a:rPr lang="en-US" sz="2000" b="1" dirty="0" err="1"/>
              <a:t>dosi</a:t>
            </a:r>
            <a:r>
              <a:rPr lang="en-US" sz="2000" b="1" dirty="0"/>
              <a:t> </a:t>
            </a:r>
            <a:r>
              <a:rPr lang="en-US" sz="2000" b="1" dirty="0" err="1"/>
              <a:t>equianalgesiche</a:t>
            </a:r>
            <a:r>
              <a:rPr lang="en-US" sz="2000" b="1" dirty="0"/>
              <a:t> di </a:t>
            </a:r>
            <a:r>
              <a:rPr lang="en-US" sz="2000" b="1" dirty="0" err="1"/>
              <a:t>pregabalin</a:t>
            </a:r>
            <a:r>
              <a:rPr lang="en-US" sz="2000" b="1" dirty="0"/>
              <a:t> e </a:t>
            </a:r>
            <a:r>
              <a:rPr lang="en-US" sz="2000" b="1" dirty="0" err="1"/>
              <a:t>tapentadolo</a:t>
            </a:r>
            <a:r>
              <a:rPr lang="en-US" sz="2000" b="1" dirty="0"/>
              <a:t> </a:t>
            </a:r>
            <a:r>
              <a:rPr lang="en-US" sz="2000" b="1" dirty="0" err="1"/>
              <a:t>determina</a:t>
            </a:r>
            <a:r>
              <a:rPr lang="en-US" sz="2000" b="1" dirty="0"/>
              <a:t> </a:t>
            </a:r>
            <a:r>
              <a:rPr lang="en-US" sz="2000" b="1" dirty="0" err="1"/>
              <a:t>un’interazione</a:t>
            </a:r>
            <a:r>
              <a:rPr lang="en-US" sz="2000" b="1" dirty="0"/>
              <a:t> </a:t>
            </a:r>
            <a:r>
              <a:rPr lang="en-US" sz="2000" b="1" dirty="0" err="1"/>
              <a:t>sinergica</a:t>
            </a:r>
            <a:r>
              <a:rPr lang="en-US" sz="2000" b="1" dirty="0"/>
              <a:t>, </a:t>
            </a:r>
            <a:r>
              <a:rPr lang="en-US" sz="2000" b="1" dirty="0" err="1"/>
              <a:t>mentre</a:t>
            </a:r>
            <a:r>
              <a:rPr lang="en-US" sz="2000" b="1" dirty="0"/>
              <a:t> </a:t>
            </a:r>
            <a:r>
              <a:rPr lang="en-US" sz="2000" b="1" dirty="0" err="1"/>
              <a:t>l’associazione</a:t>
            </a:r>
            <a:r>
              <a:rPr lang="en-US" sz="2000" b="1" dirty="0"/>
              <a:t> di </a:t>
            </a:r>
            <a:r>
              <a:rPr lang="en-US" sz="2000" b="1" dirty="0" err="1"/>
              <a:t>pregabalin</a:t>
            </a:r>
            <a:r>
              <a:rPr lang="en-US" sz="2000" b="1" dirty="0"/>
              <a:t> con </a:t>
            </a:r>
            <a:r>
              <a:rPr lang="en-US" sz="2000" b="1" dirty="0" err="1"/>
              <a:t>morfina</a:t>
            </a:r>
            <a:r>
              <a:rPr lang="en-US" sz="2000" b="1" dirty="0"/>
              <a:t> o </a:t>
            </a:r>
            <a:r>
              <a:rPr lang="en-US" sz="2000" b="1" dirty="0" err="1"/>
              <a:t>ossicodone</a:t>
            </a:r>
            <a:r>
              <a:rPr lang="en-US" sz="2000" b="1" dirty="0"/>
              <a:t> </a:t>
            </a:r>
            <a:r>
              <a:rPr lang="en-US" sz="2000" b="1" dirty="0" err="1"/>
              <a:t>risulta</a:t>
            </a:r>
            <a:r>
              <a:rPr lang="en-US" sz="2000" b="1" dirty="0"/>
              <a:t> solo in </a:t>
            </a:r>
            <a:r>
              <a:rPr lang="en-US" sz="2000" b="1" dirty="0" err="1"/>
              <a:t>un’interazione</a:t>
            </a:r>
            <a:r>
              <a:rPr lang="en-US" sz="2000" b="1" dirty="0"/>
              <a:t> </a:t>
            </a:r>
            <a:r>
              <a:rPr lang="en-US" sz="2000" b="1" dirty="0" err="1"/>
              <a:t>additiva</a:t>
            </a:r>
            <a:r>
              <a:rPr lang="en-US" sz="2000" b="1" dirty="0"/>
              <a:t>.</a:t>
            </a:r>
            <a:endParaRPr lang="it-IT" sz="2000" b="1" dirty="0"/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230188" y="188913"/>
            <a:ext cx="87137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SzPct val="120000"/>
              <a:buFont typeface="Arial" charset="0"/>
              <a:buNone/>
            </a:pPr>
            <a:r>
              <a:rPr lang="it-IT" sz="2400"/>
              <a:t>Tapentadolo: s</a:t>
            </a:r>
            <a:r>
              <a:rPr lang="it-IT" sz="2400">
                <a:cs typeface="Arial" charset="0"/>
              </a:rPr>
              <a:t>pecifica attività sulla componente neuropatica</a:t>
            </a:r>
            <a:r>
              <a:rPr lang="it-IT" sz="2000" b="1"/>
              <a:t>	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7417"/>
            <a:ext cx="8871857" cy="9797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8" y="6045860"/>
            <a:ext cx="3522133" cy="23156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45309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tolerance_bu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87023"/>
            <a:ext cx="8353574" cy="5005387"/>
          </a:xfrm>
          <a:prstGeom prst="rect">
            <a:avLst/>
          </a:prstGeom>
          <a:ln w="57150" cmpd="sng">
            <a:solidFill>
              <a:srgbClr val="FF43DD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49154" name="Foliennummernplatzhalter 5"/>
          <p:cNvSpPr txBox="1">
            <a:spLocks noGrp="1"/>
          </p:cNvSpPr>
          <p:nvPr/>
        </p:nvSpPr>
        <p:spPr bwMode="auto">
          <a:xfrm>
            <a:off x="8382000" y="6629400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525315B2-3EBE-C34E-83AA-A57DB49F2D79}" type="slidenum">
              <a:rPr lang="de-DE" sz="1000">
                <a:solidFill>
                  <a:schemeClr val="bg1"/>
                </a:solidFill>
              </a:rPr>
              <a:pPr algn="r" eaLnBrk="1" hangingPunct="1">
                <a:buClrTx/>
                <a:buSzTx/>
                <a:buFontTx/>
                <a:buNone/>
              </a:pPr>
              <a:t>117</a:t>
            </a:fld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34938"/>
            <a:ext cx="8510588" cy="990600"/>
          </a:xfrm>
          <a:solidFill>
            <a:schemeClr val="bg1"/>
          </a:solidFill>
        </p:spPr>
        <p:txBody>
          <a:bodyPr anchor="ctr">
            <a:prstTxWarp prst="textWave4">
              <a:avLst/>
            </a:prstTxWarp>
            <a:normAutofit/>
          </a:bodyPr>
          <a:lstStyle/>
          <a:p>
            <a:pPr algn="ctr" eaLnBrk="1" hangingPunct="1"/>
            <a:r>
              <a:rPr lang="en-GB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Tapentadolo</a:t>
            </a:r>
            <a:r>
              <a:rPr lang="en-GB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: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ritardato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sviluppo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di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tolleranza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nel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dolore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cronico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rispetto</a:t>
            </a:r>
            <a:r>
              <a:rPr lang="de-DE" sz="2400" b="1" dirty="0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 a </a:t>
            </a:r>
            <a:r>
              <a:rPr lang="de-DE" sz="2400" b="1" dirty="0" err="1">
                <a:solidFill>
                  <a:srgbClr val="FF43DD"/>
                </a:solidFill>
                <a:latin typeface="Abadi MT Condensed Extra Bold"/>
                <a:ea typeface="MS PGothic" charset="0"/>
                <a:cs typeface="Abadi MT Condensed Extra Bold"/>
              </a:rPr>
              <a:t>morfina</a:t>
            </a:r>
            <a:endParaRPr lang="de-DE" sz="2400" b="1" dirty="0">
              <a:solidFill>
                <a:srgbClr val="FF43DD"/>
              </a:solidFill>
              <a:latin typeface="Abadi MT Condensed Extra Bold"/>
              <a:ea typeface="MS PGothic" charset="0"/>
              <a:cs typeface="Abadi MT Condensed Extra Bold"/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987675" y="1592263"/>
            <a:ext cx="3889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sz="1600" b="1"/>
              <a:t>Modello: costrizione cronica, ratto </a:t>
            </a:r>
            <a:endParaRPr lang="de-DE" sz="1600"/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 rot="-5400000">
            <a:off x="50006" y="3491707"/>
            <a:ext cx="27352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sz="1800" b="1"/>
              <a:t># paw liftings/2 min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82637" y="6384925"/>
            <a:ext cx="22050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1000" b="1" dirty="0" err="1" smtClean="0"/>
              <a:t>Tzschentke</a:t>
            </a:r>
            <a:r>
              <a:rPr lang="de-DE" sz="1000" b="1" dirty="0" smtClean="0"/>
              <a:t> TM, 2007</a:t>
            </a:r>
          </a:p>
        </p:txBody>
      </p:sp>
    </p:spTree>
    <p:extLst>
      <p:ext uri="{BB962C8B-B14F-4D97-AF65-F5344CB8AC3E}">
        <p14:creationId xmlns:p14="http://schemas.microsoft.com/office/powerpoint/2010/main" val="486996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8189912" cy="796925"/>
          </a:xfrm>
          <a:solidFill>
            <a:srgbClr val="FFFFFF"/>
          </a:solidFill>
        </p:spPr>
        <p:txBody>
          <a:bodyPr>
            <a:noAutofit/>
          </a:bodyPr>
          <a:lstStyle/>
          <a:p>
            <a:pPr eaLnBrk="1" hangingPunct="1"/>
            <a:r>
              <a:rPr lang="en-GB" sz="2800" b="1" dirty="0" err="1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Tapentadolo</a:t>
            </a:r>
            <a:r>
              <a:rPr lang="en-GB" sz="2800" b="1" dirty="0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: </a:t>
            </a:r>
            <a:r>
              <a:rPr lang="en-GB" sz="2800" b="1" dirty="0" err="1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dipendenza</a:t>
            </a:r>
            <a:r>
              <a:rPr lang="en-GB" sz="2800" b="1" dirty="0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 e </a:t>
            </a:r>
            <a:r>
              <a:rPr lang="en-GB" sz="2800" b="1" dirty="0" err="1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sindrome</a:t>
            </a:r>
            <a:r>
              <a:rPr lang="en-GB" sz="2800" b="1" dirty="0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 </a:t>
            </a:r>
            <a:r>
              <a:rPr lang="en-GB" sz="2800" b="1" dirty="0" err="1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d’astinenza</a:t>
            </a:r>
            <a:r>
              <a:rPr lang="en-GB" sz="2800" b="1" dirty="0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 (</a:t>
            </a:r>
            <a:r>
              <a:rPr lang="en-GB" sz="2800" b="1" dirty="0" err="1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ratto</a:t>
            </a:r>
            <a:r>
              <a:rPr lang="en-GB" sz="2800" b="1" dirty="0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badi MT Condensed Extra Bold"/>
                <a:ea typeface="MS PGothic" charset="0"/>
                <a:cs typeface="Abadi MT Condensed Extra Bold"/>
              </a:rPr>
              <a:t>)</a:t>
            </a:r>
            <a:endParaRPr lang="de-DE" sz="2800" dirty="0">
              <a:solidFill>
                <a:srgbClr val="00009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badi MT Condensed Extra Bold"/>
              <a:ea typeface="MS PGothic" charset="0"/>
              <a:cs typeface="Abadi MT Condensed Extra Bold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DE" dirty="0">
              <a:latin typeface="Arial" charset="0"/>
              <a:ea typeface="MS PGoth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DE" dirty="0">
              <a:latin typeface="Arial" charset="0"/>
              <a:ea typeface="MS PGoth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DE" dirty="0">
              <a:latin typeface="Arial" charset="0"/>
              <a:ea typeface="MS PGoth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DE" dirty="0">
              <a:latin typeface="Arial" charset="0"/>
              <a:ea typeface="MS PGothic" charset="0"/>
            </a:endParaRPr>
          </a:p>
        </p:txBody>
      </p:sp>
      <p:grpSp>
        <p:nvGrpSpPr>
          <p:cNvPr id="54275" name="Group 4"/>
          <p:cNvGrpSpPr>
            <a:grpSpLocks/>
          </p:cNvGrpSpPr>
          <p:nvPr/>
        </p:nvGrpSpPr>
        <p:grpSpPr bwMode="auto">
          <a:xfrm>
            <a:off x="1377950" y="3476625"/>
            <a:ext cx="6665913" cy="2336800"/>
            <a:chOff x="657" y="709"/>
            <a:chExt cx="4408" cy="1632"/>
          </a:xfrm>
        </p:grpSpPr>
        <p:graphicFrame>
          <p:nvGraphicFramePr>
            <p:cNvPr id="54282" name="Object 5"/>
            <p:cNvGraphicFramePr>
              <a:graphicFrameLocks noChangeAspect="1"/>
            </p:cNvGraphicFramePr>
            <p:nvPr/>
          </p:nvGraphicFramePr>
          <p:xfrm>
            <a:off x="884" y="709"/>
            <a:ext cx="3992" cy="1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Prism Project" r:id="rId3" imgW="6223000" imgH="2717800" progId="Prism4.Document">
                    <p:embed/>
                  </p:oleObj>
                </mc:Choice>
                <mc:Fallback>
                  <p:oleObj name="Prism Project" r:id="rId3" imgW="6223000" imgH="2717800" progId="Prism4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709"/>
                          <a:ext cx="3992" cy="1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04" name="Rectangle 6"/>
            <p:cNvSpPr>
              <a:spLocks noChangeArrowheads="1"/>
            </p:cNvSpPr>
            <p:nvPr/>
          </p:nvSpPr>
          <p:spPr bwMode="auto">
            <a:xfrm rot="-5400000">
              <a:off x="161" y="1409"/>
              <a:ext cx="1153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de-DE" sz="1000"/>
                <a:t>Body weight difference (g)</a:t>
              </a:r>
            </a:p>
          </p:txBody>
        </p:sp>
        <p:sp>
          <p:nvSpPr>
            <p:cNvPr id="33805" name="Text Box 7"/>
            <p:cNvSpPr txBox="1">
              <a:spLocks noChangeArrowheads="1"/>
            </p:cNvSpPr>
            <p:nvPr/>
          </p:nvSpPr>
          <p:spPr bwMode="auto">
            <a:xfrm>
              <a:off x="4620" y="2106"/>
              <a:ext cx="445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buClrTx/>
                <a:buSzTx/>
                <a:buFontTx/>
                <a:buNone/>
                <a:defRPr/>
              </a:pPr>
              <a:r>
                <a:rPr lang="de-DE" sz="800" smtClean="0"/>
                <a:t>hours after</a:t>
              </a:r>
            </a:p>
            <a:p>
              <a:pPr algn="ctr">
                <a:buClrTx/>
                <a:buSzTx/>
                <a:buFontTx/>
                <a:buNone/>
                <a:defRPr/>
              </a:pPr>
              <a:r>
                <a:rPr lang="de-DE" sz="800" smtClean="0"/>
                <a:t>naloxone</a:t>
              </a:r>
            </a:p>
          </p:txBody>
        </p:sp>
      </p:grpSp>
      <p:grpSp>
        <p:nvGrpSpPr>
          <p:cNvPr id="54276" name="Group 8"/>
          <p:cNvGrpSpPr>
            <a:grpSpLocks/>
          </p:cNvGrpSpPr>
          <p:nvPr/>
        </p:nvGrpSpPr>
        <p:grpSpPr bwMode="auto">
          <a:xfrm>
            <a:off x="1295400" y="1089025"/>
            <a:ext cx="6985000" cy="2578100"/>
            <a:chOff x="657" y="2296"/>
            <a:chExt cx="4400" cy="1624"/>
          </a:xfrm>
        </p:grpSpPr>
        <p:graphicFrame>
          <p:nvGraphicFramePr>
            <p:cNvPr id="54279" name="Object 9"/>
            <p:cNvGraphicFramePr>
              <a:graphicFrameLocks noChangeAspect="1"/>
            </p:cNvGraphicFramePr>
            <p:nvPr/>
          </p:nvGraphicFramePr>
          <p:xfrm>
            <a:off x="841" y="2296"/>
            <a:ext cx="4124" cy="1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Prism Project" r:id="rId5" imgW="6413500" imgH="2527300" progId="Prism4.Document">
                    <p:embed/>
                  </p:oleObj>
                </mc:Choice>
                <mc:Fallback>
                  <p:oleObj name="Prism Project" r:id="rId5" imgW="6413500" imgH="2527300" progId="Prism4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1" y="2296"/>
                          <a:ext cx="4124" cy="1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01" name="Rectangle 10"/>
            <p:cNvSpPr>
              <a:spLocks noChangeArrowheads="1"/>
            </p:cNvSpPr>
            <p:nvPr/>
          </p:nvSpPr>
          <p:spPr bwMode="auto">
            <a:xfrm rot="-5400000">
              <a:off x="214" y="3102"/>
              <a:ext cx="104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de-DE" sz="1000"/>
                <a:t>Body weight difference (g)</a:t>
              </a:r>
            </a:p>
          </p:txBody>
        </p:sp>
        <p:sp>
          <p:nvSpPr>
            <p:cNvPr id="33802" name="Text Box 11"/>
            <p:cNvSpPr txBox="1">
              <a:spLocks noChangeArrowheads="1"/>
            </p:cNvSpPr>
            <p:nvPr/>
          </p:nvSpPr>
          <p:spPr bwMode="auto">
            <a:xfrm>
              <a:off x="4633" y="3672"/>
              <a:ext cx="4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DC11"/>
                </a:buClr>
                <a:buSzPct val="150000"/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buClrTx/>
                <a:buSzTx/>
                <a:buFontTx/>
                <a:buNone/>
                <a:defRPr/>
              </a:pPr>
              <a:r>
                <a:rPr lang="de-DE" sz="800" smtClean="0"/>
                <a:t>hours after</a:t>
              </a:r>
            </a:p>
            <a:p>
              <a:pPr algn="ctr">
                <a:buClrTx/>
                <a:buSzTx/>
                <a:buFontTx/>
                <a:buNone/>
                <a:defRPr/>
              </a:pPr>
              <a:r>
                <a:rPr lang="de-DE" sz="800" smtClean="0"/>
                <a:t>naloxone</a:t>
              </a:r>
            </a:p>
          </p:txBody>
        </p:sp>
      </p:grpSp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0" y="6237288"/>
            <a:ext cx="1252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  <a:defRPr/>
            </a:pPr>
            <a:r>
              <a:rPr lang="de-DE" sz="800" smtClean="0"/>
              <a:t>Tzschentke et al (2006)</a:t>
            </a:r>
          </a:p>
          <a:p>
            <a:pPr eaLnBrk="1" hangingPunct="1">
              <a:buClrTx/>
              <a:buSzTx/>
              <a:buFontTx/>
              <a:buNone/>
              <a:defRPr/>
            </a:pPr>
            <a:r>
              <a:rPr lang="de-DE" sz="800" smtClean="0"/>
              <a:t> Drugs Fut 31:1053</a:t>
            </a:r>
          </a:p>
        </p:txBody>
      </p:sp>
      <p:sp>
        <p:nvSpPr>
          <p:cNvPr id="701444" name="Rectangle 4"/>
          <p:cNvSpPr>
            <a:spLocks noChangeArrowheads="1"/>
          </p:cNvSpPr>
          <p:nvPr/>
        </p:nvSpPr>
        <p:spPr bwMode="auto">
          <a:xfrm>
            <a:off x="1539876" y="6164262"/>
            <a:ext cx="6049963" cy="5746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63500" dist="107763" dir="18900000" algn="ctr" rotWithShape="0">
              <a:srgbClr val="FFFF99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 eaLnBrk="0" hangingPunct="0">
              <a:buClrTx/>
              <a:buSzTx/>
              <a:buFont typeface="Wingdings" charset="0"/>
              <a:buNone/>
              <a:defRPr/>
            </a:pPr>
            <a:r>
              <a:rPr lang="en-US" sz="2000"/>
              <a:t>Tapentadol produces little physical dependence</a:t>
            </a:r>
          </a:p>
        </p:txBody>
      </p:sp>
    </p:spTree>
    <p:extLst>
      <p:ext uri="{BB962C8B-B14F-4D97-AF65-F5344CB8AC3E}">
        <p14:creationId xmlns:p14="http://schemas.microsoft.com/office/powerpoint/2010/main" val="263723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44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55650" y="1844675"/>
            <a:ext cx="7920038" cy="302418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66700" indent="-266700" algn="ctr">
              <a:defRPr/>
            </a:pPr>
            <a:endParaRPr lang="it-IT" sz="1000"/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>
          <a:xfrm>
            <a:off x="87313" y="404813"/>
            <a:ext cx="8229600" cy="6905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b="1">
                <a:latin typeface="Arial" charset="0"/>
                <a:ea typeface="MS PGothic" charset="0"/>
              </a:rPr>
              <a:t>Tapentadolo: analgesico innovativo</a:t>
            </a: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03061" y="1992540"/>
            <a:ext cx="6192838" cy="19494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 err="1">
                <a:latin typeface="Arial" charset="0"/>
                <a:ea typeface="MS PGothic" charset="0"/>
              </a:rPr>
              <a:t>Profilo</a:t>
            </a:r>
            <a:r>
              <a:rPr lang="en-US" sz="2400" b="1" dirty="0">
                <a:latin typeface="Arial" charset="0"/>
                <a:ea typeface="MS PGothic" charset="0"/>
              </a:rPr>
              <a:t> di </a:t>
            </a:r>
            <a:r>
              <a:rPr lang="en-US" sz="2400" b="1" dirty="0" err="1">
                <a:latin typeface="Arial" charset="0"/>
                <a:ea typeface="MS PGothic" charset="0"/>
              </a:rPr>
              <a:t>tollerabilità</a:t>
            </a:r>
            <a:r>
              <a:rPr lang="en-US" sz="2400" b="1" dirty="0">
                <a:latin typeface="Arial" charset="0"/>
                <a:ea typeface="MS PGothic" charset="0"/>
              </a:rPr>
              <a:t> GI </a:t>
            </a:r>
            <a:r>
              <a:rPr lang="en-US" sz="2400" b="1" dirty="0" err="1">
                <a:latin typeface="Arial" charset="0"/>
                <a:ea typeface="MS PGothic" charset="0"/>
              </a:rPr>
              <a:t>favorevole</a:t>
            </a:r>
            <a:endParaRPr lang="en-US" sz="2400" b="1" dirty="0">
              <a:latin typeface="Arial" charset="0"/>
              <a:ea typeface="MS PGothic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en-US" sz="2400" b="1" dirty="0">
              <a:latin typeface="Arial" charset="0"/>
              <a:ea typeface="MS PGothic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MS PGothic" charset="0"/>
              </a:rPr>
              <a:t>Minor nausea/</a:t>
            </a:r>
            <a:r>
              <a:rPr lang="en-US" sz="2000" dirty="0" err="1">
                <a:latin typeface="Arial" charset="0"/>
                <a:ea typeface="MS PGothic" charset="0"/>
              </a:rPr>
              <a:t>vomito</a:t>
            </a:r>
            <a:r>
              <a:rPr lang="en-US" sz="2000" dirty="0">
                <a:latin typeface="Arial" charset="0"/>
                <a:ea typeface="MS PGothic" charset="0"/>
              </a:rPr>
              <a:t> </a:t>
            </a:r>
            <a:r>
              <a:rPr lang="en-US" sz="2000" dirty="0" err="1">
                <a:latin typeface="Arial" charset="0"/>
                <a:ea typeface="MS PGothic" charset="0"/>
              </a:rPr>
              <a:t>rispetto</a:t>
            </a:r>
            <a:r>
              <a:rPr lang="en-US" sz="2000" dirty="0">
                <a:latin typeface="Arial" charset="0"/>
                <a:ea typeface="MS PGothic" charset="0"/>
              </a:rPr>
              <a:t> a </a:t>
            </a:r>
            <a:r>
              <a:rPr lang="en-US" sz="2000" dirty="0" err="1">
                <a:latin typeface="Arial" charset="0"/>
                <a:ea typeface="MS PGothic" charset="0"/>
              </a:rPr>
              <a:t>morfina</a:t>
            </a:r>
            <a:endParaRPr lang="en-US" sz="2000" dirty="0">
              <a:latin typeface="Arial" charset="0"/>
              <a:ea typeface="MS PGothic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>
                <a:latin typeface="Arial" charset="0"/>
                <a:ea typeface="MS PGothic" charset="0"/>
              </a:rPr>
              <a:t>Minore</a:t>
            </a:r>
            <a:r>
              <a:rPr lang="en-US" sz="2000" dirty="0">
                <a:latin typeface="Arial" charset="0"/>
                <a:ea typeface="MS PGothic" charset="0"/>
              </a:rPr>
              <a:t> </a:t>
            </a:r>
            <a:r>
              <a:rPr lang="en-US" sz="2000" dirty="0" err="1">
                <a:latin typeface="Arial" charset="0"/>
                <a:ea typeface="MS PGothic" charset="0"/>
              </a:rPr>
              <a:t>stipsi</a:t>
            </a:r>
            <a:r>
              <a:rPr lang="en-US" sz="2000" dirty="0">
                <a:latin typeface="Arial" charset="0"/>
                <a:ea typeface="MS PGothic" charset="0"/>
              </a:rPr>
              <a:t> </a:t>
            </a:r>
            <a:r>
              <a:rPr lang="en-US" sz="2000" dirty="0" err="1">
                <a:latin typeface="Arial" charset="0"/>
                <a:ea typeface="MS PGothic" charset="0"/>
              </a:rPr>
              <a:t>rispetto</a:t>
            </a:r>
            <a:r>
              <a:rPr lang="en-US" sz="2000" dirty="0">
                <a:latin typeface="Arial" charset="0"/>
                <a:ea typeface="MS PGothic" charset="0"/>
              </a:rPr>
              <a:t> a </a:t>
            </a:r>
            <a:r>
              <a:rPr lang="en-US" sz="2000" dirty="0" err="1" smtClean="0">
                <a:latin typeface="Arial" charset="0"/>
                <a:ea typeface="MS PGothic" charset="0"/>
              </a:rPr>
              <a:t>morfina</a:t>
            </a:r>
            <a:endParaRPr lang="en-US" sz="2000" dirty="0" smtClean="0">
              <a:latin typeface="Arial" charset="0"/>
              <a:ea typeface="MS PGothic" charset="0"/>
            </a:endParaRPr>
          </a:p>
          <a:p>
            <a:pPr lvl="1">
              <a:lnSpc>
                <a:spcPct val="90000"/>
              </a:lnSpc>
            </a:pPr>
            <a:r>
              <a:rPr lang="en-US" sz="2000" b="1" dirty="0" err="1" smtClean="0">
                <a:latin typeface="Arial" charset="0"/>
                <a:ea typeface="MS PGothic" charset="0"/>
              </a:rPr>
              <a:t>Assenti</a:t>
            </a:r>
            <a:r>
              <a:rPr lang="en-US" sz="2000" b="1" dirty="0" smtClean="0">
                <a:latin typeface="Arial" charset="0"/>
                <a:ea typeface="MS PGothic" charset="0"/>
              </a:rPr>
              <a:t> </a:t>
            </a:r>
            <a:r>
              <a:rPr lang="en-US" sz="2000" b="1" dirty="0" err="1" smtClean="0">
                <a:latin typeface="Arial" charset="0"/>
                <a:ea typeface="MS PGothic" charset="0"/>
              </a:rPr>
              <a:t>effetti</a:t>
            </a:r>
            <a:r>
              <a:rPr lang="en-US" sz="2000" b="1" dirty="0" smtClean="0">
                <a:latin typeface="Arial" charset="0"/>
                <a:ea typeface="MS PGothic" charset="0"/>
              </a:rPr>
              <a:t> </a:t>
            </a:r>
            <a:r>
              <a:rPr lang="en-US" sz="2000" b="1" dirty="0" err="1" smtClean="0">
                <a:latin typeface="Arial" charset="0"/>
                <a:ea typeface="MS PGothic" charset="0"/>
              </a:rPr>
              <a:t>cardiaci</a:t>
            </a:r>
            <a:r>
              <a:rPr lang="en-US" sz="2000" b="1" dirty="0" smtClean="0">
                <a:latin typeface="Arial" charset="0"/>
                <a:ea typeface="MS PGothic" charset="0"/>
              </a:rPr>
              <a:t> (</a:t>
            </a:r>
            <a:r>
              <a:rPr lang="en-US" sz="2000" b="1" dirty="0" err="1" smtClean="0">
                <a:latin typeface="Arial" charset="0"/>
                <a:ea typeface="MS PGothic" charset="0"/>
              </a:rPr>
              <a:t>tratto</a:t>
            </a:r>
            <a:r>
              <a:rPr lang="en-US" sz="2000" b="1" dirty="0" smtClean="0">
                <a:latin typeface="Arial" charset="0"/>
                <a:ea typeface="MS PGothic" charset="0"/>
              </a:rPr>
              <a:t> QT)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6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04" y="749300"/>
            <a:ext cx="7420896" cy="60193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73200" y="215900"/>
            <a:ext cx="6174587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EAFFE7"/>
                </a:solidFill>
                <a:cs typeface="Abadi MT Condensed Extra Bold"/>
              </a:rPr>
              <a:t>MECCANISMO D’AZIONE DELL’ASPIRINA</a:t>
            </a:r>
            <a:endParaRPr lang="it-IT" sz="2800" b="1" dirty="0">
              <a:solidFill>
                <a:srgbClr val="EAFFE7"/>
              </a:solidFill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08631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3219450" y="3473450"/>
            <a:ext cx="180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sz="1600"/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912813" y="2789238"/>
            <a:ext cx="18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sz="1800"/>
          </a:p>
        </p:txBody>
      </p:sp>
      <p:graphicFrame>
        <p:nvGraphicFramePr>
          <p:cNvPr id="6246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07950" y="2762250"/>
          <a:ext cx="4021138" cy="239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name="Prism Project" r:id="rId4" imgW="5562600" imgH="4203700" progId="">
                  <p:embed/>
                </p:oleObj>
              </mc:Choice>
              <mc:Fallback>
                <p:oleObj name="Prism Project" r:id="rId4" imgW="5562600" imgH="420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333" r="5356"/>
                      <a:stretch>
                        <a:fillRect/>
                      </a:stretch>
                    </p:blipFill>
                    <p:spPr bwMode="auto">
                      <a:xfrm>
                        <a:off x="107950" y="2762250"/>
                        <a:ext cx="4021138" cy="2395538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319588" y="2738438"/>
          <a:ext cx="4824412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8" name="Prism Project" r:id="rId6" imgW="6159500" imgH="4114800" progId="">
                  <p:embed/>
                </p:oleObj>
              </mc:Choice>
              <mc:Fallback>
                <p:oleObj name="Prism Project" r:id="rId6" imgW="6159500" imgH="41148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4852"/>
                      <a:stretch>
                        <a:fillRect/>
                      </a:stretch>
                    </p:blipFill>
                    <p:spPr bwMode="auto">
                      <a:xfrm>
                        <a:off x="4319588" y="2738438"/>
                        <a:ext cx="4824412" cy="2419350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0" name="Text Box 11"/>
          <p:cNvSpPr txBox="1">
            <a:spLocks noChangeArrowheads="1"/>
          </p:cNvSpPr>
          <p:nvPr/>
        </p:nvSpPr>
        <p:spPr bwMode="auto">
          <a:xfrm>
            <a:off x="1455738" y="1998663"/>
            <a:ext cx="577691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 typeface="Wingdings" charset="0"/>
              <a:buNone/>
            </a:pPr>
            <a:r>
              <a:rPr lang="de-DE" sz="1700" b="1"/>
              <a:t>Tapentadolo</a:t>
            </a:r>
            <a:r>
              <a:rPr lang="de-DE" sz="1700"/>
              <a:t>				    </a:t>
            </a:r>
            <a:r>
              <a:rPr lang="de-DE" sz="1700" b="1"/>
              <a:t>Morfina</a:t>
            </a:r>
          </a:p>
        </p:txBody>
      </p:sp>
      <p:sp>
        <p:nvSpPr>
          <p:cNvPr id="39944" name="Rectangle 2"/>
          <p:cNvSpPr txBox="1">
            <a:spLocks noChangeArrowheads="1"/>
          </p:cNvSpPr>
          <p:nvPr/>
        </p:nvSpPr>
        <p:spPr bwMode="auto">
          <a:xfrm>
            <a:off x="0" y="115888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GB" sz="2800" b="1" smtClean="0">
                <a:solidFill>
                  <a:schemeClr val="tx2"/>
                </a:solidFill>
              </a:rPr>
              <a:t>   Tapentadolo</a:t>
            </a:r>
          </a:p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GB" sz="2800" b="1" smtClean="0">
                <a:solidFill>
                  <a:schemeClr val="tx2"/>
                </a:solidFill>
              </a:rPr>
              <a:t>potenziale emetico ridotto rispetto a morfina</a:t>
            </a:r>
            <a:endParaRPr lang="de-DE" sz="2800" b="1" smtClean="0">
              <a:solidFill>
                <a:schemeClr val="tx2"/>
              </a:solidFill>
            </a:endParaRPr>
          </a:p>
        </p:txBody>
      </p:sp>
      <p:sp>
        <p:nvSpPr>
          <p:cNvPr id="62472" name="Text Box 45"/>
          <p:cNvSpPr txBox="1">
            <a:spLocks noChangeArrowheads="1"/>
          </p:cNvSpPr>
          <p:nvPr/>
        </p:nvSpPr>
        <p:spPr bwMode="auto">
          <a:xfrm>
            <a:off x="107950" y="5876925"/>
            <a:ext cx="1406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sz="1000" b="1"/>
              <a:t>Tzschentke TM 2006</a:t>
            </a:r>
          </a:p>
        </p:txBody>
      </p:sp>
    </p:spTree>
    <p:extLst>
      <p:ext uri="{BB962C8B-B14F-4D97-AF65-F5344CB8AC3E}">
        <p14:creationId xmlns:p14="http://schemas.microsoft.com/office/powerpoint/2010/main" val="296415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9562" y="181252"/>
            <a:ext cx="8795679" cy="64940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380B"/>
                </a:solidFill>
              </a:rPr>
              <a:t>MINOR INCIDENZA DI EMESI POSTOPERATORIA CON CLONIDINA ORALE</a:t>
            </a:r>
            <a:endParaRPr lang="it-IT" sz="2800" b="1" dirty="0">
              <a:solidFill>
                <a:srgbClr val="FF380B"/>
              </a:solidFill>
            </a:endParaRPr>
          </a:p>
          <a:p>
            <a:endParaRPr lang="it-IT" sz="2000" i="1" dirty="0" smtClean="0"/>
          </a:p>
          <a:p>
            <a:r>
              <a:rPr lang="it-IT" sz="2000" i="1" dirty="0" smtClean="0"/>
              <a:t>Canadian Journal of </a:t>
            </a:r>
            <a:r>
              <a:rPr lang="it-IT" sz="2000" i="1" dirty="0" err="1" smtClean="0"/>
              <a:t>Anaesthesia</a:t>
            </a:r>
            <a:r>
              <a:rPr lang="it-IT" sz="2000" i="1" dirty="0" smtClean="0"/>
              <a:t>, vol. 43, n. 9, 1996, </a:t>
            </a:r>
            <a:r>
              <a:rPr lang="it-IT" sz="2000" i="1" dirty="0" err="1" smtClean="0"/>
              <a:t>pagg</a:t>
            </a:r>
            <a:r>
              <a:rPr lang="it-IT" sz="2000" i="1" dirty="0" smtClean="0"/>
              <a:t>. 900-6</a:t>
            </a:r>
          </a:p>
          <a:p>
            <a:endParaRPr lang="it-IT" sz="2000" dirty="0" smtClean="0">
              <a:latin typeface="Franklin Gothic Medium"/>
              <a:cs typeface="Franklin Gothic Medium"/>
            </a:endParaRPr>
          </a:p>
          <a:p>
            <a:pPr algn="just"/>
            <a:r>
              <a:rPr lang="it-IT" sz="2000" dirty="0" err="1" smtClean="0">
                <a:latin typeface="Franklin Gothic Medium"/>
                <a:cs typeface="Franklin Gothic Medium"/>
              </a:rPr>
              <a:t>Clonidina</a:t>
            </a:r>
            <a:r>
              <a:rPr lang="it-IT" sz="2000" dirty="0" smtClean="0">
                <a:latin typeface="Franklin Gothic Medium"/>
                <a:cs typeface="Franklin Gothic Medium"/>
              </a:rPr>
              <a:t> </a:t>
            </a:r>
            <a:r>
              <a:rPr lang="it-IT" sz="2000" dirty="0" err="1" smtClean="0">
                <a:latin typeface="Franklin Gothic Medium"/>
                <a:cs typeface="Franklin Gothic Medium"/>
              </a:rPr>
              <a:t>p.os</a:t>
            </a:r>
            <a:r>
              <a:rPr lang="it-IT" sz="2000" dirty="0" smtClean="0">
                <a:latin typeface="Franklin Gothic Medium"/>
                <a:cs typeface="Franklin Gothic Medium"/>
              </a:rPr>
              <a:t>  in fase </a:t>
            </a:r>
            <a:r>
              <a:rPr lang="it-IT" sz="2000" dirty="0" err="1" smtClean="0">
                <a:latin typeface="Franklin Gothic Medium"/>
                <a:cs typeface="Franklin Gothic Medium"/>
              </a:rPr>
              <a:t>perioperatoria</a:t>
            </a:r>
            <a:r>
              <a:rPr lang="it-IT" sz="2000" dirty="0" smtClean="0">
                <a:latin typeface="Franklin Gothic Medium"/>
                <a:cs typeface="Franklin Gothic Medium"/>
              </a:rPr>
              <a:t> diminuisce il bisogno di morfina somministrata ai pazienti per l'analgesia postoperatoria e riduce anche l'incidenza di nausea e vomito.</a:t>
            </a:r>
          </a:p>
          <a:p>
            <a:pPr algn="just"/>
            <a:endParaRPr lang="it-IT" sz="2000" dirty="0" smtClean="0">
              <a:latin typeface="Franklin Gothic Medium"/>
              <a:cs typeface="Franklin Gothic Medium"/>
            </a:endParaRPr>
          </a:p>
          <a:p>
            <a:pPr algn="just"/>
            <a:r>
              <a:rPr lang="it-IT" sz="2000" dirty="0" smtClean="0">
                <a:latin typeface="Franklin Gothic Medium"/>
                <a:cs typeface="Franklin Gothic Medium"/>
              </a:rPr>
              <a:t>Lo studio in doppio cieco includeva 44 pazienti sottoposti ad intervento per la ricostruzione totale o parziale del ginocchio, i quali hanno ricevuto placebo oppure </a:t>
            </a:r>
            <a:r>
              <a:rPr lang="it-IT" sz="2000" dirty="0" err="1" smtClean="0">
                <a:latin typeface="Franklin Gothic Medium"/>
                <a:cs typeface="Franklin Gothic Medium"/>
              </a:rPr>
              <a:t>clonidina</a:t>
            </a:r>
            <a:r>
              <a:rPr lang="it-IT" sz="2000" dirty="0" smtClean="0">
                <a:latin typeface="Franklin Gothic Medium"/>
                <a:cs typeface="Franklin Gothic Medium"/>
              </a:rPr>
              <a:t> (5 </a:t>
            </a:r>
            <a:r>
              <a:rPr lang="it-IT" sz="2000" dirty="0" err="1" smtClean="0">
                <a:latin typeface="Franklin Gothic Medium"/>
                <a:cs typeface="Franklin Gothic Medium"/>
              </a:rPr>
              <a:t>mcg</a:t>
            </a:r>
            <a:r>
              <a:rPr lang="it-IT" sz="2000" dirty="0" smtClean="0">
                <a:latin typeface="Franklin Gothic Medium"/>
                <a:cs typeface="Franklin Gothic Medium"/>
              </a:rPr>
              <a:t>/kg) orale un'ora e mezzo prima dell'operazione e anche 12 e 24 ore dopo questa dose iniziale.</a:t>
            </a:r>
          </a:p>
          <a:p>
            <a:pPr algn="just"/>
            <a:endParaRPr lang="it-IT" sz="2000" dirty="0" smtClean="0">
              <a:latin typeface="Franklin Gothic Medium"/>
              <a:cs typeface="Franklin Gothic Medium"/>
            </a:endParaRPr>
          </a:p>
          <a:p>
            <a:pPr algn="just"/>
            <a:r>
              <a:rPr lang="it-IT" sz="2000" dirty="0" smtClean="0">
                <a:solidFill>
                  <a:srgbClr val="FF380B"/>
                </a:solidFill>
                <a:latin typeface="Franklin Gothic Medium"/>
                <a:cs typeface="Franklin Gothic Medium"/>
              </a:rPr>
              <a:t>In questo trattamento è' stato osservato anche che la </a:t>
            </a:r>
            <a:r>
              <a:rPr lang="it-IT" sz="2000" dirty="0" err="1" smtClean="0">
                <a:solidFill>
                  <a:srgbClr val="FF380B"/>
                </a:solidFill>
                <a:latin typeface="Franklin Gothic Medium"/>
                <a:cs typeface="Franklin Gothic Medium"/>
              </a:rPr>
              <a:t>clonidina</a:t>
            </a:r>
            <a:r>
              <a:rPr lang="it-IT" sz="2000" dirty="0" smtClean="0">
                <a:solidFill>
                  <a:srgbClr val="FF380B"/>
                </a:solidFill>
                <a:latin typeface="Franklin Gothic Medium"/>
                <a:cs typeface="Franklin Gothic Medium"/>
              </a:rPr>
              <a:t> diminuisce l'incidenza della nausea (25% vs 74%) e del vomito (10% vs 53%) nella fase postoperatoria.</a:t>
            </a:r>
          </a:p>
          <a:p>
            <a:pPr algn="just"/>
            <a:endParaRPr lang="it-IT" sz="2000" dirty="0" smtClean="0">
              <a:latin typeface="Franklin Gothic Medium"/>
              <a:cs typeface="Franklin Gothic Medium"/>
            </a:endParaRPr>
          </a:p>
          <a:p>
            <a:pPr algn="just"/>
            <a:r>
              <a:rPr lang="it-IT" sz="2000" dirty="0">
                <a:latin typeface="Franklin Gothic Medium"/>
                <a:cs typeface="Franklin Gothic Medium"/>
              </a:rPr>
              <a:t>H</a:t>
            </a:r>
            <a:r>
              <a:rPr lang="it-IT" sz="2000" dirty="0" smtClean="0">
                <a:latin typeface="Franklin Gothic Medium"/>
                <a:cs typeface="Franklin Gothic Medium"/>
              </a:rPr>
              <a:t>a permesso di ridurre del 37% la dose cumulativa di morfina postoperatoria: dai 91 mg del placebo ai 57,3 mg dei casi trattati (</a:t>
            </a:r>
            <a:r>
              <a:rPr lang="it-IT" sz="2000" dirty="0" err="1" smtClean="0">
                <a:latin typeface="Franklin Gothic Medium"/>
                <a:cs typeface="Franklin Gothic Medium"/>
              </a:rPr>
              <a:t>p</a:t>
            </a:r>
            <a:r>
              <a:rPr lang="it-IT" sz="2000" dirty="0" smtClean="0">
                <a:latin typeface="Franklin Gothic Medium"/>
                <a:cs typeface="Franklin Gothic Medium"/>
              </a:rPr>
              <a:t>=0,031) ed </a:t>
            </a:r>
          </a:p>
        </p:txBody>
      </p:sp>
    </p:spTree>
    <p:extLst>
      <p:ext uri="{BB962C8B-B14F-4D97-AF65-F5344CB8AC3E}">
        <p14:creationId xmlns:p14="http://schemas.microsoft.com/office/powerpoint/2010/main" val="188103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5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1154113" y="2098675"/>
          <a:ext cx="6946900" cy="399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7" name="Prism Project" r:id="rId3" imgW="5651500" imgH="3073400" progId="">
                  <p:embed/>
                </p:oleObj>
              </mc:Choice>
              <mc:Fallback>
                <p:oleObj name="Prism Project" r:id="rId3" imgW="5651500" imgH="3073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4113" y="2098675"/>
                        <a:ext cx="6946900" cy="3994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55" name="Rectangle 3"/>
          <p:cNvSpPr>
            <a:spLocks noChangeArrowheads="1"/>
          </p:cNvSpPr>
          <p:nvPr/>
        </p:nvSpPr>
        <p:spPr bwMode="auto">
          <a:xfrm>
            <a:off x="611188" y="1268413"/>
            <a:ext cx="7632700" cy="574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0" hangingPunct="0">
              <a:buClrTx/>
              <a:buSzTx/>
              <a:buFontTx/>
              <a:buNone/>
              <a:defRPr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Con </a:t>
            </a:r>
            <a:r>
              <a:rPr lang="en-GB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tapentadolo</a:t>
            </a: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 </a:t>
            </a:r>
            <a:r>
              <a:rPr lang="en-GB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minore</a:t>
            </a: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 </a:t>
            </a:r>
            <a:r>
              <a:rPr lang="en-GB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inibizione</a:t>
            </a: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 gastro-</a:t>
            </a:r>
            <a:r>
              <a:rPr lang="en-GB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intestinale</a:t>
            </a: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 </a:t>
            </a:r>
            <a:r>
              <a:rPr lang="en-GB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rispetto</a:t>
            </a: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 a </a:t>
            </a:r>
            <a:r>
              <a:rPr lang="en-GB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+mn-cs"/>
              </a:rPr>
              <a:t>morfina</a:t>
            </a:r>
            <a:endParaRPr lang="en-US" sz="1800" b="1" dirty="0"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  <a:cs typeface="+mn-cs"/>
            </a:endParaRPr>
          </a:p>
        </p:txBody>
      </p:sp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109538" y="134938"/>
            <a:ext cx="849471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GB" sz="2800" b="1" smtClean="0">
                <a:solidFill>
                  <a:schemeClr val="tx2"/>
                </a:solidFill>
              </a:rPr>
              <a:t>   Tapentadolo </a:t>
            </a:r>
          </a:p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GB" sz="2800" b="1" smtClean="0">
                <a:solidFill>
                  <a:schemeClr val="tx2"/>
                </a:solidFill>
              </a:rPr>
              <a:t>ridotta inibizione gastro-intestinale nei roditori</a:t>
            </a:r>
            <a:endParaRPr lang="de-DE" sz="2800" b="1" smtClean="0">
              <a:solidFill>
                <a:schemeClr val="tx2"/>
              </a:solidFill>
            </a:endParaRPr>
          </a:p>
        </p:txBody>
      </p:sp>
      <p:sp>
        <p:nvSpPr>
          <p:cNvPr id="57348" name="Text Box 45"/>
          <p:cNvSpPr txBox="1">
            <a:spLocks noChangeArrowheads="1"/>
          </p:cNvSpPr>
          <p:nvPr/>
        </p:nvSpPr>
        <p:spPr bwMode="auto">
          <a:xfrm>
            <a:off x="0" y="6021388"/>
            <a:ext cx="1441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sz="1000" b="1"/>
              <a:t>Tzschentke TM, 2006</a:t>
            </a:r>
          </a:p>
        </p:txBody>
      </p:sp>
    </p:spTree>
    <p:extLst>
      <p:ext uri="{BB962C8B-B14F-4D97-AF65-F5344CB8AC3E}">
        <p14:creationId xmlns:p14="http://schemas.microsoft.com/office/powerpoint/2010/main" val="42369288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>
              <a:latin typeface="Arial" charset="0"/>
              <a:ea typeface="MS PGothic" charset="0"/>
            </a:endParaRPr>
          </a:p>
          <a:p>
            <a:pPr eaLnBrk="1" hangingPunct="1">
              <a:buFont typeface="Arial" charset="0"/>
              <a:buNone/>
            </a:pP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/>
          </a:p>
        </p:txBody>
      </p:sp>
      <p:graphicFrame>
        <p:nvGraphicFramePr>
          <p:cNvPr id="68611" name="Object 4"/>
          <p:cNvGraphicFramePr>
            <a:graphicFrameLocks noChangeAspect="1"/>
          </p:cNvGraphicFramePr>
          <p:nvPr/>
        </p:nvGraphicFramePr>
        <p:xfrm>
          <a:off x="679450" y="1233488"/>
          <a:ext cx="7996238" cy="418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Prism Project" r:id="rId3" imgW="5609844" imgH="2938272" progId="Prism4.Document">
                  <p:embed/>
                </p:oleObj>
              </mc:Choice>
              <mc:Fallback>
                <p:oleObj name="Prism Project" r:id="rId3" imgW="5609844" imgH="2938272" progId="Prism4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1233488"/>
                        <a:ext cx="7996238" cy="418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87338" y="271463"/>
            <a:ext cx="7956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en-US" sz="3200" b="1"/>
              <a:t>Tapentadolo e attività cardiaca</a:t>
            </a:r>
            <a:endParaRPr lang="en-US" sz="2400" b="1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79388" y="5734050"/>
            <a:ext cx="8785225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DC11"/>
              </a:buClr>
              <a:buSzPct val="150000"/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1"/>
              </a:buClr>
              <a:buSzTx/>
              <a:buFont typeface="Wingdings" charset="0"/>
              <a:buNone/>
              <a:defRPr/>
            </a:pPr>
            <a:r>
              <a:rPr lang="en-US" sz="1800" smtClean="0">
                <a:sym typeface="Wingdings" charset="0"/>
              </a:rPr>
              <a:t>Tapentadol concentration-dependently inhibited hERG-related currents in CHO cells with 250- to 750-times lower potency compared to Haloperidol and Sertindole.</a:t>
            </a:r>
            <a:r>
              <a:rPr lang="de-DE" sz="1800" smtClean="0">
                <a:sym typeface="Wingding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242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3"/>
          <p:cNvSpPr>
            <a:spLocks noGrp="1" noChangeArrowheads="1"/>
          </p:cNvSpPr>
          <p:nvPr>
            <p:ph type="title"/>
          </p:nvPr>
        </p:nvSpPr>
        <p:spPr>
          <a:xfrm>
            <a:off x="87313" y="361950"/>
            <a:ext cx="8229600" cy="690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b="1">
                <a:latin typeface="Arial" charset="0"/>
                <a:ea typeface="MS PGothic" charset="0"/>
              </a:rPr>
              <a:t>Tapentadolo: analgesico innovativo</a:t>
            </a:r>
          </a:p>
        </p:txBody>
      </p:sp>
      <p:sp>
        <p:nvSpPr>
          <p:cNvPr id="77826" name="Rettangolo 2"/>
          <p:cNvSpPr>
            <a:spLocks noChangeArrowheads="1"/>
          </p:cNvSpPr>
          <p:nvPr/>
        </p:nvSpPr>
        <p:spPr bwMode="auto">
          <a:xfrm>
            <a:off x="479425" y="1773238"/>
            <a:ext cx="81375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it-IT" sz="1800"/>
              <a:t>Tapentadolo, data la maggiore potenza µ-agonista, ha un’attività oppioide a livello del sistema nervoso centrale diverse volte superiore rispetto a tramadolo, l’inibizione del reuptake della noradrenalina è analoga o lievemente maggiore rispetto a quella del tramadolo mentre l’attività serotoninergica risulta nettamente ridotta.</a:t>
            </a:r>
          </a:p>
          <a:p>
            <a:pPr>
              <a:buFont typeface="Arial" charset="0"/>
              <a:buNone/>
            </a:pPr>
            <a:endParaRPr lang="it-IT" sz="1800"/>
          </a:p>
          <a:p>
            <a:pPr>
              <a:buFont typeface="Arial" charset="0"/>
              <a:buNone/>
            </a:pPr>
            <a:r>
              <a:rPr lang="it-IT" sz="1800" b="1"/>
              <a:t>Tapentadolo presenta un metabolismo di fase II (glucuronazione), </a:t>
            </a:r>
            <a:r>
              <a:rPr lang="it-IT" sz="1800"/>
              <a:t>mentre </a:t>
            </a:r>
            <a:r>
              <a:rPr lang="it-IT" sz="1800" b="1"/>
              <a:t>tramadolo ha un metabolismo principalmente di fase I (CYP2D6 e CYP3A4)</a:t>
            </a:r>
          </a:p>
          <a:p>
            <a:pPr>
              <a:buFont typeface="Arial" charset="0"/>
              <a:buNone/>
            </a:pPr>
            <a:endParaRPr lang="it-IT" sz="1800"/>
          </a:p>
          <a:p>
            <a:pPr>
              <a:buFont typeface="Arial" charset="0"/>
              <a:buNone/>
            </a:pPr>
            <a:r>
              <a:rPr lang="it-IT" sz="1800"/>
              <a:t>L’attività oppioide e noradrenergica di tapentadolo sono direttamente espletate dalla molecola madre; viceversa l’attività oppioide di tramadolo è espressa principalmente dal suo metabolita principale, mentre l’attività monoaminergica è posseduta principalmente dalla molecola madre (12) </a:t>
            </a:r>
          </a:p>
        </p:txBody>
      </p:sp>
    </p:spTree>
    <p:extLst>
      <p:ext uri="{BB962C8B-B14F-4D97-AF65-F5344CB8AC3E}">
        <p14:creationId xmlns:p14="http://schemas.microsoft.com/office/powerpoint/2010/main" val="41681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3"/>
          <p:cNvSpPr>
            <a:spLocks noGrp="1" noChangeArrowheads="1"/>
          </p:cNvSpPr>
          <p:nvPr>
            <p:ph type="title"/>
          </p:nvPr>
        </p:nvSpPr>
        <p:spPr>
          <a:xfrm>
            <a:off x="87313" y="361950"/>
            <a:ext cx="8229600" cy="690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b="1">
                <a:latin typeface="Arial" charset="0"/>
                <a:ea typeface="MS PGothic" charset="0"/>
              </a:rPr>
              <a:t>Tapentadolo: analgesico innovativo</a:t>
            </a:r>
          </a:p>
        </p:txBody>
      </p:sp>
      <p:sp>
        <p:nvSpPr>
          <p:cNvPr id="79874" name="Rettangolo 2"/>
          <p:cNvSpPr>
            <a:spLocks noChangeArrowheads="1"/>
          </p:cNvSpPr>
          <p:nvPr/>
        </p:nvSpPr>
        <p:spPr bwMode="auto">
          <a:xfrm>
            <a:off x="539750" y="1557338"/>
            <a:ext cx="77771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it-IT" sz="1800"/>
              <a:t>Tapentadolo grazie alla sua maggiore attività µ-agonista raggiunge una potenza e un’efficacia analgesica paragonabile a quella di un oppioide forte</a:t>
            </a:r>
          </a:p>
          <a:p>
            <a:pPr>
              <a:buFont typeface="Arial" charset="0"/>
              <a:buNone/>
            </a:pPr>
            <a:r>
              <a:rPr lang="it-IT" sz="1800"/>
              <a:t>Fattori di conversione</a:t>
            </a:r>
            <a:r>
              <a:rPr lang="it-IT" sz="1800" b="1"/>
              <a:t>: tapentadolo:tramadolo da 1:1,5 a 1:4</a:t>
            </a:r>
            <a:r>
              <a:rPr lang="it-IT" sz="1800"/>
              <a:t>. </a:t>
            </a:r>
          </a:p>
          <a:p>
            <a:pPr lvl="1">
              <a:buFont typeface="Arial" charset="0"/>
              <a:buNone/>
            </a:pPr>
            <a:r>
              <a:rPr lang="it-IT" sz="1600"/>
              <a:t>Pertanto, con una dose massima giornaliera raccomandata di 400 mg di tramadolo a rilascio controllato, è raggiungibile solo il 40% dell’effetto analgesico della dose massima giornaliera di tapentadolo a rilascio controllata (500 mg), utilizzando un rapporto di conversione conservativo di 1:2  </a:t>
            </a:r>
          </a:p>
          <a:p>
            <a:pPr>
              <a:buFontTx/>
              <a:buChar char="-"/>
            </a:pPr>
            <a:endParaRPr lang="it-IT" sz="1800"/>
          </a:p>
          <a:p>
            <a:pPr>
              <a:buFont typeface="Arial" charset="0"/>
              <a:buNone/>
            </a:pPr>
            <a:r>
              <a:rPr lang="it-IT" sz="1800" b="1"/>
              <a:t>Tramadolo è utilizzato in diversi tipi di dolore quando un oppioide forte non è necessario o consigliabile </a:t>
            </a:r>
          </a:p>
          <a:p>
            <a:pPr>
              <a:buFont typeface="Arial" charset="0"/>
              <a:buNone/>
            </a:pPr>
            <a:endParaRPr lang="it-IT" sz="1800"/>
          </a:p>
          <a:p>
            <a:pPr>
              <a:buFont typeface="Arial" charset="0"/>
              <a:buNone/>
            </a:pPr>
            <a:r>
              <a:rPr lang="it-IT" sz="1800" b="1"/>
              <a:t>Tapentadolo è indicato nel trattamento del dolore cronico severo, come prima opzione nel paziente che necessita di un oppioide forte</a:t>
            </a:r>
          </a:p>
          <a:p>
            <a:pPr>
              <a:buFont typeface="Arial" charset="0"/>
              <a:buNone/>
            </a:pP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30437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ChangeArrowheads="1"/>
          </p:cNvSpPr>
          <p:nvPr/>
        </p:nvSpPr>
        <p:spPr bwMode="auto">
          <a:xfrm>
            <a:off x="0" y="1412875"/>
            <a:ext cx="9144000" cy="54895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it-IT">
              <a:latin typeface="Tahoma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125538"/>
            <a:ext cx="7772400" cy="1143000"/>
          </a:xfrm>
        </p:spPr>
        <p:txBody>
          <a:bodyPr/>
          <a:lstStyle/>
          <a:p>
            <a:r>
              <a:rPr lang="de-DE" sz="2800" i="1">
                <a:solidFill>
                  <a:srgbClr val="FF0000"/>
                </a:solidFill>
              </a:rPr>
              <a:t>Comparison between tapentadol and tramadol</a:t>
            </a:r>
            <a:endParaRPr lang="de-DE" i="1">
              <a:solidFill>
                <a:srgbClr val="FF0000"/>
              </a:solidFill>
            </a:endParaRPr>
          </a:p>
        </p:txBody>
      </p:sp>
      <p:graphicFrame>
        <p:nvGraphicFramePr>
          <p:cNvPr id="21534" name="Group 30"/>
          <p:cNvGraphicFramePr>
            <a:graphicFrameLocks noGrp="1"/>
          </p:cNvGraphicFramePr>
          <p:nvPr>
            <p:ph idx="1"/>
          </p:nvPr>
        </p:nvGraphicFramePr>
        <p:xfrm>
          <a:off x="179388" y="2278063"/>
          <a:ext cx="8785225" cy="4237323"/>
        </p:xfrm>
        <a:graphic>
          <a:graphicData uri="http://schemas.openxmlformats.org/drawingml/2006/table">
            <a:tbl>
              <a:tblPr/>
              <a:tblGrid>
                <a:gridCol w="1169987"/>
                <a:gridCol w="2058988"/>
                <a:gridCol w="2847975"/>
                <a:gridCol w="2708275"/>
              </a:tblGrid>
              <a:tr h="3968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Tapentadol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Tramadol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Relevance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195"/>
                      </a:srgbClr>
                    </a:solidFill>
                  </a:tcPr>
                </a:tc>
              </a:tr>
              <a:tr h="893763">
                <a:tc>
                  <a:txBody>
                    <a:bodyPr/>
                    <a:lstStyle/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Efficacy relative to morphine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Preclinical: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3mg tapentadol : 1mg morphine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Preclinical: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~15mg tramadol : 1mg morphine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Tapentadol is more potent than Tramadol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33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Modes of</a:t>
                      </a:r>
                    </a:p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action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SIMULTANEOUS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µ-agonism and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NA-reuptake inhibition</a:t>
                      </a:r>
                    </a:p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SEQUENTIAL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NA-reuptake inhibition (-)-tramadol) and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5-HT3 reuptake inhibition (+)-tramadol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µ-agonism (+)-M1 only after metabolic activation</a:t>
                      </a:r>
                    </a:p>
                    <a:p>
                      <a:pPr marL="4763" marR="0" lvl="0" indent="-47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Tapentadol has a predictable profile </a:t>
                      </a:r>
                    </a:p>
                    <a:p>
                      <a:pPr marL="182563" marR="0" lvl="0" indent="-1825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  <a:p>
                      <a:pPr marL="182563" marR="0" lvl="0" indent="-1825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Suitable for acute and chronic pain</a:t>
                      </a:r>
                    </a:p>
                    <a:p>
                      <a:pPr marL="182563" marR="0" lvl="0" indent="-1825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  <a:p>
                      <a:pPr marL="182563" marR="0" lvl="0" indent="-182563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No serotoninergic mechanism: no risk of serotonin syndrome, serotonin-related side effects (incl. nausea)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29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 Box 1027"/>
          <p:cNvSpPr txBox="1">
            <a:spLocks noChangeArrowheads="1"/>
          </p:cNvSpPr>
          <p:nvPr/>
        </p:nvSpPr>
        <p:spPr bwMode="auto">
          <a:xfrm>
            <a:off x="660402" y="1346656"/>
            <a:ext cx="4241800" cy="341632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FF0000"/>
            </a:solidFill>
          </a:ln>
          <a:effectLst/>
          <a:extLst/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it-IT" sz="3600" dirty="0" smtClean="0">
                <a:solidFill>
                  <a:srgbClr val="0000FF"/>
                </a:solidFill>
                <a:latin typeface="+mj-lt"/>
              </a:rPr>
              <a:t>Sono farmaci privi di un effetto analgesico </a:t>
            </a:r>
            <a:r>
              <a:rPr lang="it-IT" sz="3800" dirty="0" smtClean="0">
                <a:solidFill>
                  <a:srgbClr val="0000FF"/>
                </a:solidFill>
                <a:latin typeface="+mj-lt"/>
              </a:rPr>
              <a:t>intrinseco</a:t>
            </a:r>
            <a:r>
              <a:rPr lang="it-IT" sz="3600" dirty="0" smtClean="0">
                <a:solidFill>
                  <a:srgbClr val="0000FF"/>
                </a:solidFill>
                <a:latin typeface="+mj-lt"/>
              </a:rPr>
              <a:t> che possono migliorare l’analgesia con meccanismi indiretti</a:t>
            </a:r>
          </a:p>
        </p:txBody>
      </p:sp>
      <p:sp>
        <p:nvSpPr>
          <p:cNvPr id="125956" name="Text Box 1028"/>
          <p:cNvSpPr txBox="1">
            <a:spLocks noChangeArrowheads="1"/>
          </p:cNvSpPr>
          <p:nvPr/>
        </p:nvSpPr>
        <p:spPr bwMode="auto">
          <a:xfrm>
            <a:off x="5334000" y="1346656"/>
            <a:ext cx="3429000" cy="3970318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000FF"/>
            </a:solidFill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rgbClr val="FF0066"/>
              </a:buClr>
              <a:buFontTx/>
              <a:buChar char="•"/>
              <a:defRPr/>
            </a:pPr>
            <a:r>
              <a:rPr lang="it-IT" sz="3600" dirty="0" smtClean="0">
                <a:solidFill>
                  <a:srgbClr val="FF3300"/>
                </a:solidFill>
                <a:latin typeface="+mj-lt"/>
                <a:cs typeface="+mn-cs"/>
              </a:rPr>
              <a:t>Corticosteroidi</a:t>
            </a:r>
          </a:p>
          <a:p>
            <a:pPr eaLnBrk="0" hangingPunct="0">
              <a:spcBef>
                <a:spcPct val="50000"/>
              </a:spcBef>
              <a:buClr>
                <a:srgbClr val="FF0066"/>
              </a:buClr>
              <a:buFontTx/>
              <a:buChar char="•"/>
              <a:defRPr/>
            </a:pPr>
            <a:r>
              <a:rPr lang="it-IT" sz="3600" dirty="0" smtClean="0">
                <a:solidFill>
                  <a:srgbClr val="FF3300"/>
                </a:solidFill>
                <a:latin typeface="+mj-lt"/>
                <a:cs typeface="+mn-cs"/>
              </a:rPr>
              <a:t>Antidepressivi</a:t>
            </a:r>
          </a:p>
          <a:p>
            <a:pPr eaLnBrk="0" hangingPunct="0">
              <a:spcBef>
                <a:spcPct val="50000"/>
              </a:spcBef>
              <a:buClr>
                <a:srgbClr val="FF0066"/>
              </a:buClr>
              <a:buFontTx/>
              <a:buChar char="•"/>
              <a:defRPr/>
            </a:pPr>
            <a:r>
              <a:rPr lang="it-IT" sz="3600" dirty="0" smtClean="0">
                <a:solidFill>
                  <a:srgbClr val="FF3300"/>
                </a:solidFill>
                <a:latin typeface="+mj-lt"/>
                <a:cs typeface="+mn-cs"/>
              </a:rPr>
              <a:t>Benzodiazepine</a:t>
            </a:r>
          </a:p>
          <a:p>
            <a:pPr eaLnBrk="0" hangingPunct="0">
              <a:spcBef>
                <a:spcPct val="50000"/>
              </a:spcBef>
              <a:buClr>
                <a:srgbClr val="FF0066"/>
              </a:buClr>
              <a:buFontTx/>
              <a:buChar char="•"/>
              <a:defRPr/>
            </a:pPr>
            <a:r>
              <a:rPr lang="it-IT" sz="3600" dirty="0" smtClean="0">
                <a:solidFill>
                  <a:srgbClr val="FF3300"/>
                </a:solidFill>
                <a:latin typeface="+mj-lt"/>
                <a:cs typeface="+mn-cs"/>
              </a:rPr>
              <a:t> Antiepilettici</a:t>
            </a:r>
          </a:p>
          <a:p>
            <a:pPr eaLnBrk="0" hangingPunct="0">
              <a:spcBef>
                <a:spcPct val="50000"/>
              </a:spcBef>
              <a:buClr>
                <a:srgbClr val="FF0066"/>
              </a:buClr>
              <a:buFontTx/>
              <a:buChar char="•"/>
              <a:defRPr/>
            </a:pPr>
            <a:r>
              <a:rPr lang="it-IT" sz="3600" dirty="0" smtClean="0">
                <a:solidFill>
                  <a:srgbClr val="FF3300"/>
                </a:solidFill>
                <a:latin typeface="+mj-lt"/>
                <a:cs typeface="+mn-cs"/>
              </a:rPr>
              <a:t>Anestetici locali </a:t>
            </a:r>
          </a:p>
        </p:txBody>
      </p:sp>
      <p:sp>
        <p:nvSpPr>
          <p:cNvPr id="125957" name="Text Box 1029"/>
          <p:cNvSpPr txBox="1">
            <a:spLocks noChangeArrowheads="1"/>
          </p:cNvSpPr>
          <p:nvPr/>
        </p:nvSpPr>
        <p:spPr bwMode="auto">
          <a:xfrm>
            <a:off x="114300" y="292100"/>
            <a:ext cx="8801101" cy="646331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  <a:ex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ADIUVANTI NEL TRATTAMENTO DEL DOLORE</a:t>
            </a:r>
            <a:endParaRPr lang="it-IT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45675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0" y="152400"/>
            <a:ext cx="2641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200" i="1" dirty="0">
                <a:solidFill>
                  <a:srgbClr val="FF0000"/>
                </a:solidFill>
              </a:rPr>
              <a:t>Antiepilettici</a:t>
            </a:r>
            <a:r>
              <a:rPr lang="it-IT" sz="3200" i="1" dirty="0"/>
              <a:t> 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946" y="880563"/>
            <a:ext cx="3816828" cy="1494337"/>
          </a:xfrm>
          <a:solidFill>
            <a:schemeClr val="bg1"/>
          </a:solidFill>
          <a:ln w="38100" cmpd="dbl">
            <a:solidFill>
              <a:srgbClr val="85EAFF"/>
            </a:solidFill>
          </a:ln>
        </p:spPr>
        <p:txBody>
          <a:bodyPr>
            <a:normAutofit/>
          </a:bodyPr>
          <a:lstStyle/>
          <a:p>
            <a:pPr marL="309707" indent="-309707" defTabSz="825886">
              <a:lnSpc>
                <a:spcPct val="130000"/>
              </a:lnSpc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sz="2000" b="1" dirty="0" err="1">
                <a:solidFill>
                  <a:srgbClr val="000090"/>
                </a:solidFill>
              </a:rPr>
              <a:t>Carbamazepina</a:t>
            </a:r>
            <a:r>
              <a:rPr lang="it-IT" sz="2000" b="1" dirty="0">
                <a:solidFill>
                  <a:srgbClr val="000090"/>
                </a:solidFill>
              </a:rPr>
              <a:t> (</a:t>
            </a:r>
            <a:r>
              <a:rPr lang="it-IT" sz="2000" b="1" dirty="0" err="1" smtClean="0">
                <a:solidFill>
                  <a:srgbClr val="000090"/>
                </a:solidFill>
              </a:rPr>
              <a:t>Tegretol</a:t>
            </a:r>
            <a:r>
              <a:rPr lang="it-IT" sz="2000" b="1" baseline="30000" dirty="0">
                <a:solidFill>
                  <a:srgbClr val="000090"/>
                </a:solidFill>
                <a:sym typeface="Symbol" charset="0"/>
              </a:rPr>
              <a:t></a:t>
            </a:r>
            <a:r>
              <a:rPr lang="it-IT" sz="2000" b="1" dirty="0" smtClean="0">
                <a:solidFill>
                  <a:srgbClr val="000090"/>
                </a:solidFill>
              </a:rPr>
              <a:t>)</a:t>
            </a:r>
            <a:endParaRPr lang="it-IT" sz="2000" b="1" dirty="0">
              <a:solidFill>
                <a:srgbClr val="000090"/>
              </a:solidFill>
            </a:endParaRPr>
          </a:p>
          <a:p>
            <a:pPr marL="309707" indent="-309707" defTabSz="825886">
              <a:lnSpc>
                <a:spcPct val="130000"/>
              </a:lnSpc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sz="2000" b="1" dirty="0" err="1">
                <a:solidFill>
                  <a:srgbClr val="000090"/>
                </a:solidFill>
              </a:rPr>
              <a:t>Fenitoina</a:t>
            </a:r>
            <a:r>
              <a:rPr lang="it-IT" sz="2000" b="1" dirty="0">
                <a:solidFill>
                  <a:srgbClr val="000090"/>
                </a:solidFill>
              </a:rPr>
              <a:t> (</a:t>
            </a:r>
            <a:r>
              <a:rPr lang="it-IT" sz="2000" b="1" dirty="0" err="1" smtClean="0">
                <a:solidFill>
                  <a:srgbClr val="000090"/>
                </a:solidFill>
              </a:rPr>
              <a:t>Dintoina</a:t>
            </a:r>
            <a:r>
              <a:rPr lang="it-IT" sz="2000" b="1" baseline="30000" dirty="0">
                <a:solidFill>
                  <a:srgbClr val="000090"/>
                </a:solidFill>
                <a:sym typeface="Symbol" charset="0"/>
              </a:rPr>
              <a:t></a:t>
            </a:r>
            <a:r>
              <a:rPr lang="it-IT" sz="2000" b="1" dirty="0" smtClean="0">
                <a:solidFill>
                  <a:srgbClr val="000090"/>
                </a:solidFill>
              </a:rPr>
              <a:t>)</a:t>
            </a:r>
            <a:endParaRPr lang="it-IT" sz="2000" b="1" dirty="0">
              <a:solidFill>
                <a:srgbClr val="000090"/>
              </a:solidFill>
            </a:endParaRPr>
          </a:p>
          <a:p>
            <a:pPr marL="309707" indent="-309707" defTabSz="825886">
              <a:lnSpc>
                <a:spcPct val="130000"/>
              </a:lnSpc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sz="2000" b="1" dirty="0">
                <a:solidFill>
                  <a:srgbClr val="000090"/>
                </a:solidFill>
              </a:rPr>
              <a:t>Acido </a:t>
            </a:r>
            <a:r>
              <a:rPr lang="it-IT" sz="2000" b="1" dirty="0" err="1">
                <a:solidFill>
                  <a:srgbClr val="000090"/>
                </a:solidFill>
              </a:rPr>
              <a:t>valproico</a:t>
            </a:r>
            <a:r>
              <a:rPr lang="it-IT" sz="2000" b="1" dirty="0">
                <a:solidFill>
                  <a:srgbClr val="000090"/>
                </a:solidFill>
              </a:rPr>
              <a:t> (</a:t>
            </a:r>
            <a:r>
              <a:rPr lang="it-IT" sz="2000" b="1" dirty="0" err="1" smtClean="0">
                <a:solidFill>
                  <a:srgbClr val="000090"/>
                </a:solidFill>
              </a:rPr>
              <a:t>Depakin</a:t>
            </a:r>
            <a:r>
              <a:rPr lang="it-IT" sz="2000" b="1" baseline="30000" dirty="0">
                <a:solidFill>
                  <a:srgbClr val="000090"/>
                </a:solidFill>
                <a:sym typeface="Symbol" charset="0"/>
              </a:rPr>
              <a:t></a:t>
            </a:r>
            <a:r>
              <a:rPr lang="it-IT" sz="2000" b="1" dirty="0" smtClean="0">
                <a:solidFill>
                  <a:srgbClr val="000090"/>
                </a:solidFill>
              </a:rPr>
              <a:t>)</a:t>
            </a:r>
            <a:endParaRPr lang="it-IT" sz="2000" b="1" dirty="0">
              <a:solidFill>
                <a:srgbClr val="000090"/>
              </a:solidFill>
            </a:endParaRP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37373" y="1195912"/>
            <a:ext cx="4191000" cy="903195"/>
          </a:xfrm>
          <a:solidFill>
            <a:schemeClr val="bg1"/>
          </a:solidFill>
          <a:ln w="38100" cmpd="dbl">
            <a:solidFill>
              <a:srgbClr val="85EAFF"/>
            </a:solidFill>
          </a:ln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it-IT" sz="2600" b="1" dirty="0">
                <a:solidFill>
                  <a:srgbClr val="FDFDFD"/>
                </a:solidFill>
              </a:rPr>
              <a:t>	</a:t>
            </a:r>
            <a:r>
              <a:rPr lang="it-IT" sz="2000" b="1" dirty="0" smtClean="0">
                <a:solidFill>
                  <a:srgbClr val="0000FF"/>
                </a:solidFill>
              </a:rPr>
              <a:t>appartengono </a:t>
            </a:r>
            <a:r>
              <a:rPr lang="it-IT" sz="2000" b="1" dirty="0">
                <a:solidFill>
                  <a:srgbClr val="0000FF"/>
                </a:solidFill>
              </a:rPr>
              <a:t>al gruppo dei bloccanti del sodio</a:t>
            </a:r>
          </a:p>
        </p:txBody>
      </p:sp>
      <p:sp>
        <p:nvSpPr>
          <p:cNvPr id="495622" name="Text Box 6"/>
          <p:cNvSpPr txBox="1">
            <a:spLocks noChangeArrowheads="1"/>
          </p:cNvSpPr>
          <p:nvPr/>
        </p:nvSpPr>
        <p:spPr bwMode="auto">
          <a:xfrm>
            <a:off x="4097594" y="1195912"/>
            <a:ext cx="973666" cy="83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10128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6413" defTabSz="10128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12825" defTabSz="10128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9238" defTabSz="10128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4063" defTabSz="10128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1263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8463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5663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2863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t-IT" sz="4800" b="1" dirty="0">
                <a:solidFill>
                  <a:schemeClr val="tx2"/>
                </a:solidFill>
                <a:sym typeface="Wingdings" charset="0"/>
              </a:rPr>
              <a:t></a:t>
            </a:r>
            <a:endParaRPr lang="it-IT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33946" y="2971800"/>
            <a:ext cx="8394427" cy="1631216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85EAFF"/>
            </a:solidFill>
          </a:ln>
        </p:spPr>
        <p:txBody>
          <a:bodyPr wrap="square" rtlCol="0">
            <a:spAutoFit/>
          </a:bodyPr>
          <a:lstStyle/>
          <a:p>
            <a:pPr marL="309707" indent="-309707" defTabSz="825886">
              <a:buNone/>
              <a:defRPr/>
            </a:pPr>
            <a:r>
              <a:rPr lang="it-IT" sz="2000" b="1" dirty="0" err="1">
                <a:solidFill>
                  <a:srgbClr val="000090"/>
                </a:solidFill>
              </a:rPr>
              <a:t>Desametasone</a:t>
            </a:r>
            <a:r>
              <a:rPr lang="it-IT" sz="2000" b="1" dirty="0">
                <a:solidFill>
                  <a:srgbClr val="000090"/>
                </a:solidFill>
              </a:rPr>
              <a:t> (</a:t>
            </a:r>
            <a:r>
              <a:rPr lang="it-IT" sz="2000" b="1" dirty="0" err="1" smtClean="0">
                <a:solidFill>
                  <a:srgbClr val="000090"/>
                </a:solidFill>
              </a:rPr>
              <a:t>Decadron</a:t>
            </a:r>
            <a:r>
              <a:rPr lang="it-IT" sz="2000" b="1" baseline="30000" dirty="0" smtClean="0">
                <a:solidFill>
                  <a:srgbClr val="000090"/>
                </a:solidFill>
                <a:sym typeface="Symbol" charset="0"/>
              </a:rPr>
              <a:t></a:t>
            </a:r>
            <a:r>
              <a:rPr lang="it-IT" sz="2000" b="1" dirty="0" smtClean="0">
                <a:solidFill>
                  <a:srgbClr val="000090"/>
                </a:solidFill>
              </a:rPr>
              <a:t>) </a:t>
            </a:r>
            <a:r>
              <a:rPr lang="it-IT" sz="2000" b="1" dirty="0">
                <a:solidFill>
                  <a:srgbClr val="000090"/>
                </a:solidFill>
              </a:rPr>
              <a:t>e   Prednisone (</a:t>
            </a:r>
            <a:r>
              <a:rPr lang="it-IT" sz="2000" b="1" dirty="0" err="1">
                <a:solidFill>
                  <a:srgbClr val="000090"/>
                </a:solidFill>
              </a:rPr>
              <a:t>Deltacortene</a:t>
            </a:r>
            <a:r>
              <a:rPr lang="it-IT" sz="2000" b="1" baseline="30000" dirty="0">
                <a:solidFill>
                  <a:srgbClr val="000090"/>
                </a:solidFill>
                <a:sym typeface="Symbol" charset="0"/>
              </a:rPr>
              <a:t></a:t>
            </a:r>
            <a:r>
              <a:rPr lang="it-IT" sz="2000" b="1" dirty="0">
                <a:solidFill>
                  <a:srgbClr val="000090"/>
                </a:solidFill>
              </a:rPr>
              <a:t>)</a:t>
            </a:r>
          </a:p>
          <a:p>
            <a:pPr marL="309707" indent="-309707" defTabSz="825886">
              <a:buNone/>
              <a:defRPr/>
            </a:pPr>
            <a:r>
              <a:rPr lang="it-IT" sz="2000" b="1" dirty="0">
                <a:solidFill>
                  <a:srgbClr val="000090"/>
                </a:solidFill>
              </a:rPr>
              <a:t>attivi nel controllo del dolore:</a:t>
            </a:r>
          </a:p>
          <a:p>
            <a:pPr marL="309707" indent="-309707" defTabSz="825886"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sz="2000" b="1" dirty="0">
                <a:solidFill>
                  <a:srgbClr val="000090"/>
                </a:solidFill>
              </a:rPr>
              <a:t>da compressione di nervi e tessuti </a:t>
            </a:r>
            <a:r>
              <a:rPr lang="it-IT" sz="2000" b="1" dirty="0" smtClean="0">
                <a:solidFill>
                  <a:srgbClr val="000090"/>
                </a:solidFill>
              </a:rPr>
              <a:t>molli, peridurale </a:t>
            </a:r>
            <a:r>
              <a:rPr lang="it-IT" sz="2000" b="1" dirty="0">
                <a:solidFill>
                  <a:srgbClr val="000090"/>
                </a:solidFill>
              </a:rPr>
              <a:t>del midollo spinale</a:t>
            </a:r>
          </a:p>
          <a:p>
            <a:pPr marL="309707" indent="-309707" defTabSz="825886"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sz="2000" b="1" dirty="0">
                <a:solidFill>
                  <a:srgbClr val="000090"/>
                </a:solidFill>
              </a:rPr>
              <a:t>metastasi ossee</a:t>
            </a:r>
          </a:p>
          <a:p>
            <a:pPr marL="309707" indent="-309707" defTabSz="825886"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sz="2000" b="1" dirty="0">
                <a:solidFill>
                  <a:srgbClr val="000090"/>
                </a:solidFill>
              </a:rPr>
              <a:t>dolore da tensione </a:t>
            </a:r>
            <a:r>
              <a:rPr lang="it-IT" sz="2000" b="1" dirty="0" smtClean="0">
                <a:solidFill>
                  <a:srgbClr val="000090"/>
                </a:solidFill>
              </a:rPr>
              <a:t>capsulare</a:t>
            </a:r>
            <a:endParaRPr lang="it-IT" sz="2000" b="1" dirty="0">
              <a:solidFill>
                <a:srgbClr val="00009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19500" y="2374900"/>
            <a:ext cx="2260600" cy="55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300" i="1" dirty="0" smtClean="0">
                <a:solidFill>
                  <a:srgbClr val="FF0000"/>
                </a:solidFill>
              </a:rPr>
              <a:t>Steroidi</a:t>
            </a:r>
            <a:r>
              <a:rPr lang="it-IT" sz="4000" i="1" dirty="0" smtClean="0"/>
              <a:t> </a:t>
            </a:r>
            <a:endParaRPr lang="it-IT" sz="4000" i="1" dirty="0"/>
          </a:p>
        </p:txBody>
      </p:sp>
      <p:sp>
        <p:nvSpPr>
          <p:cNvPr id="3" name="Rettangolo 2"/>
          <p:cNvSpPr/>
          <p:nvPr/>
        </p:nvSpPr>
        <p:spPr>
          <a:xfrm>
            <a:off x="3238500" y="4632344"/>
            <a:ext cx="264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5886">
              <a:lnSpc>
                <a:spcPct val="130000"/>
              </a:lnSpc>
              <a:buClr>
                <a:schemeClr val="tx1"/>
              </a:buClr>
              <a:defRPr/>
            </a:pPr>
            <a:r>
              <a:rPr lang="it-IT" sz="3200" i="1" dirty="0" smtClean="0">
                <a:solidFill>
                  <a:srgbClr val="FF0000"/>
                </a:solidFill>
              </a:rPr>
              <a:t>Antidepressivi</a:t>
            </a:r>
            <a:endParaRPr lang="it-IT" sz="3200" i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87400" y="5366858"/>
            <a:ext cx="7212231" cy="1089529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85EAFF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ct val="30000"/>
              </a:spcBef>
              <a:buClr>
                <a:schemeClr val="tx1"/>
              </a:buClr>
              <a:defRPr/>
            </a:pPr>
            <a:r>
              <a:rPr lang="it-IT" b="1" dirty="0" err="1" smtClean="0">
                <a:solidFill>
                  <a:srgbClr val="000090"/>
                </a:solidFill>
              </a:rPr>
              <a:t>Laroxyl</a:t>
            </a:r>
            <a:r>
              <a:rPr lang="it-IT" b="1" baseline="30000" dirty="0">
                <a:solidFill>
                  <a:srgbClr val="000090"/>
                </a:solidFill>
                <a:sym typeface="Symbol" charset="0"/>
              </a:rPr>
              <a:t></a:t>
            </a:r>
            <a:endParaRPr lang="it-IT" b="1" dirty="0" smtClean="0">
              <a:solidFill>
                <a:srgbClr val="000090"/>
              </a:solidFill>
            </a:endParaRPr>
          </a:p>
          <a:p>
            <a:pPr>
              <a:spcBef>
                <a:spcPct val="30000"/>
              </a:spcBef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b="1" dirty="0" smtClean="0">
                <a:solidFill>
                  <a:srgbClr val="000090"/>
                </a:solidFill>
              </a:rPr>
              <a:t>Attivano </a:t>
            </a:r>
            <a:r>
              <a:rPr lang="it-IT" b="1" dirty="0">
                <a:solidFill>
                  <a:srgbClr val="000090"/>
                </a:solidFill>
              </a:rPr>
              <a:t>le vie discendenti di modulazione del dolore</a:t>
            </a:r>
          </a:p>
          <a:p>
            <a:pPr>
              <a:spcBef>
                <a:spcPct val="30000"/>
              </a:spcBef>
              <a:buClr>
                <a:schemeClr val="tx1"/>
              </a:buClr>
              <a:buFont typeface="Wingdings" charset="0"/>
              <a:buChar char="v"/>
              <a:defRPr/>
            </a:pPr>
            <a:r>
              <a:rPr lang="it-IT" b="1" dirty="0">
                <a:solidFill>
                  <a:srgbClr val="000090"/>
                </a:solidFill>
              </a:rPr>
              <a:t>Bloccano i canali del sodio nella sede di origine delle scariche </a:t>
            </a:r>
            <a:r>
              <a:rPr lang="it-IT" b="1" dirty="0" smtClean="0">
                <a:solidFill>
                  <a:srgbClr val="000090"/>
                </a:solidFill>
              </a:rPr>
              <a:t>ectopiche</a:t>
            </a:r>
            <a:endParaRPr lang="it-IT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3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026"/>
          <p:cNvSpPr txBox="1">
            <a:spLocks noChangeArrowheads="1"/>
          </p:cNvSpPr>
          <p:nvPr/>
        </p:nvSpPr>
        <p:spPr bwMode="auto">
          <a:xfrm>
            <a:off x="1355725" y="2397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it-IT" sz="2000" smtClean="0">
              <a:latin typeface="Arial" charset="0"/>
              <a:cs typeface="+mn-cs"/>
            </a:endParaRPr>
          </a:p>
        </p:txBody>
      </p:sp>
      <p:sp>
        <p:nvSpPr>
          <p:cNvPr id="88066" name="Rectangle 1028"/>
          <p:cNvSpPr>
            <a:spLocks noChangeArrowheads="1"/>
          </p:cNvSpPr>
          <p:nvPr/>
        </p:nvSpPr>
        <p:spPr bwMode="auto">
          <a:xfrm>
            <a:off x="179388" y="3213100"/>
            <a:ext cx="4679950" cy="3395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dirty="0" smtClean="0">
                <a:solidFill>
                  <a:srgbClr val="000090"/>
                </a:solidFill>
              </a:rPr>
              <a:t>Gli </a:t>
            </a:r>
            <a:r>
              <a:rPr lang="it-IT" dirty="0">
                <a:solidFill>
                  <a:srgbClr val="000090"/>
                </a:solidFill>
              </a:rPr>
              <a:t>oppiacei rappresentano gli analgesici di scelta e </a:t>
            </a:r>
            <a:r>
              <a:rPr lang="it-IT" b="1" dirty="0">
                <a:solidFill>
                  <a:srgbClr val="000090"/>
                </a:solidFill>
              </a:rPr>
              <a:t>vanno utilizzati in modo sistematico e non al bisogno </a:t>
            </a:r>
            <a:r>
              <a:rPr lang="it-IT" dirty="0" err="1">
                <a:solidFill>
                  <a:srgbClr val="000090"/>
                </a:solidFill>
              </a:rPr>
              <a:t>perchè</a:t>
            </a:r>
            <a:r>
              <a:rPr lang="it-IT" dirty="0">
                <a:solidFill>
                  <a:srgbClr val="000090"/>
                </a:solidFill>
              </a:rPr>
              <a:t> il dolore cronico e</a:t>
            </a:r>
            <a:r>
              <a:rPr lang="ja-JP" altLang="it-IT" dirty="0">
                <a:solidFill>
                  <a:srgbClr val="000090"/>
                </a:solidFill>
              </a:rPr>
              <a:t>’</a:t>
            </a:r>
            <a:r>
              <a:rPr lang="it-IT" altLang="ja-JP" dirty="0">
                <a:solidFill>
                  <a:srgbClr val="000090"/>
                </a:solidFill>
              </a:rPr>
              <a:t> una malattia e non un sintomo.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dirty="0">
              <a:solidFill>
                <a:srgbClr val="00009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dirty="0">
                <a:solidFill>
                  <a:srgbClr val="000090"/>
                </a:solidFill>
              </a:rPr>
              <a:t>Presentano luci ed ombre come tutti i farmaci  ed il loro utilizzo ottimale da parte del medico scaturisce dalla conoscenza delle peculiarità di ogni molecola  in funzione delle caratteristiche del paziente.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sz="2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0724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5184775" cy="29218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8068" name="Picture 1031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13100"/>
            <a:ext cx="403225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1032"/>
          <p:cNvSpPr txBox="1">
            <a:spLocks noChangeArrowheads="1"/>
          </p:cNvSpPr>
          <p:nvPr/>
        </p:nvSpPr>
        <p:spPr bwMode="auto">
          <a:xfrm>
            <a:off x="5503863" y="52329"/>
            <a:ext cx="3460750" cy="2985433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it-IT" sz="2200" i="1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 eaLnBrk="1" hangingPunct="1">
              <a:defRPr/>
            </a:pPr>
            <a:r>
              <a:rPr lang="it-IT" sz="2200" i="1" dirty="0" smtClean="0">
                <a:solidFill>
                  <a:srgbClr val="FF0000"/>
                </a:solidFill>
                <a:latin typeface="+mn-lt"/>
                <a:cs typeface="+mn-cs"/>
              </a:rPr>
              <a:t>L</a:t>
            </a:r>
            <a:r>
              <a:rPr lang="ja-JP" altLang="it-IT" sz="2200" i="1" dirty="0" smtClean="0">
                <a:solidFill>
                  <a:srgbClr val="FF0000"/>
                </a:solidFill>
                <a:latin typeface="+mn-lt"/>
                <a:cs typeface="+mn-cs"/>
              </a:rPr>
              <a:t>’</a:t>
            </a:r>
            <a:r>
              <a:rPr lang="it-IT" sz="2200" i="1" dirty="0" smtClean="0">
                <a:solidFill>
                  <a:srgbClr val="FF0000"/>
                </a:solidFill>
                <a:latin typeface="+mn-lt"/>
                <a:cs typeface="+mn-cs"/>
              </a:rPr>
              <a:t>Italia è al 21° posto tra i Paesi Europei per consumo pro-capite di morfina</a:t>
            </a:r>
            <a:r>
              <a:rPr lang="it-IT" sz="2200" dirty="0" smtClean="0">
                <a:solidFill>
                  <a:srgbClr val="FF0000"/>
                </a:solidFill>
                <a:latin typeface="+mn-lt"/>
                <a:cs typeface="+mn-cs"/>
              </a:rPr>
              <a:t> </a:t>
            </a:r>
          </a:p>
          <a:p>
            <a:pPr eaLnBrk="1" hangingPunct="1">
              <a:defRPr/>
            </a:pPr>
            <a:endParaRPr lang="it-IT" sz="2000" dirty="0" smtClean="0">
              <a:solidFill>
                <a:srgbClr val="000090"/>
              </a:solidFill>
              <a:latin typeface="+mn-lt"/>
              <a:cs typeface="+mn-cs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 smtClean="0">
                <a:solidFill>
                  <a:srgbClr val="000090"/>
                </a:solidFill>
                <a:latin typeface="+mn-lt"/>
                <a:cs typeface="+mn-cs"/>
              </a:rPr>
              <a:t>carenze conoscitive  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 smtClean="0">
                <a:solidFill>
                  <a:srgbClr val="000090"/>
                </a:solidFill>
                <a:latin typeface="+mn-lt"/>
                <a:cs typeface="+mn-cs"/>
              </a:rPr>
              <a:t>pregiudizi e timori infondati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 smtClean="0">
                <a:solidFill>
                  <a:srgbClr val="000090"/>
                </a:solidFill>
                <a:latin typeface="+mn-lt"/>
                <a:cs typeface="+mn-cs"/>
              </a:rPr>
              <a:t>problemi normativi</a:t>
            </a:r>
          </a:p>
          <a:p>
            <a:pPr eaLnBrk="1" hangingPunct="1">
              <a:defRPr/>
            </a:pPr>
            <a:endParaRPr lang="it-IT" sz="2000" dirty="0" smtClean="0">
              <a:solidFill>
                <a:srgbClr val="00009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81415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8" y="0"/>
            <a:ext cx="867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0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1274763"/>
            <a:ext cx="7772400" cy="1143000"/>
          </a:xfrm>
          <a:noFill/>
        </p:spPr>
        <p:txBody>
          <a:bodyPr/>
          <a:lstStyle/>
          <a:p>
            <a:r>
              <a:rPr lang="it-IT"/>
              <a:t>SOLO nel Dolore neuropatico: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09825"/>
            <a:ext cx="7772400" cy="4114800"/>
          </a:xfrm>
          <a:noFill/>
        </p:spPr>
        <p:txBody>
          <a:bodyPr/>
          <a:lstStyle/>
          <a:p>
            <a:r>
              <a:rPr lang="it-IT" dirty="0" err="1"/>
              <a:t>Gabapentina</a:t>
            </a:r>
            <a:endParaRPr lang="it-IT" dirty="0"/>
          </a:p>
          <a:p>
            <a:r>
              <a:rPr lang="it-IT" dirty="0" err="1"/>
              <a:t>Pregabalin</a:t>
            </a:r>
            <a:endParaRPr lang="it-IT" dirty="0"/>
          </a:p>
          <a:p>
            <a:r>
              <a:rPr lang="it-IT" dirty="0"/>
              <a:t>Devono essere considerati analgesici di prima linea</a:t>
            </a:r>
          </a:p>
          <a:p>
            <a:r>
              <a:rPr lang="it-IT" dirty="0"/>
              <a:t>Combinazione con oppiacei ( dosi inferiori): migliore risposta </a:t>
            </a:r>
          </a:p>
        </p:txBody>
      </p:sp>
    </p:spTree>
    <p:extLst>
      <p:ext uri="{BB962C8B-B14F-4D97-AF65-F5344CB8AC3E}">
        <p14:creationId xmlns:p14="http://schemas.microsoft.com/office/powerpoint/2010/main" val="233585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33600"/>
            <a:ext cx="57610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339975" y="333375"/>
            <a:ext cx="6734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Pregabalin e gabapentina: </a:t>
            </a:r>
          </a:p>
          <a:p>
            <a:pPr eaLnBrk="1" hangingPunct="1"/>
            <a:r>
              <a:rPr lang="it-IT"/>
              <a:t>si legano a  subunità alpha2-delta di un canale del Ca </a:t>
            </a:r>
          </a:p>
          <a:p>
            <a:pPr eaLnBrk="1" hangingPunct="1"/>
            <a:r>
              <a:rPr lang="it-IT"/>
              <a:t>a livello presinaptico e modulano il rilascio di </a:t>
            </a:r>
          </a:p>
          <a:p>
            <a:pPr eaLnBrk="1" hangingPunct="1"/>
            <a:r>
              <a:rPr lang="it-IT"/>
              <a:t>neurotrasmettitori </a:t>
            </a:r>
          </a:p>
        </p:txBody>
      </p:sp>
      <p:pic>
        <p:nvPicPr>
          <p:cNvPr id="49156" name="Picture 4" descr="croni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30702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AutoShape 5"/>
          <p:cNvSpPr>
            <a:spLocks noChangeArrowheads="1"/>
          </p:cNvSpPr>
          <p:nvPr/>
        </p:nvSpPr>
        <p:spPr bwMode="auto">
          <a:xfrm rot="5400000">
            <a:off x="251618" y="2456657"/>
            <a:ext cx="576263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it-IT">
              <a:latin typeface="Times New Roman" charset="0"/>
            </a:endParaRP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 rot="7387091">
            <a:off x="1908968" y="3104357"/>
            <a:ext cx="576263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7663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3951287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84213" y="6165850"/>
            <a:ext cx="265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ahoma" charset="0"/>
              </a:rPr>
              <a:t>(J Neurosci, 2004)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95288" y="1844675"/>
            <a:ext cx="49799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ahoma" charset="0"/>
              </a:rPr>
              <a:t>In un modello di dolore </a:t>
            </a:r>
          </a:p>
          <a:p>
            <a:pPr eaLnBrk="1" hangingPunct="1"/>
            <a:r>
              <a:rPr lang="it-IT">
                <a:latin typeface="Tahoma" charset="0"/>
              </a:rPr>
              <a:t>neuropatico nel topo, </a:t>
            </a:r>
          </a:p>
          <a:p>
            <a:pPr eaLnBrk="1" hangingPunct="1"/>
            <a:r>
              <a:rPr lang="it-IT">
                <a:latin typeface="Tahoma" charset="0"/>
              </a:rPr>
              <a:t> a2d aumenta nel midollo  </a:t>
            </a:r>
          </a:p>
          <a:p>
            <a:pPr eaLnBrk="1" hangingPunct="1"/>
            <a:r>
              <a:rPr lang="it-IT">
                <a:latin typeface="Tahoma" charset="0"/>
              </a:rPr>
              <a:t>e nei gangli: bersaglio interessante </a:t>
            </a:r>
          </a:p>
        </p:txBody>
      </p:sp>
    </p:spTree>
    <p:extLst>
      <p:ext uri="{BB962C8B-B14F-4D97-AF65-F5344CB8AC3E}">
        <p14:creationId xmlns:p14="http://schemas.microsoft.com/office/powerpoint/2010/main" val="241316349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iversità degli Studi di Firen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4"/>
            <a:ext cx="88931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72966" y="2112389"/>
            <a:ext cx="8101012" cy="2879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ctr"/>
          <a:lstStyle/>
          <a:p>
            <a:pPr algn="ctr"/>
            <a:r>
              <a:rPr lang="it-IT" sz="4400" b="1" i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</a:rPr>
              <a:t>IL FARMACISTA E LA LEGGE 38 NELLA LOTTA AL DOLORE CRONICO </a:t>
            </a:r>
            <a:r>
              <a:rPr lang="en-US" sz="4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</a:rPr>
              <a:t/>
            </a:r>
            <a:br>
              <a:rPr lang="en-US" sz="4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</a:rPr>
            </a:br>
            <a:endParaRPr lang="en-US" sz="4400" b="1" dirty="0">
              <a:solidFill>
                <a:srgbClr val="2D2D8A">
                  <a:lumMod val="75000"/>
                </a:srgbClr>
              </a:solidFill>
              <a:latin typeface="Arial" pitchFamily="34" charset="0"/>
            </a:endParaRPr>
          </a:p>
          <a:p>
            <a:pPr algn="ctr"/>
            <a:r>
              <a:rPr lang="it-IT" sz="2800" i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</a:rPr>
              <a:t>Presentazione del progetto IMPACT </a:t>
            </a:r>
            <a:r>
              <a:rPr lang="fr-FR" sz="5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</a:rPr>
              <a:t/>
            </a:r>
            <a:br>
              <a:rPr lang="fr-FR" sz="5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</a:rPr>
            </a:br>
            <a:endParaRPr lang="en-GB" sz="5400" b="1" dirty="0">
              <a:solidFill>
                <a:srgbClr val="2D2D8A">
                  <a:lumMod val="75000"/>
                </a:srgbClr>
              </a:solidFill>
              <a:latin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4267" y="4267200"/>
            <a:ext cx="8763000" cy="1219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ctr"/>
          <a:lstStyle/>
          <a:p>
            <a:pPr algn="ctr"/>
            <a:endParaRPr lang="en-GB" sz="2800" b="1" i="1" dirty="0">
              <a:solidFill>
                <a:srgbClr val="2D2D8A">
                  <a:lumMod val="75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927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3002259" y="3530277"/>
            <a:ext cx="5975143" cy="121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8931" tIns="8931" rIns="36490" bIns="8931"/>
          <a:lstStyle/>
          <a:p>
            <a:pPr marL="17858" algn="r">
              <a:lnSpc>
                <a:spcPct val="90000"/>
              </a:lnSpc>
              <a:tabLst>
                <a:tab pos="26788" algn="l"/>
                <a:tab pos="26788" algn="l"/>
                <a:tab pos="669699" algn="l"/>
                <a:tab pos="669699" algn="l"/>
                <a:tab pos="1312609" algn="l"/>
                <a:tab pos="1312609" algn="l"/>
                <a:tab pos="1955519" algn="l"/>
                <a:tab pos="1955519" algn="l"/>
                <a:tab pos="2598429" algn="l"/>
                <a:tab pos="2598429" algn="l"/>
                <a:tab pos="3241339" algn="l"/>
                <a:tab pos="3241339" algn="l"/>
                <a:tab pos="3884250" algn="l"/>
                <a:tab pos="3884250" algn="l"/>
                <a:tab pos="4527159" algn="l"/>
                <a:tab pos="4527159" algn="l"/>
                <a:tab pos="5170073" algn="l"/>
                <a:tab pos="5170073" algn="l"/>
                <a:tab pos="5812981" algn="l"/>
                <a:tab pos="5812981" algn="l"/>
                <a:tab pos="6455893" algn="l"/>
                <a:tab pos="6455893" algn="l"/>
                <a:tab pos="7098802" algn="l"/>
                <a:tab pos="7098802" algn="l"/>
                <a:tab pos="7714925" algn="l"/>
                <a:tab pos="7714925" algn="l"/>
                <a:tab pos="26788" algn="l"/>
                <a:tab pos="26788" algn="l"/>
                <a:tab pos="669699" algn="l"/>
                <a:tab pos="669699" algn="l"/>
                <a:tab pos="1312609" algn="l"/>
                <a:tab pos="1312609" algn="l"/>
              </a:tabLst>
            </a:pPr>
            <a:r>
              <a:rPr lang="it-IT" sz="2100" i="1" dirty="0">
                <a:solidFill>
                  <a:srgbClr val="927A66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Il progetto IMPACT: </a:t>
            </a:r>
            <a:r>
              <a:rPr lang="it-IT" sz="2000" i="1" dirty="0">
                <a:solidFill>
                  <a:srgbClr val="927A66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stato dell’arte e suoi obbiettivi</a:t>
            </a:r>
            <a:endParaRPr lang="en-US" sz="2000" i="1" dirty="0">
              <a:solidFill>
                <a:srgbClr val="927A66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 rot="10800000" flipH="1">
            <a:off x="3204807" y="4946605"/>
            <a:ext cx="5907611" cy="1560"/>
          </a:xfrm>
          <a:prstGeom prst="line">
            <a:avLst/>
          </a:prstGeom>
          <a:noFill/>
          <a:ln w="381000" cap="flat">
            <a:solidFill>
              <a:srgbClr val="68574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-24556" y="-21211"/>
            <a:ext cx="3178729" cy="6966290"/>
          </a:xfrm>
          <a:prstGeom prst="rect">
            <a:avLst/>
          </a:prstGeom>
          <a:solidFill>
            <a:srgbClr val="AD08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06" y="0"/>
            <a:ext cx="5888082" cy="18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83" y="1808558"/>
            <a:ext cx="6656440" cy="258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2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166598" y="188112"/>
            <a:ext cx="3822373" cy="31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Far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conoscere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la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Normativa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38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166598" y="1555362"/>
            <a:ext cx="4202855" cy="81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Rendere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consapevole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tutta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la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classe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medica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dell</a:t>
            </a:r>
            <a:r>
              <a:rPr lang="it-IT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’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importanza dell’applicazione della Normativa 38</a:t>
            </a: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115961" y="2568139"/>
            <a:ext cx="3797760" cy="5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Dare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centralità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alla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patologia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del dolore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120667" y="3304869"/>
            <a:ext cx="4383511" cy="57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Raggiungere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un</a:t>
            </a:r>
            <a:r>
              <a:rPr lang="it-IT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’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appropriatezza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terapeutica</a:t>
            </a:r>
            <a:endParaRPr lang="en-US" b="1" dirty="0">
              <a:solidFill>
                <a:srgbClr val="AD082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5426564" y="-46888"/>
            <a:ext cx="1116" cy="1223566"/>
          </a:xfrm>
          <a:prstGeom prst="line">
            <a:avLst/>
          </a:prstGeom>
          <a:noFill/>
          <a:ln w="127000" cap="flat">
            <a:solidFill>
              <a:srgbClr val="AD082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0726" name="Rectangle 6"/>
          <p:cNvSpPr>
            <a:spLocks/>
          </p:cNvSpPr>
          <p:nvPr/>
        </p:nvSpPr>
        <p:spPr bwMode="auto">
          <a:xfrm>
            <a:off x="166601" y="795780"/>
            <a:ext cx="4437497" cy="5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Attività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e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progettualità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per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formare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la   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classe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medica</a:t>
            </a:r>
            <a:endParaRPr lang="en-US" b="1" dirty="0">
              <a:solidFill>
                <a:srgbClr val="AD082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27" name="Rectangle 7"/>
          <p:cNvSpPr>
            <a:spLocks/>
          </p:cNvSpPr>
          <p:nvPr/>
        </p:nvSpPr>
        <p:spPr bwMode="auto">
          <a:xfrm>
            <a:off x="129854" y="6057060"/>
            <a:ext cx="4810496" cy="60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Fornire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al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paziente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l</a:t>
            </a:r>
            <a:r>
              <a:rPr lang="ja-JP" alt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’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accesso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alla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gestione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appropriata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del dolore</a:t>
            </a:r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>
            <a:off x="129854" y="4137945"/>
            <a:ext cx="4050944" cy="60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Definire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gli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strumenti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tramite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quali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conseguire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gli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obiettivi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indicati</a:t>
            </a:r>
            <a:endParaRPr lang="en-US" b="1" dirty="0">
              <a:solidFill>
                <a:srgbClr val="AD082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29" name="Rectangle 9"/>
          <p:cNvSpPr>
            <a:spLocks/>
          </p:cNvSpPr>
          <p:nvPr/>
        </p:nvSpPr>
        <p:spPr bwMode="auto">
          <a:xfrm>
            <a:off x="4775487" y="1757920"/>
            <a:ext cx="4304128" cy="27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642910" algn="l"/>
                <a:tab pos="1285820" algn="l"/>
                <a:tab pos="1928732" algn="l"/>
                <a:tab pos="2571640" algn="l"/>
                <a:tab pos="3214552" algn="l"/>
                <a:tab pos="3857463" algn="l"/>
                <a:tab pos="4500374" algn="l"/>
                <a:tab pos="5143284" algn="l"/>
                <a:tab pos="5786194" algn="l"/>
                <a:tab pos="6429104" algn="l"/>
                <a:tab pos="7072014" algn="l"/>
              </a:tabLst>
            </a:pPr>
            <a:r>
              <a:rPr lang="en-US" sz="2400" b="1" dirty="0" err="1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razionale</a:t>
            </a:r>
            <a:r>
              <a:rPr lang="en-US" sz="2400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400" b="1" dirty="0" err="1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ed</a:t>
            </a:r>
            <a:r>
              <a:rPr lang="en-US" sz="2400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400" b="1" dirty="0" err="1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obiettivi</a:t>
            </a:r>
            <a:r>
              <a:rPr lang="en-US" sz="2400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impact</a:t>
            </a:r>
          </a:p>
        </p:txBody>
      </p:sp>
      <p:sp>
        <p:nvSpPr>
          <p:cNvPr id="30731" name="Rectangle 11"/>
          <p:cNvSpPr>
            <a:spLocks/>
          </p:cNvSpPr>
          <p:nvPr/>
        </p:nvSpPr>
        <p:spPr bwMode="auto">
          <a:xfrm>
            <a:off x="112393" y="5100310"/>
            <a:ext cx="5013044" cy="63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7561" bIns="0"/>
          <a:lstStyle/>
          <a:p>
            <a:pPr marL="26788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98429" algn="l"/>
                <a:tab pos="3241339" algn="l"/>
                <a:tab pos="3884250" algn="l"/>
                <a:tab pos="4527159" algn="l"/>
                <a:tab pos="5170073" algn="l"/>
                <a:tab pos="5812981" algn="l"/>
                <a:tab pos="6455893" algn="l"/>
                <a:tab pos="7098802" algn="l"/>
                <a:tab pos="7714925" algn="l"/>
              </a:tabLst>
            </a:pPr>
            <a:r>
              <a:rPr lang="en-US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Condividere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una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programmazione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e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prevedere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survey di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monitoraggio</a:t>
            </a:r>
            <a:r>
              <a:rPr lang="en-US" b="1" dirty="0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del </a:t>
            </a:r>
            <a:r>
              <a:rPr lang="en-US" b="1" dirty="0" err="1">
                <a:solidFill>
                  <a:srgbClr val="AD082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cambiamento</a:t>
            </a:r>
            <a:endParaRPr lang="en-US" b="1" dirty="0">
              <a:solidFill>
                <a:srgbClr val="AD082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31" y="188112"/>
            <a:ext cx="2472960" cy="75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7"/>
            <a:ext cx="7154862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2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239786" y="-46889"/>
            <a:ext cx="3228" cy="1298418"/>
          </a:xfrm>
          <a:prstGeom prst="line">
            <a:avLst/>
          </a:prstGeom>
          <a:noFill/>
          <a:ln w="127000" cap="flat">
            <a:solidFill>
              <a:srgbClr val="AD082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78" y="188112"/>
            <a:ext cx="2472960" cy="759583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293138" y="212773"/>
            <a:ext cx="5797965" cy="8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601" bIns="0"/>
          <a:lstStyle/>
          <a:p>
            <a:pPr algn="ctr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Legge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15 marzo 2010 n.38:</a:t>
            </a:r>
          </a:p>
          <a:p>
            <a:pPr algn="ctr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sintesi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della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normativa</a:t>
            </a:r>
            <a:endParaRPr lang="en-US" sz="25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187" y="1606000"/>
            <a:ext cx="7841683" cy="395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239786" y="-46889"/>
            <a:ext cx="3228" cy="1298418"/>
          </a:xfrm>
          <a:prstGeom prst="line">
            <a:avLst/>
          </a:prstGeom>
          <a:noFill/>
          <a:ln w="127000" cap="flat">
            <a:solidFill>
              <a:srgbClr val="AD082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78" y="188112"/>
            <a:ext cx="2472960" cy="759583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293138" y="212773"/>
            <a:ext cx="5797965" cy="8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601" bIns="0"/>
          <a:lstStyle/>
          <a:p>
            <a:pPr algn="ctr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Legge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15 marzo 2010 n.38:</a:t>
            </a:r>
          </a:p>
          <a:p>
            <a:pPr algn="ctr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sintesi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della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normativa</a:t>
            </a:r>
            <a:endParaRPr lang="en-US" sz="25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6925" y="1302167"/>
            <a:ext cx="7269804" cy="179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5177" y="3076903"/>
            <a:ext cx="7262718" cy="345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75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6" y="248187"/>
            <a:ext cx="7243941" cy="6399185"/>
          </a:xfrm>
          <a:prstGeom prst="rect">
            <a:avLst/>
          </a:prstGeom>
          <a:noFill/>
          <a:ln w="38100" cmpd="sng">
            <a:solidFill>
              <a:srgbClr val="FFA21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83680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239786" y="-46889"/>
            <a:ext cx="3228" cy="1298418"/>
          </a:xfrm>
          <a:prstGeom prst="line">
            <a:avLst/>
          </a:prstGeom>
          <a:noFill/>
          <a:ln w="127000" cap="flat">
            <a:solidFill>
              <a:srgbClr val="AD082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78" y="188112"/>
            <a:ext cx="2472960" cy="759583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293138" y="212773"/>
            <a:ext cx="5797965" cy="8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601" bIns="0"/>
          <a:lstStyle/>
          <a:p>
            <a:pPr algn="ctr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Legge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15 marzo 2010 n.38:</a:t>
            </a:r>
          </a:p>
          <a:p>
            <a:pPr algn="ctr">
              <a:lnSpc>
                <a:spcPct val="90000"/>
              </a:lnSpc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sintesi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della</a:t>
            </a:r>
            <a:r>
              <a:rPr lang="en-US" sz="25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en-US" sz="2500" b="1" dirty="0" err="1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normativa</a:t>
            </a:r>
            <a:endParaRPr lang="en-US" sz="25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181" y="1352807"/>
            <a:ext cx="7438534" cy="492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2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5746750"/>
          </a:xfrm>
        </p:spPr>
        <p:txBody>
          <a:bodyPr/>
          <a:lstStyle/>
          <a:p>
            <a:r>
              <a:rPr lang="it-IT" sz="3800" dirty="0">
                <a:solidFill>
                  <a:srgbClr val="000066"/>
                </a:solidFill>
              </a:rPr>
              <a:t>Secondo i dati IMS MIDAS, nel 2009  l’Italia era al primo posto in Europa per il consumo pro-capite di Farmaci Antinfiammatori Non Steroidei (FANS) e all’ultimo per quello degli oppiacei.</a:t>
            </a:r>
          </a:p>
        </p:txBody>
      </p:sp>
    </p:spTree>
    <p:extLst>
      <p:ext uri="{BB962C8B-B14F-4D97-AF65-F5344CB8AC3E}">
        <p14:creationId xmlns:p14="http://schemas.microsoft.com/office/powerpoint/2010/main" val="12319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28777"/>
            <a:ext cx="7200900" cy="4602163"/>
          </a:xfrm>
          <a:noFill/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588963" y="260350"/>
            <a:ext cx="8299450" cy="11064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lIns="91422" tIns="45712" rIns="91422" bIns="45712">
            <a:spAutoFit/>
          </a:bodyPr>
          <a:lstStyle/>
          <a:p>
            <a:pPr algn="ctr">
              <a:defRPr/>
            </a:pPr>
            <a:r>
              <a:rPr 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Consumo farmaci oppiacei in Europa</a:t>
            </a:r>
          </a:p>
          <a:p>
            <a:pPr algn="ctr">
              <a:defRPr/>
            </a:pP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% sul totale della spesa farmaceutica</a:t>
            </a: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6084889" y="4365625"/>
            <a:ext cx="720725" cy="15843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it-IT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09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Line 1"/>
          <p:cNvSpPr>
            <a:spLocks noChangeShapeType="1"/>
          </p:cNvSpPr>
          <p:nvPr/>
        </p:nvSpPr>
        <p:spPr bwMode="auto">
          <a:xfrm>
            <a:off x="5426564" y="-46888"/>
            <a:ext cx="1116" cy="1223566"/>
          </a:xfrm>
          <a:prstGeom prst="line">
            <a:avLst/>
          </a:prstGeom>
          <a:noFill/>
          <a:ln w="127000" cap="flat">
            <a:solidFill>
              <a:srgbClr val="AD082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5736646" y="1808556"/>
            <a:ext cx="2518479" cy="25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642910" algn="l"/>
                <a:tab pos="1285820" algn="l"/>
                <a:tab pos="1928732" algn="l"/>
                <a:tab pos="2571640" algn="l"/>
                <a:tab pos="3214552" algn="l"/>
                <a:tab pos="3857463" algn="l"/>
                <a:tab pos="4500374" algn="l"/>
                <a:tab pos="5143284" algn="l"/>
                <a:tab pos="5786194" algn="l"/>
                <a:tab pos="6429104" algn="l"/>
                <a:tab pos="7072014" algn="l"/>
              </a:tabLst>
            </a:pPr>
            <a:r>
              <a:rPr lang="en-US" sz="2300" b="1" dirty="0">
                <a:solidFill>
                  <a:srgbClr val="676767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verso </a:t>
            </a:r>
            <a:r>
              <a:rPr lang="en-US" sz="23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impact2012</a:t>
            </a:r>
          </a:p>
        </p:txBody>
      </p:sp>
      <p:sp>
        <p:nvSpPr>
          <p:cNvPr id="41988" name="Freeform 4"/>
          <p:cNvSpPr>
            <a:spLocks/>
          </p:cNvSpPr>
          <p:nvPr/>
        </p:nvSpPr>
        <p:spPr bwMode="auto">
          <a:xfrm rot="10800000" flipH="1">
            <a:off x="6303860" y="2264306"/>
            <a:ext cx="2785024" cy="4456220"/>
          </a:xfrm>
          <a:custGeom>
            <a:avLst/>
            <a:gdLst>
              <a:gd name="T0" fmla="*/ 0 w 21600"/>
              <a:gd name="T1" fmla="*/ 20187 h 21600"/>
              <a:gd name="T2" fmla="*/ 186 w 21600"/>
              <a:gd name="T3" fmla="*/ 19042 h 21600"/>
              <a:gd name="T4" fmla="*/ 2915 w 21600"/>
              <a:gd name="T5" fmla="*/ 19824 h 21600"/>
              <a:gd name="T6" fmla="*/ 5560 w 21600"/>
              <a:gd name="T7" fmla="*/ 0 h 21600"/>
              <a:gd name="T8" fmla="*/ 21600 w 21600"/>
              <a:gd name="T9" fmla="*/ 0 h 21600"/>
              <a:gd name="T10" fmla="*/ 4914 w 21600"/>
              <a:gd name="T11" fmla="*/ 19846 h 21600"/>
              <a:gd name="T12" fmla="*/ 6900 w 21600"/>
              <a:gd name="T13" fmla="*/ 19367 h 21600"/>
              <a:gd name="T14" fmla="*/ 6776 w 21600"/>
              <a:gd name="T15" fmla="*/ 20392 h 21600"/>
              <a:gd name="T16" fmla="*/ 3266 w 21600"/>
              <a:gd name="T17" fmla="*/ 21600 h 21600"/>
              <a:gd name="T18" fmla="*/ 0 w 21600"/>
              <a:gd name="T19" fmla="*/ 20187 h 21600"/>
              <a:gd name="T20" fmla="*/ 0 w 21600"/>
              <a:gd name="T21" fmla="*/ 2018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00" h="21600">
                <a:moveTo>
                  <a:pt x="0" y="20187"/>
                </a:moveTo>
                <a:lnTo>
                  <a:pt x="186" y="19042"/>
                </a:lnTo>
                <a:lnTo>
                  <a:pt x="2915" y="19824"/>
                </a:lnTo>
                <a:lnTo>
                  <a:pt x="5560" y="0"/>
                </a:lnTo>
                <a:lnTo>
                  <a:pt x="21600" y="0"/>
                </a:lnTo>
                <a:lnTo>
                  <a:pt x="4914" y="19846"/>
                </a:lnTo>
                <a:lnTo>
                  <a:pt x="6900" y="19367"/>
                </a:lnTo>
                <a:lnTo>
                  <a:pt x="6776" y="20392"/>
                </a:lnTo>
                <a:lnTo>
                  <a:pt x="3266" y="21600"/>
                </a:lnTo>
                <a:lnTo>
                  <a:pt x="0" y="20187"/>
                </a:lnTo>
                <a:close/>
                <a:moveTo>
                  <a:pt x="0" y="20187"/>
                </a:moveTo>
              </a:path>
            </a:pathLst>
          </a:custGeom>
          <a:solidFill>
            <a:srgbClr val="AD082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990" name="Rectangle 6"/>
          <p:cNvSpPr>
            <a:spLocks/>
          </p:cNvSpPr>
          <p:nvPr/>
        </p:nvSpPr>
        <p:spPr bwMode="auto">
          <a:xfrm>
            <a:off x="318509" y="1707278"/>
            <a:ext cx="4709223" cy="278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601" bIns="0"/>
          <a:lstStyle/>
          <a:p>
            <a:pPr>
              <a:buFont typeface="Wingdings" pitchFamily="2" charset="2"/>
              <a:buChar char="Ø"/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it-IT" sz="19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it-IT" sz="20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favorire progetti di formazione in linea con la Legge 38/2010</a:t>
            </a:r>
          </a:p>
          <a:p>
            <a:pPr>
              <a:buFont typeface="Wingdings" pitchFamily="2" charset="2"/>
              <a:buChar char="Ø"/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endParaRPr lang="it-IT" sz="19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>
              <a:buFont typeface="Wingdings" pitchFamily="2" charset="2"/>
              <a:buChar char="Ø"/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endParaRPr lang="it-IT" sz="19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>
              <a:buFont typeface="Wingdings" pitchFamily="2" charset="2"/>
              <a:buChar char="Ø"/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endParaRPr lang="it-IT" sz="19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>
              <a:buFont typeface="Wingdings" pitchFamily="2" charset="2"/>
              <a:buChar char="Ø"/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it-IT" sz="19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  <a:r>
              <a:rPr lang="it-IT" sz="20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stimolare l’attenzione dei Comitati Etici e dei promotori delle sperimentazioni cliniche profit e non profit agli aspetti di valutazione e trattamento del dolore</a:t>
            </a:r>
          </a:p>
          <a:p>
            <a:pPr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endParaRPr lang="it-IT" sz="19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>
              <a:buFont typeface="Wingdings" pitchFamily="2" charset="2"/>
              <a:buChar char="Ø"/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endParaRPr lang="it-IT" sz="19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>
              <a:buFont typeface="Wingdings" pitchFamily="2" charset="2"/>
              <a:buChar char="Ø"/>
              <a:tabLst>
                <a:tab pos="26788" algn="l"/>
                <a:tab pos="669699" algn="l"/>
                <a:tab pos="1312609" algn="l"/>
                <a:tab pos="1955519" algn="l"/>
                <a:tab pos="2571640" algn="l"/>
              </a:tabLst>
            </a:pPr>
            <a:r>
              <a:rPr lang="it-IT" sz="2000" b="1" dirty="0">
                <a:solidFill>
                  <a:srgbClr val="AD082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Monitorare all’interno di SIF la reale ed appropriata conoscenza delle linee guida della Legge 38/2010</a:t>
            </a:r>
            <a:endParaRPr lang="en-US" sz="2000" b="1" dirty="0">
              <a:solidFill>
                <a:srgbClr val="AD082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31" y="188112"/>
            <a:ext cx="2472960" cy="759583"/>
          </a:xfrm>
          <a:prstGeom prst="rect">
            <a:avLst/>
          </a:prstGeom>
        </p:spPr>
      </p:pic>
      <p:pic>
        <p:nvPicPr>
          <p:cNvPr id="4098" name="Picture 2" descr="http://www.sifweb.org/img/header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857"/>
          <a:stretch>
            <a:fillRect/>
          </a:stretch>
        </p:blipFill>
        <p:spPr bwMode="auto">
          <a:xfrm>
            <a:off x="2850348" y="238751"/>
            <a:ext cx="1519104" cy="870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06015" y="2034833"/>
            <a:ext cx="2267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800" dirty="0" smtClean="0"/>
              <a:t>FINE</a:t>
            </a:r>
            <a:endParaRPr lang="it-IT" sz="8800" dirty="0"/>
          </a:p>
        </p:txBody>
      </p:sp>
    </p:spTree>
    <p:extLst>
      <p:ext uri="{BB962C8B-B14F-4D97-AF65-F5344CB8AC3E}">
        <p14:creationId xmlns:p14="http://schemas.microsoft.com/office/powerpoint/2010/main" val="203565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741363" y="317500"/>
            <a:ext cx="7632700" cy="9715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Inibizione della sintesi delle prostaglandine da parte di farmaci aspirino-simili</a:t>
            </a:r>
          </a:p>
        </p:txBody>
      </p:sp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973138" y="2046288"/>
            <a:ext cx="6789737" cy="3881437"/>
            <a:chOff x="613" y="1289"/>
            <a:chExt cx="4277" cy="2445"/>
          </a:xfrm>
        </p:grpSpPr>
        <p:grpSp>
          <p:nvGrpSpPr>
            <p:cNvPr id="35882" name="Group 5"/>
            <p:cNvGrpSpPr>
              <a:grpSpLocks/>
            </p:cNvGrpSpPr>
            <p:nvPr/>
          </p:nvGrpSpPr>
          <p:grpSpPr bwMode="auto">
            <a:xfrm>
              <a:off x="884" y="1289"/>
              <a:ext cx="3765" cy="2232"/>
              <a:chOff x="884" y="1289"/>
              <a:chExt cx="3765" cy="2232"/>
            </a:xfrm>
          </p:grpSpPr>
          <p:sp>
            <p:nvSpPr>
              <p:cNvPr id="187398" name="Line 6"/>
              <p:cNvSpPr>
                <a:spLocks noChangeShapeType="1"/>
              </p:cNvSpPr>
              <p:nvPr/>
            </p:nvSpPr>
            <p:spPr bwMode="auto">
              <a:xfrm>
                <a:off x="884" y="3521"/>
                <a:ext cx="37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tx1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87399" name="Line 7"/>
              <p:cNvSpPr>
                <a:spLocks noChangeShapeType="1"/>
              </p:cNvSpPr>
              <p:nvPr/>
            </p:nvSpPr>
            <p:spPr bwMode="auto">
              <a:xfrm>
                <a:off x="893" y="1289"/>
                <a:ext cx="0" cy="222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tx1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187400" name="Text Box 8"/>
            <p:cNvSpPr txBox="1">
              <a:spLocks noChangeArrowheads="1"/>
            </p:cNvSpPr>
            <p:nvPr/>
          </p:nvSpPr>
          <p:spPr bwMode="auto">
            <a:xfrm>
              <a:off x="757" y="3503"/>
              <a:ext cx="2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0.1</a:t>
              </a:r>
            </a:p>
          </p:txBody>
        </p:sp>
        <p:sp>
          <p:nvSpPr>
            <p:cNvPr id="187401" name="Text Box 9"/>
            <p:cNvSpPr txBox="1">
              <a:spLocks noChangeArrowheads="1"/>
            </p:cNvSpPr>
            <p:nvPr/>
          </p:nvSpPr>
          <p:spPr bwMode="auto">
            <a:xfrm>
              <a:off x="1549" y="3502"/>
              <a:ext cx="2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1.0</a:t>
              </a:r>
            </a:p>
          </p:txBody>
        </p:sp>
        <p:sp>
          <p:nvSpPr>
            <p:cNvPr id="187402" name="Text Box 10"/>
            <p:cNvSpPr txBox="1">
              <a:spLocks noChangeArrowheads="1"/>
            </p:cNvSpPr>
            <p:nvPr/>
          </p:nvSpPr>
          <p:spPr bwMode="auto">
            <a:xfrm>
              <a:off x="2466" y="3503"/>
              <a:ext cx="2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</a:t>
              </a:r>
            </a:p>
          </p:txBody>
        </p:sp>
        <p:sp>
          <p:nvSpPr>
            <p:cNvPr id="187403" name="Text Box 11"/>
            <p:cNvSpPr txBox="1">
              <a:spLocks noChangeArrowheads="1"/>
            </p:cNvSpPr>
            <p:nvPr/>
          </p:nvSpPr>
          <p:spPr bwMode="auto">
            <a:xfrm>
              <a:off x="3546" y="3503"/>
              <a:ext cx="3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100</a:t>
              </a:r>
            </a:p>
          </p:txBody>
        </p:sp>
        <p:sp>
          <p:nvSpPr>
            <p:cNvPr id="187404" name="Text Box 12"/>
            <p:cNvSpPr txBox="1">
              <a:spLocks noChangeArrowheads="1"/>
            </p:cNvSpPr>
            <p:nvPr/>
          </p:nvSpPr>
          <p:spPr bwMode="auto">
            <a:xfrm>
              <a:off x="4513" y="3503"/>
              <a:ext cx="3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1000</a:t>
              </a:r>
            </a:p>
          </p:txBody>
        </p:sp>
        <p:sp>
          <p:nvSpPr>
            <p:cNvPr id="187405" name="Line 13"/>
            <p:cNvSpPr>
              <a:spLocks noChangeShapeType="1"/>
            </p:cNvSpPr>
            <p:nvPr/>
          </p:nvSpPr>
          <p:spPr bwMode="auto">
            <a:xfrm>
              <a:off x="4631" y="3439"/>
              <a:ext cx="0" cy="90"/>
            </a:xfrm>
            <a:prstGeom prst="line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06" name="Text Box 14"/>
            <p:cNvSpPr txBox="1">
              <a:spLocks noChangeArrowheads="1"/>
            </p:cNvSpPr>
            <p:nvPr/>
          </p:nvSpPr>
          <p:spPr bwMode="auto">
            <a:xfrm>
              <a:off x="659" y="2949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20</a:t>
              </a:r>
            </a:p>
          </p:txBody>
        </p:sp>
        <p:sp>
          <p:nvSpPr>
            <p:cNvPr id="187407" name="Text Box 15"/>
            <p:cNvSpPr txBox="1">
              <a:spLocks noChangeArrowheads="1"/>
            </p:cNvSpPr>
            <p:nvPr/>
          </p:nvSpPr>
          <p:spPr bwMode="auto">
            <a:xfrm>
              <a:off x="659" y="2531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40</a:t>
              </a:r>
            </a:p>
          </p:txBody>
        </p:sp>
        <p:sp>
          <p:nvSpPr>
            <p:cNvPr id="187408" name="Text Box 16"/>
            <p:cNvSpPr txBox="1">
              <a:spLocks noChangeArrowheads="1"/>
            </p:cNvSpPr>
            <p:nvPr/>
          </p:nvSpPr>
          <p:spPr bwMode="auto">
            <a:xfrm>
              <a:off x="659" y="2105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60</a:t>
              </a:r>
            </a:p>
          </p:txBody>
        </p:sp>
        <p:sp>
          <p:nvSpPr>
            <p:cNvPr id="187409" name="Text Box 17"/>
            <p:cNvSpPr txBox="1">
              <a:spLocks noChangeArrowheads="1"/>
            </p:cNvSpPr>
            <p:nvPr/>
          </p:nvSpPr>
          <p:spPr bwMode="auto">
            <a:xfrm>
              <a:off x="659" y="1679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80</a:t>
              </a:r>
            </a:p>
          </p:txBody>
        </p:sp>
        <p:sp>
          <p:nvSpPr>
            <p:cNvPr id="187410" name="Text Box 18"/>
            <p:cNvSpPr txBox="1">
              <a:spLocks noChangeArrowheads="1"/>
            </p:cNvSpPr>
            <p:nvPr/>
          </p:nvSpPr>
          <p:spPr bwMode="auto">
            <a:xfrm>
              <a:off x="613" y="1298"/>
              <a:ext cx="3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100</a:t>
              </a:r>
            </a:p>
          </p:txBody>
        </p:sp>
      </p:grpSp>
      <p:sp>
        <p:nvSpPr>
          <p:cNvPr id="187411" name="Text Box 19"/>
          <p:cNvSpPr txBox="1">
            <a:spLocks noChangeArrowheads="1"/>
          </p:cNvSpPr>
          <p:nvPr/>
        </p:nvSpPr>
        <p:spPr bwMode="auto">
          <a:xfrm>
            <a:off x="4643438" y="6302375"/>
            <a:ext cx="4322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Vane JR. Nature New Biol. 1971; 231, 232-5</a:t>
            </a:r>
          </a:p>
        </p:txBody>
      </p:sp>
      <p:sp>
        <p:nvSpPr>
          <p:cNvPr id="187412" name="Line 20"/>
          <p:cNvSpPr>
            <a:spLocks noChangeShapeType="1"/>
          </p:cNvSpPr>
          <p:nvPr/>
        </p:nvSpPr>
        <p:spPr bwMode="auto">
          <a:xfrm flipV="1">
            <a:off x="1411288" y="2133600"/>
            <a:ext cx="2016125" cy="2590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35845" name="Group 21"/>
          <p:cNvGrpSpPr>
            <a:grpSpLocks/>
          </p:cNvGrpSpPr>
          <p:nvPr/>
        </p:nvGrpSpPr>
        <p:grpSpPr bwMode="auto">
          <a:xfrm>
            <a:off x="2051050" y="3421063"/>
            <a:ext cx="231775" cy="584200"/>
            <a:chOff x="168" y="3732"/>
            <a:chExt cx="146" cy="368"/>
          </a:xfrm>
        </p:grpSpPr>
        <p:sp>
          <p:nvSpPr>
            <p:cNvPr id="187414" name="Line 22"/>
            <p:cNvSpPr>
              <a:spLocks noChangeShapeType="1"/>
            </p:cNvSpPr>
            <p:nvPr/>
          </p:nvSpPr>
          <p:spPr bwMode="auto">
            <a:xfrm>
              <a:off x="239" y="3748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15" name="Oval 23"/>
            <p:cNvSpPr>
              <a:spLocks noChangeArrowheads="1"/>
            </p:cNvSpPr>
            <p:nvPr/>
          </p:nvSpPr>
          <p:spPr bwMode="auto">
            <a:xfrm>
              <a:off x="178" y="3884"/>
              <a:ext cx="136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16" name="Line 24"/>
            <p:cNvSpPr>
              <a:spLocks noChangeShapeType="1"/>
            </p:cNvSpPr>
            <p:nvPr/>
          </p:nvSpPr>
          <p:spPr bwMode="auto">
            <a:xfrm>
              <a:off x="168" y="3732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17" name="Line 25"/>
            <p:cNvSpPr>
              <a:spLocks noChangeShapeType="1"/>
            </p:cNvSpPr>
            <p:nvPr/>
          </p:nvSpPr>
          <p:spPr bwMode="auto">
            <a:xfrm>
              <a:off x="168" y="4100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35846" name="Group 26"/>
          <p:cNvGrpSpPr>
            <a:grpSpLocks/>
          </p:cNvGrpSpPr>
          <p:nvPr/>
        </p:nvGrpSpPr>
        <p:grpSpPr bwMode="auto">
          <a:xfrm>
            <a:off x="2843213" y="2276475"/>
            <a:ext cx="231775" cy="584200"/>
            <a:chOff x="168" y="3732"/>
            <a:chExt cx="146" cy="368"/>
          </a:xfrm>
        </p:grpSpPr>
        <p:sp>
          <p:nvSpPr>
            <p:cNvPr id="187419" name="Line 27"/>
            <p:cNvSpPr>
              <a:spLocks noChangeShapeType="1"/>
            </p:cNvSpPr>
            <p:nvPr/>
          </p:nvSpPr>
          <p:spPr bwMode="auto">
            <a:xfrm>
              <a:off x="239" y="3748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20" name="Oval 28"/>
            <p:cNvSpPr>
              <a:spLocks noChangeArrowheads="1"/>
            </p:cNvSpPr>
            <p:nvPr/>
          </p:nvSpPr>
          <p:spPr bwMode="auto">
            <a:xfrm>
              <a:off x="178" y="3884"/>
              <a:ext cx="136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21" name="Line 29"/>
            <p:cNvSpPr>
              <a:spLocks noChangeShapeType="1"/>
            </p:cNvSpPr>
            <p:nvPr/>
          </p:nvSpPr>
          <p:spPr bwMode="auto">
            <a:xfrm>
              <a:off x="168" y="3732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22" name="Line 30"/>
            <p:cNvSpPr>
              <a:spLocks noChangeShapeType="1"/>
            </p:cNvSpPr>
            <p:nvPr/>
          </p:nvSpPr>
          <p:spPr bwMode="auto">
            <a:xfrm>
              <a:off x="168" y="4100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187423" name="Text Box 31"/>
          <p:cNvSpPr txBox="1">
            <a:spLocks noChangeArrowheads="1"/>
          </p:cNvSpPr>
          <p:nvPr/>
        </p:nvSpPr>
        <p:spPr bwMode="auto">
          <a:xfrm>
            <a:off x="1395413" y="2533650"/>
            <a:ext cx="155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Indomethacin</a:t>
            </a:r>
          </a:p>
        </p:txBody>
      </p:sp>
      <p:sp>
        <p:nvSpPr>
          <p:cNvPr id="187424" name="Line 32"/>
          <p:cNvSpPr>
            <a:spLocks noChangeShapeType="1"/>
          </p:cNvSpPr>
          <p:nvPr/>
        </p:nvSpPr>
        <p:spPr bwMode="auto">
          <a:xfrm flipV="1">
            <a:off x="3059113" y="2349500"/>
            <a:ext cx="2592387" cy="2663825"/>
          </a:xfrm>
          <a:prstGeom prst="line">
            <a:avLst/>
          </a:prstGeom>
          <a:noFill/>
          <a:ln w="349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7425" name="Text Box 33"/>
          <p:cNvSpPr txBox="1">
            <a:spLocks noChangeArrowheads="1"/>
          </p:cNvSpPr>
          <p:nvPr/>
        </p:nvSpPr>
        <p:spPr bwMode="auto">
          <a:xfrm>
            <a:off x="3965575" y="2917825"/>
            <a:ext cx="893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Aspirin</a:t>
            </a:r>
          </a:p>
        </p:txBody>
      </p:sp>
      <p:sp>
        <p:nvSpPr>
          <p:cNvPr id="187426" name="Line 34"/>
          <p:cNvSpPr>
            <a:spLocks noChangeShapeType="1"/>
          </p:cNvSpPr>
          <p:nvPr/>
        </p:nvSpPr>
        <p:spPr bwMode="auto">
          <a:xfrm flipV="1">
            <a:off x="3924300" y="3429000"/>
            <a:ext cx="3024188" cy="15843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7427" name="Text Box 35"/>
          <p:cNvSpPr txBox="1">
            <a:spLocks noChangeArrowheads="1"/>
          </p:cNvSpPr>
          <p:nvPr/>
        </p:nvSpPr>
        <p:spPr bwMode="auto">
          <a:xfrm>
            <a:off x="6199188" y="3925888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Salicyclic acid</a:t>
            </a:r>
          </a:p>
        </p:txBody>
      </p:sp>
      <p:sp>
        <p:nvSpPr>
          <p:cNvPr id="187428" name="Rectangle 36"/>
          <p:cNvSpPr>
            <a:spLocks noChangeArrowheads="1"/>
          </p:cNvSpPr>
          <p:nvPr/>
        </p:nvSpPr>
        <p:spPr bwMode="auto">
          <a:xfrm>
            <a:off x="3014663" y="5862638"/>
            <a:ext cx="310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Log concentration (</a:t>
            </a: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+mn-cs"/>
              </a:rPr>
              <a:t>m</a:t>
            </a: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g/ml)</a:t>
            </a:r>
          </a:p>
        </p:txBody>
      </p:sp>
      <p:sp>
        <p:nvSpPr>
          <p:cNvPr id="187429" name="Rectangle 37"/>
          <p:cNvSpPr>
            <a:spLocks noChangeArrowheads="1"/>
          </p:cNvSpPr>
          <p:nvPr/>
        </p:nvSpPr>
        <p:spPr bwMode="auto">
          <a:xfrm rot="16200000">
            <a:off x="-1587" y="3441700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Inhibition (%)</a:t>
            </a:r>
          </a:p>
        </p:txBody>
      </p:sp>
      <p:grpSp>
        <p:nvGrpSpPr>
          <p:cNvPr id="35854" name="Group 38"/>
          <p:cNvGrpSpPr>
            <a:grpSpLocks/>
          </p:cNvGrpSpPr>
          <p:nvPr/>
        </p:nvGrpSpPr>
        <p:grpSpPr bwMode="auto">
          <a:xfrm>
            <a:off x="4916488" y="2205038"/>
            <a:ext cx="231775" cy="744537"/>
            <a:chOff x="158" y="3596"/>
            <a:chExt cx="146" cy="469"/>
          </a:xfrm>
        </p:grpSpPr>
        <p:sp>
          <p:nvSpPr>
            <p:cNvPr id="187431" name="Line 39"/>
            <p:cNvSpPr>
              <a:spLocks noChangeShapeType="1"/>
            </p:cNvSpPr>
            <p:nvPr/>
          </p:nvSpPr>
          <p:spPr bwMode="auto">
            <a:xfrm>
              <a:off x="229" y="3606"/>
              <a:ext cx="0" cy="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2" name="Oval 40"/>
            <p:cNvSpPr>
              <a:spLocks noChangeArrowheads="1"/>
            </p:cNvSpPr>
            <p:nvPr/>
          </p:nvSpPr>
          <p:spPr bwMode="auto">
            <a:xfrm>
              <a:off x="168" y="3793"/>
              <a:ext cx="136" cy="9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3" name="Line 41"/>
            <p:cNvSpPr>
              <a:spLocks noChangeShapeType="1"/>
            </p:cNvSpPr>
            <p:nvPr/>
          </p:nvSpPr>
          <p:spPr bwMode="auto">
            <a:xfrm>
              <a:off x="158" y="3596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4" name="Line 42"/>
            <p:cNvSpPr>
              <a:spLocks noChangeShapeType="1"/>
            </p:cNvSpPr>
            <p:nvPr/>
          </p:nvSpPr>
          <p:spPr bwMode="auto">
            <a:xfrm>
              <a:off x="158" y="4065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35855" name="Group 43"/>
          <p:cNvGrpSpPr>
            <a:grpSpLocks/>
          </p:cNvGrpSpPr>
          <p:nvPr/>
        </p:nvGrpSpPr>
        <p:grpSpPr bwMode="auto">
          <a:xfrm>
            <a:off x="4356100" y="4556125"/>
            <a:ext cx="231775" cy="744538"/>
            <a:chOff x="158" y="3596"/>
            <a:chExt cx="146" cy="469"/>
          </a:xfrm>
        </p:grpSpPr>
        <p:sp>
          <p:nvSpPr>
            <p:cNvPr id="187436" name="Line 44"/>
            <p:cNvSpPr>
              <a:spLocks noChangeShapeType="1"/>
            </p:cNvSpPr>
            <p:nvPr/>
          </p:nvSpPr>
          <p:spPr bwMode="auto">
            <a:xfrm>
              <a:off x="229" y="3606"/>
              <a:ext cx="0" cy="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7" name="Oval 45"/>
            <p:cNvSpPr>
              <a:spLocks noChangeArrowheads="1"/>
            </p:cNvSpPr>
            <p:nvPr/>
          </p:nvSpPr>
          <p:spPr bwMode="auto">
            <a:xfrm>
              <a:off x="168" y="3793"/>
              <a:ext cx="136" cy="9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8" name="Line 46"/>
            <p:cNvSpPr>
              <a:spLocks noChangeShapeType="1"/>
            </p:cNvSpPr>
            <p:nvPr/>
          </p:nvSpPr>
          <p:spPr bwMode="auto">
            <a:xfrm>
              <a:off x="158" y="3596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9" name="Line 47"/>
            <p:cNvSpPr>
              <a:spLocks noChangeShapeType="1"/>
            </p:cNvSpPr>
            <p:nvPr/>
          </p:nvSpPr>
          <p:spPr bwMode="auto">
            <a:xfrm>
              <a:off x="158" y="4065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35856" name="Group 48"/>
          <p:cNvGrpSpPr>
            <a:grpSpLocks/>
          </p:cNvGrpSpPr>
          <p:nvPr/>
        </p:nvGrpSpPr>
        <p:grpSpPr bwMode="auto">
          <a:xfrm>
            <a:off x="5492750" y="3854450"/>
            <a:ext cx="231775" cy="1014413"/>
            <a:chOff x="5319" y="2111"/>
            <a:chExt cx="146" cy="639"/>
          </a:xfrm>
        </p:grpSpPr>
        <p:sp>
          <p:nvSpPr>
            <p:cNvPr id="187441" name="Line 49"/>
            <p:cNvSpPr>
              <a:spLocks noChangeShapeType="1"/>
            </p:cNvSpPr>
            <p:nvPr/>
          </p:nvSpPr>
          <p:spPr bwMode="auto">
            <a:xfrm>
              <a:off x="5390" y="2121"/>
              <a:ext cx="0" cy="6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2" name="Oval 50"/>
            <p:cNvSpPr>
              <a:spLocks noChangeArrowheads="1"/>
            </p:cNvSpPr>
            <p:nvPr/>
          </p:nvSpPr>
          <p:spPr bwMode="auto">
            <a:xfrm>
              <a:off x="5329" y="2398"/>
              <a:ext cx="136" cy="9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3" name="Line 51"/>
            <p:cNvSpPr>
              <a:spLocks noChangeShapeType="1"/>
            </p:cNvSpPr>
            <p:nvPr/>
          </p:nvSpPr>
          <p:spPr bwMode="auto">
            <a:xfrm>
              <a:off x="5319" y="2111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4" name="Line 52"/>
            <p:cNvSpPr>
              <a:spLocks noChangeShapeType="1"/>
            </p:cNvSpPr>
            <p:nvPr/>
          </p:nvSpPr>
          <p:spPr bwMode="auto">
            <a:xfrm>
              <a:off x="5319" y="2750"/>
              <a:ext cx="14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35857" name="Group 53"/>
          <p:cNvGrpSpPr>
            <a:grpSpLocks/>
          </p:cNvGrpSpPr>
          <p:nvPr/>
        </p:nvGrpSpPr>
        <p:grpSpPr bwMode="auto">
          <a:xfrm>
            <a:off x="3851275" y="4103688"/>
            <a:ext cx="231775" cy="333375"/>
            <a:chOff x="1428" y="3858"/>
            <a:chExt cx="146" cy="210"/>
          </a:xfrm>
        </p:grpSpPr>
        <p:sp>
          <p:nvSpPr>
            <p:cNvPr id="187446" name="Line 54"/>
            <p:cNvSpPr>
              <a:spLocks noChangeShapeType="1"/>
            </p:cNvSpPr>
            <p:nvPr/>
          </p:nvSpPr>
          <p:spPr bwMode="auto">
            <a:xfrm>
              <a:off x="1499" y="386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7" name="Oval 55"/>
            <p:cNvSpPr>
              <a:spLocks noChangeArrowheads="1"/>
            </p:cNvSpPr>
            <p:nvPr/>
          </p:nvSpPr>
          <p:spPr bwMode="auto">
            <a:xfrm>
              <a:off x="1438" y="3920"/>
              <a:ext cx="136" cy="9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8" name="Line 56"/>
            <p:cNvSpPr>
              <a:spLocks noChangeShapeType="1"/>
            </p:cNvSpPr>
            <p:nvPr/>
          </p:nvSpPr>
          <p:spPr bwMode="auto">
            <a:xfrm>
              <a:off x="1428" y="3858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9" name="Line 57"/>
            <p:cNvSpPr>
              <a:spLocks noChangeShapeType="1"/>
            </p:cNvSpPr>
            <p:nvPr/>
          </p:nvSpPr>
          <p:spPr bwMode="auto">
            <a:xfrm>
              <a:off x="1428" y="4065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905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0" y="-854075"/>
            <a:ext cx="184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>
                <a:cs typeface="Times New Roman" charset="0"/>
              </a:rPr>
              <a:t/>
            </a:r>
            <a:br>
              <a:rPr lang="it-IT" sz="1200">
                <a:cs typeface="Times New Roman" charset="0"/>
              </a:rPr>
            </a:br>
            <a:endParaRPr lang="it-IT">
              <a:cs typeface="+mn-cs"/>
            </a:endParaRPr>
          </a:p>
        </p:txBody>
      </p:sp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0" y="-8540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-85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bIns="0" anchor="b">
            <a:spAutoFit/>
          </a:bodyPr>
          <a:lstStyle/>
          <a:p>
            <a:pPr>
              <a:defRPr/>
            </a:pPr>
            <a:r>
              <a:rPr lang="it-IT" sz="1200">
                <a:latin typeface="Times New Roman" charset="0"/>
                <a:cs typeface="Times New Roman" charset="0"/>
              </a:rPr>
              <a:t>IC</a:t>
            </a:r>
            <a:r>
              <a:rPr lang="it-IT" sz="1200" baseline="-30000">
                <a:latin typeface="Times New Roman" charset="0"/>
                <a:cs typeface="Times New Roman" charset="0"/>
              </a:rPr>
              <a:t>50</a:t>
            </a:r>
            <a:r>
              <a:rPr lang="it-IT" sz="1200">
                <a:latin typeface="Times New Roman" charset="0"/>
                <a:cs typeface="Times New Roman" charset="0"/>
              </a:rPr>
              <a:t>, µM </a:t>
            </a:r>
            <a:endParaRPr lang="it-IT" sz="1000">
              <a:latin typeface="Times New Roman" charset="0"/>
              <a:cs typeface="Times New Roman" charset="0"/>
            </a:endParaRPr>
          </a:p>
          <a:p>
            <a:pPr eaLnBrk="0" hangingPunct="0">
              <a:defRPr/>
            </a:pPr>
            <a:endParaRPr lang="it-IT">
              <a:cs typeface="+mn-cs"/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0" y="-8540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86" name="Rectangle 6"/>
          <p:cNvSpPr>
            <a:spLocks noChangeArrowheads="1"/>
          </p:cNvSpPr>
          <p:nvPr/>
        </p:nvSpPr>
        <p:spPr bwMode="auto">
          <a:xfrm>
            <a:off x="0" y="-8540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0" y="-8540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88" name="Rectangle 8"/>
          <p:cNvSpPr>
            <a:spLocks noChangeArrowheads="1"/>
          </p:cNvSpPr>
          <p:nvPr/>
        </p:nvSpPr>
        <p:spPr bwMode="auto">
          <a:xfrm>
            <a:off x="0" y="7162800"/>
            <a:ext cx="184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>
                <a:cs typeface="Times New Roman" charset="0"/>
              </a:rPr>
              <a:t/>
            </a:r>
            <a:br>
              <a:rPr lang="it-IT" sz="1200">
                <a:cs typeface="Times New Roman" charset="0"/>
              </a:rPr>
            </a:br>
            <a:endParaRPr lang="it-IT">
              <a:cs typeface="+mn-cs"/>
            </a:endParaRPr>
          </a:p>
        </p:txBody>
      </p:sp>
      <p:sp>
        <p:nvSpPr>
          <p:cNvPr id="225289" name="Rectangle 9"/>
          <p:cNvSpPr>
            <a:spLocks noChangeArrowheads="1"/>
          </p:cNvSpPr>
          <p:nvPr/>
        </p:nvSpPr>
        <p:spPr bwMode="auto">
          <a:xfrm>
            <a:off x="0" y="-993775"/>
            <a:ext cx="184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 b="1">
                <a:cs typeface="Times New Roman" charset="0"/>
              </a:rPr>
              <a:t/>
            </a:r>
            <a:br>
              <a:rPr lang="it-IT" sz="1200" b="1">
                <a:cs typeface="Times New Roman" charset="0"/>
              </a:rPr>
            </a:br>
            <a:endParaRPr lang="it-IT">
              <a:cs typeface="+mn-cs"/>
            </a:endParaRPr>
          </a:p>
        </p:txBody>
      </p:sp>
      <p:sp>
        <p:nvSpPr>
          <p:cNvPr id="225290" name="Rectangle 10"/>
          <p:cNvSpPr>
            <a:spLocks noChangeArrowheads="1"/>
          </p:cNvSpPr>
          <p:nvPr/>
        </p:nvSpPr>
        <p:spPr bwMode="auto">
          <a:xfrm>
            <a:off x="0" y="-993775"/>
            <a:ext cx="8643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91" name="Rectangle 11"/>
          <p:cNvSpPr>
            <a:spLocks noChangeArrowheads="1"/>
          </p:cNvSpPr>
          <p:nvPr/>
        </p:nvSpPr>
        <p:spPr bwMode="auto">
          <a:xfrm>
            <a:off x="0" y="-9937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92" name="Rectangle 12"/>
          <p:cNvSpPr>
            <a:spLocks noChangeArrowheads="1"/>
          </p:cNvSpPr>
          <p:nvPr/>
        </p:nvSpPr>
        <p:spPr bwMode="auto">
          <a:xfrm>
            <a:off x="0" y="-993775"/>
            <a:ext cx="8643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bIns="0" anchor="b">
            <a:spAutoFit/>
          </a:bodyPr>
          <a:lstStyle/>
          <a:p>
            <a:pPr>
              <a:defRPr/>
            </a:pPr>
            <a:r>
              <a:rPr lang="it-IT" sz="1200" b="1">
                <a:latin typeface="Times New Roman" charset="0"/>
                <a:cs typeface="Times New Roman" charset="0"/>
              </a:rPr>
              <a:t>IC</a:t>
            </a:r>
            <a:r>
              <a:rPr lang="it-IT" sz="1200" b="1" baseline="-30000">
                <a:latin typeface="Times New Roman" charset="0"/>
                <a:cs typeface="Times New Roman" charset="0"/>
              </a:rPr>
              <a:t>50</a:t>
            </a:r>
            <a:r>
              <a:rPr lang="it-IT" sz="1200" b="1">
                <a:latin typeface="Times New Roman" charset="0"/>
                <a:cs typeface="Times New Roman" charset="0"/>
              </a:rPr>
              <a:t>, µM </a:t>
            </a:r>
            <a:endParaRPr lang="it-IT" sz="1000">
              <a:latin typeface="Times New Roman" charset="0"/>
              <a:cs typeface="Times New Roman" charset="0"/>
            </a:endParaRPr>
          </a:p>
          <a:p>
            <a:pPr eaLnBrk="0" hangingPunct="0">
              <a:defRPr/>
            </a:pPr>
            <a:endParaRPr lang="it-IT">
              <a:cs typeface="+mn-cs"/>
            </a:endParaRPr>
          </a:p>
        </p:txBody>
      </p:sp>
      <p:sp>
        <p:nvSpPr>
          <p:cNvPr id="225293" name="Rectangle 13"/>
          <p:cNvSpPr>
            <a:spLocks noChangeArrowheads="1"/>
          </p:cNvSpPr>
          <p:nvPr/>
        </p:nvSpPr>
        <p:spPr bwMode="auto">
          <a:xfrm>
            <a:off x="0" y="-9937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94" name="Rectangle 14"/>
          <p:cNvSpPr>
            <a:spLocks noChangeArrowheads="1"/>
          </p:cNvSpPr>
          <p:nvPr/>
        </p:nvSpPr>
        <p:spPr bwMode="auto">
          <a:xfrm>
            <a:off x="0" y="-993775"/>
            <a:ext cx="8643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95" name="Rectangle 15"/>
          <p:cNvSpPr>
            <a:spLocks noChangeArrowheads="1"/>
          </p:cNvSpPr>
          <p:nvPr/>
        </p:nvSpPr>
        <p:spPr bwMode="auto">
          <a:xfrm>
            <a:off x="0" y="-9937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96" name="Rectangle 16"/>
          <p:cNvSpPr>
            <a:spLocks noChangeArrowheads="1"/>
          </p:cNvSpPr>
          <p:nvPr/>
        </p:nvSpPr>
        <p:spPr bwMode="auto">
          <a:xfrm>
            <a:off x="0" y="-993775"/>
            <a:ext cx="8643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97" name="Rectangle 17"/>
          <p:cNvSpPr>
            <a:spLocks noChangeArrowheads="1"/>
          </p:cNvSpPr>
          <p:nvPr/>
        </p:nvSpPr>
        <p:spPr bwMode="auto">
          <a:xfrm>
            <a:off x="0" y="-993775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5298" name="Rectangle 18"/>
          <p:cNvSpPr>
            <a:spLocks noChangeArrowheads="1"/>
          </p:cNvSpPr>
          <p:nvPr/>
        </p:nvSpPr>
        <p:spPr bwMode="auto">
          <a:xfrm>
            <a:off x="0" y="7304088"/>
            <a:ext cx="184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 b="1">
                <a:cs typeface="Times New Roman" charset="0"/>
              </a:rPr>
              <a:t/>
            </a:r>
            <a:br>
              <a:rPr lang="it-IT" sz="1200" b="1">
                <a:cs typeface="Times New Roman" charset="0"/>
              </a:rPr>
            </a:br>
            <a:endParaRPr lang="it-IT">
              <a:cs typeface="+mn-cs"/>
            </a:endParaRPr>
          </a:p>
        </p:txBody>
      </p:sp>
      <p:graphicFrame>
        <p:nvGraphicFramePr>
          <p:cNvPr id="225396" name="Group 116"/>
          <p:cNvGraphicFramePr>
            <a:graphicFrameLocks noGrp="1"/>
          </p:cNvGraphicFramePr>
          <p:nvPr/>
        </p:nvGraphicFramePr>
        <p:xfrm>
          <a:off x="250825" y="-892175"/>
          <a:ext cx="8377240" cy="7943889"/>
        </p:xfrm>
        <a:graphic>
          <a:graphicData uri="http://schemas.openxmlformats.org/drawingml/2006/table">
            <a:tbl>
              <a:tblPr/>
              <a:tblGrid>
                <a:gridCol w="2089071"/>
                <a:gridCol w="1917627"/>
                <a:gridCol w="208274"/>
                <a:gridCol w="2073197"/>
                <a:gridCol w="2089071"/>
              </a:tblGrid>
              <a:tr h="51814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10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Table 1.   IC50 values of selected analgesic/antipyretic drugs and NSAIDs</a:t>
                      </a: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18149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1814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Drug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431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COX-1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COX-2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COX-3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9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Acetaminophen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460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Aminopyrine</a:t>
                      </a:r>
                      <a:r>
                        <a:rPr kumimoji="0" lang="it-IT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  <a:hlinkClick r:id="" action="ppaction://noaction"/>
                        </a:rPr>
                        <a:t>*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688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Antipyrine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863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Aspirin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3.1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Diclofenac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0.035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0.041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0.008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Dipyrone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350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52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Ibuprofen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2.4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5.7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0.24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Indomethacin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0.010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0.66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0.016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Phenacetin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102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Caffeine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 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Thalidomide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&gt;1,000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5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Chandrasekharan et al., PNAS, 99, 13926-13931,2002</a:t>
                      </a:r>
                    </a:p>
                  </a:txBody>
                  <a:tcPr marL="91437" marR="91437" marT="45716" marB="45716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431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All assays were carried out in the presence of 30 µM arachidonic acid.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7" marR="91437" marT="45716" marB="45716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431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*</a:t>
                      </a: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4-dimethylaminoantipyrine. 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1437" marR="91437" marT="45716" marB="45716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52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7513" y="472698"/>
            <a:ext cx="8632115" cy="59400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000090"/>
                </a:solidFill>
              </a:rPr>
              <a:t>Le PG vengono secrete da tutte le cellule ogni volta che vi è in danno e</a:t>
            </a:r>
            <a:r>
              <a:rPr lang="it-IT" sz="2800" i="1" dirty="0">
                <a:solidFill>
                  <a:srgbClr val="000090"/>
                </a:solidFill>
              </a:rPr>
              <a:t> </a:t>
            </a:r>
            <a:r>
              <a:rPr lang="it-IT" sz="2800" i="1" dirty="0" smtClean="0">
                <a:solidFill>
                  <a:srgbClr val="000090"/>
                </a:solidFill>
              </a:rPr>
              <a:t>aumentano negli essudati infiammatori </a:t>
            </a:r>
          </a:p>
          <a:p>
            <a:endParaRPr lang="it-IT" sz="2400" dirty="0" smtClean="0"/>
          </a:p>
          <a:p>
            <a:r>
              <a:rPr lang="it-IT" sz="2400" b="1" dirty="0" smtClean="0">
                <a:solidFill>
                  <a:srgbClr val="FF0000"/>
                </a:solidFill>
              </a:rPr>
              <a:t>FASE 1  </a:t>
            </a:r>
            <a:r>
              <a:rPr lang="it-IT" sz="2400" b="1" dirty="0" smtClean="0"/>
              <a:t>acuta transitoria - </a:t>
            </a:r>
            <a:r>
              <a:rPr lang="it-IT" sz="2400" dirty="0" smtClean="0"/>
              <a:t>vasodilatazione locale e aumento                   permeabilità capillare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FASE 2  </a:t>
            </a:r>
            <a:r>
              <a:rPr lang="it-IT" sz="2400" b="1" dirty="0" smtClean="0"/>
              <a:t>ritardata subacuta </a:t>
            </a:r>
            <a:r>
              <a:rPr lang="it-IT" sz="2400" dirty="0" smtClean="0"/>
              <a:t>- infiltrazione leucociti e fagociti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FASE 3 </a:t>
            </a:r>
            <a:r>
              <a:rPr lang="it-IT" sz="2400" b="1" dirty="0" smtClean="0"/>
              <a:t>cronica proliferativa </a:t>
            </a:r>
            <a:r>
              <a:rPr lang="it-IT" sz="2400" dirty="0" smtClean="0"/>
              <a:t>- degenerazione tissutale</a:t>
            </a:r>
          </a:p>
          <a:p>
            <a:endParaRPr lang="it-IT" sz="2400" dirty="0" smtClean="0"/>
          </a:p>
          <a:p>
            <a:endParaRPr lang="it-IT" sz="2400" dirty="0"/>
          </a:p>
          <a:p>
            <a:pPr algn="ctr"/>
            <a:r>
              <a:rPr lang="it-IT" sz="3600" b="1" dirty="0" smtClean="0">
                <a:solidFill>
                  <a:srgbClr val="000090"/>
                </a:solidFill>
              </a:rPr>
              <a:t>DOLORE</a:t>
            </a:r>
          </a:p>
          <a:p>
            <a:pPr algn="ctr"/>
            <a:r>
              <a:rPr lang="it-IT" sz="2400" dirty="0"/>
              <a:t>S</a:t>
            </a:r>
            <a:r>
              <a:rPr lang="it-IT" sz="2400" dirty="0" smtClean="0"/>
              <a:t>ensibilizzazione dei nocicettori a stimoli meccanici o chimici normalmente </a:t>
            </a:r>
            <a:r>
              <a:rPr lang="it-IT" sz="2400" dirty="0" err="1" smtClean="0"/>
              <a:t>subliminari</a:t>
            </a:r>
            <a:r>
              <a:rPr lang="it-IT" sz="2400" dirty="0" smtClean="0"/>
              <a:t> </a:t>
            </a:r>
          </a:p>
          <a:p>
            <a:endParaRPr lang="it-IT" sz="2400" dirty="0" smtClean="0"/>
          </a:p>
          <a:p>
            <a:pPr algn="ctr"/>
            <a:r>
              <a:rPr lang="it-IT" sz="2400" dirty="0" smtClean="0"/>
              <a:t>Stimolazione di fibre nervose nocicettive</a:t>
            </a:r>
          </a:p>
          <a:p>
            <a:pPr algn="ctr"/>
            <a:r>
              <a:rPr lang="it-IT" sz="2400" dirty="0" smtClean="0"/>
              <a:t>Aumentata eccitabilità dei neuroni centrali (midollo spinale) </a:t>
            </a:r>
          </a:p>
        </p:txBody>
      </p:sp>
      <p:sp>
        <p:nvSpPr>
          <p:cNvPr id="3" name="Freccia giù 2"/>
          <p:cNvSpPr/>
          <p:nvPr/>
        </p:nvSpPr>
        <p:spPr>
          <a:xfrm>
            <a:off x="4211479" y="3358240"/>
            <a:ext cx="558471" cy="59668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4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1258888" y="333375"/>
            <a:ext cx="6553200" cy="787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Inibitori selettivi  COX-3</a:t>
            </a:r>
          </a:p>
        </p:txBody>
      </p:sp>
      <p:graphicFrame>
        <p:nvGraphicFramePr>
          <p:cNvPr id="41986" name="Object 3"/>
          <p:cNvGraphicFramePr>
            <a:graphicFrameLocks noChangeAspect="1"/>
          </p:cNvGraphicFramePr>
          <p:nvPr/>
        </p:nvGraphicFramePr>
        <p:xfrm>
          <a:off x="4754563" y="3068638"/>
          <a:ext cx="3952875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7" name="CorelPhotoPaint.Image.10" r:id="rId3" imgW="3952381" imgH="2685714" progId="CorelPhotoPaint.Image.10">
                  <p:embed/>
                </p:oleObj>
              </mc:Choice>
              <mc:Fallback>
                <p:oleObj name="CorelPhotoPaint.Image.10" r:id="rId3" imgW="3952381" imgH="2685714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563" y="3068638"/>
                        <a:ext cx="3952875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FF8200"/>
                                </a:gs>
                                <a:gs pos="10001">
                                  <a:srgbClr val="FF0000"/>
                                </a:gs>
                                <a:gs pos="35001">
                                  <a:srgbClr val="BA0066"/>
                                </a:gs>
                                <a:gs pos="70000">
                                  <a:srgbClr val="66008F"/>
                                </a:gs>
                                <a:gs pos="100000">
                                  <a:srgbClr val="000082"/>
                                </a:gs>
                              </a:gsLst>
                              <a:lin ang="189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tx1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4"/>
          <p:cNvGraphicFramePr>
            <a:graphicFrameLocks noChangeAspect="1"/>
          </p:cNvGraphicFramePr>
          <p:nvPr/>
        </p:nvGraphicFramePr>
        <p:xfrm>
          <a:off x="468313" y="1557338"/>
          <a:ext cx="382905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8" name="CorelPhotoPaint.Image.10" r:id="rId5" imgW="3828571" imgH="2666667" progId="CorelPhotoPaint.Image.10">
                  <p:embed/>
                </p:oleObj>
              </mc:Choice>
              <mc:Fallback>
                <p:oleObj name="CorelPhotoPaint.Image.10" r:id="rId5" imgW="3828571" imgH="2666667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557338"/>
                        <a:ext cx="382905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FF8200"/>
                                </a:gs>
                                <a:gs pos="10001">
                                  <a:srgbClr val="FF0000"/>
                                </a:gs>
                                <a:gs pos="35001">
                                  <a:srgbClr val="BA0066"/>
                                </a:gs>
                                <a:gs pos="70000">
                                  <a:srgbClr val="66008F"/>
                                </a:gs>
                                <a:gs pos="100000">
                                  <a:srgbClr val="000082"/>
                                </a:gs>
                              </a:gsLst>
                              <a:lin ang="189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tx1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2700338" y="323691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solidFill>
                  <a:srgbClr val="FF0000"/>
                </a:solidFill>
                <a:cs typeface="+mn-cs"/>
              </a:rPr>
              <a:t>COX-3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6821488" y="4724400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solidFill>
                  <a:srgbClr val="FF0000"/>
                </a:solidFill>
                <a:cs typeface="+mn-cs"/>
              </a:rPr>
              <a:t>COX-3</a:t>
            </a: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7596188" y="422116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COX-1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3479800" y="237172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COX-1</a:t>
            </a:r>
          </a:p>
        </p:txBody>
      </p:sp>
      <p:sp>
        <p:nvSpPr>
          <p:cNvPr id="226314" name="Text Box 10"/>
          <p:cNvSpPr txBox="1">
            <a:spLocks noChangeArrowheads="1"/>
          </p:cNvSpPr>
          <p:nvPr/>
        </p:nvSpPr>
        <p:spPr bwMode="auto">
          <a:xfrm>
            <a:off x="3419475" y="184467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COX-2</a:t>
            </a: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7799388" y="345281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COX-2</a:t>
            </a:r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3708400" y="6092825"/>
            <a:ext cx="5253038" cy="581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1600" b="1">
                <a:cs typeface="+mn-cs"/>
              </a:rPr>
              <a:t>Chandrasekharan et al., PNAS, 99, 13926-13931,2002</a:t>
            </a:r>
          </a:p>
          <a:p>
            <a:pPr>
              <a:defRPr/>
            </a:pPr>
            <a:endParaRPr lang="it-IT" sz="1600" b="1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45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56" y="131393"/>
            <a:ext cx="8452407" cy="66151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Rettangolo arrotondato 1"/>
          <p:cNvSpPr/>
          <p:nvPr/>
        </p:nvSpPr>
        <p:spPr>
          <a:xfrm>
            <a:off x="7436074" y="2593264"/>
            <a:ext cx="933336" cy="474285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</a:rPr>
              <a:t>FANS</a:t>
            </a:r>
            <a:endParaRPr lang="it-IT" b="1" dirty="0">
              <a:solidFill>
                <a:schemeClr val="bg2"/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172860" y="2213603"/>
            <a:ext cx="2632489" cy="2311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863518" y="2185416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90"/>
                </a:solidFill>
              </a:rPr>
              <a:t>       Bradichinina Citochine IL-1 IL-8 </a:t>
            </a:r>
            <a:r>
              <a:rPr lang="it-IT" sz="1200" dirty="0" err="1" smtClean="0">
                <a:solidFill>
                  <a:srgbClr val="000090"/>
                </a:solidFill>
              </a:rPr>
              <a:t>TNFalfa</a:t>
            </a:r>
            <a:endParaRPr lang="it-IT" sz="1200" dirty="0">
              <a:solidFill>
                <a:srgbClr val="000090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4937959" y="2375454"/>
            <a:ext cx="185668" cy="1384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599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6412"/>
            <a:ext cx="8652616" cy="81149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it-IT" sz="2000" b="1" dirty="0" smtClean="0">
                <a:solidFill>
                  <a:srgbClr val="FF0000"/>
                </a:solidFill>
                <a:cs typeface="+mj-cs"/>
              </a:rPr>
              <a:t>LA GESTIONE DEL DOLORE CRONICO E</a:t>
            </a:r>
            <a:r>
              <a:rPr lang="ja-JP" altLang="it-IT" sz="2000" b="1" dirty="0" smtClean="0">
                <a:solidFill>
                  <a:srgbClr val="FF0000"/>
                </a:solidFill>
                <a:latin typeface="Arial"/>
                <a:cs typeface="+mj-cs"/>
              </a:rPr>
              <a:t>’</a:t>
            </a:r>
            <a:r>
              <a:rPr lang="it-IT" sz="2000" b="1" dirty="0" smtClean="0">
                <a:solidFill>
                  <a:srgbClr val="FF0000"/>
                </a:solidFill>
                <a:cs typeface="+mj-cs"/>
              </a:rPr>
              <a:t> UNA COMPONENTE FONDAMENTALE DELLA QUALITA</a:t>
            </a:r>
            <a:r>
              <a:rPr lang="ja-JP" altLang="it-IT" sz="2000" b="1" dirty="0" smtClean="0">
                <a:solidFill>
                  <a:srgbClr val="FF0000"/>
                </a:solidFill>
                <a:latin typeface="Arial"/>
                <a:cs typeface="+mj-cs"/>
              </a:rPr>
              <a:t>’</a:t>
            </a:r>
            <a:r>
              <a:rPr lang="it-IT" sz="2000" b="1" dirty="0" smtClean="0">
                <a:solidFill>
                  <a:srgbClr val="FF0000"/>
                </a:solidFill>
                <a:cs typeface="+mj-cs"/>
              </a:rPr>
              <a:t> DI VITA DEL PAZIENTE</a:t>
            </a:r>
            <a:endParaRPr lang="en-US" sz="2000" b="1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519321" y="1160693"/>
            <a:ext cx="1981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 dirty="0">
                <a:cs typeface="+mn-cs"/>
              </a:rPr>
              <a:t>DISABILITA</a:t>
            </a:r>
            <a:r>
              <a:rPr lang="ja-JP" altLang="it-IT" sz="1800" b="1" dirty="0">
                <a:latin typeface="Arial"/>
                <a:cs typeface="+mn-cs"/>
              </a:rPr>
              <a:t>’</a:t>
            </a:r>
            <a:endParaRPr lang="it-IT" sz="1800" b="1" dirty="0">
              <a:cs typeface="+mn-cs"/>
            </a:endParaRPr>
          </a:p>
          <a:p>
            <a:pPr algn="ctr">
              <a:defRPr/>
            </a:pPr>
            <a:r>
              <a:rPr lang="it-IT" sz="1800" b="1" dirty="0">
                <a:cs typeface="+mn-cs"/>
              </a:rPr>
              <a:t>FUNZIONALE</a:t>
            </a:r>
          </a:p>
          <a:p>
            <a:pPr algn="ctr">
              <a:defRPr/>
            </a:pPr>
            <a:r>
              <a:rPr lang="it-IT" sz="1800" b="1" dirty="0">
                <a:cs typeface="+mn-cs"/>
              </a:rPr>
              <a:t>E MOTORIA</a:t>
            </a:r>
            <a:endParaRPr lang="en-US" sz="1800" b="1" dirty="0">
              <a:cs typeface="+mn-cs"/>
            </a:endParaRPr>
          </a:p>
        </p:txBody>
      </p:sp>
      <p:sp>
        <p:nvSpPr>
          <p:cNvPr id="96260" name="Oval 4"/>
          <p:cNvSpPr>
            <a:spLocks noChangeArrowheads="1"/>
          </p:cNvSpPr>
          <p:nvPr/>
        </p:nvSpPr>
        <p:spPr bwMode="auto">
          <a:xfrm>
            <a:off x="3048000" y="3080313"/>
            <a:ext cx="28956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 dirty="0">
                <a:solidFill>
                  <a:schemeClr val="bg1"/>
                </a:solidFill>
                <a:cs typeface="+mn-cs"/>
              </a:rPr>
              <a:t>DOLORE</a:t>
            </a:r>
          </a:p>
          <a:p>
            <a:pPr algn="ctr">
              <a:defRPr/>
            </a:pPr>
            <a:r>
              <a:rPr lang="it-IT" sz="1800" b="1" dirty="0">
                <a:solidFill>
                  <a:schemeClr val="bg1"/>
                </a:solidFill>
                <a:cs typeface="+mn-cs"/>
              </a:rPr>
              <a:t>=</a:t>
            </a:r>
          </a:p>
          <a:p>
            <a:pPr algn="ctr">
              <a:defRPr/>
            </a:pPr>
            <a:r>
              <a:rPr lang="it-IT" sz="1800" b="1" dirty="0">
                <a:solidFill>
                  <a:schemeClr val="bg1"/>
                </a:solidFill>
                <a:cs typeface="+mn-cs"/>
              </a:rPr>
              <a:t>MALATTIA</a:t>
            </a:r>
            <a:endParaRPr lang="en-US" sz="18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6706503" y="3103214"/>
            <a:ext cx="2292293" cy="13510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 dirty="0" smtClean="0">
                <a:cs typeface="+mn-cs"/>
              </a:rPr>
              <a:t>ABBASSAMENTO</a:t>
            </a:r>
          </a:p>
          <a:p>
            <a:pPr algn="ctr">
              <a:defRPr/>
            </a:pPr>
            <a:r>
              <a:rPr lang="it-IT" sz="1800" b="1" dirty="0" smtClean="0">
                <a:cs typeface="+mn-cs"/>
              </a:rPr>
              <a:t> DEL TONO DELL’UMORE</a:t>
            </a:r>
          </a:p>
          <a:p>
            <a:pPr algn="ctr">
              <a:defRPr/>
            </a:pPr>
            <a:r>
              <a:rPr lang="it-IT" sz="1800" b="1" dirty="0" smtClean="0">
                <a:cs typeface="+mn-cs"/>
              </a:rPr>
              <a:t>E</a:t>
            </a:r>
            <a:endParaRPr lang="it-IT" sz="1800" b="1" dirty="0">
              <a:cs typeface="+mn-cs"/>
            </a:endParaRPr>
          </a:p>
          <a:p>
            <a:pPr algn="ctr">
              <a:defRPr/>
            </a:pPr>
            <a:r>
              <a:rPr lang="it-IT" sz="1800" b="1" dirty="0">
                <a:cs typeface="+mn-cs"/>
              </a:rPr>
              <a:t>DEPRESSIONE</a:t>
            </a:r>
          </a:p>
          <a:p>
            <a:pPr algn="ctr">
              <a:defRPr/>
            </a:pPr>
            <a:endParaRPr lang="en-US" sz="1800" b="1" dirty="0"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495063" y="5677748"/>
            <a:ext cx="2133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>
                <a:cs typeface="+mn-cs"/>
              </a:rPr>
              <a:t>DISTURBI DEL</a:t>
            </a:r>
          </a:p>
          <a:p>
            <a:pPr algn="ctr">
              <a:defRPr/>
            </a:pPr>
            <a:r>
              <a:rPr lang="it-IT" sz="1800" b="1">
                <a:cs typeface="+mn-cs"/>
              </a:rPr>
              <a:t>SONNO</a:t>
            </a:r>
            <a:endParaRPr lang="en-US" sz="1800" b="1">
              <a:cs typeface="+mn-cs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304800" y="3463618"/>
            <a:ext cx="1981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 dirty="0">
                <a:cs typeface="+mn-cs"/>
              </a:rPr>
              <a:t>ANSIA,PAURA</a:t>
            </a:r>
          </a:p>
          <a:p>
            <a:pPr algn="ctr">
              <a:defRPr/>
            </a:pPr>
            <a:r>
              <a:rPr lang="it-IT" sz="1800" b="1" dirty="0">
                <a:cs typeface="+mn-cs"/>
              </a:rPr>
              <a:t>DEL DOLORE</a:t>
            </a:r>
            <a:endParaRPr lang="en-US" sz="1800" b="1" dirty="0">
              <a:cs typeface="+mn-cs"/>
            </a:endParaRP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>
            <a:off x="2414517" y="3693959"/>
            <a:ext cx="518023" cy="529918"/>
          </a:xfrm>
          <a:prstGeom prst="leftRightArrow">
            <a:avLst>
              <a:gd name="adj1" fmla="val 50000"/>
              <a:gd name="adj2" fmla="val 222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96266" name="AutoShape 10"/>
          <p:cNvSpPr>
            <a:spLocks noChangeArrowheads="1"/>
          </p:cNvSpPr>
          <p:nvPr/>
        </p:nvSpPr>
        <p:spPr bwMode="auto">
          <a:xfrm>
            <a:off x="4113212" y="2249228"/>
            <a:ext cx="763588" cy="6858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96267" name="AutoShape 11"/>
          <p:cNvSpPr>
            <a:spLocks noChangeArrowheads="1"/>
          </p:cNvSpPr>
          <p:nvPr/>
        </p:nvSpPr>
        <p:spPr bwMode="auto">
          <a:xfrm>
            <a:off x="4113212" y="4800600"/>
            <a:ext cx="762000" cy="6858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6063669" y="3670425"/>
            <a:ext cx="518023" cy="529918"/>
          </a:xfrm>
          <a:prstGeom prst="leftRightArrow">
            <a:avLst>
              <a:gd name="adj1" fmla="val 50000"/>
              <a:gd name="adj2" fmla="val 222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3039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69" y="115888"/>
            <a:ext cx="7196276" cy="628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Immagine 2" descr="COP_SLIDE_katz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5770563"/>
            <a:ext cx="20843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9228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33" name="Group 29"/>
          <p:cNvGrpSpPr>
            <a:grpSpLocks/>
          </p:cNvGrpSpPr>
          <p:nvPr/>
        </p:nvGrpSpPr>
        <p:grpSpPr bwMode="auto">
          <a:xfrm>
            <a:off x="2635251" y="1479550"/>
            <a:ext cx="4214813" cy="5008563"/>
            <a:chOff x="1713" y="932"/>
            <a:chExt cx="2655" cy="3155"/>
          </a:xfrm>
        </p:grpSpPr>
        <p:sp>
          <p:nvSpPr>
            <p:cNvPr id="123914" name="Text Box 10"/>
            <p:cNvSpPr txBox="1">
              <a:spLocks noChangeArrowheads="1"/>
            </p:cNvSpPr>
            <p:nvPr/>
          </p:nvSpPr>
          <p:spPr bwMode="auto">
            <a:xfrm>
              <a:off x="2343" y="932"/>
              <a:ext cx="1244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dirty="0"/>
                <a:t>Acido </a:t>
              </a:r>
              <a:r>
                <a:rPr lang="it-IT" dirty="0" err="1"/>
                <a:t>arachidonico</a:t>
              </a:r>
              <a:endParaRPr lang="it-IT" dirty="0"/>
            </a:p>
          </p:txBody>
        </p:sp>
        <p:sp>
          <p:nvSpPr>
            <p:cNvPr id="123915" name="Text Box 11"/>
            <p:cNvSpPr txBox="1">
              <a:spLocks noChangeArrowheads="1"/>
            </p:cNvSpPr>
            <p:nvPr/>
          </p:nvSpPr>
          <p:spPr bwMode="auto">
            <a:xfrm>
              <a:off x="2377" y="1947"/>
              <a:ext cx="1175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dirty="0"/>
                <a:t>Prostaglandina G</a:t>
              </a:r>
              <a:r>
                <a:rPr lang="it-IT" baseline="-25000" dirty="0"/>
                <a:t>2</a:t>
              </a:r>
            </a:p>
          </p:txBody>
        </p:sp>
        <p:sp>
          <p:nvSpPr>
            <p:cNvPr id="123916" name="Text Box 12"/>
            <p:cNvSpPr txBox="1">
              <a:spLocks noChangeArrowheads="1"/>
            </p:cNvSpPr>
            <p:nvPr/>
          </p:nvSpPr>
          <p:spPr bwMode="auto">
            <a:xfrm>
              <a:off x="2379" y="2593"/>
              <a:ext cx="1170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dirty="0"/>
                <a:t>Prostaglandina H</a:t>
              </a:r>
              <a:r>
                <a:rPr lang="it-IT" baseline="-25000" dirty="0"/>
                <a:t>2</a:t>
              </a:r>
            </a:p>
          </p:txBody>
        </p:sp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1713" y="3243"/>
              <a:ext cx="863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dirty="0" err="1"/>
                <a:t>Prostaciclina</a:t>
              </a:r>
              <a:endParaRPr lang="it-IT" baseline="-25000" dirty="0"/>
            </a:p>
          </p:txBody>
        </p:sp>
        <p:sp>
          <p:nvSpPr>
            <p:cNvPr id="123919" name="Text Box 15"/>
            <p:cNvSpPr txBox="1">
              <a:spLocks noChangeArrowheads="1"/>
            </p:cNvSpPr>
            <p:nvPr/>
          </p:nvSpPr>
          <p:spPr bwMode="auto">
            <a:xfrm>
              <a:off x="3282" y="3243"/>
              <a:ext cx="1086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dirty="0" err="1"/>
                <a:t>Trombossano</a:t>
              </a:r>
              <a:r>
                <a:rPr lang="it-IT" dirty="0"/>
                <a:t> A</a:t>
              </a:r>
              <a:r>
                <a:rPr lang="it-IT" baseline="-25000" dirty="0"/>
                <a:t>2</a:t>
              </a:r>
            </a:p>
          </p:txBody>
        </p:sp>
        <p:sp>
          <p:nvSpPr>
            <p:cNvPr id="123920" name="Text Box 16"/>
            <p:cNvSpPr txBox="1">
              <a:spLocks noChangeArrowheads="1"/>
            </p:cNvSpPr>
            <p:nvPr/>
          </p:nvSpPr>
          <p:spPr bwMode="auto">
            <a:xfrm>
              <a:off x="1903" y="3793"/>
              <a:ext cx="2124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Prostaglandine E</a:t>
              </a:r>
              <a:r>
                <a:rPr lang="it-IT" baseline="-25000"/>
                <a:t>2</a:t>
              </a:r>
              <a:r>
                <a:rPr lang="it-IT"/>
                <a:t>, F</a:t>
              </a:r>
              <a:r>
                <a:rPr lang="it-IT" baseline="-25000"/>
                <a:t>2</a:t>
              </a:r>
              <a:r>
                <a:rPr lang="el-GR" baseline="-25000">
                  <a:cs typeface="Times New Roman" charset="0"/>
                </a:rPr>
                <a:t>α</a:t>
              </a:r>
              <a:r>
                <a:rPr lang="it-IT"/>
                <a:t>, D</a:t>
              </a:r>
              <a:r>
                <a:rPr lang="it-IT" baseline="-25000"/>
                <a:t>2</a:t>
              </a:r>
            </a:p>
          </p:txBody>
        </p:sp>
        <p:sp>
          <p:nvSpPr>
            <p:cNvPr id="123921" name="Line 17"/>
            <p:cNvSpPr>
              <a:spLocks noChangeShapeType="1"/>
            </p:cNvSpPr>
            <p:nvPr/>
          </p:nvSpPr>
          <p:spPr bwMode="auto">
            <a:xfrm>
              <a:off x="2925" y="1234"/>
              <a:ext cx="0" cy="69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23922" name="Line 18"/>
            <p:cNvSpPr>
              <a:spLocks noChangeShapeType="1"/>
            </p:cNvSpPr>
            <p:nvPr/>
          </p:nvSpPr>
          <p:spPr bwMode="auto">
            <a:xfrm>
              <a:off x="2925" y="2262"/>
              <a:ext cx="0" cy="3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23923" name="Line 19"/>
            <p:cNvSpPr>
              <a:spLocks noChangeShapeType="1"/>
            </p:cNvSpPr>
            <p:nvPr/>
          </p:nvSpPr>
          <p:spPr bwMode="auto">
            <a:xfrm>
              <a:off x="2445" y="2879"/>
              <a:ext cx="0" cy="3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23924" name="Line 20"/>
            <p:cNvSpPr>
              <a:spLocks noChangeShapeType="1"/>
            </p:cNvSpPr>
            <p:nvPr/>
          </p:nvSpPr>
          <p:spPr bwMode="auto">
            <a:xfrm>
              <a:off x="3484" y="2908"/>
              <a:ext cx="0" cy="3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23925" name="Line 21"/>
            <p:cNvSpPr>
              <a:spLocks noChangeShapeType="1"/>
            </p:cNvSpPr>
            <p:nvPr/>
          </p:nvSpPr>
          <p:spPr bwMode="auto">
            <a:xfrm>
              <a:off x="2959" y="2879"/>
              <a:ext cx="0" cy="85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123935" name="Group 31"/>
          <p:cNvGrpSpPr>
            <a:grpSpLocks/>
          </p:cNvGrpSpPr>
          <p:nvPr/>
        </p:nvGrpSpPr>
        <p:grpSpPr bwMode="auto">
          <a:xfrm>
            <a:off x="4664075" y="1998663"/>
            <a:ext cx="4037013" cy="1081087"/>
            <a:chOff x="2938" y="1259"/>
            <a:chExt cx="2543" cy="681"/>
          </a:xfrm>
        </p:grpSpPr>
        <p:grpSp>
          <p:nvGrpSpPr>
            <p:cNvPr id="123934" name="Group 30"/>
            <p:cNvGrpSpPr>
              <a:grpSpLocks/>
            </p:cNvGrpSpPr>
            <p:nvPr/>
          </p:nvGrpSpPr>
          <p:grpSpPr bwMode="auto">
            <a:xfrm>
              <a:off x="3753" y="1259"/>
              <a:ext cx="1728" cy="681"/>
              <a:chOff x="3753" y="1259"/>
              <a:chExt cx="1728" cy="681"/>
            </a:xfrm>
          </p:grpSpPr>
          <p:sp>
            <p:nvSpPr>
              <p:cNvPr id="123927" name="Oval 23"/>
              <p:cNvSpPr>
                <a:spLocks noChangeArrowheads="1"/>
              </p:cNvSpPr>
              <p:nvPr/>
            </p:nvSpPr>
            <p:spPr bwMode="auto">
              <a:xfrm>
                <a:off x="3753" y="1259"/>
                <a:ext cx="1728" cy="681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926" name="Text Box 22"/>
              <p:cNvSpPr txBox="1">
                <a:spLocks noChangeArrowheads="1"/>
              </p:cNvSpPr>
              <p:nvPr/>
            </p:nvSpPr>
            <p:spPr bwMode="auto">
              <a:xfrm>
                <a:off x="3830" y="1318"/>
                <a:ext cx="1557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>
                    <a:solidFill>
                      <a:srgbClr val="FFFF00"/>
                    </a:solidFill>
                  </a:rPr>
                  <a:t>Cicloossigenasi</a:t>
                </a:r>
                <a:br>
                  <a:rPr lang="it-IT">
                    <a:solidFill>
                      <a:srgbClr val="FFFF00"/>
                    </a:solidFill>
                  </a:rPr>
                </a:br>
                <a:r>
                  <a:rPr lang="it-IT">
                    <a:solidFill>
                      <a:srgbClr val="FFFF00"/>
                    </a:solidFill>
                  </a:rPr>
                  <a:t>(COX-1 e COX-2)</a:t>
                </a:r>
              </a:p>
            </p:txBody>
          </p:sp>
        </p:grpSp>
        <p:sp>
          <p:nvSpPr>
            <p:cNvPr id="123928" name="Line 24"/>
            <p:cNvSpPr>
              <a:spLocks noChangeShapeType="1"/>
            </p:cNvSpPr>
            <p:nvPr/>
          </p:nvSpPr>
          <p:spPr bwMode="auto">
            <a:xfrm flipH="1">
              <a:off x="2938" y="1594"/>
              <a:ext cx="7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123937" name="Group 33"/>
          <p:cNvGrpSpPr>
            <a:grpSpLocks/>
          </p:cNvGrpSpPr>
          <p:nvPr/>
        </p:nvGrpSpPr>
        <p:grpSpPr bwMode="auto">
          <a:xfrm>
            <a:off x="996950" y="2076450"/>
            <a:ext cx="3919538" cy="909638"/>
            <a:chOff x="628" y="1308"/>
            <a:chExt cx="2469" cy="573"/>
          </a:xfrm>
        </p:grpSpPr>
        <p:grpSp>
          <p:nvGrpSpPr>
            <p:cNvPr id="123911" name="Group 7"/>
            <p:cNvGrpSpPr>
              <a:grpSpLocks/>
            </p:cNvGrpSpPr>
            <p:nvPr/>
          </p:nvGrpSpPr>
          <p:grpSpPr bwMode="auto">
            <a:xfrm>
              <a:off x="628" y="1361"/>
              <a:ext cx="813" cy="486"/>
              <a:chOff x="1873" y="1622"/>
              <a:chExt cx="2226" cy="1330"/>
            </a:xfrm>
          </p:grpSpPr>
          <p:pic>
            <p:nvPicPr>
              <p:cNvPr id="123912" name="Picture 8" descr="j0199381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3" y="1944"/>
                <a:ext cx="1966" cy="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23913" name="Object 9"/>
              <p:cNvGraphicFramePr>
                <a:graphicFrameLocks noChangeAspect="1"/>
              </p:cNvGraphicFramePr>
              <p:nvPr/>
            </p:nvGraphicFramePr>
            <p:xfrm>
              <a:off x="2982" y="1622"/>
              <a:ext cx="1117" cy="13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9" name="CorelDRAW" r:id="rId4" imgW="1555090" imgH="2350922" progId="CorelDraw.Grafica.8">
                      <p:embed/>
                    </p:oleObj>
                  </mc:Choice>
                  <mc:Fallback>
                    <p:oleObj name="CorelDRAW" r:id="rId4" imgW="1555090" imgH="2350922" progId="CorelDraw.Grafica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82" y="1622"/>
                            <a:ext cx="1117" cy="13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23936" name="Group 32"/>
            <p:cNvGrpSpPr>
              <a:grpSpLocks/>
            </p:cNvGrpSpPr>
            <p:nvPr/>
          </p:nvGrpSpPr>
          <p:grpSpPr bwMode="auto">
            <a:xfrm>
              <a:off x="1517" y="1308"/>
              <a:ext cx="1580" cy="573"/>
              <a:chOff x="1517" y="1308"/>
              <a:chExt cx="1580" cy="573"/>
            </a:xfrm>
          </p:grpSpPr>
          <p:sp>
            <p:nvSpPr>
              <p:cNvPr id="123930" name="Oval 26"/>
              <p:cNvSpPr>
                <a:spLocks noChangeArrowheads="1"/>
              </p:cNvSpPr>
              <p:nvPr/>
            </p:nvSpPr>
            <p:spPr bwMode="auto">
              <a:xfrm>
                <a:off x="1517" y="1334"/>
                <a:ext cx="844" cy="547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929" name="Text Box 25"/>
              <p:cNvSpPr txBox="1">
                <a:spLocks noChangeArrowheads="1"/>
              </p:cNvSpPr>
              <p:nvPr/>
            </p:nvSpPr>
            <p:spPr bwMode="auto">
              <a:xfrm>
                <a:off x="1660" y="1467"/>
                <a:ext cx="6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srgbClr val="66FF66"/>
                    </a:solidFill>
                  </a:rPr>
                  <a:t>FANS</a:t>
                </a:r>
              </a:p>
            </p:txBody>
          </p:sp>
          <p:sp>
            <p:nvSpPr>
              <p:cNvPr id="123931" name="Line 27"/>
              <p:cNvSpPr>
                <a:spLocks noChangeShapeType="1"/>
              </p:cNvSpPr>
              <p:nvPr/>
            </p:nvSpPr>
            <p:spPr bwMode="auto">
              <a:xfrm>
                <a:off x="2362" y="1603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3932" name="Text Box 28"/>
              <p:cNvSpPr txBox="1">
                <a:spLocks noChangeArrowheads="1"/>
              </p:cNvSpPr>
              <p:nvPr/>
            </p:nvSpPr>
            <p:spPr bwMode="auto">
              <a:xfrm>
                <a:off x="2754" y="1308"/>
                <a:ext cx="343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4800">
                    <a:solidFill>
                      <a:srgbClr val="FF0000"/>
                    </a:solidFill>
                    <a:latin typeface="Comic Sans MS" charset="0"/>
                  </a:rPr>
                  <a:t>x</a:t>
                </a:r>
              </a:p>
            </p:txBody>
          </p:sp>
        </p:grpSp>
      </p:grpSp>
      <p:sp>
        <p:nvSpPr>
          <p:cNvPr id="123938" name="Text Box 34"/>
          <p:cNvSpPr txBox="1">
            <a:spLocks noChangeArrowheads="1"/>
          </p:cNvSpPr>
          <p:nvPr/>
        </p:nvSpPr>
        <p:spPr bwMode="auto">
          <a:xfrm>
            <a:off x="114300" y="150792"/>
            <a:ext cx="9029700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Rappresentazione schematica del meccanismo d</a:t>
            </a:r>
            <a:r>
              <a:rPr lang="ja-JP" altLang="it-IT" sz="3200" b="1" dirty="0">
                <a:solidFill>
                  <a:srgbClr val="FF0000"/>
                </a:solidFill>
                <a:latin typeface="Arial"/>
              </a:rPr>
              <a:t>’</a:t>
            </a:r>
            <a:r>
              <a:rPr lang="it-IT" sz="3200" b="1" dirty="0">
                <a:solidFill>
                  <a:srgbClr val="FF0000"/>
                </a:solidFill>
              </a:rPr>
              <a:t>azione dei FANS</a:t>
            </a:r>
          </a:p>
        </p:txBody>
      </p:sp>
    </p:spTree>
    <p:extLst>
      <p:ext uri="{BB962C8B-B14F-4D97-AF65-F5344CB8AC3E}">
        <p14:creationId xmlns:p14="http://schemas.microsoft.com/office/powerpoint/2010/main" val="315556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3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1" y="261085"/>
            <a:ext cx="8739437" cy="63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2878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3543300" y="6042025"/>
            <a:ext cx="367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>
                <a:latin typeface="Times New Roman" charset="0"/>
                <a:cs typeface="+mn-cs"/>
              </a:rPr>
              <a:t>Goodman &amp; Gilman</a:t>
            </a:r>
            <a:r>
              <a:rPr lang="ja-JP" altLang="it-IT" sz="2400">
                <a:latin typeface="Arial"/>
                <a:cs typeface="+mn-cs"/>
              </a:rPr>
              <a:t>’</a:t>
            </a:r>
            <a:r>
              <a:rPr lang="it-IT" sz="2400">
                <a:latin typeface="Times New Roman" charset="0"/>
                <a:cs typeface="+mn-cs"/>
              </a:rPr>
              <a:t>s, 2001</a:t>
            </a:r>
          </a:p>
        </p:txBody>
      </p:sp>
      <p:pic>
        <p:nvPicPr>
          <p:cNvPr id="21506" name="Picture 3" descr="msoC3A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14438"/>
            <a:ext cx="8424862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53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1989073" y="384175"/>
            <a:ext cx="5279975" cy="5847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0090"/>
                </a:solidFill>
              </a:rPr>
              <a:t>Reazioni Avverse da FANS</a:t>
            </a:r>
            <a:r>
              <a:rPr lang="it-IT" sz="3200" dirty="0">
                <a:solidFill>
                  <a:srgbClr val="000090"/>
                </a:solidFill>
              </a:rPr>
              <a:t> </a:t>
            </a:r>
          </a:p>
        </p:txBody>
      </p:sp>
      <p:grpSp>
        <p:nvGrpSpPr>
          <p:cNvPr id="128015" name="Group 15"/>
          <p:cNvGrpSpPr>
            <a:grpSpLocks/>
          </p:cNvGrpSpPr>
          <p:nvPr/>
        </p:nvGrpSpPr>
        <p:grpSpPr bwMode="auto">
          <a:xfrm>
            <a:off x="7624763" y="239713"/>
            <a:ext cx="1290637" cy="771525"/>
            <a:chOff x="1873" y="1622"/>
            <a:chExt cx="2226" cy="1330"/>
          </a:xfrm>
        </p:grpSpPr>
        <p:pic>
          <p:nvPicPr>
            <p:cNvPr id="128016" name="Picture 16" descr="j0199381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" y="1944"/>
              <a:ext cx="1966" cy="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128017" name="Object 17"/>
            <p:cNvGraphicFramePr>
              <a:graphicFrameLocks noChangeAspect="1"/>
            </p:cNvGraphicFramePr>
            <p:nvPr/>
          </p:nvGraphicFramePr>
          <p:xfrm>
            <a:off x="2982" y="1622"/>
            <a:ext cx="1117" cy="1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2" name="CorelDRAW" r:id="rId4" imgW="1555090" imgH="2350922" progId="CorelDraw.Grafica.8">
                    <p:embed/>
                  </p:oleObj>
                </mc:Choice>
                <mc:Fallback>
                  <p:oleObj name="CorelDRAW" r:id="rId4" imgW="1555090" imgH="2350922" progId="CorelDraw.Grafica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2" y="1622"/>
                          <a:ext cx="1117" cy="13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8549" name="Group 549"/>
          <p:cNvGrpSpPr>
            <a:grpSpLocks/>
          </p:cNvGrpSpPr>
          <p:nvPr/>
        </p:nvGrpSpPr>
        <p:grpSpPr bwMode="auto">
          <a:xfrm>
            <a:off x="363238" y="1204202"/>
            <a:ext cx="8996362" cy="1592263"/>
            <a:chOff x="171" y="738"/>
            <a:chExt cx="5667" cy="1003"/>
          </a:xfrm>
        </p:grpSpPr>
        <p:sp>
          <p:nvSpPr>
            <p:cNvPr id="128018" name="Text Box 18"/>
            <p:cNvSpPr txBox="1">
              <a:spLocks noChangeArrowheads="1"/>
            </p:cNvSpPr>
            <p:nvPr/>
          </p:nvSpPr>
          <p:spPr bwMode="auto">
            <a:xfrm>
              <a:off x="561" y="738"/>
              <a:ext cx="512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2000" b="1" i="1" dirty="0" smtClean="0">
                  <a:solidFill>
                    <a:srgbClr val="000090"/>
                  </a:solidFill>
                </a:rPr>
                <a:t>    Apparato </a:t>
              </a:r>
              <a:r>
                <a:rPr lang="it-IT" sz="2000" b="1" i="1" dirty="0">
                  <a:solidFill>
                    <a:srgbClr val="000090"/>
                  </a:solidFill>
                </a:rPr>
                <a:t>gastrointestinale</a:t>
              </a:r>
              <a:r>
                <a:rPr lang="it-IT" sz="2000" dirty="0" smtClean="0"/>
                <a:t>: Dispepsia, </a:t>
              </a:r>
              <a:r>
                <a:rPr lang="it-IT" sz="2000" dirty="0" err="1" smtClean="0"/>
                <a:t>Gastrolesività</a:t>
              </a:r>
              <a:endParaRPr lang="it-IT" sz="2000" dirty="0"/>
            </a:p>
          </p:txBody>
        </p:sp>
        <p:grpSp>
          <p:nvGrpSpPr>
            <p:cNvPr id="128019" name="Group 19"/>
            <p:cNvGrpSpPr>
              <a:grpSpLocks/>
            </p:cNvGrpSpPr>
            <p:nvPr/>
          </p:nvGrpSpPr>
          <p:grpSpPr bwMode="auto">
            <a:xfrm>
              <a:off x="171" y="816"/>
              <a:ext cx="273" cy="479"/>
              <a:chOff x="2678" y="549"/>
              <a:chExt cx="198" cy="348"/>
            </a:xfrm>
          </p:grpSpPr>
          <p:sp>
            <p:nvSpPr>
              <p:cNvPr id="128020" name="Freeform 20"/>
              <p:cNvSpPr>
                <a:spLocks/>
              </p:cNvSpPr>
              <p:nvPr/>
            </p:nvSpPr>
            <p:spPr bwMode="auto">
              <a:xfrm>
                <a:off x="2762" y="549"/>
                <a:ext cx="12" cy="2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0 h 4"/>
                  <a:gd name="T4" fmla="*/ 1 w 2"/>
                  <a:gd name="T5" fmla="*/ 4 h 4"/>
                  <a:gd name="T6" fmla="*/ 1 w 2"/>
                  <a:gd name="T7" fmla="*/ 4 h 4"/>
                  <a:gd name="T8" fmla="*/ 2 w 2"/>
                  <a:gd name="T9" fmla="*/ 4 h 4"/>
                  <a:gd name="T10" fmla="*/ 1 w 2"/>
                  <a:gd name="T11" fmla="*/ 0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0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1E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1" name="Freeform 21"/>
              <p:cNvSpPr>
                <a:spLocks/>
              </p:cNvSpPr>
              <p:nvPr/>
            </p:nvSpPr>
            <p:spPr bwMode="auto">
              <a:xfrm>
                <a:off x="2690" y="687"/>
                <a:ext cx="180" cy="204"/>
              </a:xfrm>
              <a:custGeom>
                <a:avLst/>
                <a:gdLst>
                  <a:gd name="T0" fmla="*/ 2 w 30"/>
                  <a:gd name="T1" fmla="*/ 2 h 34"/>
                  <a:gd name="T2" fmla="*/ 1 w 30"/>
                  <a:gd name="T3" fmla="*/ 4 h 34"/>
                  <a:gd name="T4" fmla="*/ 2 w 30"/>
                  <a:gd name="T5" fmla="*/ 5 h 34"/>
                  <a:gd name="T6" fmla="*/ 1 w 30"/>
                  <a:gd name="T7" fmla="*/ 7 h 34"/>
                  <a:gd name="T8" fmla="*/ 2 w 30"/>
                  <a:gd name="T9" fmla="*/ 8 h 34"/>
                  <a:gd name="T10" fmla="*/ 1 w 30"/>
                  <a:gd name="T11" fmla="*/ 10 h 34"/>
                  <a:gd name="T12" fmla="*/ 0 w 30"/>
                  <a:gd name="T13" fmla="*/ 14 h 34"/>
                  <a:gd name="T14" fmla="*/ 0 w 30"/>
                  <a:gd name="T15" fmla="*/ 21 h 34"/>
                  <a:gd name="T16" fmla="*/ 3 w 30"/>
                  <a:gd name="T17" fmla="*/ 25 h 34"/>
                  <a:gd name="T18" fmla="*/ 6 w 30"/>
                  <a:gd name="T19" fmla="*/ 26 h 34"/>
                  <a:gd name="T20" fmla="*/ 7 w 30"/>
                  <a:gd name="T21" fmla="*/ 26 h 34"/>
                  <a:gd name="T22" fmla="*/ 7 w 30"/>
                  <a:gd name="T23" fmla="*/ 26 h 34"/>
                  <a:gd name="T24" fmla="*/ 7 w 30"/>
                  <a:gd name="T25" fmla="*/ 29 h 34"/>
                  <a:gd name="T26" fmla="*/ 8 w 30"/>
                  <a:gd name="T27" fmla="*/ 29 h 34"/>
                  <a:gd name="T28" fmla="*/ 8 w 30"/>
                  <a:gd name="T29" fmla="*/ 25 h 34"/>
                  <a:gd name="T30" fmla="*/ 9 w 30"/>
                  <a:gd name="T31" fmla="*/ 24 h 34"/>
                  <a:gd name="T32" fmla="*/ 10 w 30"/>
                  <a:gd name="T33" fmla="*/ 26 h 34"/>
                  <a:gd name="T34" fmla="*/ 14 w 30"/>
                  <a:gd name="T35" fmla="*/ 28 h 34"/>
                  <a:gd name="T36" fmla="*/ 14 w 30"/>
                  <a:gd name="T37" fmla="*/ 31 h 34"/>
                  <a:gd name="T38" fmla="*/ 15 w 30"/>
                  <a:gd name="T39" fmla="*/ 34 h 34"/>
                  <a:gd name="T40" fmla="*/ 16 w 30"/>
                  <a:gd name="T41" fmla="*/ 34 h 34"/>
                  <a:gd name="T42" fmla="*/ 16 w 30"/>
                  <a:gd name="T43" fmla="*/ 28 h 34"/>
                  <a:gd name="T44" fmla="*/ 20 w 30"/>
                  <a:gd name="T45" fmla="*/ 29 h 34"/>
                  <a:gd name="T46" fmla="*/ 22 w 30"/>
                  <a:gd name="T47" fmla="*/ 29 h 34"/>
                  <a:gd name="T48" fmla="*/ 25 w 30"/>
                  <a:gd name="T49" fmla="*/ 28 h 34"/>
                  <a:gd name="T50" fmla="*/ 28 w 30"/>
                  <a:gd name="T51" fmla="*/ 26 h 34"/>
                  <a:gd name="T52" fmla="*/ 29 w 30"/>
                  <a:gd name="T53" fmla="*/ 23 h 34"/>
                  <a:gd name="T54" fmla="*/ 29 w 30"/>
                  <a:gd name="T55" fmla="*/ 19 h 34"/>
                  <a:gd name="T56" fmla="*/ 29 w 30"/>
                  <a:gd name="T57" fmla="*/ 18 h 34"/>
                  <a:gd name="T58" fmla="*/ 29 w 30"/>
                  <a:gd name="T59" fmla="*/ 16 h 34"/>
                  <a:gd name="T60" fmla="*/ 30 w 30"/>
                  <a:gd name="T61" fmla="*/ 14 h 34"/>
                  <a:gd name="T62" fmla="*/ 30 w 30"/>
                  <a:gd name="T63" fmla="*/ 11 h 34"/>
                  <a:gd name="T64" fmla="*/ 30 w 30"/>
                  <a:gd name="T65" fmla="*/ 10 h 34"/>
                  <a:gd name="T66" fmla="*/ 29 w 30"/>
                  <a:gd name="T67" fmla="*/ 8 h 34"/>
                  <a:gd name="T68" fmla="*/ 30 w 30"/>
                  <a:gd name="T69" fmla="*/ 1 h 34"/>
                  <a:gd name="T70" fmla="*/ 29 w 30"/>
                  <a:gd name="T71" fmla="*/ 0 h 34"/>
                  <a:gd name="T72" fmla="*/ 2 w 30"/>
                  <a:gd name="T7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" h="34">
                    <a:moveTo>
                      <a:pt x="2" y="2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3" y="25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29"/>
                    </a:lnTo>
                    <a:lnTo>
                      <a:pt x="8" y="29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4" y="31"/>
                    </a:lnTo>
                    <a:lnTo>
                      <a:pt x="15" y="34"/>
                    </a:lnTo>
                    <a:lnTo>
                      <a:pt x="16" y="34"/>
                    </a:lnTo>
                    <a:lnTo>
                      <a:pt x="16" y="28"/>
                    </a:lnTo>
                    <a:lnTo>
                      <a:pt x="20" y="29"/>
                    </a:lnTo>
                    <a:lnTo>
                      <a:pt x="22" y="29"/>
                    </a:lnTo>
                    <a:lnTo>
                      <a:pt x="25" y="28"/>
                    </a:lnTo>
                    <a:lnTo>
                      <a:pt x="28" y="26"/>
                    </a:lnTo>
                    <a:lnTo>
                      <a:pt x="29" y="23"/>
                    </a:lnTo>
                    <a:lnTo>
                      <a:pt x="29" y="19"/>
                    </a:lnTo>
                    <a:lnTo>
                      <a:pt x="29" y="18"/>
                    </a:lnTo>
                    <a:lnTo>
                      <a:pt x="29" y="16"/>
                    </a:lnTo>
                    <a:lnTo>
                      <a:pt x="30" y="14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29" y="8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FDA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2" name="Freeform 22"/>
              <p:cNvSpPr>
                <a:spLocks/>
              </p:cNvSpPr>
              <p:nvPr/>
            </p:nvSpPr>
            <p:spPr bwMode="auto">
              <a:xfrm>
                <a:off x="2828" y="783"/>
                <a:ext cx="30" cy="54"/>
              </a:xfrm>
              <a:custGeom>
                <a:avLst/>
                <a:gdLst>
                  <a:gd name="T0" fmla="*/ 0 w 5"/>
                  <a:gd name="T1" fmla="*/ 9 h 9"/>
                  <a:gd name="T2" fmla="*/ 1 w 5"/>
                  <a:gd name="T3" fmla="*/ 8 h 9"/>
                  <a:gd name="T4" fmla="*/ 1 w 5"/>
                  <a:gd name="T5" fmla="*/ 8 h 9"/>
                  <a:gd name="T6" fmla="*/ 1 w 5"/>
                  <a:gd name="T7" fmla="*/ 8 h 9"/>
                  <a:gd name="T8" fmla="*/ 2 w 5"/>
                  <a:gd name="T9" fmla="*/ 7 h 9"/>
                  <a:gd name="T10" fmla="*/ 2 w 5"/>
                  <a:gd name="T11" fmla="*/ 7 h 9"/>
                  <a:gd name="T12" fmla="*/ 3 w 5"/>
                  <a:gd name="T13" fmla="*/ 6 h 9"/>
                  <a:gd name="T14" fmla="*/ 3 w 5"/>
                  <a:gd name="T15" fmla="*/ 5 h 9"/>
                  <a:gd name="T16" fmla="*/ 3 w 5"/>
                  <a:gd name="T17" fmla="*/ 5 h 9"/>
                  <a:gd name="T18" fmla="*/ 4 w 5"/>
                  <a:gd name="T19" fmla="*/ 4 h 9"/>
                  <a:gd name="T20" fmla="*/ 4 w 5"/>
                  <a:gd name="T21" fmla="*/ 3 h 9"/>
                  <a:gd name="T22" fmla="*/ 4 w 5"/>
                  <a:gd name="T23" fmla="*/ 2 h 9"/>
                  <a:gd name="T24" fmla="*/ 4 w 5"/>
                  <a:gd name="T25" fmla="*/ 1 h 9"/>
                  <a:gd name="T26" fmla="*/ 4 w 5"/>
                  <a:gd name="T27" fmla="*/ 1 h 9"/>
                  <a:gd name="T28" fmla="*/ 4 w 5"/>
                  <a:gd name="T29" fmla="*/ 1 h 9"/>
                  <a:gd name="T30" fmla="*/ 3 w 5"/>
                  <a:gd name="T31" fmla="*/ 1 h 9"/>
                  <a:gd name="T32" fmla="*/ 3 w 5"/>
                  <a:gd name="T33" fmla="*/ 1 h 9"/>
                  <a:gd name="T34" fmla="*/ 3 w 5"/>
                  <a:gd name="T35" fmla="*/ 1 h 9"/>
                  <a:gd name="T36" fmla="*/ 3 w 5"/>
                  <a:gd name="T37" fmla="*/ 1 h 9"/>
                  <a:gd name="T38" fmla="*/ 3 w 5"/>
                  <a:gd name="T39" fmla="*/ 2 h 9"/>
                  <a:gd name="T40" fmla="*/ 3 w 5"/>
                  <a:gd name="T41" fmla="*/ 3 h 9"/>
                  <a:gd name="T42" fmla="*/ 3 w 5"/>
                  <a:gd name="T43" fmla="*/ 4 h 9"/>
                  <a:gd name="T44" fmla="*/ 3 w 5"/>
                  <a:gd name="T45" fmla="*/ 4 h 9"/>
                  <a:gd name="T46" fmla="*/ 3 w 5"/>
                  <a:gd name="T47" fmla="*/ 5 h 9"/>
                  <a:gd name="T48" fmla="*/ 2 w 5"/>
                  <a:gd name="T49" fmla="*/ 5 h 9"/>
                  <a:gd name="T50" fmla="*/ 2 w 5"/>
                  <a:gd name="T51" fmla="*/ 6 h 9"/>
                  <a:gd name="T52" fmla="*/ 1 w 5"/>
                  <a:gd name="T53" fmla="*/ 7 h 9"/>
                  <a:gd name="T54" fmla="*/ 1 w 5"/>
                  <a:gd name="T55" fmla="*/ 7 h 9"/>
                  <a:gd name="T56" fmla="*/ 0 w 5"/>
                  <a:gd name="T57" fmla="*/ 7 h 9"/>
                  <a:gd name="T58" fmla="*/ 0 w 5"/>
                  <a:gd name="T59" fmla="*/ 8 h 9"/>
                  <a:gd name="T60" fmla="*/ 0 w 5"/>
                  <a:gd name="T61" fmla="*/ 8 h 9"/>
                  <a:gd name="T62" fmla="*/ 0 w 5"/>
                  <a:gd name="T63" fmla="*/ 8 h 9"/>
                  <a:gd name="T64" fmla="*/ 0 w 5"/>
                  <a:gd name="T65" fmla="*/ 9 h 9"/>
                  <a:gd name="T66" fmla="*/ 0 w 5"/>
                  <a:gd name="T67" fmla="*/ 8 h 9"/>
                  <a:gd name="T68" fmla="*/ 0 w 5"/>
                  <a:gd name="T69" fmla="*/ 7 h 9"/>
                  <a:gd name="T70" fmla="*/ 1 w 5"/>
                  <a:gd name="T71" fmla="*/ 6 h 9"/>
                  <a:gd name="T72" fmla="*/ 2 w 5"/>
                  <a:gd name="T73" fmla="*/ 6 h 9"/>
                  <a:gd name="T74" fmla="*/ 2 w 5"/>
                  <a:gd name="T75" fmla="*/ 4 h 9"/>
                  <a:gd name="T76" fmla="*/ 3 w 5"/>
                  <a:gd name="T77" fmla="*/ 2 h 9"/>
                  <a:gd name="T78" fmla="*/ 3 w 5"/>
                  <a:gd name="T79" fmla="*/ 0 h 9"/>
                  <a:gd name="T80" fmla="*/ 5 w 5"/>
                  <a:gd name="T81" fmla="*/ 0 h 9"/>
                  <a:gd name="T82" fmla="*/ 5 w 5"/>
                  <a:gd name="T83" fmla="*/ 1 h 9"/>
                  <a:gd name="T84" fmla="*/ 4 w 5"/>
                  <a:gd name="T85" fmla="*/ 2 h 9"/>
                  <a:gd name="T86" fmla="*/ 4 w 5"/>
                  <a:gd name="T87" fmla="*/ 5 h 9"/>
                  <a:gd name="T88" fmla="*/ 4 w 5"/>
                  <a:gd name="T89" fmla="*/ 6 h 9"/>
                  <a:gd name="T90" fmla="*/ 2 w 5"/>
                  <a:gd name="T91" fmla="*/ 8 h 9"/>
                  <a:gd name="T92" fmla="*/ 0 w 5"/>
                  <a:gd name="T9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3" name="Freeform 23"/>
              <p:cNvSpPr>
                <a:spLocks/>
              </p:cNvSpPr>
              <p:nvPr/>
            </p:nvSpPr>
            <p:spPr bwMode="auto">
              <a:xfrm>
                <a:off x="2828" y="831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1 h 1"/>
                  <a:gd name="T16" fmla="*/ 0 w 1"/>
                  <a:gd name="T17" fmla="*/ 1 h 1"/>
                  <a:gd name="T18" fmla="*/ 0 w 1"/>
                  <a:gd name="T19" fmla="*/ 0 h 1"/>
                  <a:gd name="T20" fmla="*/ 0 w 1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4" name="Freeform 24"/>
              <p:cNvSpPr>
                <a:spLocks/>
              </p:cNvSpPr>
              <p:nvPr/>
            </p:nvSpPr>
            <p:spPr bwMode="auto">
              <a:xfrm>
                <a:off x="2834" y="681"/>
                <a:ext cx="36" cy="102"/>
              </a:xfrm>
              <a:custGeom>
                <a:avLst/>
                <a:gdLst>
                  <a:gd name="T0" fmla="*/ 5 w 6"/>
                  <a:gd name="T1" fmla="*/ 1 h 17"/>
                  <a:gd name="T2" fmla="*/ 5 w 6"/>
                  <a:gd name="T3" fmla="*/ 3 h 17"/>
                  <a:gd name="T4" fmla="*/ 5 w 6"/>
                  <a:gd name="T5" fmla="*/ 5 h 17"/>
                  <a:gd name="T6" fmla="*/ 5 w 6"/>
                  <a:gd name="T7" fmla="*/ 7 h 17"/>
                  <a:gd name="T8" fmla="*/ 4 w 6"/>
                  <a:gd name="T9" fmla="*/ 8 h 17"/>
                  <a:gd name="T10" fmla="*/ 4 w 6"/>
                  <a:gd name="T11" fmla="*/ 8 h 17"/>
                  <a:gd name="T12" fmla="*/ 4 w 6"/>
                  <a:gd name="T13" fmla="*/ 7 h 17"/>
                  <a:gd name="T14" fmla="*/ 5 w 6"/>
                  <a:gd name="T15" fmla="*/ 5 h 17"/>
                  <a:gd name="T16" fmla="*/ 5 w 6"/>
                  <a:gd name="T17" fmla="*/ 3 h 17"/>
                  <a:gd name="T18" fmla="*/ 5 w 6"/>
                  <a:gd name="T19" fmla="*/ 2 h 17"/>
                  <a:gd name="T20" fmla="*/ 4 w 6"/>
                  <a:gd name="T21" fmla="*/ 2 h 17"/>
                  <a:gd name="T22" fmla="*/ 4 w 6"/>
                  <a:gd name="T23" fmla="*/ 2 h 17"/>
                  <a:gd name="T24" fmla="*/ 4 w 6"/>
                  <a:gd name="T25" fmla="*/ 4 h 17"/>
                  <a:gd name="T26" fmla="*/ 3 w 6"/>
                  <a:gd name="T27" fmla="*/ 5 h 17"/>
                  <a:gd name="T28" fmla="*/ 2 w 6"/>
                  <a:gd name="T29" fmla="*/ 6 h 17"/>
                  <a:gd name="T30" fmla="*/ 2 w 6"/>
                  <a:gd name="T31" fmla="*/ 8 h 17"/>
                  <a:gd name="T32" fmla="*/ 3 w 6"/>
                  <a:gd name="T33" fmla="*/ 9 h 17"/>
                  <a:gd name="T34" fmla="*/ 3 w 6"/>
                  <a:gd name="T35" fmla="*/ 11 h 17"/>
                  <a:gd name="T36" fmla="*/ 3 w 6"/>
                  <a:gd name="T37" fmla="*/ 13 h 17"/>
                  <a:gd name="T38" fmla="*/ 3 w 6"/>
                  <a:gd name="T39" fmla="*/ 14 h 17"/>
                  <a:gd name="T40" fmla="*/ 3 w 6"/>
                  <a:gd name="T41" fmla="*/ 14 h 17"/>
                  <a:gd name="T42" fmla="*/ 4 w 6"/>
                  <a:gd name="T43" fmla="*/ 12 h 17"/>
                  <a:gd name="T44" fmla="*/ 4 w 6"/>
                  <a:gd name="T45" fmla="*/ 11 h 17"/>
                  <a:gd name="T46" fmla="*/ 5 w 6"/>
                  <a:gd name="T47" fmla="*/ 10 h 17"/>
                  <a:gd name="T48" fmla="*/ 5 w 6"/>
                  <a:gd name="T49" fmla="*/ 10 h 17"/>
                  <a:gd name="T50" fmla="*/ 5 w 6"/>
                  <a:gd name="T51" fmla="*/ 11 h 17"/>
                  <a:gd name="T52" fmla="*/ 5 w 6"/>
                  <a:gd name="T53" fmla="*/ 12 h 17"/>
                  <a:gd name="T54" fmla="*/ 4 w 6"/>
                  <a:gd name="T55" fmla="*/ 14 h 17"/>
                  <a:gd name="T56" fmla="*/ 4 w 6"/>
                  <a:gd name="T57" fmla="*/ 15 h 17"/>
                  <a:gd name="T58" fmla="*/ 3 w 6"/>
                  <a:gd name="T59" fmla="*/ 15 h 17"/>
                  <a:gd name="T60" fmla="*/ 3 w 6"/>
                  <a:gd name="T61" fmla="*/ 15 h 17"/>
                  <a:gd name="T62" fmla="*/ 2 w 6"/>
                  <a:gd name="T63" fmla="*/ 13 h 17"/>
                  <a:gd name="T64" fmla="*/ 2 w 6"/>
                  <a:gd name="T65" fmla="*/ 11 h 17"/>
                  <a:gd name="T66" fmla="*/ 2 w 6"/>
                  <a:gd name="T67" fmla="*/ 9 h 17"/>
                  <a:gd name="T68" fmla="*/ 2 w 6"/>
                  <a:gd name="T69" fmla="*/ 7 h 17"/>
                  <a:gd name="T70" fmla="*/ 2 w 6"/>
                  <a:gd name="T71" fmla="*/ 6 h 17"/>
                  <a:gd name="T72" fmla="*/ 2 w 6"/>
                  <a:gd name="T73" fmla="*/ 5 h 17"/>
                  <a:gd name="T74" fmla="*/ 3 w 6"/>
                  <a:gd name="T75" fmla="*/ 4 h 17"/>
                  <a:gd name="T76" fmla="*/ 4 w 6"/>
                  <a:gd name="T77" fmla="*/ 3 h 17"/>
                  <a:gd name="T78" fmla="*/ 4 w 6"/>
                  <a:gd name="T79" fmla="*/ 2 h 17"/>
                  <a:gd name="T80" fmla="*/ 5 w 6"/>
                  <a:gd name="T81" fmla="*/ 1 h 17"/>
                  <a:gd name="T82" fmla="*/ 5 w 6"/>
                  <a:gd name="T83" fmla="*/ 1 h 17"/>
                  <a:gd name="T84" fmla="*/ 4 w 6"/>
                  <a:gd name="T85" fmla="*/ 1 h 17"/>
                  <a:gd name="T86" fmla="*/ 3 w 6"/>
                  <a:gd name="T87" fmla="*/ 2 h 17"/>
                  <a:gd name="T88" fmla="*/ 2 w 6"/>
                  <a:gd name="T89" fmla="*/ 4 h 17"/>
                  <a:gd name="T90" fmla="*/ 1 w 6"/>
                  <a:gd name="T91" fmla="*/ 6 h 17"/>
                  <a:gd name="T92" fmla="*/ 1 w 6"/>
                  <a:gd name="T93" fmla="*/ 9 h 17"/>
                  <a:gd name="T94" fmla="*/ 1 w 6"/>
                  <a:gd name="T95" fmla="*/ 13 h 17"/>
                  <a:gd name="T96" fmla="*/ 2 w 6"/>
                  <a:gd name="T97" fmla="*/ 17 h 17"/>
                  <a:gd name="T98" fmla="*/ 5 w 6"/>
                  <a:gd name="T99" fmla="*/ 16 h 17"/>
                  <a:gd name="T100" fmla="*/ 5 w 6"/>
                  <a:gd name="T101" fmla="*/ 14 h 17"/>
                  <a:gd name="T102" fmla="*/ 6 w 6"/>
                  <a:gd name="T103" fmla="*/ 12 h 17"/>
                  <a:gd name="T104" fmla="*/ 6 w 6"/>
                  <a:gd name="T105" fmla="*/ 10 h 17"/>
                  <a:gd name="T106" fmla="*/ 6 w 6"/>
                  <a:gd name="T107" fmla="*/ 5 h 17"/>
                  <a:gd name="T108" fmla="*/ 6 w 6"/>
                  <a:gd name="T10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" h="17">
                    <a:moveTo>
                      <a:pt x="6" y="1"/>
                    </a:move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5" name="Freeform 25"/>
              <p:cNvSpPr>
                <a:spLocks/>
              </p:cNvSpPr>
              <p:nvPr/>
            </p:nvSpPr>
            <p:spPr bwMode="auto">
              <a:xfrm>
                <a:off x="2828" y="771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0 h 2"/>
                  <a:gd name="T14" fmla="*/ 0 w 1"/>
                  <a:gd name="T15" fmla="*/ 2 h 2"/>
                  <a:gd name="T16" fmla="*/ 1 w 1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6" name="Freeform 26"/>
              <p:cNvSpPr>
                <a:spLocks/>
              </p:cNvSpPr>
              <p:nvPr/>
            </p:nvSpPr>
            <p:spPr bwMode="auto">
              <a:xfrm>
                <a:off x="2828" y="765"/>
                <a:ext cx="12" cy="54"/>
              </a:xfrm>
              <a:custGeom>
                <a:avLst/>
                <a:gdLst>
                  <a:gd name="T0" fmla="*/ 0 w 2"/>
                  <a:gd name="T1" fmla="*/ 2 h 9"/>
                  <a:gd name="T2" fmla="*/ 1 w 2"/>
                  <a:gd name="T3" fmla="*/ 2 h 9"/>
                  <a:gd name="T4" fmla="*/ 1 w 2"/>
                  <a:gd name="T5" fmla="*/ 3 h 9"/>
                  <a:gd name="T6" fmla="*/ 1 w 2"/>
                  <a:gd name="T7" fmla="*/ 3 h 9"/>
                  <a:gd name="T8" fmla="*/ 1 w 2"/>
                  <a:gd name="T9" fmla="*/ 4 h 9"/>
                  <a:gd name="T10" fmla="*/ 1 w 2"/>
                  <a:gd name="T11" fmla="*/ 4 h 9"/>
                  <a:gd name="T12" fmla="*/ 0 w 2"/>
                  <a:gd name="T13" fmla="*/ 5 h 9"/>
                  <a:gd name="T14" fmla="*/ 0 w 2"/>
                  <a:gd name="T15" fmla="*/ 5 h 9"/>
                  <a:gd name="T16" fmla="*/ 0 w 2"/>
                  <a:gd name="T17" fmla="*/ 6 h 9"/>
                  <a:gd name="T18" fmla="*/ 0 w 2"/>
                  <a:gd name="T19" fmla="*/ 6 h 9"/>
                  <a:gd name="T20" fmla="*/ 0 w 2"/>
                  <a:gd name="T21" fmla="*/ 7 h 9"/>
                  <a:gd name="T22" fmla="*/ 0 w 2"/>
                  <a:gd name="T23" fmla="*/ 7 h 9"/>
                  <a:gd name="T24" fmla="*/ 0 w 2"/>
                  <a:gd name="T25" fmla="*/ 7 h 9"/>
                  <a:gd name="T26" fmla="*/ 0 w 2"/>
                  <a:gd name="T27" fmla="*/ 8 h 9"/>
                  <a:gd name="T28" fmla="*/ 0 w 2"/>
                  <a:gd name="T29" fmla="*/ 8 h 9"/>
                  <a:gd name="T30" fmla="*/ 0 w 2"/>
                  <a:gd name="T31" fmla="*/ 8 h 9"/>
                  <a:gd name="T32" fmla="*/ 1 w 2"/>
                  <a:gd name="T33" fmla="*/ 8 h 9"/>
                  <a:gd name="T34" fmla="*/ 1 w 2"/>
                  <a:gd name="T35" fmla="*/ 7 h 9"/>
                  <a:gd name="T36" fmla="*/ 1 w 2"/>
                  <a:gd name="T37" fmla="*/ 6 h 9"/>
                  <a:gd name="T38" fmla="*/ 1 w 2"/>
                  <a:gd name="T39" fmla="*/ 5 h 9"/>
                  <a:gd name="T40" fmla="*/ 1 w 2"/>
                  <a:gd name="T41" fmla="*/ 4 h 9"/>
                  <a:gd name="T42" fmla="*/ 2 w 2"/>
                  <a:gd name="T43" fmla="*/ 4 h 9"/>
                  <a:gd name="T44" fmla="*/ 2 w 2"/>
                  <a:gd name="T45" fmla="*/ 3 h 9"/>
                  <a:gd name="T46" fmla="*/ 2 w 2"/>
                  <a:gd name="T47" fmla="*/ 2 h 9"/>
                  <a:gd name="T48" fmla="*/ 2 w 2"/>
                  <a:gd name="T49" fmla="*/ 1 h 9"/>
                  <a:gd name="T50" fmla="*/ 2 w 2"/>
                  <a:gd name="T51" fmla="*/ 1 h 9"/>
                  <a:gd name="T52" fmla="*/ 1 w 2"/>
                  <a:gd name="T53" fmla="*/ 1 h 9"/>
                  <a:gd name="T54" fmla="*/ 1 w 2"/>
                  <a:gd name="T55" fmla="*/ 1 h 9"/>
                  <a:gd name="T56" fmla="*/ 1 w 2"/>
                  <a:gd name="T57" fmla="*/ 1 h 9"/>
                  <a:gd name="T58" fmla="*/ 1 w 2"/>
                  <a:gd name="T59" fmla="*/ 1 h 9"/>
                  <a:gd name="T60" fmla="*/ 1 w 2"/>
                  <a:gd name="T61" fmla="*/ 1 h 9"/>
                  <a:gd name="T62" fmla="*/ 1 w 2"/>
                  <a:gd name="T63" fmla="*/ 2 h 9"/>
                  <a:gd name="T64" fmla="*/ 0 w 2"/>
                  <a:gd name="T65" fmla="*/ 1 h 9"/>
                  <a:gd name="T66" fmla="*/ 1 w 2"/>
                  <a:gd name="T67" fmla="*/ 0 h 9"/>
                  <a:gd name="T68" fmla="*/ 1 w 2"/>
                  <a:gd name="T69" fmla="*/ 0 h 9"/>
                  <a:gd name="T70" fmla="*/ 2 w 2"/>
                  <a:gd name="T71" fmla="*/ 0 h 9"/>
                  <a:gd name="T72" fmla="*/ 2 w 2"/>
                  <a:gd name="T73" fmla="*/ 3 h 9"/>
                  <a:gd name="T74" fmla="*/ 1 w 2"/>
                  <a:gd name="T75" fmla="*/ 6 h 9"/>
                  <a:gd name="T76" fmla="*/ 0 w 2"/>
                  <a:gd name="T77" fmla="*/ 9 h 9"/>
                  <a:gd name="T78" fmla="*/ 0 w 2"/>
                  <a:gd name="T79" fmla="*/ 9 h 9"/>
                  <a:gd name="T80" fmla="*/ 0 w 2"/>
                  <a:gd name="T81" fmla="*/ 7 h 9"/>
                  <a:gd name="T82" fmla="*/ 0 w 2"/>
                  <a:gd name="T83" fmla="*/ 6 h 9"/>
                  <a:gd name="T84" fmla="*/ 0 w 2"/>
                  <a:gd name="T8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" h="9">
                    <a:moveTo>
                      <a:pt x="0" y="2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7" name="Freeform 27"/>
              <p:cNvSpPr>
                <a:spLocks/>
              </p:cNvSpPr>
              <p:nvPr/>
            </p:nvSpPr>
            <p:spPr bwMode="auto">
              <a:xfrm>
                <a:off x="2816" y="783"/>
                <a:ext cx="6" cy="1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0 h 3"/>
                  <a:gd name="T4" fmla="*/ 0 w 1"/>
                  <a:gd name="T5" fmla="*/ 1 h 3"/>
                  <a:gd name="T6" fmla="*/ 0 w 1"/>
                  <a:gd name="T7" fmla="*/ 1 h 3"/>
                  <a:gd name="T8" fmla="*/ 1 w 1"/>
                  <a:gd name="T9" fmla="*/ 1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2 h 3"/>
                  <a:gd name="T16" fmla="*/ 1 w 1"/>
                  <a:gd name="T17" fmla="*/ 2 h 3"/>
                  <a:gd name="T18" fmla="*/ 1 w 1"/>
                  <a:gd name="T19" fmla="*/ 2 h 3"/>
                  <a:gd name="T20" fmla="*/ 1 w 1"/>
                  <a:gd name="T21" fmla="*/ 1 h 3"/>
                  <a:gd name="T22" fmla="*/ 1 w 1"/>
                  <a:gd name="T23" fmla="*/ 1 h 3"/>
                  <a:gd name="T24" fmla="*/ 1 w 1"/>
                  <a:gd name="T25" fmla="*/ 0 h 3"/>
                  <a:gd name="T26" fmla="*/ 1 w 1"/>
                  <a:gd name="T27" fmla="*/ 0 h 3"/>
                  <a:gd name="T28" fmla="*/ 1 w 1"/>
                  <a:gd name="T29" fmla="*/ 0 h 3"/>
                  <a:gd name="T30" fmla="*/ 1 w 1"/>
                  <a:gd name="T31" fmla="*/ 0 h 3"/>
                  <a:gd name="T32" fmla="*/ 1 w 1"/>
                  <a:gd name="T33" fmla="*/ 0 h 3"/>
                  <a:gd name="T34" fmla="*/ 1 w 1"/>
                  <a:gd name="T35" fmla="*/ 0 h 3"/>
                  <a:gd name="T36" fmla="*/ 1 w 1"/>
                  <a:gd name="T37" fmla="*/ 0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2 h 3"/>
                  <a:gd name="T44" fmla="*/ 0 w 1"/>
                  <a:gd name="T45" fmla="*/ 1 h 3"/>
                  <a:gd name="T46" fmla="*/ 0 w 1"/>
                  <a:gd name="T47" fmla="*/ 0 h 3"/>
                  <a:gd name="T48" fmla="*/ 0 w 1"/>
                  <a:gd name="T49" fmla="*/ 0 h 3"/>
                  <a:gd name="T50" fmla="*/ 1 w 1"/>
                  <a:gd name="T5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8" name="Freeform 28"/>
              <p:cNvSpPr>
                <a:spLocks/>
              </p:cNvSpPr>
              <p:nvPr/>
            </p:nvSpPr>
            <p:spPr bwMode="auto">
              <a:xfrm>
                <a:off x="2744" y="777"/>
                <a:ext cx="78" cy="78"/>
              </a:xfrm>
              <a:custGeom>
                <a:avLst/>
                <a:gdLst>
                  <a:gd name="T0" fmla="*/ 6 w 13"/>
                  <a:gd name="T1" fmla="*/ 0 h 13"/>
                  <a:gd name="T2" fmla="*/ 5 w 13"/>
                  <a:gd name="T3" fmla="*/ 2 h 13"/>
                  <a:gd name="T4" fmla="*/ 5 w 13"/>
                  <a:gd name="T5" fmla="*/ 5 h 13"/>
                  <a:gd name="T6" fmla="*/ 6 w 13"/>
                  <a:gd name="T7" fmla="*/ 7 h 13"/>
                  <a:gd name="T8" fmla="*/ 7 w 13"/>
                  <a:gd name="T9" fmla="*/ 7 h 13"/>
                  <a:gd name="T10" fmla="*/ 8 w 13"/>
                  <a:gd name="T11" fmla="*/ 6 h 13"/>
                  <a:gd name="T12" fmla="*/ 8 w 13"/>
                  <a:gd name="T13" fmla="*/ 3 h 13"/>
                  <a:gd name="T14" fmla="*/ 10 w 13"/>
                  <a:gd name="T15" fmla="*/ 3 h 13"/>
                  <a:gd name="T16" fmla="*/ 10 w 13"/>
                  <a:gd name="T17" fmla="*/ 6 h 13"/>
                  <a:gd name="T18" fmla="*/ 10 w 13"/>
                  <a:gd name="T19" fmla="*/ 8 h 13"/>
                  <a:gd name="T20" fmla="*/ 8 w 13"/>
                  <a:gd name="T21" fmla="*/ 9 h 13"/>
                  <a:gd name="T22" fmla="*/ 5 w 13"/>
                  <a:gd name="T23" fmla="*/ 9 h 13"/>
                  <a:gd name="T24" fmla="*/ 4 w 13"/>
                  <a:gd name="T25" fmla="*/ 8 h 13"/>
                  <a:gd name="T26" fmla="*/ 3 w 13"/>
                  <a:gd name="T27" fmla="*/ 7 h 13"/>
                  <a:gd name="T28" fmla="*/ 2 w 13"/>
                  <a:gd name="T29" fmla="*/ 8 h 13"/>
                  <a:gd name="T30" fmla="*/ 1 w 13"/>
                  <a:gd name="T31" fmla="*/ 9 h 13"/>
                  <a:gd name="T32" fmla="*/ 1 w 13"/>
                  <a:gd name="T33" fmla="*/ 10 h 13"/>
                  <a:gd name="T34" fmla="*/ 5 w 13"/>
                  <a:gd name="T35" fmla="*/ 12 h 13"/>
                  <a:gd name="T36" fmla="*/ 9 w 13"/>
                  <a:gd name="T37" fmla="*/ 13 h 13"/>
                  <a:gd name="T38" fmla="*/ 12 w 13"/>
                  <a:gd name="T39" fmla="*/ 10 h 13"/>
                  <a:gd name="T40" fmla="*/ 13 w 13"/>
                  <a:gd name="T41" fmla="*/ 7 h 13"/>
                  <a:gd name="T42" fmla="*/ 13 w 13"/>
                  <a:gd name="T43" fmla="*/ 6 h 13"/>
                  <a:gd name="T44" fmla="*/ 13 w 13"/>
                  <a:gd name="T45" fmla="*/ 5 h 13"/>
                  <a:gd name="T46" fmla="*/ 12 w 13"/>
                  <a:gd name="T47" fmla="*/ 6 h 13"/>
                  <a:gd name="T48" fmla="*/ 12 w 13"/>
                  <a:gd name="T49" fmla="*/ 8 h 13"/>
                  <a:gd name="T50" fmla="*/ 12 w 13"/>
                  <a:gd name="T51" fmla="*/ 10 h 13"/>
                  <a:gd name="T52" fmla="*/ 10 w 13"/>
                  <a:gd name="T53" fmla="*/ 12 h 13"/>
                  <a:gd name="T54" fmla="*/ 7 w 13"/>
                  <a:gd name="T55" fmla="*/ 12 h 13"/>
                  <a:gd name="T56" fmla="*/ 4 w 13"/>
                  <a:gd name="T57" fmla="*/ 11 h 13"/>
                  <a:gd name="T58" fmla="*/ 2 w 13"/>
                  <a:gd name="T59" fmla="*/ 10 h 13"/>
                  <a:gd name="T60" fmla="*/ 2 w 13"/>
                  <a:gd name="T61" fmla="*/ 9 h 13"/>
                  <a:gd name="T62" fmla="*/ 3 w 13"/>
                  <a:gd name="T63" fmla="*/ 8 h 13"/>
                  <a:gd name="T64" fmla="*/ 3 w 13"/>
                  <a:gd name="T65" fmla="*/ 9 h 13"/>
                  <a:gd name="T66" fmla="*/ 6 w 13"/>
                  <a:gd name="T67" fmla="*/ 10 h 13"/>
                  <a:gd name="T68" fmla="*/ 8 w 13"/>
                  <a:gd name="T69" fmla="*/ 10 h 13"/>
                  <a:gd name="T70" fmla="*/ 10 w 13"/>
                  <a:gd name="T71" fmla="*/ 9 h 13"/>
                  <a:gd name="T72" fmla="*/ 11 w 13"/>
                  <a:gd name="T73" fmla="*/ 7 h 13"/>
                  <a:gd name="T74" fmla="*/ 11 w 13"/>
                  <a:gd name="T75" fmla="*/ 4 h 13"/>
                  <a:gd name="T76" fmla="*/ 11 w 13"/>
                  <a:gd name="T77" fmla="*/ 3 h 13"/>
                  <a:gd name="T78" fmla="*/ 9 w 13"/>
                  <a:gd name="T79" fmla="*/ 2 h 13"/>
                  <a:gd name="T80" fmla="*/ 8 w 13"/>
                  <a:gd name="T81" fmla="*/ 2 h 13"/>
                  <a:gd name="T82" fmla="*/ 8 w 13"/>
                  <a:gd name="T83" fmla="*/ 4 h 13"/>
                  <a:gd name="T84" fmla="*/ 8 w 13"/>
                  <a:gd name="T85" fmla="*/ 6 h 13"/>
                  <a:gd name="T86" fmla="*/ 7 w 13"/>
                  <a:gd name="T87" fmla="*/ 6 h 13"/>
                  <a:gd name="T88" fmla="*/ 6 w 13"/>
                  <a:gd name="T89" fmla="*/ 6 h 13"/>
                  <a:gd name="T90" fmla="*/ 6 w 13"/>
                  <a:gd name="T91" fmla="*/ 3 h 13"/>
                  <a:gd name="T92" fmla="*/ 7 w 13"/>
                  <a:gd name="T93" fmla="*/ 1 h 13"/>
                  <a:gd name="T94" fmla="*/ 7 w 13"/>
                  <a:gd name="T95" fmla="*/ 0 h 13"/>
                  <a:gd name="T96" fmla="*/ 7 w 13"/>
                  <a:gd name="T97" fmla="*/ 0 h 13"/>
                  <a:gd name="T98" fmla="*/ 12 w 13"/>
                  <a:gd name="T99" fmla="*/ 4 h 13"/>
                  <a:gd name="T100" fmla="*/ 13 w 13"/>
                  <a:gd name="T101" fmla="*/ 6 h 13"/>
                  <a:gd name="T102" fmla="*/ 13 w 13"/>
                  <a:gd name="T103" fmla="*/ 9 h 13"/>
                  <a:gd name="T104" fmla="*/ 11 w 13"/>
                  <a:gd name="T105" fmla="*/ 13 h 13"/>
                  <a:gd name="T106" fmla="*/ 4 w 13"/>
                  <a:gd name="T107" fmla="*/ 13 h 13"/>
                  <a:gd name="T108" fmla="*/ 1 w 13"/>
                  <a:gd name="T109" fmla="*/ 7 h 13"/>
                  <a:gd name="T110" fmla="*/ 5 w 13"/>
                  <a:gd name="T111" fmla="*/ 7 h 13"/>
                  <a:gd name="T112" fmla="*/ 5 w 13"/>
                  <a:gd name="T113" fmla="*/ 1 h 13"/>
                  <a:gd name="T114" fmla="*/ 7 w 13"/>
                  <a:gd name="T11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13">
                    <a:moveTo>
                      <a:pt x="7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3" y="9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4" y="13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29" name="Freeform 29"/>
              <p:cNvSpPr>
                <a:spLocks/>
              </p:cNvSpPr>
              <p:nvPr/>
            </p:nvSpPr>
            <p:spPr bwMode="auto">
              <a:xfrm>
                <a:off x="2690" y="765"/>
                <a:ext cx="54" cy="96"/>
              </a:xfrm>
              <a:custGeom>
                <a:avLst/>
                <a:gdLst>
                  <a:gd name="T0" fmla="*/ 2 w 9"/>
                  <a:gd name="T1" fmla="*/ 1 h 16"/>
                  <a:gd name="T2" fmla="*/ 1 w 9"/>
                  <a:gd name="T3" fmla="*/ 2 h 16"/>
                  <a:gd name="T4" fmla="*/ 1 w 9"/>
                  <a:gd name="T5" fmla="*/ 4 h 16"/>
                  <a:gd name="T6" fmla="*/ 1 w 9"/>
                  <a:gd name="T7" fmla="*/ 4 h 16"/>
                  <a:gd name="T8" fmla="*/ 1 w 9"/>
                  <a:gd name="T9" fmla="*/ 6 h 16"/>
                  <a:gd name="T10" fmla="*/ 2 w 9"/>
                  <a:gd name="T11" fmla="*/ 7 h 16"/>
                  <a:gd name="T12" fmla="*/ 2 w 9"/>
                  <a:gd name="T13" fmla="*/ 8 h 16"/>
                  <a:gd name="T14" fmla="*/ 1 w 9"/>
                  <a:gd name="T15" fmla="*/ 9 h 16"/>
                  <a:gd name="T16" fmla="*/ 2 w 9"/>
                  <a:gd name="T17" fmla="*/ 10 h 16"/>
                  <a:gd name="T18" fmla="*/ 2 w 9"/>
                  <a:gd name="T19" fmla="*/ 10 h 16"/>
                  <a:gd name="T20" fmla="*/ 3 w 9"/>
                  <a:gd name="T21" fmla="*/ 11 h 16"/>
                  <a:gd name="T22" fmla="*/ 4 w 9"/>
                  <a:gd name="T23" fmla="*/ 12 h 16"/>
                  <a:gd name="T24" fmla="*/ 6 w 9"/>
                  <a:gd name="T25" fmla="*/ 12 h 16"/>
                  <a:gd name="T26" fmla="*/ 7 w 9"/>
                  <a:gd name="T27" fmla="*/ 12 h 16"/>
                  <a:gd name="T28" fmla="*/ 8 w 9"/>
                  <a:gd name="T29" fmla="*/ 14 h 16"/>
                  <a:gd name="T30" fmla="*/ 8 w 9"/>
                  <a:gd name="T31" fmla="*/ 15 h 16"/>
                  <a:gd name="T32" fmla="*/ 8 w 9"/>
                  <a:gd name="T33" fmla="*/ 13 h 16"/>
                  <a:gd name="T34" fmla="*/ 7 w 9"/>
                  <a:gd name="T35" fmla="*/ 11 h 16"/>
                  <a:gd name="T36" fmla="*/ 8 w 9"/>
                  <a:gd name="T37" fmla="*/ 10 h 16"/>
                  <a:gd name="T38" fmla="*/ 7 w 9"/>
                  <a:gd name="T39" fmla="*/ 10 h 16"/>
                  <a:gd name="T40" fmla="*/ 6 w 9"/>
                  <a:gd name="T41" fmla="*/ 8 h 16"/>
                  <a:gd name="T42" fmla="*/ 5 w 9"/>
                  <a:gd name="T43" fmla="*/ 8 h 16"/>
                  <a:gd name="T44" fmla="*/ 4 w 9"/>
                  <a:gd name="T45" fmla="*/ 7 h 16"/>
                  <a:gd name="T46" fmla="*/ 4 w 9"/>
                  <a:gd name="T47" fmla="*/ 6 h 16"/>
                  <a:gd name="T48" fmla="*/ 4 w 9"/>
                  <a:gd name="T49" fmla="*/ 5 h 16"/>
                  <a:gd name="T50" fmla="*/ 3 w 9"/>
                  <a:gd name="T51" fmla="*/ 4 h 16"/>
                  <a:gd name="T52" fmla="*/ 3 w 9"/>
                  <a:gd name="T53" fmla="*/ 6 h 16"/>
                  <a:gd name="T54" fmla="*/ 4 w 9"/>
                  <a:gd name="T55" fmla="*/ 7 h 16"/>
                  <a:gd name="T56" fmla="*/ 6 w 9"/>
                  <a:gd name="T57" fmla="*/ 9 h 16"/>
                  <a:gd name="T58" fmla="*/ 7 w 9"/>
                  <a:gd name="T59" fmla="*/ 11 h 16"/>
                  <a:gd name="T60" fmla="*/ 6 w 9"/>
                  <a:gd name="T61" fmla="*/ 11 h 16"/>
                  <a:gd name="T62" fmla="*/ 4 w 9"/>
                  <a:gd name="T63" fmla="*/ 10 h 16"/>
                  <a:gd name="T64" fmla="*/ 3 w 9"/>
                  <a:gd name="T65" fmla="*/ 9 h 16"/>
                  <a:gd name="T66" fmla="*/ 3 w 9"/>
                  <a:gd name="T67" fmla="*/ 8 h 16"/>
                  <a:gd name="T68" fmla="*/ 2 w 9"/>
                  <a:gd name="T69" fmla="*/ 8 h 16"/>
                  <a:gd name="T70" fmla="*/ 2 w 9"/>
                  <a:gd name="T71" fmla="*/ 7 h 16"/>
                  <a:gd name="T72" fmla="*/ 2 w 9"/>
                  <a:gd name="T73" fmla="*/ 5 h 16"/>
                  <a:gd name="T74" fmla="*/ 2 w 9"/>
                  <a:gd name="T75" fmla="*/ 4 h 16"/>
                  <a:gd name="T76" fmla="*/ 2 w 9"/>
                  <a:gd name="T77" fmla="*/ 3 h 16"/>
                  <a:gd name="T78" fmla="*/ 3 w 9"/>
                  <a:gd name="T79" fmla="*/ 2 h 16"/>
                  <a:gd name="T80" fmla="*/ 2 w 9"/>
                  <a:gd name="T81" fmla="*/ 1 h 16"/>
                  <a:gd name="T82" fmla="*/ 4 w 9"/>
                  <a:gd name="T83" fmla="*/ 3 h 16"/>
                  <a:gd name="T84" fmla="*/ 6 w 9"/>
                  <a:gd name="T85" fmla="*/ 7 h 16"/>
                  <a:gd name="T86" fmla="*/ 7 w 9"/>
                  <a:gd name="T87" fmla="*/ 9 h 16"/>
                  <a:gd name="T88" fmla="*/ 9 w 9"/>
                  <a:gd name="T89" fmla="*/ 11 h 16"/>
                  <a:gd name="T90" fmla="*/ 8 w 9"/>
                  <a:gd name="T91" fmla="*/ 13 h 16"/>
                  <a:gd name="T92" fmla="*/ 7 w 9"/>
                  <a:gd name="T93" fmla="*/ 16 h 16"/>
                  <a:gd name="T94" fmla="*/ 6 w 9"/>
                  <a:gd name="T95" fmla="*/ 13 h 16"/>
                  <a:gd name="T96" fmla="*/ 2 w 9"/>
                  <a:gd name="T97" fmla="*/ 10 h 16"/>
                  <a:gd name="T98" fmla="*/ 0 w 9"/>
                  <a:gd name="T99" fmla="*/ 8 h 16"/>
                  <a:gd name="T100" fmla="*/ 1 w 9"/>
                  <a:gd name="T101" fmla="*/ 7 h 16"/>
                  <a:gd name="T102" fmla="*/ 0 w 9"/>
                  <a:gd name="T103" fmla="*/ 5 h 16"/>
                  <a:gd name="T104" fmla="*/ 0 w 9"/>
                  <a:gd name="T105" fmla="*/ 1 h 16"/>
                  <a:gd name="T106" fmla="*/ 2 w 9"/>
                  <a:gd name="T10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" h="16">
                    <a:moveTo>
                      <a:pt x="2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0" name="Freeform 30"/>
              <p:cNvSpPr>
                <a:spLocks/>
              </p:cNvSpPr>
              <p:nvPr/>
            </p:nvSpPr>
            <p:spPr bwMode="auto">
              <a:xfrm>
                <a:off x="2720" y="771"/>
                <a:ext cx="18" cy="36"/>
              </a:xfrm>
              <a:custGeom>
                <a:avLst/>
                <a:gdLst>
                  <a:gd name="T0" fmla="*/ 0 w 3"/>
                  <a:gd name="T1" fmla="*/ 1 h 6"/>
                  <a:gd name="T2" fmla="*/ 0 w 3"/>
                  <a:gd name="T3" fmla="*/ 1 h 6"/>
                  <a:gd name="T4" fmla="*/ 0 w 3"/>
                  <a:gd name="T5" fmla="*/ 2 h 6"/>
                  <a:gd name="T6" fmla="*/ 0 w 3"/>
                  <a:gd name="T7" fmla="*/ 3 h 6"/>
                  <a:gd name="T8" fmla="*/ 0 w 3"/>
                  <a:gd name="T9" fmla="*/ 4 h 6"/>
                  <a:gd name="T10" fmla="*/ 1 w 3"/>
                  <a:gd name="T11" fmla="*/ 4 h 6"/>
                  <a:gd name="T12" fmla="*/ 1 w 3"/>
                  <a:gd name="T13" fmla="*/ 5 h 6"/>
                  <a:gd name="T14" fmla="*/ 1 w 3"/>
                  <a:gd name="T15" fmla="*/ 5 h 6"/>
                  <a:gd name="T16" fmla="*/ 2 w 3"/>
                  <a:gd name="T17" fmla="*/ 6 h 6"/>
                  <a:gd name="T18" fmla="*/ 2 w 3"/>
                  <a:gd name="T19" fmla="*/ 6 h 6"/>
                  <a:gd name="T20" fmla="*/ 2 w 3"/>
                  <a:gd name="T21" fmla="*/ 6 h 6"/>
                  <a:gd name="T22" fmla="*/ 2 w 3"/>
                  <a:gd name="T23" fmla="*/ 6 h 6"/>
                  <a:gd name="T24" fmla="*/ 2 w 3"/>
                  <a:gd name="T25" fmla="*/ 5 h 6"/>
                  <a:gd name="T26" fmla="*/ 2 w 3"/>
                  <a:gd name="T27" fmla="*/ 4 h 6"/>
                  <a:gd name="T28" fmla="*/ 2 w 3"/>
                  <a:gd name="T29" fmla="*/ 3 h 6"/>
                  <a:gd name="T30" fmla="*/ 1 w 3"/>
                  <a:gd name="T31" fmla="*/ 2 h 6"/>
                  <a:gd name="T32" fmla="*/ 1 w 3"/>
                  <a:gd name="T33" fmla="*/ 2 h 6"/>
                  <a:gd name="T34" fmla="*/ 1 w 3"/>
                  <a:gd name="T35" fmla="*/ 1 h 6"/>
                  <a:gd name="T36" fmla="*/ 1 w 3"/>
                  <a:gd name="T37" fmla="*/ 1 h 6"/>
                  <a:gd name="T38" fmla="*/ 0 w 3"/>
                  <a:gd name="T39" fmla="*/ 1 h 6"/>
                  <a:gd name="T40" fmla="*/ 0 w 3"/>
                  <a:gd name="T41" fmla="*/ 1 h 6"/>
                  <a:gd name="T42" fmla="*/ 0 w 3"/>
                  <a:gd name="T43" fmla="*/ 1 h 6"/>
                  <a:gd name="T44" fmla="*/ 0 w 3"/>
                  <a:gd name="T45" fmla="*/ 1 h 6"/>
                  <a:gd name="T46" fmla="*/ 0 w 3"/>
                  <a:gd name="T47" fmla="*/ 0 h 6"/>
                  <a:gd name="T48" fmla="*/ 1 w 3"/>
                  <a:gd name="T49" fmla="*/ 1 h 6"/>
                  <a:gd name="T50" fmla="*/ 1 w 3"/>
                  <a:gd name="T51" fmla="*/ 2 h 6"/>
                  <a:gd name="T52" fmla="*/ 2 w 3"/>
                  <a:gd name="T53" fmla="*/ 4 h 6"/>
                  <a:gd name="T54" fmla="*/ 3 w 3"/>
                  <a:gd name="T55" fmla="*/ 6 h 6"/>
                  <a:gd name="T56" fmla="*/ 2 w 3"/>
                  <a:gd name="T57" fmla="*/ 6 h 6"/>
                  <a:gd name="T58" fmla="*/ 1 w 3"/>
                  <a:gd name="T59" fmla="*/ 6 h 6"/>
                  <a:gd name="T60" fmla="*/ 0 w 3"/>
                  <a:gd name="T61" fmla="*/ 5 h 6"/>
                  <a:gd name="T62" fmla="*/ 0 w 3"/>
                  <a:gd name="T63" fmla="*/ 3 h 6"/>
                  <a:gd name="T64" fmla="*/ 0 w 3"/>
                  <a:gd name="T65" fmla="*/ 1 h 6"/>
                  <a:gd name="T66" fmla="*/ 0 w 3"/>
                  <a:gd name="T67" fmla="*/ 1 h 6"/>
                  <a:gd name="T68" fmla="*/ 0 w 3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6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1" name="Freeform 31"/>
              <p:cNvSpPr>
                <a:spLocks/>
              </p:cNvSpPr>
              <p:nvPr/>
            </p:nvSpPr>
            <p:spPr bwMode="auto">
              <a:xfrm>
                <a:off x="2768" y="765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2" name="Freeform 32"/>
              <p:cNvSpPr>
                <a:spLocks/>
              </p:cNvSpPr>
              <p:nvPr/>
            </p:nvSpPr>
            <p:spPr bwMode="auto">
              <a:xfrm>
                <a:off x="2750" y="765"/>
                <a:ext cx="24" cy="48"/>
              </a:xfrm>
              <a:custGeom>
                <a:avLst/>
                <a:gdLst>
                  <a:gd name="T0" fmla="*/ 3 w 4"/>
                  <a:gd name="T1" fmla="*/ 0 h 8"/>
                  <a:gd name="T2" fmla="*/ 2 w 4"/>
                  <a:gd name="T3" fmla="*/ 1 h 8"/>
                  <a:gd name="T4" fmla="*/ 2 w 4"/>
                  <a:gd name="T5" fmla="*/ 1 h 8"/>
                  <a:gd name="T6" fmla="*/ 2 w 4"/>
                  <a:gd name="T7" fmla="*/ 2 h 8"/>
                  <a:gd name="T8" fmla="*/ 1 w 4"/>
                  <a:gd name="T9" fmla="*/ 3 h 8"/>
                  <a:gd name="T10" fmla="*/ 1 w 4"/>
                  <a:gd name="T11" fmla="*/ 3 h 8"/>
                  <a:gd name="T12" fmla="*/ 1 w 4"/>
                  <a:gd name="T13" fmla="*/ 4 h 8"/>
                  <a:gd name="T14" fmla="*/ 1 w 4"/>
                  <a:gd name="T15" fmla="*/ 5 h 8"/>
                  <a:gd name="T16" fmla="*/ 1 w 4"/>
                  <a:gd name="T17" fmla="*/ 6 h 8"/>
                  <a:gd name="T18" fmla="*/ 1 w 4"/>
                  <a:gd name="T19" fmla="*/ 6 h 8"/>
                  <a:gd name="T20" fmla="*/ 1 w 4"/>
                  <a:gd name="T21" fmla="*/ 7 h 8"/>
                  <a:gd name="T22" fmla="*/ 1 w 4"/>
                  <a:gd name="T23" fmla="*/ 8 h 8"/>
                  <a:gd name="T24" fmla="*/ 2 w 4"/>
                  <a:gd name="T25" fmla="*/ 8 h 8"/>
                  <a:gd name="T26" fmla="*/ 2 w 4"/>
                  <a:gd name="T27" fmla="*/ 8 h 8"/>
                  <a:gd name="T28" fmla="*/ 2 w 4"/>
                  <a:gd name="T29" fmla="*/ 7 h 8"/>
                  <a:gd name="T30" fmla="*/ 2 w 4"/>
                  <a:gd name="T31" fmla="*/ 7 h 8"/>
                  <a:gd name="T32" fmla="*/ 2 w 4"/>
                  <a:gd name="T33" fmla="*/ 5 h 8"/>
                  <a:gd name="T34" fmla="*/ 2 w 4"/>
                  <a:gd name="T35" fmla="*/ 4 h 8"/>
                  <a:gd name="T36" fmla="*/ 2 w 4"/>
                  <a:gd name="T37" fmla="*/ 4 h 8"/>
                  <a:gd name="T38" fmla="*/ 2 w 4"/>
                  <a:gd name="T39" fmla="*/ 3 h 8"/>
                  <a:gd name="T40" fmla="*/ 2 w 4"/>
                  <a:gd name="T41" fmla="*/ 2 h 8"/>
                  <a:gd name="T42" fmla="*/ 3 w 4"/>
                  <a:gd name="T43" fmla="*/ 2 h 8"/>
                  <a:gd name="T44" fmla="*/ 3 w 4"/>
                  <a:gd name="T45" fmla="*/ 1 h 8"/>
                  <a:gd name="T46" fmla="*/ 4 w 4"/>
                  <a:gd name="T47" fmla="*/ 1 h 8"/>
                  <a:gd name="T48" fmla="*/ 3 w 4"/>
                  <a:gd name="T49" fmla="*/ 1 h 8"/>
                  <a:gd name="T50" fmla="*/ 3 w 4"/>
                  <a:gd name="T51" fmla="*/ 0 h 8"/>
                  <a:gd name="T52" fmla="*/ 4 w 4"/>
                  <a:gd name="T53" fmla="*/ 0 h 8"/>
                  <a:gd name="T54" fmla="*/ 4 w 4"/>
                  <a:gd name="T55" fmla="*/ 1 h 8"/>
                  <a:gd name="T56" fmla="*/ 4 w 4"/>
                  <a:gd name="T57" fmla="*/ 1 h 8"/>
                  <a:gd name="T58" fmla="*/ 4 w 4"/>
                  <a:gd name="T59" fmla="*/ 2 h 8"/>
                  <a:gd name="T60" fmla="*/ 3 w 4"/>
                  <a:gd name="T61" fmla="*/ 4 h 8"/>
                  <a:gd name="T62" fmla="*/ 3 w 4"/>
                  <a:gd name="T63" fmla="*/ 6 h 8"/>
                  <a:gd name="T64" fmla="*/ 3 w 4"/>
                  <a:gd name="T65" fmla="*/ 8 h 8"/>
                  <a:gd name="T66" fmla="*/ 2 w 4"/>
                  <a:gd name="T67" fmla="*/ 8 h 8"/>
                  <a:gd name="T68" fmla="*/ 1 w 4"/>
                  <a:gd name="T69" fmla="*/ 8 h 8"/>
                  <a:gd name="T70" fmla="*/ 0 w 4"/>
                  <a:gd name="T71" fmla="*/ 4 h 8"/>
                  <a:gd name="T72" fmla="*/ 0 w 4"/>
                  <a:gd name="T73" fmla="*/ 2 h 8"/>
                  <a:gd name="T74" fmla="*/ 2 w 4"/>
                  <a:gd name="T75" fmla="*/ 0 h 8"/>
                  <a:gd name="T76" fmla="*/ 3 w 4"/>
                  <a:gd name="T77" fmla="*/ 0 h 8"/>
                  <a:gd name="T78" fmla="*/ 3 w 4"/>
                  <a:gd name="T7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8">
                    <a:moveTo>
                      <a:pt x="3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3" name="Freeform 33"/>
              <p:cNvSpPr>
                <a:spLocks/>
              </p:cNvSpPr>
              <p:nvPr/>
            </p:nvSpPr>
            <p:spPr bwMode="auto">
              <a:xfrm>
                <a:off x="2774" y="723"/>
                <a:ext cx="12" cy="6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1 h 1"/>
                  <a:gd name="T10" fmla="*/ 1 w 2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4" name="Freeform 34"/>
              <p:cNvSpPr>
                <a:spLocks/>
              </p:cNvSpPr>
              <p:nvPr/>
            </p:nvSpPr>
            <p:spPr bwMode="auto">
              <a:xfrm>
                <a:off x="2774" y="723"/>
                <a:ext cx="66" cy="60"/>
              </a:xfrm>
              <a:custGeom>
                <a:avLst/>
                <a:gdLst>
                  <a:gd name="T0" fmla="*/ 1 w 11"/>
                  <a:gd name="T1" fmla="*/ 2 h 10"/>
                  <a:gd name="T2" fmla="*/ 0 w 11"/>
                  <a:gd name="T3" fmla="*/ 4 h 10"/>
                  <a:gd name="T4" fmla="*/ 0 w 11"/>
                  <a:gd name="T5" fmla="*/ 6 h 10"/>
                  <a:gd name="T6" fmla="*/ 2 w 11"/>
                  <a:gd name="T7" fmla="*/ 7 h 10"/>
                  <a:gd name="T8" fmla="*/ 2 w 11"/>
                  <a:gd name="T9" fmla="*/ 7 h 10"/>
                  <a:gd name="T10" fmla="*/ 3 w 11"/>
                  <a:gd name="T11" fmla="*/ 4 h 10"/>
                  <a:gd name="T12" fmla="*/ 5 w 11"/>
                  <a:gd name="T13" fmla="*/ 2 h 10"/>
                  <a:gd name="T14" fmla="*/ 7 w 11"/>
                  <a:gd name="T15" fmla="*/ 1 h 10"/>
                  <a:gd name="T16" fmla="*/ 8 w 11"/>
                  <a:gd name="T17" fmla="*/ 1 h 10"/>
                  <a:gd name="T18" fmla="*/ 8 w 11"/>
                  <a:gd name="T19" fmla="*/ 2 h 10"/>
                  <a:gd name="T20" fmla="*/ 6 w 11"/>
                  <a:gd name="T21" fmla="*/ 4 h 10"/>
                  <a:gd name="T22" fmla="*/ 4 w 11"/>
                  <a:gd name="T23" fmla="*/ 7 h 10"/>
                  <a:gd name="T24" fmla="*/ 5 w 11"/>
                  <a:gd name="T25" fmla="*/ 9 h 10"/>
                  <a:gd name="T26" fmla="*/ 7 w 11"/>
                  <a:gd name="T27" fmla="*/ 9 h 10"/>
                  <a:gd name="T28" fmla="*/ 9 w 11"/>
                  <a:gd name="T29" fmla="*/ 6 h 10"/>
                  <a:gd name="T30" fmla="*/ 11 w 11"/>
                  <a:gd name="T31" fmla="*/ 3 h 10"/>
                  <a:gd name="T32" fmla="*/ 9 w 11"/>
                  <a:gd name="T33" fmla="*/ 6 h 10"/>
                  <a:gd name="T34" fmla="*/ 7 w 11"/>
                  <a:gd name="T35" fmla="*/ 8 h 10"/>
                  <a:gd name="T36" fmla="*/ 5 w 11"/>
                  <a:gd name="T37" fmla="*/ 8 h 10"/>
                  <a:gd name="T38" fmla="*/ 6 w 11"/>
                  <a:gd name="T39" fmla="*/ 6 h 10"/>
                  <a:gd name="T40" fmla="*/ 8 w 11"/>
                  <a:gd name="T41" fmla="*/ 4 h 10"/>
                  <a:gd name="T42" fmla="*/ 9 w 11"/>
                  <a:gd name="T43" fmla="*/ 2 h 10"/>
                  <a:gd name="T44" fmla="*/ 9 w 11"/>
                  <a:gd name="T45" fmla="*/ 1 h 10"/>
                  <a:gd name="T46" fmla="*/ 8 w 11"/>
                  <a:gd name="T47" fmla="*/ 0 h 10"/>
                  <a:gd name="T48" fmla="*/ 7 w 11"/>
                  <a:gd name="T49" fmla="*/ 1 h 10"/>
                  <a:gd name="T50" fmla="*/ 5 w 11"/>
                  <a:gd name="T51" fmla="*/ 1 h 10"/>
                  <a:gd name="T52" fmla="*/ 4 w 11"/>
                  <a:gd name="T53" fmla="*/ 3 h 10"/>
                  <a:gd name="T54" fmla="*/ 2 w 11"/>
                  <a:gd name="T55" fmla="*/ 6 h 10"/>
                  <a:gd name="T56" fmla="*/ 1 w 11"/>
                  <a:gd name="T57" fmla="*/ 6 h 10"/>
                  <a:gd name="T58" fmla="*/ 1 w 11"/>
                  <a:gd name="T59" fmla="*/ 5 h 10"/>
                  <a:gd name="T60" fmla="*/ 2 w 11"/>
                  <a:gd name="T61" fmla="*/ 3 h 10"/>
                  <a:gd name="T62" fmla="*/ 2 w 11"/>
                  <a:gd name="T63" fmla="*/ 2 h 10"/>
                  <a:gd name="T64" fmla="*/ 2 w 11"/>
                  <a:gd name="T65" fmla="*/ 1 h 10"/>
                  <a:gd name="T66" fmla="*/ 3 w 11"/>
                  <a:gd name="T67" fmla="*/ 2 h 10"/>
                  <a:gd name="T68" fmla="*/ 1 w 11"/>
                  <a:gd name="T69" fmla="*/ 5 h 10"/>
                  <a:gd name="T70" fmla="*/ 4 w 11"/>
                  <a:gd name="T71" fmla="*/ 1 h 10"/>
                  <a:gd name="T72" fmla="*/ 10 w 11"/>
                  <a:gd name="T73" fmla="*/ 0 h 10"/>
                  <a:gd name="T74" fmla="*/ 9 w 11"/>
                  <a:gd name="T75" fmla="*/ 4 h 10"/>
                  <a:gd name="T76" fmla="*/ 6 w 11"/>
                  <a:gd name="T77" fmla="*/ 6 h 10"/>
                  <a:gd name="T78" fmla="*/ 9 w 11"/>
                  <a:gd name="T79" fmla="*/ 5 h 10"/>
                  <a:gd name="T80" fmla="*/ 11 w 11"/>
                  <a:gd name="T81" fmla="*/ 4 h 10"/>
                  <a:gd name="T82" fmla="*/ 7 w 11"/>
                  <a:gd name="T83" fmla="*/ 9 h 10"/>
                  <a:gd name="T84" fmla="*/ 3 w 11"/>
                  <a:gd name="T85" fmla="*/ 9 h 10"/>
                  <a:gd name="T86" fmla="*/ 0 w 11"/>
                  <a:gd name="T87" fmla="*/ 7 h 10"/>
                  <a:gd name="T88" fmla="*/ 1 w 11"/>
                  <a:gd name="T8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9" y="4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0" y="6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5" name="Freeform 35"/>
              <p:cNvSpPr>
                <a:spLocks/>
              </p:cNvSpPr>
              <p:nvPr/>
            </p:nvSpPr>
            <p:spPr bwMode="auto">
              <a:xfrm>
                <a:off x="2714" y="741"/>
                <a:ext cx="6" cy="1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2 h 2"/>
                  <a:gd name="T8" fmla="*/ 0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6" name="Freeform 36"/>
              <p:cNvSpPr>
                <a:spLocks/>
              </p:cNvSpPr>
              <p:nvPr/>
            </p:nvSpPr>
            <p:spPr bwMode="auto">
              <a:xfrm>
                <a:off x="2714" y="747"/>
                <a:ext cx="24" cy="24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1 w 4"/>
                  <a:gd name="T7" fmla="*/ 2 h 4"/>
                  <a:gd name="T8" fmla="*/ 1 w 4"/>
                  <a:gd name="T9" fmla="*/ 2 h 4"/>
                  <a:gd name="T10" fmla="*/ 2 w 4"/>
                  <a:gd name="T11" fmla="*/ 3 h 4"/>
                  <a:gd name="T12" fmla="*/ 2 w 4"/>
                  <a:gd name="T13" fmla="*/ 3 h 4"/>
                  <a:gd name="T14" fmla="*/ 2 w 4"/>
                  <a:gd name="T15" fmla="*/ 2 h 4"/>
                  <a:gd name="T16" fmla="*/ 2 w 4"/>
                  <a:gd name="T17" fmla="*/ 2 h 4"/>
                  <a:gd name="T18" fmla="*/ 2 w 4"/>
                  <a:gd name="T19" fmla="*/ 1 h 4"/>
                  <a:gd name="T20" fmla="*/ 2 w 4"/>
                  <a:gd name="T21" fmla="*/ 1 h 4"/>
                  <a:gd name="T22" fmla="*/ 2 w 4"/>
                  <a:gd name="T23" fmla="*/ 1 h 4"/>
                  <a:gd name="T24" fmla="*/ 2 w 4"/>
                  <a:gd name="T25" fmla="*/ 1 h 4"/>
                  <a:gd name="T26" fmla="*/ 2 w 4"/>
                  <a:gd name="T27" fmla="*/ 1 h 4"/>
                  <a:gd name="T28" fmla="*/ 2 w 4"/>
                  <a:gd name="T29" fmla="*/ 1 h 4"/>
                  <a:gd name="T30" fmla="*/ 1 w 4"/>
                  <a:gd name="T31" fmla="*/ 0 h 4"/>
                  <a:gd name="T32" fmla="*/ 1 w 4"/>
                  <a:gd name="T33" fmla="*/ 0 h 4"/>
                  <a:gd name="T34" fmla="*/ 1 w 4"/>
                  <a:gd name="T35" fmla="*/ 0 h 4"/>
                  <a:gd name="T36" fmla="*/ 1 w 4"/>
                  <a:gd name="T37" fmla="*/ 0 h 4"/>
                  <a:gd name="T38" fmla="*/ 3 w 4"/>
                  <a:gd name="T39" fmla="*/ 1 h 4"/>
                  <a:gd name="T40" fmla="*/ 4 w 4"/>
                  <a:gd name="T41" fmla="*/ 1 h 4"/>
                  <a:gd name="T42" fmla="*/ 3 w 4"/>
                  <a:gd name="T43" fmla="*/ 1 h 4"/>
                  <a:gd name="T44" fmla="*/ 3 w 4"/>
                  <a:gd name="T45" fmla="*/ 1 h 4"/>
                  <a:gd name="T46" fmla="*/ 2 w 4"/>
                  <a:gd name="T47" fmla="*/ 1 h 4"/>
                  <a:gd name="T48" fmla="*/ 3 w 4"/>
                  <a:gd name="T49" fmla="*/ 2 h 4"/>
                  <a:gd name="T50" fmla="*/ 2 w 4"/>
                  <a:gd name="T51" fmla="*/ 4 h 4"/>
                  <a:gd name="T52" fmla="*/ 1 w 4"/>
                  <a:gd name="T53" fmla="*/ 4 h 4"/>
                  <a:gd name="T54" fmla="*/ 0 w 4"/>
                  <a:gd name="T55" fmla="*/ 2 h 4"/>
                  <a:gd name="T56" fmla="*/ 0 w 4"/>
                  <a:gd name="T57" fmla="*/ 1 h 4"/>
                  <a:gd name="T58" fmla="*/ 0 w 4"/>
                  <a:gd name="T59" fmla="*/ 0 h 4"/>
                  <a:gd name="T60" fmla="*/ 1 w 4"/>
                  <a:gd name="T6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7" name="Freeform 37"/>
              <p:cNvSpPr>
                <a:spLocks/>
              </p:cNvSpPr>
              <p:nvPr/>
            </p:nvSpPr>
            <p:spPr bwMode="auto">
              <a:xfrm>
                <a:off x="2732" y="747"/>
                <a:ext cx="36" cy="66"/>
              </a:xfrm>
              <a:custGeom>
                <a:avLst/>
                <a:gdLst>
                  <a:gd name="T0" fmla="*/ 4 w 6"/>
                  <a:gd name="T1" fmla="*/ 1 h 11"/>
                  <a:gd name="T2" fmla="*/ 3 w 6"/>
                  <a:gd name="T3" fmla="*/ 1 h 11"/>
                  <a:gd name="T4" fmla="*/ 2 w 6"/>
                  <a:gd name="T5" fmla="*/ 1 h 11"/>
                  <a:gd name="T6" fmla="*/ 1 w 6"/>
                  <a:gd name="T7" fmla="*/ 2 h 11"/>
                  <a:gd name="T8" fmla="*/ 1 w 6"/>
                  <a:gd name="T9" fmla="*/ 4 h 11"/>
                  <a:gd name="T10" fmla="*/ 1 w 6"/>
                  <a:gd name="T11" fmla="*/ 5 h 11"/>
                  <a:gd name="T12" fmla="*/ 1 w 6"/>
                  <a:gd name="T13" fmla="*/ 6 h 11"/>
                  <a:gd name="T14" fmla="*/ 1 w 6"/>
                  <a:gd name="T15" fmla="*/ 9 h 11"/>
                  <a:gd name="T16" fmla="*/ 1 w 6"/>
                  <a:gd name="T17" fmla="*/ 10 h 11"/>
                  <a:gd name="T18" fmla="*/ 2 w 6"/>
                  <a:gd name="T19" fmla="*/ 11 h 11"/>
                  <a:gd name="T20" fmla="*/ 2 w 6"/>
                  <a:gd name="T21" fmla="*/ 10 h 11"/>
                  <a:gd name="T22" fmla="*/ 2 w 6"/>
                  <a:gd name="T23" fmla="*/ 9 h 11"/>
                  <a:gd name="T24" fmla="*/ 2 w 6"/>
                  <a:gd name="T25" fmla="*/ 8 h 11"/>
                  <a:gd name="T26" fmla="*/ 2 w 6"/>
                  <a:gd name="T27" fmla="*/ 7 h 11"/>
                  <a:gd name="T28" fmla="*/ 2 w 6"/>
                  <a:gd name="T29" fmla="*/ 5 h 11"/>
                  <a:gd name="T30" fmla="*/ 2 w 6"/>
                  <a:gd name="T31" fmla="*/ 4 h 11"/>
                  <a:gd name="T32" fmla="*/ 2 w 6"/>
                  <a:gd name="T33" fmla="*/ 3 h 11"/>
                  <a:gd name="T34" fmla="*/ 2 w 6"/>
                  <a:gd name="T35" fmla="*/ 2 h 11"/>
                  <a:gd name="T36" fmla="*/ 3 w 6"/>
                  <a:gd name="T37" fmla="*/ 3 h 11"/>
                  <a:gd name="T38" fmla="*/ 4 w 6"/>
                  <a:gd name="T39" fmla="*/ 2 h 11"/>
                  <a:gd name="T40" fmla="*/ 5 w 6"/>
                  <a:gd name="T41" fmla="*/ 2 h 11"/>
                  <a:gd name="T42" fmla="*/ 5 w 6"/>
                  <a:gd name="T43" fmla="*/ 1 h 11"/>
                  <a:gd name="T44" fmla="*/ 5 w 6"/>
                  <a:gd name="T45" fmla="*/ 1 h 11"/>
                  <a:gd name="T46" fmla="*/ 6 w 6"/>
                  <a:gd name="T47" fmla="*/ 1 h 11"/>
                  <a:gd name="T48" fmla="*/ 6 w 6"/>
                  <a:gd name="T49" fmla="*/ 2 h 11"/>
                  <a:gd name="T50" fmla="*/ 3 w 6"/>
                  <a:gd name="T51" fmla="*/ 3 h 11"/>
                  <a:gd name="T52" fmla="*/ 3 w 6"/>
                  <a:gd name="T53" fmla="*/ 5 h 11"/>
                  <a:gd name="T54" fmla="*/ 3 w 6"/>
                  <a:gd name="T55" fmla="*/ 10 h 11"/>
                  <a:gd name="T56" fmla="*/ 2 w 6"/>
                  <a:gd name="T57" fmla="*/ 11 h 11"/>
                  <a:gd name="T58" fmla="*/ 1 w 6"/>
                  <a:gd name="T59" fmla="*/ 11 h 11"/>
                  <a:gd name="T60" fmla="*/ 0 w 6"/>
                  <a:gd name="T61" fmla="*/ 6 h 11"/>
                  <a:gd name="T62" fmla="*/ 1 w 6"/>
                  <a:gd name="T63" fmla="*/ 2 h 11"/>
                  <a:gd name="T64" fmla="*/ 3 w 6"/>
                  <a:gd name="T65" fmla="*/ 1 h 11"/>
                  <a:gd name="T66" fmla="*/ 5 w 6"/>
                  <a:gd name="T6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1">
                    <a:moveTo>
                      <a:pt x="5" y="1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8" name="Freeform 38"/>
              <p:cNvSpPr>
                <a:spLocks/>
              </p:cNvSpPr>
              <p:nvPr/>
            </p:nvSpPr>
            <p:spPr bwMode="auto">
              <a:xfrm>
                <a:off x="2840" y="765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39" name="Freeform 39"/>
              <p:cNvSpPr>
                <a:spLocks/>
              </p:cNvSpPr>
              <p:nvPr/>
            </p:nvSpPr>
            <p:spPr bwMode="auto">
              <a:xfrm>
                <a:off x="2852" y="693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  <a:gd name="T14" fmla="*/ 1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0" name="Freeform 40"/>
              <p:cNvSpPr>
                <a:spLocks/>
              </p:cNvSpPr>
              <p:nvPr/>
            </p:nvSpPr>
            <p:spPr bwMode="auto">
              <a:xfrm>
                <a:off x="2762" y="759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1" name="Freeform 41"/>
              <p:cNvSpPr>
                <a:spLocks/>
              </p:cNvSpPr>
              <p:nvPr/>
            </p:nvSpPr>
            <p:spPr bwMode="auto">
              <a:xfrm>
                <a:off x="2714" y="771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2" name="Freeform 42"/>
              <p:cNvSpPr>
                <a:spLocks/>
              </p:cNvSpPr>
              <p:nvPr/>
            </p:nvSpPr>
            <p:spPr bwMode="auto">
              <a:xfrm>
                <a:off x="2720" y="741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  <a:gd name="T14" fmla="*/ 0 w 1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3" name="Freeform 43"/>
              <p:cNvSpPr>
                <a:spLocks/>
              </p:cNvSpPr>
              <p:nvPr/>
            </p:nvSpPr>
            <p:spPr bwMode="auto">
              <a:xfrm>
                <a:off x="2690" y="765"/>
                <a:ext cx="18" cy="6"/>
              </a:xfrm>
              <a:custGeom>
                <a:avLst/>
                <a:gdLst>
                  <a:gd name="T0" fmla="*/ 1 w 3"/>
                  <a:gd name="T1" fmla="*/ 1 h 1"/>
                  <a:gd name="T2" fmla="*/ 1 w 3"/>
                  <a:gd name="T3" fmla="*/ 0 h 1"/>
                  <a:gd name="T4" fmla="*/ 2 w 3"/>
                  <a:gd name="T5" fmla="*/ 0 h 1"/>
                  <a:gd name="T6" fmla="*/ 2 w 3"/>
                  <a:gd name="T7" fmla="*/ 0 h 1"/>
                  <a:gd name="T8" fmla="*/ 3 w 3"/>
                  <a:gd name="T9" fmla="*/ 0 h 1"/>
                  <a:gd name="T10" fmla="*/ 3 w 3"/>
                  <a:gd name="T11" fmla="*/ 1 h 1"/>
                  <a:gd name="T12" fmla="*/ 3 w 3"/>
                  <a:gd name="T13" fmla="*/ 1 h 1"/>
                  <a:gd name="T14" fmla="*/ 3 w 3"/>
                  <a:gd name="T15" fmla="*/ 1 h 1"/>
                  <a:gd name="T16" fmla="*/ 3 w 3"/>
                  <a:gd name="T17" fmla="*/ 1 h 1"/>
                  <a:gd name="T18" fmla="*/ 3 w 3"/>
                  <a:gd name="T19" fmla="*/ 0 h 1"/>
                  <a:gd name="T20" fmla="*/ 1 w 3"/>
                  <a:gd name="T21" fmla="*/ 0 h 1"/>
                  <a:gd name="T22" fmla="*/ 0 w 3"/>
                  <a:gd name="T23" fmla="*/ 0 h 1"/>
                  <a:gd name="T24" fmla="*/ 1 w 3"/>
                  <a:gd name="T25" fmla="*/ 1 h 1"/>
                  <a:gd name="T26" fmla="*/ 1 w 3"/>
                  <a:gd name="T2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4" name="Freeform 44"/>
              <p:cNvSpPr>
                <a:spLocks/>
              </p:cNvSpPr>
              <p:nvPr/>
            </p:nvSpPr>
            <p:spPr bwMode="auto">
              <a:xfrm>
                <a:off x="2774" y="771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5" name="Freeform 45"/>
              <p:cNvSpPr>
                <a:spLocks/>
              </p:cNvSpPr>
              <p:nvPr/>
            </p:nvSpPr>
            <p:spPr bwMode="auto">
              <a:xfrm>
                <a:off x="2708" y="663"/>
                <a:ext cx="156" cy="54"/>
              </a:xfrm>
              <a:custGeom>
                <a:avLst/>
                <a:gdLst>
                  <a:gd name="T0" fmla="*/ 2 w 26"/>
                  <a:gd name="T1" fmla="*/ 3 h 9"/>
                  <a:gd name="T2" fmla="*/ 7 w 26"/>
                  <a:gd name="T3" fmla="*/ 3 h 9"/>
                  <a:gd name="T4" fmla="*/ 9 w 26"/>
                  <a:gd name="T5" fmla="*/ 3 h 9"/>
                  <a:gd name="T6" fmla="*/ 25 w 26"/>
                  <a:gd name="T7" fmla="*/ 0 h 9"/>
                  <a:gd name="T8" fmla="*/ 26 w 26"/>
                  <a:gd name="T9" fmla="*/ 1 h 9"/>
                  <a:gd name="T10" fmla="*/ 26 w 26"/>
                  <a:gd name="T11" fmla="*/ 3 h 9"/>
                  <a:gd name="T12" fmla="*/ 20 w 26"/>
                  <a:gd name="T13" fmla="*/ 8 h 9"/>
                  <a:gd name="T14" fmla="*/ 14 w 26"/>
                  <a:gd name="T15" fmla="*/ 9 h 9"/>
                  <a:gd name="T16" fmla="*/ 9 w 26"/>
                  <a:gd name="T17" fmla="*/ 8 h 9"/>
                  <a:gd name="T18" fmla="*/ 0 w 26"/>
                  <a:gd name="T19" fmla="*/ 5 h 9"/>
                  <a:gd name="T20" fmla="*/ 2 w 26"/>
                  <a:gd name="T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9">
                    <a:moveTo>
                      <a:pt x="2" y="3"/>
                    </a:moveTo>
                    <a:lnTo>
                      <a:pt x="7" y="3"/>
                    </a:lnTo>
                    <a:lnTo>
                      <a:pt x="9" y="3"/>
                    </a:lnTo>
                    <a:lnTo>
                      <a:pt x="25" y="0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0" y="8"/>
                    </a:lnTo>
                    <a:lnTo>
                      <a:pt x="14" y="9"/>
                    </a:lnTo>
                    <a:lnTo>
                      <a:pt x="9" y="8"/>
                    </a:lnTo>
                    <a:lnTo>
                      <a:pt x="0" y="5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0AE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6" name="Freeform 46"/>
              <p:cNvSpPr>
                <a:spLocks/>
              </p:cNvSpPr>
              <p:nvPr/>
            </p:nvSpPr>
            <p:spPr bwMode="auto">
              <a:xfrm>
                <a:off x="2768" y="585"/>
                <a:ext cx="84" cy="90"/>
              </a:xfrm>
              <a:custGeom>
                <a:avLst/>
                <a:gdLst>
                  <a:gd name="T0" fmla="*/ 11 w 14"/>
                  <a:gd name="T1" fmla="*/ 0 h 15"/>
                  <a:gd name="T2" fmla="*/ 13 w 14"/>
                  <a:gd name="T3" fmla="*/ 2 h 15"/>
                  <a:gd name="T4" fmla="*/ 14 w 14"/>
                  <a:gd name="T5" fmla="*/ 9 h 15"/>
                  <a:gd name="T6" fmla="*/ 9 w 14"/>
                  <a:gd name="T7" fmla="*/ 15 h 15"/>
                  <a:gd name="T8" fmla="*/ 0 w 14"/>
                  <a:gd name="T9" fmla="*/ 14 h 15"/>
                  <a:gd name="T10" fmla="*/ 1 w 14"/>
                  <a:gd name="T11" fmla="*/ 10 h 15"/>
                  <a:gd name="T12" fmla="*/ 6 w 14"/>
                  <a:gd name="T13" fmla="*/ 5 h 15"/>
                  <a:gd name="T14" fmla="*/ 11 w 14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5">
                    <a:moveTo>
                      <a:pt x="11" y="0"/>
                    </a:moveTo>
                    <a:lnTo>
                      <a:pt x="13" y="2"/>
                    </a:lnTo>
                    <a:lnTo>
                      <a:pt x="14" y="9"/>
                    </a:lnTo>
                    <a:lnTo>
                      <a:pt x="9" y="15"/>
                    </a:lnTo>
                    <a:lnTo>
                      <a:pt x="0" y="14"/>
                    </a:lnTo>
                    <a:lnTo>
                      <a:pt x="1" y="10"/>
                    </a:lnTo>
                    <a:lnTo>
                      <a:pt x="6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F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7" name="Freeform 47"/>
              <p:cNvSpPr>
                <a:spLocks/>
              </p:cNvSpPr>
              <p:nvPr/>
            </p:nvSpPr>
            <p:spPr bwMode="auto">
              <a:xfrm>
                <a:off x="2708" y="585"/>
                <a:ext cx="102" cy="54"/>
              </a:xfrm>
              <a:custGeom>
                <a:avLst/>
                <a:gdLst>
                  <a:gd name="T0" fmla="*/ 1 w 17"/>
                  <a:gd name="T1" fmla="*/ 3 h 9"/>
                  <a:gd name="T2" fmla="*/ 0 w 17"/>
                  <a:gd name="T3" fmla="*/ 9 h 9"/>
                  <a:gd name="T4" fmla="*/ 9 w 17"/>
                  <a:gd name="T5" fmla="*/ 7 h 9"/>
                  <a:gd name="T6" fmla="*/ 17 w 17"/>
                  <a:gd name="T7" fmla="*/ 3 h 9"/>
                  <a:gd name="T8" fmla="*/ 16 w 17"/>
                  <a:gd name="T9" fmla="*/ 0 h 9"/>
                  <a:gd name="T10" fmla="*/ 1 w 17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9">
                    <a:moveTo>
                      <a:pt x="1" y="3"/>
                    </a:moveTo>
                    <a:lnTo>
                      <a:pt x="0" y="9"/>
                    </a:lnTo>
                    <a:lnTo>
                      <a:pt x="9" y="7"/>
                    </a:lnTo>
                    <a:lnTo>
                      <a:pt x="17" y="3"/>
                    </a:lnTo>
                    <a:lnTo>
                      <a:pt x="1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B176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8" name="Freeform 48"/>
              <p:cNvSpPr>
                <a:spLocks/>
              </p:cNvSpPr>
              <p:nvPr/>
            </p:nvSpPr>
            <p:spPr bwMode="auto">
              <a:xfrm>
                <a:off x="2738" y="675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A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49" name="Freeform 49"/>
              <p:cNvSpPr>
                <a:spLocks/>
              </p:cNvSpPr>
              <p:nvPr/>
            </p:nvSpPr>
            <p:spPr bwMode="auto">
              <a:xfrm>
                <a:off x="2732" y="813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  <a:gd name="T14" fmla="*/ 1 w 1"/>
                  <a:gd name="T15" fmla="*/ 1 h 1"/>
                  <a:gd name="T16" fmla="*/ 1 w 1"/>
                  <a:gd name="T17" fmla="*/ 0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5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0" name="Freeform 50"/>
              <p:cNvSpPr>
                <a:spLocks/>
              </p:cNvSpPr>
              <p:nvPr/>
            </p:nvSpPr>
            <p:spPr bwMode="auto">
              <a:xfrm>
                <a:off x="2732" y="705"/>
                <a:ext cx="12" cy="6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1 h 1"/>
                  <a:gd name="T8" fmla="*/ 2 w 2"/>
                  <a:gd name="T9" fmla="*/ 1 h 1"/>
                  <a:gd name="T10" fmla="*/ 2 w 2"/>
                  <a:gd name="T11" fmla="*/ 1 h 1"/>
                  <a:gd name="T12" fmla="*/ 2 w 2"/>
                  <a:gd name="T13" fmla="*/ 1 h 1"/>
                  <a:gd name="T14" fmla="*/ 1 w 2"/>
                  <a:gd name="T15" fmla="*/ 1 h 1"/>
                  <a:gd name="T16" fmla="*/ 1 w 2"/>
                  <a:gd name="T17" fmla="*/ 1 h 1"/>
                  <a:gd name="T18" fmla="*/ 1 w 2"/>
                  <a:gd name="T19" fmla="*/ 1 h 1"/>
                  <a:gd name="T20" fmla="*/ 1 w 2"/>
                  <a:gd name="T21" fmla="*/ 1 h 1"/>
                  <a:gd name="T22" fmla="*/ 1 w 2"/>
                  <a:gd name="T23" fmla="*/ 1 h 1"/>
                  <a:gd name="T24" fmla="*/ 1 w 2"/>
                  <a:gd name="T25" fmla="*/ 0 h 1"/>
                  <a:gd name="T26" fmla="*/ 1 w 2"/>
                  <a:gd name="T27" fmla="*/ 0 h 1"/>
                  <a:gd name="T28" fmla="*/ 1 w 2"/>
                  <a:gd name="T29" fmla="*/ 0 h 1"/>
                  <a:gd name="T30" fmla="*/ 0 w 2"/>
                  <a:gd name="T31" fmla="*/ 0 h 1"/>
                  <a:gd name="T32" fmla="*/ 0 w 2"/>
                  <a:gd name="T33" fmla="*/ 1 h 1"/>
                  <a:gd name="T34" fmla="*/ 1 w 2"/>
                  <a:gd name="T35" fmla="*/ 1 h 1"/>
                  <a:gd name="T36" fmla="*/ 1 w 2"/>
                  <a:gd name="T37" fmla="*/ 1 h 1"/>
                  <a:gd name="T38" fmla="*/ 1 w 2"/>
                  <a:gd name="T39" fmla="*/ 1 h 1"/>
                  <a:gd name="T40" fmla="*/ 1 w 2"/>
                  <a:gd name="T41" fmla="*/ 1 h 1"/>
                  <a:gd name="T42" fmla="*/ 1 w 2"/>
                  <a:gd name="T43" fmla="*/ 1 h 1"/>
                  <a:gd name="T44" fmla="*/ 1 w 2"/>
                  <a:gd name="T45" fmla="*/ 1 h 1"/>
                  <a:gd name="T46" fmla="*/ 1 w 2"/>
                  <a:gd name="T47" fmla="*/ 1 h 1"/>
                  <a:gd name="T48" fmla="*/ 0 w 2"/>
                  <a:gd name="T49" fmla="*/ 1 h 1"/>
                  <a:gd name="T50" fmla="*/ 0 w 2"/>
                  <a:gd name="T51" fmla="*/ 0 h 1"/>
                  <a:gd name="T52" fmla="*/ 1 w 2"/>
                  <a:gd name="T53" fmla="*/ 0 h 1"/>
                  <a:gd name="T54" fmla="*/ 2 w 2"/>
                  <a:gd name="T55" fmla="*/ 0 h 1"/>
                  <a:gd name="T56" fmla="*/ 2 w 2"/>
                  <a:gd name="T57" fmla="*/ 1 h 1"/>
                  <a:gd name="T58" fmla="*/ 2 w 2"/>
                  <a:gd name="T59" fmla="*/ 1 h 1"/>
                  <a:gd name="T60" fmla="*/ 1 w 2"/>
                  <a:gd name="T61" fmla="*/ 1 h 1"/>
                  <a:gd name="T62" fmla="*/ 1 w 2"/>
                  <a:gd name="T6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1" name="Freeform 51"/>
              <p:cNvSpPr>
                <a:spLocks/>
              </p:cNvSpPr>
              <p:nvPr/>
            </p:nvSpPr>
            <p:spPr bwMode="auto">
              <a:xfrm>
                <a:off x="2732" y="705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2" name="Freeform 52"/>
              <p:cNvSpPr>
                <a:spLocks/>
              </p:cNvSpPr>
              <p:nvPr/>
            </p:nvSpPr>
            <p:spPr bwMode="auto">
              <a:xfrm>
                <a:off x="2732" y="705"/>
                <a:ext cx="18" cy="6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1 h 1"/>
                  <a:gd name="T4" fmla="*/ 1 w 3"/>
                  <a:gd name="T5" fmla="*/ 1 h 1"/>
                  <a:gd name="T6" fmla="*/ 1 w 3"/>
                  <a:gd name="T7" fmla="*/ 1 h 1"/>
                  <a:gd name="T8" fmla="*/ 1 w 3"/>
                  <a:gd name="T9" fmla="*/ 1 h 1"/>
                  <a:gd name="T10" fmla="*/ 2 w 3"/>
                  <a:gd name="T11" fmla="*/ 1 h 1"/>
                  <a:gd name="T12" fmla="*/ 2 w 3"/>
                  <a:gd name="T13" fmla="*/ 1 h 1"/>
                  <a:gd name="T14" fmla="*/ 2 w 3"/>
                  <a:gd name="T15" fmla="*/ 1 h 1"/>
                  <a:gd name="T16" fmla="*/ 1 w 3"/>
                  <a:gd name="T17" fmla="*/ 1 h 1"/>
                  <a:gd name="T18" fmla="*/ 1 w 3"/>
                  <a:gd name="T19" fmla="*/ 1 h 1"/>
                  <a:gd name="T20" fmla="*/ 1 w 3"/>
                  <a:gd name="T21" fmla="*/ 1 h 1"/>
                  <a:gd name="T22" fmla="*/ 1 w 3"/>
                  <a:gd name="T23" fmla="*/ 0 h 1"/>
                  <a:gd name="T24" fmla="*/ 1 w 3"/>
                  <a:gd name="T25" fmla="*/ 0 h 1"/>
                  <a:gd name="T26" fmla="*/ 0 w 3"/>
                  <a:gd name="T27" fmla="*/ 0 h 1"/>
                  <a:gd name="T28" fmla="*/ 0 w 3"/>
                  <a:gd name="T29" fmla="*/ 0 h 1"/>
                  <a:gd name="T30" fmla="*/ 0 w 3"/>
                  <a:gd name="T31" fmla="*/ 1 h 1"/>
                  <a:gd name="T32" fmla="*/ 0 w 3"/>
                  <a:gd name="T33" fmla="*/ 1 h 1"/>
                  <a:gd name="T34" fmla="*/ 0 w 3"/>
                  <a:gd name="T35" fmla="*/ 1 h 1"/>
                  <a:gd name="T36" fmla="*/ 0 w 3"/>
                  <a:gd name="T37" fmla="*/ 0 h 1"/>
                  <a:gd name="T38" fmla="*/ 0 w 3"/>
                  <a:gd name="T39" fmla="*/ 0 h 1"/>
                  <a:gd name="T40" fmla="*/ 2 w 3"/>
                  <a:gd name="T41" fmla="*/ 0 h 1"/>
                  <a:gd name="T42" fmla="*/ 3 w 3"/>
                  <a:gd name="T43" fmla="*/ 1 h 1"/>
                  <a:gd name="T44" fmla="*/ 2 w 3"/>
                  <a:gd name="T45" fmla="*/ 1 h 1"/>
                  <a:gd name="T46" fmla="*/ 2 w 3"/>
                  <a:gd name="T47" fmla="*/ 1 h 1"/>
                  <a:gd name="T48" fmla="*/ 0 w 3"/>
                  <a:gd name="T49" fmla="*/ 1 h 1"/>
                  <a:gd name="T50" fmla="*/ 0 w 3"/>
                  <a:gd name="T5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3" name="Freeform 53"/>
              <p:cNvSpPr>
                <a:spLocks/>
              </p:cNvSpPr>
              <p:nvPr/>
            </p:nvSpPr>
            <p:spPr bwMode="auto">
              <a:xfrm>
                <a:off x="2732" y="675"/>
                <a:ext cx="12" cy="6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  <a:gd name="T10" fmla="*/ 1 w 2"/>
                  <a:gd name="T11" fmla="*/ 0 h 1"/>
                  <a:gd name="T12" fmla="*/ 1 w 2"/>
                  <a:gd name="T13" fmla="*/ 0 h 1"/>
                  <a:gd name="T14" fmla="*/ 2 w 2"/>
                  <a:gd name="T15" fmla="*/ 0 h 1"/>
                  <a:gd name="T16" fmla="*/ 2 w 2"/>
                  <a:gd name="T17" fmla="*/ 0 h 1"/>
                  <a:gd name="T18" fmla="*/ 2 w 2"/>
                  <a:gd name="T19" fmla="*/ 0 h 1"/>
                  <a:gd name="T20" fmla="*/ 1 w 2"/>
                  <a:gd name="T21" fmla="*/ 0 h 1"/>
                  <a:gd name="T22" fmla="*/ 1 w 2"/>
                  <a:gd name="T23" fmla="*/ 0 h 1"/>
                  <a:gd name="T24" fmla="*/ 1 w 2"/>
                  <a:gd name="T25" fmla="*/ 0 h 1"/>
                  <a:gd name="T26" fmla="*/ 1 w 2"/>
                  <a:gd name="T27" fmla="*/ 0 h 1"/>
                  <a:gd name="T28" fmla="*/ 2 w 2"/>
                  <a:gd name="T29" fmla="*/ 0 h 1"/>
                  <a:gd name="T30" fmla="*/ 2 w 2"/>
                  <a:gd name="T31" fmla="*/ 0 h 1"/>
                  <a:gd name="T32" fmla="*/ 1 w 2"/>
                  <a:gd name="T33" fmla="*/ 1 h 1"/>
                  <a:gd name="T34" fmla="*/ 0 w 2"/>
                  <a:gd name="T35" fmla="*/ 1 h 1"/>
                  <a:gd name="T36" fmla="*/ 0 w 2"/>
                  <a:gd name="T37" fmla="*/ 0 h 1"/>
                  <a:gd name="T38" fmla="*/ 1 w 2"/>
                  <a:gd name="T3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4" name="Freeform 54"/>
              <p:cNvSpPr>
                <a:spLocks/>
              </p:cNvSpPr>
              <p:nvPr/>
            </p:nvSpPr>
            <p:spPr bwMode="auto">
              <a:xfrm>
                <a:off x="2738" y="675"/>
                <a:ext cx="6" cy="1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  <a:gd name="T5" fmla="*/ 0 w 1"/>
                  <a:gd name="T6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AE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5" name="Freeform 55"/>
              <p:cNvSpPr>
                <a:spLocks/>
              </p:cNvSpPr>
              <p:nvPr/>
            </p:nvSpPr>
            <p:spPr bwMode="auto">
              <a:xfrm>
                <a:off x="2732" y="675"/>
                <a:ext cx="12" cy="6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  <a:gd name="T10" fmla="*/ 1 w 2"/>
                  <a:gd name="T11" fmla="*/ 0 h 1"/>
                  <a:gd name="T12" fmla="*/ 1 w 2"/>
                  <a:gd name="T13" fmla="*/ 0 h 1"/>
                  <a:gd name="T14" fmla="*/ 2 w 2"/>
                  <a:gd name="T15" fmla="*/ 0 h 1"/>
                  <a:gd name="T16" fmla="*/ 2 w 2"/>
                  <a:gd name="T17" fmla="*/ 0 h 1"/>
                  <a:gd name="T18" fmla="*/ 2 w 2"/>
                  <a:gd name="T19" fmla="*/ 0 h 1"/>
                  <a:gd name="T20" fmla="*/ 2 w 2"/>
                  <a:gd name="T21" fmla="*/ 0 h 1"/>
                  <a:gd name="T22" fmla="*/ 2 w 2"/>
                  <a:gd name="T23" fmla="*/ 0 h 1"/>
                  <a:gd name="T24" fmla="*/ 2 w 2"/>
                  <a:gd name="T25" fmla="*/ 0 h 1"/>
                  <a:gd name="T26" fmla="*/ 2 w 2"/>
                  <a:gd name="T27" fmla="*/ 0 h 1"/>
                  <a:gd name="T28" fmla="*/ 1 w 2"/>
                  <a:gd name="T29" fmla="*/ 1 h 1"/>
                  <a:gd name="T30" fmla="*/ 0 w 2"/>
                  <a:gd name="T31" fmla="*/ 1 h 1"/>
                  <a:gd name="T32" fmla="*/ 1 w 2"/>
                  <a:gd name="T33" fmla="*/ 0 h 1"/>
                  <a:gd name="T34" fmla="*/ 1 w 2"/>
                  <a:gd name="T35" fmla="*/ 0 h 1"/>
                  <a:gd name="T36" fmla="*/ 1 w 2"/>
                  <a:gd name="T37" fmla="*/ 0 h 1"/>
                  <a:gd name="T38" fmla="*/ 1 w 2"/>
                  <a:gd name="T3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AE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6" name="Freeform 56"/>
              <p:cNvSpPr>
                <a:spLocks/>
              </p:cNvSpPr>
              <p:nvPr/>
            </p:nvSpPr>
            <p:spPr bwMode="auto">
              <a:xfrm>
                <a:off x="2768" y="567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0 h 1"/>
                  <a:gd name="T14" fmla="*/ 1 w 1"/>
                  <a:gd name="T15" fmla="*/ 1 h 1"/>
                  <a:gd name="T16" fmla="*/ 0 w 1"/>
                  <a:gd name="T17" fmla="*/ 1 h 1"/>
                  <a:gd name="T18" fmla="*/ 0 w 1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7" name="Freeform 57"/>
              <p:cNvSpPr>
                <a:spLocks/>
              </p:cNvSpPr>
              <p:nvPr/>
            </p:nvSpPr>
            <p:spPr bwMode="auto">
              <a:xfrm>
                <a:off x="2762" y="549"/>
                <a:ext cx="12" cy="2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4 h 4"/>
                  <a:gd name="T4" fmla="*/ 1 w 2"/>
                  <a:gd name="T5" fmla="*/ 4 h 4"/>
                  <a:gd name="T6" fmla="*/ 1 w 2"/>
                  <a:gd name="T7" fmla="*/ 3 h 4"/>
                  <a:gd name="T8" fmla="*/ 1 w 2"/>
                  <a:gd name="T9" fmla="*/ 2 h 4"/>
                  <a:gd name="T10" fmla="*/ 1 w 2"/>
                  <a:gd name="T11" fmla="*/ 1 h 4"/>
                  <a:gd name="T12" fmla="*/ 1 w 2"/>
                  <a:gd name="T13" fmla="*/ 1 h 4"/>
                  <a:gd name="T14" fmla="*/ 1 w 2"/>
                  <a:gd name="T15" fmla="*/ 1 h 4"/>
                  <a:gd name="T16" fmla="*/ 1 w 2"/>
                  <a:gd name="T17" fmla="*/ 1 h 4"/>
                  <a:gd name="T18" fmla="*/ 1 w 2"/>
                  <a:gd name="T19" fmla="*/ 1 h 4"/>
                  <a:gd name="T20" fmla="*/ 1 w 2"/>
                  <a:gd name="T21" fmla="*/ 2 h 4"/>
                  <a:gd name="T22" fmla="*/ 1 w 2"/>
                  <a:gd name="T23" fmla="*/ 2 h 4"/>
                  <a:gd name="T24" fmla="*/ 1 w 2"/>
                  <a:gd name="T25" fmla="*/ 3 h 4"/>
                  <a:gd name="T26" fmla="*/ 2 w 2"/>
                  <a:gd name="T27" fmla="*/ 3 h 4"/>
                  <a:gd name="T28" fmla="*/ 1 w 2"/>
                  <a:gd name="T29" fmla="*/ 4 h 4"/>
                  <a:gd name="T30" fmla="*/ 2 w 2"/>
                  <a:gd name="T31" fmla="*/ 4 h 4"/>
                  <a:gd name="T32" fmla="*/ 2 w 2"/>
                  <a:gd name="T33" fmla="*/ 4 h 4"/>
                  <a:gd name="T34" fmla="*/ 1 w 2"/>
                  <a:gd name="T35" fmla="*/ 0 h 4"/>
                  <a:gd name="T36" fmla="*/ 0 w 2"/>
                  <a:gd name="T37" fmla="*/ 0 h 4"/>
                  <a:gd name="T38" fmla="*/ 1 w 2"/>
                  <a:gd name="T39" fmla="*/ 4 h 4"/>
                  <a:gd name="T40" fmla="*/ 2 w 2"/>
                  <a:gd name="T4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8" name="Freeform 58"/>
              <p:cNvSpPr>
                <a:spLocks/>
              </p:cNvSpPr>
              <p:nvPr/>
            </p:nvSpPr>
            <p:spPr bwMode="auto">
              <a:xfrm>
                <a:off x="2768" y="567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1 w 1"/>
                  <a:gd name="T11" fmla="*/ 1 h 1"/>
                  <a:gd name="T12" fmla="*/ 0 w 1"/>
                  <a:gd name="T13" fmla="*/ 1 h 1"/>
                  <a:gd name="T14" fmla="*/ 0 w 1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59" name="Freeform 59"/>
              <p:cNvSpPr>
                <a:spLocks/>
              </p:cNvSpPr>
              <p:nvPr/>
            </p:nvSpPr>
            <p:spPr bwMode="auto">
              <a:xfrm>
                <a:off x="2762" y="549"/>
                <a:ext cx="12" cy="24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4 h 4"/>
                  <a:gd name="T4" fmla="*/ 1 w 2"/>
                  <a:gd name="T5" fmla="*/ 3 h 4"/>
                  <a:gd name="T6" fmla="*/ 1 w 2"/>
                  <a:gd name="T7" fmla="*/ 2 h 4"/>
                  <a:gd name="T8" fmla="*/ 1 w 2"/>
                  <a:gd name="T9" fmla="*/ 1 h 4"/>
                  <a:gd name="T10" fmla="*/ 1 w 2"/>
                  <a:gd name="T11" fmla="*/ 1 h 4"/>
                  <a:gd name="T12" fmla="*/ 1 w 2"/>
                  <a:gd name="T13" fmla="*/ 1 h 4"/>
                  <a:gd name="T14" fmla="*/ 1 w 2"/>
                  <a:gd name="T15" fmla="*/ 0 h 4"/>
                  <a:gd name="T16" fmla="*/ 1 w 2"/>
                  <a:gd name="T17" fmla="*/ 0 h 4"/>
                  <a:gd name="T18" fmla="*/ 1 w 2"/>
                  <a:gd name="T19" fmla="*/ 1 h 4"/>
                  <a:gd name="T20" fmla="*/ 1 w 2"/>
                  <a:gd name="T21" fmla="*/ 1 h 4"/>
                  <a:gd name="T22" fmla="*/ 1 w 2"/>
                  <a:gd name="T23" fmla="*/ 2 h 4"/>
                  <a:gd name="T24" fmla="*/ 1 w 2"/>
                  <a:gd name="T25" fmla="*/ 2 h 4"/>
                  <a:gd name="T26" fmla="*/ 1 w 2"/>
                  <a:gd name="T27" fmla="*/ 3 h 4"/>
                  <a:gd name="T28" fmla="*/ 2 w 2"/>
                  <a:gd name="T29" fmla="*/ 3 h 4"/>
                  <a:gd name="T30" fmla="*/ 2 w 2"/>
                  <a:gd name="T31" fmla="*/ 4 h 4"/>
                  <a:gd name="T32" fmla="*/ 2 w 2"/>
                  <a:gd name="T33" fmla="*/ 4 h 4"/>
                  <a:gd name="T34" fmla="*/ 1 w 2"/>
                  <a:gd name="T35" fmla="*/ 0 h 4"/>
                  <a:gd name="T36" fmla="*/ 0 w 2"/>
                  <a:gd name="T37" fmla="*/ 0 h 4"/>
                  <a:gd name="T38" fmla="*/ 1 w 2"/>
                  <a:gd name="T39" fmla="*/ 4 h 4"/>
                  <a:gd name="T40" fmla="*/ 1 w 2"/>
                  <a:gd name="T4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0" name="Freeform 60"/>
              <p:cNvSpPr>
                <a:spLocks/>
              </p:cNvSpPr>
              <p:nvPr/>
            </p:nvSpPr>
            <p:spPr bwMode="auto">
              <a:xfrm>
                <a:off x="2750" y="585"/>
                <a:ext cx="108" cy="108"/>
              </a:xfrm>
              <a:custGeom>
                <a:avLst/>
                <a:gdLst>
                  <a:gd name="T0" fmla="*/ 4 w 18"/>
                  <a:gd name="T1" fmla="*/ 12 h 18"/>
                  <a:gd name="T2" fmla="*/ 4 w 18"/>
                  <a:gd name="T3" fmla="*/ 13 h 18"/>
                  <a:gd name="T4" fmla="*/ 5 w 18"/>
                  <a:gd name="T5" fmla="*/ 12 h 18"/>
                  <a:gd name="T6" fmla="*/ 5 w 18"/>
                  <a:gd name="T7" fmla="*/ 13 h 18"/>
                  <a:gd name="T8" fmla="*/ 5 w 18"/>
                  <a:gd name="T9" fmla="*/ 13 h 18"/>
                  <a:gd name="T10" fmla="*/ 7 w 18"/>
                  <a:gd name="T11" fmla="*/ 11 h 18"/>
                  <a:gd name="T12" fmla="*/ 7 w 18"/>
                  <a:gd name="T13" fmla="*/ 11 h 18"/>
                  <a:gd name="T14" fmla="*/ 7 w 18"/>
                  <a:gd name="T15" fmla="*/ 13 h 18"/>
                  <a:gd name="T16" fmla="*/ 7 w 18"/>
                  <a:gd name="T17" fmla="*/ 12 h 18"/>
                  <a:gd name="T18" fmla="*/ 8 w 18"/>
                  <a:gd name="T19" fmla="*/ 13 h 18"/>
                  <a:gd name="T20" fmla="*/ 8 w 18"/>
                  <a:gd name="T21" fmla="*/ 12 h 18"/>
                  <a:gd name="T22" fmla="*/ 9 w 18"/>
                  <a:gd name="T23" fmla="*/ 11 h 18"/>
                  <a:gd name="T24" fmla="*/ 9 w 18"/>
                  <a:gd name="T25" fmla="*/ 13 h 18"/>
                  <a:gd name="T26" fmla="*/ 10 w 18"/>
                  <a:gd name="T27" fmla="*/ 13 h 18"/>
                  <a:gd name="T28" fmla="*/ 11 w 18"/>
                  <a:gd name="T29" fmla="*/ 13 h 18"/>
                  <a:gd name="T30" fmla="*/ 11 w 18"/>
                  <a:gd name="T31" fmla="*/ 11 h 18"/>
                  <a:gd name="T32" fmla="*/ 11 w 18"/>
                  <a:gd name="T33" fmla="*/ 13 h 18"/>
                  <a:gd name="T34" fmla="*/ 12 w 18"/>
                  <a:gd name="T35" fmla="*/ 12 h 18"/>
                  <a:gd name="T36" fmla="*/ 12 w 18"/>
                  <a:gd name="T37" fmla="*/ 11 h 18"/>
                  <a:gd name="T38" fmla="*/ 13 w 18"/>
                  <a:gd name="T39" fmla="*/ 12 h 18"/>
                  <a:gd name="T40" fmla="*/ 14 w 18"/>
                  <a:gd name="T41" fmla="*/ 11 h 18"/>
                  <a:gd name="T42" fmla="*/ 14 w 18"/>
                  <a:gd name="T43" fmla="*/ 10 h 18"/>
                  <a:gd name="T44" fmla="*/ 15 w 18"/>
                  <a:gd name="T45" fmla="*/ 10 h 18"/>
                  <a:gd name="T46" fmla="*/ 15 w 18"/>
                  <a:gd name="T47" fmla="*/ 9 h 18"/>
                  <a:gd name="T48" fmla="*/ 15 w 18"/>
                  <a:gd name="T49" fmla="*/ 9 h 18"/>
                  <a:gd name="T50" fmla="*/ 15 w 18"/>
                  <a:gd name="T51" fmla="*/ 8 h 18"/>
                  <a:gd name="T52" fmla="*/ 15 w 18"/>
                  <a:gd name="T53" fmla="*/ 7 h 18"/>
                  <a:gd name="T54" fmla="*/ 16 w 18"/>
                  <a:gd name="T55" fmla="*/ 7 h 18"/>
                  <a:gd name="T56" fmla="*/ 16 w 18"/>
                  <a:gd name="T57" fmla="*/ 7 h 18"/>
                  <a:gd name="T58" fmla="*/ 16 w 18"/>
                  <a:gd name="T59" fmla="*/ 6 h 18"/>
                  <a:gd name="T60" fmla="*/ 16 w 18"/>
                  <a:gd name="T61" fmla="*/ 6 h 18"/>
                  <a:gd name="T62" fmla="*/ 16 w 18"/>
                  <a:gd name="T63" fmla="*/ 6 h 18"/>
                  <a:gd name="T64" fmla="*/ 16 w 18"/>
                  <a:gd name="T65" fmla="*/ 5 h 18"/>
                  <a:gd name="T66" fmla="*/ 16 w 18"/>
                  <a:gd name="T67" fmla="*/ 5 h 18"/>
                  <a:gd name="T68" fmla="*/ 16 w 18"/>
                  <a:gd name="T69" fmla="*/ 4 h 18"/>
                  <a:gd name="T70" fmla="*/ 16 w 18"/>
                  <a:gd name="T71" fmla="*/ 4 h 18"/>
                  <a:gd name="T72" fmla="*/ 16 w 18"/>
                  <a:gd name="T73" fmla="*/ 3 h 18"/>
                  <a:gd name="T74" fmla="*/ 16 w 18"/>
                  <a:gd name="T75" fmla="*/ 3 h 18"/>
                  <a:gd name="T76" fmla="*/ 15 w 18"/>
                  <a:gd name="T77" fmla="*/ 2 h 18"/>
                  <a:gd name="T78" fmla="*/ 15 w 18"/>
                  <a:gd name="T79" fmla="*/ 2 h 18"/>
                  <a:gd name="T80" fmla="*/ 15 w 18"/>
                  <a:gd name="T81" fmla="*/ 1 h 18"/>
                  <a:gd name="T82" fmla="*/ 15 w 18"/>
                  <a:gd name="T83" fmla="*/ 1 h 18"/>
                  <a:gd name="T84" fmla="*/ 15 w 18"/>
                  <a:gd name="T85" fmla="*/ 2 h 18"/>
                  <a:gd name="T86" fmla="*/ 14 w 18"/>
                  <a:gd name="T87" fmla="*/ 2 h 18"/>
                  <a:gd name="T88" fmla="*/ 15 w 18"/>
                  <a:gd name="T89" fmla="*/ 3 h 18"/>
                  <a:gd name="T90" fmla="*/ 14 w 18"/>
                  <a:gd name="T91" fmla="*/ 3 h 18"/>
                  <a:gd name="T92" fmla="*/ 13 w 18"/>
                  <a:gd name="T93" fmla="*/ 5 h 18"/>
                  <a:gd name="T94" fmla="*/ 12 w 18"/>
                  <a:gd name="T95" fmla="*/ 7 h 18"/>
                  <a:gd name="T96" fmla="*/ 11 w 18"/>
                  <a:gd name="T97" fmla="*/ 8 h 18"/>
                  <a:gd name="T98" fmla="*/ 8 w 18"/>
                  <a:gd name="T99" fmla="*/ 10 h 18"/>
                  <a:gd name="T100" fmla="*/ 7 w 18"/>
                  <a:gd name="T101" fmla="*/ 11 h 18"/>
                  <a:gd name="T102" fmla="*/ 6 w 18"/>
                  <a:gd name="T103" fmla="*/ 11 h 18"/>
                  <a:gd name="T104" fmla="*/ 5 w 18"/>
                  <a:gd name="T105" fmla="*/ 11 h 18"/>
                  <a:gd name="T106" fmla="*/ 4 w 18"/>
                  <a:gd name="T107" fmla="*/ 11 h 18"/>
                  <a:gd name="T108" fmla="*/ 7 w 18"/>
                  <a:gd name="T109" fmla="*/ 10 h 18"/>
                  <a:gd name="T110" fmla="*/ 14 w 18"/>
                  <a:gd name="T111" fmla="*/ 0 h 18"/>
                  <a:gd name="T112" fmla="*/ 18 w 18"/>
                  <a:gd name="T113" fmla="*/ 3 h 18"/>
                  <a:gd name="T114" fmla="*/ 18 w 18"/>
                  <a:gd name="T115" fmla="*/ 10 h 18"/>
                  <a:gd name="T116" fmla="*/ 14 w 18"/>
                  <a:gd name="T117" fmla="*/ 16 h 18"/>
                  <a:gd name="T118" fmla="*/ 6 w 18"/>
                  <a:gd name="T119" fmla="*/ 17 h 18"/>
                  <a:gd name="T120" fmla="*/ 3 w 18"/>
                  <a:gd name="T121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" h="18">
                    <a:moveTo>
                      <a:pt x="4" y="12"/>
                    </a:moveTo>
                    <a:lnTo>
                      <a:pt x="5" y="12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11" y="8"/>
                    </a:lnTo>
                    <a:lnTo>
                      <a:pt x="13" y="3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8" y="3"/>
                    </a:lnTo>
                    <a:lnTo>
                      <a:pt x="18" y="7"/>
                    </a:lnTo>
                    <a:lnTo>
                      <a:pt x="18" y="9"/>
                    </a:lnTo>
                    <a:lnTo>
                      <a:pt x="18" y="10"/>
                    </a:lnTo>
                    <a:lnTo>
                      <a:pt x="17" y="12"/>
                    </a:lnTo>
                    <a:lnTo>
                      <a:pt x="15" y="15"/>
                    </a:lnTo>
                    <a:lnTo>
                      <a:pt x="14" y="16"/>
                    </a:lnTo>
                    <a:lnTo>
                      <a:pt x="12" y="17"/>
                    </a:lnTo>
                    <a:lnTo>
                      <a:pt x="9" y="18"/>
                    </a:lnTo>
                    <a:lnTo>
                      <a:pt x="6" y="17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F2A7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1" name="Freeform 61"/>
              <p:cNvSpPr>
                <a:spLocks/>
              </p:cNvSpPr>
              <p:nvPr/>
            </p:nvSpPr>
            <p:spPr bwMode="auto">
              <a:xfrm>
                <a:off x="2774" y="651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79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2" name="Freeform 62"/>
              <p:cNvSpPr>
                <a:spLocks/>
              </p:cNvSpPr>
              <p:nvPr/>
            </p:nvSpPr>
            <p:spPr bwMode="auto">
              <a:xfrm>
                <a:off x="2750" y="579"/>
                <a:ext cx="108" cy="114"/>
              </a:xfrm>
              <a:custGeom>
                <a:avLst/>
                <a:gdLst>
                  <a:gd name="T0" fmla="*/ 5 w 18"/>
                  <a:gd name="T1" fmla="*/ 13 h 19"/>
                  <a:gd name="T2" fmla="*/ 3 w 18"/>
                  <a:gd name="T3" fmla="*/ 14 h 19"/>
                  <a:gd name="T4" fmla="*/ 3 w 18"/>
                  <a:gd name="T5" fmla="*/ 15 h 19"/>
                  <a:gd name="T6" fmla="*/ 5 w 18"/>
                  <a:gd name="T7" fmla="*/ 13 h 19"/>
                  <a:gd name="T8" fmla="*/ 4 w 18"/>
                  <a:gd name="T9" fmla="*/ 15 h 19"/>
                  <a:gd name="T10" fmla="*/ 5 w 18"/>
                  <a:gd name="T11" fmla="*/ 15 h 19"/>
                  <a:gd name="T12" fmla="*/ 6 w 18"/>
                  <a:gd name="T13" fmla="*/ 13 h 19"/>
                  <a:gd name="T14" fmla="*/ 7 w 18"/>
                  <a:gd name="T15" fmla="*/ 12 h 19"/>
                  <a:gd name="T16" fmla="*/ 7 w 18"/>
                  <a:gd name="T17" fmla="*/ 13 h 19"/>
                  <a:gd name="T18" fmla="*/ 6 w 18"/>
                  <a:gd name="T19" fmla="*/ 15 h 19"/>
                  <a:gd name="T20" fmla="*/ 7 w 18"/>
                  <a:gd name="T21" fmla="*/ 15 h 19"/>
                  <a:gd name="T22" fmla="*/ 8 w 18"/>
                  <a:gd name="T23" fmla="*/ 15 h 19"/>
                  <a:gd name="T24" fmla="*/ 8 w 18"/>
                  <a:gd name="T25" fmla="*/ 13 h 19"/>
                  <a:gd name="T26" fmla="*/ 9 w 18"/>
                  <a:gd name="T27" fmla="*/ 13 h 19"/>
                  <a:gd name="T28" fmla="*/ 9 w 18"/>
                  <a:gd name="T29" fmla="*/ 15 h 19"/>
                  <a:gd name="T30" fmla="*/ 10 w 18"/>
                  <a:gd name="T31" fmla="*/ 15 h 19"/>
                  <a:gd name="T32" fmla="*/ 11 w 18"/>
                  <a:gd name="T33" fmla="*/ 15 h 19"/>
                  <a:gd name="T34" fmla="*/ 11 w 18"/>
                  <a:gd name="T35" fmla="*/ 12 h 19"/>
                  <a:gd name="T36" fmla="*/ 12 w 18"/>
                  <a:gd name="T37" fmla="*/ 15 h 19"/>
                  <a:gd name="T38" fmla="*/ 12 w 18"/>
                  <a:gd name="T39" fmla="*/ 15 h 19"/>
                  <a:gd name="T40" fmla="*/ 13 w 18"/>
                  <a:gd name="T41" fmla="*/ 15 h 19"/>
                  <a:gd name="T42" fmla="*/ 13 w 18"/>
                  <a:gd name="T43" fmla="*/ 13 h 19"/>
                  <a:gd name="T44" fmla="*/ 13 w 18"/>
                  <a:gd name="T45" fmla="*/ 12 h 19"/>
                  <a:gd name="T46" fmla="*/ 14 w 18"/>
                  <a:gd name="T47" fmla="*/ 14 h 19"/>
                  <a:gd name="T48" fmla="*/ 14 w 18"/>
                  <a:gd name="T49" fmla="*/ 14 h 19"/>
                  <a:gd name="T50" fmla="*/ 14 w 18"/>
                  <a:gd name="T51" fmla="*/ 12 h 19"/>
                  <a:gd name="T52" fmla="*/ 14 w 18"/>
                  <a:gd name="T53" fmla="*/ 11 h 19"/>
                  <a:gd name="T54" fmla="*/ 15 w 18"/>
                  <a:gd name="T55" fmla="*/ 13 h 19"/>
                  <a:gd name="T56" fmla="*/ 16 w 18"/>
                  <a:gd name="T57" fmla="*/ 12 h 19"/>
                  <a:gd name="T58" fmla="*/ 15 w 18"/>
                  <a:gd name="T59" fmla="*/ 11 h 19"/>
                  <a:gd name="T60" fmla="*/ 16 w 18"/>
                  <a:gd name="T61" fmla="*/ 11 h 19"/>
                  <a:gd name="T62" fmla="*/ 16 w 18"/>
                  <a:gd name="T63" fmla="*/ 11 h 19"/>
                  <a:gd name="T64" fmla="*/ 16 w 18"/>
                  <a:gd name="T65" fmla="*/ 9 h 19"/>
                  <a:gd name="T66" fmla="*/ 15 w 18"/>
                  <a:gd name="T67" fmla="*/ 8 h 19"/>
                  <a:gd name="T68" fmla="*/ 16 w 18"/>
                  <a:gd name="T69" fmla="*/ 9 h 19"/>
                  <a:gd name="T70" fmla="*/ 17 w 18"/>
                  <a:gd name="T71" fmla="*/ 8 h 19"/>
                  <a:gd name="T72" fmla="*/ 17 w 18"/>
                  <a:gd name="T73" fmla="*/ 8 h 19"/>
                  <a:gd name="T74" fmla="*/ 17 w 18"/>
                  <a:gd name="T75" fmla="*/ 7 h 19"/>
                  <a:gd name="T76" fmla="*/ 17 w 18"/>
                  <a:gd name="T77" fmla="*/ 7 h 19"/>
                  <a:gd name="T78" fmla="*/ 17 w 18"/>
                  <a:gd name="T79" fmla="*/ 6 h 19"/>
                  <a:gd name="T80" fmla="*/ 16 w 18"/>
                  <a:gd name="T81" fmla="*/ 6 h 19"/>
                  <a:gd name="T82" fmla="*/ 17 w 18"/>
                  <a:gd name="T83" fmla="*/ 5 h 19"/>
                  <a:gd name="T84" fmla="*/ 16 w 18"/>
                  <a:gd name="T85" fmla="*/ 5 h 19"/>
                  <a:gd name="T86" fmla="*/ 16 w 18"/>
                  <a:gd name="T87" fmla="*/ 4 h 19"/>
                  <a:gd name="T88" fmla="*/ 16 w 18"/>
                  <a:gd name="T89" fmla="*/ 3 h 19"/>
                  <a:gd name="T90" fmla="*/ 15 w 18"/>
                  <a:gd name="T91" fmla="*/ 2 h 19"/>
                  <a:gd name="T92" fmla="*/ 15 w 18"/>
                  <a:gd name="T93" fmla="*/ 2 h 19"/>
                  <a:gd name="T94" fmla="*/ 15 w 18"/>
                  <a:gd name="T95" fmla="*/ 3 h 19"/>
                  <a:gd name="T96" fmla="*/ 14 w 18"/>
                  <a:gd name="T97" fmla="*/ 3 h 19"/>
                  <a:gd name="T98" fmla="*/ 14 w 18"/>
                  <a:gd name="T99" fmla="*/ 5 h 19"/>
                  <a:gd name="T100" fmla="*/ 11 w 18"/>
                  <a:gd name="T101" fmla="*/ 9 h 19"/>
                  <a:gd name="T102" fmla="*/ 8 w 18"/>
                  <a:gd name="T103" fmla="*/ 11 h 19"/>
                  <a:gd name="T104" fmla="*/ 5 w 18"/>
                  <a:gd name="T105" fmla="*/ 12 h 19"/>
                  <a:gd name="T106" fmla="*/ 5 w 18"/>
                  <a:gd name="T107" fmla="*/ 11 h 19"/>
                  <a:gd name="T108" fmla="*/ 11 w 18"/>
                  <a:gd name="T109" fmla="*/ 9 h 19"/>
                  <a:gd name="T110" fmla="*/ 14 w 18"/>
                  <a:gd name="T111" fmla="*/ 0 h 19"/>
                  <a:gd name="T112" fmla="*/ 18 w 18"/>
                  <a:gd name="T113" fmla="*/ 7 h 19"/>
                  <a:gd name="T114" fmla="*/ 14 w 18"/>
                  <a:gd name="T115" fmla="*/ 16 h 19"/>
                  <a:gd name="T116" fmla="*/ 5 w 18"/>
                  <a:gd name="T117" fmla="*/ 18 h 19"/>
                  <a:gd name="T118" fmla="*/ 4 w 18"/>
                  <a:gd name="T1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" h="19">
                    <a:moveTo>
                      <a:pt x="5" y="12"/>
                    </a:moveTo>
                    <a:lnTo>
                      <a:pt x="5" y="12"/>
                    </a:lnTo>
                    <a:lnTo>
                      <a:pt x="5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3" y="7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1" y="9"/>
                    </a:lnTo>
                    <a:lnTo>
                      <a:pt x="13" y="5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8" y="7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4" y="16"/>
                    </a:lnTo>
                    <a:lnTo>
                      <a:pt x="12" y="18"/>
                    </a:lnTo>
                    <a:lnTo>
                      <a:pt x="9" y="19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0" y="16"/>
                    </a:lnTo>
                    <a:lnTo>
                      <a:pt x="4" y="13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EE79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3" name="Freeform 63"/>
              <p:cNvSpPr>
                <a:spLocks/>
              </p:cNvSpPr>
              <p:nvPr/>
            </p:nvSpPr>
            <p:spPr bwMode="auto">
              <a:xfrm>
                <a:off x="2714" y="699"/>
                <a:ext cx="60" cy="30"/>
              </a:xfrm>
              <a:custGeom>
                <a:avLst/>
                <a:gdLst>
                  <a:gd name="T0" fmla="*/ 0 w 10"/>
                  <a:gd name="T1" fmla="*/ 1 h 5"/>
                  <a:gd name="T2" fmla="*/ 0 w 10"/>
                  <a:gd name="T3" fmla="*/ 1 h 5"/>
                  <a:gd name="T4" fmla="*/ 0 w 10"/>
                  <a:gd name="T5" fmla="*/ 2 h 5"/>
                  <a:gd name="T6" fmla="*/ 0 w 10"/>
                  <a:gd name="T7" fmla="*/ 2 h 5"/>
                  <a:gd name="T8" fmla="*/ 1 w 10"/>
                  <a:gd name="T9" fmla="*/ 2 h 5"/>
                  <a:gd name="T10" fmla="*/ 1 w 10"/>
                  <a:gd name="T11" fmla="*/ 3 h 5"/>
                  <a:gd name="T12" fmla="*/ 2 w 10"/>
                  <a:gd name="T13" fmla="*/ 3 h 5"/>
                  <a:gd name="T14" fmla="*/ 2 w 10"/>
                  <a:gd name="T15" fmla="*/ 4 h 5"/>
                  <a:gd name="T16" fmla="*/ 3 w 10"/>
                  <a:gd name="T17" fmla="*/ 4 h 5"/>
                  <a:gd name="T18" fmla="*/ 3 w 10"/>
                  <a:gd name="T19" fmla="*/ 4 h 5"/>
                  <a:gd name="T20" fmla="*/ 5 w 10"/>
                  <a:gd name="T21" fmla="*/ 4 h 5"/>
                  <a:gd name="T22" fmla="*/ 5 w 10"/>
                  <a:gd name="T23" fmla="*/ 4 h 5"/>
                  <a:gd name="T24" fmla="*/ 6 w 10"/>
                  <a:gd name="T25" fmla="*/ 4 h 5"/>
                  <a:gd name="T26" fmla="*/ 7 w 10"/>
                  <a:gd name="T27" fmla="*/ 4 h 5"/>
                  <a:gd name="T28" fmla="*/ 8 w 10"/>
                  <a:gd name="T29" fmla="*/ 4 h 5"/>
                  <a:gd name="T30" fmla="*/ 8 w 10"/>
                  <a:gd name="T31" fmla="*/ 4 h 5"/>
                  <a:gd name="T32" fmla="*/ 9 w 10"/>
                  <a:gd name="T33" fmla="*/ 4 h 5"/>
                  <a:gd name="T34" fmla="*/ 9 w 10"/>
                  <a:gd name="T35" fmla="*/ 4 h 5"/>
                  <a:gd name="T36" fmla="*/ 9 w 10"/>
                  <a:gd name="T37" fmla="*/ 4 h 5"/>
                  <a:gd name="T38" fmla="*/ 9 w 10"/>
                  <a:gd name="T39" fmla="*/ 4 h 5"/>
                  <a:gd name="T40" fmla="*/ 9 w 10"/>
                  <a:gd name="T41" fmla="*/ 4 h 5"/>
                  <a:gd name="T42" fmla="*/ 9 w 10"/>
                  <a:gd name="T43" fmla="*/ 4 h 5"/>
                  <a:gd name="T44" fmla="*/ 8 w 10"/>
                  <a:gd name="T45" fmla="*/ 4 h 5"/>
                  <a:gd name="T46" fmla="*/ 8 w 10"/>
                  <a:gd name="T47" fmla="*/ 4 h 5"/>
                  <a:gd name="T48" fmla="*/ 7 w 10"/>
                  <a:gd name="T49" fmla="*/ 3 h 5"/>
                  <a:gd name="T50" fmla="*/ 7 w 10"/>
                  <a:gd name="T51" fmla="*/ 3 h 5"/>
                  <a:gd name="T52" fmla="*/ 7 w 10"/>
                  <a:gd name="T53" fmla="*/ 3 h 5"/>
                  <a:gd name="T54" fmla="*/ 6 w 10"/>
                  <a:gd name="T55" fmla="*/ 3 h 5"/>
                  <a:gd name="T56" fmla="*/ 6 w 10"/>
                  <a:gd name="T57" fmla="*/ 3 h 5"/>
                  <a:gd name="T58" fmla="*/ 5 w 10"/>
                  <a:gd name="T59" fmla="*/ 3 h 5"/>
                  <a:gd name="T60" fmla="*/ 5 w 10"/>
                  <a:gd name="T61" fmla="*/ 3 h 5"/>
                  <a:gd name="T62" fmla="*/ 4 w 10"/>
                  <a:gd name="T63" fmla="*/ 3 h 5"/>
                  <a:gd name="T64" fmla="*/ 4 w 10"/>
                  <a:gd name="T65" fmla="*/ 3 h 5"/>
                  <a:gd name="T66" fmla="*/ 4 w 10"/>
                  <a:gd name="T67" fmla="*/ 3 h 5"/>
                  <a:gd name="T68" fmla="*/ 3 w 10"/>
                  <a:gd name="T69" fmla="*/ 3 h 5"/>
                  <a:gd name="T70" fmla="*/ 2 w 10"/>
                  <a:gd name="T71" fmla="*/ 3 h 5"/>
                  <a:gd name="T72" fmla="*/ 2 w 10"/>
                  <a:gd name="T73" fmla="*/ 2 h 5"/>
                  <a:gd name="T74" fmla="*/ 2 w 10"/>
                  <a:gd name="T75" fmla="*/ 2 h 5"/>
                  <a:gd name="T76" fmla="*/ 2 w 10"/>
                  <a:gd name="T77" fmla="*/ 2 h 5"/>
                  <a:gd name="T78" fmla="*/ 1 w 10"/>
                  <a:gd name="T79" fmla="*/ 1 h 5"/>
                  <a:gd name="T80" fmla="*/ 1 w 10"/>
                  <a:gd name="T81" fmla="*/ 1 h 5"/>
                  <a:gd name="T82" fmla="*/ 1 w 10"/>
                  <a:gd name="T83" fmla="*/ 1 h 5"/>
                  <a:gd name="T84" fmla="*/ 1 w 10"/>
                  <a:gd name="T85" fmla="*/ 1 h 5"/>
                  <a:gd name="T86" fmla="*/ 0 w 10"/>
                  <a:gd name="T87" fmla="*/ 1 h 5"/>
                  <a:gd name="T88" fmla="*/ 0 w 10"/>
                  <a:gd name="T89" fmla="*/ 1 h 5"/>
                  <a:gd name="T90" fmla="*/ 0 w 10"/>
                  <a:gd name="T91" fmla="*/ 1 h 5"/>
                  <a:gd name="T92" fmla="*/ 0 w 10"/>
                  <a:gd name="T93" fmla="*/ 0 h 5"/>
                  <a:gd name="T94" fmla="*/ 1 w 10"/>
                  <a:gd name="T95" fmla="*/ 0 h 5"/>
                  <a:gd name="T96" fmla="*/ 2 w 10"/>
                  <a:gd name="T97" fmla="*/ 1 h 5"/>
                  <a:gd name="T98" fmla="*/ 2 w 10"/>
                  <a:gd name="T99" fmla="*/ 2 h 5"/>
                  <a:gd name="T100" fmla="*/ 4 w 10"/>
                  <a:gd name="T101" fmla="*/ 2 h 5"/>
                  <a:gd name="T102" fmla="*/ 7 w 10"/>
                  <a:gd name="T103" fmla="*/ 2 h 5"/>
                  <a:gd name="T104" fmla="*/ 8 w 10"/>
                  <a:gd name="T105" fmla="*/ 3 h 5"/>
                  <a:gd name="T106" fmla="*/ 10 w 10"/>
                  <a:gd name="T107" fmla="*/ 4 h 5"/>
                  <a:gd name="T108" fmla="*/ 10 w 10"/>
                  <a:gd name="T109" fmla="*/ 5 h 5"/>
                  <a:gd name="T110" fmla="*/ 7 w 10"/>
                  <a:gd name="T111" fmla="*/ 5 h 5"/>
                  <a:gd name="T112" fmla="*/ 3 w 10"/>
                  <a:gd name="T113" fmla="*/ 5 h 5"/>
                  <a:gd name="T114" fmla="*/ 1 w 10"/>
                  <a:gd name="T115" fmla="*/ 3 h 5"/>
                  <a:gd name="T116" fmla="*/ 0 w 10"/>
                  <a:gd name="T117" fmla="*/ 2 h 5"/>
                  <a:gd name="T118" fmla="*/ 0 w 10"/>
                  <a:gd name="T1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3" y="5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4" name="Freeform 64"/>
              <p:cNvSpPr>
                <a:spLocks/>
              </p:cNvSpPr>
              <p:nvPr/>
            </p:nvSpPr>
            <p:spPr bwMode="auto">
              <a:xfrm>
                <a:off x="2726" y="729"/>
                <a:ext cx="12" cy="6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1 w 2"/>
                  <a:gd name="T7" fmla="*/ 1 h 1"/>
                  <a:gd name="T8" fmla="*/ 2 w 2"/>
                  <a:gd name="T9" fmla="*/ 1 h 1"/>
                  <a:gd name="T10" fmla="*/ 1 w 2"/>
                  <a:gd name="T11" fmla="*/ 1 h 1"/>
                  <a:gd name="T12" fmla="*/ 0 w 2"/>
                  <a:gd name="T13" fmla="*/ 0 h 1"/>
                  <a:gd name="T14" fmla="*/ 0 w 2"/>
                  <a:gd name="T15" fmla="*/ 0 h 1"/>
                  <a:gd name="T16" fmla="*/ 0 w 2"/>
                  <a:gd name="T17" fmla="*/ 0 h 1"/>
                  <a:gd name="T18" fmla="*/ 0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5" name="Freeform 65"/>
              <p:cNvSpPr>
                <a:spLocks/>
              </p:cNvSpPr>
              <p:nvPr/>
            </p:nvSpPr>
            <p:spPr bwMode="auto">
              <a:xfrm>
                <a:off x="2708" y="717"/>
                <a:ext cx="66" cy="30"/>
              </a:xfrm>
              <a:custGeom>
                <a:avLst/>
                <a:gdLst>
                  <a:gd name="T0" fmla="*/ 4 w 11"/>
                  <a:gd name="T1" fmla="*/ 2 h 5"/>
                  <a:gd name="T2" fmla="*/ 4 w 11"/>
                  <a:gd name="T3" fmla="*/ 3 h 5"/>
                  <a:gd name="T4" fmla="*/ 4 w 11"/>
                  <a:gd name="T5" fmla="*/ 3 h 5"/>
                  <a:gd name="T6" fmla="*/ 5 w 11"/>
                  <a:gd name="T7" fmla="*/ 3 h 5"/>
                  <a:gd name="T8" fmla="*/ 6 w 11"/>
                  <a:gd name="T9" fmla="*/ 3 h 5"/>
                  <a:gd name="T10" fmla="*/ 7 w 11"/>
                  <a:gd name="T11" fmla="*/ 4 h 5"/>
                  <a:gd name="T12" fmla="*/ 8 w 11"/>
                  <a:gd name="T13" fmla="*/ 3 h 5"/>
                  <a:gd name="T14" fmla="*/ 8 w 11"/>
                  <a:gd name="T15" fmla="*/ 3 h 5"/>
                  <a:gd name="T16" fmla="*/ 9 w 11"/>
                  <a:gd name="T17" fmla="*/ 3 h 5"/>
                  <a:gd name="T18" fmla="*/ 9 w 11"/>
                  <a:gd name="T19" fmla="*/ 3 h 5"/>
                  <a:gd name="T20" fmla="*/ 9 w 11"/>
                  <a:gd name="T21" fmla="*/ 3 h 5"/>
                  <a:gd name="T22" fmla="*/ 9 w 11"/>
                  <a:gd name="T23" fmla="*/ 4 h 5"/>
                  <a:gd name="T24" fmla="*/ 9 w 11"/>
                  <a:gd name="T25" fmla="*/ 4 h 5"/>
                  <a:gd name="T26" fmla="*/ 9 w 11"/>
                  <a:gd name="T27" fmla="*/ 4 h 5"/>
                  <a:gd name="T28" fmla="*/ 9 w 11"/>
                  <a:gd name="T29" fmla="*/ 4 h 5"/>
                  <a:gd name="T30" fmla="*/ 8 w 11"/>
                  <a:gd name="T31" fmla="*/ 4 h 5"/>
                  <a:gd name="T32" fmla="*/ 7 w 11"/>
                  <a:gd name="T33" fmla="*/ 4 h 5"/>
                  <a:gd name="T34" fmla="*/ 7 w 11"/>
                  <a:gd name="T35" fmla="*/ 4 h 5"/>
                  <a:gd name="T36" fmla="*/ 6 w 11"/>
                  <a:gd name="T37" fmla="*/ 4 h 5"/>
                  <a:gd name="T38" fmla="*/ 6 w 11"/>
                  <a:gd name="T39" fmla="*/ 4 h 5"/>
                  <a:gd name="T40" fmla="*/ 5 w 11"/>
                  <a:gd name="T41" fmla="*/ 4 h 5"/>
                  <a:gd name="T42" fmla="*/ 4 w 11"/>
                  <a:gd name="T43" fmla="*/ 4 h 5"/>
                  <a:gd name="T44" fmla="*/ 4 w 11"/>
                  <a:gd name="T45" fmla="*/ 4 h 5"/>
                  <a:gd name="T46" fmla="*/ 3 w 11"/>
                  <a:gd name="T47" fmla="*/ 4 h 5"/>
                  <a:gd name="T48" fmla="*/ 3 w 11"/>
                  <a:gd name="T49" fmla="*/ 3 h 5"/>
                  <a:gd name="T50" fmla="*/ 2 w 11"/>
                  <a:gd name="T51" fmla="*/ 3 h 5"/>
                  <a:gd name="T52" fmla="*/ 2 w 11"/>
                  <a:gd name="T53" fmla="*/ 3 h 5"/>
                  <a:gd name="T54" fmla="*/ 1 w 11"/>
                  <a:gd name="T55" fmla="*/ 3 h 5"/>
                  <a:gd name="T56" fmla="*/ 1 w 11"/>
                  <a:gd name="T57" fmla="*/ 2 h 5"/>
                  <a:gd name="T58" fmla="*/ 1 w 11"/>
                  <a:gd name="T59" fmla="*/ 2 h 5"/>
                  <a:gd name="T60" fmla="*/ 1 w 11"/>
                  <a:gd name="T61" fmla="*/ 1 h 5"/>
                  <a:gd name="T62" fmla="*/ 1 w 11"/>
                  <a:gd name="T63" fmla="*/ 1 h 5"/>
                  <a:gd name="T64" fmla="*/ 1 w 11"/>
                  <a:gd name="T65" fmla="*/ 1 h 5"/>
                  <a:gd name="T66" fmla="*/ 2 w 11"/>
                  <a:gd name="T67" fmla="*/ 2 h 5"/>
                  <a:gd name="T68" fmla="*/ 2 w 11"/>
                  <a:gd name="T69" fmla="*/ 2 h 5"/>
                  <a:gd name="T70" fmla="*/ 3 w 11"/>
                  <a:gd name="T71" fmla="*/ 2 h 5"/>
                  <a:gd name="T72" fmla="*/ 3 w 11"/>
                  <a:gd name="T73" fmla="*/ 3 h 5"/>
                  <a:gd name="T74" fmla="*/ 3 w 11"/>
                  <a:gd name="T75" fmla="*/ 2 h 5"/>
                  <a:gd name="T76" fmla="*/ 1 w 11"/>
                  <a:gd name="T77" fmla="*/ 0 h 5"/>
                  <a:gd name="T78" fmla="*/ 0 w 11"/>
                  <a:gd name="T79" fmla="*/ 0 h 5"/>
                  <a:gd name="T80" fmla="*/ 0 w 11"/>
                  <a:gd name="T81" fmla="*/ 2 h 5"/>
                  <a:gd name="T82" fmla="*/ 1 w 11"/>
                  <a:gd name="T83" fmla="*/ 4 h 5"/>
                  <a:gd name="T84" fmla="*/ 2 w 11"/>
                  <a:gd name="T85" fmla="*/ 4 h 5"/>
                  <a:gd name="T86" fmla="*/ 3 w 11"/>
                  <a:gd name="T87" fmla="*/ 5 h 5"/>
                  <a:gd name="T88" fmla="*/ 6 w 11"/>
                  <a:gd name="T89" fmla="*/ 5 h 5"/>
                  <a:gd name="T90" fmla="*/ 10 w 11"/>
                  <a:gd name="T91" fmla="*/ 5 h 5"/>
                  <a:gd name="T92" fmla="*/ 10 w 11"/>
                  <a:gd name="T93" fmla="*/ 4 h 5"/>
                  <a:gd name="T94" fmla="*/ 11 w 11"/>
                  <a:gd name="T95" fmla="*/ 2 h 5"/>
                  <a:gd name="T96" fmla="*/ 10 w 11"/>
                  <a:gd name="T97" fmla="*/ 2 h 5"/>
                  <a:gd name="T98" fmla="*/ 6 w 11"/>
                  <a:gd name="T99" fmla="*/ 2 h 5"/>
                  <a:gd name="T100" fmla="*/ 4 w 11"/>
                  <a:gd name="T101" fmla="*/ 2 h 5"/>
                  <a:gd name="T102" fmla="*/ 4 w 11"/>
                  <a:gd name="T10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" h="5">
                    <a:moveTo>
                      <a:pt x="4" y="2"/>
                    </a:move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6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6" name="Freeform 66"/>
              <p:cNvSpPr>
                <a:spLocks/>
              </p:cNvSpPr>
              <p:nvPr/>
            </p:nvSpPr>
            <p:spPr bwMode="auto">
              <a:xfrm>
                <a:off x="2708" y="717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7" name="Freeform 67"/>
              <p:cNvSpPr>
                <a:spLocks/>
              </p:cNvSpPr>
              <p:nvPr/>
            </p:nvSpPr>
            <p:spPr bwMode="auto">
              <a:xfrm>
                <a:off x="2708" y="711"/>
                <a:ext cx="66" cy="36"/>
              </a:xfrm>
              <a:custGeom>
                <a:avLst/>
                <a:gdLst>
                  <a:gd name="T0" fmla="*/ 0 w 11"/>
                  <a:gd name="T1" fmla="*/ 1 h 6"/>
                  <a:gd name="T2" fmla="*/ 1 w 11"/>
                  <a:gd name="T3" fmla="*/ 2 h 6"/>
                  <a:gd name="T4" fmla="*/ 0 w 11"/>
                  <a:gd name="T5" fmla="*/ 2 h 6"/>
                  <a:gd name="T6" fmla="*/ 1 w 11"/>
                  <a:gd name="T7" fmla="*/ 3 h 6"/>
                  <a:gd name="T8" fmla="*/ 1 w 11"/>
                  <a:gd name="T9" fmla="*/ 3 h 6"/>
                  <a:gd name="T10" fmla="*/ 1 w 11"/>
                  <a:gd name="T11" fmla="*/ 4 h 6"/>
                  <a:gd name="T12" fmla="*/ 1 w 11"/>
                  <a:gd name="T13" fmla="*/ 4 h 6"/>
                  <a:gd name="T14" fmla="*/ 2 w 11"/>
                  <a:gd name="T15" fmla="*/ 5 h 6"/>
                  <a:gd name="T16" fmla="*/ 3 w 11"/>
                  <a:gd name="T17" fmla="*/ 5 h 6"/>
                  <a:gd name="T18" fmla="*/ 4 w 11"/>
                  <a:gd name="T19" fmla="*/ 6 h 6"/>
                  <a:gd name="T20" fmla="*/ 5 w 11"/>
                  <a:gd name="T21" fmla="*/ 6 h 6"/>
                  <a:gd name="T22" fmla="*/ 7 w 11"/>
                  <a:gd name="T23" fmla="*/ 6 h 6"/>
                  <a:gd name="T24" fmla="*/ 8 w 11"/>
                  <a:gd name="T25" fmla="*/ 6 h 6"/>
                  <a:gd name="T26" fmla="*/ 9 w 11"/>
                  <a:gd name="T27" fmla="*/ 6 h 6"/>
                  <a:gd name="T28" fmla="*/ 9 w 11"/>
                  <a:gd name="T29" fmla="*/ 5 h 6"/>
                  <a:gd name="T30" fmla="*/ 10 w 11"/>
                  <a:gd name="T31" fmla="*/ 5 h 6"/>
                  <a:gd name="T32" fmla="*/ 10 w 11"/>
                  <a:gd name="T33" fmla="*/ 4 h 6"/>
                  <a:gd name="T34" fmla="*/ 10 w 11"/>
                  <a:gd name="T35" fmla="*/ 4 h 6"/>
                  <a:gd name="T36" fmla="*/ 10 w 11"/>
                  <a:gd name="T37" fmla="*/ 4 h 6"/>
                  <a:gd name="T38" fmla="*/ 9 w 11"/>
                  <a:gd name="T39" fmla="*/ 4 h 6"/>
                  <a:gd name="T40" fmla="*/ 9 w 11"/>
                  <a:gd name="T41" fmla="*/ 4 h 6"/>
                  <a:gd name="T42" fmla="*/ 8 w 11"/>
                  <a:gd name="T43" fmla="*/ 4 h 6"/>
                  <a:gd name="T44" fmla="*/ 8 w 11"/>
                  <a:gd name="T45" fmla="*/ 4 h 6"/>
                  <a:gd name="T46" fmla="*/ 7 w 11"/>
                  <a:gd name="T47" fmla="*/ 4 h 6"/>
                  <a:gd name="T48" fmla="*/ 6 w 11"/>
                  <a:gd name="T49" fmla="*/ 4 h 6"/>
                  <a:gd name="T50" fmla="*/ 5 w 11"/>
                  <a:gd name="T51" fmla="*/ 4 h 6"/>
                  <a:gd name="T52" fmla="*/ 4 w 11"/>
                  <a:gd name="T53" fmla="*/ 4 h 6"/>
                  <a:gd name="T54" fmla="*/ 4 w 11"/>
                  <a:gd name="T55" fmla="*/ 4 h 6"/>
                  <a:gd name="T56" fmla="*/ 3 w 11"/>
                  <a:gd name="T57" fmla="*/ 3 h 6"/>
                  <a:gd name="T58" fmla="*/ 2 w 11"/>
                  <a:gd name="T59" fmla="*/ 2 h 6"/>
                  <a:gd name="T60" fmla="*/ 1 w 11"/>
                  <a:gd name="T61" fmla="*/ 2 h 6"/>
                  <a:gd name="T62" fmla="*/ 1 w 11"/>
                  <a:gd name="T63" fmla="*/ 1 h 6"/>
                  <a:gd name="T64" fmla="*/ 1 w 11"/>
                  <a:gd name="T65" fmla="*/ 1 h 6"/>
                  <a:gd name="T66" fmla="*/ 0 w 11"/>
                  <a:gd name="T67" fmla="*/ 1 h 6"/>
                  <a:gd name="T68" fmla="*/ 1 w 11"/>
                  <a:gd name="T69" fmla="*/ 0 h 6"/>
                  <a:gd name="T70" fmla="*/ 3 w 11"/>
                  <a:gd name="T71" fmla="*/ 2 h 6"/>
                  <a:gd name="T72" fmla="*/ 5 w 11"/>
                  <a:gd name="T73" fmla="*/ 3 h 6"/>
                  <a:gd name="T74" fmla="*/ 8 w 11"/>
                  <a:gd name="T75" fmla="*/ 4 h 6"/>
                  <a:gd name="T76" fmla="*/ 11 w 11"/>
                  <a:gd name="T77" fmla="*/ 3 h 6"/>
                  <a:gd name="T78" fmla="*/ 10 w 11"/>
                  <a:gd name="T79" fmla="*/ 6 h 6"/>
                  <a:gd name="T80" fmla="*/ 9 w 11"/>
                  <a:gd name="T81" fmla="*/ 6 h 6"/>
                  <a:gd name="T82" fmla="*/ 8 w 11"/>
                  <a:gd name="T83" fmla="*/ 6 h 6"/>
                  <a:gd name="T84" fmla="*/ 5 w 11"/>
                  <a:gd name="T85" fmla="*/ 6 h 6"/>
                  <a:gd name="T86" fmla="*/ 3 w 11"/>
                  <a:gd name="T87" fmla="*/ 6 h 6"/>
                  <a:gd name="T88" fmla="*/ 1 w 11"/>
                  <a:gd name="T89" fmla="*/ 5 h 6"/>
                  <a:gd name="T90" fmla="*/ 0 w 11"/>
                  <a:gd name="T91" fmla="*/ 4 h 6"/>
                  <a:gd name="T92" fmla="*/ 0 w 11"/>
                  <a:gd name="T93" fmla="*/ 3 h 6"/>
                  <a:gd name="T94" fmla="*/ 0 w 11"/>
                  <a:gd name="T95" fmla="*/ 2 h 6"/>
                  <a:gd name="T96" fmla="*/ 0 w 11"/>
                  <a:gd name="T9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" h="6">
                    <a:moveTo>
                      <a:pt x="0" y="1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8" y="4"/>
                    </a:lnTo>
                    <a:lnTo>
                      <a:pt x="11" y="3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8" name="Freeform 68"/>
              <p:cNvSpPr>
                <a:spLocks/>
              </p:cNvSpPr>
              <p:nvPr/>
            </p:nvSpPr>
            <p:spPr bwMode="auto">
              <a:xfrm>
                <a:off x="2780" y="861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69" name="Freeform 69"/>
              <p:cNvSpPr>
                <a:spLocks/>
              </p:cNvSpPr>
              <p:nvPr/>
            </p:nvSpPr>
            <p:spPr bwMode="auto">
              <a:xfrm>
                <a:off x="2774" y="861"/>
                <a:ext cx="12" cy="30"/>
              </a:xfrm>
              <a:custGeom>
                <a:avLst/>
                <a:gdLst>
                  <a:gd name="T0" fmla="*/ 1 w 2"/>
                  <a:gd name="T1" fmla="*/ 0 h 5"/>
                  <a:gd name="T2" fmla="*/ 1 w 2"/>
                  <a:gd name="T3" fmla="*/ 1 h 5"/>
                  <a:gd name="T4" fmla="*/ 1 w 2"/>
                  <a:gd name="T5" fmla="*/ 1 h 5"/>
                  <a:gd name="T6" fmla="*/ 1 w 2"/>
                  <a:gd name="T7" fmla="*/ 1 h 5"/>
                  <a:gd name="T8" fmla="*/ 1 w 2"/>
                  <a:gd name="T9" fmla="*/ 2 h 5"/>
                  <a:gd name="T10" fmla="*/ 1 w 2"/>
                  <a:gd name="T11" fmla="*/ 2 h 5"/>
                  <a:gd name="T12" fmla="*/ 1 w 2"/>
                  <a:gd name="T13" fmla="*/ 3 h 5"/>
                  <a:gd name="T14" fmla="*/ 1 w 2"/>
                  <a:gd name="T15" fmla="*/ 4 h 5"/>
                  <a:gd name="T16" fmla="*/ 1 w 2"/>
                  <a:gd name="T17" fmla="*/ 4 h 5"/>
                  <a:gd name="T18" fmla="*/ 1 w 2"/>
                  <a:gd name="T19" fmla="*/ 4 h 5"/>
                  <a:gd name="T20" fmla="*/ 1 w 2"/>
                  <a:gd name="T21" fmla="*/ 4 h 5"/>
                  <a:gd name="T22" fmla="*/ 2 w 2"/>
                  <a:gd name="T23" fmla="*/ 4 h 5"/>
                  <a:gd name="T24" fmla="*/ 2 w 2"/>
                  <a:gd name="T25" fmla="*/ 4 h 5"/>
                  <a:gd name="T26" fmla="*/ 2 w 2"/>
                  <a:gd name="T27" fmla="*/ 3 h 5"/>
                  <a:gd name="T28" fmla="*/ 2 w 2"/>
                  <a:gd name="T29" fmla="*/ 3 h 5"/>
                  <a:gd name="T30" fmla="*/ 2 w 2"/>
                  <a:gd name="T31" fmla="*/ 2 h 5"/>
                  <a:gd name="T32" fmla="*/ 2 w 2"/>
                  <a:gd name="T33" fmla="*/ 2 h 5"/>
                  <a:gd name="T34" fmla="*/ 2 w 2"/>
                  <a:gd name="T35" fmla="*/ 1 h 5"/>
                  <a:gd name="T36" fmla="*/ 2 w 2"/>
                  <a:gd name="T37" fmla="*/ 1 h 5"/>
                  <a:gd name="T38" fmla="*/ 2 w 2"/>
                  <a:gd name="T39" fmla="*/ 1 h 5"/>
                  <a:gd name="T40" fmla="*/ 2 w 2"/>
                  <a:gd name="T41" fmla="*/ 1 h 5"/>
                  <a:gd name="T42" fmla="*/ 1 w 2"/>
                  <a:gd name="T43" fmla="*/ 1 h 5"/>
                  <a:gd name="T44" fmla="*/ 1 w 2"/>
                  <a:gd name="T45" fmla="*/ 0 h 5"/>
                  <a:gd name="T46" fmla="*/ 2 w 2"/>
                  <a:gd name="T47" fmla="*/ 0 h 5"/>
                  <a:gd name="T48" fmla="*/ 2 w 2"/>
                  <a:gd name="T49" fmla="*/ 3 h 5"/>
                  <a:gd name="T50" fmla="*/ 2 w 2"/>
                  <a:gd name="T51" fmla="*/ 5 h 5"/>
                  <a:gd name="T52" fmla="*/ 1 w 2"/>
                  <a:gd name="T53" fmla="*/ 5 h 5"/>
                  <a:gd name="T54" fmla="*/ 1 w 2"/>
                  <a:gd name="T55" fmla="*/ 5 h 5"/>
                  <a:gd name="T56" fmla="*/ 0 w 2"/>
                  <a:gd name="T57" fmla="*/ 1 h 5"/>
                  <a:gd name="T58" fmla="*/ 0 w 2"/>
                  <a:gd name="T59" fmla="*/ 0 h 5"/>
                  <a:gd name="T60" fmla="*/ 1 w 2"/>
                  <a:gd name="T6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5">
                    <a:moveTo>
                      <a:pt x="1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0" name="Freeform 70"/>
              <p:cNvSpPr>
                <a:spLocks/>
              </p:cNvSpPr>
              <p:nvPr/>
            </p:nvSpPr>
            <p:spPr bwMode="auto">
              <a:xfrm>
                <a:off x="2774" y="861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1" name="Freeform 71"/>
              <p:cNvSpPr>
                <a:spLocks/>
              </p:cNvSpPr>
              <p:nvPr/>
            </p:nvSpPr>
            <p:spPr bwMode="auto">
              <a:xfrm>
                <a:off x="2774" y="861"/>
                <a:ext cx="12" cy="30"/>
              </a:xfrm>
              <a:custGeom>
                <a:avLst/>
                <a:gdLst>
                  <a:gd name="T0" fmla="*/ 0 w 2"/>
                  <a:gd name="T1" fmla="*/ 0 h 5"/>
                  <a:gd name="T2" fmla="*/ 1 w 2"/>
                  <a:gd name="T3" fmla="*/ 1 h 5"/>
                  <a:gd name="T4" fmla="*/ 1 w 2"/>
                  <a:gd name="T5" fmla="*/ 1 h 5"/>
                  <a:gd name="T6" fmla="*/ 1 w 2"/>
                  <a:gd name="T7" fmla="*/ 1 h 5"/>
                  <a:gd name="T8" fmla="*/ 1 w 2"/>
                  <a:gd name="T9" fmla="*/ 2 h 5"/>
                  <a:gd name="T10" fmla="*/ 1 w 2"/>
                  <a:gd name="T11" fmla="*/ 3 h 5"/>
                  <a:gd name="T12" fmla="*/ 1 w 2"/>
                  <a:gd name="T13" fmla="*/ 4 h 5"/>
                  <a:gd name="T14" fmla="*/ 1 w 2"/>
                  <a:gd name="T15" fmla="*/ 4 h 5"/>
                  <a:gd name="T16" fmla="*/ 1 w 2"/>
                  <a:gd name="T17" fmla="*/ 5 h 5"/>
                  <a:gd name="T18" fmla="*/ 2 w 2"/>
                  <a:gd name="T19" fmla="*/ 5 h 5"/>
                  <a:gd name="T20" fmla="*/ 2 w 2"/>
                  <a:gd name="T21" fmla="*/ 4 h 5"/>
                  <a:gd name="T22" fmla="*/ 2 w 2"/>
                  <a:gd name="T23" fmla="*/ 3 h 5"/>
                  <a:gd name="T24" fmla="*/ 2 w 2"/>
                  <a:gd name="T25" fmla="*/ 2 h 5"/>
                  <a:gd name="T26" fmla="*/ 2 w 2"/>
                  <a:gd name="T27" fmla="*/ 2 h 5"/>
                  <a:gd name="T28" fmla="*/ 2 w 2"/>
                  <a:gd name="T29" fmla="*/ 1 h 5"/>
                  <a:gd name="T30" fmla="*/ 2 w 2"/>
                  <a:gd name="T31" fmla="*/ 1 h 5"/>
                  <a:gd name="T32" fmla="*/ 2 w 2"/>
                  <a:gd name="T33" fmla="*/ 0 h 5"/>
                  <a:gd name="T34" fmla="*/ 1 w 2"/>
                  <a:gd name="T35" fmla="*/ 0 h 5"/>
                  <a:gd name="T36" fmla="*/ 1 w 2"/>
                  <a:gd name="T37" fmla="*/ 0 h 5"/>
                  <a:gd name="T38" fmla="*/ 1 w 2"/>
                  <a:gd name="T39" fmla="*/ 0 h 5"/>
                  <a:gd name="T40" fmla="*/ 1 w 2"/>
                  <a:gd name="T41" fmla="*/ 0 h 5"/>
                  <a:gd name="T42" fmla="*/ 1 w 2"/>
                  <a:gd name="T43" fmla="*/ 0 h 5"/>
                  <a:gd name="T44" fmla="*/ 2 w 2"/>
                  <a:gd name="T45" fmla="*/ 0 h 5"/>
                  <a:gd name="T46" fmla="*/ 2 w 2"/>
                  <a:gd name="T47" fmla="*/ 3 h 5"/>
                  <a:gd name="T48" fmla="*/ 2 w 2"/>
                  <a:gd name="T49" fmla="*/ 5 h 5"/>
                  <a:gd name="T50" fmla="*/ 1 w 2"/>
                  <a:gd name="T51" fmla="*/ 5 h 5"/>
                  <a:gd name="T52" fmla="*/ 1 w 2"/>
                  <a:gd name="T53" fmla="*/ 5 h 5"/>
                  <a:gd name="T54" fmla="*/ 0 w 2"/>
                  <a:gd name="T55" fmla="*/ 4 h 5"/>
                  <a:gd name="T56" fmla="*/ 0 w 2"/>
                  <a:gd name="T57" fmla="*/ 1 h 5"/>
                  <a:gd name="T58" fmla="*/ 0 w 2"/>
                  <a:gd name="T5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2" name="Freeform 72"/>
              <p:cNvSpPr>
                <a:spLocks/>
              </p:cNvSpPr>
              <p:nvPr/>
            </p:nvSpPr>
            <p:spPr bwMode="auto">
              <a:xfrm>
                <a:off x="2708" y="663"/>
                <a:ext cx="162" cy="60"/>
              </a:xfrm>
              <a:custGeom>
                <a:avLst/>
                <a:gdLst>
                  <a:gd name="T0" fmla="*/ 1 w 27"/>
                  <a:gd name="T1" fmla="*/ 5 h 10"/>
                  <a:gd name="T2" fmla="*/ 3 w 27"/>
                  <a:gd name="T3" fmla="*/ 5 h 10"/>
                  <a:gd name="T4" fmla="*/ 4 w 27"/>
                  <a:gd name="T5" fmla="*/ 5 h 10"/>
                  <a:gd name="T6" fmla="*/ 4 w 27"/>
                  <a:gd name="T7" fmla="*/ 4 h 10"/>
                  <a:gd name="T8" fmla="*/ 5 w 27"/>
                  <a:gd name="T9" fmla="*/ 4 h 10"/>
                  <a:gd name="T10" fmla="*/ 5 w 27"/>
                  <a:gd name="T11" fmla="*/ 6 h 10"/>
                  <a:gd name="T12" fmla="*/ 7 w 27"/>
                  <a:gd name="T13" fmla="*/ 4 h 10"/>
                  <a:gd name="T14" fmla="*/ 7 w 27"/>
                  <a:gd name="T15" fmla="*/ 6 h 10"/>
                  <a:gd name="T16" fmla="*/ 9 w 27"/>
                  <a:gd name="T17" fmla="*/ 6 h 10"/>
                  <a:gd name="T18" fmla="*/ 10 w 27"/>
                  <a:gd name="T19" fmla="*/ 8 h 10"/>
                  <a:gd name="T20" fmla="*/ 12 w 27"/>
                  <a:gd name="T21" fmla="*/ 7 h 10"/>
                  <a:gd name="T22" fmla="*/ 13 w 27"/>
                  <a:gd name="T23" fmla="*/ 9 h 10"/>
                  <a:gd name="T24" fmla="*/ 15 w 27"/>
                  <a:gd name="T25" fmla="*/ 7 h 10"/>
                  <a:gd name="T26" fmla="*/ 16 w 27"/>
                  <a:gd name="T27" fmla="*/ 9 h 10"/>
                  <a:gd name="T28" fmla="*/ 18 w 27"/>
                  <a:gd name="T29" fmla="*/ 7 h 10"/>
                  <a:gd name="T30" fmla="*/ 20 w 27"/>
                  <a:gd name="T31" fmla="*/ 7 h 10"/>
                  <a:gd name="T32" fmla="*/ 22 w 27"/>
                  <a:gd name="T33" fmla="*/ 7 h 10"/>
                  <a:gd name="T34" fmla="*/ 22 w 27"/>
                  <a:gd name="T35" fmla="*/ 4 h 10"/>
                  <a:gd name="T36" fmla="*/ 23 w 27"/>
                  <a:gd name="T37" fmla="*/ 5 h 10"/>
                  <a:gd name="T38" fmla="*/ 24 w 27"/>
                  <a:gd name="T39" fmla="*/ 4 h 10"/>
                  <a:gd name="T40" fmla="*/ 24 w 27"/>
                  <a:gd name="T41" fmla="*/ 2 h 10"/>
                  <a:gd name="T42" fmla="*/ 25 w 27"/>
                  <a:gd name="T43" fmla="*/ 1 h 10"/>
                  <a:gd name="T44" fmla="*/ 26 w 27"/>
                  <a:gd name="T45" fmla="*/ 1 h 10"/>
                  <a:gd name="T46" fmla="*/ 23 w 27"/>
                  <a:gd name="T47" fmla="*/ 2 h 10"/>
                  <a:gd name="T48" fmla="*/ 23 w 27"/>
                  <a:gd name="T49" fmla="*/ 2 h 10"/>
                  <a:gd name="T50" fmla="*/ 22 w 27"/>
                  <a:gd name="T51" fmla="*/ 3 h 10"/>
                  <a:gd name="T52" fmla="*/ 20 w 27"/>
                  <a:gd name="T53" fmla="*/ 4 h 10"/>
                  <a:gd name="T54" fmla="*/ 23 w 27"/>
                  <a:gd name="T55" fmla="*/ 3 h 10"/>
                  <a:gd name="T56" fmla="*/ 21 w 27"/>
                  <a:gd name="T57" fmla="*/ 4 h 10"/>
                  <a:gd name="T58" fmla="*/ 21 w 27"/>
                  <a:gd name="T59" fmla="*/ 6 h 10"/>
                  <a:gd name="T60" fmla="*/ 19 w 27"/>
                  <a:gd name="T61" fmla="*/ 5 h 10"/>
                  <a:gd name="T62" fmla="*/ 18 w 27"/>
                  <a:gd name="T63" fmla="*/ 5 h 10"/>
                  <a:gd name="T64" fmla="*/ 17 w 27"/>
                  <a:gd name="T65" fmla="*/ 6 h 10"/>
                  <a:gd name="T66" fmla="*/ 14 w 27"/>
                  <a:gd name="T67" fmla="*/ 5 h 10"/>
                  <a:gd name="T68" fmla="*/ 15 w 27"/>
                  <a:gd name="T69" fmla="*/ 6 h 10"/>
                  <a:gd name="T70" fmla="*/ 18 w 27"/>
                  <a:gd name="T71" fmla="*/ 7 h 10"/>
                  <a:gd name="T72" fmla="*/ 16 w 27"/>
                  <a:gd name="T73" fmla="*/ 6 h 10"/>
                  <a:gd name="T74" fmla="*/ 13 w 27"/>
                  <a:gd name="T75" fmla="*/ 6 h 10"/>
                  <a:gd name="T76" fmla="*/ 11 w 27"/>
                  <a:gd name="T77" fmla="*/ 6 h 10"/>
                  <a:gd name="T78" fmla="*/ 11 w 27"/>
                  <a:gd name="T79" fmla="*/ 5 h 10"/>
                  <a:gd name="T80" fmla="*/ 12 w 27"/>
                  <a:gd name="T81" fmla="*/ 5 h 10"/>
                  <a:gd name="T82" fmla="*/ 10 w 27"/>
                  <a:gd name="T83" fmla="*/ 5 h 10"/>
                  <a:gd name="T84" fmla="*/ 8 w 27"/>
                  <a:gd name="T85" fmla="*/ 4 h 10"/>
                  <a:gd name="T86" fmla="*/ 7 w 27"/>
                  <a:gd name="T87" fmla="*/ 3 h 10"/>
                  <a:gd name="T88" fmla="*/ 6 w 27"/>
                  <a:gd name="T89" fmla="*/ 4 h 10"/>
                  <a:gd name="T90" fmla="*/ 5 w 27"/>
                  <a:gd name="T91" fmla="*/ 3 h 10"/>
                  <a:gd name="T92" fmla="*/ 4 w 27"/>
                  <a:gd name="T93" fmla="*/ 3 h 10"/>
                  <a:gd name="T94" fmla="*/ 4 w 27"/>
                  <a:gd name="T95" fmla="*/ 4 h 10"/>
                  <a:gd name="T96" fmla="*/ 2 w 27"/>
                  <a:gd name="T97" fmla="*/ 4 h 10"/>
                  <a:gd name="T98" fmla="*/ 2 w 27"/>
                  <a:gd name="T99" fmla="*/ 3 h 10"/>
                  <a:gd name="T100" fmla="*/ 7 w 27"/>
                  <a:gd name="T101" fmla="*/ 2 h 10"/>
                  <a:gd name="T102" fmla="*/ 20 w 27"/>
                  <a:gd name="T103" fmla="*/ 3 h 10"/>
                  <a:gd name="T104" fmla="*/ 27 w 27"/>
                  <a:gd name="T105" fmla="*/ 1 h 10"/>
                  <a:gd name="T106" fmla="*/ 21 w 27"/>
                  <a:gd name="T107" fmla="*/ 9 h 10"/>
                  <a:gd name="T108" fmla="*/ 13 w 27"/>
                  <a:gd name="T109" fmla="*/ 10 h 10"/>
                  <a:gd name="T110" fmla="*/ 6 w 27"/>
                  <a:gd name="T111" fmla="*/ 7 h 10"/>
                  <a:gd name="T112" fmla="*/ 0 w 27"/>
                  <a:gd name="T1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" h="10">
                    <a:moveTo>
                      <a:pt x="1" y="4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2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8" y="4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7" y="4"/>
                    </a:lnTo>
                    <a:lnTo>
                      <a:pt x="26" y="3"/>
                    </a:lnTo>
                    <a:lnTo>
                      <a:pt x="25" y="4"/>
                    </a:lnTo>
                    <a:lnTo>
                      <a:pt x="24" y="5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0" y="10"/>
                    </a:lnTo>
                    <a:lnTo>
                      <a:pt x="18" y="10"/>
                    </a:lnTo>
                    <a:lnTo>
                      <a:pt x="17" y="10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D7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3" name="Freeform 73"/>
              <p:cNvSpPr>
                <a:spLocks/>
              </p:cNvSpPr>
              <p:nvPr/>
            </p:nvSpPr>
            <p:spPr bwMode="auto">
              <a:xfrm>
                <a:off x="2822" y="777"/>
                <a:ext cx="36" cy="60"/>
              </a:xfrm>
              <a:custGeom>
                <a:avLst/>
                <a:gdLst>
                  <a:gd name="T0" fmla="*/ 4 w 6"/>
                  <a:gd name="T1" fmla="*/ 2 h 10"/>
                  <a:gd name="T2" fmla="*/ 4 w 6"/>
                  <a:gd name="T3" fmla="*/ 2 h 10"/>
                  <a:gd name="T4" fmla="*/ 4 w 6"/>
                  <a:gd name="T5" fmla="*/ 3 h 10"/>
                  <a:gd name="T6" fmla="*/ 4 w 6"/>
                  <a:gd name="T7" fmla="*/ 4 h 10"/>
                  <a:gd name="T8" fmla="*/ 4 w 6"/>
                  <a:gd name="T9" fmla="*/ 4 h 10"/>
                  <a:gd name="T10" fmla="*/ 4 w 6"/>
                  <a:gd name="T11" fmla="*/ 5 h 10"/>
                  <a:gd name="T12" fmla="*/ 3 w 6"/>
                  <a:gd name="T13" fmla="*/ 6 h 10"/>
                  <a:gd name="T14" fmla="*/ 3 w 6"/>
                  <a:gd name="T15" fmla="*/ 7 h 10"/>
                  <a:gd name="T16" fmla="*/ 3 w 6"/>
                  <a:gd name="T17" fmla="*/ 7 h 10"/>
                  <a:gd name="T18" fmla="*/ 2 w 6"/>
                  <a:gd name="T19" fmla="*/ 7 h 10"/>
                  <a:gd name="T20" fmla="*/ 2 w 6"/>
                  <a:gd name="T21" fmla="*/ 8 h 10"/>
                  <a:gd name="T22" fmla="*/ 2 w 6"/>
                  <a:gd name="T23" fmla="*/ 8 h 10"/>
                  <a:gd name="T24" fmla="*/ 1 w 6"/>
                  <a:gd name="T25" fmla="*/ 8 h 10"/>
                  <a:gd name="T26" fmla="*/ 1 w 6"/>
                  <a:gd name="T27" fmla="*/ 8 h 10"/>
                  <a:gd name="T28" fmla="*/ 1 w 6"/>
                  <a:gd name="T29" fmla="*/ 9 h 10"/>
                  <a:gd name="T30" fmla="*/ 1 w 6"/>
                  <a:gd name="T31" fmla="*/ 9 h 10"/>
                  <a:gd name="T32" fmla="*/ 1 w 6"/>
                  <a:gd name="T33" fmla="*/ 9 h 10"/>
                  <a:gd name="T34" fmla="*/ 1 w 6"/>
                  <a:gd name="T35" fmla="*/ 10 h 10"/>
                  <a:gd name="T36" fmla="*/ 1 w 6"/>
                  <a:gd name="T37" fmla="*/ 10 h 10"/>
                  <a:gd name="T38" fmla="*/ 1 w 6"/>
                  <a:gd name="T39" fmla="*/ 10 h 10"/>
                  <a:gd name="T40" fmla="*/ 2 w 6"/>
                  <a:gd name="T41" fmla="*/ 10 h 10"/>
                  <a:gd name="T42" fmla="*/ 2 w 6"/>
                  <a:gd name="T43" fmla="*/ 9 h 10"/>
                  <a:gd name="T44" fmla="*/ 3 w 6"/>
                  <a:gd name="T45" fmla="*/ 9 h 10"/>
                  <a:gd name="T46" fmla="*/ 3 w 6"/>
                  <a:gd name="T47" fmla="*/ 9 h 10"/>
                  <a:gd name="T48" fmla="*/ 4 w 6"/>
                  <a:gd name="T49" fmla="*/ 8 h 10"/>
                  <a:gd name="T50" fmla="*/ 4 w 6"/>
                  <a:gd name="T51" fmla="*/ 8 h 10"/>
                  <a:gd name="T52" fmla="*/ 4 w 6"/>
                  <a:gd name="T53" fmla="*/ 7 h 10"/>
                  <a:gd name="T54" fmla="*/ 5 w 6"/>
                  <a:gd name="T55" fmla="*/ 6 h 10"/>
                  <a:gd name="T56" fmla="*/ 5 w 6"/>
                  <a:gd name="T57" fmla="*/ 6 h 10"/>
                  <a:gd name="T58" fmla="*/ 5 w 6"/>
                  <a:gd name="T59" fmla="*/ 5 h 10"/>
                  <a:gd name="T60" fmla="*/ 5 w 6"/>
                  <a:gd name="T61" fmla="*/ 3 h 10"/>
                  <a:gd name="T62" fmla="*/ 5 w 6"/>
                  <a:gd name="T63" fmla="*/ 2 h 10"/>
                  <a:gd name="T64" fmla="*/ 5 w 6"/>
                  <a:gd name="T65" fmla="*/ 2 h 10"/>
                  <a:gd name="T66" fmla="*/ 5 w 6"/>
                  <a:gd name="T67" fmla="*/ 1 h 10"/>
                  <a:gd name="T68" fmla="*/ 5 w 6"/>
                  <a:gd name="T69" fmla="*/ 1 h 10"/>
                  <a:gd name="T70" fmla="*/ 4 w 6"/>
                  <a:gd name="T71" fmla="*/ 1 h 10"/>
                  <a:gd name="T72" fmla="*/ 4 w 6"/>
                  <a:gd name="T73" fmla="*/ 2 h 10"/>
                  <a:gd name="T74" fmla="*/ 4 w 6"/>
                  <a:gd name="T75" fmla="*/ 1 h 10"/>
                  <a:gd name="T76" fmla="*/ 4 w 6"/>
                  <a:gd name="T77" fmla="*/ 0 h 10"/>
                  <a:gd name="T78" fmla="*/ 4 w 6"/>
                  <a:gd name="T79" fmla="*/ 1 h 10"/>
                  <a:gd name="T80" fmla="*/ 5 w 6"/>
                  <a:gd name="T81" fmla="*/ 1 h 10"/>
                  <a:gd name="T82" fmla="*/ 6 w 6"/>
                  <a:gd name="T83" fmla="*/ 1 h 10"/>
                  <a:gd name="T84" fmla="*/ 5 w 6"/>
                  <a:gd name="T85" fmla="*/ 4 h 10"/>
                  <a:gd name="T86" fmla="*/ 5 w 6"/>
                  <a:gd name="T87" fmla="*/ 7 h 10"/>
                  <a:gd name="T88" fmla="*/ 4 w 6"/>
                  <a:gd name="T89" fmla="*/ 9 h 10"/>
                  <a:gd name="T90" fmla="*/ 3 w 6"/>
                  <a:gd name="T91" fmla="*/ 10 h 10"/>
                  <a:gd name="T92" fmla="*/ 1 w 6"/>
                  <a:gd name="T93" fmla="*/ 10 h 10"/>
                  <a:gd name="T94" fmla="*/ 0 w 6"/>
                  <a:gd name="T95" fmla="*/ 10 h 10"/>
                  <a:gd name="T96" fmla="*/ 1 w 6"/>
                  <a:gd name="T97" fmla="*/ 8 h 10"/>
                  <a:gd name="T98" fmla="*/ 1 w 6"/>
                  <a:gd name="T99" fmla="*/ 8 h 10"/>
                  <a:gd name="T100" fmla="*/ 2 w 6"/>
                  <a:gd name="T101" fmla="*/ 7 h 10"/>
                  <a:gd name="T102" fmla="*/ 4 w 6"/>
                  <a:gd name="T10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" h="10">
                    <a:moveTo>
                      <a:pt x="4" y="2"/>
                    </a:moveTo>
                    <a:lnTo>
                      <a:pt x="4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4" y="9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4" name="Freeform 74"/>
              <p:cNvSpPr>
                <a:spLocks/>
              </p:cNvSpPr>
              <p:nvPr/>
            </p:nvSpPr>
            <p:spPr bwMode="auto">
              <a:xfrm>
                <a:off x="2822" y="759"/>
                <a:ext cx="24" cy="66"/>
              </a:xfrm>
              <a:custGeom>
                <a:avLst/>
                <a:gdLst>
                  <a:gd name="T0" fmla="*/ 4 w 4"/>
                  <a:gd name="T1" fmla="*/ 1 h 11"/>
                  <a:gd name="T2" fmla="*/ 3 w 4"/>
                  <a:gd name="T3" fmla="*/ 2 h 11"/>
                  <a:gd name="T4" fmla="*/ 3 w 4"/>
                  <a:gd name="T5" fmla="*/ 3 h 11"/>
                  <a:gd name="T6" fmla="*/ 3 w 4"/>
                  <a:gd name="T7" fmla="*/ 3 h 11"/>
                  <a:gd name="T8" fmla="*/ 3 w 4"/>
                  <a:gd name="T9" fmla="*/ 4 h 11"/>
                  <a:gd name="T10" fmla="*/ 3 w 4"/>
                  <a:gd name="T11" fmla="*/ 5 h 11"/>
                  <a:gd name="T12" fmla="*/ 3 w 4"/>
                  <a:gd name="T13" fmla="*/ 6 h 11"/>
                  <a:gd name="T14" fmla="*/ 2 w 4"/>
                  <a:gd name="T15" fmla="*/ 7 h 11"/>
                  <a:gd name="T16" fmla="*/ 2 w 4"/>
                  <a:gd name="T17" fmla="*/ 8 h 11"/>
                  <a:gd name="T18" fmla="*/ 2 w 4"/>
                  <a:gd name="T19" fmla="*/ 9 h 11"/>
                  <a:gd name="T20" fmla="*/ 2 w 4"/>
                  <a:gd name="T21" fmla="*/ 9 h 11"/>
                  <a:gd name="T22" fmla="*/ 1 w 4"/>
                  <a:gd name="T23" fmla="*/ 10 h 11"/>
                  <a:gd name="T24" fmla="*/ 1 w 4"/>
                  <a:gd name="T25" fmla="*/ 9 h 11"/>
                  <a:gd name="T26" fmla="*/ 1 w 4"/>
                  <a:gd name="T27" fmla="*/ 8 h 11"/>
                  <a:gd name="T28" fmla="*/ 1 w 4"/>
                  <a:gd name="T29" fmla="*/ 8 h 11"/>
                  <a:gd name="T30" fmla="*/ 1 w 4"/>
                  <a:gd name="T31" fmla="*/ 8 h 11"/>
                  <a:gd name="T32" fmla="*/ 1 w 4"/>
                  <a:gd name="T33" fmla="*/ 7 h 11"/>
                  <a:gd name="T34" fmla="*/ 1 w 4"/>
                  <a:gd name="T35" fmla="*/ 6 h 11"/>
                  <a:gd name="T36" fmla="*/ 1 w 4"/>
                  <a:gd name="T37" fmla="*/ 5 h 11"/>
                  <a:gd name="T38" fmla="*/ 1 w 4"/>
                  <a:gd name="T39" fmla="*/ 5 h 11"/>
                  <a:gd name="T40" fmla="*/ 2 w 4"/>
                  <a:gd name="T41" fmla="*/ 4 h 11"/>
                  <a:gd name="T42" fmla="*/ 2 w 4"/>
                  <a:gd name="T43" fmla="*/ 3 h 11"/>
                  <a:gd name="T44" fmla="*/ 2 w 4"/>
                  <a:gd name="T45" fmla="*/ 3 h 11"/>
                  <a:gd name="T46" fmla="*/ 2 w 4"/>
                  <a:gd name="T47" fmla="*/ 2 h 11"/>
                  <a:gd name="T48" fmla="*/ 2 w 4"/>
                  <a:gd name="T49" fmla="*/ 2 h 11"/>
                  <a:gd name="T50" fmla="*/ 2 w 4"/>
                  <a:gd name="T51" fmla="*/ 2 h 11"/>
                  <a:gd name="T52" fmla="*/ 2 w 4"/>
                  <a:gd name="T53" fmla="*/ 1 h 11"/>
                  <a:gd name="T54" fmla="*/ 3 w 4"/>
                  <a:gd name="T55" fmla="*/ 1 h 11"/>
                  <a:gd name="T56" fmla="*/ 3 w 4"/>
                  <a:gd name="T57" fmla="*/ 1 h 11"/>
                  <a:gd name="T58" fmla="*/ 3 w 4"/>
                  <a:gd name="T59" fmla="*/ 1 h 11"/>
                  <a:gd name="T60" fmla="*/ 3 w 4"/>
                  <a:gd name="T61" fmla="*/ 0 h 11"/>
                  <a:gd name="T62" fmla="*/ 2 w 4"/>
                  <a:gd name="T63" fmla="*/ 1 h 11"/>
                  <a:gd name="T64" fmla="*/ 1 w 4"/>
                  <a:gd name="T65" fmla="*/ 3 h 11"/>
                  <a:gd name="T66" fmla="*/ 1 w 4"/>
                  <a:gd name="T67" fmla="*/ 4 h 11"/>
                  <a:gd name="T68" fmla="*/ 0 w 4"/>
                  <a:gd name="T69" fmla="*/ 7 h 11"/>
                  <a:gd name="T70" fmla="*/ 0 w 4"/>
                  <a:gd name="T71" fmla="*/ 8 h 11"/>
                  <a:gd name="T72" fmla="*/ 1 w 4"/>
                  <a:gd name="T73" fmla="*/ 8 h 11"/>
                  <a:gd name="T74" fmla="*/ 1 w 4"/>
                  <a:gd name="T75" fmla="*/ 11 h 11"/>
                  <a:gd name="T76" fmla="*/ 1 w 4"/>
                  <a:gd name="T77" fmla="*/ 10 h 11"/>
                  <a:gd name="T78" fmla="*/ 3 w 4"/>
                  <a:gd name="T79" fmla="*/ 8 h 11"/>
                  <a:gd name="T80" fmla="*/ 4 w 4"/>
                  <a:gd name="T81" fmla="*/ 4 h 11"/>
                  <a:gd name="T82" fmla="*/ 4 w 4"/>
                  <a:gd name="T83" fmla="*/ 2 h 11"/>
                  <a:gd name="T84" fmla="*/ 4 w 4"/>
                  <a:gd name="T8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4" y="1"/>
                    </a:move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5" name="Freeform 75"/>
              <p:cNvSpPr>
                <a:spLocks/>
              </p:cNvSpPr>
              <p:nvPr/>
            </p:nvSpPr>
            <p:spPr bwMode="auto">
              <a:xfrm>
                <a:off x="2858" y="753"/>
                <a:ext cx="12" cy="36"/>
              </a:xfrm>
              <a:custGeom>
                <a:avLst/>
                <a:gdLst>
                  <a:gd name="T0" fmla="*/ 2 w 2"/>
                  <a:gd name="T1" fmla="*/ 0 h 6"/>
                  <a:gd name="T2" fmla="*/ 2 w 2"/>
                  <a:gd name="T3" fmla="*/ 1 h 6"/>
                  <a:gd name="T4" fmla="*/ 2 w 2"/>
                  <a:gd name="T5" fmla="*/ 1 h 6"/>
                  <a:gd name="T6" fmla="*/ 2 w 2"/>
                  <a:gd name="T7" fmla="*/ 1 h 6"/>
                  <a:gd name="T8" fmla="*/ 2 w 2"/>
                  <a:gd name="T9" fmla="*/ 2 h 6"/>
                  <a:gd name="T10" fmla="*/ 2 w 2"/>
                  <a:gd name="T11" fmla="*/ 3 h 6"/>
                  <a:gd name="T12" fmla="*/ 2 w 2"/>
                  <a:gd name="T13" fmla="*/ 3 h 6"/>
                  <a:gd name="T14" fmla="*/ 2 w 2"/>
                  <a:gd name="T15" fmla="*/ 4 h 6"/>
                  <a:gd name="T16" fmla="*/ 1 w 2"/>
                  <a:gd name="T17" fmla="*/ 4 h 6"/>
                  <a:gd name="T18" fmla="*/ 1 w 2"/>
                  <a:gd name="T19" fmla="*/ 5 h 6"/>
                  <a:gd name="T20" fmla="*/ 1 w 2"/>
                  <a:gd name="T21" fmla="*/ 5 h 6"/>
                  <a:gd name="T22" fmla="*/ 0 w 2"/>
                  <a:gd name="T23" fmla="*/ 5 h 6"/>
                  <a:gd name="T24" fmla="*/ 0 w 2"/>
                  <a:gd name="T25" fmla="*/ 6 h 6"/>
                  <a:gd name="T26" fmla="*/ 0 w 2"/>
                  <a:gd name="T27" fmla="*/ 5 h 6"/>
                  <a:gd name="T28" fmla="*/ 0 w 2"/>
                  <a:gd name="T29" fmla="*/ 5 h 6"/>
                  <a:gd name="T30" fmla="*/ 0 w 2"/>
                  <a:gd name="T31" fmla="*/ 5 h 6"/>
                  <a:gd name="T32" fmla="*/ 0 w 2"/>
                  <a:gd name="T33" fmla="*/ 5 h 6"/>
                  <a:gd name="T34" fmla="*/ 1 w 2"/>
                  <a:gd name="T35" fmla="*/ 4 h 6"/>
                  <a:gd name="T36" fmla="*/ 1 w 2"/>
                  <a:gd name="T37" fmla="*/ 4 h 6"/>
                  <a:gd name="T38" fmla="*/ 1 w 2"/>
                  <a:gd name="T39" fmla="*/ 3 h 6"/>
                  <a:gd name="T40" fmla="*/ 1 w 2"/>
                  <a:gd name="T41" fmla="*/ 3 h 6"/>
                  <a:gd name="T42" fmla="*/ 2 w 2"/>
                  <a:gd name="T43" fmla="*/ 3 h 6"/>
                  <a:gd name="T44" fmla="*/ 2 w 2"/>
                  <a:gd name="T45" fmla="*/ 2 h 6"/>
                  <a:gd name="T46" fmla="*/ 2 w 2"/>
                  <a:gd name="T47" fmla="*/ 2 h 6"/>
                  <a:gd name="T48" fmla="*/ 2 w 2"/>
                  <a:gd name="T49" fmla="*/ 1 h 6"/>
                  <a:gd name="T50" fmla="*/ 2 w 2"/>
                  <a:gd name="T51" fmla="*/ 1 h 6"/>
                  <a:gd name="T52" fmla="*/ 2 w 2"/>
                  <a:gd name="T53" fmla="*/ 1 h 6"/>
                  <a:gd name="T54" fmla="*/ 2 w 2"/>
                  <a:gd name="T55" fmla="*/ 0 h 6"/>
                  <a:gd name="T56" fmla="*/ 2 w 2"/>
                  <a:gd name="T57" fmla="*/ 0 h 6"/>
                  <a:gd name="T58" fmla="*/ 2 w 2"/>
                  <a:gd name="T59" fmla="*/ 0 h 6"/>
                  <a:gd name="T60" fmla="*/ 2 w 2"/>
                  <a:gd name="T61" fmla="*/ 1 h 6"/>
                  <a:gd name="T62" fmla="*/ 1 w 2"/>
                  <a:gd name="T63" fmla="*/ 1 h 6"/>
                  <a:gd name="T64" fmla="*/ 1 w 2"/>
                  <a:gd name="T65" fmla="*/ 3 h 6"/>
                  <a:gd name="T66" fmla="*/ 1 w 2"/>
                  <a:gd name="T67" fmla="*/ 3 h 6"/>
                  <a:gd name="T68" fmla="*/ 1 w 2"/>
                  <a:gd name="T69" fmla="*/ 4 h 6"/>
                  <a:gd name="T70" fmla="*/ 0 w 2"/>
                  <a:gd name="T71" fmla="*/ 5 h 6"/>
                  <a:gd name="T72" fmla="*/ 0 w 2"/>
                  <a:gd name="T73" fmla="*/ 6 h 6"/>
                  <a:gd name="T74" fmla="*/ 0 w 2"/>
                  <a:gd name="T75" fmla="*/ 6 h 6"/>
                  <a:gd name="T76" fmla="*/ 1 w 2"/>
                  <a:gd name="T77" fmla="*/ 5 h 6"/>
                  <a:gd name="T78" fmla="*/ 2 w 2"/>
                  <a:gd name="T79" fmla="*/ 4 h 6"/>
                  <a:gd name="T80" fmla="*/ 2 w 2"/>
                  <a:gd name="T81" fmla="*/ 2 h 6"/>
                  <a:gd name="T82" fmla="*/ 2 w 2"/>
                  <a:gd name="T8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6" name="Freeform 76"/>
              <p:cNvSpPr>
                <a:spLocks/>
              </p:cNvSpPr>
              <p:nvPr/>
            </p:nvSpPr>
            <p:spPr bwMode="auto">
              <a:xfrm>
                <a:off x="2852" y="753"/>
                <a:ext cx="24" cy="42"/>
              </a:xfrm>
              <a:custGeom>
                <a:avLst/>
                <a:gdLst>
                  <a:gd name="T0" fmla="*/ 3 w 4"/>
                  <a:gd name="T1" fmla="*/ 0 h 7"/>
                  <a:gd name="T2" fmla="*/ 3 w 4"/>
                  <a:gd name="T3" fmla="*/ 0 h 7"/>
                  <a:gd name="T4" fmla="*/ 3 w 4"/>
                  <a:gd name="T5" fmla="*/ 1 h 7"/>
                  <a:gd name="T6" fmla="*/ 3 w 4"/>
                  <a:gd name="T7" fmla="*/ 1 h 7"/>
                  <a:gd name="T8" fmla="*/ 2 w 4"/>
                  <a:gd name="T9" fmla="*/ 2 h 7"/>
                  <a:gd name="T10" fmla="*/ 2 w 4"/>
                  <a:gd name="T11" fmla="*/ 2 h 7"/>
                  <a:gd name="T12" fmla="*/ 2 w 4"/>
                  <a:gd name="T13" fmla="*/ 3 h 7"/>
                  <a:gd name="T14" fmla="*/ 2 w 4"/>
                  <a:gd name="T15" fmla="*/ 3 h 7"/>
                  <a:gd name="T16" fmla="*/ 2 w 4"/>
                  <a:gd name="T17" fmla="*/ 3 h 7"/>
                  <a:gd name="T18" fmla="*/ 2 w 4"/>
                  <a:gd name="T19" fmla="*/ 4 h 7"/>
                  <a:gd name="T20" fmla="*/ 1 w 4"/>
                  <a:gd name="T21" fmla="*/ 4 h 7"/>
                  <a:gd name="T22" fmla="*/ 1 w 4"/>
                  <a:gd name="T23" fmla="*/ 5 h 7"/>
                  <a:gd name="T24" fmla="*/ 1 w 4"/>
                  <a:gd name="T25" fmla="*/ 5 h 7"/>
                  <a:gd name="T26" fmla="*/ 1 w 4"/>
                  <a:gd name="T27" fmla="*/ 5 h 7"/>
                  <a:gd name="T28" fmla="*/ 1 w 4"/>
                  <a:gd name="T29" fmla="*/ 5 h 7"/>
                  <a:gd name="T30" fmla="*/ 1 w 4"/>
                  <a:gd name="T31" fmla="*/ 6 h 7"/>
                  <a:gd name="T32" fmla="*/ 1 w 4"/>
                  <a:gd name="T33" fmla="*/ 6 h 7"/>
                  <a:gd name="T34" fmla="*/ 1 w 4"/>
                  <a:gd name="T35" fmla="*/ 6 h 7"/>
                  <a:gd name="T36" fmla="*/ 1 w 4"/>
                  <a:gd name="T37" fmla="*/ 6 h 7"/>
                  <a:gd name="T38" fmla="*/ 2 w 4"/>
                  <a:gd name="T39" fmla="*/ 5 h 7"/>
                  <a:gd name="T40" fmla="*/ 2 w 4"/>
                  <a:gd name="T41" fmla="*/ 5 h 7"/>
                  <a:gd name="T42" fmla="*/ 3 w 4"/>
                  <a:gd name="T43" fmla="*/ 4 h 7"/>
                  <a:gd name="T44" fmla="*/ 3 w 4"/>
                  <a:gd name="T45" fmla="*/ 3 h 7"/>
                  <a:gd name="T46" fmla="*/ 3 w 4"/>
                  <a:gd name="T47" fmla="*/ 3 h 7"/>
                  <a:gd name="T48" fmla="*/ 3 w 4"/>
                  <a:gd name="T49" fmla="*/ 2 h 7"/>
                  <a:gd name="T50" fmla="*/ 3 w 4"/>
                  <a:gd name="T51" fmla="*/ 2 h 7"/>
                  <a:gd name="T52" fmla="*/ 3 w 4"/>
                  <a:gd name="T53" fmla="*/ 1 h 7"/>
                  <a:gd name="T54" fmla="*/ 3 w 4"/>
                  <a:gd name="T55" fmla="*/ 1 h 7"/>
                  <a:gd name="T56" fmla="*/ 3 w 4"/>
                  <a:gd name="T57" fmla="*/ 0 h 7"/>
                  <a:gd name="T58" fmla="*/ 3 w 4"/>
                  <a:gd name="T59" fmla="*/ 0 h 7"/>
                  <a:gd name="T60" fmla="*/ 3 w 4"/>
                  <a:gd name="T61" fmla="*/ 0 h 7"/>
                  <a:gd name="T62" fmla="*/ 3 w 4"/>
                  <a:gd name="T63" fmla="*/ 0 h 7"/>
                  <a:gd name="T64" fmla="*/ 3 w 4"/>
                  <a:gd name="T65" fmla="*/ 0 h 7"/>
                  <a:gd name="T66" fmla="*/ 4 w 4"/>
                  <a:gd name="T67" fmla="*/ 2 h 7"/>
                  <a:gd name="T68" fmla="*/ 3 w 4"/>
                  <a:gd name="T69" fmla="*/ 4 h 7"/>
                  <a:gd name="T70" fmla="*/ 3 w 4"/>
                  <a:gd name="T71" fmla="*/ 5 h 7"/>
                  <a:gd name="T72" fmla="*/ 2 w 4"/>
                  <a:gd name="T73" fmla="*/ 6 h 7"/>
                  <a:gd name="T74" fmla="*/ 1 w 4"/>
                  <a:gd name="T75" fmla="*/ 7 h 7"/>
                  <a:gd name="T76" fmla="*/ 0 w 4"/>
                  <a:gd name="T77" fmla="*/ 6 h 7"/>
                  <a:gd name="T78" fmla="*/ 1 w 4"/>
                  <a:gd name="T79" fmla="*/ 5 h 7"/>
                  <a:gd name="T80" fmla="*/ 1 w 4"/>
                  <a:gd name="T81" fmla="*/ 5 h 7"/>
                  <a:gd name="T82" fmla="*/ 2 w 4"/>
                  <a:gd name="T83" fmla="*/ 3 h 7"/>
                  <a:gd name="T84" fmla="*/ 2 w 4"/>
                  <a:gd name="T85" fmla="*/ 3 h 7"/>
                  <a:gd name="T86" fmla="*/ 2 w 4"/>
                  <a:gd name="T87" fmla="*/ 2 h 7"/>
                  <a:gd name="T88" fmla="*/ 2 w 4"/>
                  <a:gd name="T89" fmla="*/ 0 h 7"/>
                  <a:gd name="T90" fmla="*/ 3 w 4"/>
                  <a:gd name="T9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7" name="Freeform 77"/>
              <p:cNvSpPr>
                <a:spLocks/>
              </p:cNvSpPr>
              <p:nvPr/>
            </p:nvSpPr>
            <p:spPr bwMode="auto">
              <a:xfrm>
                <a:off x="2858" y="687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0 h 1"/>
                  <a:gd name="T12" fmla="*/ 1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B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8" name="Freeform 78"/>
              <p:cNvSpPr>
                <a:spLocks/>
              </p:cNvSpPr>
              <p:nvPr/>
            </p:nvSpPr>
            <p:spPr bwMode="auto">
              <a:xfrm>
                <a:off x="2840" y="681"/>
                <a:ext cx="30" cy="102"/>
              </a:xfrm>
              <a:custGeom>
                <a:avLst/>
                <a:gdLst>
                  <a:gd name="T0" fmla="*/ 2 w 5"/>
                  <a:gd name="T1" fmla="*/ 3 h 17"/>
                  <a:gd name="T2" fmla="*/ 1 w 5"/>
                  <a:gd name="T3" fmla="*/ 5 h 17"/>
                  <a:gd name="T4" fmla="*/ 0 w 5"/>
                  <a:gd name="T5" fmla="*/ 6 h 17"/>
                  <a:gd name="T6" fmla="*/ 1 w 5"/>
                  <a:gd name="T7" fmla="*/ 8 h 17"/>
                  <a:gd name="T8" fmla="*/ 1 w 5"/>
                  <a:gd name="T9" fmla="*/ 11 h 17"/>
                  <a:gd name="T10" fmla="*/ 1 w 5"/>
                  <a:gd name="T11" fmla="*/ 13 h 17"/>
                  <a:gd name="T12" fmla="*/ 1 w 5"/>
                  <a:gd name="T13" fmla="*/ 16 h 17"/>
                  <a:gd name="T14" fmla="*/ 3 w 5"/>
                  <a:gd name="T15" fmla="*/ 16 h 17"/>
                  <a:gd name="T16" fmla="*/ 4 w 5"/>
                  <a:gd name="T17" fmla="*/ 14 h 17"/>
                  <a:gd name="T18" fmla="*/ 4 w 5"/>
                  <a:gd name="T19" fmla="*/ 12 h 17"/>
                  <a:gd name="T20" fmla="*/ 5 w 5"/>
                  <a:gd name="T21" fmla="*/ 10 h 17"/>
                  <a:gd name="T22" fmla="*/ 5 w 5"/>
                  <a:gd name="T23" fmla="*/ 9 h 17"/>
                  <a:gd name="T24" fmla="*/ 4 w 5"/>
                  <a:gd name="T25" fmla="*/ 10 h 17"/>
                  <a:gd name="T26" fmla="*/ 3 w 5"/>
                  <a:gd name="T27" fmla="*/ 11 h 17"/>
                  <a:gd name="T28" fmla="*/ 3 w 5"/>
                  <a:gd name="T29" fmla="*/ 12 h 17"/>
                  <a:gd name="T30" fmla="*/ 2 w 5"/>
                  <a:gd name="T31" fmla="*/ 14 h 17"/>
                  <a:gd name="T32" fmla="*/ 2 w 5"/>
                  <a:gd name="T33" fmla="*/ 13 h 17"/>
                  <a:gd name="T34" fmla="*/ 2 w 5"/>
                  <a:gd name="T35" fmla="*/ 11 h 17"/>
                  <a:gd name="T36" fmla="*/ 2 w 5"/>
                  <a:gd name="T37" fmla="*/ 8 h 17"/>
                  <a:gd name="T38" fmla="*/ 2 w 5"/>
                  <a:gd name="T39" fmla="*/ 7 h 17"/>
                  <a:gd name="T40" fmla="*/ 2 w 5"/>
                  <a:gd name="T41" fmla="*/ 5 h 17"/>
                  <a:gd name="T42" fmla="*/ 3 w 5"/>
                  <a:gd name="T43" fmla="*/ 3 h 17"/>
                  <a:gd name="T44" fmla="*/ 3 w 5"/>
                  <a:gd name="T45" fmla="*/ 2 h 17"/>
                  <a:gd name="T46" fmla="*/ 4 w 5"/>
                  <a:gd name="T47" fmla="*/ 2 h 17"/>
                  <a:gd name="T48" fmla="*/ 4 w 5"/>
                  <a:gd name="T49" fmla="*/ 4 h 17"/>
                  <a:gd name="T50" fmla="*/ 3 w 5"/>
                  <a:gd name="T51" fmla="*/ 6 h 17"/>
                  <a:gd name="T52" fmla="*/ 3 w 5"/>
                  <a:gd name="T53" fmla="*/ 8 h 17"/>
                  <a:gd name="T54" fmla="*/ 3 w 5"/>
                  <a:gd name="T55" fmla="*/ 9 h 17"/>
                  <a:gd name="T56" fmla="*/ 4 w 5"/>
                  <a:gd name="T57" fmla="*/ 7 h 17"/>
                  <a:gd name="T58" fmla="*/ 5 w 5"/>
                  <a:gd name="T59" fmla="*/ 3 h 17"/>
                  <a:gd name="T60" fmla="*/ 4 w 5"/>
                  <a:gd name="T61" fmla="*/ 2 h 17"/>
                  <a:gd name="T62" fmla="*/ 4 w 5"/>
                  <a:gd name="T63" fmla="*/ 1 h 17"/>
                  <a:gd name="T64" fmla="*/ 3 w 5"/>
                  <a:gd name="T65" fmla="*/ 1 h 17"/>
                  <a:gd name="T66" fmla="*/ 3 w 5"/>
                  <a:gd name="T67" fmla="*/ 2 h 17"/>
                  <a:gd name="T68" fmla="*/ 2 w 5"/>
                  <a:gd name="T69" fmla="*/ 2 h 17"/>
                  <a:gd name="T70" fmla="*/ 4 w 5"/>
                  <a:gd name="T71" fmla="*/ 0 h 17"/>
                  <a:gd name="T72" fmla="*/ 5 w 5"/>
                  <a:gd name="T73" fmla="*/ 5 h 17"/>
                  <a:gd name="T74" fmla="*/ 4 w 5"/>
                  <a:gd name="T75" fmla="*/ 9 h 17"/>
                  <a:gd name="T76" fmla="*/ 5 w 5"/>
                  <a:gd name="T77" fmla="*/ 10 h 17"/>
                  <a:gd name="T78" fmla="*/ 4 w 5"/>
                  <a:gd name="T79" fmla="*/ 13 h 17"/>
                  <a:gd name="T80" fmla="*/ 4 w 5"/>
                  <a:gd name="T81" fmla="*/ 15 h 17"/>
                  <a:gd name="T82" fmla="*/ 2 w 5"/>
                  <a:gd name="T83" fmla="*/ 17 h 17"/>
                  <a:gd name="T84" fmla="*/ 1 w 5"/>
                  <a:gd name="T85" fmla="*/ 14 h 17"/>
                  <a:gd name="T86" fmla="*/ 0 w 5"/>
                  <a:gd name="T87" fmla="*/ 11 h 17"/>
                  <a:gd name="T88" fmla="*/ 0 w 5"/>
                  <a:gd name="T89" fmla="*/ 8 h 17"/>
                  <a:gd name="T90" fmla="*/ 0 w 5"/>
                  <a:gd name="T91" fmla="*/ 5 h 17"/>
                  <a:gd name="T92" fmla="*/ 1 w 5"/>
                  <a:gd name="T9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" h="17">
                    <a:moveTo>
                      <a:pt x="2" y="2"/>
                    </a:moveTo>
                    <a:lnTo>
                      <a:pt x="2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79" name="Freeform 79"/>
              <p:cNvSpPr>
                <a:spLocks/>
              </p:cNvSpPr>
              <p:nvPr/>
            </p:nvSpPr>
            <p:spPr bwMode="auto">
              <a:xfrm>
                <a:off x="2816" y="777"/>
                <a:ext cx="12" cy="24"/>
              </a:xfrm>
              <a:custGeom>
                <a:avLst/>
                <a:gdLst>
                  <a:gd name="T0" fmla="*/ 1 w 2"/>
                  <a:gd name="T1" fmla="*/ 1 h 4"/>
                  <a:gd name="T2" fmla="*/ 0 w 2"/>
                  <a:gd name="T3" fmla="*/ 1 h 4"/>
                  <a:gd name="T4" fmla="*/ 0 w 2"/>
                  <a:gd name="T5" fmla="*/ 2 h 4"/>
                  <a:gd name="T6" fmla="*/ 0 w 2"/>
                  <a:gd name="T7" fmla="*/ 2 h 4"/>
                  <a:gd name="T8" fmla="*/ 1 w 2"/>
                  <a:gd name="T9" fmla="*/ 2 h 4"/>
                  <a:gd name="T10" fmla="*/ 1 w 2"/>
                  <a:gd name="T11" fmla="*/ 3 h 4"/>
                  <a:gd name="T12" fmla="*/ 1 w 2"/>
                  <a:gd name="T13" fmla="*/ 3 h 4"/>
                  <a:gd name="T14" fmla="*/ 1 w 2"/>
                  <a:gd name="T15" fmla="*/ 3 h 4"/>
                  <a:gd name="T16" fmla="*/ 1 w 2"/>
                  <a:gd name="T17" fmla="*/ 3 h 4"/>
                  <a:gd name="T18" fmla="*/ 1 w 2"/>
                  <a:gd name="T19" fmla="*/ 2 h 4"/>
                  <a:gd name="T20" fmla="*/ 1 w 2"/>
                  <a:gd name="T21" fmla="*/ 2 h 4"/>
                  <a:gd name="T22" fmla="*/ 1 w 2"/>
                  <a:gd name="T23" fmla="*/ 1 h 4"/>
                  <a:gd name="T24" fmla="*/ 1 w 2"/>
                  <a:gd name="T25" fmla="*/ 1 h 4"/>
                  <a:gd name="T26" fmla="*/ 1 w 2"/>
                  <a:gd name="T27" fmla="*/ 1 h 4"/>
                  <a:gd name="T28" fmla="*/ 1 w 2"/>
                  <a:gd name="T29" fmla="*/ 1 h 4"/>
                  <a:gd name="T30" fmla="*/ 1 w 2"/>
                  <a:gd name="T31" fmla="*/ 0 h 4"/>
                  <a:gd name="T32" fmla="*/ 1 w 2"/>
                  <a:gd name="T33" fmla="*/ 0 h 4"/>
                  <a:gd name="T34" fmla="*/ 1 w 2"/>
                  <a:gd name="T35" fmla="*/ 0 h 4"/>
                  <a:gd name="T36" fmla="*/ 2 w 2"/>
                  <a:gd name="T37" fmla="*/ 1 h 4"/>
                  <a:gd name="T38" fmla="*/ 2 w 2"/>
                  <a:gd name="T39" fmla="*/ 2 h 4"/>
                  <a:gd name="T40" fmla="*/ 1 w 2"/>
                  <a:gd name="T41" fmla="*/ 4 h 4"/>
                  <a:gd name="T42" fmla="*/ 0 w 2"/>
                  <a:gd name="T43" fmla="*/ 4 h 4"/>
                  <a:gd name="T44" fmla="*/ 0 w 2"/>
                  <a:gd name="T45" fmla="*/ 1 h 4"/>
                  <a:gd name="T46" fmla="*/ 0 w 2"/>
                  <a:gd name="T47" fmla="*/ 1 h 4"/>
                  <a:gd name="T48" fmla="*/ 0 w 2"/>
                  <a:gd name="T49" fmla="*/ 1 h 4"/>
                  <a:gd name="T50" fmla="*/ 1 w 2"/>
                  <a:gd name="T5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" h="4">
                    <a:moveTo>
                      <a:pt x="1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0" name="Freeform 80"/>
              <p:cNvSpPr>
                <a:spLocks/>
              </p:cNvSpPr>
              <p:nvPr/>
            </p:nvSpPr>
            <p:spPr bwMode="auto">
              <a:xfrm>
                <a:off x="2816" y="777"/>
                <a:ext cx="6" cy="1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  <a:gd name="T12" fmla="*/ 0 w 1"/>
                  <a:gd name="T13" fmla="*/ 1 h 2"/>
                  <a:gd name="T14" fmla="*/ 1 w 1"/>
                  <a:gd name="T15" fmla="*/ 0 h 2"/>
                  <a:gd name="T16" fmla="*/ 1 w 1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1" name="Freeform 81"/>
              <p:cNvSpPr>
                <a:spLocks/>
              </p:cNvSpPr>
              <p:nvPr/>
            </p:nvSpPr>
            <p:spPr bwMode="auto">
              <a:xfrm>
                <a:off x="2744" y="771"/>
                <a:ext cx="84" cy="90"/>
              </a:xfrm>
              <a:custGeom>
                <a:avLst/>
                <a:gdLst>
                  <a:gd name="T0" fmla="*/ 6 w 14"/>
                  <a:gd name="T1" fmla="*/ 1 h 15"/>
                  <a:gd name="T2" fmla="*/ 5 w 14"/>
                  <a:gd name="T3" fmla="*/ 4 h 15"/>
                  <a:gd name="T4" fmla="*/ 5 w 14"/>
                  <a:gd name="T5" fmla="*/ 7 h 15"/>
                  <a:gd name="T6" fmla="*/ 7 w 14"/>
                  <a:gd name="T7" fmla="*/ 9 h 15"/>
                  <a:gd name="T8" fmla="*/ 8 w 14"/>
                  <a:gd name="T9" fmla="*/ 8 h 15"/>
                  <a:gd name="T10" fmla="*/ 9 w 14"/>
                  <a:gd name="T11" fmla="*/ 5 h 15"/>
                  <a:gd name="T12" fmla="*/ 10 w 14"/>
                  <a:gd name="T13" fmla="*/ 4 h 15"/>
                  <a:gd name="T14" fmla="*/ 10 w 14"/>
                  <a:gd name="T15" fmla="*/ 6 h 15"/>
                  <a:gd name="T16" fmla="*/ 10 w 14"/>
                  <a:gd name="T17" fmla="*/ 8 h 15"/>
                  <a:gd name="T18" fmla="*/ 8 w 14"/>
                  <a:gd name="T19" fmla="*/ 10 h 15"/>
                  <a:gd name="T20" fmla="*/ 6 w 14"/>
                  <a:gd name="T21" fmla="*/ 10 h 15"/>
                  <a:gd name="T22" fmla="*/ 4 w 14"/>
                  <a:gd name="T23" fmla="*/ 8 h 15"/>
                  <a:gd name="T24" fmla="*/ 2 w 14"/>
                  <a:gd name="T25" fmla="*/ 8 h 15"/>
                  <a:gd name="T26" fmla="*/ 1 w 14"/>
                  <a:gd name="T27" fmla="*/ 9 h 15"/>
                  <a:gd name="T28" fmla="*/ 1 w 14"/>
                  <a:gd name="T29" fmla="*/ 12 h 15"/>
                  <a:gd name="T30" fmla="*/ 3 w 14"/>
                  <a:gd name="T31" fmla="*/ 13 h 15"/>
                  <a:gd name="T32" fmla="*/ 7 w 14"/>
                  <a:gd name="T33" fmla="*/ 14 h 15"/>
                  <a:gd name="T34" fmla="*/ 11 w 14"/>
                  <a:gd name="T35" fmla="*/ 14 h 15"/>
                  <a:gd name="T36" fmla="*/ 13 w 14"/>
                  <a:gd name="T37" fmla="*/ 11 h 15"/>
                  <a:gd name="T38" fmla="*/ 13 w 14"/>
                  <a:gd name="T39" fmla="*/ 8 h 15"/>
                  <a:gd name="T40" fmla="*/ 13 w 14"/>
                  <a:gd name="T41" fmla="*/ 7 h 15"/>
                  <a:gd name="T42" fmla="*/ 12 w 14"/>
                  <a:gd name="T43" fmla="*/ 6 h 15"/>
                  <a:gd name="T44" fmla="*/ 12 w 14"/>
                  <a:gd name="T45" fmla="*/ 8 h 15"/>
                  <a:gd name="T46" fmla="*/ 11 w 14"/>
                  <a:gd name="T47" fmla="*/ 11 h 15"/>
                  <a:gd name="T48" fmla="*/ 9 w 14"/>
                  <a:gd name="T49" fmla="*/ 12 h 15"/>
                  <a:gd name="T50" fmla="*/ 6 w 14"/>
                  <a:gd name="T51" fmla="*/ 12 h 15"/>
                  <a:gd name="T52" fmla="*/ 3 w 14"/>
                  <a:gd name="T53" fmla="*/ 11 h 15"/>
                  <a:gd name="T54" fmla="*/ 1 w 14"/>
                  <a:gd name="T55" fmla="*/ 11 h 15"/>
                  <a:gd name="T56" fmla="*/ 2 w 14"/>
                  <a:gd name="T57" fmla="*/ 9 h 15"/>
                  <a:gd name="T58" fmla="*/ 3 w 14"/>
                  <a:gd name="T59" fmla="*/ 10 h 15"/>
                  <a:gd name="T60" fmla="*/ 5 w 14"/>
                  <a:gd name="T61" fmla="*/ 11 h 15"/>
                  <a:gd name="T62" fmla="*/ 8 w 14"/>
                  <a:gd name="T63" fmla="*/ 11 h 15"/>
                  <a:gd name="T64" fmla="*/ 10 w 14"/>
                  <a:gd name="T65" fmla="*/ 10 h 15"/>
                  <a:gd name="T66" fmla="*/ 11 w 14"/>
                  <a:gd name="T67" fmla="*/ 6 h 15"/>
                  <a:gd name="T68" fmla="*/ 12 w 14"/>
                  <a:gd name="T69" fmla="*/ 4 h 15"/>
                  <a:gd name="T70" fmla="*/ 11 w 14"/>
                  <a:gd name="T71" fmla="*/ 3 h 15"/>
                  <a:gd name="T72" fmla="*/ 9 w 14"/>
                  <a:gd name="T73" fmla="*/ 3 h 15"/>
                  <a:gd name="T74" fmla="*/ 8 w 14"/>
                  <a:gd name="T75" fmla="*/ 4 h 15"/>
                  <a:gd name="T76" fmla="*/ 8 w 14"/>
                  <a:gd name="T77" fmla="*/ 6 h 15"/>
                  <a:gd name="T78" fmla="*/ 6 w 14"/>
                  <a:gd name="T79" fmla="*/ 7 h 15"/>
                  <a:gd name="T80" fmla="*/ 6 w 14"/>
                  <a:gd name="T81" fmla="*/ 5 h 15"/>
                  <a:gd name="T82" fmla="*/ 7 w 14"/>
                  <a:gd name="T83" fmla="*/ 2 h 15"/>
                  <a:gd name="T84" fmla="*/ 7 w 14"/>
                  <a:gd name="T85" fmla="*/ 1 h 15"/>
                  <a:gd name="T86" fmla="*/ 8 w 14"/>
                  <a:gd name="T87" fmla="*/ 0 h 15"/>
                  <a:gd name="T88" fmla="*/ 9 w 14"/>
                  <a:gd name="T89" fmla="*/ 2 h 15"/>
                  <a:gd name="T90" fmla="*/ 12 w 14"/>
                  <a:gd name="T91" fmla="*/ 3 h 15"/>
                  <a:gd name="T92" fmla="*/ 14 w 14"/>
                  <a:gd name="T93" fmla="*/ 6 h 15"/>
                  <a:gd name="T94" fmla="*/ 13 w 14"/>
                  <a:gd name="T95" fmla="*/ 12 h 15"/>
                  <a:gd name="T96" fmla="*/ 9 w 14"/>
                  <a:gd name="T97" fmla="*/ 15 h 15"/>
                  <a:gd name="T98" fmla="*/ 3 w 14"/>
                  <a:gd name="T99" fmla="*/ 14 h 15"/>
                  <a:gd name="T100" fmla="*/ 0 w 14"/>
                  <a:gd name="T101" fmla="*/ 9 h 15"/>
                  <a:gd name="T102" fmla="*/ 3 w 14"/>
                  <a:gd name="T103" fmla="*/ 7 h 15"/>
                  <a:gd name="T104" fmla="*/ 4 w 14"/>
                  <a:gd name="T10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" h="15">
                    <a:moveTo>
                      <a:pt x="6" y="0"/>
                    </a:moveTo>
                    <a:lnTo>
                      <a:pt x="6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3" y="12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3" y="14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8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5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2" name="Freeform 82"/>
              <p:cNvSpPr>
                <a:spLocks/>
              </p:cNvSpPr>
              <p:nvPr/>
            </p:nvSpPr>
            <p:spPr bwMode="auto">
              <a:xfrm>
                <a:off x="2768" y="717"/>
                <a:ext cx="72" cy="66"/>
              </a:xfrm>
              <a:custGeom>
                <a:avLst/>
                <a:gdLst>
                  <a:gd name="T0" fmla="*/ 2 w 12"/>
                  <a:gd name="T1" fmla="*/ 2 h 11"/>
                  <a:gd name="T2" fmla="*/ 1 w 12"/>
                  <a:gd name="T3" fmla="*/ 3 h 11"/>
                  <a:gd name="T4" fmla="*/ 1 w 12"/>
                  <a:gd name="T5" fmla="*/ 5 h 11"/>
                  <a:gd name="T6" fmla="*/ 1 w 12"/>
                  <a:gd name="T7" fmla="*/ 7 h 11"/>
                  <a:gd name="T8" fmla="*/ 2 w 12"/>
                  <a:gd name="T9" fmla="*/ 8 h 11"/>
                  <a:gd name="T10" fmla="*/ 3 w 12"/>
                  <a:gd name="T11" fmla="*/ 8 h 11"/>
                  <a:gd name="T12" fmla="*/ 4 w 12"/>
                  <a:gd name="T13" fmla="*/ 8 h 11"/>
                  <a:gd name="T14" fmla="*/ 4 w 12"/>
                  <a:gd name="T15" fmla="*/ 6 h 11"/>
                  <a:gd name="T16" fmla="*/ 5 w 12"/>
                  <a:gd name="T17" fmla="*/ 4 h 11"/>
                  <a:gd name="T18" fmla="*/ 7 w 12"/>
                  <a:gd name="T19" fmla="*/ 3 h 11"/>
                  <a:gd name="T20" fmla="*/ 8 w 12"/>
                  <a:gd name="T21" fmla="*/ 2 h 11"/>
                  <a:gd name="T22" fmla="*/ 9 w 12"/>
                  <a:gd name="T23" fmla="*/ 2 h 11"/>
                  <a:gd name="T24" fmla="*/ 9 w 12"/>
                  <a:gd name="T25" fmla="*/ 3 h 11"/>
                  <a:gd name="T26" fmla="*/ 8 w 12"/>
                  <a:gd name="T27" fmla="*/ 4 h 11"/>
                  <a:gd name="T28" fmla="*/ 6 w 12"/>
                  <a:gd name="T29" fmla="*/ 5 h 11"/>
                  <a:gd name="T30" fmla="*/ 5 w 12"/>
                  <a:gd name="T31" fmla="*/ 7 h 11"/>
                  <a:gd name="T32" fmla="*/ 5 w 12"/>
                  <a:gd name="T33" fmla="*/ 8 h 11"/>
                  <a:gd name="T34" fmla="*/ 5 w 12"/>
                  <a:gd name="T35" fmla="*/ 10 h 11"/>
                  <a:gd name="T36" fmla="*/ 6 w 12"/>
                  <a:gd name="T37" fmla="*/ 11 h 11"/>
                  <a:gd name="T38" fmla="*/ 8 w 12"/>
                  <a:gd name="T39" fmla="*/ 10 h 11"/>
                  <a:gd name="T40" fmla="*/ 10 w 12"/>
                  <a:gd name="T41" fmla="*/ 8 h 11"/>
                  <a:gd name="T42" fmla="*/ 11 w 12"/>
                  <a:gd name="T43" fmla="*/ 6 h 11"/>
                  <a:gd name="T44" fmla="*/ 12 w 12"/>
                  <a:gd name="T45" fmla="*/ 4 h 11"/>
                  <a:gd name="T46" fmla="*/ 11 w 12"/>
                  <a:gd name="T47" fmla="*/ 4 h 11"/>
                  <a:gd name="T48" fmla="*/ 10 w 12"/>
                  <a:gd name="T49" fmla="*/ 7 h 11"/>
                  <a:gd name="T50" fmla="*/ 8 w 12"/>
                  <a:gd name="T51" fmla="*/ 8 h 11"/>
                  <a:gd name="T52" fmla="*/ 7 w 12"/>
                  <a:gd name="T53" fmla="*/ 8 h 11"/>
                  <a:gd name="T54" fmla="*/ 6 w 12"/>
                  <a:gd name="T55" fmla="*/ 8 h 11"/>
                  <a:gd name="T56" fmla="*/ 8 w 12"/>
                  <a:gd name="T57" fmla="*/ 7 h 11"/>
                  <a:gd name="T58" fmla="*/ 10 w 12"/>
                  <a:gd name="T59" fmla="*/ 5 h 11"/>
                  <a:gd name="T60" fmla="*/ 11 w 12"/>
                  <a:gd name="T61" fmla="*/ 2 h 11"/>
                  <a:gd name="T62" fmla="*/ 11 w 12"/>
                  <a:gd name="T63" fmla="*/ 1 h 11"/>
                  <a:gd name="T64" fmla="*/ 10 w 12"/>
                  <a:gd name="T65" fmla="*/ 1 h 11"/>
                  <a:gd name="T66" fmla="*/ 9 w 12"/>
                  <a:gd name="T67" fmla="*/ 1 h 11"/>
                  <a:gd name="T68" fmla="*/ 8 w 12"/>
                  <a:gd name="T69" fmla="*/ 2 h 11"/>
                  <a:gd name="T70" fmla="*/ 7 w 12"/>
                  <a:gd name="T71" fmla="*/ 2 h 11"/>
                  <a:gd name="T72" fmla="*/ 6 w 12"/>
                  <a:gd name="T73" fmla="*/ 2 h 11"/>
                  <a:gd name="T74" fmla="*/ 5 w 12"/>
                  <a:gd name="T75" fmla="*/ 3 h 11"/>
                  <a:gd name="T76" fmla="*/ 4 w 12"/>
                  <a:gd name="T77" fmla="*/ 5 h 11"/>
                  <a:gd name="T78" fmla="*/ 3 w 12"/>
                  <a:gd name="T79" fmla="*/ 6 h 11"/>
                  <a:gd name="T80" fmla="*/ 3 w 12"/>
                  <a:gd name="T81" fmla="*/ 7 h 11"/>
                  <a:gd name="T82" fmla="*/ 2 w 12"/>
                  <a:gd name="T83" fmla="*/ 6 h 11"/>
                  <a:gd name="T84" fmla="*/ 3 w 12"/>
                  <a:gd name="T85" fmla="*/ 5 h 11"/>
                  <a:gd name="T86" fmla="*/ 4 w 12"/>
                  <a:gd name="T87" fmla="*/ 3 h 11"/>
                  <a:gd name="T88" fmla="*/ 4 w 12"/>
                  <a:gd name="T89" fmla="*/ 2 h 11"/>
                  <a:gd name="T90" fmla="*/ 3 w 12"/>
                  <a:gd name="T91" fmla="*/ 2 h 11"/>
                  <a:gd name="T92" fmla="*/ 2 w 12"/>
                  <a:gd name="T93" fmla="*/ 1 h 11"/>
                  <a:gd name="T94" fmla="*/ 3 w 12"/>
                  <a:gd name="T95" fmla="*/ 1 h 11"/>
                  <a:gd name="T96" fmla="*/ 5 w 12"/>
                  <a:gd name="T97" fmla="*/ 2 h 11"/>
                  <a:gd name="T98" fmla="*/ 5 w 12"/>
                  <a:gd name="T99" fmla="*/ 2 h 11"/>
                  <a:gd name="T100" fmla="*/ 7 w 12"/>
                  <a:gd name="T101" fmla="*/ 1 h 11"/>
                  <a:gd name="T102" fmla="*/ 9 w 12"/>
                  <a:gd name="T103" fmla="*/ 1 h 11"/>
                  <a:gd name="T104" fmla="*/ 11 w 12"/>
                  <a:gd name="T105" fmla="*/ 0 h 11"/>
                  <a:gd name="T106" fmla="*/ 12 w 12"/>
                  <a:gd name="T107" fmla="*/ 0 h 11"/>
                  <a:gd name="T108" fmla="*/ 12 w 12"/>
                  <a:gd name="T109" fmla="*/ 4 h 11"/>
                  <a:gd name="T110" fmla="*/ 11 w 12"/>
                  <a:gd name="T111" fmla="*/ 8 h 11"/>
                  <a:gd name="T112" fmla="*/ 8 w 12"/>
                  <a:gd name="T113" fmla="*/ 11 h 11"/>
                  <a:gd name="T114" fmla="*/ 6 w 12"/>
                  <a:gd name="T115" fmla="*/ 11 h 11"/>
                  <a:gd name="T116" fmla="*/ 4 w 12"/>
                  <a:gd name="T117" fmla="*/ 9 h 11"/>
                  <a:gd name="T118" fmla="*/ 1 w 12"/>
                  <a:gd name="T119" fmla="*/ 8 h 11"/>
                  <a:gd name="T120" fmla="*/ 0 w 12"/>
                  <a:gd name="T121" fmla="*/ 5 h 11"/>
                  <a:gd name="T122" fmla="*/ 1 w 12"/>
                  <a:gd name="T123" fmla="*/ 2 h 11"/>
                  <a:gd name="T124" fmla="*/ 2 w 12"/>
                  <a:gd name="T12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" h="11">
                    <a:moveTo>
                      <a:pt x="2" y="1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8" y="10"/>
                    </a:lnTo>
                    <a:lnTo>
                      <a:pt x="9" y="9"/>
                    </a:lnTo>
                    <a:lnTo>
                      <a:pt x="10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2" y="6"/>
                    </a:lnTo>
                    <a:lnTo>
                      <a:pt x="11" y="8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3" name="Freeform 83"/>
              <p:cNvSpPr>
                <a:spLocks/>
              </p:cNvSpPr>
              <p:nvPr/>
            </p:nvSpPr>
            <p:spPr bwMode="auto">
              <a:xfrm>
                <a:off x="2702" y="699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0 h 1"/>
                  <a:gd name="T12" fmla="*/ 1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AE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4" name="Freeform 84"/>
              <p:cNvSpPr>
                <a:spLocks/>
              </p:cNvSpPr>
              <p:nvPr/>
            </p:nvSpPr>
            <p:spPr bwMode="auto">
              <a:xfrm>
                <a:off x="2696" y="699"/>
                <a:ext cx="18" cy="60"/>
              </a:xfrm>
              <a:custGeom>
                <a:avLst/>
                <a:gdLst>
                  <a:gd name="T0" fmla="*/ 1 w 3"/>
                  <a:gd name="T1" fmla="*/ 1 h 10"/>
                  <a:gd name="T2" fmla="*/ 1 w 3"/>
                  <a:gd name="T3" fmla="*/ 1 h 10"/>
                  <a:gd name="T4" fmla="*/ 1 w 3"/>
                  <a:gd name="T5" fmla="*/ 2 h 10"/>
                  <a:gd name="T6" fmla="*/ 1 w 3"/>
                  <a:gd name="T7" fmla="*/ 3 h 10"/>
                  <a:gd name="T8" fmla="*/ 1 w 3"/>
                  <a:gd name="T9" fmla="*/ 4 h 10"/>
                  <a:gd name="T10" fmla="*/ 1 w 3"/>
                  <a:gd name="T11" fmla="*/ 5 h 10"/>
                  <a:gd name="T12" fmla="*/ 1 w 3"/>
                  <a:gd name="T13" fmla="*/ 6 h 10"/>
                  <a:gd name="T14" fmla="*/ 1 w 3"/>
                  <a:gd name="T15" fmla="*/ 7 h 10"/>
                  <a:gd name="T16" fmla="*/ 2 w 3"/>
                  <a:gd name="T17" fmla="*/ 7 h 10"/>
                  <a:gd name="T18" fmla="*/ 1 w 3"/>
                  <a:gd name="T19" fmla="*/ 8 h 10"/>
                  <a:gd name="T20" fmla="*/ 1 w 3"/>
                  <a:gd name="T21" fmla="*/ 8 h 10"/>
                  <a:gd name="T22" fmla="*/ 0 w 3"/>
                  <a:gd name="T23" fmla="*/ 9 h 10"/>
                  <a:gd name="T24" fmla="*/ 0 w 3"/>
                  <a:gd name="T25" fmla="*/ 10 h 10"/>
                  <a:gd name="T26" fmla="*/ 1 w 3"/>
                  <a:gd name="T27" fmla="*/ 10 h 10"/>
                  <a:gd name="T28" fmla="*/ 2 w 3"/>
                  <a:gd name="T29" fmla="*/ 10 h 10"/>
                  <a:gd name="T30" fmla="*/ 2 w 3"/>
                  <a:gd name="T31" fmla="*/ 9 h 10"/>
                  <a:gd name="T32" fmla="*/ 2 w 3"/>
                  <a:gd name="T33" fmla="*/ 8 h 10"/>
                  <a:gd name="T34" fmla="*/ 2 w 3"/>
                  <a:gd name="T35" fmla="*/ 7 h 10"/>
                  <a:gd name="T36" fmla="*/ 2 w 3"/>
                  <a:gd name="T37" fmla="*/ 7 h 10"/>
                  <a:gd name="T38" fmla="*/ 2 w 3"/>
                  <a:gd name="T39" fmla="*/ 6 h 10"/>
                  <a:gd name="T40" fmla="*/ 2 w 3"/>
                  <a:gd name="T41" fmla="*/ 5 h 10"/>
                  <a:gd name="T42" fmla="*/ 1 w 3"/>
                  <a:gd name="T43" fmla="*/ 4 h 10"/>
                  <a:gd name="T44" fmla="*/ 2 w 3"/>
                  <a:gd name="T45" fmla="*/ 3 h 10"/>
                  <a:gd name="T46" fmla="*/ 2 w 3"/>
                  <a:gd name="T47" fmla="*/ 2 h 10"/>
                  <a:gd name="T48" fmla="*/ 2 w 3"/>
                  <a:gd name="T49" fmla="*/ 1 h 10"/>
                  <a:gd name="T50" fmla="*/ 2 w 3"/>
                  <a:gd name="T51" fmla="*/ 0 h 10"/>
                  <a:gd name="T52" fmla="*/ 2 w 3"/>
                  <a:gd name="T53" fmla="*/ 3 h 10"/>
                  <a:gd name="T54" fmla="*/ 3 w 3"/>
                  <a:gd name="T55" fmla="*/ 7 h 10"/>
                  <a:gd name="T56" fmla="*/ 3 w 3"/>
                  <a:gd name="T57" fmla="*/ 8 h 10"/>
                  <a:gd name="T58" fmla="*/ 2 w 3"/>
                  <a:gd name="T59" fmla="*/ 10 h 10"/>
                  <a:gd name="T60" fmla="*/ 0 w 3"/>
                  <a:gd name="T61" fmla="*/ 10 h 10"/>
                  <a:gd name="T62" fmla="*/ 1 w 3"/>
                  <a:gd name="T63" fmla="*/ 7 h 10"/>
                  <a:gd name="T64" fmla="*/ 1 w 3"/>
                  <a:gd name="T65" fmla="*/ 6 h 10"/>
                  <a:gd name="T66" fmla="*/ 1 w 3"/>
                  <a:gd name="T67" fmla="*/ 4 h 10"/>
                  <a:gd name="T68" fmla="*/ 1 w 3"/>
                  <a:gd name="T69" fmla="*/ 2 h 10"/>
                  <a:gd name="T70" fmla="*/ 1 w 3"/>
                  <a:gd name="T71" fmla="*/ 1 h 10"/>
                  <a:gd name="T72" fmla="*/ 2 w 3"/>
                  <a:gd name="T7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10">
                    <a:moveTo>
                      <a:pt x="2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0AE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5" name="Freeform 85"/>
              <p:cNvSpPr>
                <a:spLocks/>
              </p:cNvSpPr>
              <p:nvPr/>
            </p:nvSpPr>
            <p:spPr bwMode="auto">
              <a:xfrm>
                <a:off x="2750" y="759"/>
                <a:ext cx="30" cy="60"/>
              </a:xfrm>
              <a:custGeom>
                <a:avLst/>
                <a:gdLst>
                  <a:gd name="T0" fmla="*/ 3 w 5"/>
                  <a:gd name="T1" fmla="*/ 1 h 10"/>
                  <a:gd name="T2" fmla="*/ 2 w 5"/>
                  <a:gd name="T3" fmla="*/ 2 h 10"/>
                  <a:gd name="T4" fmla="*/ 2 w 5"/>
                  <a:gd name="T5" fmla="*/ 2 h 10"/>
                  <a:gd name="T6" fmla="*/ 1 w 5"/>
                  <a:gd name="T7" fmla="*/ 3 h 10"/>
                  <a:gd name="T8" fmla="*/ 1 w 5"/>
                  <a:gd name="T9" fmla="*/ 4 h 10"/>
                  <a:gd name="T10" fmla="*/ 1 w 5"/>
                  <a:gd name="T11" fmla="*/ 5 h 10"/>
                  <a:gd name="T12" fmla="*/ 1 w 5"/>
                  <a:gd name="T13" fmla="*/ 6 h 10"/>
                  <a:gd name="T14" fmla="*/ 1 w 5"/>
                  <a:gd name="T15" fmla="*/ 7 h 10"/>
                  <a:gd name="T16" fmla="*/ 1 w 5"/>
                  <a:gd name="T17" fmla="*/ 8 h 10"/>
                  <a:gd name="T18" fmla="*/ 1 w 5"/>
                  <a:gd name="T19" fmla="*/ 9 h 10"/>
                  <a:gd name="T20" fmla="*/ 2 w 5"/>
                  <a:gd name="T21" fmla="*/ 9 h 10"/>
                  <a:gd name="T22" fmla="*/ 2 w 5"/>
                  <a:gd name="T23" fmla="*/ 9 h 10"/>
                  <a:gd name="T24" fmla="*/ 3 w 5"/>
                  <a:gd name="T25" fmla="*/ 9 h 10"/>
                  <a:gd name="T26" fmla="*/ 2 w 5"/>
                  <a:gd name="T27" fmla="*/ 9 h 10"/>
                  <a:gd name="T28" fmla="*/ 2 w 5"/>
                  <a:gd name="T29" fmla="*/ 7 h 10"/>
                  <a:gd name="T30" fmla="*/ 2 w 5"/>
                  <a:gd name="T31" fmla="*/ 6 h 10"/>
                  <a:gd name="T32" fmla="*/ 2 w 5"/>
                  <a:gd name="T33" fmla="*/ 5 h 10"/>
                  <a:gd name="T34" fmla="*/ 3 w 5"/>
                  <a:gd name="T35" fmla="*/ 4 h 10"/>
                  <a:gd name="T36" fmla="*/ 3 w 5"/>
                  <a:gd name="T37" fmla="*/ 3 h 10"/>
                  <a:gd name="T38" fmla="*/ 3 w 5"/>
                  <a:gd name="T39" fmla="*/ 3 h 10"/>
                  <a:gd name="T40" fmla="*/ 4 w 5"/>
                  <a:gd name="T41" fmla="*/ 2 h 10"/>
                  <a:gd name="T42" fmla="*/ 4 w 5"/>
                  <a:gd name="T43" fmla="*/ 2 h 10"/>
                  <a:gd name="T44" fmla="*/ 3 w 5"/>
                  <a:gd name="T45" fmla="*/ 1 h 10"/>
                  <a:gd name="T46" fmla="*/ 3 w 5"/>
                  <a:gd name="T47" fmla="*/ 0 h 10"/>
                  <a:gd name="T48" fmla="*/ 3 w 5"/>
                  <a:gd name="T49" fmla="*/ 0 h 10"/>
                  <a:gd name="T50" fmla="*/ 4 w 5"/>
                  <a:gd name="T51" fmla="*/ 1 h 10"/>
                  <a:gd name="T52" fmla="*/ 5 w 5"/>
                  <a:gd name="T53" fmla="*/ 2 h 10"/>
                  <a:gd name="T54" fmla="*/ 4 w 5"/>
                  <a:gd name="T55" fmla="*/ 3 h 10"/>
                  <a:gd name="T56" fmla="*/ 4 w 5"/>
                  <a:gd name="T57" fmla="*/ 4 h 10"/>
                  <a:gd name="T58" fmla="*/ 3 w 5"/>
                  <a:gd name="T59" fmla="*/ 5 h 10"/>
                  <a:gd name="T60" fmla="*/ 3 w 5"/>
                  <a:gd name="T61" fmla="*/ 7 h 10"/>
                  <a:gd name="T62" fmla="*/ 3 w 5"/>
                  <a:gd name="T63" fmla="*/ 9 h 10"/>
                  <a:gd name="T64" fmla="*/ 4 w 5"/>
                  <a:gd name="T65" fmla="*/ 10 h 10"/>
                  <a:gd name="T66" fmla="*/ 3 w 5"/>
                  <a:gd name="T67" fmla="*/ 10 h 10"/>
                  <a:gd name="T68" fmla="*/ 2 w 5"/>
                  <a:gd name="T69" fmla="*/ 9 h 10"/>
                  <a:gd name="T70" fmla="*/ 0 w 5"/>
                  <a:gd name="T71" fmla="*/ 9 h 10"/>
                  <a:gd name="T72" fmla="*/ 0 w 5"/>
                  <a:gd name="T73" fmla="*/ 7 h 10"/>
                  <a:gd name="T74" fmla="*/ 0 w 5"/>
                  <a:gd name="T75" fmla="*/ 5 h 10"/>
                  <a:gd name="T76" fmla="*/ 0 w 5"/>
                  <a:gd name="T77" fmla="*/ 3 h 10"/>
                  <a:gd name="T78" fmla="*/ 0 w 5"/>
                  <a:gd name="T79" fmla="*/ 2 h 10"/>
                  <a:gd name="T80" fmla="*/ 2 w 5"/>
                  <a:gd name="T81" fmla="*/ 1 h 10"/>
                  <a:gd name="T82" fmla="*/ 3 w 5"/>
                  <a:gd name="T83" fmla="*/ 1 h 10"/>
                  <a:gd name="T84" fmla="*/ 3 w 5"/>
                  <a:gd name="T8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0">
                    <a:moveTo>
                      <a:pt x="3" y="1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6" name="Freeform 86"/>
              <p:cNvSpPr>
                <a:spLocks/>
              </p:cNvSpPr>
              <p:nvPr/>
            </p:nvSpPr>
            <p:spPr bwMode="auto">
              <a:xfrm>
                <a:off x="2804" y="789"/>
                <a:ext cx="66" cy="72"/>
              </a:xfrm>
              <a:custGeom>
                <a:avLst/>
                <a:gdLst>
                  <a:gd name="T0" fmla="*/ 9 w 11"/>
                  <a:gd name="T1" fmla="*/ 1 h 12"/>
                  <a:gd name="T2" fmla="*/ 9 w 11"/>
                  <a:gd name="T3" fmla="*/ 2 h 12"/>
                  <a:gd name="T4" fmla="*/ 10 w 11"/>
                  <a:gd name="T5" fmla="*/ 3 h 12"/>
                  <a:gd name="T6" fmla="*/ 9 w 11"/>
                  <a:gd name="T7" fmla="*/ 4 h 12"/>
                  <a:gd name="T8" fmla="*/ 9 w 11"/>
                  <a:gd name="T9" fmla="*/ 5 h 12"/>
                  <a:gd name="T10" fmla="*/ 9 w 11"/>
                  <a:gd name="T11" fmla="*/ 6 h 12"/>
                  <a:gd name="T12" fmla="*/ 9 w 11"/>
                  <a:gd name="T13" fmla="*/ 6 h 12"/>
                  <a:gd name="T14" fmla="*/ 9 w 11"/>
                  <a:gd name="T15" fmla="*/ 7 h 12"/>
                  <a:gd name="T16" fmla="*/ 8 w 11"/>
                  <a:gd name="T17" fmla="*/ 7 h 12"/>
                  <a:gd name="T18" fmla="*/ 8 w 11"/>
                  <a:gd name="T19" fmla="*/ 8 h 12"/>
                  <a:gd name="T20" fmla="*/ 7 w 11"/>
                  <a:gd name="T21" fmla="*/ 8 h 12"/>
                  <a:gd name="T22" fmla="*/ 6 w 11"/>
                  <a:gd name="T23" fmla="*/ 9 h 12"/>
                  <a:gd name="T24" fmla="*/ 6 w 11"/>
                  <a:gd name="T25" fmla="*/ 9 h 12"/>
                  <a:gd name="T26" fmla="*/ 5 w 11"/>
                  <a:gd name="T27" fmla="*/ 10 h 12"/>
                  <a:gd name="T28" fmla="*/ 4 w 11"/>
                  <a:gd name="T29" fmla="*/ 10 h 12"/>
                  <a:gd name="T30" fmla="*/ 3 w 11"/>
                  <a:gd name="T31" fmla="*/ 11 h 12"/>
                  <a:gd name="T32" fmla="*/ 2 w 11"/>
                  <a:gd name="T33" fmla="*/ 11 h 12"/>
                  <a:gd name="T34" fmla="*/ 1 w 11"/>
                  <a:gd name="T35" fmla="*/ 12 h 12"/>
                  <a:gd name="T36" fmla="*/ 2 w 11"/>
                  <a:gd name="T37" fmla="*/ 12 h 12"/>
                  <a:gd name="T38" fmla="*/ 2 w 11"/>
                  <a:gd name="T39" fmla="*/ 11 h 12"/>
                  <a:gd name="T40" fmla="*/ 4 w 11"/>
                  <a:gd name="T41" fmla="*/ 11 h 12"/>
                  <a:gd name="T42" fmla="*/ 5 w 11"/>
                  <a:gd name="T43" fmla="*/ 11 h 12"/>
                  <a:gd name="T44" fmla="*/ 6 w 11"/>
                  <a:gd name="T45" fmla="*/ 10 h 12"/>
                  <a:gd name="T46" fmla="*/ 7 w 11"/>
                  <a:gd name="T47" fmla="*/ 9 h 12"/>
                  <a:gd name="T48" fmla="*/ 8 w 11"/>
                  <a:gd name="T49" fmla="*/ 9 h 12"/>
                  <a:gd name="T50" fmla="*/ 9 w 11"/>
                  <a:gd name="T51" fmla="*/ 8 h 12"/>
                  <a:gd name="T52" fmla="*/ 9 w 11"/>
                  <a:gd name="T53" fmla="*/ 7 h 12"/>
                  <a:gd name="T54" fmla="*/ 10 w 11"/>
                  <a:gd name="T55" fmla="*/ 6 h 12"/>
                  <a:gd name="T56" fmla="*/ 9 w 11"/>
                  <a:gd name="T57" fmla="*/ 5 h 12"/>
                  <a:gd name="T58" fmla="*/ 10 w 11"/>
                  <a:gd name="T59" fmla="*/ 5 h 12"/>
                  <a:gd name="T60" fmla="*/ 10 w 11"/>
                  <a:gd name="T61" fmla="*/ 4 h 12"/>
                  <a:gd name="T62" fmla="*/ 10 w 11"/>
                  <a:gd name="T63" fmla="*/ 3 h 12"/>
                  <a:gd name="T64" fmla="*/ 10 w 11"/>
                  <a:gd name="T65" fmla="*/ 2 h 12"/>
                  <a:gd name="T66" fmla="*/ 10 w 11"/>
                  <a:gd name="T67" fmla="*/ 1 h 12"/>
                  <a:gd name="T68" fmla="*/ 10 w 11"/>
                  <a:gd name="T69" fmla="*/ 1 h 12"/>
                  <a:gd name="T70" fmla="*/ 11 w 11"/>
                  <a:gd name="T71" fmla="*/ 0 h 12"/>
                  <a:gd name="T72" fmla="*/ 11 w 11"/>
                  <a:gd name="T73" fmla="*/ 2 h 12"/>
                  <a:gd name="T74" fmla="*/ 11 w 11"/>
                  <a:gd name="T75" fmla="*/ 4 h 12"/>
                  <a:gd name="T76" fmla="*/ 10 w 11"/>
                  <a:gd name="T77" fmla="*/ 7 h 12"/>
                  <a:gd name="T78" fmla="*/ 9 w 11"/>
                  <a:gd name="T79" fmla="*/ 10 h 12"/>
                  <a:gd name="T80" fmla="*/ 7 w 11"/>
                  <a:gd name="T81" fmla="*/ 11 h 12"/>
                  <a:gd name="T82" fmla="*/ 2 w 11"/>
                  <a:gd name="T83" fmla="*/ 12 h 12"/>
                  <a:gd name="T84" fmla="*/ 0 w 11"/>
                  <a:gd name="T85" fmla="*/ 12 h 12"/>
                  <a:gd name="T86" fmla="*/ 3 w 11"/>
                  <a:gd name="T87" fmla="*/ 10 h 12"/>
                  <a:gd name="T88" fmla="*/ 5 w 11"/>
                  <a:gd name="T89" fmla="*/ 9 h 12"/>
                  <a:gd name="T90" fmla="*/ 7 w 11"/>
                  <a:gd name="T91" fmla="*/ 8 h 12"/>
                  <a:gd name="T92" fmla="*/ 8 w 11"/>
                  <a:gd name="T93" fmla="*/ 7 h 12"/>
                  <a:gd name="T94" fmla="*/ 8 w 11"/>
                  <a:gd name="T95" fmla="*/ 5 h 12"/>
                  <a:gd name="T96" fmla="*/ 9 w 11"/>
                  <a:gd name="T97" fmla="*/ 3 h 12"/>
                  <a:gd name="T98" fmla="*/ 9 w 11"/>
                  <a:gd name="T99" fmla="*/ 1 h 12"/>
                  <a:gd name="T100" fmla="*/ 10 w 11"/>
                  <a:gd name="T10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2">
                    <a:moveTo>
                      <a:pt x="10" y="1"/>
                    </a:move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F0C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7" name="Freeform 87"/>
              <p:cNvSpPr>
                <a:spLocks/>
              </p:cNvSpPr>
              <p:nvPr/>
            </p:nvSpPr>
            <p:spPr bwMode="auto">
              <a:xfrm>
                <a:off x="2732" y="747"/>
                <a:ext cx="36" cy="72"/>
              </a:xfrm>
              <a:custGeom>
                <a:avLst/>
                <a:gdLst>
                  <a:gd name="T0" fmla="*/ 5 w 6"/>
                  <a:gd name="T1" fmla="*/ 1 h 12"/>
                  <a:gd name="T2" fmla="*/ 4 w 6"/>
                  <a:gd name="T3" fmla="*/ 1 h 12"/>
                  <a:gd name="T4" fmla="*/ 3 w 6"/>
                  <a:gd name="T5" fmla="*/ 1 h 12"/>
                  <a:gd name="T6" fmla="*/ 1 w 6"/>
                  <a:gd name="T7" fmla="*/ 1 h 12"/>
                  <a:gd name="T8" fmla="*/ 1 w 6"/>
                  <a:gd name="T9" fmla="*/ 3 h 12"/>
                  <a:gd name="T10" fmla="*/ 0 w 6"/>
                  <a:gd name="T11" fmla="*/ 4 h 12"/>
                  <a:gd name="T12" fmla="*/ 0 w 6"/>
                  <a:gd name="T13" fmla="*/ 6 h 12"/>
                  <a:gd name="T14" fmla="*/ 1 w 6"/>
                  <a:gd name="T15" fmla="*/ 7 h 12"/>
                  <a:gd name="T16" fmla="*/ 1 w 6"/>
                  <a:gd name="T17" fmla="*/ 9 h 12"/>
                  <a:gd name="T18" fmla="*/ 1 w 6"/>
                  <a:gd name="T19" fmla="*/ 10 h 12"/>
                  <a:gd name="T20" fmla="*/ 1 w 6"/>
                  <a:gd name="T21" fmla="*/ 11 h 12"/>
                  <a:gd name="T22" fmla="*/ 2 w 6"/>
                  <a:gd name="T23" fmla="*/ 11 h 12"/>
                  <a:gd name="T24" fmla="*/ 3 w 6"/>
                  <a:gd name="T25" fmla="*/ 10 h 12"/>
                  <a:gd name="T26" fmla="*/ 3 w 6"/>
                  <a:gd name="T27" fmla="*/ 9 h 12"/>
                  <a:gd name="T28" fmla="*/ 2 w 6"/>
                  <a:gd name="T29" fmla="*/ 7 h 12"/>
                  <a:gd name="T30" fmla="*/ 2 w 6"/>
                  <a:gd name="T31" fmla="*/ 6 h 12"/>
                  <a:gd name="T32" fmla="*/ 3 w 6"/>
                  <a:gd name="T33" fmla="*/ 4 h 12"/>
                  <a:gd name="T34" fmla="*/ 2 w 6"/>
                  <a:gd name="T35" fmla="*/ 3 h 12"/>
                  <a:gd name="T36" fmla="*/ 3 w 6"/>
                  <a:gd name="T37" fmla="*/ 3 h 12"/>
                  <a:gd name="T38" fmla="*/ 3 w 6"/>
                  <a:gd name="T39" fmla="*/ 3 h 12"/>
                  <a:gd name="T40" fmla="*/ 4 w 6"/>
                  <a:gd name="T41" fmla="*/ 2 h 12"/>
                  <a:gd name="T42" fmla="*/ 5 w 6"/>
                  <a:gd name="T43" fmla="*/ 2 h 12"/>
                  <a:gd name="T44" fmla="*/ 6 w 6"/>
                  <a:gd name="T45" fmla="*/ 1 h 12"/>
                  <a:gd name="T46" fmla="*/ 5 w 6"/>
                  <a:gd name="T47" fmla="*/ 1 h 12"/>
                  <a:gd name="T48" fmla="*/ 5 w 6"/>
                  <a:gd name="T49" fmla="*/ 0 h 12"/>
                  <a:gd name="T50" fmla="*/ 6 w 6"/>
                  <a:gd name="T51" fmla="*/ 2 h 12"/>
                  <a:gd name="T52" fmla="*/ 3 w 6"/>
                  <a:gd name="T53" fmla="*/ 7 h 12"/>
                  <a:gd name="T54" fmla="*/ 3 w 6"/>
                  <a:gd name="T55" fmla="*/ 12 h 12"/>
                  <a:gd name="T56" fmla="*/ 1 w 6"/>
                  <a:gd name="T57" fmla="*/ 12 h 12"/>
                  <a:gd name="T58" fmla="*/ 1 w 6"/>
                  <a:gd name="T59" fmla="*/ 11 h 12"/>
                  <a:gd name="T60" fmla="*/ 0 w 6"/>
                  <a:gd name="T61" fmla="*/ 8 h 12"/>
                  <a:gd name="T62" fmla="*/ 0 w 6"/>
                  <a:gd name="T63" fmla="*/ 5 h 12"/>
                  <a:gd name="T64" fmla="*/ 0 w 6"/>
                  <a:gd name="T65" fmla="*/ 2 h 12"/>
                  <a:gd name="T66" fmla="*/ 2 w 6"/>
                  <a:gd name="T67" fmla="*/ 1 h 12"/>
                  <a:gd name="T68" fmla="*/ 4 w 6"/>
                  <a:gd name="T6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12">
                    <a:moveTo>
                      <a:pt x="5" y="0"/>
                    </a:move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8" name="Freeform 88"/>
              <p:cNvSpPr>
                <a:spLocks/>
              </p:cNvSpPr>
              <p:nvPr/>
            </p:nvSpPr>
            <p:spPr bwMode="auto">
              <a:xfrm>
                <a:off x="2714" y="765"/>
                <a:ext cx="24" cy="48"/>
              </a:xfrm>
              <a:custGeom>
                <a:avLst/>
                <a:gdLst>
                  <a:gd name="T0" fmla="*/ 1 w 4"/>
                  <a:gd name="T1" fmla="*/ 2 h 8"/>
                  <a:gd name="T2" fmla="*/ 1 w 4"/>
                  <a:gd name="T3" fmla="*/ 2 h 8"/>
                  <a:gd name="T4" fmla="*/ 1 w 4"/>
                  <a:gd name="T5" fmla="*/ 3 h 8"/>
                  <a:gd name="T6" fmla="*/ 1 w 4"/>
                  <a:gd name="T7" fmla="*/ 4 h 8"/>
                  <a:gd name="T8" fmla="*/ 1 w 4"/>
                  <a:gd name="T9" fmla="*/ 5 h 8"/>
                  <a:gd name="T10" fmla="*/ 1 w 4"/>
                  <a:gd name="T11" fmla="*/ 6 h 8"/>
                  <a:gd name="T12" fmla="*/ 2 w 4"/>
                  <a:gd name="T13" fmla="*/ 6 h 8"/>
                  <a:gd name="T14" fmla="*/ 2 w 4"/>
                  <a:gd name="T15" fmla="*/ 7 h 8"/>
                  <a:gd name="T16" fmla="*/ 3 w 4"/>
                  <a:gd name="T17" fmla="*/ 7 h 8"/>
                  <a:gd name="T18" fmla="*/ 3 w 4"/>
                  <a:gd name="T19" fmla="*/ 7 h 8"/>
                  <a:gd name="T20" fmla="*/ 3 w 4"/>
                  <a:gd name="T21" fmla="*/ 7 h 8"/>
                  <a:gd name="T22" fmla="*/ 3 w 4"/>
                  <a:gd name="T23" fmla="*/ 7 h 8"/>
                  <a:gd name="T24" fmla="*/ 3 w 4"/>
                  <a:gd name="T25" fmla="*/ 6 h 8"/>
                  <a:gd name="T26" fmla="*/ 3 w 4"/>
                  <a:gd name="T27" fmla="*/ 6 h 8"/>
                  <a:gd name="T28" fmla="*/ 3 w 4"/>
                  <a:gd name="T29" fmla="*/ 5 h 8"/>
                  <a:gd name="T30" fmla="*/ 3 w 4"/>
                  <a:gd name="T31" fmla="*/ 4 h 8"/>
                  <a:gd name="T32" fmla="*/ 2 w 4"/>
                  <a:gd name="T33" fmla="*/ 3 h 8"/>
                  <a:gd name="T34" fmla="*/ 2 w 4"/>
                  <a:gd name="T35" fmla="*/ 2 h 8"/>
                  <a:gd name="T36" fmla="*/ 2 w 4"/>
                  <a:gd name="T37" fmla="*/ 2 h 8"/>
                  <a:gd name="T38" fmla="*/ 1 w 4"/>
                  <a:gd name="T39" fmla="*/ 1 h 8"/>
                  <a:gd name="T40" fmla="*/ 1 w 4"/>
                  <a:gd name="T41" fmla="*/ 1 h 8"/>
                  <a:gd name="T42" fmla="*/ 1 w 4"/>
                  <a:gd name="T43" fmla="*/ 1 h 8"/>
                  <a:gd name="T44" fmla="*/ 1 w 4"/>
                  <a:gd name="T45" fmla="*/ 1 h 8"/>
                  <a:gd name="T46" fmla="*/ 0 w 4"/>
                  <a:gd name="T47" fmla="*/ 1 h 8"/>
                  <a:gd name="T48" fmla="*/ 0 w 4"/>
                  <a:gd name="T49" fmla="*/ 0 h 8"/>
                  <a:gd name="T50" fmla="*/ 1 w 4"/>
                  <a:gd name="T51" fmla="*/ 1 h 8"/>
                  <a:gd name="T52" fmla="*/ 3 w 4"/>
                  <a:gd name="T53" fmla="*/ 2 h 8"/>
                  <a:gd name="T54" fmla="*/ 4 w 4"/>
                  <a:gd name="T55" fmla="*/ 7 h 8"/>
                  <a:gd name="T56" fmla="*/ 3 w 4"/>
                  <a:gd name="T57" fmla="*/ 8 h 8"/>
                  <a:gd name="T58" fmla="*/ 2 w 4"/>
                  <a:gd name="T59" fmla="*/ 7 h 8"/>
                  <a:gd name="T60" fmla="*/ 1 w 4"/>
                  <a:gd name="T61" fmla="*/ 6 h 8"/>
                  <a:gd name="T62" fmla="*/ 1 w 4"/>
                  <a:gd name="T63" fmla="*/ 5 h 8"/>
                  <a:gd name="T64" fmla="*/ 0 w 4"/>
                  <a:gd name="T65" fmla="*/ 3 h 8"/>
                  <a:gd name="T66" fmla="*/ 0 w 4"/>
                  <a:gd name="T67" fmla="*/ 1 h 8"/>
                  <a:gd name="T68" fmla="*/ 1 w 4"/>
                  <a:gd name="T6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1" y="2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4" y="7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89" name="Freeform 89"/>
              <p:cNvSpPr>
                <a:spLocks/>
              </p:cNvSpPr>
              <p:nvPr/>
            </p:nvSpPr>
            <p:spPr bwMode="auto">
              <a:xfrm>
                <a:off x="2714" y="741"/>
                <a:ext cx="30" cy="36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1 h 6"/>
                  <a:gd name="T4" fmla="*/ 0 w 5"/>
                  <a:gd name="T5" fmla="*/ 2 h 6"/>
                  <a:gd name="T6" fmla="*/ 0 w 5"/>
                  <a:gd name="T7" fmla="*/ 3 h 6"/>
                  <a:gd name="T8" fmla="*/ 1 w 5"/>
                  <a:gd name="T9" fmla="*/ 3 h 6"/>
                  <a:gd name="T10" fmla="*/ 1 w 5"/>
                  <a:gd name="T11" fmla="*/ 4 h 6"/>
                  <a:gd name="T12" fmla="*/ 2 w 5"/>
                  <a:gd name="T13" fmla="*/ 5 h 6"/>
                  <a:gd name="T14" fmla="*/ 2 w 5"/>
                  <a:gd name="T15" fmla="*/ 5 h 6"/>
                  <a:gd name="T16" fmla="*/ 2 w 5"/>
                  <a:gd name="T17" fmla="*/ 4 h 6"/>
                  <a:gd name="T18" fmla="*/ 3 w 5"/>
                  <a:gd name="T19" fmla="*/ 3 h 6"/>
                  <a:gd name="T20" fmla="*/ 3 w 5"/>
                  <a:gd name="T21" fmla="*/ 3 h 6"/>
                  <a:gd name="T22" fmla="*/ 2 w 5"/>
                  <a:gd name="T23" fmla="*/ 2 h 6"/>
                  <a:gd name="T24" fmla="*/ 3 w 5"/>
                  <a:gd name="T25" fmla="*/ 2 h 6"/>
                  <a:gd name="T26" fmla="*/ 3 w 5"/>
                  <a:gd name="T27" fmla="*/ 2 h 6"/>
                  <a:gd name="T28" fmla="*/ 4 w 5"/>
                  <a:gd name="T29" fmla="*/ 2 h 6"/>
                  <a:gd name="T30" fmla="*/ 3 w 5"/>
                  <a:gd name="T31" fmla="*/ 2 h 6"/>
                  <a:gd name="T32" fmla="*/ 2 w 5"/>
                  <a:gd name="T33" fmla="*/ 2 h 6"/>
                  <a:gd name="T34" fmla="*/ 2 w 5"/>
                  <a:gd name="T35" fmla="*/ 1 h 6"/>
                  <a:gd name="T36" fmla="*/ 1 w 5"/>
                  <a:gd name="T37" fmla="*/ 1 h 6"/>
                  <a:gd name="T38" fmla="*/ 2 w 5"/>
                  <a:gd name="T39" fmla="*/ 1 h 6"/>
                  <a:gd name="T40" fmla="*/ 2 w 5"/>
                  <a:gd name="T41" fmla="*/ 1 h 6"/>
                  <a:gd name="T42" fmla="*/ 4 w 5"/>
                  <a:gd name="T43" fmla="*/ 1 h 6"/>
                  <a:gd name="T44" fmla="*/ 5 w 5"/>
                  <a:gd name="T45" fmla="*/ 1 h 6"/>
                  <a:gd name="T46" fmla="*/ 3 w 5"/>
                  <a:gd name="T47" fmla="*/ 2 h 6"/>
                  <a:gd name="T48" fmla="*/ 3 w 5"/>
                  <a:gd name="T49" fmla="*/ 4 h 6"/>
                  <a:gd name="T50" fmla="*/ 3 w 5"/>
                  <a:gd name="T51" fmla="*/ 5 h 6"/>
                  <a:gd name="T52" fmla="*/ 3 w 5"/>
                  <a:gd name="T53" fmla="*/ 6 h 6"/>
                  <a:gd name="T54" fmla="*/ 2 w 5"/>
                  <a:gd name="T55" fmla="*/ 6 h 6"/>
                  <a:gd name="T56" fmla="*/ 0 w 5"/>
                  <a:gd name="T57" fmla="*/ 4 h 6"/>
                  <a:gd name="T58" fmla="*/ 0 w 5"/>
                  <a:gd name="T59" fmla="*/ 1 h 6"/>
                  <a:gd name="T60" fmla="*/ 0 w 5"/>
                  <a:gd name="T61" fmla="*/ 0 h 6"/>
                  <a:gd name="T62" fmla="*/ 0 w 5"/>
                  <a:gd name="T63" fmla="*/ 0 h 6"/>
                  <a:gd name="T64" fmla="*/ 1 w 5"/>
                  <a:gd name="T65" fmla="*/ 0 h 6"/>
                  <a:gd name="T66" fmla="*/ 1 w 5"/>
                  <a:gd name="T6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0" name="Freeform 90"/>
              <p:cNvSpPr>
                <a:spLocks/>
              </p:cNvSpPr>
              <p:nvPr/>
            </p:nvSpPr>
            <p:spPr bwMode="auto">
              <a:xfrm>
                <a:off x="2714" y="699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1 w 1"/>
                  <a:gd name="T15" fmla="*/ 0 h 1"/>
                  <a:gd name="T16" fmla="*/ 1 w 1"/>
                  <a:gd name="T17" fmla="*/ 1 h 1"/>
                  <a:gd name="T18" fmla="*/ 1 w 1"/>
                  <a:gd name="T19" fmla="*/ 1 h 1"/>
                  <a:gd name="T20" fmla="*/ 1 w 1"/>
                  <a:gd name="T21" fmla="*/ 0 h 1"/>
                  <a:gd name="T22" fmla="*/ 0 w 1"/>
                  <a:gd name="T23" fmla="*/ 0 h 1"/>
                  <a:gd name="T24" fmla="*/ 0 w 1"/>
                  <a:gd name="T25" fmla="*/ 1 h 1"/>
                  <a:gd name="T26" fmla="*/ 0 w 1"/>
                  <a:gd name="T27" fmla="*/ 1 h 1"/>
                  <a:gd name="T28" fmla="*/ 0 w 1"/>
                  <a:gd name="T2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1" name="Freeform 91"/>
              <p:cNvSpPr>
                <a:spLocks/>
              </p:cNvSpPr>
              <p:nvPr/>
            </p:nvSpPr>
            <p:spPr bwMode="auto">
              <a:xfrm>
                <a:off x="2714" y="699"/>
                <a:ext cx="60" cy="30"/>
              </a:xfrm>
              <a:custGeom>
                <a:avLst/>
                <a:gdLst>
                  <a:gd name="T0" fmla="*/ 0 w 10"/>
                  <a:gd name="T1" fmla="*/ 0 h 5"/>
                  <a:gd name="T2" fmla="*/ 1 w 10"/>
                  <a:gd name="T3" fmla="*/ 0 h 5"/>
                  <a:gd name="T4" fmla="*/ 1 w 10"/>
                  <a:gd name="T5" fmla="*/ 0 h 5"/>
                  <a:gd name="T6" fmla="*/ 2 w 10"/>
                  <a:gd name="T7" fmla="*/ 1 h 5"/>
                  <a:gd name="T8" fmla="*/ 3 w 10"/>
                  <a:gd name="T9" fmla="*/ 1 h 5"/>
                  <a:gd name="T10" fmla="*/ 3 w 10"/>
                  <a:gd name="T11" fmla="*/ 1 h 5"/>
                  <a:gd name="T12" fmla="*/ 3 w 10"/>
                  <a:gd name="T13" fmla="*/ 2 h 5"/>
                  <a:gd name="T14" fmla="*/ 4 w 10"/>
                  <a:gd name="T15" fmla="*/ 2 h 5"/>
                  <a:gd name="T16" fmla="*/ 5 w 10"/>
                  <a:gd name="T17" fmla="*/ 2 h 5"/>
                  <a:gd name="T18" fmla="*/ 6 w 10"/>
                  <a:gd name="T19" fmla="*/ 2 h 5"/>
                  <a:gd name="T20" fmla="*/ 7 w 10"/>
                  <a:gd name="T21" fmla="*/ 2 h 5"/>
                  <a:gd name="T22" fmla="*/ 8 w 10"/>
                  <a:gd name="T23" fmla="*/ 3 h 5"/>
                  <a:gd name="T24" fmla="*/ 9 w 10"/>
                  <a:gd name="T25" fmla="*/ 3 h 5"/>
                  <a:gd name="T26" fmla="*/ 10 w 10"/>
                  <a:gd name="T27" fmla="*/ 3 h 5"/>
                  <a:gd name="T28" fmla="*/ 10 w 10"/>
                  <a:gd name="T29" fmla="*/ 3 h 5"/>
                  <a:gd name="T30" fmla="*/ 10 w 10"/>
                  <a:gd name="T31" fmla="*/ 4 h 5"/>
                  <a:gd name="T32" fmla="*/ 10 w 10"/>
                  <a:gd name="T33" fmla="*/ 5 h 5"/>
                  <a:gd name="T34" fmla="*/ 8 w 10"/>
                  <a:gd name="T35" fmla="*/ 5 h 5"/>
                  <a:gd name="T36" fmla="*/ 6 w 10"/>
                  <a:gd name="T37" fmla="*/ 5 h 5"/>
                  <a:gd name="T38" fmla="*/ 4 w 10"/>
                  <a:gd name="T39" fmla="*/ 5 h 5"/>
                  <a:gd name="T40" fmla="*/ 2 w 10"/>
                  <a:gd name="T41" fmla="*/ 4 h 5"/>
                  <a:gd name="T42" fmla="*/ 0 w 10"/>
                  <a:gd name="T43" fmla="*/ 3 h 5"/>
                  <a:gd name="T44" fmla="*/ 0 w 10"/>
                  <a:gd name="T45" fmla="*/ 1 h 5"/>
                  <a:gd name="T46" fmla="*/ 0 w 10"/>
                  <a:gd name="T47" fmla="*/ 1 h 5"/>
                  <a:gd name="T48" fmla="*/ 0 w 10"/>
                  <a:gd name="T49" fmla="*/ 1 h 5"/>
                  <a:gd name="T50" fmla="*/ 0 w 10"/>
                  <a:gd name="T51" fmla="*/ 2 h 5"/>
                  <a:gd name="T52" fmla="*/ 0 w 10"/>
                  <a:gd name="T53" fmla="*/ 2 h 5"/>
                  <a:gd name="T54" fmla="*/ 1 w 10"/>
                  <a:gd name="T55" fmla="*/ 3 h 5"/>
                  <a:gd name="T56" fmla="*/ 1 w 10"/>
                  <a:gd name="T57" fmla="*/ 3 h 5"/>
                  <a:gd name="T58" fmla="*/ 2 w 10"/>
                  <a:gd name="T59" fmla="*/ 4 h 5"/>
                  <a:gd name="T60" fmla="*/ 3 w 10"/>
                  <a:gd name="T61" fmla="*/ 4 h 5"/>
                  <a:gd name="T62" fmla="*/ 3 w 10"/>
                  <a:gd name="T63" fmla="*/ 5 h 5"/>
                  <a:gd name="T64" fmla="*/ 4 w 10"/>
                  <a:gd name="T65" fmla="*/ 5 h 5"/>
                  <a:gd name="T66" fmla="*/ 5 w 10"/>
                  <a:gd name="T67" fmla="*/ 5 h 5"/>
                  <a:gd name="T68" fmla="*/ 6 w 10"/>
                  <a:gd name="T69" fmla="*/ 5 h 5"/>
                  <a:gd name="T70" fmla="*/ 8 w 10"/>
                  <a:gd name="T71" fmla="*/ 5 h 5"/>
                  <a:gd name="T72" fmla="*/ 9 w 10"/>
                  <a:gd name="T73" fmla="*/ 5 h 5"/>
                  <a:gd name="T74" fmla="*/ 9 w 10"/>
                  <a:gd name="T75" fmla="*/ 5 h 5"/>
                  <a:gd name="T76" fmla="*/ 9 w 10"/>
                  <a:gd name="T77" fmla="*/ 4 h 5"/>
                  <a:gd name="T78" fmla="*/ 9 w 10"/>
                  <a:gd name="T79" fmla="*/ 4 h 5"/>
                  <a:gd name="T80" fmla="*/ 9 w 10"/>
                  <a:gd name="T81" fmla="*/ 4 h 5"/>
                  <a:gd name="T82" fmla="*/ 8 w 10"/>
                  <a:gd name="T83" fmla="*/ 3 h 5"/>
                  <a:gd name="T84" fmla="*/ 8 w 10"/>
                  <a:gd name="T85" fmla="*/ 3 h 5"/>
                  <a:gd name="T86" fmla="*/ 7 w 10"/>
                  <a:gd name="T87" fmla="*/ 2 h 5"/>
                  <a:gd name="T88" fmla="*/ 6 w 10"/>
                  <a:gd name="T89" fmla="*/ 2 h 5"/>
                  <a:gd name="T90" fmla="*/ 6 w 10"/>
                  <a:gd name="T91" fmla="*/ 3 h 5"/>
                  <a:gd name="T92" fmla="*/ 5 w 10"/>
                  <a:gd name="T93" fmla="*/ 3 h 5"/>
                  <a:gd name="T94" fmla="*/ 4 w 10"/>
                  <a:gd name="T95" fmla="*/ 3 h 5"/>
                  <a:gd name="T96" fmla="*/ 3 w 10"/>
                  <a:gd name="T97" fmla="*/ 3 h 5"/>
                  <a:gd name="T98" fmla="*/ 3 w 10"/>
                  <a:gd name="T99" fmla="*/ 2 h 5"/>
                  <a:gd name="T100" fmla="*/ 2 w 10"/>
                  <a:gd name="T101" fmla="*/ 2 h 5"/>
                  <a:gd name="T102" fmla="*/ 2 w 10"/>
                  <a:gd name="T103" fmla="*/ 2 h 5"/>
                  <a:gd name="T104" fmla="*/ 2 w 10"/>
                  <a:gd name="T105" fmla="*/ 1 h 5"/>
                  <a:gd name="T106" fmla="*/ 2 w 10"/>
                  <a:gd name="T107" fmla="*/ 1 h 5"/>
                  <a:gd name="T108" fmla="*/ 1 w 10"/>
                  <a:gd name="T109" fmla="*/ 1 h 5"/>
                  <a:gd name="T110" fmla="*/ 1 w 10"/>
                  <a:gd name="T111" fmla="*/ 1 h 5"/>
                  <a:gd name="T112" fmla="*/ 1 w 10"/>
                  <a:gd name="T113" fmla="*/ 0 h 5"/>
                  <a:gd name="T114" fmla="*/ 0 w 10"/>
                  <a:gd name="T1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2" name="Freeform 92"/>
              <p:cNvSpPr>
                <a:spLocks/>
              </p:cNvSpPr>
              <p:nvPr/>
            </p:nvSpPr>
            <p:spPr bwMode="auto">
              <a:xfrm>
                <a:off x="2714" y="681"/>
                <a:ext cx="12" cy="6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1 w 2"/>
                  <a:gd name="T11" fmla="*/ 1 h 1"/>
                  <a:gd name="T12" fmla="*/ 2 w 2"/>
                  <a:gd name="T13" fmla="*/ 1 h 1"/>
                  <a:gd name="T14" fmla="*/ 1 w 2"/>
                  <a:gd name="T15" fmla="*/ 0 h 1"/>
                  <a:gd name="T16" fmla="*/ 1 w 2"/>
                  <a:gd name="T17" fmla="*/ 0 h 1"/>
                  <a:gd name="T18" fmla="*/ 0 w 2"/>
                  <a:gd name="T19" fmla="*/ 1 h 1"/>
                  <a:gd name="T20" fmla="*/ 0 w 2"/>
                  <a:gd name="T21" fmla="*/ 1 h 1"/>
                  <a:gd name="T22" fmla="*/ 1 w 2"/>
                  <a:gd name="T23" fmla="*/ 1 h 1"/>
                  <a:gd name="T24" fmla="*/ 1 w 2"/>
                  <a:gd name="T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47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3" name="Freeform 93"/>
              <p:cNvSpPr>
                <a:spLocks/>
              </p:cNvSpPr>
              <p:nvPr/>
            </p:nvSpPr>
            <p:spPr bwMode="auto">
              <a:xfrm>
                <a:off x="2708" y="663"/>
                <a:ext cx="162" cy="60"/>
              </a:xfrm>
              <a:custGeom>
                <a:avLst/>
                <a:gdLst>
                  <a:gd name="T0" fmla="*/ 1 w 27"/>
                  <a:gd name="T1" fmla="*/ 5 h 10"/>
                  <a:gd name="T2" fmla="*/ 2 w 27"/>
                  <a:gd name="T3" fmla="*/ 5 h 10"/>
                  <a:gd name="T4" fmla="*/ 4 w 27"/>
                  <a:gd name="T5" fmla="*/ 5 h 10"/>
                  <a:gd name="T6" fmla="*/ 4 w 27"/>
                  <a:gd name="T7" fmla="*/ 4 h 10"/>
                  <a:gd name="T8" fmla="*/ 5 w 27"/>
                  <a:gd name="T9" fmla="*/ 6 h 10"/>
                  <a:gd name="T10" fmla="*/ 7 w 27"/>
                  <a:gd name="T11" fmla="*/ 5 h 10"/>
                  <a:gd name="T12" fmla="*/ 7 w 27"/>
                  <a:gd name="T13" fmla="*/ 6 h 10"/>
                  <a:gd name="T14" fmla="*/ 9 w 27"/>
                  <a:gd name="T15" fmla="*/ 7 h 10"/>
                  <a:gd name="T16" fmla="*/ 9 w 27"/>
                  <a:gd name="T17" fmla="*/ 7 h 10"/>
                  <a:gd name="T18" fmla="*/ 11 w 27"/>
                  <a:gd name="T19" fmla="*/ 8 h 10"/>
                  <a:gd name="T20" fmla="*/ 12 w 27"/>
                  <a:gd name="T21" fmla="*/ 9 h 10"/>
                  <a:gd name="T22" fmla="*/ 15 w 27"/>
                  <a:gd name="T23" fmla="*/ 8 h 10"/>
                  <a:gd name="T24" fmla="*/ 16 w 27"/>
                  <a:gd name="T25" fmla="*/ 9 h 10"/>
                  <a:gd name="T26" fmla="*/ 18 w 27"/>
                  <a:gd name="T27" fmla="*/ 8 h 10"/>
                  <a:gd name="T28" fmla="*/ 20 w 27"/>
                  <a:gd name="T29" fmla="*/ 8 h 10"/>
                  <a:gd name="T30" fmla="*/ 22 w 27"/>
                  <a:gd name="T31" fmla="*/ 7 h 10"/>
                  <a:gd name="T32" fmla="*/ 22 w 27"/>
                  <a:gd name="T33" fmla="*/ 5 h 10"/>
                  <a:gd name="T34" fmla="*/ 23 w 27"/>
                  <a:gd name="T35" fmla="*/ 5 h 10"/>
                  <a:gd name="T36" fmla="*/ 23 w 27"/>
                  <a:gd name="T37" fmla="*/ 4 h 10"/>
                  <a:gd name="T38" fmla="*/ 24 w 27"/>
                  <a:gd name="T39" fmla="*/ 3 h 10"/>
                  <a:gd name="T40" fmla="*/ 25 w 27"/>
                  <a:gd name="T41" fmla="*/ 2 h 10"/>
                  <a:gd name="T42" fmla="*/ 25 w 27"/>
                  <a:gd name="T43" fmla="*/ 1 h 10"/>
                  <a:gd name="T44" fmla="*/ 26 w 27"/>
                  <a:gd name="T45" fmla="*/ 1 h 10"/>
                  <a:gd name="T46" fmla="*/ 24 w 27"/>
                  <a:gd name="T47" fmla="*/ 1 h 10"/>
                  <a:gd name="T48" fmla="*/ 23 w 27"/>
                  <a:gd name="T49" fmla="*/ 2 h 10"/>
                  <a:gd name="T50" fmla="*/ 23 w 27"/>
                  <a:gd name="T51" fmla="*/ 3 h 10"/>
                  <a:gd name="T52" fmla="*/ 20 w 27"/>
                  <a:gd name="T53" fmla="*/ 4 h 10"/>
                  <a:gd name="T54" fmla="*/ 20 w 27"/>
                  <a:gd name="T55" fmla="*/ 5 h 10"/>
                  <a:gd name="T56" fmla="*/ 23 w 27"/>
                  <a:gd name="T57" fmla="*/ 3 h 10"/>
                  <a:gd name="T58" fmla="*/ 21 w 27"/>
                  <a:gd name="T59" fmla="*/ 4 h 10"/>
                  <a:gd name="T60" fmla="*/ 21 w 27"/>
                  <a:gd name="T61" fmla="*/ 6 h 10"/>
                  <a:gd name="T62" fmla="*/ 18 w 27"/>
                  <a:gd name="T63" fmla="*/ 5 h 10"/>
                  <a:gd name="T64" fmla="*/ 16 w 27"/>
                  <a:gd name="T65" fmla="*/ 6 h 10"/>
                  <a:gd name="T66" fmla="*/ 14 w 27"/>
                  <a:gd name="T67" fmla="*/ 5 h 10"/>
                  <a:gd name="T68" fmla="*/ 13 w 27"/>
                  <a:gd name="T69" fmla="*/ 6 h 10"/>
                  <a:gd name="T70" fmla="*/ 18 w 27"/>
                  <a:gd name="T71" fmla="*/ 6 h 10"/>
                  <a:gd name="T72" fmla="*/ 17 w 27"/>
                  <a:gd name="T73" fmla="*/ 6 h 10"/>
                  <a:gd name="T74" fmla="*/ 14 w 27"/>
                  <a:gd name="T75" fmla="*/ 6 h 10"/>
                  <a:gd name="T76" fmla="*/ 11 w 27"/>
                  <a:gd name="T77" fmla="*/ 6 h 10"/>
                  <a:gd name="T78" fmla="*/ 12 w 27"/>
                  <a:gd name="T79" fmla="*/ 5 h 10"/>
                  <a:gd name="T80" fmla="*/ 12 w 27"/>
                  <a:gd name="T81" fmla="*/ 5 h 10"/>
                  <a:gd name="T82" fmla="*/ 9 w 27"/>
                  <a:gd name="T83" fmla="*/ 4 h 10"/>
                  <a:gd name="T84" fmla="*/ 8 w 27"/>
                  <a:gd name="T85" fmla="*/ 4 h 10"/>
                  <a:gd name="T86" fmla="*/ 7 w 27"/>
                  <a:gd name="T87" fmla="*/ 3 h 10"/>
                  <a:gd name="T88" fmla="*/ 6 w 27"/>
                  <a:gd name="T89" fmla="*/ 4 h 10"/>
                  <a:gd name="T90" fmla="*/ 4 w 27"/>
                  <a:gd name="T91" fmla="*/ 3 h 10"/>
                  <a:gd name="T92" fmla="*/ 3 w 27"/>
                  <a:gd name="T93" fmla="*/ 3 h 10"/>
                  <a:gd name="T94" fmla="*/ 3 w 27"/>
                  <a:gd name="T95" fmla="*/ 4 h 10"/>
                  <a:gd name="T96" fmla="*/ 4 w 27"/>
                  <a:gd name="T97" fmla="*/ 2 h 10"/>
                  <a:gd name="T98" fmla="*/ 13 w 27"/>
                  <a:gd name="T99" fmla="*/ 5 h 10"/>
                  <a:gd name="T100" fmla="*/ 23 w 27"/>
                  <a:gd name="T101" fmla="*/ 1 h 10"/>
                  <a:gd name="T102" fmla="*/ 27 w 27"/>
                  <a:gd name="T103" fmla="*/ 2 h 10"/>
                  <a:gd name="T104" fmla="*/ 24 w 27"/>
                  <a:gd name="T105" fmla="*/ 6 h 10"/>
                  <a:gd name="T106" fmla="*/ 18 w 27"/>
                  <a:gd name="T107" fmla="*/ 10 h 10"/>
                  <a:gd name="T108" fmla="*/ 10 w 27"/>
                  <a:gd name="T109" fmla="*/ 9 h 10"/>
                  <a:gd name="T110" fmla="*/ 4 w 27"/>
                  <a:gd name="T111" fmla="*/ 7 h 10"/>
                  <a:gd name="T112" fmla="*/ 0 w 27"/>
                  <a:gd name="T1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" h="10">
                    <a:moveTo>
                      <a:pt x="1" y="4"/>
                    </a:move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2" y="6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1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13" y="5"/>
                    </a:lnTo>
                    <a:lnTo>
                      <a:pt x="18" y="5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7" y="3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5" y="4"/>
                    </a:lnTo>
                    <a:lnTo>
                      <a:pt x="24" y="6"/>
                    </a:lnTo>
                    <a:lnTo>
                      <a:pt x="22" y="9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8" y="10"/>
                    </a:lnTo>
                    <a:lnTo>
                      <a:pt x="17" y="10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47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4" name="Freeform 94"/>
              <p:cNvSpPr>
                <a:spLocks/>
              </p:cNvSpPr>
              <p:nvPr/>
            </p:nvSpPr>
            <p:spPr bwMode="auto">
              <a:xfrm>
                <a:off x="2804" y="783"/>
                <a:ext cx="66" cy="84"/>
              </a:xfrm>
              <a:custGeom>
                <a:avLst/>
                <a:gdLst>
                  <a:gd name="T0" fmla="*/ 9 w 11"/>
                  <a:gd name="T1" fmla="*/ 2 h 14"/>
                  <a:gd name="T2" fmla="*/ 9 w 11"/>
                  <a:gd name="T3" fmla="*/ 3 h 14"/>
                  <a:gd name="T4" fmla="*/ 9 w 11"/>
                  <a:gd name="T5" fmla="*/ 3 h 14"/>
                  <a:gd name="T6" fmla="*/ 9 w 11"/>
                  <a:gd name="T7" fmla="*/ 4 h 14"/>
                  <a:gd name="T8" fmla="*/ 9 w 11"/>
                  <a:gd name="T9" fmla="*/ 5 h 14"/>
                  <a:gd name="T10" fmla="*/ 9 w 11"/>
                  <a:gd name="T11" fmla="*/ 6 h 14"/>
                  <a:gd name="T12" fmla="*/ 9 w 11"/>
                  <a:gd name="T13" fmla="*/ 6 h 14"/>
                  <a:gd name="T14" fmla="*/ 8 w 11"/>
                  <a:gd name="T15" fmla="*/ 7 h 14"/>
                  <a:gd name="T16" fmla="*/ 8 w 11"/>
                  <a:gd name="T17" fmla="*/ 8 h 14"/>
                  <a:gd name="T18" fmla="*/ 8 w 11"/>
                  <a:gd name="T19" fmla="*/ 8 h 14"/>
                  <a:gd name="T20" fmla="*/ 8 w 11"/>
                  <a:gd name="T21" fmla="*/ 8 h 14"/>
                  <a:gd name="T22" fmla="*/ 7 w 11"/>
                  <a:gd name="T23" fmla="*/ 9 h 14"/>
                  <a:gd name="T24" fmla="*/ 7 w 11"/>
                  <a:gd name="T25" fmla="*/ 9 h 14"/>
                  <a:gd name="T26" fmla="*/ 6 w 11"/>
                  <a:gd name="T27" fmla="*/ 9 h 14"/>
                  <a:gd name="T28" fmla="*/ 5 w 11"/>
                  <a:gd name="T29" fmla="*/ 10 h 14"/>
                  <a:gd name="T30" fmla="*/ 5 w 11"/>
                  <a:gd name="T31" fmla="*/ 10 h 14"/>
                  <a:gd name="T32" fmla="*/ 4 w 11"/>
                  <a:gd name="T33" fmla="*/ 10 h 14"/>
                  <a:gd name="T34" fmla="*/ 3 w 11"/>
                  <a:gd name="T35" fmla="*/ 11 h 14"/>
                  <a:gd name="T36" fmla="*/ 1 w 11"/>
                  <a:gd name="T37" fmla="*/ 12 h 14"/>
                  <a:gd name="T38" fmla="*/ 1 w 11"/>
                  <a:gd name="T39" fmla="*/ 13 h 14"/>
                  <a:gd name="T40" fmla="*/ 1 w 11"/>
                  <a:gd name="T41" fmla="*/ 13 h 14"/>
                  <a:gd name="T42" fmla="*/ 2 w 11"/>
                  <a:gd name="T43" fmla="*/ 13 h 14"/>
                  <a:gd name="T44" fmla="*/ 4 w 11"/>
                  <a:gd name="T45" fmla="*/ 13 h 14"/>
                  <a:gd name="T46" fmla="*/ 5 w 11"/>
                  <a:gd name="T47" fmla="*/ 12 h 14"/>
                  <a:gd name="T48" fmla="*/ 6 w 11"/>
                  <a:gd name="T49" fmla="*/ 12 h 14"/>
                  <a:gd name="T50" fmla="*/ 7 w 11"/>
                  <a:gd name="T51" fmla="*/ 11 h 14"/>
                  <a:gd name="T52" fmla="*/ 8 w 11"/>
                  <a:gd name="T53" fmla="*/ 11 h 14"/>
                  <a:gd name="T54" fmla="*/ 9 w 11"/>
                  <a:gd name="T55" fmla="*/ 10 h 14"/>
                  <a:gd name="T56" fmla="*/ 9 w 11"/>
                  <a:gd name="T57" fmla="*/ 9 h 14"/>
                  <a:gd name="T58" fmla="*/ 10 w 11"/>
                  <a:gd name="T59" fmla="*/ 8 h 14"/>
                  <a:gd name="T60" fmla="*/ 10 w 11"/>
                  <a:gd name="T61" fmla="*/ 7 h 14"/>
                  <a:gd name="T62" fmla="*/ 10 w 11"/>
                  <a:gd name="T63" fmla="*/ 6 h 14"/>
                  <a:gd name="T64" fmla="*/ 11 w 11"/>
                  <a:gd name="T65" fmla="*/ 6 h 14"/>
                  <a:gd name="T66" fmla="*/ 11 w 11"/>
                  <a:gd name="T67" fmla="*/ 5 h 14"/>
                  <a:gd name="T68" fmla="*/ 10 w 11"/>
                  <a:gd name="T69" fmla="*/ 4 h 14"/>
                  <a:gd name="T70" fmla="*/ 11 w 11"/>
                  <a:gd name="T71" fmla="*/ 3 h 14"/>
                  <a:gd name="T72" fmla="*/ 11 w 11"/>
                  <a:gd name="T73" fmla="*/ 2 h 14"/>
                  <a:gd name="T74" fmla="*/ 10 w 11"/>
                  <a:gd name="T75" fmla="*/ 1 h 14"/>
                  <a:gd name="T76" fmla="*/ 11 w 11"/>
                  <a:gd name="T77" fmla="*/ 2 h 14"/>
                  <a:gd name="T78" fmla="*/ 11 w 11"/>
                  <a:gd name="T79" fmla="*/ 4 h 14"/>
                  <a:gd name="T80" fmla="*/ 11 w 11"/>
                  <a:gd name="T81" fmla="*/ 7 h 14"/>
                  <a:gd name="T82" fmla="*/ 10 w 11"/>
                  <a:gd name="T83" fmla="*/ 9 h 14"/>
                  <a:gd name="T84" fmla="*/ 8 w 11"/>
                  <a:gd name="T85" fmla="*/ 11 h 14"/>
                  <a:gd name="T86" fmla="*/ 5 w 11"/>
                  <a:gd name="T87" fmla="*/ 13 h 14"/>
                  <a:gd name="T88" fmla="*/ 3 w 11"/>
                  <a:gd name="T89" fmla="*/ 14 h 14"/>
                  <a:gd name="T90" fmla="*/ 1 w 11"/>
                  <a:gd name="T91" fmla="*/ 14 h 14"/>
                  <a:gd name="T92" fmla="*/ 0 w 11"/>
                  <a:gd name="T93" fmla="*/ 13 h 14"/>
                  <a:gd name="T94" fmla="*/ 2 w 11"/>
                  <a:gd name="T95" fmla="*/ 11 h 14"/>
                  <a:gd name="T96" fmla="*/ 5 w 11"/>
                  <a:gd name="T97" fmla="*/ 9 h 14"/>
                  <a:gd name="T98" fmla="*/ 8 w 11"/>
                  <a:gd name="T99" fmla="*/ 5 h 14"/>
                  <a:gd name="T100" fmla="*/ 9 w 11"/>
                  <a:gd name="T101" fmla="*/ 2 h 14"/>
                  <a:gd name="T102" fmla="*/ 10 w 11"/>
                  <a:gd name="T10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" h="14">
                    <a:moveTo>
                      <a:pt x="10" y="1"/>
                    </a:move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5" name="Freeform 95"/>
              <p:cNvSpPr>
                <a:spLocks/>
              </p:cNvSpPr>
              <p:nvPr/>
            </p:nvSpPr>
            <p:spPr bwMode="auto">
              <a:xfrm>
                <a:off x="2684" y="759"/>
                <a:ext cx="60" cy="102"/>
              </a:xfrm>
              <a:custGeom>
                <a:avLst/>
                <a:gdLst>
                  <a:gd name="T0" fmla="*/ 2 w 10"/>
                  <a:gd name="T1" fmla="*/ 2 h 17"/>
                  <a:gd name="T2" fmla="*/ 2 w 10"/>
                  <a:gd name="T3" fmla="*/ 4 h 17"/>
                  <a:gd name="T4" fmla="*/ 2 w 10"/>
                  <a:gd name="T5" fmla="*/ 5 h 17"/>
                  <a:gd name="T6" fmla="*/ 1 w 10"/>
                  <a:gd name="T7" fmla="*/ 6 h 17"/>
                  <a:gd name="T8" fmla="*/ 2 w 10"/>
                  <a:gd name="T9" fmla="*/ 8 h 17"/>
                  <a:gd name="T10" fmla="*/ 3 w 10"/>
                  <a:gd name="T11" fmla="*/ 8 h 17"/>
                  <a:gd name="T12" fmla="*/ 2 w 10"/>
                  <a:gd name="T13" fmla="*/ 9 h 17"/>
                  <a:gd name="T14" fmla="*/ 2 w 10"/>
                  <a:gd name="T15" fmla="*/ 10 h 17"/>
                  <a:gd name="T16" fmla="*/ 2 w 10"/>
                  <a:gd name="T17" fmla="*/ 11 h 17"/>
                  <a:gd name="T18" fmla="*/ 3 w 10"/>
                  <a:gd name="T19" fmla="*/ 11 h 17"/>
                  <a:gd name="T20" fmla="*/ 4 w 10"/>
                  <a:gd name="T21" fmla="*/ 13 h 17"/>
                  <a:gd name="T22" fmla="*/ 7 w 10"/>
                  <a:gd name="T23" fmla="*/ 14 h 17"/>
                  <a:gd name="T24" fmla="*/ 8 w 10"/>
                  <a:gd name="T25" fmla="*/ 14 h 17"/>
                  <a:gd name="T26" fmla="*/ 9 w 10"/>
                  <a:gd name="T27" fmla="*/ 17 h 17"/>
                  <a:gd name="T28" fmla="*/ 9 w 10"/>
                  <a:gd name="T29" fmla="*/ 15 h 17"/>
                  <a:gd name="T30" fmla="*/ 9 w 10"/>
                  <a:gd name="T31" fmla="*/ 13 h 17"/>
                  <a:gd name="T32" fmla="*/ 9 w 10"/>
                  <a:gd name="T33" fmla="*/ 11 h 17"/>
                  <a:gd name="T34" fmla="*/ 8 w 10"/>
                  <a:gd name="T35" fmla="*/ 11 h 17"/>
                  <a:gd name="T36" fmla="*/ 8 w 10"/>
                  <a:gd name="T37" fmla="*/ 10 h 17"/>
                  <a:gd name="T38" fmla="*/ 7 w 10"/>
                  <a:gd name="T39" fmla="*/ 9 h 17"/>
                  <a:gd name="T40" fmla="*/ 7 w 10"/>
                  <a:gd name="T41" fmla="*/ 8 h 17"/>
                  <a:gd name="T42" fmla="*/ 5 w 10"/>
                  <a:gd name="T43" fmla="*/ 7 h 17"/>
                  <a:gd name="T44" fmla="*/ 6 w 10"/>
                  <a:gd name="T45" fmla="*/ 6 h 17"/>
                  <a:gd name="T46" fmla="*/ 4 w 10"/>
                  <a:gd name="T47" fmla="*/ 5 h 17"/>
                  <a:gd name="T48" fmla="*/ 4 w 10"/>
                  <a:gd name="T49" fmla="*/ 7 h 17"/>
                  <a:gd name="T50" fmla="*/ 5 w 10"/>
                  <a:gd name="T51" fmla="*/ 8 h 17"/>
                  <a:gd name="T52" fmla="*/ 6 w 10"/>
                  <a:gd name="T53" fmla="*/ 10 h 17"/>
                  <a:gd name="T54" fmla="*/ 7 w 10"/>
                  <a:gd name="T55" fmla="*/ 11 h 17"/>
                  <a:gd name="T56" fmla="*/ 7 w 10"/>
                  <a:gd name="T57" fmla="*/ 13 h 17"/>
                  <a:gd name="T58" fmla="*/ 6 w 10"/>
                  <a:gd name="T59" fmla="*/ 11 h 17"/>
                  <a:gd name="T60" fmla="*/ 4 w 10"/>
                  <a:gd name="T61" fmla="*/ 10 h 17"/>
                  <a:gd name="T62" fmla="*/ 4 w 10"/>
                  <a:gd name="T63" fmla="*/ 9 h 17"/>
                  <a:gd name="T64" fmla="*/ 3 w 10"/>
                  <a:gd name="T65" fmla="*/ 8 h 17"/>
                  <a:gd name="T66" fmla="*/ 4 w 10"/>
                  <a:gd name="T67" fmla="*/ 7 h 17"/>
                  <a:gd name="T68" fmla="*/ 3 w 10"/>
                  <a:gd name="T69" fmla="*/ 6 h 17"/>
                  <a:gd name="T70" fmla="*/ 3 w 10"/>
                  <a:gd name="T71" fmla="*/ 5 h 17"/>
                  <a:gd name="T72" fmla="*/ 4 w 10"/>
                  <a:gd name="T73" fmla="*/ 4 h 17"/>
                  <a:gd name="T74" fmla="*/ 4 w 10"/>
                  <a:gd name="T75" fmla="*/ 2 h 17"/>
                  <a:gd name="T76" fmla="*/ 3 w 10"/>
                  <a:gd name="T77" fmla="*/ 1 h 17"/>
                  <a:gd name="T78" fmla="*/ 5 w 10"/>
                  <a:gd name="T79" fmla="*/ 1 h 17"/>
                  <a:gd name="T80" fmla="*/ 6 w 10"/>
                  <a:gd name="T81" fmla="*/ 7 h 17"/>
                  <a:gd name="T82" fmla="*/ 9 w 10"/>
                  <a:gd name="T83" fmla="*/ 8 h 17"/>
                  <a:gd name="T84" fmla="*/ 8 w 10"/>
                  <a:gd name="T85" fmla="*/ 10 h 17"/>
                  <a:gd name="T86" fmla="*/ 9 w 10"/>
                  <a:gd name="T87" fmla="*/ 10 h 17"/>
                  <a:gd name="T88" fmla="*/ 10 w 10"/>
                  <a:gd name="T89" fmla="*/ 13 h 17"/>
                  <a:gd name="T90" fmla="*/ 9 w 10"/>
                  <a:gd name="T91" fmla="*/ 15 h 17"/>
                  <a:gd name="T92" fmla="*/ 8 w 10"/>
                  <a:gd name="T93" fmla="*/ 17 h 17"/>
                  <a:gd name="T94" fmla="*/ 8 w 10"/>
                  <a:gd name="T95" fmla="*/ 14 h 17"/>
                  <a:gd name="T96" fmla="*/ 3 w 10"/>
                  <a:gd name="T97" fmla="*/ 12 h 17"/>
                  <a:gd name="T98" fmla="*/ 1 w 10"/>
                  <a:gd name="T99" fmla="*/ 9 h 17"/>
                  <a:gd name="T100" fmla="*/ 0 w 10"/>
                  <a:gd name="T101" fmla="*/ 5 h 17"/>
                  <a:gd name="T102" fmla="*/ 1 w 10"/>
                  <a:gd name="T103" fmla="*/ 2 h 17"/>
                  <a:gd name="T104" fmla="*/ 2 w 10"/>
                  <a:gd name="T10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" h="17">
                    <a:moveTo>
                      <a:pt x="2" y="1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7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5" y="15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2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6" name="Freeform 96"/>
              <p:cNvSpPr>
                <a:spLocks/>
              </p:cNvSpPr>
              <p:nvPr/>
            </p:nvSpPr>
            <p:spPr bwMode="auto">
              <a:xfrm>
                <a:off x="2696" y="693"/>
                <a:ext cx="18" cy="12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1 h 2"/>
                  <a:gd name="T4" fmla="*/ 2 w 3"/>
                  <a:gd name="T5" fmla="*/ 1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2 h 2"/>
                  <a:gd name="T12" fmla="*/ 3 w 3"/>
                  <a:gd name="T13" fmla="*/ 1 h 2"/>
                  <a:gd name="T14" fmla="*/ 3 w 3"/>
                  <a:gd name="T15" fmla="*/ 1 h 2"/>
                  <a:gd name="T16" fmla="*/ 2 w 3"/>
                  <a:gd name="T17" fmla="*/ 0 h 2"/>
                  <a:gd name="T18" fmla="*/ 2 w 3"/>
                  <a:gd name="T19" fmla="*/ 0 h 2"/>
                  <a:gd name="T20" fmla="*/ 1 w 3"/>
                  <a:gd name="T21" fmla="*/ 1 h 2"/>
                  <a:gd name="T22" fmla="*/ 0 w 3"/>
                  <a:gd name="T23" fmla="*/ 2 h 2"/>
                  <a:gd name="T24" fmla="*/ 0 w 3"/>
                  <a:gd name="T25" fmla="*/ 2 h 2"/>
                  <a:gd name="T26" fmla="*/ 1 w 3"/>
                  <a:gd name="T27" fmla="*/ 2 h 2"/>
                  <a:gd name="T28" fmla="*/ 1 w 3"/>
                  <a:gd name="T2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7" name="Freeform 97"/>
              <p:cNvSpPr>
                <a:spLocks/>
              </p:cNvSpPr>
              <p:nvPr/>
            </p:nvSpPr>
            <p:spPr bwMode="auto">
              <a:xfrm>
                <a:off x="2690" y="699"/>
                <a:ext cx="24" cy="66"/>
              </a:xfrm>
              <a:custGeom>
                <a:avLst/>
                <a:gdLst>
                  <a:gd name="T0" fmla="*/ 0 w 4"/>
                  <a:gd name="T1" fmla="*/ 9 h 11"/>
                  <a:gd name="T2" fmla="*/ 2 w 4"/>
                  <a:gd name="T3" fmla="*/ 6 h 11"/>
                  <a:gd name="T4" fmla="*/ 2 w 4"/>
                  <a:gd name="T5" fmla="*/ 3 h 11"/>
                  <a:gd name="T6" fmla="*/ 2 w 4"/>
                  <a:gd name="T7" fmla="*/ 1 h 11"/>
                  <a:gd name="T8" fmla="*/ 2 w 4"/>
                  <a:gd name="T9" fmla="*/ 2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6 h 11"/>
                  <a:gd name="T16" fmla="*/ 3 w 4"/>
                  <a:gd name="T17" fmla="*/ 7 h 11"/>
                  <a:gd name="T18" fmla="*/ 2 w 4"/>
                  <a:gd name="T19" fmla="*/ 7 h 11"/>
                  <a:gd name="T20" fmla="*/ 1 w 4"/>
                  <a:gd name="T21" fmla="*/ 8 h 11"/>
                  <a:gd name="T22" fmla="*/ 1 w 4"/>
                  <a:gd name="T23" fmla="*/ 9 h 11"/>
                  <a:gd name="T24" fmla="*/ 1 w 4"/>
                  <a:gd name="T25" fmla="*/ 10 h 11"/>
                  <a:gd name="T26" fmla="*/ 2 w 4"/>
                  <a:gd name="T27" fmla="*/ 10 h 11"/>
                  <a:gd name="T28" fmla="*/ 3 w 4"/>
                  <a:gd name="T29" fmla="*/ 10 h 11"/>
                  <a:gd name="T30" fmla="*/ 4 w 4"/>
                  <a:gd name="T31" fmla="*/ 9 h 11"/>
                  <a:gd name="T32" fmla="*/ 3 w 4"/>
                  <a:gd name="T33" fmla="*/ 8 h 11"/>
                  <a:gd name="T34" fmla="*/ 3 w 4"/>
                  <a:gd name="T35" fmla="*/ 7 h 11"/>
                  <a:gd name="T36" fmla="*/ 3 w 4"/>
                  <a:gd name="T37" fmla="*/ 7 h 11"/>
                  <a:gd name="T38" fmla="*/ 3 w 4"/>
                  <a:gd name="T39" fmla="*/ 7 h 11"/>
                  <a:gd name="T40" fmla="*/ 3 w 4"/>
                  <a:gd name="T41" fmla="*/ 6 h 11"/>
                  <a:gd name="T42" fmla="*/ 3 w 4"/>
                  <a:gd name="T43" fmla="*/ 5 h 11"/>
                  <a:gd name="T44" fmla="*/ 3 w 4"/>
                  <a:gd name="T45" fmla="*/ 4 h 11"/>
                  <a:gd name="T46" fmla="*/ 3 w 4"/>
                  <a:gd name="T47" fmla="*/ 3 h 11"/>
                  <a:gd name="T48" fmla="*/ 3 w 4"/>
                  <a:gd name="T49" fmla="*/ 2 h 11"/>
                  <a:gd name="T50" fmla="*/ 3 w 4"/>
                  <a:gd name="T51" fmla="*/ 0 h 11"/>
                  <a:gd name="T52" fmla="*/ 4 w 4"/>
                  <a:gd name="T53" fmla="*/ 2 h 11"/>
                  <a:gd name="T54" fmla="*/ 3 w 4"/>
                  <a:gd name="T55" fmla="*/ 3 h 11"/>
                  <a:gd name="T56" fmla="*/ 3 w 4"/>
                  <a:gd name="T57" fmla="*/ 5 h 11"/>
                  <a:gd name="T58" fmla="*/ 3 w 4"/>
                  <a:gd name="T59" fmla="*/ 6 h 11"/>
                  <a:gd name="T60" fmla="*/ 4 w 4"/>
                  <a:gd name="T61" fmla="*/ 8 h 11"/>
                  <a:gd name="T62" fmla="*/ 0 w 4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" h="11">
                    <a:moveTo>
                      <a:pt x="0" y="11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8" name="Freeform 98"/>
              <p:cNvSpPr>
                <a:spLocks/>
              </p:cNvSpPr>
              <p:nvPr/>
            </p:nvSpPr>
            <p:spPr bwMode="auto">
              <a:xfrm>
                <a:off x="2774" y="591"/>
                <a:ext cx="12" cy="24"/>
              </a:xfrm>
              <a:custGeom>
                <a:avLst/>
                <a:gdLst>
                  <a:gd name="T0" fmla="*/ 1 w 2"/>
                  <a:gd name="T1" fmla="*/ 1 h 4"/>
                  <a:gd name="T2" fmla="*/ 1 w 2"/>
                  <a:gd name="T3" fmla="*/ 2 h 4"/>
                  <a:gd name="T4" fmla="*/ 1 w 2"/>
                  <a:gd name="T5" fmla="*/ 2 h 4"/>
                  <a:gd name="T6" fmla="*/ 2 w 2"/>
                  <a:gd name="T7" fmla="*/ 3 h 4"/>
                  <a:gd name="T8" fmla="*/ 2 w 2"/>
                  <a:gd name="T9" fmla="*/ 3 h 4"/>
                  <a:gd name="T10" fmla="*/ 1 w 2"/>
                  <a:gd name="T11" fmla="*/ 3 h 4"/>
                  <a:gd name="T12" fmla="*/ 0 w 2"/>
                  <a:gd name="T13" fmla="*/ 4 h 4"/>
                  <a:gd name="T14" fmla="*/ 0 w 2"/>
                  <a:gd name="T15" fmla="*/ 3 h 4"/>
                  <a:gd name="T16" fmla="*/ 0 w 2"/>
                  <a:gd name="T17" fmla="*/ 2 h 4"/>
                  <a:gd name="T18" fmla="*/ 1 w 2"/>
                  <a:gd name="T19" fmla="*/ 0 h 4"/>
                  <a:gd name="T20" fmla="*/ 1 w 2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4">
                    <a:moveTo>
                      <a:pt x="1" y="1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65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99" name="Freeform 99"/>
              <p:cNvSpPr>
                <a:spLocks/>
              </p:cNvSpPr>
              <p:nvPr/>
            </p:nvSpPr>
            <p:spPr bwMode="auto">
              <a:xfrm>
                <a:off x="2768" y="573"/>
                <a:ext cx="54" cy="60"/>
              </a:xfrm>
              <a:custGeom>
                <a:avLst/>
                <a:gdLst>
                  <a:gd name="T0" fmla="*/ 2 w 9"/>
                  <a:gd name="T1" fmla="*/ 5 h 10"/>
                  <a:gd name="T2" fmla="*/ 3 w 9"/>
                  <a:gd name="T3" fmla="*/ 4 h 10"/>
                  <a:gd name="T4" fmla="*/ 3 w 9"/>
                  <a:gd name="T5" fmla="*/ 3 h 10"/>
                  <a:gd name="T6" fmla="*/ 5 w 9"/>
                  <a:gd name="T7" fmla="*/ 2 h 10"/>
                  <a:gd name="T8" fmla="*/ 6 w 9"/>
                  <a:gd name="T9" fmla="*/ 3 h 10"/>
                  <a:gd name="T10" fmla="*/ 6 w 9"/>
                  <a:gd name="T11" fmla="*/ 3 h 10"/>
                  <a:gd name="T12" fmla="*/ 6 w 9"/>
                  <a:gd name="T13" fmla="*/ 5 h 10"/>
                  <a:gd name="T14" fmla="*/ 6 w 9"/>
                  <a:gd name="T15" fmla="*/ 5 h 10"/>
                  <a:gd name="T16" fmla="*/ 5 w 9"/>
                  <a:gd name="T17" fmla="*/ 5 h 10"/>
                  <a:gd name="T18" fmla="*/ 4 w 9"/>
                  <a:gd name="T19" fmla="*/ 6 h 10"/>
                  <a:gd name="T20" fmla="*/ 2 w 9"/>
                  <a:gd name="T21" fmla="*/ 5 h 10"/>
                  <a:gd name="T22" fmla="*/ 1 w 9"/>
                  <a:gd name="T23" fmla="*/ 6 h 10"/>
                  <a:gd name="T24" fmla="*/ 0 w 9"/>
                  <a:gd name="T25" fmla="*/ 7 h 10"/>
                  <a:gd name="T26" fmla="*/ 4 w 9"/>
                  <a:gd name="T27" fmla="*/ 10 h 10"/>
                  <a:gd name="T28" fmla="*/ 9 w 9"/>
                  <a:gd name="T29" fmla="*/ 5 h 10"/>
                  <a:gd name="T30" fmla="*/ 9 w 9"/>
                  <a:gd name="T31" fmla="*/ 0 h 10"/>
                  <a:gd name="T32" fmla="*/ 2 w 9"/>
                  <a:gd name="T33" fmla="*/ 1 h 10"/>
                  <a:gd name="T34" fmla="*/ 1 w 9"/>
                  <a:gd name="T35" fmla="*/ 3 h 10"/>
                  <a:gd name="T36" fmla="*/ 0 w 9"/>
                  <a:gd name="T37" fmla="*/ 4 h 10"/>
                  <a:gd name="T38" fmla="*/ 0 w 9"/>
                  <a:gd name="T39" fmla="*/ 4 h 10"/>
                  <a:gd name="T40" fmla="*/ 0 w 9"/>
                  <a:gd name="T41" fmla="*/ 6 h 10"/>
                  <a:gd name="T42" fmla="*/ 1 w 9"/>
                  <a:gd name="T43" fmla="*/ 5 h 10"/>
                  <a:gd name="T44" fmla="*/ 2 w 9"/>
                  <a:gd name="T4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" h="10">
                    <a:moveTo>
                      <a:pt x="2" y="5"/>
                    </a:moveTo>
                    <a:lnTo>
                      <a:pt x="3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4" y="6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4" y="1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B65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0" name="Freeform 100"/>
              <p:cNvSpPr>
                <a:spLocks/>
              </p:cNvSpPr>
              <p:nvPr/>
            </p:nvSpPr>
            <p:spPr bwMode="auto">
              <a:xfrm>
                <a:off x="2720" y="585"/>
                <a:ext cx="18" cy="1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3 h 3"/>
                  <a:gd name="T4" fmla="*/ 2 w 3"/>
                  <a:gd name="T5" fmla="*/ 2 h 3"/>
                  <a:gd name="T6" fmla="*/ 3 w 3"/>
                  <a:gd name="T7" fmla="*/ 2 h 3"/>
                  <a:gd name="T8" fmla="*/ 3 w 3"/>
                  <a:gd name="T9" fmla="*/ 0 h 3"/>
                  <a:gd name="T10" fmla="*/ 0 w 3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B65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1" name="Freeform 101"/>
              <p:cNvSpPr>
                <a:spLocks/>
              </p:cNvSpPr>
              <p:nvPr/>
            </p:nvSpPr>
            <p:spPr bwMode="auto">
              <a:xfrm>
                <a:off x="2696" y="585"/>
                <a:ext cx="78" cy="78"/>
              </a:xfrm>
              <a:custGeom>
                <a:avLst/>
                <a:gdLst>
                  <a:gd name="T0" fmla="*/ 5 w 13"/>
                  <a:gd name="T1" fmla="*/ 3 h 13"/>
                  <a:gd name="T2" fmla="*/ 5 w 13"/>
                  <a:gd name="T3" fmla="*/ 4 h 13"/>
                  <a:gd name="T4" fmla="*/ 4 w 13"/>
                  <a:gd name="T5" fmla="*/ 6 h 13"/>
                  <a:gd name="T6" fmla="*/ 5 w 13"/>
                  <a:gd name="T7" fmla="*/ 7 h 13"/>
                  <a:gd name="T8" fmla="*/ 6 w 13"/>
                  <a:gd name="T9" fmla="*/ 7 h 13"/>
                  <a:gd name="T10" fmla="*/ 7 w 13"/>
                  <a:gd name="T11" fmla="*/ 7 h 13"/>
                  <a:gd name="T12" fmla="*/ 10 w 13"/>
                  <a:gd name="T13" fmla="*/ 6 h 13"/>
                  <a:gd name="T14" fmla="*/ 10 w 13"/>
                  <a:gd name="T15" fmla="*/ 4 h 13"/>
                  <a:gd name="T16" fmla="*/ 10 w 13"/>
                  <a:gd name="T17" fmla="*/ 3 h 13"/>
                  <a:gd name="T18" fmla="*/ 9 w 13"/>
                  <a:gd name="T19" fmla="*/ 2 h 13"/>
                  <a:gd name="T20" fmla="*/ 8 w 13"/>
                  <a:gd name="T21" fmla="*/ 2 h 13"/>
                  <a:gd name="T22" fmla="*/ 7 w 13"/>
                  <a:gd name="T23" fmla="*/ 2 h 13"/>
                  <a:gd name="T24" fmla="*/ 6 w 13"/>
                  <a:gd name="T25" fmla="*/ 1 h 13"/>
                  <a:gd name="T26" fmla="*/ 6 w 13"/>
                  <a:gd name="T27" fmla="*/ 0 h 13"/>
                  <a:gd name="T28" fmla="*/ 10 w 13"/>
                  <a:gd name="T29" fmla="*/ 0 h 13"/>
                  <a:gd name="T30" fmla="*/ 11 w 13"/>
                  <a:gd name="T31" fmla="*/ 1 h 13"/>
                  <a:gd name="T32" fmla="*/ 12 w 13"/>
                  <a:gd name="T33" fmla="*/ 2 h 13"/>
                  <a:gd name="T34" fmla="*/ 12 w 13"/>
                  <a:gd name="T35" fmla="*/ 3 h 13"/>
                  <a:gd name="T36" fmla="*/ 13 w 13"/>
                  <a:gd name="T37" fmla="*/ 5 h 13"/>
                  <a:gd name="T38" fmla="*/ 11 w 13"/>
                  <a:gd name="T39" fmla="*/ 7 h 13"/>
                  <a:gd name="T40" fmla="*/ 8 w 13"/>
                  <a:gd name="T41" fmla="*/ 11 h 13"/>
                  <a:gd name="T42" fmla="*/ 3 w 13"/>
                  <a:gd name="T43" fmla="*/ 13 h 13"/>
                  <a:gd name="T44" fmla="*/ 1 w 13"/>
                  <a:gd name="T45" fmla="*/ 12 h 13"/>
                  <a:gd name="T46" fmla="*/ 0 w 13"/>
                  <a:gd name="T47" fmla="*/ 6 h 13"/>
                  <a:gd name="T48" fmla="*/ 4 w 13"/>
                  <a:gd name="T49" fmla="*/ 1 h 13"/>
                  <a:gd name="T50" fmla="*/ 5 w 13"/>
                  <a:gd name="T51" fmla="*/ 2 h 13"/>
                  <a:gd name="T52" fmla="*/ 5 w 13"/>
                  <a:gd name="T5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3">
                    <a:moveTo>
                      <a:pt x="5" y="3"/>
                    </a:moveTo>
                    <a:lnTo>
                      <a:pt x="5" y="4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8" y="11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AB65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2" name="Freeform 102"/>
              <p:cNvSpPr>
                <a:spLocks/>
              </p:cNvSpPr>
              <p:nvPr/>
            </p:nvSpPr>
            <p:spPr bwMode="auto">
              <a:xfrm>
                <a:off x="2768" y="573"/>
                <a:ext cx="60" cy="66"/>
              </a:xfrm>
              <a:custGeom>
                <a:avLst/>
                <a:gdLst>
                  <a:gd name="T0" fmla="*/ 0 w 10"/>
                  <a:gd name="T1" fmla="*/ 3 h 11"/>
                  <a:gd name="T2" fmla="*/ 1 w 10"/>
                  <a:gd name="T3" fmla="*/ 2 h 11"/>
                  <a:gd name="T4" fmla="*/ 2 w 10"/>
                  <a:gd name="T5" fmla="*/ 1 h 11"/>
                  <a:gd name="T6" fmla="*/ 6 w 10"/>
                  <a:gd name="T7" fmla="*/ 0 h 11"/>
                  <a:gd name="T8" fmla="*/ 10 w 10"/>
                  <a:gd name="T9" fmla="*/ 0 h 11"/>
                  <a:gd name="T10" fmla="*/ 10 w 10"/>
                  <a:gd name="T11" fmla="*/ 3 h 11"/>
                  <a:gd name="T12" fmla="*/ 8 w 10"/>
                  <a:gd name="T13" fmla="*/ 7 h 11"/>
                  <a:gd name="T14" fmla="*/ 5 w 10"/>
                  <a:gd name="T15" fmla="*/ 10 h 11"/>
                  <a:gd name="T16" fmla="*/ 4 w 10"/>
                  <a:gd name="T17" fmla="*/ 11 h 11"/>
                  <a:gd name="T18" fmla="*/ 2 w 10"/>
                  <a:gd name="T19" fmla="*/ 10 h 11"/>
                  <a:gd name="T20" fmla="*/ 1 w 10"/>
                  <a:gd name="T21" fmla="*/ 9 h 11"/>
                  <a:gd name="T22" fmla="*/ 1 w 10"/>
                  <a:gd name="T23" fmla="*/ 8 h 11"/>
                  <a:gd name="T24" fmla="*/ 0 w 10"/>
                  <a:gd name="T25" fmla="*/ 5 h 11"/>
                  <a:gd name="T26" fmla="*/ 1 w 10"/>
                  <a:gd name="T27" fmla="*/ 6 h 11"/>
                  <a:gd name="T28" fmla="*/ 2 w 10"/>
                  <a:gd name="T29" fmla="*/ 7 h 11"/>
                  <a:gd name="T30" fmla="*/ 3 w 10"/>
                  <a:gd name="T31" fmla="*/ 7 h 11"/>
                  <a:gd name="T32" fmla="*/ 4 w 10"/>
                  <a:gd name="T33" fmla="*/ 8 h 11"/>
                  <a:gd name="T34" fmla="*/ 6 w 10"/>
                  <a:gd name="T35" fmla="*/ 7 h 11"/>
                  <a:gd name="T36" fmla="*/ 7 w 10"/>
                  <a:gd name="T37" fmla="*/ 5 h 11"/>
                  <a:gd name="T38" fmla="*/ 8 w 10"/>
                  <a:gd name="T39" fmla="*/ 3 h 11"/>
                  <a:gd name="T40" fmla="*/ 7 w 10"/>
                  <a:gd name="T41" fmla="*/ 2 h 11"/>
                  <a:gd name="T42" fmla="*/ 7 w 10"/>
                  <a:gd name="T43" fmla="*/ 2 h 11"/>
                  <a:gd name="T44" fmla="*/ 6 w 10"/>
                  <a:gd name="T45" fmla="*/ 2 h 11"/>
                  <a:gd name="T46" fmla="*/ 4 w 10"/>
                  <a:gd name="T47" fmla="*/ 2 h 11"/>
                  <a:gd name="T48" fmla="*/ 1 w 10"/>
                  <a:gd name="T49" fmla="*/ 3 h 11"/>
                  <a:gd name="T50" fmla="*/ 0 w 10"/>
                  <a:gd name="T51" fmla="*/ 4 h 11"/>
                  <a:gd name="T52" fmla="*/ 0 w 10"/>
                  <a:gd name="T5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1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5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3" name="Freeform 103"/>
              <p:cNvSpPr>
                <a:spLocks/>
              </p:cNvSpPr>
              <p:nvPr/>
            </p:nvSpPr>
            <p:spPr bwMode="auto">
              <a:xfrm>
                <a:off x="2684" y="579"/>
                <a:ext cx="90" cy="108"/>
              </a:xfrm>
              <a:custGeom>
                <a:avLst/>
                <a:gdLst>
                  <a:gd name="T0" fmla="*/ 14 w 15"/>
                  <a:gd name="T1" fmla="*/ 3 h 18"/>
                  <a:gd name="T2" fmla="*/ 13 w 15"/>
                  <a:gd name="T3" fmla="*/ 3 h 18"/>
                  <a:gd name="T4" fmla="*/ 12 w 15"/>
                  <a:gd name="T5" fmla="*/ 2 h 18"/>
                  <a:gd name="T6" fmla="*/ 10 w 15"/>
                  <a:gd name="T7" fmla="*/ 2 h 18"/>
                  <a:gd name="T8" fmla="*/ 8 w 15"/>
                  <a:gd name="T9" fmla="*/ 2 h 18"/>
                  <a:gd name="T10" fmla="*/ 6 w 15"/>
                  <a:gd name="T11" fmla="*/ 3 h 18"/>
                  <a:gd name="T12" fmla="*/ 5 w 15"/>
                  <a:gd name="T13" fmla="*/ 5 h 18"/>
                  <a:gd name="T14" fmla="*/ 4 w 15"/>
                  <a:gd name="T15" fmla="*/ 7 h 18"/>
                  <a:gd name="T16" fmla="*/ 4 w 15"/>
                  <a:gd name="T17" fmla="*/ 11 h 18"/>
                  <a:gd name="T18" fmla="*/ 4 w 15"/>
                  <a:gd name="T19" fmla="*/ 12 h 18"/>
                  <a:gd name="T20" fmla="*/ 4 w 15"/>
                  <a:gd name="T21" fmla="*/ 12 h 18"/>
                  <a:gd name="T22" fmla="*/ 5 w 15"/>
                  <a:gd name="T23" fmla="*/ 13 h 18"/>
                  <a:gd name="T24" fmla="*/ 6 w 15"/>
                  <a:gd name="T25" fmla="*/ 12 h 18"/>
                  <a:gd name="T26" fmla="*/ 7 w 15"/>
                  <a:gd name="T27" fmla="*/ 12 h 18"/>
                  <a:gd name="T28" fmla="*/ 8 w 15"/>
                  <a:gd name="T29" fmla="*/ 11 h 18"/>
                  <a:gd name="T30" fmla="*/ 10 w 15"/>
                  <a:gd name="T31" fmla="*/ 11 h 18"/>
                  <a:gd name="T32" fmla="*/ 11 w 15"/>
                  <a:gd name="T33" fmla="*/ 10 h 18"/>
                  <a:gd name="T34" fmla="*/ 12 w 15"/>
                  <a:gd name="T35" fmla="*/ 9 h 18"/>
                  <a:gd name="T36" fmla="*/ 13 w 15"/>
                  <a:gd name="T37" fmla="*/ 8 h 18"/>
                  <a:gd name="T38" fmla="*/ 14 w 15"/>
                  <a:gd name="T39" fmla="*/ 6 h 18"/>
                  <a:gd name="T40" fmla="*/ 14 w 15"/>
                  <a:gd name="T41" fmla="*/ 4 h 18"/>
                  <a:gd name="T42" fmla="*/ 15 w 15"/>
                  <a:gd name="T43" fmla="*/ 6 h 18"/>
                  <a:gd name="T44" fmla="*/ 15 w 15"/>
                  <a:gd name="T45" fmla="*/ 7 h 18"/>
                  <a:gd name="T46" fmla="*/ 15 w 15"/>
                  <a:gd name="T47" fmla="*/ 9 h 18"/>
                  <a:gd name="T48" fmla="*/ 15 w 15"/>
                  <a:gd name="T49" fmla="*/ 10 h 18"/>
                  <a:gd name="T50" fmla="*/ 14 w 15"/>
                  <a:gd name="T51" fmla="*/ 11 h 18"/>
                  <a:gd name="T52" fmla="*/ 13 w 15"/>
                  <a:gd name="T53" fmla="*/ 12 h 18"/>
                  <a:gd name="T54" fmla="*/ 12 w 15"/>
                  <a:gd name="T55" fmla="*/ 13 h 18"/>
                  <a:gd name="T56" fmla="*/ 11 w 15"/>
                  <a:gd name="T57" fmla="*/ 14 h 18"/>
                  <a:gd name="T58" fmla="*/ 9 w 15"/>
                  <a:gd name="T59" fmla="*/ 14 h 18"/>
                  <a:gd name="T60" fmla="*/ 9 w 15"/>
                  <a:gd name="T61" fmla="*/ 15 h 18"/>
                  <a:gd name="T62" fmla="*/ 2 w 15"/>
                  <a:gd name="T63" fmla="*/ 18 h 18"/>
                  <a:gd name="T64" fmla="*/ 0 w 15"/>
                  <a:gd name="T65" fmla="*/ 12 h 18"/>
                  <a:gd name="T66" fmla="*/ 1 w 15"/>
                  <a:gd name="T67" fmla="*/ 5 h 18"/>
                  <a:gd name="T68" fmla="*/ 4 w 15"/>
                  <a:gd name="T69" fmla="*/ 1 h 18"/>
                  <a:gd name="T70" fmla="*/ 11 w 15"/>
                  <a:gd name="T71" fmla="*/ 0 h 18"/>
                  <a:gd name="T72" fmla="*/ 14 w 15"/>
                  <a:gd name="T73" fmla="*/ 1 h 18"/>
                  <a:gd name="T74" fmla="*/ 14 w 15"/>
                  <a:gd name="T7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8">
                    <a:moveTo>
                      <a:pt x="14" y="3"/>
                    </a:moveTo>
                    <a:lnTo>
                      <a:pt x="13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3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5" y="13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8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1" y="5"/>
                    </a:lnTo>
                    <a:lnTo>
                      <a:pt x="4" y="1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A45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4" name="Freeform 104"/>
              <p:cNvSpPr>
                <a:spLocks/>
              </p:cNvSpPr>
              <p:nvPr/>
            </p:nvSpPr>
            <p:spPr bwMode="auto">
              <a:xfrm>
                <a:off x="2762" y="573"/>
                <a:ext cx="18" cy="18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1 h 3"/>
                  <a:gd name="T4" fmla="*/ 3 w 3"/>
                  <a:gd name="T5" fmla="*/ 0 h 3"/>
                  <a:gd name="T6" fmla="*/ 3 w 3"/>
                  <a:gd name="T7" fmla="*/ 1 h 3"/>
                  <a:gd name="T8" fmla="*/ 3 w 3"/>
                  <a:gd name="T9" fmla="*/ 2 h 3"/>
                  <a:gd name="T10" fmla="*/ 2 w 3"/>
                  <a:gd name="T11" fmla="*/ 3 h 3"/>
                  <a:gd name="T12" fmla="*/ 1 w 3"/>
                  <a:gd name="T13" fmla="*/ 3 h 3"/>
                  <a:gd name="T14" fmla="*/ 1 w 3"/>
                  <a:gd name="T15" fmla="*/ 2 h 3"/>
                  <a:gd name="T16" fmla="*/ 0 w 3"/>
                  <a:gd name="T17" fmla="*/ 2 h 3"/>
                  <a:gd name="T18" fmla="*/ 0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4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5" name="Freeform 105"/>
              <p:cNvSpPr>
                <a:spLocks/>
              </p:cNvSpPr>
              <p:nvPr/>
            </p:nvSpPr>
            <p:spPr bwMode="auto">
              <a:xfrm>
                <a:off x="2678" y="567"/>
                <a:ext cx="156" cy="144"/>
              </a:xfrm>
              <a:custGeom>
                <a:avLst/>
                <a:gdLst>
                  <a:gd name="T0" fmla="*/ 9 w 26"/>
                  <a:gd name="T1" fmla="*/ 2 h 24"/>
                  <a:gd name="T2" fmla="*/ 5 w 26"/>
                  <a:gd name="T3" fmla="*/ 5 h 24"/>
                  <a:gd name="T4" fmla="*/ 3 w 26"/>
                  <a:gd name="T5" fmla="*/ 8 h 24"/>
                  <a:gd name="T6" fmla="*/ 2 w 26"/>
                  <a:gd name="T7" fmla="*/ 13 h 24"/>
                  <a:gd name="T8" fmla="*/ 3 w 26"/>
                  <a:gd name="T9" fmla="*/ 18 h 24"/>
                  <a:gd name="T10" fmla="*/ 4 w 26"/>
                  <a:gd name="T11" fmla="*/ 18 h 24"/>
                  <a:gd name="T12" fmla="*/ 7 w 26"/>
                  <a:gd name="T13" fmla="*/ 17 h 24"/>
                  <a:gd name="T14" fmla="*/ 9 w 26"/>
                  <a:gd name="T15" fmla="*/ 16 h 24"/>
                  <a:gd name="T16" fmla="*/ 14 w 26"/>
                  <a:gd name="T17" fmla="*/ 13 h 24"/>
                  <a:gd name="T18" fmla="*/ 16 w 26"/>
                  <a:gd name="T19" fmla="*/ 9 h 24"/>
                  <a:gd name="T20" fmla="*/ 17 w 26"/>
                  <a:gd name="T21" fmla="*/ 10 h 24"/>
                  <a:gd name="T22" fmla="*/ 19 w 26"/>
                  <a:gd name="T23" fmla="*/ 11 h 24"/>
                  <a:gd name="T24" fmla="*/ 22 w 26"/>
                  <a:gd name="T25" fmla="*/ 9 h 24"/>
                  <a:gd name="T26" fmla="*/ 24 w 26"/>
                  <a:gd name="T27" fmla="*/ 4 h 24"/>
                  <a:gd name="T28" fmla="*/ 23 w 26"/>
                  <a:gd name="T29" fmla="*/ 3 h 24"/>
                  <a:gd name="T30" fmla="*/ 22 w 26"/>
                  <a:gd name="T31" fmla="*/ 2 h 24"/>
                  <a:gd name="T32" fmla="*/ 18 w 26"/>
                  <a:gd name="T33" fmla="*/ 2 h 24"/>
                  <a:gd name="T34" fmla="*/ 15 w 26"/>
                  <a:gd name="T35" fmla="*/ 2 h 24"/>
                  <a:gd name="T36" fmla="*/ 16 w 26"/>
                  <a:gd name="T37" fmla="*/ 1 h 24"/>
                  <a:gd name="T38" fmla="*/ 21 w 26"/>
                  <a:gd name="T39" fmla="*/ 1 h 24"/>
                  <a:gd name="T40" fmla="*/ 23 w 26"/>
                  <a:gd name="T41" fmla="*/ 0 h 24"/>
                  <a:gd name="T42" fmla="*/ 25 w 26"/>
                  <a:gd name="T43" fmla="*/ 0 h 24"/>
                  <a:gd name="T44" fmla="*/ 26 w 26"/>
                  <a:gd name="T45" fmla="*/ 3 h 24"/>
                  <a:gd name="T46" fmla="*/ 24 w 26"/>
                  <a:gd name="T47" fmla="*/ 9 h 24"/>
                  <a:gd name="T48" fmla="*/ 21 w 26"/>
                  <a:gd name="T49" fmla="*/ 12 h 24"/>
                  <a:gd name="T50" fmla="*/ 17 w 26"/>
                  <a:gd name="T51" fmla="*/ 13 h 24"/>
                  <a:gd name="T52" fmla="*/ 15 w 26"/>
                  <a:gd name="T53" fmla="*/ 16 h 24"/>
                  <a:gd name="T54" fmla="*/ 12 w 26"/>
                  <a:gd name="T55" fmla="*/ 17 h 24"/>
                  <a:gd name="T56" fmla="*/ 8 w 26"/>
                  <a:gd name="T57" fmla="*/ 18 h 24"/>
                  <a:gd name="T58" fmla="*/ 6 w 26"/>
                  <a:gd name="T59" fmla="*/ 20 h 24"/>
                  <a:gd name="T60" fmla="*/ 1 w 26"/>
                  <a:gd name="T61" fmla="*/ 20 h 24"/>
                  <a:gd name="T62" fmla="*/ 0 w 26"/>
                  <a:gd name="T63" fmla="*/ 14 h 24"/>
                  <a:gd name="T64" fmla="*/ 1 w 26"/>
                  <a:gd name="T65" fmla="*/ 9 h 24"/>
                  <a:gd name="T66" fmla="*/ 3 w 26"/>
                  <a:gd name="T67" fmla="*/ 4 h 24"/>
                  <a:gd name="T68" fmla="*/ 7 w 26"/>
                  <a:gd name="T69" fmla="*/ 1 h 24"/>
                  <a:gd name="T70" fmla="*/ 12 w 26"/>
                  <a:gd name="T71" fmla="*/ 1 h 24"/>
                  <a:gd name="T72" fmla="*/ 15 w 26"/>
                  <a:gd name="T73" fmla="*/ 1 h 24"/>
                  <a:gd name="T74" fmla="*/ 13 w 26"/>
                  <a:gd name="T75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" h="24">
                    <a:moveTo>
                      <a:pt x="13" y="2"/>
                    </a:moveTo>
                    <a:lnTo>
                      <a:pt x="9" y="2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5"/>
                    </a:lnTo>
                    <a:lnTo>
                      <a:pt x="14" y="13"/>
                    </a:lnTo>
                    <a:lnTo>
                      <a:pt x="15" y="11"/>
                    </a:lnTo>
                    <a:lnTo>
                      <a:pt x="16" y="9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1" y="10"/>
                    </a:lnTo>
                    <a:lnTo>
                      <a:pt x="22" y="9"/>
                    </a:lnTo>
                    <a:lnTo>
                      <a:pt x="23" y="7"/>
                    </a:lnTo>
                    <a:lnTo>
                      <a:pt x="24" y="4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6" y="3"/>
                    </a:lnTo>
                    <a:lnTo>
                      <a:pt x="15" y="2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1"/>
                    </a:lnTo>
                    <a:lnTo>
                      <a:pt x="26" y="3"/>
                    </a:lnTo>
                    <a:lnTo>
                      <a:pt x="25" y="6"/>
                    </a:lnTo>
                    <a:lnTo>
                      <a:pt x="24" y="9"/>
                    </a:lnTo>
                    <a:lnTo>
                      <a:pt x="22" y="11"/>
                    </a:lnTo>
                    <a:lnTo>
                      <a:pt x="21" y="12"/>
                    </a:lnTo>
                    <a:lnTo>
                      <a:pt x="18" y="13"/>
                    </a:lnTo>
                    <a:lnTo>
                      <a:pt x="17" y="13"/>
                    </a:lnTo>
                    <a:lnTo>
                      <a:pt x="16" y="14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19"/>
                    </a:lnTo>
                    <a:lnTo>
                      <a:pt x="6" y="20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9C42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6" name="Freeform 106"/>
              <p:cNvSpPr>
                <a:spLocks/>
              </p:cNvSpPr>
              <p:nvPr/>
            </p:nvSpPr>
            <p:spPr bwMode="auto">
              <a:xfrm>
                <a:off x="2678" y="573"/>
                <a:ext cx="102" cy="138"/>
              </a:xfrm>
              <a:custGeom>
                <a:avLst/>
                <a:gdLst>
                  <a:gd name="T0" fmla="*/ 16 w 17"/>
                  <a:gd name="T1" fmla="*/ 14 h 23"/>
                  <a:gd name="T2" fmla="*/ 12 w 17"/>
                  <a:gd name="T3" fmla="*/ 16 h 23"/>
                  <a:gd name="T4" fmla="*/ 8 w 17"/>
                  <a:gd name="T5" fmla="*/ 18 h 23"/>
                  <a:gd name="T6" fmla="*/ 4 w 17"/>
                  <a:gd name="T7" fmla="*/ 20 h 23"/>
                  <a:gd name="T8" fmla="*/ 2 w 17"/>
                  <a:gd name="T9" fmla="*/ 21 h 23"/>
                  <a:gd name="T10" fmla="*/ 1 w 17"/>
                  <a:gd name="T11" fmla="*/ 17 h 23"/>
                  <a:gd name="T12" fmla="*/ 0 w 17"/>
                  <a:gd name="T13" fmla="*/ 12 h 23"/>
                  <a:gd name="T14" fmla="*/ 1 w 17"/>
                  <a:gd name="T15" fmla="*/ 8 h 23"/>
                  <a:gd name="T16" fmla="*/ 3 w 17"/>
                  <a:gd name="T17" fmla="*/ 4 h 23"/>
                  <a:gd name="T18" fmla="*/ 6 w 17"/>
                  <a:gd name="T19" fmla="*/ 1 h 23"/>
                  <a:gd name="T20" fmla="*/ 9 w 17"/>
                  <a:gd name="T21" fmla="*/ 0 h 23"/>
                  <a:gd name="T22" fmla="*/ 14 w 17"/>
                  <a:gd name="T23" fmla="*/ 0 h 23"/>
                  <a:gd name="T24" fmla="*/ 15 w 17"/>
                  <a:gd name="T25" fmla="*/ 0 h 23"/>
                  <a:gd name="T26" fmla="*/ 12 w 17"/>
                  <a:gd name="T27" fmla="*/ 0 h 23"/>
                  <a:gd name="T28" fmla="*/ 10 w 17"/>
                  <a:gd name="T29" fmla="*/ 0 h 23"/>
                  <a:gd name="T30" fmla="*/ 6 w 17"/>
                  <a:gd name="T31" fmla="*/ 1 h 23"/>
                  <a:gd name="T32" fmla="*/ 3 w 17"/>
                  <a:gd name="T33" fmla="*/ 2 h 23"/>
                  <a:gd name="T34" fmla="*/ 1 w 17"/>
                  <a:gd name="T35" fmla="*/ 5 h 23"/>
                  <a:gd name="T36" fmla="*/ 0 w 17"/>
                  <a:gd name="T37" fmla="*/ 8 h 23"/>
                  <a:gd name="T38" fmla="*/ 0 w 17"/>
                  <a:gd name="T39" fmla="*/ 12 h 23"/>
                  <a:gd name="T40" fmla="*/ 0 w 17"/>
                  <a:gd name="T41" fmla="*/ 17 h 23"/>
                  <a:gd name="T42" fmla="*/ 1 w 17"/>
                  <a:gd name="T43" fmla="*/ 20 h 23"/>
                  <a:gd name="T44" fmla="*/ 2 w 17"/>
                  <a:gd name="T45" fmla="*/ 23 h 23"/>
                  <a:gd name="T46" fmla="*/ 4 w 17"/>
                  <a:gd name="T47" fmla="*/ 21 h 23"/>
                  <a:gd name="T48" fmla="*/ 6 w 17"/>
                  <a:gd name="T49" fmla="*/ 21 h 23"/>
                  <a:gd name="T50" fmla="*/ 6 w 17"/>
                  <a:gd name="T51" fmla="*/ 20 h 23"/>
                  <a:gd name="T52" fmla="*/ 7 w 17"/>
                  <a:gd name="T53" fmla="*/ 18 h 23"/>
                  <a:gd name="T54" fmla="*/ 8 w 17"/>
                  <a:gd name="T55" fmla="*/ 19 h 23"/>
                  <a:gd name="T56" fmla="*/ 8 w 17"/>
                  <a:gd name="T57" fmla="*/ 19 h 23"/>
                  <a:gd name="T58" fmla="*/ 8 w 17"/>
                  <a:gd name="T59" fmla="*/ 18 h 23"/>
                  <a:gd name="T60" fmla="*/ 9 w 17"/>
                  <a:gd name="T61" fmla="*/ 17 h 23"/>
                  <a:gd name="T62" fmla="*/ 11 w 17"/>
                  <a:gd name="T63" fmla="*/ 17 h 23"/>
                  <a:gd name="T64" fmla="*/ 16 w 17"/>
                  <a:gd name="T65" fmla="*/ 15 h 23"/>
                  <a:gd name="T66" fmla="*/ 17 w 17"/>
                  <a:gd name="T67" fmla="*/ 13 h 23"/>
                  <a:gd name="T68" fmla="*/ 17 w 17"/>
                  <a:gd name="T6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23">
                    <a:moveTo>
                      <a:pt x="17" y="12"/>
                    </a:moveTo>
                    <a:lnTo>
                      <a:pt x="16" y="14"/>
                    </a:lnTo>
                    <a:lnTo>
                      <a:pt x="14" y="15"/>
                    </a:lnTo>
                    <a:lnTo>
                      <a:pt x="12" y="16"/>
                    </a:lnTo>
                    <a:lnTo>
                      <a:pt x="10" y="17"/>
                    </a:lnTo>
                    <a:lnTo>
                      <a:pt x="8" y="18"/>
                    </a:lnTo>
                    <a:lnTo>
                      <a:pt x="6" y="19"/>
                    </a:lnTo>
                    <a:lnTo>
                      <a:pt x="4" y="20"/>
                    </a:lnTo>
                    <a:lnTo>
                      <a:pt x="3" y="22"/>
                    </a:lnTo>
                    <a:lnTo>
                      <a:pt x="2" y="21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2"/>
                    </a:lnTo>
                    <a:lnTo>
                      <a:pt x="4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6" y="19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1" y="17"/>
                    </a:lnTo>
                    <a:lnTo>
                      <a:pt x="14" y="16"/>
                    </a:lnTo>
                    <a:lnTo>
                      <a:pt x="16" y="15"/>
                    </a:lnTo>
                    <a:lnTo>
                      <a:pt x="16" y="14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7" name="Freeform 107"/>
              <p:cNvSpPr>
                <a:spLocks/>
              </p:cNvSpPr>
              <p:nvPr/>
            </p:nvSpPr>
            <p:spPr bwMode="auto">
              <a:xfrm>
                <a:off x="2726" y="645"/>
                <a:ext cx="132" cy="60"/>
              </a:xfrm>
              <a:custGeom>
                <a:avLst/>
                <a:gdLst>
                  <a:gd name="T0" fmla="*/ 1 w 22"/>
                  <a:gd name="T1" fmla="*/ 6 h 10"/>
                  <a:gd name="T2" fmla="*/ 3 w 22"/>
                  <a:gd name="T3" fmla="*/ 7 h 10"/>
                  <a:gd name="T4" fmla="*/ 4 w 22"/>
                  <a:gd name="T5" fmla="*/ 5 h 10"/>
                  <a:gd name="T6" fmla="*/ 5 w 22"/>
                  <a:gd name="T7" fmla="*/ 6 h 10"/>
                  <a:gd name="T8" fmla="*/ 6 w 22"/>
                  <a:gd name="T9" fmla="*/ 7 h 10"/>
                  <a:gd name="T10" fmla="*/ 8 w 22"/>
                  <a:gd name="T11" fmla="*/ 8 h 10"/>
                  <a:gd name="T12" fmla="*/ 9 w 22"/>
                  <a:gd name="T13" fmla="*/ 8 h 10"/>
                  <a:gd name="T14" fmla="*/ 9 w 22"/>
                  <a:gd name="T15" fmla="*/ 9 h 10"/>
                  <a:gd name="T16" fmla="*/ 8 w 22"/>
                  <a:gd name="T17" fmla="*/ 9 h 10"/>
                  <a:gd name="T18" fmla="*/ 11 w 22"/>
                  <a:gd name="T19" fmla="*/ 9 h 10"/>
                  <a:gd name="T20" fmla="*/ 14 w 22"/>
                  <a:gd name="T21" fmla="*/ 9 h 10"/>
                  <a:gd name="T22" fmla="*/ 14 w 22"/>
                  <a:gd name="T23" fmla="*/ 9 h 10"/>
                  <a:gd name="T24" fmla="*/ 10 w 22"/>
                  <a:gd name="T25" fmla="*/ 9 h 10"/>
                  <a:gd name="T26" fmla="*/ 11 w 22"/>
                  <a:gd name="T27" fmla="*/ 8 h 10"/>
                  <a:gd name="T28" fmla="*/ 13 w 22"/>
                  <a:gd name="T29" fmla="*/ 8 h 10"/>
                  <a:gd name="T30" fmla="*/ 14 w 22"/>
                  <a:gd name="T31" fmla="*/ 8 h 10"/>
                  <a:gd name="T32" fmla="*/ 16 w 22"/>
                  <a:gd name="T33" fmla="*/ 7 h 10"/>
                  <a:gd name="T34" fmla="*/ 18 w 22"/>
                  <a:gd name="T35" fmla="*/ 8 h 10"/>
                  <a:gd name="T36" fmla="*/ 19 w 22"/>
                  <a:gd name="T37" fmla="*/ 7 h 10"/>
                  <a:gd name="T38" fmla="*/ 19 w 22"/>
                  <a:gd name="T39" fmla="*/ 7 h 10"/>
                  <a:gd name="T40" fmla="*/ 18 w 22"/>
                  <a:gd name="T41" fmla="*/ 8 h 10"/>
                  <a:gd name="T42" fmla="*/ 17 w 22"/>
                  <a:gd name="T43" fmla="*/ 7 h 10"/>
                  <a:gd name="T44" fmla="*/ 16 w 22"/>
                  <a:gd name="T45" fmla="*/ 7 h 10"/>
                  <a:gd name="T46" fmla="*/ 19 w 22"/>
                  <a:gd name="T47" fmla="*/ 5 h 10"/>
                  <a:gd name="T48" fmla="*/ 19 w 22"/>
                  <a:gd name="T49" fmla="*/ 5 h 10"/>
                  <a:gd name="T50" fmla="*/ 20 w 22"/>
                  <a:gd name="T51" fmla="*/ 4 h 10"/>
                  <a:gd name="T52" fmla="*/ 20 w 22"/>
                  <a:gd name="T53" fmla="*/ 4 h 10"/>
                  <a:gd name="T54" fmla="*/ 21 w 22"/>
                  <a:gd name="T55" fmla="*/ 4 h 10"/>
                  <a:gd name="T56" fmla="*/ 22 w 22"/>
                  <a:gd name="T57" fmla="*/ 3 h 10"/>
                  <a:gd name="T58" fmla="*/ 21 w 22"/>
                  <a:gd name="T59" fmla="*/ 3 h 10"/>
                  <a:gd name="T60" fmla="*/ 19 w 22"/>
                  <a:gd name="T61" fmla="*/ 3 h 10"/>
                  <a:gd name="T62" fmla="*/ 18 w 22"/>
                  <a:gd name="T63" fmla="*/ 0 h 10"/>
                  <a:gd name="T64" fmla="*/ 19 w 22"/>
                  <a:gd name="T65" fmla="*/ 4 h 10"/>
                  <a:gd name="T66" fmla="*/ 18 w 22"/>
                  <a:gd name="T67" fmla="*/ 6 h 10"/>
                  <a:gd name="T68" fmla="*/ 17 w 22"/>
                  <a:gd name="T69" fmla="*/ 3 h 10"/>
                  <a:gd name="T70" fmla="*/ 17 w 22"/>
                  <a:gd name="T71" fmla="*/ 3 h 10"/>
                  <a:gd name="T72" fmla="*/ 17 w 22"/>
                  <a:gd name="T73" fmla="*/ 6 h 10"/>
                  <a:gd name="T74" fmla="*/ 16 w 22"/>
                  <a:gd name="T75" fmla="*/ 7 h 10"/>
                  <a:gd name="T76" fmla="*/ 15 w 22"/>
                  <a:gd name="T77" fmla="*/ 3 h 10"/>
                  <a:gd name="T78" fmla="*/ 15 w 22"/>
                  <a:gd name="T79" fmla="*/ 5 h 10"/>
                  <a:gd name="T80" fmla="*/ 14 w 22"/>
                  <a:gd name="T81" fmla="*/ 7 h 10"/>
                  <a:gd name="T82" fmla="*/ 12 w 22"/>
                  <a:gd name="T83" fmla="*/ 6 h 10"/>
                  <a:gd name="T84" fmla="*/ 12 w 22"/>
                  <a:gd name="T85" fmla="*/ 2 h 10"/>
                  <a:gd name="T86" fmla="*/ 12 w 22"/>
                  <a:gd name="T87" fmla="*/ 7 h 10"/>
                  <a:gd name="T88" fmla="*/ 11 w 22"/>
                  <a:gd name="T89" fmla="*/ 7 h 10"/>
                  <a:gd name="T90" fmla="*/ 10 w 22"/>
                  <a:gd name="T91" fmla="*/ 6 h 10"/>
                  <a:gd name="T92" fmla="*/ 9 w 22"/>
                  <a:gd name="T93" fmla="*/ 7 h 10"/>
                  <a:gd name="T94" fmla="*/ 9 w 22"/>
                  <a:gd name="T95" fmla="*/ 6 h 10"/>
                  <a:gd name="T96" fmla="*/ 10 w 22"/>
                  <a:gd name="T97" fmla="*/ 3 h 10"/>
                  <a:gd name="T98" fmla="*/ 10 w 22"/>
                  <a:gd name="T99" fmla="*/ 1 h 10"/>
                  <a:gd name="T100" fmla="*/ 10 w 22"/>
                  <a:gd name="T101" fmla="*/ 4 h 10"/>
                  <a:gd name="T102" fmla="*/ 8 w 22"/>
                  <a:gd name="T103" fmla="*/ 6 h 10"/>
                  <a:gd name="T104" fmla="*/ 6 w 22"/>
                  <a:gd name="T105" fmla="*/ 6 h 10"/>
                  <a:gd name="T106" fmla="*/ 7 w 22"/>
                  <a:gd name="T107" fmla="*/ 4 h 10"/>
                  <a:gd name="T108" fmla="*/ 7 w 22"/>
                  <a:gd name="T109" fmla="*/ 4 h 10"/>
                  <a:gd name="T110" fmla="*/ 5 w 22"/>
                  <a:gd name="T111" fmla="*/ 5 h 10"/>
                  <a:gd name="T112" fmla="*/ 3 w 22"/>
                  <a:gd name="T113" fmla="*/ 5 h 10"/>
                  <a:gd name="T114" fmla="*/ 3 w 22"/>
                  <a:gd name="T115" fmla="*/ 5 h 10"/>
                  <a:gd name="T116" fmla="*/ 2 w 22"/>
                  <a:gd name="T117" fmla="*/ 6 h 10"/>
                  <a:gd name="T118" fmla="*/ 2 w 22"/>
                  <a:gd name="T1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" h="10">
                    <a:moveTo>
                      <a:pt x="0" y="6"/>
                    </a:move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4" y="9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9" y="1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1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8" name="Freeform 108"/>
              <p:cNvSpPr>
                <a:spLocks/>
              </p:cNvSpPr>
              <p:nvPr/>
            </p:nvSpPr>
            <p:spPr bwMode="auto">
              <a:xfrm>
                <a:off x="2834" y="579"/>
                <a:ext cx="30" cy="90"/>
              </a:xfrm>
              <a:custGeom>
                <a:avLst/>
                <a:gdLst>
                  <a:gd name="T0" fmla="*/ 1 w 5"/>
                  <a:gd name="T1" fmla="*/ 1 h 15"/>
                  <a:gd name="T2" fmla="*/ 2 w 5"/>
                  <a:gd name="T3" fmla="*/ 2 h 15"/>
                  <a:gd name="T4" fmla="*/ 2 w 5"/>
                  <a:gd name="T5" fmla="*/ 2 h 15"/>
                  <a:gd name="T6" fmla="*/ 2 w 5"/>
                  <a:gd name="T7" fmla="*/ 3 h 15"/>
                  <a:gd name="T8" fmla="*/ 3 w 5"/>
                  <a:gd name="T9" fmla="*/ 3 h 15"/>
                  <a:gd name="T10" fmla="*/ 3 w 5"/>
                  <a:gd name="T11" fmla="*/ 4 h 15"/>
                  <a:gd name="T12" fmla="*/ 3 w 5"/>
                  <a:gd name="T13" fmla="*/ 5 h 15"/>
                  <a:gd name="T14" fmla="*/ 3 w 5"/>
                  <a:gd name="T15" fmla="*/ 5 h 15"/>
                  <a:gd name="T16" fmla="*/ 3 w 5"/>
                  <a:gd name="T17" fmla="*/ 6 h 15"/>
                  <a:gd name="T18" fmla="*/ 4 w 5"/>
                  <a:gd name="T19" fmla="*/ 6 h 15"/>
                  <a:gd name="T20" fmla="*/ 3 w 5"/>
                  <a:gd name="T21" fmla="*/ 6 h 15"/>
                  <a:gd name="T22" fmla="*/ 4 w 5"/>
                  <a:gd name="T23" fmla="*/ 7 h 15"/>
                  <a:gd name="T24" fmla="*/ 4 w 5"/>
                  <a:gd name="T25" fmla="*/ 8 h 15"/>
                  <a:gd name="T26" fmla="*/ 4 w 5"/>
                  <a:gd name="T27" fmla="*/ 8 h 15"/>
                  <a:gd name="T28" fmla="*/ 4 w 5"/>
                  <a:gd name="T29" fmla="*/ 9 h 15"/>
                  <a:gd name="T30" fmla="*/ 4 w 5"/>
                  <a:gd name="T31" fmla="*/ 9 h 15"/>
                  <a:gd name="T32" fmla="*/ 4 w 5"/>
                  <a:gd name="T33" fmla="*/ 10 h 15"/>
                  <a:gd name="T34" fmla="*/ 3 w 5"/>
                  <a:gd name="T35" fmla="*/ 11 h 15"/>
                  <a:gd name="T36" fmla="*/ 3 w 5"/>
                  <a:gd name="T37" fmla="*/ 10 h 15"/>
                  <a:gd name="T38" fmla="*/ 3 w 5"/>
                  <a:gd name="T39" fmla="*/ 9 h 15"/>
                  <a:gd name="T40" fmla="*/ 2 w 5"/>
                  <a:gd name="T41" fmla="*/ 9 h 15"/>
                  <a:gd name="T42" fmla="*/ 1 w 5"/>
                  <a:gd name="T43" fmla="*/ 8 h 15"/>
                  <a:gd name="T44" fmla="*/ 2 w 5"/>
                  <a:gd name="T45" fmla="*/ 9 h 15"/>
                  <a:gd name="T46" fmla="*/ 3 w 5"/>
                  <a:gd name="T47" fmla="*/ 11 h 15"/>
                  <a:gd name="T48" fmla="*/ 3 w 5"/>
                  <a:gd name="T49" fmla="*/ 12 h 15"/>
                  <a:gd name="T50" fmla="*/ 2 w 5"/>
                  <a:gd name="T51" fmla="*/ 12 h 15"/>
                  <a:gd name="T52" fmla="*/ 2 w 5"/>
                  <a:gd name="T53" fmla="*/ 11 h 15"/>
                  <a:gd name="T54" fmla="*/ 2 w 5"/>
                  <a:gd name="T55" fmla="*/ 11 h 15"/>
                  <a:gd name="T56" fmla="*/ 2 w 5"/>
                  <a:gd name="T57" fmla="*/ 12 h 15"/>
                  <a:gd name="T58" fmla="*/ 1 w 5"/>
                  <a:gd name="T59" fmla="*/ 15 h 15"/>
                  <a:gd name="T60" fmla="*/ 3 w 5"/>
                  <a:gd name="T61" fmla="*/ 13 h 15"/>
                  <a:gd name="T62" fmla="*/ 4 w 5"/>
                  <a:gd name="T63" fmla="*/ 11 h 15"/>
                  <a:gd name="T64" fmla="*/ 5 w 5"/>
                  <a:gd name="T65" fmla="*/ 9 h 15"/>
                  <a:gd name="T66" fmla="*/ 5 w 5"/>
                  <a:gd name="T67" fmla="*/ 7 h 15"/>
                  <a:gd name="T68" fmla="*/ 5 w 5"/>
                  <a:gd name="T69" fmla="*/ 6 h 15"/>
                  <a:gd name="T70" fmla="*/ 4 w 5"/>
                  <a:gd name="T71" fmla="*/ 5 h 15"/>
                  <a:gd name="T72" fmla="*/ 4 w 5"/>
                  <a:gd name="T73" fmla="*/ 4 h 15"/>
                  <a:gd name="T74" fmla="*/ 4 w 5"/>
                  <a:gd name="T75" fmla="*/ 3 h 15"/>
                  <a:gd name="T76" fmla="*/ 3 w 5"/>
                  <a:gd name="T77" fmla="*/ 3 h 15"/>
                  <a:gd name="T78" fmla="*/ 1 w 5"/>
                  <a:gd name="T79" fmla="*/ 1 h 15"/>
                  <a:gd name="T80" fmla="*/ 0 w 5"/>
                  <a:gd name="T8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15">
                    <a:moveTo>
                      <a:pt x="1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1" y="15"/>
                    </a:lnTo>
                    <a:lnTo>
                      <a:pt x="2" y="15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09" name="Freeform 109"/>
              <p:cNvSpPr>
                <a:spLocks/>
              </p:cNvSpPr>
              <p:nvPr/>
            </p:nvSpPr>
            <p:spPr bwMode="auto">
              <a:xfrm>
                <a:off x="2768" y="567"/>
                <a:ext cx="72" cy="84"/>
              </a:xfrm>
              <a:custGeom>
                <a:avLst/>
                <a:gdLst>
                  <a:gd name="T0" fmla="*/ 1 w 12"/>
                  <a:gd name="T1" fmla="*/ 1 h 14"/>
                  <a:gd name="T2" fmla="*/ 2 w 12"/>
                  <a:gd name="T3" fmla="*/ 1 h 14"/>
                  <a:gd name="T4" fmla="*/ 4 w 12"/>
                  <a:gd name="T5" fmla="*/ 1 h 14"/>
                  <a:gd name="T6" fmla="*/ 6 w 12"/>
                  <a:gd name="T7" fmla="*/ 1 h 14"/>
                  <a:gd name="T8" fmla="*/ 8 w 12"/>
                  <a:gd name="T9" fmla="*/ 0 h 14"/>
                  <a:gd name="T10" fmla="*/ 9 w 12"/>
                  <a:gd name="T11" fmla="*/ 0 h 14"/>
                  <a:gd name="T12" fmla="*/ 11 w 12"/>
                  <a:gd name="T13" fmla="*/ 0 h 14"/>
                  <a:gd name="T14" fmla="*/ 11 w 12"/>
                  <a:gd name="T15" fmla="*/ 1 h 14"/>
                  <a:gd name="T16" fmla="*/ 12 w 12"/>
                  <a:gd name="T17" fmla="*/ 2 h 14"/>
                  <a:gd name="T18" fmla="*/ 12 w 12"/>
                  <a:gd name="T19" fmla="*/ 3 h 14"/>
                  <a:gd name="T20" fmla="*/ 11 w 12"/>
                  <a:gd name="T21" fmla="*/ 4 h 14"/>
                  <a:gd name="T22" fmla="*/ 11 w 12"/>
                  <a:gd name="T23" fmla="*/ 5 h 14"/>
                  <a:gd name="T24" fmla="*/ 11 w 12"/>
                  <a:gd name="T25" fmla="*/ 6 h 14"/>
                  <a:gd name="T26" fmla="*/ 10 w 12"/>
                  <a:gd name="T27" fmla="*/ 8 h 14"/>
                  <a:gd name="T28" fmla="*/ 8 w 12"/>
                  <a:gd name="T29" fmla="*/ 11 h 14"/>
                  <a:gd name="T30" fmla="*/ 5 w 12"/>
                  <a:gd name="T31" fmla="*/ 13 h 14"/>
                  <a:gd name="T32" fmla="*/ 4 w 12"/>
                  <a:gd name="T33" fmla="*/ 13 h 14"/>
                  <a:gd name="T34" fmla="*/ 2 w 12"/>
                  <a:gd name="T35" fmla="*/ 13 h 14"/>
                  <a:gd name="T36" fmla="*/ 5 w 12"/>
                  <a:gd name="T37" fmla="*/ 12 h 14"/>
                  <a:gd name="T38" fmla="*/ 8 w 12"/>
                  <a:gd name="T39" fmla="*/ 10 h 14"/>
                  <a:gd name="T40" fmla="*/ 10 w 12"/>
                  <a:gd name="T41" fmla="*/ 7 h 14"/>
                  <a:gd name="T42" fmla="*/ 11 w 12"/>
                  <a:gd name="T43" fmla="*/ 3 h 14"/>
                  <a:gd name="T44" fmla="*/ 11 w 12"/>
                  <a:gd name="T45" fmla="*/ 1 h 14"/>
                  <a:gd name="T46" fmla="*/ 10 w 12"/>
                  <a:gd name="T47" fmla="*/ 0 h 14"/>
                  <a:gd name="T48" fmla="*/ 9 w 12"/>
                  <a:gd name="T49" fmla="*/ 0 h 14"/>
                  <a:gd name="T50" fmla="*/ 8 w 12"/>
                  <a:gd name="T51" fmla="*/ 1 h 14"/>
                  <a:gd name="T52" fmla="*/ 7 w 12"/>
                  <a:gd name="T53" fmla="*/ 1 h 14"/>
                  <a:gd name="T54" fmla="*/ 5 w 12"/>
                  <a:gd name="T55" fmla="*/ 1 h 14"/>
                  <a:gd name="T56" fmla="*/ 4 w 12"/>
                  <a:gd name="T57" fmla="*/ 1 h 14"/>
                  <a:gd name="T58" fmla="*/ 2 w 12"/>
                  <a:gd name="T59" fmla="*/ 1 h 14"/>
                  <a:gd name="T60" fmla="*/ 0 w 12"/>
                  <a:gd name="T61" fmla="*/ 2 h 14"/>
                  <a:gd name="T62" fmla="*/ 0 w 12"/>
                  <a:gd name="T6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" h="14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8" y="11"/>
                    </a:lnTo>
                    <a:lnTo>
                      <a:pt x="6" y="12"/>
                    </a:lnTo>
                    <a:lnTo>
                      <a:pt x="5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0" name="Freeform 110"/>
              <p:cNvSpPr>
                <a:spLocks/>
              </p:cNvSpPr>
              <p:nvPr/>
            </p:nvSpPr>
            <p:spPr bwMode="auto">
              <a:xfrm>
                <a:off x="2762" y="549"/>
                <a:ext cx="12" cy="24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0 w 2"/>
                  <a:gd name="T5" fmla="*/ 2 h 4"/>
                  <a:gd name="T6" fmla="*/ 0 w 2"/>
                  <a:gd name="T7" fmla="*/ 1 h 4"/>
                  <a:gd name="T8" fmla="*/ 0 w 2"/>
                  <a:gd name="T9" fmla="*/ 0 h 4"/>
                  <a:gd name="T10" fmla="*/ 1 w 2"/>
                  <a:gd name="T11" fmla="*/ 0 h 4"/>
                  <a:gd name="T12" fmla="*/ 1 w 2"/>
                  <a:gd name="T13" fmla="*/ 0 h 4"/>
                  <a:gd name="T14" fmla="*/ 1 w 2"/>
                  <a:gd name="T15" fmla="*/ 0 h 4"/>
                  <a:gd name="T16" fmla="*/ 1 w 2"/>
                  <a:gd name="T17" fmla="*/ 1 h 4"/>
                  <a:gd name="T18" fmla="*/ 1 w 2"/>
                  <a:gd name="T19" fmla="*/ 1 h 4"/>
                  <a:gd name="T20" fmla="*/ 2 w 2"/>
                  <a:gd name="T21" fmla="*/ 2 h 4"/>
                  <a:gd name="T22" fmla="*/ 2 w 2"/>
                  <a:gd name="T23" fmla="*/ 3 h 4"/>
                  <a:gd name="T24" fmla="*/ 2 w 2"/>
                  <a:gd name="T25" fmla="*/ 3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4 h 4"/>
                  <a:gd name="T32" fmla="*/ 2 w 2"/>
                  <a:gd name="T33" fmla="*/ 3 h 4"/>
                  <a:gd name="T34" fmla="*/ 2 w 2"/>
                  <a:gd name="T35" fmla="*/ 2 h 4"/>
                  <a:gd name="T36" fmla="*/ 2 w 2"/>
                  <a:gd name="T37" fmla="*/ 1 h 4"/>
                  <a:gd name="T38" fmla="*/ 2 w 2"/>
                  <a:gd name="T39" fmla="*/ 0 h 4"/>
                  <a:gd name="T40" fmla="*/ 2 w 2"/>
                  <a:gd name="T41" fmla="*/ 0 h 4"/>
                  <a:gd name="T42" fmla="*/ 2 w 2"/>
                  <a:gd name="T43" fmla="*/ 0 h 4"/>
                  <a:gd name="T44" fmla="*/ 1 w 2"/>
                  <a:gd name="T45" fmla="*/ 0 h 4"/>
                  <a:gd name="T46" fmla="*/ 1 w 2"/>
                  <a:gd name="T47" fmla="*/ 0 h 4"/>
                  <a:gd name="T48" fmla="*/ 1 w 2"/>
                  <a:gd name="T49" fmla="*/ 0 h 4"/>
                  <a:gd name="T50" fmla="*/ 0 w 2"/>
                  <a:gd name="T51" fmla="*/ 0 h 4"/>
                  <a:gd name="T52" fmla="*/ 0 w 2"/>
                  <a:gd name="T53" fmla="*/ 0 h 4"/>
                  <a:gd name="T54" fmla="*/ 0 w 2"/>
                  <a:gd name="T55" fmla="*/ 0 h 4"/>
                  <a:gd name="T56" fmla="*/ 0 w 2"/>
                  <a:gd name="T57" fmla="*/ 0 h 4"/>
                  <a:gd name="T58" fmla="*/ 0 w 2"/>
                  <a:gd name="T59" fmla="*/ 1 h 4"/>
                  <a:gd name="T60" fmla="*/ 0 w 2"/>
                  <a:gd name="T61" fmla="*/ 2 h 4"/>
                  <a:gd name="T62" fmla="*/ 0 w 2"/>
                  <a:gd name="T63" fmla="*/ 3 h 4"/>
                  <a:gd name="T64" fmla="*/ 0 w 2"/>
                  <a:gd name="T65" fmla="*/ 3 h 4"/>
                  <a:gd name="T66" fmla="*/ 0 w 2"/>
                  <a:gd name="T67" fmla="*/ 4 h 4"/>
                  <a:gd name="T68" fmla="*/ 1 w 2"/>
                  <a:gd name="T69" fmla="*/ 4 h 4"/>
                  <a:gd name="T70" fmla="*/ 1 w 2"/>
                  <a:gd name="T7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1" name="Freeform 111"/>
              <p:cNvSpPr>
                <a:spLocks/>
              </p:cNvSpPr>
              <p:nvPr/>
            </p:nvSpPr>
            <p:spPr bwMode="auto">
              <a:xfrm>
                <a:off x="2852" y="663"/>
                <a:ext cx="18" cy="78"/>
              </a:xfrm>
              <a:custGeom>
                <a:avLst/>
                <a:gdLst>
                  <a:gd name="T0" fmla="*/ 0 w 3"/>
                  <a:gd name="T1" fmla="*/ 0 h 13"/>
                  <a:gd name="T2" fmla="*/ 0 w 3"/>
                  <a:gd name="T3" fmla="*/ 0 h 13"/>
                  <a:gd name="T4" fmla="*/ 1 w 3"/>
                  <a:gd name="T5" fmla="*/ 0 h 13"/>
                  <a:gd name="T6" fmla="*/ 2 w 3"/>
                  <a:gd name="T7" fmla="*/ 0 h 13"/>
                  <a:gd name="T8" fmla="*/ 2 w 3"/>
                  <a:gd name="T9" fmla="*/ 0 h 13"/>
                  <a:gd name="T10" fmla="*/ 3 w 3"/>
                  <a:gd name="T11" fmla="*/ 1 h 13"/>
                  <a:gd name="T12" fmla="*/ 3 w 3"/>
                  <a:gd name="T13" fmla="*/ 1 h 13"/>
                  <a:gd name="T14" fmla="*/ 3 w 3"/>
                  <a:gd name="T15" fmla="*/ 2 h 13"/>
                  <a:gd name="T16" fmla="*/ 3 w 3"/>
                  <a:gd name="T17" fmla="*/ 2 h 13"/>
                  <a:gd name="T18" fmla="*/ 3 w 3"/>
                  <a:gd name="T19" fmla="*/ 3 h 13"/>
                  <a:gd name="T20" fmla="*/ 3 w 3"/>
                  <a:gd name="T21" fmla="*/ 3 h 13"/>
                  <a:gd name="T22" fmla="*/ 3 w 3"/>
                  <a:gd name="T23" fmla="*/ 4 h 13"/>
                  <a:gd name="T24" fmla="*/ 3 w 3"/>
                  <a:gd name="T25" fmla="*/ 4 h 13"/>
                  <a:gd name="T26" fmla="*/ 3 w 3"/>
                  <a:gd name="T27" fmla="*/ 4 h 13"/>
                  <a:gd name="T28" fmla="*/ 3 w 3"/>
                  <a:gd name="T29" fmla="*/ 5 h 13"/>
                  <a:gd name="T30" fmla="*/ 3 w 3"/>
                  <a:gd name="T31" fmla="*/ 5 h 13"/>
                  <a:gd name="T32" fmla="*/ 3 w 3"/>
                  <a:gd name="T33" fmla="*/ 6 h 13"/>
                  <a:gd name="T34" fmla="*/ 3 w 3"/>
                  <a:gd name="T35" fmla="*/ 7 h 13"/>
                  <a:gd name="T36" fmla="*/ 3 w 3"/>
                  <a:gd name="T37" fmla="*/ 8 h 13"/>
                  <a:gd name="T38" fmla="*/ 3 w 3"/>
                  <a:gd name="T39" fmla="*/ 8 h 13"/>
                  <a:gd name="T40" fmla="*/ 3 w 3"/>
                  <a:gd name="T41" fmla="*/ 9 h 13"/>
                  <a:gd name="T42" fmla="*/ 3 w 3"/>
                  <a:gd name="T43" fmla="*/ 10 h 13"/>
                  <a:gd name="T44" fmla="*/ 3 w 3"/>
                  <a:gd name="T45" fmla="*/ 11 h 13"/>
                  <a:gd name="T46" fmla="*/ 3 w 3"/>
                  <a:gd name="T47" fmla="*/ 11 h 13"/>
                  <a:gd name="T48" fmla="*/ 2 w 3"/>
                  <a:gd name="T49" fmla="*/ 12 h 13"/>
                  <a:gd name="T50" fmla="*/ 2 w 3"/>
                  <a:gd name="T51" fmla="*/ 12 h 13"/>
                  <a:gd name="T52" fmla="*/ 2 w 3"/>
                  <a:gd name="T53" fmla="*/ 13 h 13"/>
                  <a:gd name="T54" fmla="*/ 1 w 3"/>
                  <a:gd name="T55" fmla="*/ 13 h 13"/>
                  <a:gd name="T56" fmla="*/ 1 w 3"/>
                  <a:gd name="T57" fmla="*/ 13 h 13"/>
                  <a:gd name="T58" fmla="*/ 1 w 3"/>
                  <a:gd name="T59" fmla="*/ 13 h 13"/>
                  <a:gd name="T60" fmla="*/ 1 w 3"/>
                  <a:gd name="T61" fmla="*/ 13 h 13"/>
                  <a:gd name="T62" fmla="*/ 2 w 3"/>
                  <a:gd name="T63" fmla="*/ 12 h 13"/>
                  <a:gd name="T64" fmla="*/ 2 w 3"/>
                  <a:gd name="T65" fmla="*/ 12 h 13"/>
                  <a:gd name="T66" fmla="*/ 2 w 3"/>
                  <a:gd name="T67" fmla="*/ 11 h 13"/>
                  <a:gd name="T68" fmla="*/ 2 w 3"/>
                  <a:gd name="T69" fmla="*/ 10 h 13"/>
                  <a:gd name="T70" fmla="*/ 3 w 3"/>
                  <a:gd name="T71" fmla="*/ 8 h 13"/>
                  <a:gd name="T72" fmla="*/ 3 w 3"/>
                  <a:gd name="T73" fmla="*/ 6 h 13"/>
                  <a:gd name="T74" fmla="*/ 3 w 3"/>
                  <a:gd name="T75" fmla="*/ 5 h 13"/>
                  <a:gd name="T76" fmla="*/ 2 w 3"/>
                  <a:gd name="T77" fmla="*/ 4 h 13"/>
                  <a:gd name="T78" fmla="*/ 2 w 3"/>
                  <a:gd name="T79" fmla="*/ 4 h 13"/>
                  <a:gd name="T80" fmla="*/ 2 w 3"/>
                  <a:gd name="T81" fmla="*/ 3 h 13"/>
                  <a:gd name="T82" fmla="*/ 2 w 3"/>
                  <a:gd name="T83" fmla="*/ 3 h 13"/>
                  <a:gd name="T84" fmla="*/ 2 w 3"/>
                  <a:gd name="T85" fmla="*/ 3 h 13"/>
                  <a:gd name="T86" fmla="*/ 3 w 3"/>
                  <a:gd name="T87" fmla="*/ 3 h 13"/>
                  <a:gd name="T88" fmla="*/ 3 w 3"/>
                  <a:gd name="T89" fmla="*/ 2 h 13"/>
                  <a:gd name="T90" fmla="*/ 3 w 3"/>
                  <a:gd name="T91" fmla="*/ 2 h 13"/>
                  <a:gd name="T92" fmla="*/ 2 w 3"/>
                  <a:gd name="T93" fmla="*/ 1 h 13"/>
                  <a:gd name="T94" fmla="*/ 2 w 3"/>
                  <a:gd name="T95" fmla="*/ 1 h 13"/>
                  <a:gd name="T96" fmla="*/ 1 w 3"/>
                  <a:gd name="T97" fmla="*/ 1 h 13"/>
                  <a:gd name="T98" fmla="*/ 1 w 3"/>
                  <a:gd name="T99" fmla="*/ 1 h 13"/>
                  <a:gd name="T100" fmla="*/ 0 w 3"/>
                  <a:gd name="T101" fmla="*/ 1 h 13"/>
                  <a:gd name="T102" fmla="*/ 0 w 3"/>
                  <a:gd name="T10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" h="13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2" name="Freeform 112"/>
              <p:cNvSpPr>
                <a:spLocks/>
              </p:cNvSpPr>
              <p:nvPr/>
            </p:nvSpPr>
            <p:spPr bwMode="auto">
              <a:xfrm>
                <a:off x="2780" y="723"/>
                <a:ext cx="18" cy="30"/>
              </a:xfrm>
              <a:custGeom>
                <a:avLst/>
                <a:gdLst>
                  <a:gd name="T0" fmla="*/ 3 w 3"/>
                  <a:gd name="T1" fmla="*/ 1 h 5"/>
                  <a:gd name="T2" fmla="*/ 2 w 3"/>
                  <a:gd name="T3" fmla="*/ 2 h 5"/>
                  <a:gd name="T4" fmla="*/ 2 w 3"/>
                  <a:gd name="T5" fmla="*/ 3 h 5"/>
                  <a:gd name="T6" fmla="*/ 1 w 3"/>
                  <a:gd name="T7" fmla="*/ 4 h 5"/>
                  <a:gd name="T8" fmla="*/ 1 w 3"/>
                  <a:gd name="T9" fmla="*/ 5 h 5"/>
                  <a:gd name="T10" fmla="*/ 1 w 3"/>
                  <a:gd name="T11" fmla="*/ 5 h 5"/>
                  <a:gd name="T12" fmla="*/ 1 w 3"/>
                  <a:gd name="T13" fmla="*/ 5 h 5"/>
                  <a:gd name="T14" fmla="*/ 0 w 3"/>
                  <a:gd name="T15" fmla="*/ 5 h 5"/>
                  <a:gd name="T16" fmla="*/ 1 w 3"/>
                  <a:gd name="T17" fmla="*/ 4 h 5"/>
                  <a:gd name="T18" fmla="*/ 2 w 3"/>
                  <a:gd name="T19" fmla="*/ 2 h 5"/>
                  <a:gd name="T20" fmla="*/ 2 w 3"/>
                  <a:gd name="T21" fmla="*/ 1 h 5"/>
                  <a:gd name="T22" fmla="*/ 3 w 3"/>
                  <a:gd name="T23" fmla="*/ 0 h 5"/>
                  <a:gd name="T24" fmla="*/ 3 w 3"/>
                  <a:gd name="T2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5">
                    <a:moveTo>
                      <a:pt x="3" y="1"/>
                    </a:move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3" name="Freeform 113"/>
              <p:cNvSpPr>
                <a:spLocks/>
              </p:cNvSpPr>
              <p:nvPr/>
            </p:nvSpPr>
            <p:spPr bwMode="auto">
              <a:xfrm>
                <a:off x="2786" y="729"/>
                <a:ext cx="36" cy="66"/>
              </a:xfrm>
              <a:custGeom>
                <a:avLst/>
                <a:gdLst>
                  <a:gd name="T0" fmla="*/ 5 w 6"/>
                  <a:gd name="T1" fmla="*/ 0 h 11"/>
                  <a:gd name="T2" fmla="*/ 5 w 6"/>
                  <a:gd name="T3" fmla="*/ 1 h 11"/>
                  <a:gd name="T4" fmla="*/ 6 w 6"/>
                  <a:gd name="T5" fmla="*/ 1 h 11"/>
                  <a:gd name="T6" fmla="*/ 5 w 6"/>
                  <a:gd name="T7" fmla="*/ 1 h 11"/>
                  <a:gd name="T8" fmla="*/ 4 w 6"/>
                  <a:gd name="T9" fmla="*/ 2 h 11"/>
                  <a:gd name="T10" fmla="*/ 3 w 6"/>
                  <a:gd name="T11" fmla="*/ 3 h 11"/>
                  <a:gd name="T12" fmla="*/ 2 w 6"/>
                  <a:gd name="T13" fmla="*/ 4 h 11"/>
                  <a:gd name="T14" fmla="*/ 2 w 6"/>
                  <a:gd name="T15" fmla="*/ 5 h 11"/>
                  <a:gd name="T16" fmla="*/ 1 w 6"/>
                  <a:gd name="T17" fmla="*/ 6 h 11"/>
                  <a:gd name="T18" fmla="*/ 1 w 6"/>
                  <a:gd name="T19" fmla="*/ 6 h 11"/>
                  <a:gd name="T20" fmla="*/ 1 w 6"/>
                  <a:gd name="T21" fmla="*/ 7 h 11"/>
                  <a:gd name="T22" fmla="*/ 1 w 6"/>
                  <a:gd name="T23" fmla="*/ 8 h 11"/>
                  <a:gd name="T24" fmla="*/ 1 w 6"/>
                  <a:gd name="T25" fmla="*/ 9 h 11"/>
                  <a:gd name="T26" fmla="*/ 2 w 6"/>
                  <a:gd name="T27" fmla="*/ 9 h 11"/>
                  <a:gd name="T28" fmla="*/ 2 w 6"/>
                  <a:gd name="T29" fmla="*/ 9 h 11"/>
                  <a:gd name="T30" fmla="*/ 1 w 6"/>
                  <a:gd name="T31" fmla="*/ 9 h 11"/>
                  <a:gd name="T32" fmla="*/ 1 w 6"/>
                  <a:gd name="T33" fmla="*/ 10 h 11"/>
                  <a:gd name="T34" fmla="*/ 0 w 6"/>
                  <a:gd name="T35" fmla="*/ 10 h 11"/>
                  <a:gd name="T36" fmla="*/ 0 w 6"/>
                  <a:gd name="T37" fmla="*/ 11 h 11"/>
                  <a:gd name="T38" fmla="*/ 0 w 6"/>
                  <a:gd name="T39" fmla="*/ 9 h 11"/>
                  <a:gd name="T40" fmla="*/ 1 w 6"/>
                  <a:gd name="T41" fmla="*/ 8 h 11"/>
                  <a:gd name="T42" fmla="*/ 1 w 6"/>
                  <a:gd name="T43" fmla="*/ 7 h 11"/>
                  <a:gd name="T44" fmla="*/ 1 w 6"/>
                  <a:gd name="T45" fmla="*/ 6 h 11"/>
                  <a:gd name="T46" fmla="*/ 1 w 6"/>
                  <a:gd name="T47" fmla="*/ 5 h 11"/>
                  <a:gd name="T48" fmla="*/ 1 w 6"/>
                  <a:gd name="T49" fmla="*/ 4 h 11"/>
                  <a:gd name="T50" fmla="*/ 2 w 6"/>
                  <a:gd name="T51" fmla="*/ 3 h 11"/>
                  <a:gd name="T52" fmla="*/ 3 w 6"/>
                  <a:gd name="T53" fmla="*/ 2 h 11"/>
                  <a:gd name="T54" fmla="*/ 4 w 6"/>
                  <a:gd name="T55" fmla="*/ 2 h 11"/>
                  <a:gd name="T56" fmla="*/ 4 w 6"/>
                  <a:gd name="T57" fmla="*/ 1 h 11"/>
                  <a:gd name="T58" fmla="*/ 5 w 6"/>
                  <a:gd name="T59" fmla="*/ 1 h 11"/>
                  <a:gd name="T60" fmla="*/ 5 w 6"/>
                  <a:gd name="T6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" h="11">
                    <a:moveTo>
                      <a:pt x="5" y="0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4" name="Freeform 114"/>
              <p:cNvSpPr>
                <a:spLocks/>
              </p:cNvSpPr>
              <p:nvPr/>
            </p:nvSpPr>
            <p:spPr bwMode="auto">
              <a:xfrm>
                <a:off x="2810" y="717"/>
                <a:ext cx="30" cy="48"/>
              </a:xfrm>
              <a:custGeom>
                <a:avLst/>
                <a:gdLst>
                  <a:gd name="T0" fmla="*/ 5 w 5"/>
                  <a:gd name="T1" fmla="*/ 0 h 8"/>
                  <a:gd name="T2" fmla="*/ 5 w 5"/>
                  <a:gd name="T3" fmla="*/ 1 h 8"/>
                  <a:gd name="T4" fmla="*/ 5 w 5"/>
                  <a:gd name="T5" fmla="*/ 2 h 8"/>
                  <a:gd name="T6" fmla="*/ 4 w 5"/>
                  <a:gd name="T7" fmla="*/ 3 h 8"/>
                  <a:gd name="T8" fmla="*/ 4 w 5"/>
                  <a:gd name="T9" fmla="*/ 4 h 8"/>
                  <a:gd name="T10" fmla="*/ 3 w 5"/>
                  <a:gd name="T11" fmla="*/ 5 h 8"/>
                  <a:gd name="T12" fmla="*/ 2 w 5"/>
                  <a:gd name="T13" fmla="*/ 6 h 8"/>
                  <a:gd name="T14" fmla="*/ 1 w 5"/>
                  <a:gd name="T15" fmla="*/ 7 h 8"/>
                  <a:gd name="T16" fmla="*/ 1 w 5"/>
                  <a:gd name="T17" fmla="*/ 7 h 8"/>
                  <a:gd name="T18" fmla="*/ 0 w 5"/>
                  <a:gd name="T19" fmla="*/ 7 h 8"/>
                  <a:gd name="T20" fmla="*/ 0 w 5"/>
                  <a:gd name="T21" fmla="*/ 8 h 8"/>
                  <a:gd name="T22" fmla="*/ 0 w 5"/>
                  <a:gd name="T23" fmla="*/ 8 h 8"/>
                  <a:gd name="T24" fmla="*/ 1 w 5"/>
                  <a:gd name="T25" fmla="*/ 8 h 8"/>
                  <a:gd name="T26" fmla="*/ 1 w 5"/>
                  <a:gd name="T27" fmla="*/ 7 h 8"/>
                  <a:gd name="T28" fmla="*/ 2 w 5"/>
                  <a:gd name="T29" fmla="*/ 7 h 8"/>
                  <a:gd name="T30" fmla="*/ 2 w 5"/>
                  <a:gd name="T31" fmla="*/ 6 h 8"/>
                  <a:gd name="T32" fmla="*/ 3 w 5"/>
                  <a:gd name="T33" fmla="*/ 6 h 8"/>
                  <a:gd name="T34" fmla="*/ 3 w 5"/>
                  <a:gd name="T35" fmla="*/ 5 h 8"/>
                  <a:gd name="T36" fmla="*/ 4 w 5"/>
                  <a:gd name="T37" fmla="*/ 4 h 8"/>
                  <a:gd name="T38" fmla="*/ 5 w 5"/>
                  <a:gd name="T39" fmla="*/ 3 h 8"/>
                  <a:gd name="T40" fmla="*/ 5 w 5"/>
                  <a:gd name="T41" fmla="*/ 2 h 8"/>
                  <a:gd name="T42" fmla="*/ 5 w 5"/>
                  <a:gd name="T43" fmla="*/ 1 h 8"/>
                  <a:gd name="T44" fmla="*/ 5 w 5"/>
                  <a:gd name="T45" fmla="*/ 1 h 8"/>
                  <a:gd name="T46" fmla="*/ 5 w 5"/>
                  <a:gd name="T47" fmla="*/ 0 h 8"/>
                  <a:gd name="T48" fmla="*/ 5 w 5"/>
                  <a:gd name="T4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" h="8">
                    <a:moveTo>
                      <a:pt x="5" y="0"/>
                    </a:move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5" name="Freeform 115"/>
              <p:cNvSpPr>
                <a:spLocks/>
              </p:cNvSpPr>
              <p:nvPr/>
            </p:nvSpPr>
            <p:spPr bwMode="auto">
              <a:xfrm>
                <a:off x="2828" y="759"/>
                <a:ext cx="36" cy="66"/>
              </a:xfrm>
              <a:custGeom>
                <a:avLst/>
                <a:gdLst>
                  <a:gd name="T0" fmla="*/ 2 w 6"/>
                  <a:gd name="T1" fmla="*/ 0 h 11"/>
                  <a:gd name="T2" fmla="*/ 3 w 6"/>
                  <a:gd name="T3" fmla="*/ 1 h 11"/>
                  <a:gd name="T4" fmla="*/ 3 w 6"/>
                  <a:gd name="T5" fmla="*/ 1 h 11"/>
                  <a:gd name="T6" fmla="*/ 3 w 6"/>
                  <a:gd name="T7" fmla="*/ 2 h 11"/>
                  <a:gd name="T8" fmla="*/ 3 w 6"/>
                  <a:gd name="T9" fmla="*/ 3 h 11"/>
                  <a:gd name="T10" fmla="*/ 3 w 6"/>
                  <a:gd name="T11" fmla="*/ 4 h 11"/>
                  <a:gd name="T12" fmla="*/ 4 w 6"/>
                  <a:gd name="T13" fmla="*/ 3 h 11"/>
                  <a:gd name="T14" fmla="*/ 5 w 6"/>
                  <a:gd name="T15" fmla="*/ 3 h 11"/>
                  <a:gd name="T16" fmla="*/ 5 w 6"/>
                  <a:gd name="T17" fmla="*/ 3 h 11"/>
                  <a:gd name="T18" fmla="*/ 6 w 6"/>
                  <a:gd name="T19" fmla="*/ 2 h 11"/>
                  <a:gd name="T20" fmla="*/ 6 w 6"/>
                  <a:gd name="T21" fmla="*/ 1 h 11"/>
                  <a:gd name="T22" fmla="*/ 6 w 6"/>
                  <a:gd name="T23" fmla="*/ 1 h 11"/>
                  <a:gd name="T24" fmla="*/ 6 w 6"/>
                  <a:gd name="T25" fmla="*/ 0 h 11"/>
                  <a:gd name="T26" fmla="*/ 6 w 6"/>
                  <a:gd name="T27" fmla="*/ 1 h 11"/>
                  <a:gd name="T28" fmla="*/ 6 w 6"/>
                  <a:gd name="T29" fmla="*/ 2 h 11"/>
                  <a:gd name="T30" fmla="*/ 6 w 6"/>
                  <a:gd name="T31" fmla="*/ 2 h 11"/>
                  <a:gd name="T32" fmla="*/ 6 w 6"/>
                  <a:gd name="T33" fmla="*/ 3 h 11"/>
                  <a:gd name="T34" fmla="*/ 5 w 6"/>
                  <a:gd name="T35" fmla="*/ 3 h 11"/>
                  <a:gd name="T36" fmla="*/ 5 w 6"/>
                  <a:gd name="T37" fmla="*/ 4 h 11"/>
                  <a:gd name="T38" fmla="*/ 5 w 6"/>
                  <a:gd name="T39" fmla="*/ 4 h 11"/>
                  <a:gd name="T40" fmla="*/ 5 w 6"/>
                  <a:gd name="T41" fmla="*/ 5 h 11"/>
                  <a:gd name="T42" fmla="*/ 4 w 6"/>
                  <a:gd name="T43" fmla="*/ 5 h 11"/>
                  <a:gd name="T44" fmla="*/ 4 w 6"/>
                  <a:gd name="T45" fmla="*/ 5 h 11"/>
                  <a:gd name="T46" fmla="*/ 4 w 6"/>
                  <a:gd name="T47" fmla="*/ 4 h 11"/>
                  <a:gd name="T48" fmla="*/ 4 w 6"/>
                  <a:gd name="T49" fmla="*/ 4 h 11"/>
                  <a:gd name="T50" fmla="*/ 4 w 6"/>
                  <a:gd name="T51" fmla="*/ 4 h 11"/>
                  <a:gd name="T52" fmla="*/ 3 w 6"/>
                  <a:gd name="T53" fmla="*/ 4 h 11"/>
                  <a:gd name="T54" fmla="*/ 3 w 6"/>
                  <a:gd name="T55" fmla="*/ 4 h 11"/>
                  <a:gd name="T56" fmla="*/ 3 w 6"/>
                  <a:gd name="T57" fmla="*/ 4 h 11"/>
                  <a:gd name="T58" fmla="*/ 3 w 6"/>
                  <a:gd name="T59" fmla="*/ 5 h 11"/>
                  <a:gd name="T60" fmla="*/ 3 w 6"/>
                  <a:gd name="T61" fmla="*/ 6 h 11"/>
                  <a:gd name="T62" fmla="*/ 2 w 6"/>
                  <a:gd name="T63" fmla="*/ 7 h 11"/>
                  <a:gd name="T64" fmla="*/ 2 w 6"/>
                  <a:gd name="T65" fmla="*/ 8 h 11"/>
                  <a:gd name="T66" fmla="*/ 2 w 6"/>
                  <a:gd name="T67" fmla="*/ 9 h 11"/>
                  <a:gd name="T68" fmla="*/ 1 w 6"/>
                  <a:gd name="T69" fmla="*/ 10 h 11"/>
                  <a:gd name="T70" fmla="*/ 1 w 6"/>
                  <a:gd name="T71" fmla="*/ 11 h 11"/>
                  <a:gd name="T72" fmla="*/ 0 w 6"/>
                  <a:gd name="T73" fmla="*/ 11 h 11"/>
                  <a:gd name="T74" fmla="*/ 0 w 6"/>
                  <a:gd name="T75" fmla="*/ 11 h 11"/>
                  <a:gd name="T76" fmla="*/ 0 w 6"/>
                  <a:gd name="T77" fmla="*/ 11 h 11"/>
                  <a:gd name="T78" fmla="*/ 0 w 6"/>
                  <a:gd name="T79" fmla="*/ 11 h 11"/>
                  <a:gd name="T80" fmla="*/ 1 w 6"/>
                  <a:gd name="T81" fmla="*/ 10 h 11"/>
                  <a:gd name="T82" fmla="*/ 1 w 6"/>
                  <a:gd name="T83" fmla="*/ 9 h 11"/>
                  <a:gd name="T84" fmla="*/ 2 w 6"/>
                  <a:gd name="T85" fmla="*/ 7 h 11"/>
                  <a:gd name="T86" fmla="*/ 2 w 6"/>
                  <a:gd name="T87" fmla="*/ 5 h 11"/>
                  <a:gd name="T88" fmla="*/ 3 w 6"/>
                  <a:gd name="T89" fmla="*/ 3 h 11"/>
                  <a:gd name="T90" fmla="*/ 3 w 6"/>
                  <a:gd name="T91" fmla="*/ 2 h 11"/>
                  <a:gd name="T92" fmla="*/ 2 w 6"/>
                  <a:gd name="T93" fmla="*/ 1 h 11"/>
                  <a:gd name="T94" fmla="*/ 2 w 6"/>
                  <a:gd name="T95" fmla="*/ 0 h 11"/>
                  <a:gd name="T96" fmla="*/ 2 w 6"/>
                  <a:gd name="T9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" h="11">
                    <a:moveTo>
                      <a:pt x="2" y="0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6" name="Freeform 116"/>
              <p:cNvSpPr>
                <a:spLocks/>
              </p:cNvSpPr>
              <p:nvPr/>
            </p:nvSpPr>
            <p:spPr bwMode="auto">
              <a:xfrm>
                <a:off x="2822" y="795"/>
                <a:ext cx="6" cy="30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0 w 1"/>
                  <a:gd name="T5" fmla="*/ 1 h 5"/>
                  <a:gd name="T6" fmla="*/ 0 w 1"/>
                  <a:gd name="T7" fmla="*/ 1 h 5"/>
                  <a:gd name="T8" fmla="*/ 0 w 1"/>
                  <a:gd name="T9" fmla="*/ 2 h 5"/>
                  <a:gd name="T10" fmla="*/ 1 w 1"/>
                  <a:gd name="T11" fmla="*/ 3 h 5"/>
                  <a:gd name="T12" fmla="*/ 1 w 1"/>
                  <a:gd name="T13" fmla="*/ 4 h 5"/>
                  <a:gd name="T14" fmla="*/ 1 w 1"/>
                  <a:gd name="T15" fmla="*/ 5 h 5"/>
                  <a:gd name="T16" fmla="*/ 1 w 1"/>
                  <a:gd name="T17" fmla="*/ 5 h 5"/>
                  <a:gd name="T18" fmla="*/ 1 w 1"/>
                  <a:gd name="T19" fmla="*/ 4 h 5"/>
                  <a:gd name="T20" fmla="*/ 1 w 1"/>
                  <a:gd name="T21" fmla="*/ 3 h 5"/>
                  <a:gd name="T22" fmla="*/ 1 w 1"/>
                  <a:gd name="T23" fmla="*/ 2 h 5"/>
                  <a:gd name="T24" fmla="*/ 1 w 1"/>
                  <a:gd name="T25" fmla="*/ 2 h 5"/>
                  <a:gd name="T26" fmla="*/ 0 w 1"/>
                  <a:gd name="T27" fmla="*/ 1 h 5"/>
                  <a:gd name="T28" fmla="*/ 0 w 1"/>
                  <a:gd name="T29" fmla="*/ 0 h 5"/>
                  <a:gd name="T30" fmla="*/ 0 w 1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7" name="Freeform 117"/>
              <p:cNvSpPr>
                <a:spLocks/>
              </p:cNvSpPr>
              <p:nvPr/>
            </p:nvSpPr>
            <p:spPr bwMode="auto">
              <a:xfrm>
                <a:off x="2750" y="813"/>
                <a:ext cx="24" cy="12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0 h 2"/>
                  <a:gd name="T4" fmla="*/ 1 w 4"/>
                  <a:gd name="T5" fmla="*/ 0 h 2"/>
                  <a:gd name="T6" fmla="*/ 2 w 4"/>
                  <a:gd name="T7" fmla="*/ 0 h 2"/>
                  <a:gd name="T8" fmla="*/ 3 w 4"/>
                  <a:gd name="T9" fmla="*/ 0 h 2"/>
                  <a:gd name="T10" fmla="*/ 3 w 4"/>
                  <a:gd name="T11" fmla="*/ 1 h 2"/>
                  <a:gd name="T12" fmla="*/ 4 w 4"/>
                  <a:gd name="T13" fmla="*/ 1 h 2"/>
                  <a:gd name="T14" fmla="*/ 4 w 4"/>
                  <a:gd name="T15" fmla="*/ 2 h 2"/>
                  <a:gd name="T16" fmla="*/ 4 w 4"/>
                  <a:gd name="T17" fmla="*/ 1 h 2"/>
                  <a:gd name="T18" fmla="*/ 3 w 4"/>
                  <a:gd name="T19" fmla="*/ 1 h 2"/>
                  <a:gd name="T20" fmla="*/ 2 w 4"/>
                  <a:gd name="T21" fmla="*/ 1 h 2"/>
                  <a:gd name="T22" fmla="*/ 2 w 4"/>
                  <a:gd name="T23" fmla="*/ 1 h 2"/>
                  <a:gd name="T24" fmla="*/ 1 w 4"/>
                  <a:gd name="T25" fmla="*/ 1 h 2"/>
                  <a:gd name="T26" fmla="*/ 1 w 4"/>
                  <a:gd name="T27" fmla="*/ 1 h 2"/>
                  <a:gd name="T28" fmla="*/ 0 w 4"/>
                  <a:gd name="T29" fmla="*/ 1 h 2"/>
                  <a:gd name="T30" fmla="*/ 0 w 4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8" name="Freeform 118"/>
              <p:cNvSpPr>
                <a:spLocks/>
              </p:cNvSpPr>
              <p:nvPr/>
            </p:nvSpPr>
            <p:spPr bwMode="auto">
              <a:xfrm>
                <a:off x="2726" y="699"/>
                <a:ext cx="24" cy="12"/>
              </a:xfrm>
              <a:custGeom>
                <a:avLst/>
                <a:gdLst>
                  <a:gd name="T0" fmla="*/ 1 w 4"/>
                  <a:gd name="T1" fmla="*/ 1 h 2"/>
                  <a:gd name="T2" fmla="*/ 1 w 4"/>
                  <a:gd name="T3" fmla="*/ 1 h 2"/>
                  <a:gd name="T4" fmla="*/ 1 w 4"/>
                  <a:gd name="T5" fmla="*/ 1 h 2"/>
                  <a:gd name="T6" fmla="*/ 0 w 4"/>
                  <a:gd name="T7" fmla="*/ 1 h 2"/>
                  <a:gd name="T8" fmla="*/ 0 w 4"/>
                  <a:gd name="T9" fmla="*/ 2 h 2"/>
                  <a:gd name="T10" fmla="*/ 1 w 4"/>
                  <a:gd name="T11" fmla="*/ 2 h 2"/>
                  <a:gd name="T12" fmla="*/ 1 w 4"/>
                  <a:gd name="T13" fmla="*/ 2 h 2"/>
                  <a:gd name="T14" fmla="*/ 2 w 4"/>
                  <a:gd name="T15" fmla="*/ 2 h 2"/>
                  <a:gd name="T16" fmla="*/ 2 w 4"/>
                  <a:gd name="T17" fmla="*/ 2 h 2"/>
                  <a:gd name="T18" fmla="*/ 3 w 4"/>
                  <a:gd name="T19" fmla="*/ 2 h 2"/>
                  <a:gd name="T20" fmla="*/ 3 w 4"/>
                  <a:gd name="T21" fmla="*/ 2 h 2"/>
                  <a:gd name="T22" fmla="*/ 4 w 4"/>
                  <a:gd name="T23" fmla="*/ 2 h 2"/>
                  <a:gd name="T24" fmla="*/ 4 w 4"/>
                  <a:gd name="T25" fmla="*/ 2 h 2"/>
                  <a:gd name="T26" fmla="*/ 3 w 4"/>
                  <a:gd name="T27" fmla="*/ 1 h 2"/>
                  <a:gd name="T28" fmla="*/ 3 w 4"/>
                  <a:gd name="T29" fmla="*/ 2 h 2"/>
                  <a:gd name="T30" fmla="*/ 3 w 4"/>
                  <a:gd name="T31" fmla="*/ 2 h 2"/>
                  <a:gd name="T32" fmla="*/ 2 w 4"/>
                  <a:gd name="T33" fmla="*/ 2 h 2"/>
                  <a:gd name="T34" fmla="*/ 2 w 4"/>
                  <a:gd name="T35" fmla="*/ 2 h 2"/>
                  <a:gd name="T36" fmla="*/ 1 w 4"/>
                  <a:gd name="T37" fmla="*/ 2 h 2"/>
                  <a:gd name="T38" fmla="*/ 1 w 4"/>
                  <a:gd name="T39" fmla="*/ 1 h 2"/>
                  <a:gd name="T40" fmla="*/ 1 w 4"/>
                  <a:gd name="T41" fmla="*/ 1 h 2"/>
                  <a:gd name="T42" fmla="*/ 1 w 4"/>
                  <a:gd name="T43" fmla="*/ 1 h 2"/>
                  <a:gd name="T44" fmla="*/ 1 w 4"/>
                  <a:gd name="T45" fmla="*/ 0 h 2"/>
                  <a:gd name="T46" fmla="*/ 1 w 4"/>
                  <a:gd name="T4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19" name="Freeform 119"/>
              <p:cNvSpPr>
                <a:spLocks/>
              </p:cNvSpPr>
              <p:nvPr/>
            </p:nvSpPr>
            <p:spPr bwMode="auto">
              <a:xfrm>
                <a:off x="2852" y="693"/>
                <a:ext cx="6" cy="72"/>
              </a:xfrm>
              <a:custGeom>
                <a:avLst/>
                <a:gdLst>
                  <a:gd name="T0" fmla="*/ 1 w 1"/>
                  <a:gd name="T1" fmla="*/ 0 h 12"/>
                  <a:gd name="T2" fmla="*/ 1 w 1"/>
                  <a:gd name="T3" fmla="*/ 1 h 12"/>
                  <a:gd name="T4" fmla="*/ 1 w 1"/>
                  <a:gd name="T5" fmla="*/ 2 h 12"/>
                  <a:gd name="T6" fmla="*/ 1 w 1"/>
                  <a:gd name="T7" fmla="*/ 3 h 12"/>
                  <a:gd name="T8" fmla="*/ 0 w 1"/>
                  <a:gd name="T9" fmla="*/ 4 h 12"/>
                  <a:gd name="T10" fmla="*/ 0 w 1"/>
                  <a:gd name="T11" fmla="*/ 4 h 12"/>
                  <a:gd name="T12" fmla="*/ 0 w 1"/>
                  <a:gd name="T13" fmla="*/ 5 h 12"/>
                  <a:gd name="T14" fmla="*/ 0 w 1"/>
                  <a:gd name="T15" fmla="*/ 5 h 12"/>
                  <a:gd name="T16" fmla="*/ 0 w 1"/>
                  <a:gd name="T17" fmla="*/ 6 h 12"/>
                  <a:gd name="T18" fmla="*/ 0 w 1"/>
                  <a:gd name="T19" fmla="*/ 6 h 12"/>
                  <a:gd name="T20" fmla="*/ 0 w 1"/>
                  <a:gd name="T21" fmla="*/ 7 h 12"/>
                  <a:gd name="T22" fmla="*/ 1 w 1"/>
                  <a:gd name="T23" fmla="*/ 8 h 12"/>
                  <a:gd name="T24" fmla="*/ 1 w 1"/>
                  <a:gd name="T25" fmla="*/ 8 h 12"/>
                  <a:gd name="T26" fmla="*/ 1 w 1"/>
                  <a:gd name="T27" fmla="*/ 9 h 12"/>
                  <a:gd name="T28" fmla="*/ 0 w 1"/>
                  <a:gd name="T29" fmla="*/ 11 h 12"/>
                  <a:gd name="T30" fmla="*/ 0 w 1"/>
                  <a:gd name="T31" fmla="*/ 11 h 12"/>
                  <a:gd name="T32" fmla="*/ 0 w 1"/>
                  <a:gd name="T33" fmla="*/ 12 h 12"/>
                  <a:gd name="T34" fmla="*/ 1 w 1"/>
                  <a:gd name="T35" fmla="*/ 11 h 12"/>
                  <a:gd name="T36" fmla="*/ 1 w 1"/>
                  <a:gd name="T37" fmla="*/ 10 h 12"/>
                  <a:gd name="T38" fmla="*/ 1 w 1"/>
                  <a:gd name="T39" fmla="*/ 9 h 12"/>
                  <a:gd name="T40" fmla="*/ 1 w 1"/>
                  <a:gd name="T41" fmla="*/ 8 h 12"/>
                  <a:gd name="T42" fmla="*/ 1 w 1"/>
                  <a:gd name="T43" fmla="*/ 8 h 12"/>
                  <a:gd name="T44" fmla="*/ 1 w 1"/>
                  <a:gd name="T45" fmla="*/ 8 h 12"/>
                  <a:gd name="T46" fmla="*/ 1 w 1"/>
                  <a:gd name="T47" fmla="*/ 7 h 12"/>
                  <a:gd name="T48" fmla="*/ 1 w 1"/>
                  <a:gd name="T49" fmla="*/ 7 h 12"/>
                  <a:gd name="T50" fmla="*/ 0 w 1"/>
                  <a:gd name="T51" fmla="*/ 6 h 12"/>
                  <a:gd name="T52" fmla="*/ 0 w 1"/>
                  <a:gd name="T53" fmla="*/ 5 h 12"/>
                  <a:gd name="T54" fmla="*/ 0 w 1"/>
                  <a:gd name="T55" fmla="*/ 5 h 12"/>
                  <a:gd name="T56" fmla="*/ 1 w 1"/>
                  <a:gd name="T57" fmla="*/ 4 h 12"/>
                  <a:gd name="T58" fmla="*/ 1 w 1"/>
                  <a:gd name="T59" fmla="*/ 3 h 12"/>
                  <a:gd name="T60" fmla="*/ 1 w 1"/>
                  <a:gd name="T61" fmla="*/ 2 h 12"/>
                  <a:gd name="T62" fmla="*/ 1 w 1"/>
                  <a:gd name="T63" fmla="*/ 1 h 12"/>
                  <a:gd name="T64" fmla="*/ 1 w 1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12">
                    <a:moveTo>
                      <a:pt x="1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0" name="Freeform 120"/>
              <p:cNvSpPr>
                <a:spLocks/>
              </p:cNvSpPr>
              <p:nvPr/>
            </p:nvSpPr>
            <p:spPr bwMode="auto">
              <a:xfrm>
                <a:off x="2852" y="729"/>
                <a:ext cx="24" cy="66"/>
              </a:xfrm>
              <a:custGeom>
                <a:avLst/>
                <a:gdLst>
                  <a:gd name="T0" fmla="*/ 2 w 4"/>
                  <a:gd name="T1" fmla="*/ 1 h 11"/>
                  <a:gd name="T2" fmla="*/ 3 w 4"/>
                  <a:gd name="T3" fmla="*/ 1 h 11"/>
                  <a:gd name="T4" fmla="*/ 3 w 4"/>
                  <a:gd name="T5" fmla="*/ 1 h 11"/>
                  <a:gd name="T6" fmla="*/ 3 w 4"/>
                  <a:gd name="T7" fmla="*/ 1 h 11"/>
                  <a:gd name="T8" fmla="*/ 3 w 4"/>
                  <a:gd name="T9" fmla="*/ 2 h 11"/>
                  <a:gd name="T10" fmla="*/ 3 w 4"/>
                  <a:gd name="T11" fmla="*/ 2 h 11"/>
                  <a:gd name="T12" fmla="*/ 3 w 4"/>
                  <a:gd name="T13" fmla="*/ 3 h 11"/>
                  <a:gd name="T14" fmla="*/ 3 w 4"/>
                  <a:gd name="T15" fmla="*/ 3 h 11"/>
                  <a:gd name="T16" fmla="*/ 3 w 4"/>
                  <a:gd name="T17" fmla="*/ 4 h 11"/>
                  <a:gd name="T18" fmla="*/ 2 w 4"/>
                  <a:gd name="T19" fmla="*/ 4 h 11"/>
                  <a:gd name="T20" fmla="*/ 2 w 4"/>
                  <a:gd name="T21" fmla="*/ 5 h 11"/>
                  <a:gd name="T22" fmla="*/ 2 w 4"/>
                  <a:gd name="T23" fmla="*/ 5 h 11"/>
                  <a:gd name="T24" fmla="*/ 2 w 4"/>
                  <a:gd name="T25" fmla="*/ 5 h 11"/>
                  <a:gd name="T26" fmla="*/ 2 w 4"/>
                  <a:gd name="T27" fmla="*/ 5 h 11"/>
                  <a:gd name="T28" fmla="*/ 3 w 4"/>
                  <a:gd name="T29" fmla="*/ 4 h 11"/>
                  <a:gd name="T30" fmla="*/ 3 w 4"/>
                  <a:gd name="T31" fmla="*/ 4 h 11"/>
                  <a:gd name="T32" fmla="*/ 3 w 4"/>
                  <a:gd name="T33" fmla="*/ 4 h 11"/>
                  <a:gd name="T34" fmla="*/ 3 w 4"/>
                  <a:gd name="T35" fmla="*/ 4 h 11"/>
                  <a:gd name="T36" fmla="*/ 3 w 4"/>
                  <a:gd name="T37" fmla="*/ 5 h 11"/>
                  <a:gd name="T38" fmla="*/ 4 w 4"/>
                  <a:gd name="T39" fmla="*/ 6 h 11"/>
                  <a:gd name="T40" fmla="*/ 3 w 4"/>
                  <a:gd name="T41" fmla="*/ 7 h 11"/>
                  <a:gd name="T42" fmla="*/ 3 w 4"/>
                  <a:gd name="T43" fmla="*/ 7 h 11"/>
                  <a:gd name="T44" fmla="*/ 3 w 4"/>
                  <a:gd name="T45" fmla="*/ 8 h 11"/>
                  <a:gd name="T46" fmla="*/ 2 w 4"/>
                  <a:gd name="T47" fmla="*/ 9 h 11"/>
                  <a:gd name="T48" fmla="*/ 2 w 4"/>
                  <a:gd name="T49" fmla="*/ 10 h 11"/>
                  <a:gd name="T50" fmla="*/ 1 w 4"/>
                  <a:gd name="T51" fmla="*/ 10 h 11"/>
                  <a:gd name="T52" fmla="*/ 1 w 4"/>
                  <a:gd name="T53" fmla="*/ 10 h 11"/>
                  <a:gd name="T54" fmla="*/ 1 w 4"/>
                  <a:gd name="T55" fmla="*/ 10 h 11"/>
                  <a:gd name="T56" fmla="*/ 1 w 4"/>
                  <a:gd name="T57" fmla="*/ 10 h 11"/>
                  <a:gd name="T58" fmla="*/ 1 w 4"/>
                  <a:gd name="T59" fmla="*/ 10 h 11"/>
                  <a:gd name="T60" fmla="*/ 0 w 4"/>
                  <a:gd name="T61" fmla="*/ 10 h 11"/>
                  <a:gd name="T62" fmla="*/ 0 w 4"/>
                  <a:gd name="T63" fmla="*/ 11 h 11"/>
                  <a:gd name="T64" fmla="*/ 1 w 4"/>
                  <a:gd name="T65" fmla="*/ 11 h 11"/>
                  <a:gd name="T66" fmla="*/ 1 w 4"/>
                  <a:gd name="T67" fmla="*/ 10 h 11"/>
                  <a:gd name="T68" fmla="*/ 2 w 4"/>
                  <a:gd name="T69" fmla="*/ 10 h 11"/>
                  <a:gd name="T70" fmla="*/ 2 w 4"/>
                  <a:gd name="T71" fmla="*/ 10 h 11"/>
                  <a:gd name="T72" fmla="*/ 2 w 4"/>
                  <a:gd name="T73" fmla="*/ 10 h 11"/>
                  <a:gd name="T74" fmla="*/ 2 w 4"/>
                  <a:gd name="T75" fmla="*/ 10 h 11"/>
                  <a:gd name="T76" fmla="*/ 3 w 4"/>
                  <a:gd name="T77" fmla="*/ 10 h 11"/>
                  <a:gd name="T78" fmla="*/ 3 w 4"/>
                  <a:gd name="T79" fmla="*/ 11 h 11"/>
                  <a:gd name="T80" fmla="*/ 3 w 4"/>
                  <a:gd name="T81" fmla="*/ 11 h 11"/>
                  <a:gd name="T82" fmla="*/ 3 w 4"/>
                  <a:gd name="T83" fmla="*/ 11 h 11"/>
                  <a:gd name="T84" fmla="*/ 3 w 4"/>
                  <a:gd name="T85" fmla="*/ 10 h 11"/>
                  <a:gd name="T86" fmla="*/ 3 w 4"/>
                  <a:gd name="T87" fmla="*/ 9 h 11"/>
                  <a:gd name="T88" fmla="*/ 3 w 4"/>
                  <a:gd name="T89" fmla="*/ 9 h 11"/>
                  <a:gd name="T90" fmla="*/ 3 w 4"/>
                  <a:gd name="T91" fmla="*/ 9 h 11"/>
                  <a:gd name="T92" fmla="*/ 3 w 4"/>
                  <a:gd name="T93" fmla="*/ 8 h 11"/>
                  <a:gd name="T94" fmla="*/ 4 w 4"/>
                  <a:gd name="T95" fmla="*/ 7 h 11"/>
                  <a:gd name="T96" fmla="*/ 4 w 4"/>
                  <a:gd name="T97" fmla="*/ 6 h 11"/>
                  <a:gd name="T98" fmla="*/ 4 w 4"/>
                  <a:gd name="T99" fmla="*/ 5 h 11"/>
                  <a:gd name="T100" fmla="*/ 4 w 4"/>
                  <a:gd name="T101" fmla="*/ 4 h 11"/>
                  <a:gd name="T102" fmla="*/ 4 w 4"/>
                  <a:gd name="T103" fmla="*/ 4 h 11"/>
                  <a:gd name="T104" fmla="*/ 3 w 4"/>
                  <a:gd name="T105" fmla="*/ 4 h 11"/>
                  <a:gd name="T106" fmla="*/ 3 w 4"/>
                  <a:gd name="T107" fmla="*/ 4 h 11"/>
                  <a:gd name="T108" fmla="*/ 3 w 4"/>
                  <a:gd name="T109" fmla="*/ 3 h 11"/>
                  <a:gd name="T110" fmla="*/ 3 w 4"/>
                  <a:gd name="T111" fmla="*/ 3 h 11"/>
                  <a:gd name="T112" fmla="*/ 3 w 4"/>
                  <a:gd name="T113" fmla="*/ 2 h 11"/>
                  <a:gd name="T114" fmla="*/ 3 w 4"/>
                  <a:gd name="T115" fmla="*/ 2 h 11"/>
                  <a:gd name="T116" fmla="*/ 3 w 4"/>
                  <a:gd name="T117" fmla="*/ 1 h 11"/>
                  <a:gd name="T118" fmla="*/ 3 w 4"/>
                  <a:gd name="T119" fmla="*/ 1 h 11"/>
                  <a:gd name="T120" fmla="*/ 3 w 4"/>
                  <a:gd name="T121" fmla="*/ 0 h 11"/>
                  <a:gd name="T122" fmla="*/ 3 w 4"/>
                  <a:gd name="T123" fmla="*/ 0 h 11"/>
                  <a:gd name="T124" fmla="*/ 2 w 4"/>
                  <a:gd name="T12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" h="11">
                    <a:moveTo>
                      <a:pt x="2" y="1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1" name="Freeform 121"/>
              <p:cNvSpPr>
                <a:spLocks/>
              </p:cNvSpPr>
              <p:nvPr/>
            </p:nvSpPr>
            <p:spPr bwMode="auto">
              <a:xfrm>
                <a:off x="2714" y="789"/>
                <a:ext cx="24" cy="24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1 h 4"/>
                  <a:gd name="T4" fmla="*/ 1 w 4"/>
                  <a:gd name="T5" fmla="*/ 2 h 4"/>
                  <a:gd name="T6" fmla="*/ 1 w 4"/>
                  <a:gd name="T7" fmla="*/ 2 h 4"/>
                  <a:gd name="T8" fmla="*/ 1 w 4"/>
                  <a:gd name="T9" fmla="*/ 2 h 4"/>
                  <a:gd name="T10" fmla="*/ 0 w 4"/>
                  <a:gd name="T11" fmla="*/ 2 h 4"/>
                  <a:gd name="T12" fmla="*/ 1 w 4"/>
                  <a:gd name="T13" fmla="*/ 2 h 4"/>
                  <a:gd name="T14" fmla="*/ 1 w 4"/>
                  <a:gd name="T15" fmla="*/ 2 h 4"/>
                  <a:gd name="T16" fmla="*/ 2 w 4"/>
                  <a:gd name="T17" fmla="*/ 3 h 4"/>
                  <a:gd name="T18" fmla="*/ 2 w 4"/>
                  <a:gd name="T19" fmla="*/ 3 h 4"/>
                  <a:gd name="T20" fmla="*/ 2 w 4"/>
                  <a:gd name="T21" fmla="*/ 3 h 4"/>
                  <a:gd name="T22" fmla="*/ 2 w 4"/>
                  <a:gd name="T23" fmla="*/ 4 h 4"/>
                  <a:gd name="T24" fmla="*/ 2 w 4"/>
                  <a:gd name="T25" fmla="*/ 4 h 4"/>
                  <a:gd name="T26" fmla="*/ 2 w 4"/>
                  <a:gd name="T27" fmla="*/ 4 h 4"/>
                  <a:gd name="T28" fmla="*/ 2 w 4"/>
                  <a:gd name="T29" fmla="*/ 4 h 4"/>
                  <a:gd name="T30" fmla="*/ 3 w 4"/>
                  <a:gd name="T31" fmla="*/ 4 h 4"/>
                  <a:gd name="T32" fmla="*/ 4 w 4"/>
                  <a:gd name="T33" fmla="*/ 4 h 4"/>
                  <a:gd name="T34" fmla="*/ 4 w 4"/>
                  <a:gd name="T35" fmla="*/ 3 h 4"/>
                  <a:gd name="T36" fmla="*/ 4 w 4"/>
                  <a:gd name="T37" fmla="*/ 3 h 4"/>
                  <a:gd name="T38" fmla="*/ 3 w 4"/>
                  <a:gd name="T39" fmla="*/ 3 h 4"/>
                  <a:gd name="T40" fmla="*/ 3 w 4"/>
                  <a:gd name="T41" fmla="*/ 3 h 4"/>
                  <a:gd name="T42" fmla="*/ 2 w 4"/>
                  <a:gd name="T43" fmla="*/ 3 h 4"/>
                  <a:gd name="T44" fmla="*/ 1 w 4"/>
                  <a:gd name="T45" fmla="*/ 2 h 4"/>
                  <a:gd name="T46" fmla="*/ 0 w 4"/>
                  <a:gd name="T47" fmla="*/ 0 h 4"/>
                  <a:gd name="T48" fmla="*/ 0 w 4"/>
                  <a:gd name="T4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2" name="Freeform 122"/>
              <p:cNvSpPr>
                <a:spLocks/>
              </p:cNvSpPr>
              <p:nvPr/>
            </p:nvSpPr>
            <p:spPr bwMode="auto">
              <a:xfrm>
                <a:off x="2732" y="813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0 w 2"/>
                  <a:gd name="T9" fmla="*/ 0 h 2"/>
                  <a:gd name="T10" fmla="*/ 0 w 2"/>
                  <a:gd name="T11" fmla="*/ 0 h 2"/>
                  <a:gd name="T12" fmla="*/ 1 w 2"/>
                  <a:gd name="T13" fmla="*/ 0 h 2"/>
                  <a:gd name="T14" fmla="*/ 1 w 2"/>
                  <a:gd name="T15" fmla="*/ 0 h 2"/>
                  <a:gd name="T16" fmla="*/ 1 w 2"/>
                  <a:gd name="T17" fmla="*/ 0 h 2"/>
                  <a:gd name="T18" fmla="*/ 1 w 2"/>
                  <a:gd name="T19" fmla="*/ 0 h 2"/>
                  <a:gd name="T20" fmla="*/ 2 w 2"/>
                  <a:gd name="T21" fmla="*/ 0 h 2"/>
                  <a:gd name="T22" fmla="*/ 2 w 2"/>
                  <a:gd name="T23" fmla="*/ 1 h 2"/>
                  <a:gd name="T24" fmla="*/ 2 w 2"/>
                  <a:gd name="T25" fmla="*/ 1 h 2"/>
                  <a:gd name="T26" fmla="*/ 1 w 2"/>
                  <a:gd name="T27" fmla="*/ 1 h 2"/>
                  <a:gd name="T28" fmla="*/ 1 w 2"/>
                  <a:gd name="T29" fmla="*/ 2 h 2"/>
                  <a:gd name="T30" fmla="*/ 1 w 2"/>
                  <a:gd name="T31" fmla="*/ 2 h 2"/>
                  <a:gd name="T32" fmla="*/ 0 w 2"/>
                  <a:gd name="T33" fmla="*/ 1 h 2"/>
                  <a:gd name="T34" fmla="*/ 1 w 2"/>
                  <a:gd name="T35" fmla="*/ 1 h 2"/>
                  <a:gd name="T36" fmla="*/ 1 w 2"/>
                  <a:gd name="T37" fmla="*/ 1 h 2"/>
                  <a:gd name="T38" fmla="*/ 1 w 2"/>
                  <a:gd name="T39" fmla="*/ 1 h 2"/>
                  <a:gd name="T40" fmla="*/ 1 w 2"/>
                  <a:gd name="T41" fmla="*/ 1 h 2"/>
                  <a:gd name="T42" fmla="*/ 1 w 2"/>
                  <a:gd name="T43" fmla="*/ 0 h 2"/>
                  <a:gd name="T44" fmla="*/ 0 w 2"/>
                  <a:gd name="T45" fmla="*/ 0 h 2"/>
                  <a:gd name="T46" fmla="*/ 0 w 2"/>
                  <a:gd name="T47" fmla="*/ 1 h 2"/>
                  <a:gd name="T48" fmla="*/ 0 w 2"/>
                  <a:gd name="T49" fmla="*/ 1 h 2"/>
                  <a:gd name="T50" fmla="*/ 0 w 2"/>
                  <a:gd name="T51" fmla="*/ 1 h 2"/>
                  <a:gd name="T52" fmla="*/ 0 w 2"/>
                  <a:gd name="T53" fmla="*/ 1 h 2"/>
                  <a:gd name="T54" fmla="*/ 0 w 2"/>
                  <a:gd name="T55" fmla="*/ 1 h 2"/>
                  <a:gd name="T56" fmla="*/ 0 w 2"/>
                  <a:gd name="T5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3" name="Freeform 123"/>
              <p:cNvSpPr>
                <a:spLocks/>
              </p:cNvSpPr>
              <p:nvPr/>
            </p:nvSpPr>
            <p:spPr bwMode="auto">
              <a:xfrm>
                <a:off x="2756" y="801"/>
                <a:ext cx="60" cy="42"/>
              </a:xfrm>
              <a:custGeom>
                <a:avLst/>
                <a:gdLst>
                  <a:gd name="T0" fmla="*/ 0 w 10"/>
                  <a:gd name="T1" fmla="*/ 5 h 7"/>
                  <a:gd name="T2" fmla="*/ 0 w 10"/>
                  <a:gd name="T3" fmla="*/ 5 h 7"/>
                  <a:gd name="T4" fmla="*/ 0 w 10"/>
                  <a:gd name="T5" fmla="*/ 5 h 7"/>
                  <a:gd name="T6" fmla="*/ 0 w 10"/>
                  <a:gd name="T7" fmla="*/ 6 h 7"/>
                  <a:gd name="T8" fmla="*/ 0 w 10"/>
                  <a:gd name="T9" fmla="*/ 6 h 7"/>
                  <a:gd name="T10" fmla="*/ 1 w 10"/>
                  <a:gd name="T11" fmla="*/ 6 h 7"/>
                  <a:gd name="T12" fmla="*/ 2 w 10"/>
                  <a:gd name="T13" fmla="*/ 6 h 7"/>
                  <a:gd name="T14" fmla="*/ 3 w 10"/>
                  <a:gd name="T15" fmla="*/ 7 h 7"/>
                  <a:gd name="T16" fmla="*/ 5 w 10"/>
                  <a:gd name="T17" fmla="*/ 7 h 7"/>
                  <a:gd name="T18" fmla="*/ 5 w 10"/>
                  <a:gd name="T19" fmla="*/ 7 h 7"/>
                  <a:gd name="T20" fmla="*/ 7 w 10"/>
                  <a:gd name="T21" fmla="*/ 7 h 7"/>
                  <a:gd name="T22" fmla="*/ 7 w 10"/>
                  <a:gd name="T23" fmla="*/ 7 h 7"/>
                  <a:gd name="T24" fmla="*/ 8 w 10"/>
                  <a:gd name="T25" fmla="*/ 6 h 7"/>
                  <a:gd name="T26" fmla="*/ 9 w 10"/>
                  <a:gd name="T27" fmla="*/ 5 h 7"/>
                  <a:gd name="T28" fmla="*/ 10 w 10"/>
                  <a:gd name="T29" fmla="*/ 4 h 7"/>
                  <a:gd name="T30" fmla="*/ 10 w 10"/>
                  <a:gd name="T31" fmla="*/ 3 h 7"/>
                  <a:gd name="T32" fmla="*/ 10 w 10"/>
                  <a:gd name="T33" fmla="*/ 2 h 7"/>
                  <a:gd name="T34" fmla="*/ 10 w 10"/>
                  <a:gd name="T35" fmla="*/ 1 h 7"/>
                  <a:gd name="T36" fmla="*/ 10 w 10"/>
                  <a:gd name="T37" fmla="*/ 1 h 7"/>
                  <a:gd name="T38" fmla="*/ 10 w 10"/>
                  <a:gd name="T39" fmla="*/ 0 h 7"/>
                  <a:gd name="T40" fmla="*/ 10 w 10"/>
                  <a:gd name="T41" fmla="*/ 0 h 7"/>
                  <a:gd name="T42" fmla="*/ 10 w 10"/>
                  <a:gd name="T43" fmla="*/ 2 h 7"/>
                  <a:gd name="T44" fmla="*/ 9 w 10"/>
                  <a:gd name="T45" fmla="*/ 3 h 7"/>
                  <a:gd name="T46" fmla="*/ 9 w 10"/>
                  <a:gd name="T47" fmla="*/ 4 h 7"/>
                  <a:gd name="T48" fmla="*/ 8 w 10"/>
                  <a:gd name="T49" fmla="*/ 6 h 7"/>
                  <a:gd name="T50" fmla="*/ 7 w 10"/>
                  <a:gd name="T51" fmla="*/ 6 h 7"/>
                  <a:gd name="T52" fmla="*/ 6 w 10"/>
                  <a:gd name="T53" fmla="*/ 7 h 7"/>
                  <a:gd name="T54" fmla="*/ 6 w 10"/>
                  <a:gd name="T55" fmla="*/ 7 h 7"/>
                  <a:gd name="T56" fmla="*/ 4 w 10"/>
                  <a:gd name="T57" fmla="*/ 7 h 7"/>
                  <a:gd name="T58" fmla="*/ 3 w 10"/>
                  <a:gd name="T59" fmla="*/ 6 h 7"/>
                  <a:gd name="T60" fmla="*/ 2 w 10"/>
                  <a:gd name="T61" fmla="*/ 6 h 7"/>
                  <a:gd name="T62" fmla="*/ 1 w 10"/>
                  <a:gd name="T63" fmla="*/ 6 h 7"/>
                  <a:gd name="T64" fmla="*/ 1 w 10"/>
                  <a:gd name="T65" fmla="*/ 5 h 7"/>
                  <a:gd name="T66" fmla="*/ 1 w 10"/>
                  <a:gd name="T67" fmla="*/ 5 h 7"/>
                  <a:gd name="T68" fmla="*/ 0 w 10"/>
                  <a:gd name="T69" fmla="*/ 5 h 7"/>
                  <a:gd name="T70" fmla="*/ 0 w 10"/>
                  <a:gd name="T7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" h="7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4" name="Freeform 124"/>
              <p:cNvSpPr>
                <a:spLocks/>
              </p:cNvSpPr>
              <p:nvPr/>
            </p:nvSpPr>
            <p:spPr bwMode="auto">
              <a:xfrm>
                <a:off x="2738" y="819"/>
                <a:ext cx="6" cy="42"/>
              </a:xfrm>
              <a:custGeom>
                <a:avLst/>
                <a:gdLst>
                  <a:gd name="T0" fmla="*/ 1 w 1"/>
                  <a:gd name="T1" fmla="*/ 0 h 7"/>
                  <a:gd name="T2" fmla="*/ 1 w 1"/>
                  <a:gd name="T3" fmla="*/ 2 h 7"/>
                  <a:gd name="T4" fmla="*/ 1 w 1"/>
                  <a:gd name="T5" fmla="*/ 2 h 7"/>
                  <a:gd name="T6" fmla="*/ 1 w 1"/>
                  <a:gd name="T7" fmla="*/ 3 h 7"/>
                  <a:gd name="T8" fmla="*/ 0 w 1"/>
                  <a:gd name="T9" fmla="*/ 3 h 7"/>
                  <a:gd name="T10" fmla="*/ 0 w 1"/>
                  <a:gd name="T11" fmla="*/ 3 h 7"/>
                  <a:gd name="T12" fmla="*/ 0 w 1"/>
                  <a:gd name="T13" fmla="*/ 4 h 7"/>
                  <a:gd name="T14" fmla="*/ 0 w 1"/>
                  <a:gd name="T15" fmla="*/ 4 h 7"/>
                  <a:gd name="T16" fmla="*/ 0 w 1"/>
                  <a:gd name="T17" fmla="*/ 5 h 7"/>
                  <a:gd name="T18" fmla="*/ 0 w 1"/>
                  <a:gd name="T19" fmla="*/ 6 h 7"/>
                  <a:gd name="T20" fmla="*/ 0 w 1"/>
                  <a:gd name="T21" fmla="*/ 6 h 7"/>
                  <a:gd name="T22" fmla="*/ 0 w 1"/>
                  <a:gd name="T23" fmla="*/ 7 h 7"/>
                  <a:gd name="T24" fmla="*/ 0 w 1"/>
                  <a:gd name="T25" fmla="*/ 7 h 7"/>
                  <a:gd name="T26" fmla="*/ 0 w 1"/>
                  <a:gd name="T27" fmla="*/ 7 h 7"/>
                  <a:gd name="T28" fmla="*/ 0 w 1"/>
                  <a:gd name="T29" fmla="*/ 7 h 7"/>
                  <a:gd name="T30" fmla="*/ 0 w 1"/>
                  <a:gd name="T31" fmla="*/ 6 h 7"/>
                  <a:gd name="T32" fmla="*/ 0 w 1"/>
                  <a:gd name="T33" fmla="*/ 6 h 7"/>
                  <a:gd name="T34" fmla="*/ 0 w 1"/>
                  <a:gd name="T35" fmla="*/ 5 h 7"/>
                  <a:gd name="T36" fmla="*/ 0 w 1"/>
                  <a:gd name="T37" fmla="*/ 4 h 7"/>
                  <a:gd name="T38" fmla="*/ 0 w 1"/>
                  <a:gd name="T39" fmla="*/ 4 h 7"/>
                  <a:gd name="T40" fmla="*/ 0 w 1"/>
                  <a:gd name="T41" fmla="*/ 3 h 7"/>
                  <a:gd name="T42" fmla="*/ 1 w 1"/>
                  <a:gd name="T43" fmla="*/ 3 h 7"/>
                  <a:gd name="T44" fmla="*/ 1 w 1"/>
                  <a:gd name="T45" fmla="*/ 3 h 7"/>
                  <a:gd name="T46" fmla="*/ 1 w 1"/>
                  <a:gd name="T47" fmla="*/ 2 h 7"/>
                  <a:gd name="T48" fmla="*/ 1 w 1"/>
                  <a:gd name="T49" fmla="*/ 1 h 7"/>
                  <a:gd name="T50" fmla="*/ 1 w 1"/>
                  <a:gd name="T51" fmla="*/ 0 h 7"/>
                  <a:gd name="T52" fmla="*/ 1 w 1"/>
                  <a:gd name="T5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5" name="Freeform 125"/>
              <p:cNvSpPr>
                <a:spLocks/>
              </p:cNvSpPr>
              <p:nvPr/>
            </p:nvSpPr>
            <p:spPr bwMode="auto">
              <a:xfrm>
                <a:off x="2744" y="825"/>
                <a:ext cx="36" cy="42"/>
              </a:xfrm>
              <a:custGeom>
                <a:avLst/>
                <a:gdLst>
                  <a:gd name="T0" fmla="*/ 0 w 6"/>
                  <a:gd name="T1" fmla="*/ 2 h 7"/>
                  <a:gd name="T2" fmla="*/ 0 w 6"/>
                  <a:gd name="T3" fmla="*/ 3 h 7"/>
                  <a:gd name="T4" fmla="*/ 0 w 6"/>
                  <a:gd name="T5" fmla="*/ 3 h 7"/>
                  <a:gd name="T6" fmla="*/ 1 w 6"/>
                  <a:gd name="T7" fmla="*/ 4 h 7"/>
                  <a:gd name="T8" fmla="*/ 2 w 6"/>
                  <a:gd name="T9" fmla="*/ 5 h 7"/>
                  <a:gd name="T10" fmla="*/ 3 w 6"/>
                  <a:gd name="T11" fmla="*/ 5 h 7"/>
                  <a:gd name="T12" fmla="*/ 4 w 6"/>
                  <a:gd name="T13" fmla="*/ 5 h 7"/>
                  <a:gd name="T14" fmla="*/ 4 w 6"/>
                  <a:gd name="T15" fmla="*/ 6 h 7"/>
                  <a:gd name="T16" fmla="*/ 5 w 6"/>
                  <a:gd name="T17" fmla="*/ 6 h 7"/>
                  <a:gd name="T18" fmla="*/ 5 w 6"/>
                  <a:gd name="T19" fmla="*/ 7 h 7"/>
                  <a:gd name="T20" fmla="*/ 6 w 6"/>
                  <a:gd name="T21" fmla="*/ 6 h 7"/>
                  <a:gd name="T22" fmla="*/ 5 w 6"/>
                  <a:gd name="T23" fmla="*/ 5 h 7"/>
                  <a:gd name="T24" fmla="*/ 3 w 6"/>
                  <a:gd name="T25" fmla="*/ 5 h 7"/>
                  <a:gd name="T26" fmla="*/ 2 w 6"/>
                  <a:gd name="T27" fmla="*/ 4 h 7"/>
                  <a:gd name="T28" fmla="*/ 2 w 6"/>
                  <a:gd name="T29" fmla="*/ 4 h 7"/>
                  <a:gd name="T30" fmla="*/ 1 w 6"/>
                  <a:gd name="T31" fmla="*/ 3 h 7"/>
                  <a:gd name="T32" fmla="*/ 0 w 6"/>
                  <a:gd name="T33" fmla="*/ 3 h 7"/>
                  <a:gd name="T34" fmla="*/ 0 w 6"/>
                  <a:gd name="T35" fmla="*/ 2 h 7"/>
                  <a:gd name="T36" fmla="*/ 0 w 6"/>
                  <a:gd name="T37" fmla="*/ 2 h 7"/>
                  <a:gd name="T38" fmla="*/ 0 w 6"/>
                  <a:gd name="T39" fmla="*/ 0 h 7"/>
                  <a:gd name="T40" fmla="*/ 0 w 6"/>
                  <a:gd name="T4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7">
                    <a:moveTo>
                      <a:pt x="0" y="2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6" name="Freeform 126"/>
              <p:cNvSpPr>
                <a:spLocks/>
              </p:cNvSpPr>
              <p:nvPr/>
            </p:nvSpPr>
            <p:spPr bwMode="auto">
              <a:xfrm>
                <a:off x="2792" y="819"/>
                <a:ext cx="42" cy="42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1 h 7"/>
                  <a:gd name="T4" fmla="*/ 6 w 7"/>
                  <a:gd name="T5" fmla="*/ 1 h 7"/>
                  <a:gd name="T6" fmla="*/ 6 w 7"/>
                  <a:gd name="T7" fmla="*/ 1 h 7"/>
                  <a:gd name="T8" fmla="*/ 6 w 7"/>
                  <a:gd name="T9" fmla="*/ 1 h 7"/>
                  <a:gd name="T10" fmla="*/ 6 w 7"/>
                  <a:gd name="T11" fmla="*/ 2 h 7"/>
                  <a:gd name="T12" fmla="*/ 5 w 7"/>
                  <a:gd name="T13" fmla="*/ 3 h 7"/>
                  <a:gd name="T14" fmla="*/ 5 w 7"/>
                  <a:gd name="T15" fmla="*/ 3 h 7"/>
                  <a:gd name="T16" fmla="*/ 5 w 7"/>
                  <a:gd name="T17" fmla="*/ 4 h 7"/>
                  <a:gd name="T18" fmla="*/ 4 w 7"/>
                  <a:gd name="T19" fmla="*/ 5 h 7"/>
                  <a:gd name="T20" fmla="*/ 4 w 7"/>
                  <a:gd name="T21" fmla="*/ 5 h 7"/>
                  <a:gd name="T22" fmla="*/ 4 w 7"/>
                  <a:gd name="T23" fmla="*/ 6 h 7"/>
                  <a:gd name="T24" fmla="*/ 3 w 7"/>
                  <a:gd name="T25" fmla="*/ 6 h 7"/>
                  <a:gd name="T26" fmla="*/ 3 w 7"/>
                  <a:gd name="T27" fmla="*/ 6 h 7"/>
                  <a:gd name="T28" fmla="*/ 2 w 7"/>
                  <a:gd name="T29" fmla="*/ 7 h 7"/>
                  <a:gd name="T30" fmla="*/ 2 w 7"/>
                  <a:gd name="T31" fmla="*/ 7 h 7"/>
                  <a:gd name="T32" fmla="*/ 2 w 7"/>
                  <a:gd name="T33" fmla="*/ 7 h 7"/>
                  <a:gd name="T34" fmla="*/ 1 w 7"/>
                  <a:gd name="T35" fmla="*/ 7 h 7"/>
                  <a:gd name="T36" fmla="*/ 0 w 7"/>
                  <a:gd name="T37" fmla="*/ 7 h 7"/>
                  <a:gd name="T38" fmla="*/ 0 w 7"/>
                  <a:gd name="T39" fmla="*/ 7 h 7"/>
                  <a:gd name="T40" fmla="*/ 2 w 7"/>
                  <a:gd name="T41" fmla="*/ 7 h 7"/>
                  <a:gd name="T42" fmla="*/ 2 w 7"/>
                  <a:gd name="T43" fmla="*/ 6 h 7"/>
                  <a:gd name="T44" fmla="*/ 3 w 7"/>
                  <a:gd name="T45" fmla="*/ 6 h 7"/>
                  <a:gd name="T46" fmla="*/ 4 w 7"/>
                  <a:gd name="T47" fmla="*/ 5 h 7"/>
                  <a:gd name="T48" fmla="*/ 5 w 7"/>
                  <a:gd name="T49" fmla="*/ 4 h 7"/>
                  <a:gd name="T50" fmla="*/ 5 w 7"/>
                  <a:gd name="T51" fmla="*/ 3 h 7"/>
                  <a:gd name="T52" fmla="*/ 5 w 7"/>
                  <a:gd name="T53" fmla="*/ 2 h 7"/>
                  <a:gd name="T54" fmla="*/ 6 w 7"/>
                  <a:gd name="T55" fmla="*/ 0 h 7"/>
                  <a:gd name="T56" fmla="*/ 6 w 7"/>
                  <a:gd name="T57" fmla="*/ 1 h 7"/>
                  <a:gd name="T58" fmla="*/ 7 w 7"/>
                  <a:gd name="T59" fmla="*/ 0 h 7"/>
                  <a:gd name="T60" fmla="*/ 7 w 7"/>
                  <a:gd name="T6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7" name="Freeform 127"/>
              <p:cNvSpPr>
                <a:spLocks/>
              </p:cNvSpPr>
              <p:nvPr/>
            </p:nvSpPr>
            <p:spPr bwMode="auto">
              <a:xfrm>
                <a:off x="2774" y="855"/>
                <a:ext cx="30" cy="36"/>
              </a:xfrm>
              <a:custGeom>
                <a:avLst/>
                <a:gdLst>
                  <a:gd name="T0" fmla="*/ 0 w 5"/>
                  <a:gd name="T1" fmla="*/ 0 h 6"/>
                  <a:gd name="T2" fmla="*/ 1 w 5"/>
                  <a:gd name="T3" fmla="*/ 1 h 6"/>
                  <a:gd name="T4" fmla="*/ 2 w 5"/>
                  <a:gd name="T5" fmla="*/ 1 h 6"/>
                  <a:gd name="T6" fmla="*/ 2 w 5"/>
                  <a:gd name="T7" fmla="*/ 1 h 6"/>
                  <a:gd name="T8" fmla="*/ 3 w 5"/>
                  <a:gd name="T9" fmla="*/ 1 h 6"/>
                  <a:gd name="T10" fmla="*/ 5 w 5"/>
                  <a:gd name="T11" fmla="*/ 1 h 6"/>
                  <a:gd name="T12" fmla="*/ 4 w 5"/>
                  <a:gd name="T13" fmla="*/ 1 h 6"/>
                  <a:gd name="T14" fmla="*/ 3 w 5"/>
                  <a:gd name="T15" fmla="*/ 1 h 6"/>
                  <a:gd name="T16" fmla="*/ 3 w 5"/>
                  <a:gd name="T17" fmla="*/ 2 h 6"/>
                  <a:gd name="T18" fmla="*/ 3 w 5"/>
                  <a:gd name="T19" fmla="*/ 4 h 6"/>
                  <a:gd name="T20" fmla="*/ 3 w 5"/>
                  <a:gd name="T21" fmla="*/ 5 h 6"/>
                  <a:gd name="T22" fmla="*/ 3 w 5"/>
                  <a:gd name="T23" fmla="*/ 6 h 6"/>
                  <a:gd name="T24" fmla="*/ 2 w 5"/>
                  <a:gd name="T25" fmla="*/ 6 h 6"/>
                  <a:gd name="T26" fmla="*/ 2 w 5"/>
                  <a:gd name="T27" fmla="*/ 6 h 6"/>
                  <a:gd name="T28" fmla="*/ 2 w 5"/>
                  <a:gd name="T29" fmla="*/ 5 h 6"/>
                  <a:gd name="T30" fmla="*/ 2 w 5"/>
                  <a:gd name="T31" fmla="*/ 5 h 6"/>
                  <a:gd name="T32" fmla="*/ 2 w 5"/>
                  <a:gd name="T33" fmla="*/ 3 h 6"/>
                  <a:gd name="T34" fmla="*/ 2 w 5"/>
                  <a:gd name="T35" fmla="*/ 3 h 6"/>
                  <a:gd name="T36" fmla="*/ 2 w 5"/>
                  <a:gd name="T37" fmla="*/ 2 h 6"/>
                  <a:gd name="T38" fmla="*/ 2 w 5"/>
                  <a:gd name="T39" fmla="*/ 2 h 6"/>
                  <a:gd name="T40" fmla="*/ 2 w 5"/>
                  <a:gd name="T41" fmla="*/ 1 h 6"/>
                  <a:gd name="T42" fmla="*/ 2 w 5"/>
                  <a:gd name="T43" fmla="*/ 1 h 6"/>
                  <a:gd name="T44" fmla="*/ 2 w 5"/>
                  <a:gd name="T45" fmla="*/ 1 h 6"/>
                  <a:gd name="T46" fmla="*/ 1 w 5"/>
                  <a:gd name="T47" fmla="*/ 1 h 6"/>
                  <a:gd name="T48" fmla="*/ 0 w 5"/>
                  <a:gd name="T49" fmla="*/ 1 h 6"/>
                  <a:gd name="T50" fmla="*/ 0 w 5"/>
                  <a:gd name="T5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8" name="Freeform 128"/>
              <p:cNvSpPr>
                <a:spLocks/>
              </p:cNvSpPr>
              <p:nvPr/>
            </p:nvSpPr>
            <p:spPr bwMode="auto">
              <a:xfrm>
                <a:off x="2774" y="861"/>
                <a:ext cx="18" cy="3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0 h 6"/>
                  <a:gd name="T4" fmla="*/ 0 w 3"/>
                  <a:gd name="T5" fmla="*/ 0 h 6"/>
                  <a:gd name="T6" fmla="*/ 0 w 3"/>
                  <a:gd name="T7" fmla="*/ 1 h 6"/>
                  <a:gd name="T8" fmla="*/ 0 w 3"/>
                  <a:gd name="T9" fmla="*/ 2 h 6"/>
                  <a:gd name="T10" fmla="*/ 0 w 3"/>
                  <a:gd name="T11" fmla="*/ 2 h 6"/>
                  <a:gd name="T12" fmla="*/ 0 w 3"/>
                  <a:gd name="T13" fmla="*/ 4 h 6"/>
                  <a:gd name="T14" fmla="*/ 1 w 3"/>
                  <a:gd name="T15" fmla="*/ 4 h 6"/>
                  <a:gd name="T16" fmla="*/ 1 w 3"/>
                  <a:gd name="T17" fmla="*/ 5 h 6"/>
                  <a:gd name="T18" fmla="*/ 1 w 3"/>
                  <a:gd name="T19" fmla="*/ 5 h 6"/>
                  <a:gd name="T20" fmla="*/ 1 w 3"/>
                  <a:gd name="T21" fmla="*/ 5 h 6"/>
                  <a:gd name="T22" fmla="*/ 1 w 3"/>
                  <a:gd name="T23" fmla="*/ 5 h 6"/>
                  <a:gd name="T24" fmla="*/ 1 w 3"/>
                  <a:gd name="T25" fmla="*/ 5 h 6"/>
                  <a:gd name="T26" fmla="*/ 2 w 3"/>
                  <a:gd name="T27" fmla="*/ 5 h 6"/>
                  <a:gd name="T28" fmla="*/ 2 w 3"/>
                  <a:gd name="T29" fmla="*/ 5 h 6"/>
                  <a:gd name="T30" fmla="*/ 3 w 3"/>
                  <a:gd name="T31" fmla="*/ 5 h 6"/>
                  <a:gd name="T32" fmla="*/ 3 w 3"/>
                  <a:gd name="T33" fmla="*/ 5 h 6"/>
                  <a:gd name="T34" fmla="*/ 2 w 3"/>
                  <a:gd name="T35" fmla="*/ 5 h 6"/>
                  <a:gd name="T36" fmla="*/ 2 w 3"/>
                  <a:gd name="T37" fmla="*/ 5 h 6"/>
                  <a:gd name="T38" fmla="*/ 2 w 3"/>
                  <a:gd name="T39" fmla="*/ 6 h 6"/>
                  <a:gd name="T40" fmla="*/ 2 w 3"/>
                  <a:gd name="T41" fmla="*/ 6 h 6"/>
                  <a:gd name="T42" fmla="*/ 1 w 3"/>
                  <a:gd name="T43" fmla="*/ 6 h 6"/>
                  <a:gd name="T44" fmla="*/ 1 w 3"/>
                  <a:gd name="T45" fmla="*/ 5 h 6"/>
                  <a:gd name="T46" fmla="*/ 2 w 3"/>
                  <a:gd name="T47" fmla="*/ 5 h 6"/>
                  <a:gd name="T48" fmla="*/ 2 w 3"/>
                  <a:gd name="T49" fmla="*/ 5 h 6"/>
                  <a:gd name="T50" fmla="*/ 2 w 3"/>
                  <a:gd name="T51" fmla="*/ 5 h 6"/>
                  <a:gd name="T52" fmla="*/ 2 w 3"/>
                  <a:gd name="T53" fmla="*/ 5 h 6"/>
                  <a:gd name="T54" fmla="*/ 2 w 3"/>
                  <a:gd name="T55" fmla="*/ 5 h 6"/>
                  <a:gd name="T56" fmla="*/ 2 w 3"/>
                  <a:gd name="T57" fmla="*/ 5 h 6"/>
                  <a:gd name="T58" fmla="*/ 2 w 3"/>
                  <a:gd name="T59" fmla="*/ 5 h 6"/>
                  <a:gd name="T60" fmla="*/ 2 w 3"/>
                  <a:gd name="T61" fmla="*/ 5 h 6"/>
                  <a:gd name="T62" fmla="*/ 1 w 3"/>
                  <a:gd name="T63" fmla="*/ 5 h 6"/>
                  <a:gd name="T64" fmla="*/ 1 w 3"/>
                  <a:gd name="T65" fmla="*/ 5 h 6"/>
                  <a:gd name="T66" fmla="*/ 1 w 3"/>
                  <a:gd name="T67" fmla="*/ 5 h 6"/>
                  <a:gd name="T68" fmla="*/ 1 w 3"/>
                  <a:gd name="T69" fmla="*/ 5 h 6"/>
                  <a:gd name="T70" fmla="*/ 1 w 3"/>
                  <a:gd name="T71" fmla="*/ 5 h 6"/>
                  <a:gd name="T72" fmla="*/ 0 w 3"/>
                  <a:gd name="T73" fmla="*/ 5 h 6"/>
                  <a:gd name="T74" fmla="*/ 0 w 3"/>
                  <a:gd name="T75" fmla="*/ 4 h 6"/>
                  <a:gd name="T76" fmla="*/ 0 w 3"/>
                  <a:gd name="T77" fmla="*/ 2 h 6"/>
                  <a:gd name="T78" fmla="*/ 0 w 3"/>
                  <a:gd name="T79" fmla="*/ 1 h 6"/>
                  <a:gd name="T80" fmla="*/ 0 w 3"/>
                  <a:gd name="T81" fmla="*/ 0 h 6"/>
                  <a:gd name="T82" fmla="*/ 1 w 3"/>
                  <a:gd name="T8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29" name="Freeform 129"/>
              <p:cNvSpPr>
                <a:spLocks/>
              </p:cNvSpPr>
              <p:nvPr/>
            </p:nvSpPr>
            <p:spPr bwMode="auto">
              <a:xfrm>
                <a:off x="2774" y="891"/>
                <a:ext cx="12" cy="6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1 w 2"/>
                  <a:gd name="T7" fmla="*/ 0 h 1"/>
                  <a:gd name="T8" fmla="*/ 2 w 2"/>
                  <a:gd name="T9" fmla="*/ 0 h 1"/>
                  <a:gd name="T10" fmla="*/ 2 w 2"/>
                  <a:gd name="T11" fmla="*/ 1 h 1"/>
                  <a:gd name="T12" fmla="*/ 1 w 2"/>
                  <a:gd name="T13" fmla="*/ 1 h 1"/>
                  <a:gd name="T14" fmla="*/ 1 w 2"/>
                  <a:gd name="T15" fmla="*/ 1 h 1"/>
                  <a:gd name="T16" fmla="*/ 1 w 2"/>
                  <a:gd name="T17" fmla="*/ 1 h 1"/>
                  <a:gd name="T18" fmla="*/ 1 w 2"/>
                  <a:gd name="T19" fmla="*/ 0 h 1"/>
                  <a:gd name="T20" fmla="*/ 0 w 2"/>
                  <a:gd name="T21" fmla="*/ 0 h 1"/>
                  <a:gd name="T22" fmla="*/ 0 w 2"/>
                  <a:gd name="T23" fmla="*/ 0 h 1"/>
                  <a:gd name="T24" fmla="*/ 1 w 2"/>
                  <a:gd name="T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0" name="Freeform 130"/>
              <p:cNvSpPr>
                <a:spLocks/>
              </p:cNvSpPr>
              <p:nvPr/>
            </p:nvSpPr>
            <p:spPr bwMode="auto">
              <a:xfrm>
                <a:off x="2816" y="795"/>
                <a:ext cx="42" cy="54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7 w 7"/>
                  <a:gd name="T5" fmla="*/ 1 h 9"/>
                  <a:gd name="T6" fmla="*/ 7 w 7"/>
                  <a:gd name="T7" fmla="*/ 2 h 9"/>
                  <a:gd name="T8" fmla="*/ 7 w 7"/>
                  <a:gd name="T9" fmla="*/ 2 h 9"/>
                  <a:gd name="T10" fmla="*/ 7 w 7"/>
                  <a:gd name="T11" fmla="*/ 2 h 9"/>
                  <a:gd name="T12" fmla="*/ 7 w 7"/>
                  <a:gd name="T13" fmla="*/ 2 h 9"/>
                  <a:gd name="T14" fmla="*/ 6 w 7"/>
                  <a:gd name="T15" fmla="*/ 3 h 9"/>
                  <a:gd name="T16" fmla="*/ 6 w 7"/>
                  <a:gd name="T17" fmla="*/ 3 h 9"/>
                  <a:gd name="T18" fmla="*/ 6 w 7"/>
                  <a:gd name="T19" fmla="*/ 4 h 9"/>
                  <a:gd name="T20" fmla="*/ 7 w 7"/>
                  <a:gd name="T21" fmla="*/ 4 h 9"/>
                  <a:gd name="T22" fmla="*/ 6 w 7"/>
                  <a:gd name="T23" fmla="*/ 4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6 h 9"/>
                  <a:gd name="T30" fmla="*/ 6 w 7"/>
                  <a:gd name="T31" fmla="*/ 6 h 9"/>
                  <a:gd name="T32" fmla="*/ 6 w 7"/>
                  <a:gd name="T33" fmla="*/ 6 h 9"/>
                  <a:gd name="T34" fmla="*/ 5 w 7"/>
                  <a:gd name="T35" fmla="*/ 6 h 9"/>
                  <a:gd name="T36" fmla="*/ 5 w 7"/>
                  <a:gd name="T37" fmla="*/ 6 h 9"/>
                  <a:gd name="T38" fmla="*/ 5 w 7"/>
                  <a:gd name="T39" fmla="*/ 7 h 9"/>
                  <a:gd name="T40" fmla="*/ 5 w 7"/>
                  <a:gd name="T41" fmla="*/ 7 h 9"/>
                  <a:gd name="T42" fmla="*/ 4 w 7"/>
                  <a:gd name="T43" fmla="*/ 7 h 9"/>
                  <a:gd name="T44" fmla="*/ 4 w 7"/>
                  <a:gd name="T45" fmla="*/ 7 h 9"/>
                  <a:gd name="T46" fmla="*/ 3 w 7"/>
                  <a:gd name="T47" fmla="*/ 7 h 9"/>
                  <a:gd name="T48" fmla="*/ 3 w 7"/>
                  <a:gd name="T49" fmla="*/ 8 h 9"/>
                  <a:gd name="T50" fmla="*/ 3 w 7"/>
                  <a:gd name="T51" fmla="*/ 8 h 9"/>
                  <a:gd name="T52" fmla="*/ 2 w 7"/>
                  <a:gd name="T53" fmla="*/ 8 h 9"/>
                  <a:gd name="T54" fmla="*/ 2 w 7"/>
                  <a:gd name="T55" fmla="*/ 8 h 9"/>
                  <a:gd name="T56" fmla="*/ 1 w 7"/>
                  <a:gd name="T57" fmla="*/ 8 h 9"/>
                  <a:gd name="T58" fmla="*/ 0 w 7"/>
                  <a:gd name="T59" fmla="*/ 9 h 9"/>
                  <a:gd name="T60" fmla="*/ 1 w 7"/>
                  <a:gd name="T61" fmla="*/ 7 h 9"/>
                  <a:gd name="T62" fmla="*/ 1 w 7"/>
                  <a:gd name="T63" fmla="*/ 7 h 9"/>
                  <a:gd name="T64" fmla="*/ 2 w 7"/>
                  <a:gd name="T65" fmla="*/ 7 h 9"/>
                  <a:gd name="T66" fmla="*/ 3 w 7"/>
                  <a:gd name="T67" fmla="*/ 7 h 9"/>
                  <a:gd name="T68" fmla="*/ 5 w 7"/>
                  <a:gd name="T69" fmla="*/ 6 h 9"/>
                  <a:gd name="T70" fmla="*/ 5 w 7"/>
                  <a:gd name="T71" fmla="*/ 5 h 9"/>
                  <a:gd name="T72" fmla="*/ 6 w 7"/>
                  <a:gd name="T73" fmla="*/ 3 h 9"/>
                  <a:gd name="T74" fmla="*/ 6 w 7"/>
                  <a:gd name="T75" fmla="*/ 2 h 9"/>
                  <a:gd name="T76" fmla="*/ 6 w 7"/>
                  <a:gd name="T77" fmla="*/ 0 h 9"/>
                  <a:gd name="T78" fmla="*/ 7 w 7"/>
                  <a:gd name="T7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1" name="Freeform 131"/>
              <p:cNvSpPr>
                <a:spLocks/>
              </p:cNvSpPr>
              <p:nvPr/>
            </p:nvSpPr>
            <p:spPr bwMode="auto">
              <a:xfrm>
                <a:off x="2804" y="789"/>
                <a:ext cx="72" cy="78"/>
              </a:xfrm>
              <a:custGeom>
                <a:avLst/>
                <a:gdLst>
                  <a:gd name="T0" fmla="*/ 11 w 12"/>
                  <a:gd name="T1" fmla="*/ 1 h 13"/>
                  <a:gd name="T2" fmla="*/ 11 w 12"/>
                  <a:gd name="T3" fmla="*/ 2 h 13"/>
                  <a:gd name="T4" fmla="*/ 10 w 12"/>
                  <a:gd name="T5" fmla="*/ 3 h 13"/>
                  <a:gd name="T6" fmla="*/ 11 w 12"/>
                  <a:gd name="T7" fmla="*/ 3 h 13"/>
                  <a:gd name="T8" fmla="*/ 11 w 12"/>
                  <a:gd name="T9" fmla="*/ 4 h 13"/>
                  <a:gd name="T10" fmla="*/ 11 w 12"/>
                  <a:gd name="T11" fmla="*/ 5 h 13"/>
                  <a:gd name="T12" fmla="*/ 10 w 12"/>
                  <a:gd name="T13" fmla="*/ 5 h 13"/>
                  <a:gd name="T14" fmla="*/ 10 w 12"/>
                  <a:gd name="T15" fmla="*/ 5 h 13"/>
                  <a:gd name="T16" fmla="*/ 10 w 12"/>
                  <a:gd name="T17" fmla="*/ 5 h 13"/>
                  <a:gd name="T18" fmla="*/ 11 w 12"/>
                  <a:gd name="T19" fmla="*/ 6 h 13"/>
                  <a:gd name="T20" fmla="*/ 10 w 12"/>
                  <a:gd name="T21" fmla="*/ 7 h 13"/>
                  <a:gd name="T22" fmla="*/ 10 w 12"/>
                  <a:gd name="T23" fmla="*/ 8 h 13"/>
                  <a:gd name="T24" fmla="*/ 9 w 12"/>
                  <a:gd name="T25" fmla="*/ 8 h 13"/>
                  <a:gd name="T26" fmla="*/ 9 w 12"/>
                  <a:gd name="T27" fmla="*/ 9 h 13"/>
                  <a:gd name="T28" fmla="*/ 9 w 12"/>
                  <a:gd name="T29" fmla="*/ 10 h 13"/>
                  <a:gd name="T30" fmla="*/ 8 w 12"/>
                  <a:gd name="T31" fmla="*/ 10 h 13"/>
                  <a:gd name="T32" fmla="*/ 7 w 12"/>
                  <a:gd name="T33" fmla="*/ 10 h 13"/>
                  <a:gd name="T34" fmla="*/ 7 w 12"/>
                  <a:gd name="T35" fmla="*/ 11 h 13"/>
                  <a:gd name="T36" fmla="*/ 6 w 12"/>
                  <a:gd name="T37" fmla="*/ 12 h 13"/>
                  <a:gd name="T38" fmla="*/ 5 w 12"/>
                  <a:gd name="T39" fmla="*/ 12 h 13"/>
                  <a:gd name="T40" fmla="*/ 5 w 12"/>
                  <a:gd name="T41" fmla="*/ 12 h 13"/>
                  <a:gd name="T42" fmla="*/ 4 w 12"/>
                  <a:gd name="T43" fmla="*/ 13 h 13"/>
                  <a:gd name="T44" fmla="*/ 3 w 12"/>
                  <a:gd name="T45" fmla="*/ 13 h 13"/>
                  <a:gd name="T46" fmla="*/ 2 w 12"/>
                  <a:gd name="T47" fmla="*/ 13 h 13"/>
                  <a:gd name="T48" fmla="*/ 1 w 12"/>
                  <a:gd name="T49" fmla="*/ 13 h 13"/>
                  <a:gd name="T50" fmla="*/ 0 w 12"/>
                  <a:gd name="T51" fmla="*/ 12 h 13"/>
                  <a:gd name="T52" fmla="*/ 0 w 12"/>
                  <a:gd name="T53" fmla="*/ 12 h 13"/>
                  <a:gd name="T54" fmla="*/ 0 w 12"/>
                  <a:gd name="T55" fmla="*/ 13 h 13"/>
                  <a:gd name="T56" fmla="*/ 1 w 12"/>
                  <a:gd name="T57" fmla="*/ 13 h 13"/>
                  <a:gd name="T58" fmla="*/ 2 w 12"/>
                  <a:gd name="T59" fmla="*/ 13 h 13"/>
                  <a:gd name="T60" fmla="*/ 3 w 12"/>
                  <a:gd name="T61" fmla="*/ 13 h 13"/>
                  <a:gd name="T62" fmla="*/ 5 w 12"/>
                  <a:gd name="T63" fmla="*/ 13 h 13"/>
                  <a:gd name="T64" fmla="*/ 5 w 12"/>
                  <a:gd name="T65" fmla="*/ 12 h 13"/>
                  <a:gd name="T66" fmla="*/ 6 w 12"/>
                  <a:gd name="T67" fmla="*/ 12 h 13"/>
                  <a:gd name="T68" fmla="*/ 7 w 12"/>
                  <a:gd name="T69" fmla="*/ 12 h 13"/>
                  <a:gd name="T70" fmla="*/ 8 w 12"/>
                  <a:gd name="T71" fmla="*/ 11 h 13"/>
                  <a:gd name="T72" fmla="*/ 9 w 12"/>
                  <a:gd name="T73" fmla="*/ 11 h 13"/>
                  <a:gd name="T74" fmla="*/ 10 w 12"/>
                  <a:gd name="T75" fmla="*/ 10 h 13"/>
                  <a:gd name="T76" fmla="*/ 10 w 12"/>
                  <a:gd name="T77" fmla="*/ 9 h 13"/>
                  <a:gd name="T78" fmla="*/ 10 w 12"/>
                  <a:gd name="T79" fmla="*/ 8 h 13"/>
                  <a:gd name="T80" fmla="*/ 11 w 12"/>
                  <a:gd name="T81" fmla="*/ 8 h 13"/>
                  <a:gd name="T82" fmla="*/ 11 w 12"/>
                  <a:gd name="T83" fmla="*/ 6 h 13"/>
                  <a:gd name="T84" fmla="*/ 11 w 12"/>
                  <a:gd name="T85" fmla="*/ 6 h 13"/>
                  <a:gd name="T86" fmla="*/ 11 w 12"/>
                  <a:gd name="T87" fmla="*/ 5 h 13"/>
                  <a:gd name="T88" fmla="*/ 11 w 12"/>
                  <a:gd name="T89" fmla="*/ 4 h 13"/>
                  <a:gd name="T90" fmla="*/ 11 w 12"/>
                  <a:gd name="T91" fmla="*/ 3 h 13"/>
                  <a:gd name="T92" fmla="*/ 11 w 12"/>
                  <a:gd name="T93" fmla="*/ 3 h 13"/>
                  <a:gd name="T94" fmla="*/ 11 w 12"/>
                  <a:gd name="T95" fmla="*/ 1 h 13"/>
                  <a:gd name="T96" fmla="*/ 11 w 12"/>
                  <a:gd name="T9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" h="13">
                    <a:moveTo>
                      <a:pt x="11" y="1"/>
                    </a:move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2" name="Freeform 132"/>
              <p:cNvSpPr>
                <a:spLocks/>
              </p:cNvSpPr>
              <p:nvPr/>
            </p:nvSpPr>
            <p:spPr bwMode="auto">
              <a:xfrm>
                <a:off x="2702" y="789"/>
                <a:ext cx="24" cy="42"/>
              </a:xfrm>
              <a:custGeom>
                <a:avLst/>
                <a:gdLst>
                  <a:gd name="T0" fmla="*/ 1 w 4"/>
                  <a:gd name="T1" fmla="*/ 2 h 7"/>
                  <a:gd name="T2" fmla="*/ 1 w 4"/>
                  <a:gd name="T3" fmla="*/ 2 h 7"/>
                  <a:gd name="T4" fmla="*/ 1 w 4"/>
                  <a:gd name="T5" fmla="*/ 3 h 7"/>
                  <a:gd name="T6" fmla="*/ 1 w 4"/>
                  <a:gd name="T7" fmla="*/ 3 h 7"/>
                  <a:gd name="T8" fmla="*/ 0 w 4"/>
                  <a:gd name="T9" fmla="*/ 3 h 7"/>
                  <a:gd name="T10" fmla="*/ 1 w 4"/>
                  <a:gd name="T11" fmla="*/ 3 h 7"/>
                  <a:gd name="T12" fmla="*/ 1 w 4"/>
                  <a:gd name="T13" fmla="*/ 3 h 7"/>
                  <a:gd name="T14" fmla="*/ 1 w 4"/>
                  <a:gd name="T15" fmla="*/ 4 h 7"/>
                  <a:gd name="T16" fmla="*/ 2 w 4"/>
                  <a:gd name="T17" fmla="*/ 4 h 7"/>
                  <a:gd name="T18" fmla="*/ 2 w 4"/>
                  <a:gd name="T19" fmla="*/ 4 h 7"/>
                  <a:gd name="T20" fmla="*/ 2 w 4"/>
                  <a:gd name="T21" fmla="*/ 5 h 7"/>
                  <a:gd name="T22" fmla="*/ 1 w 4"/>
                  <a:gd name="T23" fmla="*/ 5 h 7"/>
                  <a:gd name="T24" fmla="*/ 1 w 4"/>
                  <a:gd name="T25" fmla="*/ 5 h 7"/>
                  <a:gd name="T26" fmla="*/ 2 w 4"/>
                  <a:gd name="T27" fmla="*/ 5 h 7"/>
                  <a:gd name="T28" fmla="*/ 2 w 4"/>
                  <a:gd name="T29" fmla="*/ 5 h 7"/>
                  <a:gd name="T30" fmla="*/ 3 w 4"/>
                  <a:gd name="T31" fmla="*/ 5 h 7"/>
                  <a:gd name="T32" fmla="*/ 3 w 4"/>
                  <a:gd name="T33" fmla="*/ 5 h 7"/>
                  <a:gd name="T34" fmla="*/ 4 w 4"/>
                  <a:gd name="T35" fmla="*/ 6 h 7"/>
                  <a:gd name="T36" fmla="*/ 4 w 4"/>
                  <a:gd name="T37" fmla="*/ 6 h 7"/>
                  <a:gd name="T38" fmla="*/ 4 w 4"/>
                  <a:gd name="T39" fmla="*/ 7 h 7"/>
                  <a:gd name="T40" fmla="*/ 4 w 4"/>
                  <a:gd name="T41" fmla="*/ 6 h 7"/>
                  <a:gd name="T42" fmla="*/ 4 w 4"/>
                  <a:gd name="T43" fmla="*/ 6 h 7"/>
                  <a:gd name="T44" fmla="*/ 3 w 4"/>
                  <a:gd name="T45" fmla="*/ 5 h 7"/>
                  <a:gd name="T46" fmla="*/ 3 w 4"/>
                  <a:gd name="T47" fmla="*/ 5 h 7"/>
                  <a:gd name="T48" fmla="*/ 2 w 4"/>
                  <a:gd name="T49" fmla="*/ 5 h 7"/>
                  <a:gd name="T50" fmla="*/ 2 w 4"/>
                  <a:gd name="T51" fmla="*/ 5 h 7"/>
                  <a:gd name="T52" fmla="*/ 2 w 4"/>
                  <a:gd name="T53" fmla="*/ 4 h 7"/>
                  <a:gd name="T54" fmla="*/ 2 w 4"/>
                  <a:gd name="T55" fmla="*/ 3 h 7"/>
                  <a:gd name="T56" fmla="*/ 1 w 4"/>
                  <a:gd name="T57" fmla="*/ 3 h 7"/>
                  <a:gd name="T58" fmla="*/ 1 w 4"/>
                  <a:gd name="T59" fmla="*/ 2 h 7"/>
                  <a:gd name="T60" fmla="*/ 1 w 4"/>
                  <a:gd name="T61" fmla="*/ 2 h 7"/>
                  <a:gd name="T62" fmla="*/ 1 w 4"/>
                  <a:gd name="T63" fmla="*/ 1 h 7"/>
                  <a:gd name="T64" fmla="*/ 1 w 4"/>
                  <a:gd name="T65" fmla="*/ 0 h 7"/>
                  <a:gd name="T66" fmla="*/ 0 w 4"/>
                  <a:gd name="T67" fmla="*/ 0 h 7"/>
                  <a:gd name="T68" fmla="*/ 1 w 4"/>
                  <a:gd name="T69" fmla="*/ 1 h 7"/>
                  <a:gd name="T70" fmla="*/ 1 w 4"/>
                  <a:gd name="T7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" h="7">
                    <a:moveTo>
                      <a:pt x="1" y="2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3" name="Freeform 133"/>
              <p:cNvSpPr>
                <a:spLocks/>
              </p:cNvSpPr>
              <p:nvPr/>
            </p:nvSpPr>
            <p:spPr bwMode="auto">
              <a:xfrm>
                <a:off x="2732" y="819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  <a:gd name="T12" fmla="*/ 0 w 1"/>
                  <a:gd name="T13" fmla="*/ 1 h 1"/>
                  <a:gd name="T14" fmla="*/ 0 w 1"/>
                  <a:gd name="T15" fmla="*/ 1 h 1"/>
                  <a:gd name="T16" fmla="*/ 0 w 1"/>
                  <a:gd name="T17" fmla="*/ 0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4" name="Freeform 134"/>
              <p:cNvSpPr>
                <a:spLocks/>
              </p:cNvSpPr>
              <p:nvPr/>
            </p:nvSpPr>
            <p:spPr bwMode="auto">
              <a:xfrm>
                <a:off x="2774" y="723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0 w 1"/>
                  <a:gd name="T13" fmla="*/ 0 h 1"/>
                  <a:gd name="T14" fmla="*/ 1 w 1"/>
                  <a:gd name="T15" fmla="*/ 0 h 1"/>
                  <a:gd name="T16" fmla="*/ 1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5" name="Freeform 135"/>
              <p:cNvSpPr>
                <a:spLocks/>
              </p:cNvSpPr>
              <p:nvPr/>
            </p:nvSpPr>
            <p:spPr bwMode="auto">
              <a:xfrm>
                <a:off x="2744" y="759"/>
                <a:ext cx="30" cy="72"/>
              </a:xfrm>
              <a:custGeom>
                <a:avLst/>
                <a:gdLst>
                  <a:gd name="T0" fmla="*/ 4 w 5"/>
                  <a:gd name="T1" fmla="*/ 0 h 12"/>
                  <a:gd name="T2" fmla="*/ 4 w 5"/>
                  <a:gd name="T3" fmla="*/ 0 h 12"/>
                  <a:gd name="T4" fmla="*/ 3 w 5"/>
                  <a:gd name="T5" fmla="*/ 1 h 12"/>
                  <a:gd name="T6" fmla="*/ 2 w 5"/>
                  <a:gd name="T7" fmla="*/ 1 h 12"/>
                  <a:gd name="T8" fmla="*/ 1 w 5"/>
                  <a:gd name="T9" fmla="*/ 1 h 12"/>
                  <a:gd name="T10" fmla="*/ 1 w 5"/>
                  <a:gd name="T11" fmla="*/ 2 h 12"/>
                  <a:gd name="T12" fmla="*/ 1 w 5"/>
                  <a:gd name="T13" fmla="*/ 1 h 12"/>
                  <a:gd name="T14" fmla="*/ 1 w 5"/>
                  <a:gd name="T15" fmla="*/ 2 h 12"/>
                  <a:gd name="T16" fmla="*/ 1 w 5"/>
                  <a:gd name="T17" fmla="*/ 3 h 12"/>
                  <a:gd name="T18" fmla="*/ 1 w 5"/>
                  <a:gd name="T19" fmla="*/ 3 h 12"/>
                  <a:gd name="T20" fmla="*/ 1 w 5"/>
                  <a:gd name="T21" fmla="*/ 4 h 12"/>
                  <a:gd name="T22" fmla="*/ 1 w 5"/>
                  <a:gd name="T23" fmla="*/ 5 h 12"/>
                  <a:gd name="T24" fmla="*/ 1 w 5"/>
                  <a:gd name="T25" fmla="*/ 5 h 12"/>
                  <a:gd name="T26" fmla="*/ 1 w 5"/>
                  <a:gd name="T27" fmla="*/ 6 h 12"/>
                  <a:gd name="T28" fmla="*/ 1 w 5"/>
                  <a:gd name="T29" fmla="*/ 7 h 12"/>
                  <a:gd name="T30" fmla="*/ 1 w 5"/>
                  <a:gd name="T31" fmla="*/ 8 h 12"/>
                  <a:gd name="T32" fmla="*/ 1 w 5"/>
                  <a:gd name="T33" fmla="*/ 9 h 12"/>
                  <a:gd name="T34" fmla="*/ 1 w 5"/>
                  <a:gd name="T35" fmla="*/ 9 h 12"/>
                  <a:gd name="T36" fmla="*/ 0 w 5"/>
                  <a:gd name="T37" fmla="*/ 9 h 12"/>
                  <a:gd name="T38" fmla="*/ 0 w 5"/>
                  <a:gd name="T39" fmla="*/ 10 h 12"/>
                  <a:gd name="T40" fmla="*/ 0 w 5"/>
                  <a:gd name="T41" fmla="*/ 10 h 12"/>
                  <a:gd name="T42" fmla="*/ 0 w 5"/>
                  <a:gd name="T43" fmla="*/ 11 h 12"/>
                  <a:gd name="T44" fmla="*/ 0 w 5"/>
                  <a:gd name="T45" fmla="*/ 12 h 12"/>
                  <a:gd name="T46" fmla="*/ 0 w 5"/>
                  <a:gd name="T47" fmla="*/ 11 h 12"/>
                  <a:gd name="T48" fmla="*/ 1 w 5"/>
                  <a:gd name="T49" fmla="*/ 10 h 12"/>
                  <a:gd name="T50" fmla="*/ 1 w 5"/>
                  <a:gd name="T51" fmla="*/ 10 h 12"/>
                  <a:gd name="T52" fmla="*/ 2 w 5"/>
                  <a:gd name="T53" fmla="*/ 10 h 12"/>
                  <a:gd name="T54" fmla="*/ 2 w 5"/>
                  <a:gd name="T55" fmla="*/ 10 h 12"/>
                  <a:gd name="T56" fmla="*/ 2 w 5"/>
                  <a:gd name="T57" fmla="*/ 9 h 12"/>
                  <a:gd name="T58" fmla="*/ 2 w 5"/>
                  <a:gd name="T59" fmla="*/ 9 h 12"/>
                  <a:gd name="T60" fmla="*/ 1 w 5"/>
                  <a:gd name="T61" fmla="*/ 9 h 12"/>
                  <a:gd name="T62" fmla="*/ 1 w 5"/>
                  <a:gd name="T63" fmla="*/ 6 h 12"/>
                  <a:gd name="T64" fmla="*/ 1 w 5"/>
                  <a:gd name="T65" fmla="*/ 5 h 12"/>
                  <a:gd name="T66" fmla="*/ 1 w 5"/>
                  <a:gd name="T67" fmla="*/ 3 h 12"/>
                  <a:gd name="T68" fmla="*/ 2 w 5"/>
                  <a:gd name="T69" fmla="*/ 2 h 12"/>
                  <a:gd name="T70" fmla="*/ 3 w 5"/>
                  <a:gd name="T71" fmla="*/ 2 h 12"/>
                  <a:gd name="T72" fmla="*/ 3 w 5"/>
                  <a:gd name="T73" fmla="*/ 1 h 12"/>
                  <a:gd name="T74" fmla="*/ 4 w 5"/>
                  <a:gd name="T75" fmla="*/ 1 h 12"/>
                  <a:gd name="T76" fmla="*/ 5 w 5"/>
                  <a:gd name="T77" fmla="*/ 0 h 12"/>
                  <a:gd name="T78" fmla="*/ 4 w 5"/>
                  <a:gd name="T7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6" name="Freeform 136"/>
              <p:cNvSpPr>
                <a:spLocks/>
              </p:cNvSpPr>
              <p:nvPr/>
            </p:nvSpPr>
            <p:spPr bwMode="auto">
              <a:xfrm>
                <a:off x="2768" y="771"/>
                <a:ext cx="12" cy="54"/>
              </a:xfrm>
              <a:custGeom>
                <a:avLst/>
                <a:gdLst>
                  <a:gd name="T0" fmla="*/ 2 w 2"/>
                  <a:gd name="T1" fmla="*/ 0 h 9"/>
                  <a:gd name="T2" fmla="*/ 1 w 2"/>
                  <a:gd name="T3" fmla="*/ 0 h 9"/>
                  <a:gd name="T4" fmla="*/ 1 w 2"/>
                  <a:gd name="T5" fmla="*/ 1 h 9"/>
                  <a:gd name="T6" fmla="*/ 0 w 2"/>
                  <a:gd name="T7" fmla="*/ 2 h 9"/>
                  <a:gd name="T8" fmla="*/ 0 w 2"/>
                  <a:gd name="T9" fmla="*/ 3 h 9"/>
                  <a:gd name="T10" fmla="*/ 0 w 2"/>
                  <a:gd name="T11" fmla="*/ 3 h 9"/>
                  <a:gd name="T12" fmla="*/ 0 w 2"/>
                  <a:gd name="T13" fmla="*/ 4 h 9"/>
                  <a:gd name="T14" fmla="*/ 0 w 2"/>
                  <a:gd name="T15" fmla="*/ 5 h 9"/>
                  <a:gd name="T16" fmla="*/ 0 w 2"/>
                  <a:gd name="T17" fmla="*/ 6 h 9"/>
                  <a:gd name="T18" fmla="*/ 0 w 2"/>
                  <a:gd name="T19" fmla="*/ 7 h 9"/>
                  <a:gd name="T20" fmla="*/ 0 w 2"/>
                  <a:gd name="T21" fmla="*/ 8 h 9"/>
                  <a:gd name="T22" fmla="*/ 1 w 2"/>
                  <a:gd name="T23" fmla="*/ 9 h 9"/>
                  <a:gd name="T24" fmla="*/ 2 w 2"/>
                  <a:gd name="T25" fmla="*/ 9 h 9"/>
                  <a:gd name="T26" fmla="*/ 2 w 2"/>
                  <a:gd name="T27" fmla="*/ 9 h 9"/>
                  <a:gd name="T28" fmla="*/ 1 w 2"/>
                  <a:gd name="T29" fmla="*/ 8 h 9"/>
                  <a:gd name="T30" fmla="*/ 1 w 2"/>
                  <a:gd name="T31" fmla="*/ 7 h 9"/>
                  <a:gd name="T32" fmla="*/ 0 w 2"/>
                  <a:gd name="T33" fmla="*/ 6 h 9"/>
                  <a:gd name="T34" fmla="*/ 0 w 2"/>
                  <a:gd name="T35" fmla="*/ 4 h 9"/>
                  <a:gd name="T36" fmla="*/ 0 w 2"/>
                  <a:gd name="T37" fmla="*/ 3 h 9"/>
                  <a:gd name="T38" fmla="*/ 1 w 2"/>
                  <a:gd name="T39" fmla="*/ 1 h 9"/>
                  <a:gd name="T40" fmla="*/ 2 w 2"/>
                  <a:gd name="T41" fmla="*/ 0 h 9"/>
                  <a:gd name="T42" fmla="*/ 2 w 2"/>
                  <a:gd name="T43" fmla="*/ 0 h 9"/>
                  <a:gd name="T44" fmla="*/ 2 w 2"/>
                  <a:gd name="T4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" h="9">
                    <a:moveTo>
                      <a:pt x="2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7" name="Freeform 137"/>
              <p:cNvSpPr>
                <a:spLocks/>
              </p:cNvSpPr>
              <p:nvPr/>
            </p:nvSpPr>
            <p:spPr bwMode="auto">
              <a:xfrm>
                <a:off x="2786" y="783"/>
                <a:ext cx="6" cy="24"/>
              </a:xfrm>
              <a:custGeom>
                <a:avLst/>
                <a:gdLst>
                  <a:gd name="T0" fmla="*/ 0 w 1"/>
                  <a:gd name="T1" fmla="*/ 1 h 4"/>
                  <a:gd name="T2" fmla="*/ 0 w 1"/>
                  <a:gd name="T3" fmla="*/ 2 h 4"/>
                  <a:gd name="T4" fmla="*/ 0 w 1"/>
                  <a:gd name="T5" fmla="*/ 3 h 4"/>
                  <a:gd name="T6" fmla="*/ 0 w 1"/>
                  <a:gd name="T7" fmla="*/ 3 h 4"/>
                  <a:gd name="T8" fmla="*/ 0 w 1"/>
                  <a:gd name="T9" fmla="*/ 4 h 4"/>
                  <a:gd name="T10" fmla="*/ 0 w 1"/>
                  <a:gd name="T11" fmla="*/ 4 h 4"/>
                  <a:gd name="T12" fmla="*/ 0 w 1"/>
                  <a:gd name="T13" fmla="*/ 4 h 4"/>
                  <a:gd name="T14" fmla="*/ 0 w 1"/>
                  <a:gd name="T15" fmla="*/ 3 h 4"/>
                  <a:gd name="T16" fmla="*/ 0 w 1"/>
                  <a:gd name="T17" fmla="*/ 2 h 4"/>
                  <a:gd name="T18" fmla="*/ 0 w 1"/>
                  <a:gd name="T19" fmla="*/ 2 h 4"/>
                  <a:gd name="T20" fmla="*/ 1 w 1"/>
                  <a:gd name="T21" fmla="*/ 0 h 4"/>
                  <a:gd name="T22" fmla="*/ 0 w 1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8" name="Freeform 138"/>
              <p:cNvSpPr>
                <a:spLocks/>
              </p:cNvSpPr>
              <p:nvPr/>
            </p:nvSpPr>
            <p:spPr bwMode="auto">
              <a:xfrm>
                <a:off x="2792" y="729"/>
                <a:ext cx="48" cy="84"/>
              </a:xfrm>
              <a:custGeom>
                <a:avLst/>
                <a:gdLst>
                  <a:gd name="T0" fmla="*/ 8 w 8"/>
                  <a:gd name="T1" fmla="*/ 1 h 14"/>
                  <a:gd name="T2" fmla="*/ 8 w 8"/>
                  <a:gd name="T3" fmla="*/ 2 h 14"/>
                  <a:gd name="T4" fmla="*/ 8 w 8"/>
                  <a:gd name="T5" fmla="*/ 4 h 14"/>
                  <a:gd name="T6" fmla="*/ 7 w 8"/>
                  <a:gd name="T7" fmla="*/ 6 h 14"/>
                  <a:gd name="T8" fmla="*/ 5 w 8"/>
                  <a:gd name="T9" fmla="*/ 8 h 14"/>
                  <a:gd name="T10" fmla="*/ 3 w 8"/>
                  <a:gd name="T11" fmla="*/ 9 h 14"/>
                  <a:gd name="T12" fmla="*/ 2 w 8"/>
                  <a:gd name="T13" fmla="*/ 9 h 14"/>
                  <a:gd name="T14" fmla="*/ 1 w 8"/>
                  <a:gd name="T15" fmla="*/ 9 h 14"/>
                  <a:gd name="T16" fmla="*/ 0 w 8"/>
                  <a:gd name="T17" fmla="*/ 9 h 14"/>
                  <a:gd name="T18" fmla="*/ 1 w 8"/>
                  <a:gd name="T19" fmla="*/ 9 h 14"/>
                  <a:gd name="T20" fmla="*/ 2 w 8"/>
                  <a:gd name="T21" fmla="*/ 10 h 14"/>
                  <a:gd name="T22" fmla="*/ 3 w 8"/>
                  <a:gd name="T23" fmla="*/ 9 h 14"/>
                  <a:gd name="T24" fmla="*/ 4 w 8"/>
                  <a:gd name="T25" fmla="*/ 9 h 14"/>
                  <a:gd name="T26" fmla="*/ 4 w 8"/>
                  <a:gd name="T27" fmla="*/ 11 h 14"/>
                  <a:gd name="T28" fmla="*/ 4 w 8"/>
                  <a:gd name="T29" fmla="*/ 13 h 14"/>
                  <a:gd name="T30" fmla="*/ 4 w 8"/>
                  <a:gd name="T31" fmla="*/ 13 h 14"/>
                  <a:gd name="T32" fmla="*/ 5 w 8"/>
                  <a:gd name="T33" fmla="*/ 12 h 14"/>
                  <a:gd name="T34" fmla="*/ 5 w 8"/>
                  <a:gd name="T35" fmla="*/ 12 h 14"/>
                  <a:gd name="T36" fmla="*/ 4 w 8"/>
                  <a:gd name="T37" fmla="*/ 10 h 14"/>
                  <a:gd name="T38" fmla="*/ 4 w 8"/>
                  <a:gd name="T39" fmla="*/ 9 h 14"/>
                  <a:gd name="T40" fmla="*/ 5 w 8"/>
                  <a:gd name="T41" fmla="*/ 9 h 14"/>
                  <a:gd name="T42" fmla="*/ 5 w 8"/>
                  <a:gd name="T43" fmla="*/ 8 h 14"/>
                  <a:gd name="T44" fmla="*/ 5 w 8"/>
                  <a:gd name="T45" fmla="*/ 10 h 14"/>
                  <a:gd name="T46" fmla="*/ 5 w 8"/>
                  <a:gd name="T47" fmla="*/ 12 h 14"/>
                  <a:gd name="T48" fmla="*/ 6 w 8"/>
                  <a:gd name="T49" fmla="*/ 9 h 14"/>
                  <a:gd name="T50" fmla="*/ 6 w 8"/>
                  <a:gd name="T51" fmla="*/ 7 h 14"/>
                  <a:gd name="T52" fmla="*/ 7 w 8"/>
                  <a:gd name="T53" fmla="*/ 6 h 14"/>
                  <a:gd name="T54" fmla="*/ 8 w 8"/>
                  <a:gd name="T55" fmla="*/ 5 h 14"/>
                  <a:gd name="T56" fmla="*/ 8 w 8"/>
                  <a:gd name="T57" fmla="*/ 6 h 14"/>
                  <a:gd name="T58" fmla="*/ 8 w 8"/>
                  <a:gd name="T59" fmla="*/ 4 h 14"/>
                  <a:gd name="T60" fmla="*/ 8 w 8"/>
                  <a:gd name="T61" fmla="*/ 2 h 14"/>
                  <a:gd name="T62" fmla="*/ 8 w 8"/>
                  <a:gd name="T6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" h="14">
                    <a:moveTo>
                      <a:pt x="8" y="1"/>
                    </a:moveTo>
                    <a:lnTo>
                      <a:pt x="8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39" name="Freeform 139"/>
              <p:cNvSpPr>
                <a:spLocks/>
              </p:cNvSpPr>
              <p:nvPr/>
            </p:nvSpPr>
            <p:spPr bwMode="auto">
              <a:xfrm>
                <a:off x="2774" y="801"/>
                <a:ext cx="30" cy="30"/>
              </a:xfrm>
              <a:custGeom>
                <a:avLst/>
                <a:gdLst>
                  <a:gd name="T0" fmla="*/ 4 w 5"/>
                  <a:gd name="T1" fmla="*/ 0 h 5"/>
                  <a:gd name="T2" fmla="*/ 4 w 5"/>
                  <a:gd name="T3" fmla="*/ 0 h 5"/>
                  <a:gd name="T4" fmla="*/ 4 w 5"/>
                  <a:gd name="T5" fmla="*/ 1 h 5"/>
                  <a:gd name="T6" fmla="*/ 4 w 5"/>
                  <a:gd name="T7" fmla="*/ 2 h 5"/>
                  <a:gd name="T8" fmla="*/ 3 w 5"/>
                  <a:gd name="T9" fmla="*/ 3 h 5"/>
                  <a:gd name="T10" fmla="*/ 3 w 5"/>
                  <a:gd name="T11" fmla="*/ 4 h 5"/>
                  <a:gd name="T12" fmla="*/ 3 w 5"/>
                  <a:gd name="T13" fmla="*/ 4 h 5"/>
                  <a:gd name="T14" fmla="*/ 2 w 5"/>
                  <a:gd name="T15" fmla="*/ 4 h 5"/>
                  <a:gd name="T16" fmla="*/ 1 w 5"/>
                  <a:gd name="T17" fmla="*/ 4 h 5"/>
                  <a:gd name="T18" fmla="*/ 1 w 5"/>
                  <a:gd name="T19" fmla="*/ 4 h 5"/>
                  <a:gd name="T20" fmla="*/ 0 w 5"/>
                  <a:gd name="T21" fmla="*/ 3 h 5"/>
                  <a:gd name="T22" fmla="*/ 1 w 5"/>
                  <a:gd name="T23" fmla="*/ 4 h 5"/>
                  <a:gd name="T24" fmla="*/ 1 w 5"/>
                  <a:gd name="T25" fmla="*/ 4 h 5"/>
                  <a:gd name="T26" fmla="*/ 2 w 5"/>
                  <a:gd name="T27" fmla="*/ 5 h 5"/>
                  <a:gd name="T28" fmla="*/ 3 w 5"/>
                  <a:gd name="T29" fmla="*/ 5 h 5"/>
                  <a:gd name="T30" fmla="*/ 3 w 5"/>
                  <a:gd name="T31" fmla="*/ 4 h 5"/>
                  <a:gd name="T32" fmla="*/ 4 w 5"/>
                  <a:gd name="T33" fmla="*/ 4 h 5"/>
                  <a:gd name="T34" fmla="*/ 4 w 5"/>
                  <a:gd name="T35" fmla="*/ 3 h 5"/>
                  <a:gd name="T36" fmla="*/ 4 w 5"/>
                  <a:gd name="T37" fmla="*/ 2 h 5"/>
                  <a:gd name="T38" fmla="*/ 4 w 5"/>
                  <a:gd name="T39" fmla="*/ 1 h 5"/>
                  <a:gd name="T40" fmla="*/ 4 w 5"/>
                  <a:gd name="T41" fmla="*/ 0 h 5"/>
                  <a:gd name="T42" fmla="*/ 5 w 5"/>
                  <a:gd name="T43" fmla="*/ 0 h 5"/>
                  <a:gd name="T44" fmla="*/ 4 w 5"/>
                  <a:gd name="T45" fmla="*/ 0 h 5"/>
                  <a:gd name="T46" fmla="*/ 4 w 5"/>
                  <a:gd name="T4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40" name="Freeform 140"/>
              <p:cNvSpPr>
                <a:spLocks/>
              </p:cNvSpPr>
              <p:nvPr/>
            </p:nvSpPr>
            <p:spPr bwMode="auto">
              <a:xfrm>
                <a:off x="2762" y="717"/>
                <a:ext cx="30" cy="60"/>
              </a:xfrm>
              <a:custGeom>
                <a:avLst/>
                <a:gdLst>
                  <a:gd name="T0" fmla="*/ 2 w 5"/>
                  <a:gd name="T1" fmla="*/ 1 h 10"/>
                  <a:gd name="T2" fmla="*/ 2 w 5"/>
                  <a:gd name="T3" fmla="*/ 1 h 10"/>
                  <a:gd name="T4" fmla="*/ 2 w 5"/>
                  <a:gd name="T5" fmla="*/ 2 h 10"/>
                  <a:gd name="T6" fmla="*/ 2 w 5"/>
                  <a:gd name="T7" fmla="*/ 2 h 10"/>
                  <a:gd name="T8" fmla="*/ 2 w 5"/>
                  <a:gd name="T9" fmla="*/ 3 h 10"/>
                  <a:gd name="T10" fmla="*/ 2 w 5"/>
                  <a:gd name="T11" fmla="*/ 4 h 10"/>
                  <a:gd name="T12" fmla="*/ 1 w 5"/>
                  <a:gd name="T13" fmla="*/ 5 h 10"/>
                  <a:gd name="T14" fmla="*/ 1 w 5"/>
                  <a:gd name="T15" fmla="*/ 6 h 10"/>
                  <a:gd name="T16" fmla="*/ 2 w 5"/>
                  <a:gd name="T17" fmla="*/ 7 h 10"/>
                  <a:gd name="T18" fmla="*/ 2 w 5"/>
                  <a:gd name="T19" fmla="*/ 8 h 10"/>
                  <a:gd name="T20" fmla="*/ 2 w 5"/>
                  <a:gd name="T21" fmla="*/ 8 h 10"/>
                  <a:gd name="T22" fmla="*/ 3 w 5"/>
                  <a:gd name="T23" fmla="*/ 9 h 10"/>
                  <a:gd name="T24" fmla="*/ 4 w 5"/>
                  <a:gd name="T25" fmla="*/ 9 h 10"/>
                  <a:gd name="T26" fmla="*/ 5 w 5"/>
                  <a:gd name="T27" fmla="*/ 9 h 10"/>
                  <a:gd name="T28" fmla="*/ 5 w 5"/>
                  <a:gd name="T29" fmla="*/ 9 h 10"/>
                  <a:gd name="T30" fmla="*/ 5 w 5"/>
                  <a:gd name="T31" fmla="*/ 10 h 10"/>
                  <a:gd name="T32" fmla="*/ 5 w 5"/>
                  <a:gd name="T33" fmla="*/ 10 h 10"/>
                  <a:gd name="T34" fmla="*/ 4 w 5"/>
                  <a:gd name="T35" fmla="*/ 9 h 10"/>
                  <a:gd name="T36" fmla="*/ 3 w 5"/>
                  <a:gd name="T37" fmla="*/ 9 h 10"/>
                  <a:gd name="T38" fmla="*/ 3 w 5"/>
                  <a:gd name="T39" fmla="*/ 9 h 10"/>
                  <a:gd name="T40" fmla="*/ 2 w 5"/>
                  <a:gd name="T41" fmla="*/ 9 h 10"/>
                  <a:gd name="T42" fmla="*/ 2 w 5"/>
                  <a:gd name="T43" fmla="*/ 8 h 10"/>
                  <a:gd name="T44" fmla="*/ 2 w 5"/>
                  <a:gd name="T45" fmla="*/ 8 h 10"/>
                  <a:gd name="T46" fmla="*/ 1 w 5"/>
                  <a:gd name="T47" fmla="*/ 7 h 10"/>
                  <a:gd name="T48" fmla="*/ 1 w 5"/>
                  <a:gd name="T49" fmla="*/ 7 h 10"/>
                  <a:gd name="T50" fmla="*/ 1 w 5"/>
                  <a:gd name="T51" fmla="*/ 7 h 10"/>
                  <a:gd name="T52" fmla="*/ 1 w 5"/>
                  <a:gd name="T53" fmla="*/ 6 h 10"/>
                  <a:gd name="T54" fmla="*/ 1 w 5"/>
                  <a:gd name="T55" fmla="*/ 5 h 10"/>
                  <a:gd name="T56" fmla="*/ 0 w 5"/>
                  <a:gd name="T57" fmla="*/ 5 h 10"/>
                  <a:gd name="T58" fmla="*/ 0 w 5"/>
                  <a:gd name="T59" fmla="*/ 5 h 10"/>
                  <a:gd name="T60" fmla="*/ 1 w 5"/>
                  <a:gd name="T61" fmla="*/ 5 h 10"/>
                  <a:gd name="T62" fmla="*/ 1 w 5"/>
                  <a:gd name="T63" fmla="*/ 4 h 10"/>
                  <a:gd name="T64" fmla="*/ 2 w 5"/>
                  <a:gd name="T65" fmla="*/ 4 h 10"/>
                  <a:gd name="T66" fmla="*/ 2 w 5"/>
                  <a:gd name="T67" fmla="*/ 3 h 10"/>
                  <a:gd name="T68" fmla="*/ 2 w 5"/>
                  <a:gd name="T69" fmla="*/ 3 h 10"/>
                  <a:gd name="T70" fmla="*/ 1 w 5"/>
                  <a:gd name="T71" fmla="*/ 2 h 10"/>
                  <a:gd name="T72" fmla="*/ 0 w 5"/>
                  <a:gd name="T73" fmla="*/ 2 h 10"/>
                  <a:gd name="T74" fmla="*/ 0 w 5"/>
                  <a:gd name="T75" fmla="*/ 2 h 10"/>
                  <a:gd name="T76" fmla="*/ 1 w 5"/>
                  <a:gd name="T77" fmla="*/ 2 h 10"/>
                  <a:gd name="T78" fmla="*/ 2 w 5"/>
                  <a:gd name="T79" fmla="*/ 2 h 10"/>
                  <a:gd name="T80" fmla="*/ 2 w 5"/>
                  <a:gd name="T81" fmla="*/ 2 h 10"/>
                  <a:gd name="T82" fmla="*/ 2 w 5"/>
                  <a:gd name="T83" fmla="*/ 1 h 10"/>
                  <a:gd name="T84" fmla="*/ 2 w 5"/>
                  <a:gd name="T85" fmla="*/ 0 h 10"/>
                  <a:gd name="T86" fmla="*/ 2 w 5"/>
                  <a:gd name="T87" fmla="*/ 0 h 10"/>
                  <a:gd name="T88" fmla="*/ 3 w 5"/>
                  <a:gd name="T89" fmla="*/ 1 h 10"/>
                  <a:gd name="T90" fmla="*/ 2 w 5"/>
                  <a:gd name="T9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" h="10">
                    <a:moveTo>
                      <a:pt x="2" y="1"/>
                    </a:move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41" name="Freeform 141"/>
              <p:cNvSpPr>
                <a:spLocks/>
              </p:cNvSpPr>
              <p:nvPr/>
            </p:nvSpPr>
            <p:spPr bwMode="auto">
              <a:xfrm>
                <a:off x="2708" y="675"/>
                <a:ext cx="156" cy="60"/>
              </a:xfrm>
              <a:custGeom>
                <a:avLst/>
                <a:gdLst>
                  <a:gd name="T0" fmla="*/ 2 w 26"/>
                  <a:gd name="T1" fmla="*/ 3 h 10"/>
                  <a:gd name="T2" fmla="*/ 3 w 26"/>
                  <a:gd name="T3" fmla="*/ 4 h 10"/>
                  <a:gd name="T4" fmla="*/ 4 w 26"/>
                  <a:gd name="T5" fmla="*/ 4 h 10"/>
                  <a:gd name="T6" fmla="*/ 4 w 26"/>
                  <a:gd name="T7" fmla="*/ 2 h 10"/>
                  <a:gd name="T8" fmla="*/ 4 w 26"/>
                  <a:gd name="T9" fmla="*/ 4 h 10"/>
                  <a:gd name="T10" fmla="*/ 6 w 26"/>
                  <a:gd name="T11" fmla="*/ 5 h 10"/>
                  <a:gd name="T12" fmla="*/ 7 w 26"/>
                  <a:gd name="T13" fmla="*/ 3 h 10"/>
                  <a:gd name="T14" fmla="*/ 7 w 26"/>
                  <a:gd name="T15" fmla="*/ 6 h 10"/>
                  <a:gd name="T16" fmla="*/ 9 w 26"/>
                  <a:gd name="T17" fmla="*/ 5 h 10"/>
                  <a:gd name="T18" fmla="*/ 9 w 26"/>
                  <a:gd name="T19" fmla="*/ 6 h 10"/>
                  <a:gd name="T20" fmla="*/ 11 w 26"/>
                  <a:gd name="T21" fmla="*/ 7 h 10"/>
                  <a:gd name="T22" fmla="*/ 12 w 26"/>
                  <a:gd name="T23" fmla="*/ 6 h 10"/>
                  <a:gd name="T24" fmla="*/ 13 w 26"/>
                  <a:gd name="T25" fmla="*/ 8 h 10"/>
                  <a:gd name="T26" fmla="*/ 15 w 26"/>
                  <a:gd name="T27" fmla="*/ 7 h 10"/>
                  <a:gd name="T28" fmla="*/ 16 w 26"/>
                  <a:gd name="T29" fmla="*/ 8 h 10"/>
                  <a:gd name="T30" fmla="*/ 18 w 26"/>
                  <a:gd name="T31" fmla="*/ 8 h 10"/>
                  <a:gd name="T32" fmla="*/ 18 w 26"/>
                  <a:gd name="T33" fmla="*/ 5 h 10"/>
                  <a:gd name="T34" fmla="*/ 19 w 26"/>
                  <a:gd name="T35" fmla="*/ 7 h 10"/>
                  <a:gd name="T36" fmla="*/ 21 w 26"/>
                  <a:gd name="T37" fmla="*/ 6 h 10"/>
                  <a:gd name="T38" fmla="*/ 22 w 26"/>
                  <a:gd name="T39" fmla="*/ 6 h 10"/>
                  <a:gd name="T40" fmla="*/ 22 w 26"/>
                  <a:gd name="T41" fmla="*/ 3 h 10"/>
                  <a:gd name="T42" fmla="*/ 22 w 26"/>
                  <a:gd name="T43" fmla="*/ 3 h 10"/>
                  <a:gd name="T44" fmla="*/ 23 w 26"/>
                  <a:gd name="T45" fmla="*/ 5 h 10"/>
                  <a:gd name="T46" fmla="*/ 23 w 26"/>
                  <a:gd name="T47" fmla="*/ 2 h 10"/>
                  <a:gd name="T48" fmla="*/ 24 w 26"/>
                  <a:gd name="T49" fmla="*/ 3 h 10"/>
                  <a:gd name="T50" fmla="*/ 25 w 26"/>
                  <a:gd name="T51" fmla="*/ 1 h 10"/>
                  <a:gd name="T52" fmla="*/ 25 w 26"/>
                  <a:gd name="T53" fmla="*/ 1 h 10"/>
                  <a:gd name="T54" fmla="*/ 26 w 26"/>
                  <a:gd name="T55" fmla="*/ 1 h 10"/>
                  <a:gd name="T56" fmla="*/ 26 w 26"/>
                  <a:gd name="T57" fmla="*/ 1 h 10"/>
                  <a:gd name="T58" fmla="*/ 26 w 26"/>
                  <a:gd name="T59" fmla="*/ 2 h 10"/>
                  <a:gd name="T60" fmla="*/ 24 w 26"/>
                  <a:gd name="T61" fmla="*/ 4 h 10"/>
                  <a:gd name="T62" fmla="*/ 22 w 26"/>
                  <a:gd name="T63" fmla="*/ 6 h 10"/>
                  <a:gd name="T64" fmla="*/ 22 w 26"/>
                  <a:gd name="T65" fmla="*/ 8 h 10"/>
                  <a:gd name="T66" fmla="*/ 21 w 26"/>
                  <a:gd name="T67" fmla="*/ 7 h 10"/>
                  <a:gd name="T68" fmla="*/ 18 w 26"/>
                  <a:gd name="T69" fmla="*/ 8 h 10"/>
                  <a:gd name="T70" fmla="*/ 16 w 26"/>
                  <a:gd name="T71" fmla="*/ 8 h 10"/>
                  <a:gd name="T72" fmla="*/ 15 w 26"/>
                  <a:gd name="T73" fmla="*/ 9 h 10"/>
                  <a:gd name="T74" fmla="*/ 14 w 26"/>
                  <a:gd name="T75" fmla="*/ 9 h 10"/>
                  <a:gd name="T76" fmla="*/ 14 w 26"/>
                  <a:gd name="T77" fmla="*/ 8 h 10"/>
                  <a:gd name="T78" fmla="*/ 11 w 26"/>
                  <a:gd name="T79" fmla="*/ 8 h 10"/>
                  <a:gd name="T80" fmla="*/ 11 w 26"/>
                  <a:gd name="T81" fmla="*/ 7 h 10"/>
                  <a:gd name="T82" fmla="*/ 9 w 26"/>
                  <a:gd name="T83" fmla="*/ 7 h 10"/>
                  <a:gd name="T84" fmla="*/ 7 w 26"/>
                  <a:gd name="T85" fmla="*/ 6 h 10"/>
                  <a:gd name="T86" fmla="*/ 6 w 26"/>
                  <a:gd name="T87" fmla="*/ 6 h 10"/>
                  <a:gd name="T88" fmla="*/ 4 w 26"/>
                  <a:gd name="T89" fmla="*/ 5 h 10"/>
                  <a:gd name="T90" fmla="*/ 3 w 26"/>
                  <a:gd name="T91" fmla="*/ 5 h 10"/>
                  <a:gd name="T92" fmla="*/ 2 w 26"/>
                  <a:gd name="T93" fmla="*/ 4 h 10"/>
                  <a:gd name="T94" fmla="*/ 1 w 26"/>
                  <a:gd name="T95" fmla="*/ 5 h 10"/>
                  <a:gd name="T96" fmla="*/ 0 w 26"/>
                  <a:gd name="T9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10">
                    <a:moveTo>
                      <a:pt x="0" y="3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3" y="3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4" y="3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3" y="5"/>
                    </a:lnTo>
                    <a:lnTo>
                      <a:pt x="23" y="6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42" name="Freeform 142"/>
              <p:cNvSpPr>
                <a:spLocks/>
              </p:cNvSpPr>
              <p:nvPr/>
            </p:nvSpPr>
            <p:spPr bwMode="auto">
              <a:xfrm>
                <a:off x="2708" y="699"/>
                <a:ext cx="66" cy="42"/>
              </a:xfrm>
              <a:custGeom>
                <a:avLst/>
                <a:gdLst>
                  <a:gd name="T0" fmla="*/ 1 w 11"/>
                  <a:gd name="T1" fmla="*/ 2 h 7"/>
                  <a:gd name="T2" fmla="*/ 1 w 11"/>
                  <a:gd name="T3" fmla="*/ 3 h 7"/>
                  <a:gd name="T4" fmla="*/ 1 w 11"/>
                  <a:gd name="T5" fmla="*/ 3 h 7"/>
                  <a:gd name="T6" fmla="*/ 2 w 11"/>
                  <a:gd name="T7" fmla="*/ 4 h 7"/>
                  <a:gd name="T8" fmla="*/ 3 w 11"/>
                  <a:gd name="T9" fmla="*/ 5 h 7"/>
                  <a:gd name="T10" fmla="*/ 4 w 11"/>
                  <a:gd name="T11" fmla="*/ 5 h 7"/>
                  <a:gd name="T12" fmla="*/ 5 w 11"/>
                  <a:gd name="T13" fmla="*/ 5 h 7"/>
                  <a:gd name="T14" fmla="*/ 6 w 11"/>
                  <a:gd name="T15" fmla="*/ 5 h 7"/>
                  <a:gd name="T16" fmla="*/ 8 w 11"/>
                  <a:gd name="T17" fmla="*/ 5 h 7"/>
                  <a:gd name="T18" fmla="*/ 9 w 11"/>
                  <a:gd name="T19" fmla="*/ 5 h 7"/>
                  <a:gd name="T20" fmla="*/ 10 w 11"/>
                  <a:gd name="T21" fmla="*/ 5 h 7"/>
                  <a:gd name="T22" fmla="*/ 11 w 11"/>
                  <a:gd name="T23" fmla="*/ 5 h 7"/>
                  <a:gd name="T24" fmla="*/ 10 w 11"/>
                  <a:gd name="T25" fmla="*/ 5 h 7"/>
                  <a:gd name="T26" fmla="*/ 9 w 11"/>
                  <a:gd name="T27" fmla="*/ 6 h 7"/>
                  <a:gd name="T28" fmla="*/ 8 w 11"/>
                  <a:gd name="T29" fmla="*/ 6 h 7"/>
                  <a:gd name="T30" fmla="*/ 7 w 11"/>
                  <a:gd name="T31" fmla="*/ 6 h 7"/>
                  <a:gd name="T32" fmla="*/ 6 w 11"/>
                  <a:gd name="T33" fmla="*/ 6 h 7"/>
                  <a:gd name="T34" fmla="*/ 5 w 11"/>
                  <a:gd name="T35" fmla="*/ 6 h 7"/>
                  <a:gd name="T36" fmla="*/ 4 w 11"/>
                  <a:gd name="T37" fmla="*/ 5 h 7"/>
                  <a:gd name="T38" fmla="*/ 3 w 11"/>
                  <a:gd name="T39" fmla="*/ 5 h 7"/>
                  <a:gd name="T40" fmla="*/ 2 w 11"/>
                  <a:gd name="T41" fmla="*/ 4 h 7"/>
                  <a:gd name="T42" fmla="*/ 2 w 11"/>
                  <a:gd name="T43" fmla="*/ 4 h 7"/>
                  <a:gd name="T44" fmla="*/ 1 w 11"/>
                  <a:gd name="T45" fmla="*/ 3 h 7"/>
                  <a:gd name="T46" fmla="*/ 1 w 11"/>
                  <a:gd name="T47" fmla="*/ 3 h 7"/>
                  <a:gd name="T48" fmla="*/ 1 w 11"/>
                  <a:gd name="T49" fmla="*/ 3 h 7"/>
                  <a:gd name="T50" fmla="*/ 0 w 11"/>
                  <a:gd name="T51" fmla="*/ 3 h 7"/>
                  <a:gd name="T52" fmla="*/ 0 w 11"/>
                  <a:gd name="T53" fmla="*/ 4 h 7"/>
                  <a:gd name="T54" fmla="*/ 0 w 11"/>
                  <a:gd name="T55" fmla="*/ 4 h 7"/>
                  <a:gd name="T56" fmla="*/ 0 w 11"/>
                  <a:gd name="T57" fmla="*/ 5 h 7"/>
                  <a:gd name="T58" fmla="*/ 0 w 11"/>
                  <a:gd name="T59" fmla="*/ 5 h 7"/>
                  <a:gd name="T60" fmla="*/ 0 w 11"/>
                  <a:gd name="T61" fmla="*/ 6 h 7"/>
                  <a:gd name="T62" fmla="*/ 1 w 11"/>
                  <a:gd name="T63" fmla="*/ 7 h 7"/>
                  <a:gd name="T64" fmla="*/ 1 w 11"/>
                  <a:gd name="T65" fmla="*/ 6 h 7"/>
                  <a:gd name="T66" fmla="*/ 0 w 11"/>
                  <a:gd name="T67" fmla="*/ 6 h 7"/>
                  <a:gd name="T68" fmla="*/ 0 w 11"/>
                  <a:gd name="T69" fmla="*/ 6 h 7"/>
                  <a:gd name="T70" fmla="*/ 0 w 11"/>
                  <a:gd name="T71" fmla="*/ 6 h 7"/>
                  <a:gd name="T72" fmla="*/ 0 w 11"/>
                  <a:gd name="T73" fmla="*/ 5 h 7"/>
                  <a:gd name="T74" fmla="*/ 0 w 11"/>
                  <a:gd name="T75" fmla="*/ 5 h 7"/>
                  <a:gd name="T76" fmla="*/ 0 w 11"/>
                  <a:gd name="T77" fmla="*/ 5 h 7"/>
                  <a:gd name="T78" fmla="*/ 0 w 11"/>
                  <a:gd name="T79" fmla="*/ 4 h 7"/>
                  <a:gd name="T80" fmla="*/ 0 w 11"/>
                  <a:gd name="T81" fmla="*/ 4 h 7"/>
                  <a:gd name="T82" fmla="*/ 0 w 11"/>
                  <a:gd name="T83" fmla="*/ 3 h 7"/>
                  <a:gd name="T84" fmla="*/ 0 w 11"/>
                  <a:gd name="T85" fmla="*/ 3 h 7"/>
                  <a:gd name="T86" fmla="*/ 0 w 11"/>
                  <a:gd name="T87" fmla="*/ 2 h 7"/>
                  <a:gd name="T88" fmla="*/ 0 w 11"/>
                  <a:gd name="T89" fmla="*/ 2 h 7"/>
                  <a:gd name="T90" fmla="*/ 0 w 11"/>
                  <a:gd name="T91" fmla="*/ 1 h 7"/>
                  <a:gd name="T92" fmla="*/ 1 w 11"/>
                  <a:gd name="T93" fmla="*/ 0 h 7"/>
                  <a:gd name="T94" fmla="*/ 1 w 11"/>
                  <a:gd name="T95" fmla="*/ 0 h 7"/>
                  <a:gd name="T96" fmla="*/ 1 w 11"/>
                  <a:gd name="T97" fmla="*/ 0 h 7"/>
                  <a:gd name="T98" fmla="*/ 1 w 11"/>
                  <a:gd name="T99" fmla="*/ 1 h 7"/>
                  <a:gd name="T100" fmla="*/ 1 w 11"/>
                  <a:gd name="T10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7">
                    <a:moveTo>
                      <a:pt x="1" y="2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43" name="Freeform 143"/>
              <p:cNvSpPr>
                <a:spLocks/>
              </p:cNvSpPr>
              <p:nvPr/>
            </p:nvSpPr>
            <p:spPr bwMode="auto">
              <a:xfrm>
                <a:off x="2684" y="699"/>
                <a:ext cx="54" cy="168"/>
              </a:xfrm>
              <a:custGeom>
                <a:avLst/>
                <a:gdLst>
                  <a:gd name="T0" fmla="*/ 3 w 9"/>
                  <a:gd name="T1" fmla="*/ 1 h 28"/>
                  <a:gd name="T2" fmla="*/ 3 w 9"/>
                  <a:gd name="T3" fmla="*/ 2 h 28"/>
                  <a:gd name="T4" fmla="*/ 3 w 9"/>
                  <a:gd name="T5" fmla="*/ 3 h 28"/>
                  <a:gd name="T6" fmla="*/ 2 w 9"/>
                  <a:gd name="T7" fmla="*/ 5 h 28"/>
                  <a:gd name="T8" fmla="*/ 3 w 9"/>
                  <a:gd name="T9" fmla="*/ 7 h 28"/>
                  <a:gd name="T10" fmla="*/ 3 w 9"/>
                  <a:gd name="T11" fmla="*/ 7 h 28"/>
                  <a:gd name="T12" fmla="*/ 2 w 9"/>
                  <a:gd name="T13" fmla="*/ 7 h 28"/>
                  <a:gd name="T14" fmla="*/ 2 w 9"/>
                  <a:gd name="T15" fmla="*/ 8 h 28"/>
                  <a:gd name="T16" fmla="*/ 1 w 9"/>
                  <a:gd name="T17" fmla="*/ 10 h 28"/>
                  <a:gd name="T18" fmla="*/ 2 w 9"/>
                  <a:gd name="T19" fmla="*/ 11 h 28"/>
                  <a:gd name="T20" fmla="*/ 4 w 9"/>
                  <a:gd name="T21" fmla="*/ 11 h 28"/>
                  <a:gd name="T22" fmla="*/ 4 w 9"/>
                  <a:gd name="T23" fmla="*/ 11 h 28"/>
                  <a:gd name="T24" fmla="*/ 1 w 9"/>
                  <a:gd name="T25" fmla="*/ 11 h 28"/>
                  <a:gd name="T26" fmla="*/ 1 w 9"/>
                  <a:gd name="T27" fmla="*/ 13 h 28"/>
                  <a:gd name="T28" fmla="*/ 1 w 9"/>
                  <a:gd name="T29" fmla="*/ 14 h 28"/>
                  <a:gd name="T30" fmla="*/ 2 w 9"/>
                  <a:gd name="T31" fmla="*/ 15 h 28"/>
                  <a:gd name="T32" fmla="*/ 1 w 9"/>
                  <a:gd name="T33" fmla="*/ 15 h 28"/>
                  <a:gd name="T34" fmla="*/ 1 w 9"/>
                  <a:gd name="T35" fmla="*/ 17 h 28"/>
                  <a:gd name="T36" fmla="*/ 1 w 9"/>
                  <a:gd name="T37" fmla="*/ 18 h 28"/>
                  <a:gd name="T38" fmla="*/ 2 w 9"/>
                  <a:gd name="T39" fmla="*/ 18 h 28"/>
                  <a:gd name="T40" fmla="*/ 2 w 9"/>
                  <a:gd name="T41" fmla="*/ 18 h 28"/>
                  <a:gd name="T42" fmla="*/ 1 w 9"/>
                  <a:gd name="T43" fmla="*/ 20 h 28"/>
                  <a:gd name="T44" fmla="*/ 2 w 9"/>
                  <a:gd name="T45" fmla="*/ 21 h 28"/>
                  <a:gd name="T46" fmla="*/ 3 w 9"/>
                  <a:gd name="T47" fmla="*/ 21 h 28"/>
                  <a:gd name="T48" fmla="*/ 3 w 9"/>
                  <a:gd name="T49" fmla="*/ 22 h 28"/>
                  <a:gd name="T50" fmla="*/ 4 w 9"/>
                  <a:gd name="T51" fmla="*/ 24 h 28"/>
                  <a:gd name="T52" fmla="*/ 7 w 9"/>
                  <a:gd name="T53" fmla="*/ 24 h 28"/>
                  <a:gd name="T54" fmla="*/ 8 w 9"/>
                  <a:gd name="T55" fmla="*/ 24 h 28"/>
                  <a:gd name="T56" fmla="*/ 8 w 9"/>
                  <a:gd name="T57" fmla="*/ 24 h 28"/>
                  <a:gd name="T58" fmla="*/ 8 w 9"/>
                  <a:gd name="T59" fmla="*/ 26 h 28"/>
                  <a:gd name="T60" fmla="*/ 9 w 9"/>
                  <a:gd name="T61" fmla="*/ 27 h 28"/>
                  <a:gd name="T62" fmla="*/ 9 w 9"/>
                  <a:gd name="T63" fmla="*/ 27 h 28"/>
                  <a:gd name="T64" fmla="*/ 9 w 9"/>
                  <a:gd name="T65" fmla="*/ 28 h 28"/>
                  <a:gd name="T66" fmla="*/ 8 w 9"/>
                  <a:gd name="T67" fmla="*/ 27 h 28"/>
                  <a:gd name="T68" fmla="*/ 8 w 9"/>
                  <a:gd name="T69" fmla="*/ 24 h 28"/>
                  <a:gd name="T70" fmla="*/ 6 w 9"/>
                  <a:gd name="T71" fmla="*/ 25 h 28"/>
                  <a:gd name="T72" fmla="*/ 4 w 9"/>
                  <a:gd name="T73" fmla="*/ 25 h 28"/>
                  <a:gd name="T74" fmla="*/ 3 w 9"/>
                  <a:gd name="T75" fmla="*/ 23 h 28"/>
                  <a:gd name="T76" fmla="*/ 2 w 9"/>
                  <a:gd name="T77" fmla="*/ 21 h 28"/>
                  <a:gd name="T78" fmla="*/ 1 w 9"/>
                  <a:gd name="T79" fmla="*/ 19 h 28"/>
                  <a:gd name="T80" fmla="*/ 1 w 9"/>
                  <a:gd name="T81" fmla="*/ 18 h 28"/>
                  <a:gd name="T82" fmla="*/ 0 w 9"/>
                  <a:gd name="T83" fmla="*/ 17 h 28"/>
                  <a:gd name="T84" fmla="*/ 0 w 9"/>
                  <a:gd name="T85" fmla="*/ 15 h 28"/>
                  <a:gd name="T86" fmla="*/ 1 w 9"/>
                  <a:gd name="T87" fmla="*/ 14 h 28"/>
                  <a:gd name="T88" fmla="*/ 0 w 9"/>
                  <a:gd name="T89" fmla="*/ 12 h 28"/>
                  <a:gd name="T90" fmla="*/ 1 w 9"/>
                  <a:gd name="T91" fmla="*/ 11 h 28"/>
                  <a:gd name="T92" fmla="*/ 1 w 9"/>
                  <a:gd name="T93" fmla="*/ 10 h 28"/>
                  <a:gd name="T94" fmla="*/ 1 w 9"/>
                  <a:gd name="T95" fmla="*/ 7 h 28"/>
                  <a:gd name="T96" fmla="*/ 2 w 9"/>
                  <a:gd name="T97" fmla="*/ 6 h 28"/>
                  <a:gd name="T98" fmla="*/ 2 w 9"/>
                  <a:gd name="T99" fmla="*/ 5 h 28"/>
                  <a:gd name="T100" fmla="*/ 2 w 9"/>
                  <a:gd name="T101" fmla="*/ 3 h 28"/>
                  <a:gd name="T102" fmla="*/ 2 w 9"/>
                  <a:gd name="T103" fmla="*/ 2 h 28"/>
                  <a:gd name="T104" fmla="*/ 2 w 9"/>
                  <a:gd name="T10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" h="28">
                    <a:moveTo>
                      <a:pt x="3" y="0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2"/>
                    </a:lnTo>
                    <a:lnTo>
                      <a:pt x="3" y="23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6" y="25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3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5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8" y="24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6" y="2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4" y="24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1" y="21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44" name="Freeform 144"/>
              <p:cNvSpPr>
                <a:spLocks/>
              </p:cNvSpPr>
              <p:nvPr/>
            </p:nvSpPr>
            <p:spPr bwMode="auto">
              <a:xfrm>
                <a:off x="2714" y="765"/>
                <a:ext cx="24" cy="48"/>
              </a:xfrm>
              <a:custGeom>
                <a:avLst/>
                <a:gdLst>
                  <a:gd name="T0" fmla="*/ 1 w 4"/>
                  <a:gd name="T1" fmla="*/ 0 h 8"/>
                  <a:gd name="T2" fmla="*/ 1 w 4"/>
                  <a:gd name="T3" fmla="*/ 1 h 8"/>
                  <a:gd name="T4" fmla="*/ 2 w 4"/>
                  <a:gd name="T5" fmla="*/ 1 h 8"/>
                  <a:gd name="T6" fmla="*/ 2 w 4"/>
                  <a:gd name="T7" fmla="*/ 2 h 8"/>
                  <a:gd name="T8" fmla="*/ 3 w 4"/>
                  <a:gd name="T9" fmla="*/ 2 h 8"/>
                  <a:gd name="T10" fmla="*/ 3 w 4"/>
                  <a:gd name="T11" fmla="*/ 2 h 8"/>
                  <a:gd name="T12" fmla="*/ 3 w 4"/>
                  <a:gd name="T13" fmla="*/ 2 h 8"/>
                  <a:gd name="T14" fmla="*/ 3 w 4"/>
                  <a:gd name="T15" fmla="*/ 3 h 8"/>
                  <a:gd name="T16" fmla="*/ 3 w 4"/>
                  <a:gd name="T17" fmla="*/ 4 h 8"/>
                  <a:gd name="T18" fmla="*/ 4 w 4"/>
                  <a:gd name="T19" fmla="*/ 5 h 8"/>
                  <a:gd name="T20" fmla="*/ 4 w 4"/>
                  <a:gd name="T21" fmla="*/ 6 h 8"/>
                  <a:gd name="T22" fmla="*/ 4 w 4"/>
                  <a:gd name="T23" fmla="*/ 7 h 8"/>
                  <a:gd name="T24" fmla="*/ 4 w 4"/>
                  <a:gd name="T25" fmla="*/ 7 h 8"/>
                  <a:gd name="T26" fmla="*/ 4 w 4"/>
                  <a:gd name="T27" fmla="*/ 8 h 8"/>
                  <a:gd name="T28" fmla="*/ 3 w 4"/>
                  <a:gd name="T29" fmla="*/ 8 h 8"/>
                  <a:gd name="T30" fmla="*/ 3 w 4"/>
                  <a:gd name="T31" fmla="*/ 7 h 8"/>
                  <a:gd name="T32" fmla="*/ 4 w 4"/>
                  <a:gd name="T33" fmla="*/ 7 h 8"/>
                  <a:gd name="T34" fmla="*/ 4 w 4"/>
                  <a:gd name="T35" fmla="*/ 6 h 8"/>
                  <a:gd name="T36" fmla="*/ 3 w 4"/>
                  <a:gd name="T37" fmla="*/ 5 h 8"/>
                  <a:gd name="T38" fmla="*/ 3 w 4"/>
                  <a:gd name="T39" fmla="*/ 3 h 8"/>
                  <a:gd name="T40" fmla="*/ 2 w 4"/>
                  <a:gd name="T41" fmla="*/ 2 h 8"/>
                  <a:gd name="T42" fmla="*/ 2 w 4"/>
                  <a:gd name="T43" fmla="*/ 2 h 8"/>
                  <a:gd name="T44" fmla="*/ 2 w 4"/>
                  <a:gd name="T45" fmla="*/ 2 h 8"/>
                  <a:gd name="T46" fmla="*/ 1 w 4"/>
                  <a:gd name="T47" fmla="*/ 1 h 8"/>
                  <a:gd name="T48" fmla="*/ 0 w 4"/>
                  <a:gd name="T49" fmla="*/ 0 h 8"/>
                  <a:gd name="T50" fmla="*/ 1 w 4"/>
                  <a:gd name="T5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" h="8">
                    <a:moveTo>
                      <a:pt x="1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45" name="Freeform 145"/>
              <p:cNvSpPr>
                <a:spLocks/>
              </p:cNvSpPr>
              <p:nvPr/>
            </p:nvSpPr>
            <p:spPr bwMode="auto">
              <a:xfrm>
                <a:off x="2714" y="735"/>
                <a:ext cx="54" cy="48"/>
              </a:xfrm>
              <a:custGeom>
                <a:avLst/>
                <a:gdLst>
                  <a:gd name="T0" fmla="*/ 9 w 9"/>
                  <a:gd name="T1" fmla="*/ 2 h 8"/>
                  <a:gd name="T2" fmla="*/ 8 w 9"/>
                  <a:gd name="T3" fmla="*/ 2 h 8"/>
                  <a:gd name="T4" fmla="*/ 7 w 9"/>
                  <a:gd name="T5" fmla="*/ 2 h 8"/>
                  <a:gd name="T6" fmla="*/ 6 w 9"/>
                  <a:gd name="T7" fmla="*/ 2 h 8"/>
                  <a:gd name="T8" fmla="*/ 5 w 9"/>
                  <a:gd name="T9" fmla="*/ 2 h 8"/>
                  <a:gd name="T10" fmla="*/ 4 w 9"/>
                  <a:gd name="T11" fmla="*/ 2 h 8"/>
                  <a:gd name="T12" fmla="*/ 2 w 9"/>
                  <a:gd name="T13" fmla="*/ 2 h 8"/>
                  <a:gd name="T14" fmla="*/ 2 w 9"/>
                  <a:gd name="T15" fmla="*/ 2 h 8"/>
                  <a:gd name="T16" fmla="*/ 1 w 9"/>
                  <a:gd name="T17" fmla="*/ 1 h 8"/>
                  <a:gd name="T18" fmla="*/ 0 w 9"/>
                  <a:gd name="T19" fmla="*/ 0 h 8"/>
                  <a:gd name="T20" fmla="*/ 0 w 9"/>
                  <a:gd name="T21" fmla="*/ 1 h 8"/>
                  <a:gd name="T22" fmla="*/ 1 w 9"/>
                  <a:gd name="T23" fmla="*/ 2 h 8"/>
                  <a:gd name="T24" fmla="*/ 2 w 9"/>
                  <a:gd name="T25" fmla="*/ 2 h 8"/>
                  <a:gd name="T26" fmla="*/ 2 w 9"/>
                  <a:gd name="T27" fmla="*/ 2 h 8"/>
                  <a:gd name="T28" fmla="*/ 3 w 9"/>
                  <a:gd name="T29" fmla="*/ 2 h 8"/>
                  <a:gd name="T30" fmla="*/ 4 w 9"/>
                  <a:gd name="T31" fmla="*/ 2 h 8"/>
                  <a:gd name="T32" fmla="*/ 4 w 9"/>
                  <a:gd name="T33" fmla="*/ 3 h 8"/>
                  <a:gd name="T34" fmla="*/ 4 w 9"/>
                  <a:gd name="T35" fmla="*/ 3 h 8"/>
                  <a:gd name="T36" fmla="*/ 3 w 9"/>
                  <a:gd name="T37" fmla="*/ 3 h 8"/>
                  <a:gd name="T38" fmla="*/ 3 w 9"/>
                  <a:gd name="T39" fmla="*/ 3 h 8"/>
                  <a:gd name="T40" fmla="*/ 3 w 9"/>
                  <a:gd name="T41" fmla="*/ 4 h 8"/>
                  <a:gd name="T42" fmla="*/ 3 w 9"/>
                  <a:gd name="T43" fmla="*/ 4 h 8"/>
                  <a:gd name="T44" fmla="*/ 3 w 9"/>
                  <a:gd name="T45" fmla="*/ 5 h 8"/>
                  <a:gd name="T46" fmla="*/ 3 w 9"/>
                  <a:gd name="T47" fmla="*/ 6 h 8"/>
                  <a:gd name="T48" fmla="*/ 3 w 9"/>
                  <a:gd name="T49" fmla="*/ 7 h 8"/>
                  <a:gd name="T50" fmla="*/ 3 w 9"/>
                  <a:gd name="T51" fmla="*/ 8 h 8"/>
                  <a:gd name="T52" fmla="*/ 3 w 9"/>
                  <a:gd name="T53" fmla="*/ 7 h 8"/>
                  <a:gd name="T54" fmla="*/ 3 w 9"/>
                  <a:gd name="T55" fmla="*/ 6 h 8"/>
                  <a:gd name="T56" fmla="*/ 3 w 9"/>
                  <a:gd name="T57" fmla="*/ 4 h 8"/>
                  <a:gd name="T58" fmla="*/ 3 w 9"/>
                  <a:gd name="T59" fmla="*/ 4 h 8"/>
                  <a:gd name="T60" fmla="*/ 4 w 9"/>
                  <a:gd name="T61" fmla="*/ 3 h 8"/>
                  <a:gd name="T62" fmla="*/ 4 w 9"/>
                  <a:gd name="T63" fmla="*/ 3 h 8"/>
                  <a:gd name="T64" fmla="*/ 5 w 9"/>
                  <a:gd name="T65" fmla="*/ 3 h 8"/>
                  <a:gd name="T66" fmla="*/ 6 w 9"/>
                  <a:gd name="T67" fmla="*/ 2 h 8"/>
                  <a:gd name="T68" fmla="*/ 7 w 9"/>
                  <a:gd name="T69" fmla="*/ 2 h 8"/>
                  <a:gd name="T70" fmla="*/ 8 w 9"/>
                  <a:gd name="T71" fmla="*/ 2 h 8"/>
                  <a:gd name="T72" fmla="*/ 9 w 9"/>
                  <a:gd name="T73" fmla="*/ 2 h 8"/>
                  <a:gd name="T74" fmla="*/ 9 w 9"/>
                  <a:gd name="T7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" h="8">
                    <a:moveTo>
                      <a:pt x="9" y="2"/>
                    </a:moveTo>
                    <a:lnTo>
                      <a:pt x="8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46" name="Freeform 146"/>
              <p:cNvSpPr>
                <a:spLocks/>
              </p:cNvSpPr>
              <p:nvPr/>
            </p:nvSpPr>
            <p:spPr bwMode="auto">
              <a:xfrm>
                <a:off x="2702" y="735"/>
                <a:ext cx="18" cy="60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2 w 3"/>
                  <a:gd name="T5" fmla="*/ 1 h 10"/>
                  <a:gd name="T6" fmla="*/ 1 w 3"/>
                  <a:gd name="T7" fmla="*/ 1 h 10"/>
                  <a:gd name="T8" fmla="*/ 1 w 3"/>
                  <a:gd name="T9" fmla="*/ 1 h 10"/>
                  <a:gd name="T10" fmla="*/ 1 w 3"/>
                  <a:gd name="T11" fmla="*/ 1 h 10"/>
                  <a:gd name="T12" fmla="*/ 1 w 3"/>
                  <a:gd name="T13" fmla="*/ 1 h 10"/>
                  <a:gd name="T14" fmla="*/ 1 w 3"/>
                  <a:gd name="T15" fmla="*/ 1 h 10"/>
                  <a:gd name="T16" fmla="*/ 1 w 3"/>
                  <a:gd name="T17" fmla="*/ 2 h 10"/>
                  <a:gd name="T18" fmla="*/ 1 w 3"/>
                  <a:gd name="T19" fmla="*/ 2 h 10"/>
                  <a:gd name="T20" fmla="*/ 2 w 3"/>
                  <a:gd name="T21" fmla="*/ 2 h 10"/>
                  <a:gd name="T22" fmla="*/ 2 w 3"/>
                  <a:gd name="T23" fmla="*/ 3 h 10"/>
                  <a:gd name="T24" fmla="*/ 2 w 3"/>
                  <a:gd name="T25" fmla="*/ 4 h 10"/>
                  <a:gd name="T26" fmla="*/ 1 w 3"/>
                  <a:gd name="T27" fmla="*/ 5 h 10"/>
                  <a:gd name="T28" fmla="*/ 1 w 3"/>
                  <a:gd name="T29" fmla="*/ 5 h 10"/>
                  <a:gd name="T30" fmla="*/ 0 w 3"/>
                  <a:gd name="T31" fmla="*/ 5 h 10"/>
                  <a:gd name="T32" fmla="*/ 1 w 3"/>
                  <a:gd name="T33" fmla="*/ 5 h 10"/>
                  <a:gd name="T34" fmla="*/ 1 w 3"/>
                  <a:gd name="T35" fmla="*/ 5 h 10"/>
                  <a:gd name="T36" fmla="*/ 2 w 3"/>
                  <a:gd name="T37" fmla="*/ 6 h 10"/>
                  <a:gd name="T38" fmla="*/ 2 w 3"/>
                  <a:gd name="T39" fmla="*/ 6 h 10"/>
                  <a:gd name="T40" fmla="*/ 2 w 3"/>
                  <a:gd name="T41" fmla="*/ 7 h 10"/>
                  <a:gd name="T42" fmla="*/ 2 w 3"/>
                  <a:gd name="T43" fmla="*/ 8 h 10"/>
                  <a:gd name="T44" fmla="*/ 1 w 3"/>
                  <a:gd name="T45" fmla="*/ 9 h 10"/>
                  <a:gd name="T46" fmla="*/ 1 w 3"/>
                  <a:gd name="T47" fmla="*/ 9 h 10"/>
                  <a:gd name="T48" fmla="*/ 0 w 3"/>
                  <a:gd name="T49" fmla="*/ 9 h 10"/>
                  <a:gd name="T50" fmla="*/ 0 w 3"/>
                  <a:gd name="T51" fmla="*/ 9 h 10"/>
                  <a:gd name="T52" fmla="*/ 1 w 3"/>
                  <a:gd name="T53" fmla="*/ 10 h 10"/>
                  <a:gd name="T54" fmla="*/ 1 w 3"/>
                  <a:gd name="T55" fmla="*/ 9 h 10"/>
                  <a:gd name="T56" fmla="*/ 1 w 3"/>
                  <a:gd name="T57" fmla="*/ 9 h 10"/>
                  <a:gd name="T58" fmla="*/ 1 w 3"/>
                  <a:gd name="T59" fmla="*/ 9 h 10"/>
                  <a:gd name="T60" fmla="*/ 2 w 3"/>
                  <a:gd name="T61" fmla="*/ 9 h 10"/>
                  <a:gd name="T62" fmla="*/ 2 w 3"/>
                  <a:gd name="T63" fmla="*/ 9 h 10"/>
                  <a:gd name="T64" fmla="*/ 3 w 3"/>
                  <a:gd name="T65" fmla="*/ 10 h 10"/>
                  <a:gd name="T66" fmla="*/ 3 w 3"/>
                  <a:gd name="T67" fmla="*/ 9 h 10"/>
                  <a:gd name="T68" fmla="*/ 3 w 3"/>
                  <a:gd name="T69" fmla="*/ 8 h 10"/>
                  <a:gd name="T70" fmla="*/ 2 w 3"/>
                  <a:gd name="T71" fmla="*/ 7 h 10"/>
                  <a:gd name="T72" fmla="*/ 2 w 3"/>
                  <a:gd name="T73" fmla="*/ 6 h 10"/>
                  <a:gd name="T74" fmla="*/ 3 w 3"/>
                  <a:gd name="T75" fmla="*/ 6 h 10"/>
                  <a:gd name="T76" fmla="*/ 3 w 3"/>
                  <a:gd name="T77" fmla="*/ 6 h 10"/>
                  <a:gd name="T78" fmla="*/ 3 w 3"/>
                  <a:gd name="T79" fmla="*/ 6 h 10"/>
                  <a:gd name="T80" fmla="*/ 3 w 3"/>
                  <a:gd name="T81" fmla="*/ 5 h 10"/>
                  <a:gd name="T82" fmla="*/ 2 w 3"/>
                  <a:gd name="T83" fmla="*/ 4 h 10"/>
                  <a:gd name="T84" fmla="*/ 2 w 3"/>
                  <a:gd name="T85" fmla="*/ 3 h 10"/>
                  <a:gd name="T86" fmla="*/ 2 w 3"/>
                  <a:gd name="T87" fmla="*/ 2 h 10"/>
                  <a:gd name="T88" fmla="*/ 2 w 3"/>
                  <a:gd name="T89" fmla="*/ 1 h 10"/>
                  <a:gd name="T90" fmla="*/ 3 w 3"/>
                  <a:gd name="T91" fmla="*/ 1 h 10"/>
                  <a:gd name="T92" fmla="*/ 2 w 3"/>
                  <a:gd name="T93" fmla="*/ 1 h 10"/>
                  <a:gd name="T94" fmla="*/ 1 w 3"/>
                  <a:gd name="T95" fmla="*/ 0 h 10"/>
                  <a:gd name="T96" fmla="*/ 2 w 3"/>
                  <a:gd name="T9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91" name="Text Box 18"/>
            <p:cNvSpPr txBox="1">
              <a:spLocks noChangeArrowheads="1"/>
            </p:cNvSpPr>
            <p:nvPr/>
          </p:nvSpPr>
          <p:spPr bwMode="auto">
            <a:xfrm>
              <a:off x="715" y="1295"/>
              <a:ext cx="512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2000" b="1" i="1" dirty="0">
                  <a:solidFill>
                    <a:srgbClr val="000090"/>
                  </a:solidFill>
                </a:rPr>
                <a:t>Apparato </a:t>
              </a:r>
              <a:r>
                <a:rPr lang="it-IT" sz="2000" b="1" i="1" dirty="0" smtClean="0">
                  <a:solidFill>
                    <a:srgbClr val="000090"/>
                  </a:solidFill>
                </a:rPr>
                <a:t>cardiovascolare</a:t>
              </a:r>
              <a:r>
                <a:rPr lang="it-IT" sz="2000" dirty="0" smtClean="0"/>
                <a:t>: ipertensione da ritenzione idrica e raramente insufficienza cardiaca congestizia</a:t>
              </a:r>
              <a:endParaRPr lang="it-IT" sz="2000" dirty="0"/>
            </a:p>
          </p:txBody>
        </p:sp>
      </p:grpSp>
      <p:grpSp>
        <p:nvGrpSpPr>
          <p:cNvPr id="128551" name="Group 551"/>
          <p:cNvGrpSpPr>
            <a:grpSpLocks/>
          </p:cNvGrpSpPr>
          <p:nvPr/>
        </p:nvGrpSpPr>
        <p:grpSpPr bwMode="auto">
          <a:xfrm>
            <a:off x="423690" y="2746198"/>
            <a:ext cx="8972549" cy="692150"/>
            <a:chOff x="167" y="1649"/>
            <a:chExt cx="5652" cy="436"/>
          </a:xfrm>
        </p:grpSpPr>
        <p:sp>
          <p:nvSpPr>
            <p:cNvPr id="128147" name="Text Box 147"/>
            <p:cNvSpPr txBox="1">
              <a:spLocks noChangeArrowheads="1"/>
            </p:cNvSpPr>
            <p:nvPr/>
          </p:nvSpPr>
          <p:spPr bwMode="auto">
            <a:xfrm>
              <a:off x="460" y="1723"/>
              <a:ext cx="535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2000" b="1" i="1" dirty="0" smtClean="0">
                  <a:solidFill>
                    <a:srgbClr val="000090"/>
                  </a:solidFill>
                </a:rPr>
                <a:t>     Reni</a:t>
              </a:r>
              <a:r>
                <a:rPr lang="it-IT" sz="2000" dirty="0"/>
                <a:t>: In corso di terapie </a:t>
              </a:r>
              <a:r>
                <a:rPr lang="it-IT" sz="2000" dirty="0" smtClean="0"/>
                <a:t>prolungate nefropatie </a:t>
              </a:r>
              <a:r>
                <a:rPr lang="it-IT" sz="2000" dirty="0"/>
                <a:t>e insufficienza renale </a:t>
              </a:r>
            </a:p>
          </p:txBody>
        </p:sp>
        <p:grpSp>
          <p:nvGrpSpPr>
            <p:cNvPr id="128148" name="Group 148"/>
            <p:cNvGrpSpPr>
              <a:grpSpLocks/>
            </p:cNvGrpSpPr>
            <p:nvPr/>
          </p:nvGrpSpPr>
          <p:grpSpPr bwMode="auto">
            <a:xfrm>
              <a:off x="167" y="1649"/>
              <a:ext cx="305" cy="436"/>
              <a:chOff x="2456" y="1245"/>
              <a:chExt cx="222" cy="318"/>
            </a:xfrm>
          </p:grpSpPr>
          <p:sp>
            <p:nvSpPr>
              <p:cNvPr id="128149" name="Freeform 149"/>
              <p:cNvSpPr>
                <a:spLocks/>
              </p:cNvSpPr>
              <p:nvPr/>
            </p:nvSpPr>
            <p:spPr bwMode="auto">
              <a:xfrm>
                <a:off x="2504" y="1245"/>
                <a:ext cx="168" cy="306"/>
              </a:xfrm>
              <a:custGeom>
                <a:avLst/>
                <a:gdLst>
                  <a:gd name="T0" fmla="*/ 3 w 28"/>
                  <a:gd name="T1" fmla="*/ 17 h 51"/>
                  <a:gd name="T2" fmla="*/ 0 w 28"/>
                  <a:gd name="T3" fmla="*/ 14 h 51"/>
                  <a:gd name="T4" fmla="*/ 0 w 28"/>
                  <a:gd name="T5" fmla="*/ 10 h 51"/>
                  <a:gd name="T6" fmla="*/ 0 w 28"/>
                  <a:gd name="T7" fmla="*/ 7 h 51"/>
                  <a:gd name="T8" fmla="*/ 1 w 28"/>
                  <a:gd name="T9" fmla="*/ 5 h 51"/>
                  <a:gd name="T10" fmla="*/ 3 w 28"/>
                  <a:gd name="T11" fmla="*/ 4 h 51"/>
                  <a:gd name="T12" fmla="*/ 4 w 28"/>
                  <a:gd name="T13" fmla="*/ 2 h 51"/>
                  <a:gd name="T14" fmla="*/ 6 w 28"/>
                  <a:gd name="T15" fmla="*/ 1 h 51"/>
                  <a:gd name="T16" fmla="*/ 7 w 28"/>
                  <a:gd name="T17" fmla="*/ 1 h 51"/>
                  <a:gd name="T18" fmla="*/ 10 w 28"/>
                  <a:gd name="T19" fmla="*/ 0 h 51"/>
                  <a:gd name="T20" fmla="*/ 14 w 28"/>
                  <a:gd name="T21" fmla="*/ 1 h 51"/>
                  <a:gd name="T22" fmla="*/ 17 w 28"/>
                  <a:gd name="T23" fmla="*/ 2 h 51"/>
                  <a:gd name="T24" fmla="*/ 21 w 28"/>
                  <a:gd name="T25" fmla="*/ 5 h 51"/>
                  <a:gd name="T26" fmla="*/ 23 w 28"/>
                  <a:gd name="T27" fmla="*/ 8 h 51"/>
                  <a:gd name="T28" fmla="*/ 24 w 28"/>
                  <a:gd name="T29" fmla="*/ 11 h 51"/>
                  <a:gd name="T30" fmla="*/ 26 w 28"/>
                  <a:gd name="T31" fmla="*/ 15 h 51"/>
                  <a:gd name="T32" fmla="*/ 27 w 28"/>
                  <a:gd name="T33" fmla="*/ 18 h 51"/>
                  <a:gd name="T34" fmla="*/ 28 w 28"/>
                  <a:gd name="T35" fmla="*/ 24 h 51"/>
                  <a:gd name="T36" fmla="*/ 28 w 28"/>
                  <a:gd name="T37" fmla="*/ 29 h 51"/>
                  <a:gd name="T38" fmla="*/ 28 w 28"/>
                  <a:gd name="T39" fmla="*/ 34 h 51"/>
                  <a:gd name="T40" fmla="*/ 26 w 28"/>
                  <a:gd name="T41" fmla="*/ 38 h 51"/>
                  <a:gd name="T42" fmla="*/ 24 w 28"/>
                  <a:gd name="T43" fmla="*/ 43 h 51"/>
                  <a:gd name="T44" fmla="*/ 22 w 28"/>
                  <a:gd name="T45" fmla="*/ 47 h 51"/>
                  <a:gd name="T46" fmla="*/ 19 w 28"/>
                  <a:gd name="T47" fmla="*/ 49 h 51"/>
                  <a:gd name="T48" fmla="*/ 14 w 28"/>
                  <a:gd name="T49" fmla="*/ 51 h 51"/>
                  <a:gd name="T50" fmla="*/ 11 w 28"/>
                  <a:gd name="T51" fmla="*/ 51 h 51"/>
                  <a:gd name="T52" fmla="*/ 7 w 28"/>
                  <a:gd name="T53" fmla="*/ 50 h 51"/>
                  <a:gd name="T54" fmla="*/ 4 w 28"/>
                  <a:gd name="T55" fmla="*/ 47 h 51"/>
                  <a:gd name="T56" fmla="*/ 2 w 28"/>
                  <a:gd name="T57" fmla="*/ 44 h 51"/>
                  <a:gd name="T58" fmla="*/ 1 w 28"/>
                  <a:gd name="T59" fmla="*/ 40 h 51"/>
                  <a:gd name="T60" fmla="*/ 2 w 28"/>
                  <a:gd name="T61" fmla="*/ 37 h 51"/>
                  <a:gd name="T62" fmla="*/ 13 w 28"/>
                  <a:gd name="T63" fmla="*/ 34 h 51"/>
                  <a:gd name="T64" fmla="*/ 9 w 28"/>
                  <a:gd name="T65" fmla="*/ 18 h 51"/>
                  <a:gd name="T66" fmla="*/ 5 w 28"/>
                  <a:gd name="T67" fmla="*/ 19 h 51"/>
                  <a:gd name="T68" fmla="*/ 3 w 28"/>
                  <a:gd name="T69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" h="51">
                    <a:moveTo>
                      <a:pt x="3" y="17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7" y="2"/>
                    </a:lnTo>
                    <a:lnTo>
                      <a:pt x="21" y="5"/>
                    </a:lnTo>
                    <a:lnTo>
                      <a:pt x="23" y="8"/>
                    </a:lnTo>
                    <a:lnTo>
                      <a:pt x="24" y="11"/>
                    </a:lnTo>
                    <a:lnTo>
                      <a:pt x="26" y="15"/>
                    </a:lnTo>
                    <a:lnTo>
                      <a:pt x="27" y="18"/>
                    </a:lnTo>
                    <a:lnTo>
                      <a:pt x="28" y="24"/>
                    </a:lnTo>
                    <a:lnTo>
                      <a:pt x="28" y="29"/>
                    </a:lnTo>
                    <a:lnTo>
                      <a:pt x="28" y="34"/>
                    </a:lnTo>
                    <a:lnTo>
                      <a:pt x="26" y="38"/>
                    </a:lnTo>
                    <a:lnTo>
                      <a:pt x="24" y="43"/>
                    </a:lnTo>
                    <a:lnTo>
                      <a:pt x="22" y="47"/>
                    </a:lnTo>
                    <a:lnTo>
                      <a:pt x="19" y="49"/>
                    </a:lnTo>
                    <a:lnTo>
                      <a:pt x="14" y="51"/>
                    </a:lnTo>
                    <a:lnTo>
                      <a:pt x="11" y="51"/>
                    </a:lnTo>
                    <a:lnTo>
                      <a:pt x="7" y="50"/>
                    </a:lnTo>
                    <a:lnTo>
                      <a:pt x="4" y="47"/>
                    </a:lnTo>
                    <a:lnTo>
                      <a:pt x="2" y="44"/>
                    </a:lnTo>
                    <a:lnTo>
                      <a:pt x="1" y="40"/>
                    </a:lnTo>
                    <a:lnTo>
                      <a:pt x="2" y="37"/>
                    </a:lnTo>
                    <a:lnTo>
                      <a:pt x="13" y="34"/>
                    </a:lnTo>
                    <a:lnTo>
                      <a:pt x="9" y="18"/>
                    </a:lnTo>
                    <a:lnTo>
                      <a:pt x="5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0" name="Freeform 150"/>
              <p:cNvSpPr>
                <a:spLocks/>
              </p:cNvSpPr>
              <p:nvPr/>
            </p:nvSpPr>
            <p:spPr bwMode="auto">
              <a:xfrm>
                <a:off x="2516" y="1251"/>
                <a:ext cx="30" cy="42"/>
              </a:xfrm>
              <a:custGeom>
                <a:avLst/>
                <a:gdLst>
                  <a:gd name="T0" fmla="*/ 3 w 5"/>
                  <a:gd name="T1" fmla="*/ 1 h 7"/>
                  <a:gd name="T2" fmla="*/ 1 w 5"/>
                  <a:gd name="T3" fmla="*/ 3 h 7"/>
                  <a:gd name="T4" fmla="*/ 0 w 5"/>
                  <a:gd name="T5" fmla="*/ 5 h 7"/>
                  <a:gd name="T6" fmla="*/ 1 w 5"/>
                  <a:gd name="T7" fmla="*/ 4 h 7"/>
                  <a:gd name="T8" fmla="*/ 0 w 5"/>
                  <a:gd name="T9" fmla="*/ 7 h 7"/>
                  <a:gd name="T10" fmla="*/ 1 w 5"/>
                  <a:gd name="T11" fmla="*/ 5 h 7"/>
                  <a:gd name="T12" fmla="*/ 1 w 5"/>
                  <a:gd name="T13" fmla="*/ 7 h 7"/>
                  <a:gd name="T14" fmla="*/ 3 w 5"/>
                  <a:gd name="T15" fmla="*/ 4 h 7"/>
                  <a:gd name="T16" fmla="*/ 5 w 5"/>
                  <a:gd name="T17" fmla="*/ 2 h 7"/>
                  <a:gd name="T18" fmla="*/ 3 w 5"/>
                  <a:gd name="T19" fmla="*/ 3 h 7"/>
                  <a:gd name="T20" fmla="*/ 5 w 5"/>
                  <a:gd name="T21" fmla="*/ 1 h 7"/>
                  <a:gd name="T22" fmla="*/ 3 w 5"/>
                  <a:gd name="T23" fmla="*/ 2 h 7"/>
                  <a:gd name="T24" fmla="*/ 4 w 5"/>
                  <a:gd name="T25" fmla="*/ 0 h 7"/>
                  <a:gd name="T26" fmla="*/ 3 w 5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7">
                    <a:moveTo>
                      <a:pt x="3" y="1"/>
                    </a:moveTo>
                    <a:lnTo>
                      <a:pt x="1" y="3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1" name="Freeform 151"/>
              <p:cNvSpPr>
                <a:spLocks/>
              </p:cNvSpPr>
              <p:nvPr/>
            </p:nvSpPr>
            <p:spPr bwMode="auto">
              <a:xfrm>
                <a:off x="2522" y="1263"/>
                <a:ext cx="12" cy="18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1 w 2"/>
                  <a:gd name="T7" fmla="*/ 2 h 3"/>
                  <a:gd name="T8" fmla="*/ 1 w 2"/>
                  <a:gd name="T9" fmla="*/ 3 h 3"/>
                  <a:gd name="T10" fmla="*/ 2 w 2"/>
                  <a:gd name="T11" fmla="*/ 1 h 3"/>
                  <a:gd name="T12" fmla="*/ 2 w 2"/>
                  <a:gd name="T13" fmla="*/ 1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2" name="Freeform 152"/>
              <p:cNvSpPr>
                <a:spLocks/>
              </p:cNvSpPr>
              <p:nvPr/>
            </p:nvSpPr>
            <p:spPr bwMode="auto">
              <a:xfrm>
                <a:off x="2480" y="1419"/>
                <a:ext cx="90" cy="144"/>
              </a:xfrm>
              <a:custGeom>
                <a:avLst/>
                <a:gdLst>
                  <a:gd name="T0" fmla="*/ 12 w 15"/>
                  <a:gd name="T1" fmla="*/ 7 h 24"/>
                  <a:gd name="T2" fmla="*/ 13 w 15"/>
                  <a:gd name="T3" fmla="*/ 5 h 24"/>
                  <a:gd name="T4" fmla="*/ 13 w 15"/>
                  <a:gd name="T5" fmla="*/ 5 h 24"/>
                  <a:gd name="T6" fmla="*/ 13 w 15"/>
                  <a:gd name="T7" fmla="*/ 4 h 24"/>
                  <a:gd name="T8" fmla="*/ 13 w 15"/>
                  <a:gd name="T9" fmla="*/ 4 h 24"/>
                  <a:gd name="T10" fmla="*/ 11 w 15"/>
                  <a:gd name="T11" fmla="*/ 3 h 24"/>
                  <a:gd name="T12" fmla="*/ 10 w 15"/>
                  <a:gd name="T13" fmla="*/ 3 h 24"/>
                  <a:gd name="T14" fmla="*/ 8 w 15"/>
                  <a:gd name="T15" fmla="*/ 3 h 24"/>
                  <a:gd name="T16" fmla="*/ 6 w 15"/>
                  <a:gd name="T17" fmla="*/ 4 h 24"/>
                  <a:gd name="T18" fmla="*/ 5 w 15"/>
                  <a:gd name="T19" fmla="*/ 5 h 24"/>
                  <a:gd name="T20" fmla="*/ 5 w 15"/>
                  <a:gd name="T21" fmla="*/ 7 h 24"/>
                  <a:gd name="T22" fmla="*/ 4 w 15"/>
                  <a:gd name="T23" fmla="*/ 9 h 24"/>
                  <a:gd name="T24" fmla="*/ 3 w 15"/>
                  <a:gd name="T25" fmla="*/ 11 h 24"/>
                  <a:gd name="T26" fmla="*/ 3 w 15"/>
                  <a:gd name="T27" fmla="*/ 13 h 24"/>
                  <a:gd name="T28" fmla="*/ 3 w 15"/>
                  <a:gd name="T29" fmla="*/ 15 h 24"/>
                  <a:gd name="T30" fmla="*/ 3 w 15"/>
                  <a:gd name="T31" fmla="*/ 18 h 24"/>
                  <a:gd name="T32" fmla="*/ 4 w 15"/>
                  <a:gd name="T33" fmla="*/ 24 h 24"/>
                  <a:gd name="T34" fmla="*/ 2 w 15"/>
                  <a:gd name="T35" fmla="*/ 24 h 24"/>
                  <a:gd name="T36" fmla="*/ 1 w 15"/>
                  <a:gd name="T37" fmla="*/ 18 h 24"/>
                  <a:gd name="T38" fmla="*/ 0 w 15"/>
                  <a:gd name="T39" fmla="*/ 14 h 24"/>
                  <a:gd name="T40" fmla="*/ 0 w 15"/>
                  <a:gd name="T41" fmla="*/ 10 h 24"/>
                  <a:gd name="T42" fmla="*/ 1 w 15"/>
                  <a:gd name="T43" fmla="*/ 7 h 24"/>
                  <a:gd name="T44" fmla="*/ 1 w 15"/>
                  <a:gd name="T45" fmla="*/ 5 h 24"/>
                  <a:gd name="T46" fmla="*/ 2 w 15"/>
                  <a:gd name="T47" fmla="*/ 3 h 24"/>
                  <a:gd name="T48" fmla="*/ 12 w 15"/>
                  <a:gd name="T49" fmla="*/ 0 h 24"/>
                  <a:gd name="T50" fmla="*/ 15 w 15"/>
                  <a:gd name="T51" fmla="*/ 5 h 24"/>
                  <a:gd name="T52" fmla="*/ 13 w 15"/>
                  <a:gd name="T53" fmla="*/ 8 h 24"/>
                  <a:gd name="T54" fmla="*/ 12 w 15"/>
                  <a:gd name="T55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24">
                    <a:moveTo>
                      <a:pt x="12" y="7"/>
                    </a:move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3" y="18"/>
                    </a:lnTo>
                    <a:lnTo>
                      <a:pt x="4" y="24"/>
                    </a:lnTo>
                    <a:lnTo>
                      <a:pt x="2" y="24"/>
                    </a:lnTo>
                    <a:lnTo>
                      <a:pt x="1" y="18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12" y="0"/>
                    </a:lnTo>
                    <a:lnTo>
                      <a:pt x="15" y="5"/>
                    </a:lnTo>
                    <a:lnTo>
                      <a:pt x="13" y="8"/>
                    </a:ln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EFEB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3" name="Freeform 153"/>
              <p:cNvSpPr>
                <a:spLocks/>
              </p:cNvSpPr>
              <p:nvPr/>
            </p:nvSpPr>
            <p:spPr bwMode="auto">
              <a:xfrm>
                <a:off x="2492" y="1317"/>
                <a:ext cx="114" cy="162"/>
              </a:xfrm>
              <a:custGeom>
                <a:avLst/>
                <a:gdLst>
                  <a:gd name="T0" fmla="*/ 12 w 19"/>
                  <a:gd name="T1" fmla="*/ 4 h 27"/>
                  <a:gd name="T2" fmla="*/ 11 w 19"/>
                  <a:gd name="T3" fmla="*/ 7 h 27"/>
                  <a:gd name="T4" fmla="*/ 9 w 19"/>
                  <a:gd name="T5" fmla="*/ 9 h 27"/>
                  <a:gd name="T6" fmla="*/ 7 w 19"/>
                  <a:gd name="T7" fmla="*/ 11 h 27"/>
                  <a:gd name="T8" fmla="*/ 4 w 19"/>
                  <a:gd name="T9" fmla="*/ 14 h 27"/>
                  <a:gd name="T10" fmla="*/ 2 w 19"/>
                  <a:gd name="T11" fmla="*/ 17 h 27"/>
                  <a:gd name="T12" fmla="*/ 1 w 19"/>
                  <a:gd name="T13" fmla="*/ 20 h 27"/>
                  <a:gd name="T14" fmla="*/ 0 w 19"/>
                  <a:gd name="T15" fmla="*/ 22 h 27"/>
                  <a:gd name="T16" fmla="*/ 1 w 19"/>
                  <a:gd name="T17" fmla="*/ 23 h 27"/>
                  <a:gd name="T18" fmla="*/ 2 w 19"/>
                  <a:gd name="T19" fmla="*/ 22 h 27"/>
                  <a:gd name="T20" fmla="*/ 3 w 19"/>
                  <a:gd name="T21" fmla="*/ 21 h 27"/>
                  <a:gd name="T22" fmla="*/ 5 w 19"/>
                  <a:gd name="T23" fmla="*/ 20 h 27"/>
                  <a:gd name="T24" fmla="*/ 6 w 19"/>
                  <a:gd name="T25" fmla="*/ 19 h 27"/>
                  <a:gd name="T26" fmla="*/ 9 w 19"/>
                  <a:gd name="T27" fmla="*/ 19 h 27"/>
                  <a:gd name="T28" fmla="*/ 10 w 19"/>
                  <a:gd name="T29" fmla="*/ 19 h 27"/>
                  <a:gd name="T30" fmla="*/ 11 w 19"/>
                  <a:gd name="T31" fmla="*/ 20 h 27"/>
                  <a:gd name="T32" fmla="*/ 11 w 19"/>
                  <a:gd name="T33" fmla="*/ 21 h 27"/>
                  <a:gd name="T34" fmla="*/ 11 w 19"/>
                  <a:gd name="T35" fmla="*/ 23 h 27"/>
                  <a:gd name="T36" fmla="*/ 10 w 19"/>
                  <a:gd name="T37" fmla="*/ 24 h 27"/>
                  <a:gd name="T38" fmla="*/ 11 w 19"/>
                  <a:gd name="T39" fmla="*/ 26 h 27"/>
                  <a:gd name="T40" fmla="*/ 14 w 19"/>
                  <a:gd name="T41" fmla="*/ 27 h 27"/>
                  <a:gd name="T42" fmla="*/ 17 w 19"/>
                  <a:gd name="T43" fmla="*/ 25 h 27"/>
                  <a:gd name="T44" fmla="*/ 19 w 19"/>
                  <a:gd name="T45" fmla="*/ 19 h 27"/>
                  <a:gd name="T46" fmla="*/ 19 w 19"/>
                  <a:gd name="T47" fmla="*/ 9 h 27"/>
                  <a:gd name="T48" fmla="*/ 16 w 19"/>
                  <a:gd name="T49" fmla="*/ 0 h 27"/>
                  <a:gd name="T50" fmla="*/ 11 w 19"/>
                  <a:gd name="T51" fmla="*/ 2 h 27"/>
                  <a:gd name="T52" fmla="*/ 12 w 19"/>
                  <a:gd name="T53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" h="27">
                    <a:moveTo>
                      <a:pt x="12" y="4"/>
                    </a:moveTo>
                    <a:lnTo>
                      <a:pt x="11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4" y="14"/>
                    </a:lnTo>
                    <a:lnTo>
                      <a:pt x="2" y="17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1" y="23"/>
                    </a:lnTo>
                    <a:lnTo>
                      <a:pt x="2" y="22"/>
                    </a:lnTo>
                    <a:lnTo>
                      <a:pt x="3" y="21"/>
                    </a:lnTo>
                    <a:lnTo>
                      <a:pt x="5" y="20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1" y="20"/>
                    </a:lnTo>
                    <a:lnTo>
                      <a:pt x="11" y="21"/>
                    </a:lnTo>
                    <a:lnTo>
                      <a:pt x="11" y="23"/>
                    </a:lnTo>
                    <a:lnTo>
                      <a:pt x="10" y="24"/>
                    </a:lnTo>
                    <a:lnTo>
                      <a:pt x="11" y="26"/>
                    </a:lnTo>
                    <a:lnTo>
                      <a:pt x="14" y="27"/>
                    </a:lnTo>
                    <a:lnTo>
                      <a:pt x="17" y="25"/>
                    </a:lnTo>
                    <a:lnTo>
                      <a:pt x="19" y="19"/>
                    </a:lnTo>
                    <a:lnTo>
                      <a:pt x="19" y="9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B85E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4" name="Freeform 154"/>
              <p:cNvSpPr>
                <a:spLocks/>
              </p:cNvSpPr>
              <p:nvPr/>
            </p:nvSpPr>
            <p:spPr bwMode="auto">
              <a:xfrm>
                <a:off x="2516" y="1263"/>
                <a:ext cx="114" cy="240"/>
              </a:xfrm>
              <a:custGeom>
                <a:avLst/>
                <a:gdLst>
                  <a:gd name="T0" fmla="*/ 7 w 19"/>
                  <a:gd name="T1" fmla="*/ 16 h 40"/>
                  <a:gd name="T2" fmla="*/ 8 w 19"/>
                  <a:gd name="T3" fmla="*/ 13 h 40"/>
                  <a:gd name="T4" fmla="*/ 10 w 19"/>
                  <a:gd name="T5" fmla="*/ 12 h 40"/>
                  <a:gd name="T6" fmla="*/ 12 w 19"/>
                  <a:gd name="T7" fmla="*/ 12 h 40"/>
                  <a:gd name="T8" fmla="*/ 12 w 19"/>
                  <a:gd name="T9" fmla="*/ 14 h 40"/>
                  <a:gd name="T10" fmla="*/ 12 w 19"/>
                  <a:gd name="T11" fmla="*/ 15 h 40"/>
                  <a:gd name="T12" fmla="*/ 10 w 19"/>
                  <a:gd name="T13" fmla="*/ 18 h 40"/>
                  <a:gd name="T14" fmla="*/ 11 w 19"/>
                  <a:gd name="T15" fmla="*/ 20 h 40"/>
                  <a:gd name="T16" fmla="*/ 13 w 19"/>
                  <a:gd name="T17" fmla="*/ 19 h 40"/>
                  <a:gd name="T18" fmla="*/ 13 w 19"/>
                  <a:gd name="T19" fmla="*/ 24 h 40"/>
                  <a:gd name="T20" fmla="*/ 13 w 19"/>
                  <a:gd name="T21" fmla="*/ 26 h 40"/>
                  <a:gd name="T22" fmla="*/ 11 w 19"/>
                  <a:gd name="T23" fmla="*/ 27 h 40"/>
                  <a:gd name="T24" fmla="*/ 11 w 19"/>
                  <a:gd name="T25" fmla="*/ 29 h 40"/>
                  <a:gd name="T26" fmla="*/ 13 w 19"/>
                  <a:gd name="T27" fmla="*/ 33 h 40"/>
                  <a:gd name="T28" fmla="*/ 11 w 19"/>
                  <a:gd name="T29" fmla="*/ 34 h 40"/>
                  <a:gd name="T30" fmla="*/ 9 w 19"/>
                  <a:gd name="T31" fmla="*/ 35 h 40"/>
                  <a:gd name="T32" fmla="*/ 7 w 19"/>
                  <a:gd name="T33" fmla="*/ 34 h 40"/>
                  <a:gd name="T34" fmla="*/ 7 w 19"/>
                  <a:gd name="T35" fmla="*/ 32 h 40"/>
                  <a:gd name="T36" fmla="*/ 7 w 19"/>
                  <a:gd name="T37" fmla="*/ 31 h 40"/>
                  <a:gd name="T38" fmla="*/ 3 w 19"/>
                  <a:gd name="T39" fmla="*/ 31 h 40"/>
                  <a:gd name="T40" fmla="*/ 0 w 19"/>
                  <a:gd name="T41" fmla="*/ 34 h 40"/>
                  <a:gd name="T42" fmla="*/ 1 w 19"/>
                  <a:gd name="T43" fmla="*/ 37 h 40"/>
                  <a:gd name="T44" fmla="*/ 7 w 19"/>
                  <a:gd name="T45" fmla="*/ 40 h 40"/>
                  <a:gd name="T46" fmla="*/ 17 w 19"/>
                  <a:gd name="T47" fmla="*/ 39 h 40"/>
                  <a:gd name="T48" fmla="*/ 19 w 19"/>
                  <a:gd name="T49" fmla="*/ 26 h 40"/>
                  <a:gd name="T50" fmla="*/ 19 w 19"/>
                  <a:gd name="T51" fmla="*/ 16 h 40"/>
                  <a:gd name="T52" fmla="*/ 17 w 19"/>
                  <a:gd name="T53" fmla="*/ 8 h 40"/>
                  <a:gd name="T54" fmla="*/ 14 w 19"/>
                  <a:gd name="T55" fmla="*/ 2 h 40"/>
                  <a:gd name="T56" fmla="*/ 8 w 19"/>
                  <a:gd name="T57" fmla="*/ 0 h 40"/>
                  <a:gd name="T58" fmla="*/ 2 w 19"/>
                  <a:gd name="T59" fmla="*/ 4 h 40"/>
                  <a:gd name="T60" fmla="*/ 1 w 19"/>
                  <a:gd name="T61" fmla="*/ 12 h 40"/>
                  <a:gd name="T62" fmla="*/ 4 w 19"/>
                  <a:gd name="T6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" h="40">
                    <a:moveTo>
                      <a:pt x="6" y="16"/>
                    </a:moveTo>
                    <a:lnTo>
                      <a:pt x="7" y="16"/>
                    </a:lnTo>
                    <a:lnTo>
                      <a:pt x="7" y="15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1" y="17"/>
                    </a:lnTo>
                    <a:lnTo>
                      <a:pt x="10" y="18"/>
                    </a:lnTo>
                    <a:lnTo>
                      <a:pt x="10" y="19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4" y="23"/>
                    </a:lnTo>
                    <a:lnTo>
                      <a:pt x="13" y="24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1" y="27"/>
                    </a:lnTo>
                    <a:lnTo>
                      <a:pt x="11" y="28"/>
                    </a:lnTo>
                    <a:lnTo>
                      <a:pt x="11" y="29"/>
                    </a:lnTo>
                    <a:lnTo>
                      <a:pt x="13" y="31"/>
                    </a:lnTo>
                    <a:lnTo>
                      <a:pt x="13" y="33"/>
                    </a:lnTo>
                    <a:lnTo>
                      <a:pt x="12" y="33"/>
                    </a:lnTo>
                    <a:lnTo>
                      <a:pt x="11" y="34"/>
                    </a:lnTo>
                    <a:lnTo>
                      <a:pt x="10" y="35"/>
                    </a:lnTo>
                    <a:lnTo>
                      <a:pt x="9" y="35"/>
                    </a:lnTo>
                    <a:lnTo>
                      <a:pt x="8" y="34"/>
                    </a:lnTo>
                    <a:lnTo>
                      <a:pt x="7" y="34"/>
                    </a:lnTo>
                    <a:lnTo>
                      <a:pt x="6" y="33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3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39"/>
                    </a:lnTo>
                    <a:lnTo>
                      <a:pt x="7" y="40"/>
                    </a:lnTo>
                    <a:lnTo>
                      <a:pt x="10" y="40"/>
                    </a:lnTo>
                    <a:lnTo>
                      <a:pt x="17" y="39"/>
                    </a:lnTo>
                    <a:lnTo>
                      <a:pt x="19" y="33"/>
                    </a:lnTo>
                    <a:lnTo>
                      <a:pt x="19" y="26"/>
                    </a:lnTo>
                    <a:lnTo>
                      <a:pt x="19" y="21"/>
                    </a:lnTo>
                    <a:lnTo>
                      <a:pt x="19" y="16"/>
                    </a:lnTo>
                    <a:lnTo>
                      <a:pt x="18" y="12"/>
                    </a:lnTo>
                    <a:lnTo>
                      <a:pt x="17" y="8"/>
                    </a:lnTo>
                    <a:lnTo>
                      <a:pt x="16" y="5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2" y="15"/>
                    </a:lnTo>
                    <a:lnTo>
                      <a:pt x="4" y="16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5" name="Freeform 155"/>
              <p:cNvSpPr>
                <a:spLocks/>
              </p:cNvSpPr>
              <p:nvPr/>
            </p:nvSpPr>
            <p:spPr bwMode="auto">
              <a:xfrm>
                <a:off x="2516" y="1257"/>
                <a:ext cx="120" cy="246"/>
              </a:xfrm>
              <a:custGeom>
                <a:avLst/>
                <a:gdLst>
                  <a:gd name="T0" fmla="*/ 8 w 20"/>
                  <a:gd name="T1" fmla="*/ 14 h 41"/>
                  <a:gd name="T2" fmla="*/ 7 w 20"/>
                  <a:gd name="T3" fmla="*/ 16 h 41"/>
                  <a:gd name="T4" fmla="*/ 7 w 20"/>
                  <a:gd name="T5" fmla="*/ 17 h 41"/>
                  <a:gd name="T6" fmla="*/ 5 w 20"/>
                  <a:gd name="T7" fmla="*/ 18 h 41"/>
                  <a:gd name="T8" fmla="*/ 4 w 20"/>
                  <a:gd name="T9" fmla="*/ 18 h 41"/>
                  <a:gd name="T10" fmla="*/ 2 w 20"/>
                  <a:gd name="T11" fmla="*/ 17 h 41"/>
                  <a:gd name="T12" fmla="*/ 1 w 20"/>
                  <a:gd name="T13" fmla="*/ 15 h 41"/>
                  <a:gd name="T14" fmla="*/ 0 w 20"/>
                  <a:gd name="T15" fmla="*/ 12 h 41"/>
                  <a:gd name="T16" fmla="*/ 1 w 20"/>
                  <a:gd name="T17" fmla="*/ 9 h 41"/>
                  <a:gd name="T18" fmla="*/ 1 w 20"/>
                  <a:gd name="T19" fmla="*/ 8 h 41"/>
                  <a:gd name="T20" fmla="*/ 2 w 20"/>
                  <a:gd name="T21" fmla="*/ 5 h 41"/>
                  <a:gd name="T22" fmla="*/ 4 w 20"/>
                  <a:gd name="T23" fmla="*/ 3 h 41"/>
                  <a:gd name="T24" fmla="*/ 5 w 20"/>
                  <a:gd name="T25" fmla="*/ 2 h 41"/>
                  <a:gd name="T26" fmla="*/ 8 w 20"/>
                  <a:gd name="T27" fmla="*/ 1 h 41"/>
                  <a:gd name="T28" fmla="*/ 12 w 20"/>
                  <a:gd name="T29" fmla="*/ 0 h 41"/>
                  <a:gd name="T30" fmla="*/ 14 w 20"/>
                  <a:gd name="T31" fmla="*/ 2 h 41"/>
                  <a:gd name="T32" fmla="*/ 16 w 20"/>
                  <a:gd name="T33" fmla="*/ 5 h 41"/>
                  <a:gd name="T34" fmla="*/ 17 w 20"/>
                  <a:gd name="T35" fmla="*/ 7 h 41"/>
                  <a:gd name="T36" fmla="*/ 18 w 20"/>
                  <a:gd name="T37" fmla="*/ 10 h 41"/>
                  <a:gd name="T38" fmla="*/ 19 w 20"/>
                  <a:gd name="T39" fmla="*/ 14 h 41"/>
                  <a:gd name="T40" fmla="*/ 19 w 20"/>
                  <a:gd name="T41" fmla="*/ 18 h 41"/>
                  <a:gd name="T42" fmla="*/ 20 w 20"/>
                  <a:gd name="T43" fmla="*/ 22 h 41"/>
                  <a:gd name="T44" fmla="*/ 20 w 20"/>
                  <a:gd name="T45" fmla="*/ 25 h 41"/>
                  <a:gd name="T46" fmla="*/ 20 w 20"/>
                  <a:gd name="T47" fmla="*/ 28 h 41"/>
                  <a:gd name="T48" fmla="*/ 19 w 20"/>
                  <a:gd name="T49" fmla="*/ 32 h 41"/>
                  <a:gd name="T50" fmla="*/ 19 w 20"/>
                  <a:gd name="T51" fmla="*/ 34 h 41"/>
                  <a:gd name="T52" fmla="*/ 18 w 20"/>
                  <a:gd name="T53" fmla="*/ 36 h 41"/>
                  <a:gd name="T54" fmla="*/ 17 w 20"/>
                  <a:gd name="T55" fmla="*/ 41 h 41"/>
                  <a:gd name="T56" fmla="*/ 16 w 20"/>
                  <a:gd name="T57" fmla="*/ 41 h 41"/>
                  <a:gd name="T58" fmla="*/ 16 w 20"/>
                  <a:gd name="T59" fmla="*/ 40 h 41"/>
                  <a:gd name="T60" fmla="*/ 16 w 20"/>
                  <a:gd name="T61" fmla="*/ 40 h 41"/>
                  <a:gd name="T62" fmla="*/ 17 w 20"/>
                  <a:gd name="T63" fmla="*/ 37 h 41"/>
                  <a:gd name="T64" fmla="*/ 19 w 20"/>
                  <a:gd name="T65" fmla="*/ 31 h 41"/>
                  <a:gd name="T66" fmla="*/ 19 w 20"/>
                  <a:gd name="T67" fmla="*/ 23 h 41"/>
                  <a:gd name="T68" fmla="*/ 19 w 20"/>
                  <a:gd name="T69" fmla="*/ 18 h 41"/>
                  <a:gd name="T70" fmla="*/ 18 w 20"/>
                  <a:gd name="T71" fmla="*/ 14 h 41"/>
                  <a:gd name="T72" fmla="*/ 17 w 20"/>
                  <a:gd name="T73" fmla="*/ 11 h 41"/>
                  <a:gd name="T74" fmla="*/ 16 w 20"/>
                  <a:gd name="T75" fmla="*/ 7 h 41"/>
                  <a:gd name="T76" fmla="*/ 15 w 20"/>
                  <a:gd name="T77" fmla="*/ 5 h 41"/>
                  <a:gd name="T78" fmla="*/ 13 w 20"/>
                  <a:gd name="T79" fmla="*/ 3 h 41"/>
                  <a:gd name="T80" fmla="*/ 12 w 20"/>
                  <a:gd name="T81" fmla="*/ 1 h 41"/>
                  <a:gd name="T82" fmla="*/ 9 w 20"/>
                  <a:gd name="T83" fmla="*/ 1 h 41"/>
                  <a:gd name="T84" fmla="*/ 6 w 20"/>
                  <a:gd name="T85" fmla="*/ 2 h 41"/>
                  <a:gd name="T86" fmla="*/ 4 w 20"/>
                  <a:gd name="T87" fmla="*/ 4 h 41"/>
                  <a:gd name="T88" fmla="*/ 3 w 20"/>
                  <a:gd name="T89" fmla="*/ 6 h 41"/>
                  <a:gd name="T90" fmla="*/ 2 w 20"/>
                  <a:gd name="T91" fmla="*/ 9 h 41"/>
                  <a:gd name="T92" fmla="*/ 1 w 20"/>
                  <a:gd name="T93" fmla="*/ 11 h 41"/>
                  <a:gd name="T94" fmla="*/ 2 w 20"/>
                  <a:gd name="T95" fmla="*/ 13 h 41"/>
                  <a:gd name="T96" fmla="*/ 2 w 20"/>
                  <a:gd name="T97" fmla="*/ 15 h 41"/>
                  <a:gd name="T98" fmla="*/ 3 w 20"/>
                  <a:gd name="T99" fmla="*/ 16 h 41"/>
                  <a:gd name="T100" fmla="*/ 5 w 20"/>
                  <a:gd name="T101" fmla="*/ 17 h 41"/>
                  <a:gd name="T102" fmla="*/ 6 w 20"/>
                  <a:gd name="T103" fmla="*/ 17 h 41"/>
                  <a:gd name="T104" fmla="*/ 7 w 20"/>
                  <a:gd name="T105" fmla="*/ 16 h 41"/>
                  <a:gd name="T106" fmla="*/ 7 w 20"/>
                  <a:gd name="T107" fmla="*/ 15 h 41"/>
                  <a:gd name="T108" fmla="*/ 8 w 20"/>
                  <a:gd name="T109" fmla="*/ 14 h 41"/>
                  <a:gd name="T110" fmla="*/ 8 w 20"/>
                  <a:gd name="T111" fmla="*/ 1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" h="41">
                    <a:moveTo>
                      <a:pt x="8" y="14"/>
                    </a:moveTo>
                    <a:lnTo>
                      <a:pt x="7" y="16"/>
                    </a:lnTo>
                    <a:lnTo>
                      <a:pt x="7" y="17"/>
                    </a:lnTo>
                    <a:lnTo>
                      <a:pt x="5" y="18"/>
                    </a:lnTo>
                    <a:lnTo>
                      <a:pt x="4" y="18"/>
                    </a:lnTo>
                    <a:lnTo>
                      <a:pt x="2" y="17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6" y="5"/>
                    </a:lnTo>
                    <a:lnTo>
                      <a:pt x="17" y="7"/>
                    </a:lnTo>
                    <a:lnTo>
                      <a:pt x="18" y="10"/>
                    </a:lnTo>
                    <a:lnTo>
                      <a:pt x="19" y="14"/>
                    </a:lnTo>
                    <a:lnTo>
                      <a:pt x="19" y="18"/>
                    </a:lnTo>
                    <a:lnTo>
                      <a:pt x="20" y="22"/>
                    </a:lnTo>
                    <a:lnTo>
                      <a:pt x="20" y="25"/>
                    </a:lnTo>
                    <a:lnTo>
                      <a:pt x="20" y="28"/>
                    </a:lnTo>
                    <a:lnTo>
                      <a:pt x="19" y="32"/>
                    </a:lnTo>
                    <a:lnTo>
                      <a:pt x="19" y="34"/>
                    </a:lnTo>
                    <a:lnTo>
                      <a:pt x="18" y="36"/>
                    </a:lnTo>
                    <a:lnTo>
                      <a:pt x="17" y="41"/>
                    </a:lnTo>
                    <a:lnTo>
                      <a:pt x="16" y="41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7" y="37"/>
                    </a:lnTo>
                    <a:lnTo>
                      <a:pt x="19" y="31"/>
                    </a:lnTo>
                    <a:lnTo>
                      <a:pt x="19" y="23"/>
                    </a:lnTo>
                    <a:lnTo>
                      <a:pt x="19" y="18"/>
                    </a:lnTo>
                    <a:lnTo>
                      <a:pt x="18" y="14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5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3" y="16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6" name="Freeform 156"/>
              <p:cNvSpPr>
                <a:spLocks/>
              </p:cNvSpPr>
              <p:nvPr/>
            </p:nvSpPr>
            <p:spPr bwMode="auto">
              <a:xfrm>
                <a:off x="2570" y="1329"/>
                <a:ext cx="30" cy="54"/>
              </a:xfrm>
              <a:custGeom>
                <a:avLst/>
                <a:gdLst>
                  <a:gd name="T0" fmla="*/ 0 w 5"/>
                  <a:gd name="T1" fmla="*/ 1 h 9"/>
                  <a:gd name="T2" fmla="*/ 1 w 5"/>
                  <a:gd name="T3" fmla="*/ 1 h 9"/>
                  <a:gd name="T4" fmla="*/ 1 w 5"/>
                  <a:gd name="T5" fmla="*/ 1 h 9"/>
                  <a:gd name="T6" fmla="*/ 2 w 5"/>
                  <a:gd name="T7" fmla="*/ 0 h 9"/>
                  <a:gd name="T8" fmla="*/ 3 w 5"/>
                  <a:gd name="T9" fmla="*/ 1 h 9"/>
                  <a:gd name="T10" fmla="*/ 3 w 5"/>
                  <a:gd name="T11" fmla="*/ 2 h 9"/>
                  <a:gd name="T12" fmla="*/ 3 w 5"/>
                  <a:gd name="T13" fmla="*/ 3 h 9"/>
                  <a:gd name="T14" fmla="*/ 4 w 5"/>
                  <a:gd name="T15" fmla="*/ 3 h 9"/>
                  <a:gd name="T16" fmla="*/ 4 w 5"/>
                  <a:gd name="T17" fmla="*/ 4 h 9"/>
                  <a:gd name="T18" fmla="*/ 3 w 5"/>
                  <a:gd name="T19" fmla="*/ 5 h 9"/>
                  <a:gd name="T20" fmla="*/ 1 w 5"/>
                  <a:gd name="T21" fmla="*/ 6 h 9"/>
                  <a:gd name="T22" fmla="*/ 1 w 5"/>
                  <a:gd name="T23" fmla="*/ 7 h 9"/>
                  <a:gd name="T24" fmla="*/ 1 w 5"/>
                  <a:gd name="T25" fmla="*/ 8 h 9"/>
                  <a:gd name="T26" fmla="*/ 2 w 5"/>
                  <a:gd name="T27" fmla="*/ 8 h 9"/>
                  <a:gd name="T28" fmla="*/ 3 w 5"/>
                  <a:gd name="T29" fmla="*/ 8 h 9"/>
                  <a:gd name="T30" fmla="*/ 4 w 5"/>
                  <a:gd name="T31" fmla="*/ 8 h 9"/>
                  <a:gd name="T32" fmla="*/ 5 w 5"/>
                  <a:gd name="T33" fmla="*/ 7 h 9"/>
                  <a:gd name="T34" fmla="*/ 5 w 5"/>
                  <a:gd name="T35" fmla="*/ 8 h 9"/>
                  <a:gd name="T36" fmla="*/ 3 w 5"/>
                  <a:gd name="T37" fmla="*/ 9 h 9"/>
                  <a:gd name="T38" fmla="*/ 2 w 5"/>
                  <a:gd name="T39" fmla="*/ 9 h 9"/>
                  <a:gd name="T40" fmla="*/ 1 w 5"/>
                  <a:gd name="T41" fmla="*/ 9 h 9"/>
                  <a:gd name="T42" fmla="*/ 0 w 5"/>
                  <a:gd name="T43" fmla="*/ 8 h 9"/>
                  <a:gd name="T44" fmla="*/ 1 w 5"/>
                  <a:gd name="T45" fmla="*/ 7 h 9"/>
                  <a:gd name="T46" fmla="*/ 1 w 5"/>
                  <a:gd name="T47" fmla="*/ 6 h 9"/>
                  <a:gd name="T48" fmla="*/ 2 w 5"/>
                  <a:gd name="T49" fmla="*/ 5 h 9"/>
                  <a:gd name="T50" fmla="*/ 3 w 5"/>
                  <a:gd name="T51" fmla="*/ 5 h 9"/>
                  <a:gd name="T52" fmla="*/ 3 w 5"/>
                  <a:gd name="T53" fmla="*/ 4 h 9"/>
                  <a:gd name="T54" fmla="*/ 3 w 5"/>
                  <a:gd name="T55" fmla="*/ 4 h 9"/>
                  <a:gd name="T56" fmla="*/ 3 w 5"/>
                  <a:gd name="T57" fmla="*/ 3 h 9"/>
                  <a:gd name="T58" fmla="*/ 2 w 5"/>
                  <a:gd name="T59" fmla="*/ 3 h 9"/>
                  <a:gd name="T60" fmla="*/ 3 w 5"/>
                  <a:gd name="T61" fmla="*/ 1 h 9"/>
                  <a:gd name="T62" fmla="*/ 2 w 5"/>
                  <a:gd name="T63" fmla="*/ 1 h 9"/>
                  <a:gd name="T64" fmla="*/ 1 w 5"/>
                  <a:gd name="T65" fmla="*/ 1 h 9"/>
                  <a:gd name="T66" fmla="*/ 0 w 5"/>
                  <a:gd name="T67" fmla="*/ 1 h 9"/>
                  <a:gd name="T68" fmla="*/ 0 w 5"/>
                  <a:gd name="T69" fmla="*/ 1 h 9"/>
                  <a:gd name="T70" fmla="*/ 0 w 5"/>
                  <a:gd name="T7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7" name="Freeform 157"/>
              <p:cNvSpPr>
                <a:spLocks/>
              </p:cNvSpPr>
              <p:nvPr/>
            </p:nvSpPr>
            <p:spPr bwMode="auto">
              <a:xfrm>
                <a:off x="2576" y="1401"/>
                <a:ext cx="24" cy="48"/>
              </a:xfrm>
              <a:custGeom>
                <a:avLst/>
                <a:gdLst>
                  <a:gd name="T0" fmla="*/ 4 w 4"/>
                  <a:gd name="T1" fmla="*/ 0 h 8"/>
                  <a:gd name="T2" fmla="*/ 3 w 4"/>
                  <a:gd name="T3" fmla="*/ 1 h 8"/>
                  <a:gd name="T4" fmla="*/ 2 w 4"/>
                  <a:gd name="T5" fmla="*/ 2 h 8"/>
                  <a:gd name="T6" fmla="*/ 2 w 4"/>
                  <a:gd name="T7" fmla="*/ 3 h 8"/>
                  <a:gd name="T8" fmla="*/ 2 w 4"/>
                  <a:gd name="T9" fmla="*/ 3 h 8"/>
                  <a:gd name="T10" fmla="*/ 1 w 4"/>
                  <a:gd name="T11" fmla="*/ 3 h 8"/>
                  <a:gd name="T12" fmla="*/ 0 w 4"/>
                  <a:gd name="T13" fmla="*/ 4 h 8"/>
                  <a:gd name="T14" fmla="*/ 0 w 4"/>
                  <a:gd name="T15" fmla="*/ 5 h 8"/>
                  <a:gd name="T16" fmla="*/ 1 w 4"/>
                  <a:gd name="T17" fmla="*/ 6 h 8"/>
                  <a:gd name="T18" fmla="*/ 1 w 4"/>
                  <a:gd name="T19" fmla="*/ 7 h 8"/>
                  <a:gd name="T20" fmla="*/ 3 w 4"/>
                  <a:gd name="T21" fmla="*/ 8 h 8"/>
                  <a:gd name="T22" fmla="*/ 3 w 4"/>
                  <a:gd name="T23" fmla="*/ 8 h 8"/>
                  <a:gd name="T24" fmla="*/ 2 w 4"/>
                  <a:gd name="T25" fmla="*/ 7 h 8"/>
                  <a:gd name="T26" fmla="*/ 2 w 4"/>
                  <a:gd name="T27" fmla="*/ 6 h 8"/>
                  <a:gd name="T28" fmla="*/ 1 w 4"/>
                  <a:gd name="T29" fmla="*/ 5 h 8"/>
                  <a:gd name="T30" fmla="*/ 1 w 4"/>
                  <a:gd name="T31" fmla="*/ 4 h 8"/>
                  <a:gd name="T32" fmla="*/ 1 w 4"/>
                  <a:gd name="T33" fmla="*/ 4 h 8"/>
                  <a:gd name="T34" fmla="*/ 2 w 4"/>
                  <a:gd name="T35" fmla="*/ 3 h 8"/>
                  <a:gd name="T36" fmla="*/ 3 w 4"/>
                  <a:gd name="T37" fmla="*/ 4 h 8"/>
                  <a:gd name="T38" fmla="*/ 4 w 4"/>
                  <a:gd name="T39" fmla="*/ 3 h 8"/>
                  <a:gd name="T40" fmla="*/ 3 w 4"/>
                  <a:gd name="T41" fmla="*/ 2 h 8"/>
                  <a:gd name="T42" fmla="*/ 3 w 4"/>
                  <a:gd name="T43" fmla="*/ 2 h 8"/>
                  <a:gd name="T44" fmla="*/ 3 w 4"/>
                  <a:gd name="T45" fmla="*/ 1 h 8"/>
                  <a:gd name="T46" fmla="*/ 3 w 4"/>
                  <a:gd name="T47" fmla="*/ 1 h 8"/>
                  <a:gd name="T48" fmla="*/ 4 w 4"/>
                  <a:gd name="T49" fmla="*/ 0 h 8"/>
                  <a:gd name="T50" fmla="*/ 4 w 4"/>
                  <a:gd name="T5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8" name="Freeform 158"/>
              <p:cNvSpPr>
                <a:spLocks/>
              </p:cNvSpPr>
              <p:nvPr/>
            </p:nvSpPr>
            <p:spPr bwMode="auto">
              <a:xfrm>
                <a:off x="2582" y="1461"/>
                <a:ext cx="12" cy="12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1 h 2"/>
                  <a:gd name="T12" fmla="*/ 0 w 2"/>
                  <a:gd name="T13" fmla="*/ 0 h 2"/>
                  <a:gd name="T14" fmla="*/ 1 w 2"/>
                  <a:gd name="T15" fmla="*/ 0 h 2"/>
                  <a:gd name="T16" fmla="*/ 2 w 2"/>
                  <a:gd name="T17" fmla="*/ 0 h 2"/>
                  <a:gd name="T18" fmla="*/ 2 w 2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59" name="Freeform 159"/>
              <p:cNvSpPr>
                <a:spLocks/>
              </p:cNvSpPr>
              <p:nvPr/>
            </p:nvSpPr>
            <p:spPr bwMode="auto">
              <a:xfrm>
                <a:off x="2558" y="1467"/>
                <a:ext cx="12" cy="6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0 w 2"/>
                  <a:gd name="T5" fmla="*/ 0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0" name="Freeform 160"/>
              <p:cNvSpPr>
                <a:spLocks/>
              </p:cNvSpPr>
              <p:nvPr/>
            </p:nvSpPr>
            <p:spPr bwMode="auto">
              <a:xfrm>
                <a:off x="2492" y="1389"/>
                <a:ext cx="42" cy="66"/>
              </a:xfrm>
              <a:custGeom>
                <a:avLst/>
                <a:gdLst>
                  <a:gd name="T0" fmla="*/ 6 w 7"/>
                  <a:gd name="T1" fmla="*/ 0 h 11"/>
                  <a:gd name="T2" fmla="*/ 3 w 7"/>
                  <a:gd name="T3" fmla="*/ 3 h 11"/>
                  <a:gd name="T4" fmla="*/ 1 w 7"/>
                  <a:gd name="T5" fmla="*/ 6 h 11"/>
                  <a:gd name="T6" fmla="*/ 0 w 7"/>
                  <a:gd name="T7" fmla="*/ 8 h 11"/>
                  <a:gd name="T8" fmla="*/ 0 w 7"/>
                  <a:gd name="T9" fmla="*/ 10 h 11"/>
                  <a:gd name="T10" fmla="*/ 0 w 7"/>
                  <a:gd name="T11" fmla="*/ 11 h 11"/>
                  <a:gd name="T12" fmla="*/ 1 w 7"/>
                  <a:gd name="T13" fmla="*/ 11 h 11"/>
                  <a:gd name="T14" fmla="*/ 2 w 7"/>
                  <a:gd name="T15" fmla="*/ 11 h 11"/>
                  <a:gd name="T16" fmla="*/ 3 w 7"/>
                  <a:gd name="T17" fmla="*/ 11 h 11"/>
                  <a:gd name="T18" fmla="*/ 3 w 7"/>
                  <a:gd name="T19" fmla="*/ 10 h 11"/>
                  <a:gd name="T20" fmla="*/ 5 w 7"/>
                  <a:gd name="T21" fmla="*/ 8 h 11"/>
                  <a:gd name="T22" fmla="*/ 4 w 7"/>
                  <a:gd name="T23" fmla="*/ 9 h 11"/>
                  <a:gd name="T24" fmla="*/ 3 w 7"/>
                  <a:gd name="T25" fmla="*/ 10 h 11"/>
                  <a:gd name="T26" fmla="*/ 2 w 7"/>
                  <a:gd name="T27" fmla="*/ 10 h 11"/>
                  <a:gd name="T28" fmla="*/ 2 w 7"/>
                  <a:gd name="T29" fmla="*/ 10 h 11"/>
                  <a:gd name="T30" fmla="*/ 1 w 7"/>
                  <a:gd name="T31" fmla="*/ 10 h 11"/>
                  <a:gd name="T32" fmla="*/ 0 w 7"/>
                  <a:gd name="T33" fmla="*/ 9 h 11"/>
                  <a:gd name="T34" fmla="*/ 0 w 7"/>
                  <a:gd name="T35" fmla="*/ 8 h 11"/>
                  <a:gd name="T36" fmla="*/ 1 w 7"/>
                  <a:gd name="T37" fmla="*/ 7 h 11"/>
                  <a:gd name="T38" fmla="*/ 2 w 7"/>
                  <a:gd name="T39" fmla="*/ 5 h 11"/>
                  <a:gd name="T40" fmla="*/ 7 w 7"/>
                  <a:gd name="T41" fmla="*/ 0 h 11"/>
                  <a:gd name="T42" fmla="*/ 6 w 7"/>
                  <a:gd name="T4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11">
                    <a:moveTo>
                      <a:pt x="6" y="0"/>
                    </a:moveTo>
                    <a:lnTo>
                      <a:pt x="3" y="3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7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1" name="Freeform 161"/>
              <p:cNvSpPr>
                <a:spLocks/>
              </p:cNvSpPr>
              <p:nvPr/>
            </p:nvSpPr>
            <p:spPr bwMode="auto">
              <a:xfrm>
                <a:off x="2510" y="1443"/>
                <a:ext cx="90" cy="66"/>
              </a:xfrm>
              <a:custGeom>
                <a:avLst/>
                <a:gdLst>
                  <a:gd name="T0" fmla="*/ 8 w 15"/>
                  <a:gd name="T1" fmla="*/ 1 h 11"/>
                  <a:gd name="T2" fmla="*/ 6 w 15"/>
                  <a:gd name="T3" fmla="*/ 1 h 11"/>
                  <a:gd name="T4" fmla="*/ 4 w 15"/>
                  <a:gd name="T5" fmla="*/ 1 h 11"/>
                  <a:gd name="T6" fmla="*/ 2 w 15"/>
                  <a:gd name="T7" fmla="*/ 2 h 11"/>
                  <a:gd name="T8" fmla="*/ 1 w 15"/>
                  <a:gd name="T9" fmla="*/ 3 h 11"/>
                  <a:gd name="T10" fmla="*/ 1 w 15"/>
                  <a:gd name="T11" fmla="*/ 5 h 11"/>
                  <a:gd name="T12" fmla="*/ 1 w 15"/>
                  <a:gd name="T13" fmla="*/ 6 h 11"/>
                  <a:gd name="T14" fmla="*/ 2 w 15"/>
                  <a:gd name="T15" fmla="*/ 7 h 11"/>
                  <a:gd name="T16" fmla="*/ 4 w 15"/>
                  <a:gd name="T17" fmla="*/ 8 h 11"/>
                  <a:gd name="T18" fmla="*/ 6 w 15"/>
                  <a:gd name="T19" fmla="*/ 9 h 11"/>
                  <a:gd name="T20" fmla="*/ 8 w 15"/>
                  <a:gd name="T21" fmla="*/ 10 h 11"/>
                  <a:gd name="T22" fmla="*/ 11 w 15"/>
                  <a:gd name="T23" fmla="*/ 10 h 11"/>
                  <a:gd name="T24" fmla="*/ 15 w 15"/>
                  <a:gd name="T25" fmla="*/ 10 h 11"/>
                  <a:gd name="T26" fmla="*/ 15 w 15"/>
                  <a:gd name="T27" fmla="*/ 10 h 11"/>
                  <a:gd name="T28" fmla="*/ 11 w 15"/>
                  <a:gd name="T29" fmla="*/ 11 h 11"/>
                  <a:gd name="T30" fmla="*/ 8 w 15"/>
                  <a:gd name="T31" fmla="*/ 10 h 11"/>
                  <a:gd name="T32" fmla="*/ 5 w 15"/>
                  <a:gd name="T33" fmla="*/ 9 h 11"/>
                  <a:gd name="T34" fmla="*/ 3 w 15"/>
                  <a:gd name="T35" fmla="*/ 8 h 11"/>
                  <a:gd name="T36" fmla="*/ 1 w 15"/>
                  <a:gd name="T37" fmla="*/ 7 h 11"/>
                  <a:gd name="T38" fmla="*/ 0 w 15"/>
                  <a:gd name="T39" fmla="*/ 6 h 11"/>
                  <a:gd name="T40" fmla="*/ 0 w 15"/>
                  <a:gd name="T41" fmla="*/ 4 h 11"/>
                  <a:gd name="T42" fmla="*/ 1 w 15"/>
                  <a:gd name="T43" fmla="*/ 2 h 11"/>
                  <a:gd name="T44" fmla="*/ 2 w 15"/>
                  <a:gd name="T45" fmla="*/ 1 h 11"/>
                  <a:gd name="T46" fmla="*/ 4 w 15"/>
                  <a:gd name="T47" fmla="*/ 1 h 11"/>
                  <a:gd name="T48" fmla="*/ 6 w 15"/>
                  <a:gd name="T49" fmla="*/ 0 h 11"/>
                  <a:gd name="T50" fmla="*/ 7 w 15"/>
                  <a:gd name="T51" fmla="*/ 1 h 11"/>
                  <a:gd name="T52" fmla="*/ 8 w 15"/>
                  <a:gd name="T5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11">
                    <a:moveTo>
                      <a:pt x="8" y="1"/>
                    </a:moveTo>
                    <a:lnTo>
                      <a:pt x="6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4" y="8"/>
                    </a:lnTo>
                    <a:lnTo>
                      <a:pt x="6" y="9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8" y="10"/>
                    </a:lnTo>
                    <a:lnTo>
                      <a:pt x="5" y="9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2" name="Freeform 162"/>
              <p:cNvSpPr>
                <a:spLocks/>
              </p:cNvSpPr>
              <p:nvPr/>
            </p:nvSpPr>
            <p:spPr bwMode="auto">
              <a:xfrm>
                <a:off x="2522" y="1461"/>
                <a:ext cx="42" cy="30"/>
              </a:xfrm>
              <a:custGeom>
                <a:avLst/>
                <a:gdLst>
                  <a:gd name="T0" fmla="*/ 5 w 7"/>
                  <a:gd name="T1" fmla="*/ 0 h 5"/>
                  <a:gd name="T2" fmla="*/ 1 w 7"/>
                  <a:gd name="T3" fmla="*/ 0 h 5"/>
                  <a:gd name="T4" fmla="*/ 2 w 7"/>
                  <a:gd name="T5" fmla="*/ 0 h 5"/>
                  <a:gd name="T6" fmla="*/ 0 w 7"/>
                  <a:gd name="T7" fmla="*/ 1 h 5"/>
                  <a:gd name="T8" fmla="*/ 2 w 7"/>
                  <a:gd name="T9" fmla="*/ 1 h 5"/>
                  <a:gd name="T10" fmla="*/ 0 w 7"/>
                  <a:gd name="T11" fmla="*/ 2 h 5"/>
                  <a:gd name="T12" fmla="*/ 2 w 7"/>
                  <a:gd name="T13" fmla="*/ 2 h 5"/>
                  <a:gd name="T14" fmla="*/ 0 w 7"/>
                  <a:gd name="T15" fmla="*/ 3 h 5"/>
                  <a:gd name="T16" fmla="*/ 2 w 7"/>
                  <a:gd name="T17" fmla="*/ 2 h 5"/>
                  <a:gd name="T18" fmla="*/ 1 w 7"/>
                  <a:gd name="T19" fmla="*/ 4 h 5"/>
                  <a:gd name="T20" fmla="*/ 3 w 7"/>
                  <a:gd name="T21" fmla="*/ 3 h 5"/>
                  <a:gd name="T22" fmla="*/ 1 w 7"/>
                  <a:gd name="T23" fmla="*/ 5 h 5"/>
                  <a:gd name="T24" fmla="*/ 4 w 7"/>
                  <a:gd name="T25" fmla="*/ 3 h 5"/>
                  <a:gd name="T26" fmla="*/ 3 w 7"/>
                  <a:gd name="T27" fmla="*/ 5 h 5"/>
                  <a:gd name="T28" fmla="*/ 7 w 7"/>
                  <a:gd name="T29" fmla="*/ 2 h 5"/>
                  <a:gd name="T30" fmla="*/ 6 w 7"/>
                  <a:gd name="T31" fmla="*/ 1 h 5"/>
                  <a:gd name="T32" fmla="*/ 7 w 7"/>
                  <a:gd name="T33" fmla="*/ 0 h 5"/>
                  <a:gd name="T34" fmla="*/ 6 w 7"/>
                  <a:gd name="T35" fmla="*/ 0 h 5"/>
                  <a:gd name="T36" fmla="*/ 5 w 7"/>
                  <a:gd name="T3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3" name="Freeform 163"/>
              <p:cNvSpPr>
                <a:spLocks/>
              </p:cNvSpPr>
              <p:nvPr/>
            </p:nvSpPr>
            <p:spPr bwMode="auto">
              <a:xfrm>
                <a:off x="2552" y="1473"/>
                <a:ext cx="42" cy="30"/>
              </a:xfrm>
              <a:custGeom>
                <a:avLst/>
                <a:gdLst>
                  <a:gd name="T0" fmla="*/ 2 w 7"/>
                  <a:gd name="T1" fmla="*/ 1 h 5"/>
                  <a:gd name="T2" fmla="*/ 0 w 7"/>
                  <a:gd name="T3" fmla="*/ 4 h 5"/>
                  <a:gd name="T4" fmla="*/ 2 w 7"/>
                  <a:gd name="T5" fmla="*/ 2 h 5"/>
                  <a:gd name="T6" fmla="*/ 2 w 7"/>
                  <a:gd name="T7" fmla="*/ 4 h 5"/>
                  <a:gd name="T8" fmla="*/ 3 w 7"/>
                  <a:gd name="T9" fmla="*/ 3 h 5"/>
                  <a:gd name="T10" fmla="*/ 3 w 7"/>
                  <a:gd name="T11" fmla="*/ 4 h 5"/>
                  <a:gd name="T12" fmla="*/ 3 w 7"/>
                  <a:gd name="T13" fmla="*/ 3 h 5"/>
                  <a:gd name="T14" fmla="*/ 4 w 7"/>
                  <a:gd name="T15" fmla="*/ 4 h 5"/>
                  <a:gd name="T16" fmla="*/ 4 w 7"/>
                  <a:gd name="T17" fmla="*/ 3 h 5"/>
                  <a:gd name="T18" fmla="*/ 5 w 7"/>
                  <a:gd name="T19" fmla="*/ 5 h 5"/>
                  <a:gd name="T20" fmla="*/ 5 w 7"/>
                  <a:gd name="T21" fmla="*/ 3 h 5"/>
                  <a:gd name="T22" fmla="*/ 6 w 7"/>
                  <a:gd name="T23" fmla="*/ 4 h 5"/>
                  <a:gd name="T24" fmla="*/ 6 w 7"/>
                  <a:gd name="T25" fmla="*/ 3 h 5"/>
                  <a:gd name="T26" fmla="*/ 7 w 7"/>
                  <a:gd name="T27" fmla="*/ 4 h 5"/>
                  <a:gd name="T28" fmla="*/ 6 w 7"/>
                  <a:gd name="T29" fmla="*/ 0 h 5"/>
                  <a:gd name="T30" fmla="*/ 5 w 7"/>
                  <a:gd name="T31" fmla="*/ 0 h 5"/>
                  <a:gd name="T32" fmla="*/ 5 w 7"/>
                  <a:gd name="T33" fmla="*/ 0 h 5"/>
                  <a:gd name="T34" fmla="*/ 4 w 7"/>
                  <a:gd name="T35" fmla="*/ 0 h 5"/>
                  <a:gd name="T36" fmla="*/ 4 w 7"/>
                  <a:gd name="T37" fmla="*/ 0 h 5"/>
                  <a:gd name="T38" fmla="*/ 3 w 7"/>
                  <a:gd name="T39" fmla="*/ 0 h 5"/>
                  <a:gd name="T40" fmla="*/ 2 w 7"/>
                  <a:gd name="T4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5">
                    <a:moveTo>
                      <a:pt x="2" y="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4" name="Freeform 164"/>
              <p:cNvSpPr>
                <a:spLocks/>
              </p:cNvSpPr>
              <p:nvPr/>
            </p:nvSpPr>
            <p:spPr bwMode="auto">
              <a:xfrm>
                <a:off x="2594" y="1449"/>
                <a:ext cx="24" cy="36"/>
              </a:xfrm>
              <a:custGeom>
                <a:avLst/>
                <a:gdLst>
                  <a:gd name="T0" fmla="*/ 0 w 4"/>
                  <a:gd name="T1" fmla="*/ 2 h 6"/>
                  <a:gd name="T2" fmla="*/ 1 w 4"/>
                  <a:gd name="T3" fmla="*/ 6 h 6"/>
                  <a:gd name="T4" fmla="*/ 1 w 4"/>
                  <a:gd name="T5" fmla="*/ 4 h 6"/>
                  <a:gd name="T6" fmla="*/ 2 w 4"/>
                  <a:gd name="T7" fmla="*/ 6 h 6"/>
                  <a:gd name="T8" fmla="*/ 2 w 4"/>
                  <a:gd name="T9" fmla="*/ 4 h 6"/>
                  <a:gd name="T10" fmla="*/ 4 w 4"/>
                  <a:gd name="T11" fmla="*/ 6 h 6"/>
                  <a:gd name="T12" fmla="*/ 2 w 4"/>
                  <a:gd name="T13" fmla="*/ 4 h 6"/>
                  <a:gd name="T14" fmla="*/ 4 w 4"/>
                  <a:gd name="T15" fmla="*/ 5 h 6"/>
                  <a:gd name="T16" fmla="*/ 2 w 4"/>
                  <a:gd name="T17" fmla="*/ 3 h 6"/>
                  <a:gd name="T18" fmla="*/ 4 w 4"/>
                  <a:gd name="T19" fmla="*/ 4 h 6"/>
                  <a:gd name="T20" fmla="*/ 2 w 4"/>
                  <a:gd name="T21" fmla="*/ 2 h 6"/>
                  <a:gd name="T22" fmla="*/ 4 w 4"/>
                  <a:gd name="T23" fmla="*/ 3 h 6"/>
                  <a:gd name="T24" fmla="*/ 0 w 4"/>
                  <a:gd name="T25" fmla="*/ 0 h 6"/>
                  <a:gd name="T26" fmla="*/ 0 w 4"/>
                  <a:gd name="T27" fmla="*/ 1 h 6"/>
                  <a:gd name="T28" fmla="*/ 0 w 4"/>
                  <a:gd name="T29" fmla="*/ 1 h 6"/>
                  <a:gd name="T30" fmla="*/ 0 w 4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1" y="6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5" name="Freeform 165"/>
              <p:cNvSpPr>
                <a:spLocks/>
              </p:cNvSpPr>
              <p:nvPr/>
            </p:nvSpPr>
            <p:spPr bwMode="auto">
              <a:xfrm>
                <a:off x="2594" y="1413"/>
                <a:ext cx="30" cy="48"/>
              </a:xfrm>
              <a:custGeom>
                <a:avLst/>
                <a:gdLst>
                  <a:gd name="T0" fmla="*/ 0 w 5"/>
                  <a:gd name="T1" fmla="*/ 2 h 8"/>
                  <a:gd name="T2" fmla="*/ 4 w 5"/>
                  <a:gd name="T3" fmla="*/ 8 h 8"/>
                  <a:gd name="T4" fmla="*/ 3 w 5"/>
                  <a:gd name="T5" fmla="*/ 6 h 8"/>
                  <a:gd name="T6" fmla="*/ 5 w 5"/>
                  <a:gd name="T7" fmla="*/ 7 h 8"/>
                  <a:gd name="T8" fmla="*/ 3 w 5"/>
                  <a:gd name="T9" fmla="*/ 5 h 8"/>
                  <a:gd name="T10" fmla="*/ 5 w 5"/>
                  <a:gd name="T11" fmla="*/ 6 h 8"/>
                  <a:gd name="T12" fmla="*/ 3 w 5"/>
                  <a:gd name="T13" fmla="*/ 4 h 8"/>
                  <a:gd name="T14" fmla="*/ 5 w 5"/>
                  <a:gd name="T15" fmla="*/ 4 h 8"/>
                  <a:gd name="T16" fmla="*/ 4 w 5"/>
                  <a:gd name="T17" fmla="*/ 3 h 8"/>
                  <a:gd name="T18" fmla="*/ 5 w 5"/>
                  <a:gd name="T19" fmla="*/ 2 h 8"/>
                  <a:gd name="T20" fmla="*/ 4 w 5"/>
                  <a:gd name="T21" fmla="*/ 2 h 8"/>
                  <a:gd name="T22" fmla="*/ 5 w 5"/>
                  <a:gd name="T23" fmla="*/ 1 h 8"/>
                  <a:gd name="T24" fmla="*/ 4 w 5"/>
                  <a:gd name="T25" fmla="*/ 1 h 8"/>
                  <a:gd name="T26" fmla="*/ 5 w 5"/>
                  <a:gd name="T27" fmla="*/ 0 h 8"/>
                  <a:gd name="T28" fmla="*/ 1 w 5"/>
                  <a:gd name="T29" fmla="*/ 1 h 8"/>
                  <a:gd name="T30" fmla="*/ 0 w 5"/>
                  <a:gd name="T31" fmla="*/ 1 h 8"/>
                  <a:gd name="T32" fmla="*/ 0 w 5"/>
                  <a:gd name="T3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8">
                    <a:moveTo>
                      <a:pt x="0" y="2"/>
                    </a:moveTo>
                    <a:lnTo>
                      <a:pt x="4" y="8"/>
                    </a:lnTo>
                    <a:lnTo>
                      <a:pt x="3" y="6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6" name="Freeform 166"/>
              <p:cNvSpPr>
                <a:spLocks/>
              </p:cNvSpPr>
              <p:nvPr/>
            </p:nvSpPr>
            <p:spPr bwMode="auto">
              <a:xfrm>
                <a:off x="2594" y="1359"/>
                <a:ext cx="30" cy="54"/>
              </a:xfrm>
              <a:custGeom>
                <a:avLst/>
                <a:gdLst>
                  <a:gd name="T0" fmla="*/ 0 w 5"/>
                  <a:gd name="T1" fmla="*/ 6 h 9"/>
                  <a:gd name="T2" fmla="*/ 4 w 5"/>
                  <a:gd name="T3" fmla="*/ 9 h 9"/>
                  <a:gd name="T4" fmla="*/ 3 w 5"/>
                  <a:gd name="T5" fmla="*/ 8 h 9"/>
                  <a:gd name="T6" fmla="*/ 5 w 5"/>
                  <a:gd name="T7" fmla="*/ 9 h 9"/>
                  <a:gd name="T8" fmla="*/ 3 w 5"/>
                  <a:gd name="T9" fmla="*/ 7 h 9"/>
                  <a:gd name="T10" fmla="*/ 5 w 5"/>
                  <a:gd name="T11" fmla="*/ 7 h 9"/>
                  <a:gd name="T12" fmla="*/ 3 w 5"/>
                  <a:gd name="T13" fmla="*/ 6 h 9"/>
                  <a:gd name="T14" fmla="*/ 5 w 5"/>
                  <a:gd name="T15" fmla="*/ 6 h 9"/>
                  <a:gd name="T16" fmla="*/ 4 w 5"/>
                  <a:gd name="T17" fmla="*/ 5 h 9"/>
                  <a:gd name="T18" fmla="*/ 5 w 5"/>
                  <a:gd name="T19" fmla="*/ 5 h 9"/>
                  <a:gd name="T20" fmla="*/ 3 w 5"/>
                  <a:gd name="T21" fmla="*/ 5 h 9"/>
                  <a:gd name="T22" fmla="*/ 5 w 5"/>
                  <a:gd name="T23" fmla="*/ 4 h 9"/>
                  <a:gd name="T24" fmla="*/ 3 w 5"/>
                  <a:gd name="T25" fmla="*/ 4 h 9"/>
                  <a:gd name="T26" fmla="*/ 5 w 5"/>
                  <a:gd name="T27" fmla="*/ 2 h 9"/>
                  <a:gd name="T28" fmla="*/ 3 w 5"/>
                  <a:gd name="T29" fmla="*/ 3 h 9"/>
                  <a:gd name="T30" fmla="*/ 4 w 5"/>
                  <a:gd name="T31" fmla="*/ 1 h 9"/>
                  <a:gd name="T32" fmla="*/ 2 w 5"/>
                  <a:gd name="T33" fmla="*/ 2 h 9"/>
                  <a:gd name="T34" fmla="*/ 3 w 5"/>
                  <a:gd name="T35" fmla="*/ 0 h 9"/>
                  <a:gd name="T36" fmla="*/ 2 w 5"/>
                  <a:gd name="T37" fmla="*/ 2 h 9"/>
                  <a:gd name="T38" fmla="*/ 2 w 5"/>
                  <a:gd name="T39" fmla="*/ 0 h 9"/>
                  <a:gd name="T40" fmla="*/ 0 w 5"/>
                  <a:gd name="T41" fmla="*/ 4 h 9"/>
                  <a:gd name="T42" fmla="*/ 0 w 5"/>
                  <a:gd name="T4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0" y="6"/>
                    </a:moveTo>
                    <a:lnTo>
                      <a:pt x="4" y="9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7" name="Freeform 167"/>
              <p:cNvSpPr>
                <a:spLocks/>
              </p:cNvSpPr>
              <p:nvPr/>
            </p:nvSpPr>
            <p:spPr bwMode="auto">
              <a:xfrm>
                <a:off x="2594" y="1317"/>
                <a:ext cx="30" cy="3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5 h 6"/>
                  <a:gd name="T4" fmla="*/ 0 w 5"/>
                  <a:gd name="T5" fmla="*/ 6 h 6"/>
                  <a:gd name="T6" fmla="*/ 1 w 5"/>
                  <a:gd name="T7" fmla="*/ 6 h 6"/>
                  <a:gd name="T8" fmla="*/ 5 w 5"/>
                  <a:gd name="T9" fmla="*/ 6 h 6"/>
                  <a:gd name="T10" fmla="*/ 3 w 5"/>
                  <a:gd name="T11" fmla="*/ 6 h 6"/>
                  <a:gd name="T12" fmla="*/ 5 w 5"/>
                  <a:gd name="T13" fmla="*/ 5 h 6"/>
                  <a:gd name="T14" fmla="*/ 3 w 5"/>
                  <a:gd name="T15" fmla="*/ 4 h 6"/>
                  <a:gd name="T16" fmla="*/ 4 w 5"/>
                  <a:gd name="T17" fmla="*/ 3 h 6"/>
                  <a:gd name="T18" fmla="*/ 3 w 5"/>
                  <a:gd name="T19" fmla="*/ 4 h 6"/>
                  <a:gd name="T20" fmla="*/ 4 w 5"/>
                  <a:gd name="T21" fmla="*/ 2 h 6"/>
                  <a:gd name="T22" fmla="*/ 2 w 5"/>
                  <a:gd name="T23" fmla="*/ 3 h 6"/>
                  <a:gd name="T24" fmla="*/ 3 w 5"/>
                  <a:gd name="T25" fmla="*/ 1 h 6"/>
                  <a:gd name="T26" fmla="*/ 2 w 5"/>
                  <a:gd name="T27" fmla="*/ 3 h 6"/>
                  <a:gd name="T28" fmla="*/ 2 w 5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8" name="Freeform 168"/>
              <p:cNvSpPr>
                <a:spLocks/>
              </p:cNvSpPr>
              <p:nvPr/>
            </p:nvSpPr>
            <p:spPr bwMode="auto">
              <a:xfrm>
                <a:off x="2564" y="1269"/>
                <a:ext cx="42" cy="66"/>
              </a:xfrm>
              <a:custGeom>
                <a:avLst/>
                <a:gdLst>
                  <a:gd name="T0" fmla="*/ 3 w 7"/>
                  <a:gd name="T1" fmla="*/ 10 h 11"/>
                  <a:gd name="T2" fmla="*/ 0 w 7"/>
                  <a:gd name="T3" fmla="*/ 4 h 11"/>
                  <a:gd name="T4" fmla="*/ 2 w 7"/>
                  <a:gd name="T5" fmla="*/ 7 h 11"/>
                  <a:gd name="T6" fmla="*/ 1 w 7"/>
                  <a:gd name="T7" fmla="*/ 2 h 11"/>
                  <a:gd name="T8" fmla="*/ 2 w 7"/>
                  <a:gd name="T9" fmla="*/ 6 h 11"/>
                  <a:gd name="T10" fmla="*/ 2 w 7"/>
                  <a:gd name="T11" fmla="*/ 1 h 11"/>
                  <a:gd name="T12" fmla="*/ 3 w 7"/>
                  <a:gd name="T13" fmla="*/ 5 h 11"/>
                  <a:gd name="T14" fmla="*/ 4 w 7"/>
                  <a:gd name="T15" fmla="*/ 0 h 11"/>
                  <a:gd name="T16" fmla="*/ 4 w 7"/>
                  <a:gd name="T17" fmla="*/ 7 h 11"/>
                  <a:gd name="T18" fmla="*/ 5 w 7"/>
                  <a:gd name="T19" fmla="*/ 2 h 11"/>
                  <a:gd name="T20" fmla="*/ 5 w 7"/>
                  <a:gd name="T21" fmla="*/ 7 h 11"/>
                  <a:gd name="T22" fmla="*/ 6 w 7"/>
                  <a:gd name="T23" fmla="*/ 4 h 11"/>
                  <a:gd name="T24" fmla="*/ 5 w 7"/>
                  <a:gd name="T25" fmla="*/ 7 h 11"/>
                  <a:gd name="T26" fmla="*/ 6 w 7"/>
                  <a:gd name="T27" fmla="*/ 5 h 11"/>
                  <a:gd name="T28" fmla="*/ 5 w 7"/>
                  <a:gd name="T29" fmla="*/ 9 h 11"/>
                  <a:gd name="T30" fmla="*/ 7 w 7"/>
                  <a:gd name="T31" fmla="*/ 7 h 11"/>
                  <a:gd name="T32" fmla="*/ 4 w 7"/>
                  <a:gd name="T33" fmla="*/ 11 h 11"/>
                  <a:gd name="T34" fmla="*/ 3 w 7"/>
                  <a:gd name="T3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" h="11">
                    <a:moveTo>
                      <a:pt x="3" y="10"/>
                    </a:moveTo>
                    <a:lnTo>
                      <a:pt x="0" y="4"/>
                    </a:lnTo>
                    <a:lnTo>
                      <a:pt x="2" y="7"/>
                    </a:lnTo>
                    <a:lnTo>
                      <a:pt x="1" y="2"/>
                    </a:lnTo>
                    <a:lnTo>
                      <a:pt x="2" y="6"/>
                    </a:lnTo>
                    <a:lnTo>
                      <a:pt x="2" y="1"/>
                    </a:lnTo>
                    <a:lnTo>
                      <a:pt x="3" y="5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5" y="2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4" y="11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69" name="Freeform 169"/>
              <p:cNvSpPr>
                <a:spLocks/>
              </p:cNvSpPr>
              <p:nvPr/>
            </p:nvSpPr>
            <p:spPr bwMode="auto">
              <a:xfrm>
                <a:off x="2528" y="1293"/>
                <a:ext cx="42" cy="54"/>
              </a:xfrm>
              <a:custGeom>
                <a:avLst/>
                <a:gdLst>
                  <a:gd name="T0" fmla="*/ 7 w 7"/>
                  <a:gd name="T1" fmla="*/ 7 h 9"/>
                  <a:gd name="T2" fmla="*/ 6 w 7"/>
                  <a:gd name="T3" fmla="*/ 0 h 9"/>
                  <a:gd name="T4" fmla="*/ 6 w 7"/>
                  <a:gd name="T5" fmla="*/ 5 h 9"/>
                  <a:gd name="T6" fmla="*/ 3 w 7"/>
                  <a:gd name="T7" fmla="*/ 0 h 9"/>
                  <a:gd name="T8" fmla="*/ 5 w 7"/>
                  <a:gd name="T9" fmla="*/ 5 h 9"/>
                  <a:gd name="T10" fmla="*/ 1 w 7"/>
                  <a:gd name="T11" fmla="*/ 2 h 9"/>
                  <a:gd name="T12" fmla="*/ 4 w 7"/>
                  <a:gd name="T13" fmla="*/ 5 h 9"/>
                  <a:gd name="T14" fmla="*/ 0 w 7"/>
                  <a:gd name="T15" fmla="*/ 4 h 9"/>
                  <a:gd name="T16" fmla="*/ 4 w 7"/>
                  <a:gd name="T17" fmla="*/ 6 h 9"/>
                  <a:gd name="T18" fmla="*/ 0 w 7"/>
                  <a:gd name="T19" fmla="*/ 6 h 9"/>
                  <a:gd name="T20" fmla="*/ 3 w 7"/>
                  <a:gd name="T21" fmla="*/ 7 h 9"/>
                  <a:gd name="T22" fmla="*/ 1 w 7"/>
                  <a:gd name="T23" fmla="*/ 8 h 9"/>
                  <a:gd name="T24" fmla="*/ 3 w 7"/>
                  <a:gd name="T25" fmla="*/ 8 h 9"/>
                  <a:gd name="T26" fmla="*/ 2 w 7"/>
                  <a:gd name="T27" fmla="*/ 9 h 9"/>
                  <a:gd name="T28" fmla="*/ 6 w 7"/>
                  <a:gd name="T29" fmla="*/ 8 h 9"/>
                  <a:gd name="T30" fmla="*/ 7 w 7"/>
                  <a:gd name="T3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6" y="0"/>
                    </a:lnTo>
                    <a:lnTo>
                      <a:pt x="6" y="5"/>
                    </a:lnTo>
                    <a:lnTo>
                      <a:pt x="3" y="0"/>
                    </a:lnTo>
                    <a:lnTo>
                      <a:pt x="5" y="5"/>
                    </a:lnTo>
                    <a:lnTo>
                      <a:pt x="1" y="2"/>
                    </a:lnTo>
                    <a:lnTo>
                      <a:pt x="4" y="5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6" y="8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0" name="Freeform 170"/>
              <p:cNvSpPr>
                <a:spLocks/>
              </p:cNvSpPr>
              <p:nvPr/>
            </p:nvSpPr>
            <p:spPr bwMode="auto">
              <a:xfrm>
                <a:off x="2462" y="1341"/>
                <a:ext cx="144" cy="132"/>
              </a:xfrm>
              <a:custGeom>
                <a:avLst/>
                <a:gdLst>
                  <a:gd name="T0" fmla="*/ 2 w 24"/>
                  <a:gd name="T1" fmla="*/ 8 h 22"/>
                  <a:gd name="T2" fmla="*/ 7 w 24"/>
                  <a:gd name="T3" fmla="*/ 10 h 22"/>
                  <a:gd name="T4" fmla="*/ 8 w 24"/>
                  <a:gd name="T5" fmla="*/ 10 h 22"/>
                  <a:gd name="T6" fmla="*/ 7 w 24"/>
                  <a:gd name="T7" fmla="*/ 9 h 22"/>
                  <a:gd name="T8" fmla="*/ 9 w 24"/>
                  <a:gd name="T9" fmla="*/ 9 h 22"/>
                  <a:gd name="T10" fmla="*/ 13 w 24"/>
                  <a:gd name="T11" fmla="*/ 11 h 22"/>
                  <a:gd name="T12" fmla="*/ 16 w 24"/>
                  <a:gd name="T13" fmla="*/ 14 h 22"/>
                  <a:gd name="T14" fmla="*/ 18 w 24"/>
                  <a:gd name="T15" fmla="*/ 17 h 22"/>
                  <a:gd name="T16" fmla="*/ 18 w 24"/>
                  <a:gd name="T17" fmla="*/ 19 h 22"/>
                  <a:gd name="T18" fmla="*/ 17 w 24"/>
                  <a:gd name="T19" fmla="*/ 21 h 22"/>
                  <a:gd name="T20" fmla="*/ 16 w 24"/>
                  <a:gd name="T21" fmla="*/ 22 h 22"/>
                  <a:gd name="T22" fmla="*/ 17 w 24"/>
                  <a:gd name="T23" fmla="*/ 21 h 22"/>
                  <a:gd name="T24" fmla="*/ 19 w 24"/>
                  <a:gd name="T25" fmla="*/ 18 h 22"/>
                  <a:gd name="T26" fmla="*/ 20 w 24"/>
                  <a:gd name="T27" fmla="*/ 20 h 22"/>
                  <a:gd name="T28" fmla="*/ 20 w 24"/>
                  <a:gd name="T29" fmla="*/ 22 h 22"/>
                  <a:gd name="T30" fmla="*/ 21 w 24"/>
                  <a:gd name="T31" fmla="*/ 21 h 22"/>
                  <a:gd name="T32" fmla="*/ 20 w 24"/>
                  <a:gd name="T33" fmla="*/ 19 h 22"/>
                  <a:gd name="T34" fmla="*/ 20 w 24"/>
                  <a:gd name="T35" fmla="*/ 18 h 22"/>
                  <a:gd name="T36" fmla="*/ 18 w 24"/>
                  <a:gd name="T37" fmla="*/ 15 h 22"/>
                  <a:gd name="T38" fmla="*/ 19 w 24"/>
                  <a:gd name="T39" fmla="*/ 14 h 22"/>
                  <a:gd name="T40" fmla="*/ 20 w 24"/>
                  <a:gd name="T41" fmla="*/ 15 h 22"/>
                  <a:gd name="T42" fmla="*/ 22 w 24"/>
                  <a:gd name="T43" fmla="*/ 17 h 22"/>
                  <a:gd name="T44" fmla="*/ 21 w 24"/>
                  <a:gd name="T45" fmla="*/ 16 h 22"/>
                  <a:gd name="T46" fmla="*/ 19 w 24"/>
                  <a:gd name="T47" fmla="*/ 13 h 22"/>
                  <a:gd name="T48" fmla="*/ 17 w 24"/>
                  <a:gd name="T49" fmla="*/ 13 h 22"/>
                  <a:gd name="T50" fmla="*/ 16 w 24"/>
                  <a:gd name="T51" fmla="*/ 12 h 22"/>
                  <a:gd name="T52" fmla="*/ 19 w 24"/>
                  <a:gd name="T53" fmla="*/ 11 h 22"/>
                  <a:gd name="T54" fmla="*/ 21 w 24"/>
                  <a:gd name="T55" fmla="*/ 11 h 22"/>
                  <a:gd name="T56" fmla="*/ 24 w 24"/>
                  <a:gd name="T57" fmla="*/ 12 h 22"/>
                  <a:gd name="T58" fmla="*/ 21 w 24"/>
                  <a:gd name="T59" fmla="*/ 11 h 22"/>
                  <a:gd name="T60" fmla="*/ 17 w 24"/>
                  <a:gd name="T61" fmla="*/ 11 h 22"/>
                  <a:gd name="T62" fmla="*/ 15 w 24"/>
                  <a:gd name="T63" fmla="*/ 11 h 22"/>
                  <a:gd name="T64" fmla="*/ 12 w 24"/>
                  <a:gd name="T65" fmla="*/ 9 h 22"/>
                  <a:gd name="T66" fmla="*/ 10 w 24"/>
                  <a:gd name="T67" fmla="*/ 8 h 22"/>
                  <a:gd name="T68" fmla="*/ 12 w 24"/>
                  <a:gd name="T69" fmla="*/ 8 h 22"/>
                  <a:gd name="T70" fmla="*/ 16 w 24"/>
                  <a:gd name="T71" fmla="*/ 6 h 22"/>
                  <a:gd name="T72" fmla="*/ 19 w 24"/>
                  <a:gd name="T73" fmla="*/ 3 h 22"/>
                  <a:gd name="T74" fmla="*/ 21 w 24"/>
                  <a:gd name="T75" fmla="*/ 0 h 22"/>
                  <a:gd name="T76" fmla="*/ 17 w 24"/>
                  <a:gd name="T77" fmla="*/ 4 h 22"/>
                  <a:gd name="T78" fmla="*/ 14 w 24"/>
                  <a:gd name="T79" fmla="*/ 7 h 22"/>
                  <a:gd name="T80" fmla="*/ 13 w 24"/>
                  <a:gd name="T81" fmla="*/ 6 h 22"/>
                  <a:gd name="T82" fmla="*/ 16 w 24"/>
                  <a:gd name="T83" fmla="*/ 3 h 22"/>
                  <a:gd name="T84" fmla="*/ 17 w 24"/>
                  <a:gd name="T85" fmla="*/ 1 h 22"/>
                  <a:gd name="T86" fmla="*/ 14 w 24"/>
                  <a:gd name="T87" fmla="*/ 5 h 22"/>
                  <a:gd name="T88" fmla="*/ 10 w 24"/>
                  <a:gd name="T89" fmla="*/ 7 h 22"/>
                  <a:gd name="T90" fmla="*/ 7 w 24"/>
                  <a:gd name="T91" fmla="*/ 6 h 22"/>
                  <a:gd name="T92" fmla="*/ 2 w 24"/>
                  <a:gd name="T93" fmla="*/ 5 h 22"/>
                  <a:gd name="T94" fmla="*/ 0 w 24"/>
                  <a:gd name="T9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" h="22">
                    <a:moveTo>
                      <a:pt x="0" y="9"/>
                    </a:moveTo>
                    <a:lnTo>
                      <a:pt x="2" y="8"/>
                    </a:lnTo>
                    <a:lnTo>
                      <a:pt x="5" y="8"/>
                    </a:lnTo>
                    <a:lnTo>
                      <a:pt x="7" y="10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3" y="11"/>
                    </a:lnTo>
                    <a:lnTo>
                      <a:pt x="15" y="12"/>
                    </a:lnTo>
                    <a:lnTo>
                      <a:pt x="16" y="14"/>
                    </a:lnTo>
                    <a:lnTo>
                      <a:pt x="17" y="16"/>
                    </a:lnTo>
                    <a:lnTo>
                      <a:pt x="18" y="17"/>
                    </a:lnTo>
                    <a:lnTo>
                      <a:pt x="18" y="18"/>
                    </a:lnTo>
                    <a:lnTo>
                      <a:pt x="18" y="19"/>
                    </a:lnTo>
                    <a:lnTo>
                      <a:pt x="17" y="20"/>
                    </a:lnTo>
                    <a:lnTo>
                      <a:pt x="17" y="21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7" y="21"/>
                    </a:lnTo>
                    <a:lnTo>
                      <a:pt x="18" y="20"/>
                    </a:lnTo>
                    <a:lnTo>
                      <a:pt x="19" y="18"/>
                    </a:lnTo>
                    <a:lnTo>
                      <a:pt x="20" y="19"/>
                    </a:lnTo>
                    <a:lnTo>
                      <a:pt x="20" y="20"/>
                    </a:lnTo>
                    <a:lnTo>
                      <a:pt x="20" y="21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1" y="21"/>
                    </a:lnTo>
                    <a:lnTo>
                      <a:pt x="21" y="20"/>
                    </a:lnTo>
                    <a:lnTo>
                      <a:pt x="20" y="19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9" y="17"/>
                    </a:lnTo>
                    <a:lnTo>
                      <a:pt x="18" y="15"/>
                    </a:lnTo>
                    <a:lnTo>
                      <a:pt x="18" y="14"/>
                    </a:lnTo>
                    <a:lnTo>
                      <a:pt x="19" y="14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1" y="16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7" y="13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8" y="12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21" y="11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2" y="11"/>
                    </a:lnTo>
                    <a:lnTo>
                      <a:pt x="21" y="11"/>
                    </a:lnTo>
                    <a:lnTo>
                      <a:pt x="19" y="10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3" y="10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5" y="7"/>
                    </a:lnTo>
                    <a:lnTo>
                      <a:pt x="16" y="6"/>
                    </a:lnTo>
                    <a:lnTo>
                      <a:pt x="17" y="5"/>
                    </a:lnTo>
                    <a:lnTo>
                      <a:pt x="19" y="3"/>
                    </a:lnTo>
                    <a:lnTo>
                      <a:pt x="20" y="2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3" y="6"/>
                    </a:lnTo>
                    <a:lnTo>
                      <a:pt x="15" y="4"/>
                    </a:lnTo>
                    <a:lnTo>
                      <a:pt x="16" y="3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2" y="6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7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60B9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1" name="Freeform 171"/>
              <p:cNvSpPr>
                <a:spLocks/>
              </p:cNvSpPr>
              <p:nvPr/>
            </p:nvSpPr>
            <p:spPr bwMode="auto">
              <a:xfrm>
                <a:off x="2558" y="1455"/>
                <a:ext cx="18" cy="30"/>
              </a:xfrm>
              <a:custGeom>
                <a:avLst/>
                <a:gdLst>
                  <a:gd name="T0" fmla="*/ 3 w 3"/>
                  <a:gd name="T1" fmla="*/ 0 h 5"/>
                  <a:gd name="T2" fmla="*/ 3 w 3"/>
                  <a:gd name="T3" fmla="*/ 1 h 5"/>
                  <a:gd name="T4" fmla="*/ 2 w 3"/>
                  <a:gd name="T5" fmla="*/ 3 h 5"/>
                  <a:gd name="T6" fmla="*/ 2 w 3"/>
                  <a:gd name="T7" fmla="*/ 3 h 5"/>
                  <a:gd name="T8" fmla="*/ 0 w 3"/>
                  <a:gd name="T9" fmla="*/ 5 h 5"/>
                  <a:gd name="T10" fmla="*/ 0 w 3"/>
                  <a:gd name="T11" fmla="*/ 4 h 5"/>
                  <a:gd name="T12" fmla="*/ 1 w 3"/>
                  <a:gd name="T13" fmla="*/ 4 h 5"/>
                  <a:gd name="T14" fmla="*/ 1 w 3"/>
                  <a:gd name="T15" fmla="*/ 3 h 5"/>
                  <a:gd name="T16" fmla="*/ 2 w 3"/>
                  <a:gd name="T17" fmla="*/ 2 h 5"/>
                  <a:gd name="T18" fmla="*/ 2 w 3"/>
                  <a:gd name="T19" fmla="*/ 1 h 5"/>
                  <a:gd name="T20" fmla="*/ 3 w 3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3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07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2" name="Freeform 172"/>
              <p:cNvSpPr>
                <a:spLocks/>
              </p:cNvSpPr>
              <p:nvPr/>
            </p:nvSpPr>
            <p:spPr bwMode="auto">
              <a:xfrm>
                <a:off x="2540" y="1389"/>
                <a:ext cx="12" cy="18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2 w 2"/>
                  <a:gd name="T5" fmla="*/ 2 h 3"/>
                  <a:gd name="T6" fmla="*/ 0 w 2"/>
                  <a:gd name="T7" fmla="*/ 1 h 3"/>
                  <a:gd name="T8" fmla="*/ 1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7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3" name="Freeform 173"/>
              <p:cNvSpPr>
                <a:spLocks/>
              </p:cNvSpPr>
              <p:nvPr/>
            </p:nvSpPr>
            <p:spPr bwMode="auto">
              <a:xfrm>
                <a:off x="2570" y="1413"/>
                <a:ext cx="18" cy="24"/>
              </a:xfrm>
              <a:custGeom>
                <a:avLst/>
                <a:gdLst>
                  <a:gd name="T0" fmla="*/ 1 w 3"/>
                  <a:gd name="T1" fmla="*/ 0 h 4"/>
                  <a:gd name="T2" fmla="*/ 2 w 3"/>
                  <a:gd name="T3" fmla="*/ 1 h 4"/>
                  <a:gd name="T4" fmla="*/ 2 w 3"/>
                  <a:gd name="T5" fmla="*/ 2 h 4"/>
                  <a:gd name="T6" fmla="*/ 3 w 3"/>
                  <a:gd name="T7" fmla="*/ 4 h 4"/>
                  <a:gd name="T8" fmla="*/ 3 w 3"/>
                  <a:gd name="T9" fmla="*/ 4 h 4"/>
                  <a:gd name="T10" fmla="*/ 3 w 3"/>
                  <a:gd name="T11" fmla="*/ 3 h 4"/>
                  <a:gd name="T12" fmla="*/ 2 w 3"/>
                  <a:gd name="T13" fmla="*/ 2 h 4"/>
                  <a:gd name="T14" fmla="*/ 1 w 3"/>
                  <a:gd name="T15" fmla="*/ 0 h 4"/>
                  <a:gd name="T16" fmla="*/ 0 w 3"/>
                  <a:gd name="T17" fmla="*/ 0 h 4"/>
                  <a:gd name="T18" fmla="*/ 1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lnTo>
                      <a:pt x="2" y="1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7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4" name="Freeform 174"/>
              <p:cNvSpPr>
                <a:spLocks/>
              </p:cNvSpPr>
              <p:nvPr/>
            </p:nvSpPr>
            <p:spPr bwMode="auto">
              <a:xfrm>
                <a:off x="2564" y="1371"/>
                <a:ext cx="18" cy="6"/>
              </a:xfrm>
              <a:custGeom>
                <a:avLst/>
                <a:gdLst>
                  <a:gd name="T0" fmla="*/ 0 w 3"/>
                  <a:gd name="T1" fmla="*/ 1 h 1"/>
                  <a:gd name="T2" fmla="*/ 1 w 3"/>
                  <a:gd name="T3" fmla="*/ 0 h 1"/>
                  <a:gd name="T4" fmla="*/ 2 w 3"/>
                  <a:gd name="T5" fmla="*/ 0 h 1"/>
                  <a:gd name="T6" fmla="*/ 3 w 3"/>
                  <a:gd name="T7" fmla="*/ 1 h 1"/>
                  <a:gd name="T8" fmla="*/ 3 w 3"/>
                  <a:gd name="T9" fmla="*/ 1 h 1"/>
                  <a:gd name="T10" fmla="*/ 3 w 3"/>
                  <a:gd name="T11" fmla="*/ 1 h 1"/>
                  <a:gd name="T12" fmla="*/ 3 w 3"/>
                  <a:gd name="T13" fmla="*/ 0 h 1"/>
                  <a:gd name="T14" fmla="*/ 2 w 3"/>
                  <a:gd name="T15" fmla="*/ 0 h 1"/>
                  <a:gd name="T16" fmla="*/ 0 w 3"/>
                  <a:gd name="T17" fmla="*/ 0 h 1"/>
                  <a:gd name="T18" fmla="*/ 0 w 3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5" name="Freeform 175"/>
              <p:cNvSpPr>
                <a:spLocks/>
              </p:cNvSpPr>
              <p:nvPr/>
            </p:nvSpPr>
            <p:spPr bwMode="auto">
              <a:xfrm>
                <a:off x="2552" y="1383"/>
                <a:ext cx="36" cy="24"/>
              </a:xfrm>
              <a:custGeom>
                <a:avLst/>
                <a:gdLst>
                  <a:gd name="T0" fmla="*/ 0 w 6"/>
                  <a:gd name="T1" fmla="*/ 0 h 4"/>
                  <a:gd name="T2" fmla="*/ 1 w 6"/>
                  <a:gd name="T3" fmla="*/ 1 h 4"/>
                  <a:gd name="T4" fmla="*/ 2 w 6"/>
                  <a:gd name="T5" fmla="*/ 3 h 4"/>
                  <a:gd name="T6" fmla="*/ 2 w 6"/>
                  <a:gd name="T7" fmla="*/ 4 h 4"/>
                  <a:gd name="T8" fmla="*/ 3 w 6"/>
                  <a:gd name="T9" fmla="*/ 4 h 4"/>
                  <a:gd name="T10" fmla="*/ 2 w 6"/>
                  <a:gd name="T11" fmla="*/ 2 h 4"/>
                  <a:gd name="T12" fmla="*/ 3 w 6"/>
                  <a:gd name="T13" fmla="*/ 2 h 4"/>
                  <a:gd name="T14" fmla="*/ 4 w 6"/>
                  <a:gd name="T15" fmla="*/ 3 h 4"/>
                  <a:gd name="T16" fmla="*/ 5 w 6"/>
                  <a:gd name="T17" fmla="*/ 4 h 4"/>
                  <a:gd name="T18" fmla="*/ 6 w 6"/>
                  <a:gd name="T19" fmla="*/ 3 h 4"/>
                  <a:gd name="T20" fmla="*/ 5 w 6"/>
                  <a:gd name="T21" fmla="*/ 3 h 4"/>
                  <a:gd name="T22" fmla="*/ 4 w 6"/>
                  <a:gd name="T23" fmla="*/ 2 h 4"/>
                  <a:gd name="T24" fmla="*/ 2 w 6"/>
                  <a:gd name="T25" fmla="*/ 1 h 4"/>
                  <a:gd name="T26" fmla="*/ 1 w 6"/>
                  <a:gd name="T27" fmla="*/ 0 h 4"/>
                  <a:gd name="T28" fmla="*/ 1 w 6"/>
                  <a:gd name="T29" fmla="*/ 0 h 4"/>
                  <a:gd name="T30" fmla="*/ 0 w 6"/>
                  <a:gd name="T3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7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6" name="Freeform 176"/>
              <p:cNvSpPr>
                <a:spLocks/>
              </p:cNvSpPr>
              <p:nvPr/>
            </p:nvSpPr>
            <p:spPr bwMode="auto">
              <a:xfrm>
                <a:off x="2462" y="1353"/>
                <a:ext cx="102" cy="30"/>
              </a:xfrm>
              <a:custGeom>
                <a:avLst/>
                <a:gdLst>
                  <a:gd name="T0" fmla="*/ 0 w 17"/>
                  <a:gd name="T1" fmla="*/ 1 h 5"/>
                  <a:gd name="T2" fmla="*/ 2 w 17"/>
                  <a:gd name="T3" fmla="*/ 0 h 5"/>
                  <a:gd name="T4" fmla="*/ 4 w 17"/>
                  <a:gd name="T5" fmla="*/ 0 h 5"/>
                  <a:gd name="T6" fmla="*/ 6 w 17"/>
                  <a:gd name="T7" fmla="*/ 0 h 5"/>
                  <a:gd name="T8" fmla="*/ 8 w 17"/>
                  <a:gd name="T9" fmla="*/ 0 h 5"/>
                  <a:gd name="T10" fmla="*/ 9 w 17"/>
                  <a:gd name="T11" fmla="*/ 1 h 5"/>
                  <a:gd name="T12" fmla="*/ 11 w 17"/>
                  <a:gd name="T13" fmla="*/ 2 h 5"/>
                  <a:gd name="T14" fmla="*/ 14 w 17"/>
                  <a:gd name="T15" fmla="*/ 3 h 5"/>
                  <a:gd name="T16" fmla="*/ 15 w 17"/>
                  <a:gd name="T17" fmla="*/ 3 h 5"/>
                  <a:gd name="T18" fmla="*/ 17 w 17"/>
                  <a:gd name="T19" fmla="*/ 3 h 5"/>
                  <a:gd name="T20" fmla="*/ 16 w 17"/>
                  <a:gd name="T21" fmla="*/ 4 h 5"/>
                  <a:gd name="T22" fmla="*/ 14 w 17"/>
                  <a:gd name="T23" fmla="*/ 4 h 5"/>
                  <a:gd name="T24" fmla="*/ 15 w 17"/>
                  <a:gd name="T25" fmla="*/ 4 h 5"/>
                  <a:gd name="T26" fmla="*/ 14 w 17"/>
                  <a:gd name="T27" fmla="*/ 5 h 5"/>
                  <a:gd name="T28" fmla="*/ 12 w 17"/>
                  <a:gd name="T29" fmla="*/ 3 h 5"/>
                  <a:gd name="T30" fmla="*/ 10 w 17"/>
                  <a:gd name="T31" fmla="*/ 3 h 5"/>
                  <a:gd name="T32" fmla="*/ 8 w 17"/>
                  <a:gd name="T33" fmla="*/ 2 h 5"/>
                  <a:gd name="T34" fmla="*/ 4 w 17"/>
                  <a:gd name="T35" fmla="*/ 2 h 5"/>
                  <a:gd name="T36" fmla="*/ 1 w 17"/>
                  <a:gd name="T37" fmla="*/ 3 h 5"/>
                  <a:gd name="T38" fmla="*/ 0 w 17"/>
                  <a:gd name="T3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" h="5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1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7" name="Freeform 177"/>
              <p:cNvSpPr>
                <a:spLocks/>
              </p:cNvSpPr>
              <p:nvPr/>
            </p:nvSpPr>
            <p:spPr bwMode="auto">
              <a:xfrm>
                <a:off x="2456" y="1353"/>
                <a:ext cx="18" cy="36"/>
              </a:xfrm>
              <a:custGeom>
                <a:avLst/>
                <a:gdLst>
                  <a:gd name="T0" fmla="*/ 1 w 3"/>
                  <a:gd name="T1" fmla="*/ 3 h 6"/>
                  <a:gd name="T2" fmla="*/ 0 w 3"/>
                  <a:gd name="T3" fmla="*/ 2 h 6"/>
                  <a:gd name="T4" fmla="*/ 0 w 3"/>
                  <a:gd name="T5" fmla="*/ 1 h 6"/>
                  <a:gd name="T6" fmla="*/ 1 w 3"/>
                  <a:gd name="T7" fmla="*/ 1 h 6"/>
                  <a:gd name="T8" fmla="*/ 1 w 3"/>
                  <a:gd name="T9" fmla="*/ 0 h 6"/>
                  <a:gd name="T10" fmla="*/ 2 w 3"/>
                  <a:gd name="T11" fmla="*/ 1 h 6"/>
                  <a:gd name="T12" fmla="*/ 3 w 3"/>
                  <a:gd name="T13" fmla="*/ 2 h 6"/>
                  <a:gd name="T14" fmla="*/ 3 w 3"/>
                  <a:gd name="T15" fmla="*/ 3 h 6"/>
                  <a:gd name="T16" fmla="*/ 1 w 3"/>
                  <a:gd name="T17" fmla="*/ 3 h 6"/>
                  <a:gd name="T18" fmla="*/ 2 w 3"/>
                  <a:gd name="T19" fmla="*/ 4 h 6"/>
                  <a:gd name="T20" fmla="*/ 2 w 3"/>
                  <a:gd name="T21" fmla="*/ 5 h 6"/>
                  <a:gd name="T22" fmla="*/ 2 w 3"/>
                  <a:gd name="T23" fmla="*/ 6 h 6"/>
                  <a:gd name="T24" fmla="*/ 1 w 3"/>
                  <a:gd name="T25" fmla="*/ 6 h 6"/>
                  <a:gd name="T26" fmla="*/ 1 w 3"/>
                  <a:gd name="T27" fmla="*/ 6 h 6"/>
                  <a:gd name="T28" fmla="*/ 0 w 3"/>
                  <a:gd name="T29" fmla="*/ 5 h 6"/>
                  <a:gd name="T30" fmla="*/ 0 w 3"/>
                  <a:gd name="T31" fmla="*/ 4 h 6"/>
                  <a:gd name="T32" fmla="*/ 0 w 3"/>
                  <a:gd name="T33" fmla="*/ 4 h 6"/>
                  <a:gd name="T34" fmla="*/ 1 w 3"/>
                  <a:gd name="T3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8" name="Freeform 178"/>
              <p:cNvSpPr>
                <a:spLocks/>
              </p:cNvSpPr>
              <p:nvPr/>
            </p:nvSpPr>
            <p:spPr bwMode="auto">
              <a:xfrm>
                <a:off x="2456" y="1371"/>
                <a:ext cx="12" cy="24"/>
              </a:xfrm>
              <a:custGeom>
                <a:avLst/>
                <a:gdLst>
                  <a:gd name="T0" fmla="*/ 2 w 2"/>
                  <a:gd name="T1" fmla="*/ 3 h 4"/>
                  <a:gd name="T2" fmla="*/ 2 w 2"/>
                  <a:gd name="T3" fmla="*/ 2 h 4"/>
                  <a:gd name="T4" fmla="*/ 2 w 2"/>
                  <a:gd name="T5" fmla="*/ 1 h 4"/>
                  <a:gd name="T6" fmla="*/ 2 w 2"/>
                  <a:gd name="T7" fmla="*/ 1 h 4"/>
                  <a:gd name="T8" fmla="*/ 2 w 2"/>
                  <a:gd name="T9" fmla="*/ 0 h 4"/>
                  <a:gd name="T10" fmla="*/ 1 w 2"/>
                  <a:gd name="T11" fmla="*/ 0 h 4"/>
                  <a:gd name="T12" fmla="*/ 1 w 2"/>
                  <a:gd name="T13" fmla="*/ 0 h 4"/>
                  <a:gd name="T14" fmla="*/ 1 w 2"/>
                  <a:gd name="T15" fmla="*/ 0 h 4"/>
                  <a:gd name="T16" fmla="*/ 0 w 2"/>
                  <a:gd name="T17" fmla="*/ 1 h 4"/>
                  <a:gd name="T18" fmla="*/ 0 w 2"/>
                  <a:gd name="T19" fmla="*/ 2 h 4"/>
                  <a:gd name="T20" fmla="*/ 0 w 2"/>
                  <a:gd name="T21" fmla="*/ 3 h 4"/>
                  <a:gd name="T22" fmla="*/ 1 w 2"/>
                  <a:gd name="T23" fmla="*/ 3 h 4"/>
                  <a:gd name="T24" fmla="*/ 1 w 2"/>
                  <a:gd name="T25" fmla="*/ 3 h 4"/>
                  <a:gd name="T26" fmla="*/ 1 w 2"/>
                  <a:gd name="T27" fmla="*/ 3 h 4"/>
                  <a:gd name="T28" fmla="*/ 2 w 2"/>
                  <a:gd name="T29" fmla="*/ 3 h 4"/>
                  <a:gd name="T30" fmla="*/ 2 w 2"/>
                  <a:gd name="T31" fmla="*/ 3 h 4"/>
                  <a:gd name="T32" fmla="*/ 1 w 2"/>
                  <a:gd name="T33" fmla="*/ 4 h 4"/>
                  <a:gd name="T34" fmla="*/ 1 w 2"/>
                  <a:gd name="T35" fmla="*/ 3 h 4"/>
                  <a:gd name="T36" fmla="*/ 0 w 2"/>
                  <a:gd name="T37" fmla="*/ 3 h 4"/>
                  <a:gd name="T38" fmla="*/ 0 w 2"/>
                  <a:gd name="T39" fmla="*/ 2 h 4"/>
                  <a:gd name="T40" fmla="*/ 0 w 2"/>
                  <a:gd name="T41" fmla="*/ 1 h 4"/>
                  <a:gd name="T42" fmla="*/ 0 w 2"/>
                  <a:gd name="T43" fmla="*/ 1 h 4"/>
                  <a:gd name="T44" fmla="*/ 1 w 2"/>
                  <a:gd name="T45" fmla="*/ 0 h 4"/>
                  <a:gd name="T46" fmla="*/ 1 w 2"/>
                  <a:gd name="T47" fmla="*/ 0 h 4"/>
                  <a:gd name="T48" fmla="*/ 2 w 2"/>
                  <a:gd name="T49" fmla="*/ 0 h 4"/>
                  <a:gd name="T50" fmla="*/ 2 w 2"/>
                  <a:gd name="T51" fmla="*/ 1 h 4"/>
                  <a:gd name="T52" fmla="*/ 2 w 2"/>
                  <a:gd name="T53" fmla="*/ 1 h 4"/>
                  <a:gd name="T54" fmla="*/ 2 w 2"/>
                  <a:gd name="T55" fmla="*/ 2 h 4"/>
                  <a:gd name="T56" fmla="*/ 2 w 2"/>
                  <a:gd name="T5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" h="4">
                    <a:moveTo>
                      <a:pt x="2" y="3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79" name="Freeform 179"/>
              <p:cNvSpPr>
                <a:spLocks/>
              </p:cNvSpPr>
              <p:nvPr/>
            </p:nvSpPr>
            <p:spPr bwMode="auto">
              <a:xfrm>
                <a:off x="2462" y="1383"/>
                <a:ext cx="48" cy="24"/>
              </a:xfrm>
              <a:custGeom>
                <a:avLst/>
                <a:gdLst>
                  <a:gd name="T0" fmla="*/ 0 w 8"/>
                  <a:gd name="T1" fmla="*/ 2 h 4"/>
                  <a:gd name="T2" fmla="*/ 2 w 8"/>
                  <a:gd name="T3" fmla="*/ 1 h 4"/>
                  <a:gd name="T4" fmla="*/ 3 w 8"/>
                  <a:gd name="T5" fmla="*/ 1 h 4"/>
                  <a:gd name="T6" fmla="*/ 4 w 8"/>
                  <a:gd name="T7" fmla="*/ 2 h 4"/>
                  <a:gd name="T8" fmla="*/ 5 w 8"/>
                  <a:gd name="T9" fmla="*/ 2 h 4"/>
                  <a:gd name="T10" fmla="*/ 6 w 8"/>
                  <a:gd name="T11" fmla="*/ 2 h 4"/>
                  <a:gd name="T12" fmla="*/ 6 w 8"/>
                  <a:gd name="T13" fmla="*/ 3 h 4"/>
                  <a:gd name="T14" fmla="*/ 7 w 8"/>
                  <a:gd name="T15" fmla="*/ 4 h 4"/>
                  <a:gd name="T16" fmla="*/ 7 w 8"/>
                  <a:gd name="T17" fmla="*/ 4 h 4"/>
                  <a:gd name="T18" fmla="*/ 8 w 8"/>
                  <a:gd name="T19" fmla="*/ 4 h 4"/>
                  <a:gd name="T20" fmla="*/ 7 w 8"/>
                  <a:gd name="T21" fmla="*/ 4 h 4"/>
                  <a:gd name="T22" fmla="*/ 7 w 8"/>
                  <a:gd name="T23" fmla="*/ 3 h 4"/>
                  <a:gd name="T24" fmla="*/ 7 w 8"/>
                  <a:gd name="T25" fmla="*/ 3 h 4"/>
                  <a:gd name="T26" fmla="*/ 7 w 8"/>
                  <a:gd name="T27" fmla="*/ 3 h 4"/>
                  <a:gd name="T28" fmla="*/ 7 w 8"/>
                  <a:gd name="T29" fmla="*/ 3 h 4"/>
                  <a:gd name="T30" fmla="*/ 7 w 8"/>
                  <a:gd name="T31" fmla="*/ 2 h 4"/>
                  <a:gd name="T32" fmla="*/ 6 w 8"/>
                  <a:gd name="T33" fmla="*/ 2 h 4"/>
                  <a:gd name="T34" fmla="*/ 6 w 8"/>
                  <a:gd name="T35" fmla="*/ 1 h 4"/>
                  <a:gd name="T36" fmla="*/ 6 w 8"/>
                  <a:gd name="T37" fmla="*/ 2 h 4"/>
                  <a:gd name="T38" fmla="*/ 6 w 8"/>
                  <a:gd name="T39" fmla="*/ 1 h 4"/>
                  <a:gd name="T40" fmla="*/ 5 w 8"/>
                  <a:gd name="T41" fmla="*/ 1 h 4"/>
                  <a:gd name="T42" fmla="*/ 5 w 8"/>
                  <a:gd name="T43" fmla="*/ 1 h 4"/>
                  <a:gd name="T44" fmla="*/ 4 w 8"/>
                  <a:gd name="T45" fmla="*/ 1 h 4"/>
                  <a:gd name="T46" fmla="*/ 4 w 8"/>
                  <a:gd name="T47" fmla="*/ 0 h 4"/>
                  <a:gd name="T48" fmla="*/ 4 w 8"/>
                  <a:gd name="T49" fmla="*/ 1 h 4"/>
                  <a:gd name="T50" fmla="*/ 4 w 8"/>
                  <a:gd name="T51" fmla="*/ 0 h 4"/>
                  <a:gd name="T52" fmla="*/ 3 w 8"/>
                  <a:gd name="T53" fmla="*/ 1 h 4"/>
                  <a:gd name="T54" fmla="*/ 3 w 8"/>
                  <a:gd name="T55" fmla="*/ 0 h 4"/>
                  <a:gd name="T56" fmla="*/ 2 w 8"/>
                  <a:gd name="T57" fmla="*/ 1 h 4"/>
                  <a:gd name="T58" fmla="*/ 2 w 8"/>
                  <a:gd name="T59" fmla="*/ 0 h 4"/>
                  <a:gd name="T60" fmla="*/ 2 w 8"/>
                  <a:gd name="T61" fmla="*/ 1 h 4"/>
                  <a:gd name="T62" fmla="*/ 1 w 8"/>
                  <a:gd name="T63" fmla="*/ 0 h 4"/>
                  <a:gd name="T64" fmla="*/ 1 w 8"/>
                  <a:gd name="T65" fmla="*/ 1 h 4"/>
                  <a:gd name="T66" fmla="*/ 1 w 8"/>
                  <a:gd name="T67" fmla="*/ 0 h 4"/>
                  <a:gd name="T68" fmla="*/ 1 w 8"/>
                  <a:gd name="T69" fmla="*/ 1 h 4"/>
                  <a:gd name="T70" fmla="*/ 0 w 8"/>
                  <a:gd name="T71" fmla="*/ 1 h 4"/>
                  <a:gd name="T72" fmla="*/ 0 w 8"/>
                  <a:gd name="T7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4">
                    <a:moveTo>
                      <a:pt x="0" y="2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0" name="Freeform 180"/>
              <p:cNvSpPr>
                <a:spLocks/>
              </p:cNvSpPr>
              <p:nvPr/>
            </p:nvSpPr>
            <p:spPr bwMode="auto">
              <a:xfrm>
                <a:off x="2462" y="1371"/>
                <a:ext cx="78" cy="12"/>
              </a:xfrm>
              <a:custGeom>
                <a:avLst/>
                <a:gdLst>
                  <a:gd name="T0" fmla="*/ 0 w 13"/>
                  <a:gd name="T1" fmla="*/ 0 h 2"/>
                  <a:gd name="T2" fmla="*/ 1 w 13"/>
                  <a:gd name="T3" fmla="*/ 0 h 2"/>
                  <a:gd name="T4" fmla="*/ 3 w 13"/>
                  <a:gd name="T5" fmla="*/ 0 h 2"/>
                  <a:gd name="T6" fmla="*/ 4 w 13"/>
                  <a:gd name="T7" fmla="*/ 0 h 2"/>
                  <a:gd name="T8" fmla="*/ 6 w 13"/>
                  <a:gd name="T9" fmla="*/ 1 h 2"/>
                  <a:gd name="T10" fmla="*/ 7 w 13"/>
                  <a:gd name="T11" fmla="*/ 1 h 2"/>
                  <a:gd name="T12" fmla="*/ 8 w 13"/>
                  <a:gd name="T13" fmla="*/ 2 h 2"/>
                  <a:gd name="T14" fmla="*/ 10 w 13"/>
                  <a:gd name="T15" fmla="*/ 2 h 2"/>
                  <a:gd name="T16" fmla="*/ 11 w 13"/>
                  <a:gd name="T17" fmla="*/ 2 h 2"/>
                  <a:gd name="T18" fmla="*/ 11 w 13"/>
                  <a:gd name="T19" fmla="*/ 1 h 2"/>
                  <a:gd name="T20" fmla="*/ 12 w 13"/>
                  <a:gd name="T21" fmla="*/ 1 h 2"/>
                  <a:gd name="T22" fmla="*/ 13 w 13"/>
                  <a:gd name="T23" fmla="*/ 1 h 2"/>
                  <a:gd name="T24" fmla="*/ 12 w 13"/>
                  <a:gd name="T25" fmla="*/ 1 h 2"/>
                  <a:gd name="T26" fmla="*/ 11 w 13"/>
                  <a:gd name="T27" fmla="*/ 2 h 2"/>
                  <a:gd name="T28" fmla="*/ 10 w 13"/>
                  <a:gd name="T29" fmla="*/ 2 h 2"/>
                  <a:gd name="T30" fmla="*/ 9 w 13"/>
                  <a:gd name="T31" fmla="*/ 2 h 2"/>
                  <a:gd name="T32" fmla="*/ 8 w 13"/>
                  <a:gd name="T33" fmla="*/ 2 h 2"/>
                  <a:gd name="T34" fmla="*/ 6 w 13"/>
                  <a:gd name="T35" fmla="*/ 1 h 2"/>
                  <a:gd name="T36" fmla="*/ 4 w 13"/>
                  <a:gd name="T37" fmla="*/ 0 h 2"/>
                  <a:gd name="T38" fmla="*/ 2 w 13"/>
                  <a:gd name="T39" fmla="*/ 0 h 2"/>
                  <a:gd name="T40" fmla="*/ 0 w 13"/>
                  <a:gd name="T41" fmla="*/ 0 h 2"/>
                  <a:gd name="T42" fmla="*/ 0 w 13"/>
                  <a:gd name="T4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1" name="Freeform 181"/>
              <p:cNvSpPr>
                <a:spLocks/>
              </p:cNvSpPr>
              <p:nvPr/>
            </p:nvSpPr>
            <p:spPr bwMode="auto">
              <a:xfrm>
                <a:off x="2504" y="1389"/>
                <a:ext cx="66" cy="90"/>
              </a:xfrm>
              <a:custGeom>
                <a:avLst/>
                <a:gdLst>
                  <a:gd name="T0" fmla="*/ 1 w 11"/>
                  <a:gd name="T1" fmla="*/ 3 h 15"/>
                  <a:gd name="T2" fmla="*/ 1 w 11"/>
                  <a:gd name="T3" fmla="*/ 2 h 15"/>
                  <a:gd name="T4" fmla="*/ 1 w 11"/>
                  <a:gd name="T5" fmla="*/ 2 h 15"/>
                  <a:gd name="T6" fmla="*/ 1 w 11"/>
                  <a:gd name="T7" fmla="*/ 1 h 15"/>
                  <a:gd name="T8" fmla="*/ 1 w 11"/>
                  <a:gd name="T9" fmla="*/ 1 h 15"/>
                  <a:gd name="T10" fmla="*/ 1 w 11"/>
                  <a:gd name="T11" fmla="*/ 1 h 15"/>
                  <a:gd name="T12" fmla="*/ 3 w 11"/>
                  <a:gd name="T13" fmla="*/ 2 h 15"/>
                  <a:gd name="T14" fmla="*/ 5 w 11"/>
                  <a:gd name="T15" fmla="*/ 2 h 15"/>
                  <a:gd name="T16" fmla="*/ 7 w 11"/>
                  <a:gd name="T17" fmla="*/ 4 h 15"/>
                  <a:gd name="T18" fmla="*/ 8 w 11"/>
                  <a:gd name="T19" fmla="*/ 5 h 15"/>
                  <a:gd name="T20" fmla="*/ 9 w 11"/>
                  <a:gd name="T21" fmla="*/ 6 h 15"/>
                  <a:gd name="T22" fmla="*/ 10 w 11"/>
                  <a:gd name="T23" fmla="*/ 7 h 15"/>
                  <a:gd name="T24" fmla="*/ 10 w 11"/>
                  <a:gd name="T25" fmla="*/ 9 h 15"/>
                  <a:gd name="T26" fmla="*/ 11 w 11"/>
                  <a:gd name="T27" fmla="*/ 10 h 15"/>
                  <a:gd name="T28" fmla="*/ 11 w 11"/>
                  <a:gd name="T29" fmla="*/ 11 h 15"/>
                  <a:gd name="T30" fmla="*/ 11 w 11"/>
                  <a:gd name="T31" fmla="*/ 12 h 15"/>
                  <a:gd name="T32" fmla="*/ 10 w 11"/>
                  <a:gd name="T33" fmla="*/ 13 h 15"/>
                  <a:gd name="T34" fmla="*/ 10 w 11"/>
                  <a:gd name="T35" fmla="*/ 14 h 15"/>
                  <a:gd name="T36" fmla="*/ 9 w 11"/>
                  <a:gd name="T37" fmla="*/ 14 h 15"/>
                  <a:gd name="T38" fmla="*/ 9 w 11"/>
                  <a:gd name="T39" fmla="*/ 15 h 15"/>
                  <a:gd name="T40" fmla="*/ 9 w 11"/>
                  <a:gd name="T41" fmla="*/ 14 h 15"/>
                  <a:gd name="T42" fmla="*/ 9 w 11"/>
                  <a:gd name="T43" fmla="*/ 14 h 15"/>
                  <a:gd name="T44" fmla="*/ 10 w 11"/>
                  <a:gd name="T45" fmla="*/ 13 h 15"/>
                  <a:gd name="T46" fmla="*/ 11 w 11"/>
                  <a:gd name="T47" fmla="*/ 12 h 15"/>
                  <a:gd name="T48" fmla="*/ 11 w 11"/>
                  <a:gd name="T49" fmla="*/ 11 h 15"/>
                  <a:gd name="T50" fmla="*/ 11 w 11"/>
                  <a:gd name="T51" fmla="*/ 11 h 15"/>
                  <a:gd name="T52" fmla="*/ 11 w 11"/>
                  <a:gd name="T53" fmla="*/ 10 h 15"/>
                  <a:gd name="T54" fmla="*/ 10 w 11"/>
                  <a:gd name="T55" fmla="*/ 8 h 15"/>
                  <a:gd name="T56" fmla="*/ 10 w 11"/>
                  <a:gd name="T57" fmla="*/ 6 h 15"/>
                  <a:gd name="T58" fmla="*/ 8 w 11"/>
                  <a:gd name="T59" fmla="*/ 4 h 15"/>
                  <a:gd name="T60" fmla="*/ 7 w 11"/>
                  <a:gd name="T61" fmla="*/ 3 h 15"/>
                  <a:gd name="T62" fmla="*/ 5 w 11"/>
                  <a:gd name="T63" fmla="*/ 2 h 15"/>
                  <a:gd name="T64" fmla="*/ 3 w 11"/>
                  <a:gd name="T65" fmla="*/ 1 h 15"/>
                  <a:gd name="T66" fmla="*/ 2 w 11"/>
                  <a:gd name="T67" fmla="*/ 1 h 15"/>
                  <a:gd name="T68" fmla="*/ 2 w 11"/>
                  <a:gd name="T69" fmla="*/ 1 h 15"/>
                  <a:gd name="T70" fmla="*/ 1 w 11"/>
                  <a:gd name="T71" fmla="*/ 0 h 15"/>
                  <a:gd name="T72" fmla="*/ 1 w 11"/>
                  <a:gd name="T73" fmla="*/ 1 h 15"/>
                  <a:gd name="T74" fmla="*/ 1 w 11"/>
                  <a:gd name="T75" fmla="*/ 0 h 15"/>
                  <a:gd name="T76" fmla="*/ 1 w 11"/>
                  <a:gd name="T77" fmla="*/ 1 h 15"/>
                  <a:gd name="T78" fmla="*/ 0 w 11"/>
                  <a:gd name="T79" fmla="*/ 1 h 15"/>
                  <a:gd name="T80" fmla="*/ 0 w 11"/>
                  <a:gd name="T81" fmla="*/ 1 h 15"/>
                  <a:gd name="T82" fmla="*/ 0 w 11"/>
                  <a:gd name="T83" fmla="*/ 1 h 15"/>
                  <a:gd name="T84" fmla="*/ 0 w 11"/>
                  <a:gd name="T85" fmla="*/ 2 h 15"/>
                  <a:gd name="T86" fmla="*/ 0 w 11"/>
                  <a:gd name="T87" fmla="*/ 2 h 15"/>
                  <a:gd name="T88" fmla="*/ 1 w 11"/>
                  <a:gd name="T89" fmla="*/ 2 h 15"/>
                  <a:gd name="T90" fmla="*/ 1 w 11"/>
                  <a:gd name="T91" fmla="*/ 2 h 15"/>
                  <a:gd name="T92" fmla="*/ 1 w 11"/>
                  <a:gd name="T93" fmla="*/ 3 h 15"/>
                  <a:gd name="T94" fmla="*/ 1 w 11"/>
                  <a:gd name="T9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15">
                    <a:moveTo>
                      <a:pt x="1" y="3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2" name="Freeform 182"/>
              <p:cNvSpPr>
                <a:spLocks/>
              </p:cNvSpPr>
              <p:nvPr/>
            </p:nvSpPr>
            <p:spPr bwMode="auto">
              <a:xfrm>
                <a:off x="2522" y="1377"/>
                <a:ext cx="78" cy="36"/>
              </a:xfrm>
              <a:custGeom>
                <a:avLst/>
                <a:gdLst>
                  <a:gd name="T0" fmla="*/ 13 w 13"/>
                  <a:gd name="T1" fmla="*/ 6 h 6"/>
                  <a:gd name="T2" fmla="*/ 13 w 13"/>
                  <a:gd name="T3" fmla="*/ 6 h 6"/>
                  <a:gd name="T4" fmla="*/ 13 w 13"/>
                  <a:gd name="T5" fmla="*/ 6 h 6"/>
                  <a:gd name="T6" fmla="*/ 13 w 13"/>
                  <a:gd name="T7" fmla="*/ 5 h 6"/>
                  <a:gd name="T8" fmla="*/ 12 w 13"/>
                  <a:gd name="T9" fmla="*/ 5 h 6"/>
                  <a:gd name="T10" fmla="*/ 11 w 13"/>
                  <a:gd name="T11" fmla="*/ 4 h 6"/>
                  <a:gd name="T12" fmla="*/ 9 w 13"/>
                  <a:gd name="T13" fmla="*/ 4 h 6"/>
                  <a:gd name="T14" fmla="*/ 8 w 13"/>
                  <a:gd name="T15" fmla="*/ 4 h 6"/>
                  <a:gd name="T16" fmla="*/ 7 w 13"/>
                  <a:gd name="T17" fmla="*/ 5 h 6"/>
                  <a:gd name="T18" fmla="*/ 6 w 13"/>
                  <a:gd name="T19" fmla="*/ 4 h 6"/>
                  <a:gd name="T20" fmla="*/ 4 w 13"/>
                  <a:gd name="T21" fmla="*/ 4 h 6"/>
                  <a:gd name="T22" fmla="*/ 2 w 13"/>
                  <a:gd name="T23" fmla="*/ 3 h 6"/>
                  <a:gd name="T24" fmla="*/ 0 w 13"/>
                  <a:gd name="T25" fmla="*/ 2 h 6"/>
                  <a:gd name="T26" fmla="*/ 0 w 13"/>
                  <a:gd name="T27" fmla="*/ 2 h 6"/>
                  <a:gd name="T28" fmla="*/ 0 w 13"/>
                  <a:gd name="T29" fmla="*/ 2 h 6"/>
                  <a:gd name="T30" fmla="*/ 1 w 13"/>
                  <a:gd name="T31" fmla="*/ 2 h 6"/>
                  <a:gd name="T32" fmla="*/ 3 w 13"/>
                  <a:gd name="T33" fmla="*/ 2 h 6"/>
                  <a:gd name="T34" fmla="*/ 4 w 13"/>
                  <a:gd name="T35" fmla="*/ 2 h 6"/>
                  <a:gd name="T36" fmla="*/ 5 w 13"/>
                  <a:gd name="T37" fmla="*/ 1 h 6"/>
                  <a:gd name="T38" fmla="*/ 7 w 13"/>
                  <a:gd name="T39" fmla="*/ 0 h 6"/>
                  <a:gd name="T40" fmla="*/ 7 w 13"/>
                  <a:gd name="T41" fmla="*/ 0 h 6"/>
                  <a:gd name="T42" fmla="*/ 5 w 13"/>
                  <a:gd name="T43" fmla="*/ 1 h 6"/>
                  <a:gd name="T44" fmla="*/ 4 w 13"/>
                  <a:gd name="T45" fmla="*/ 1 h 6"/>
                  <a:gd name="T46" fmla="*/ 3 w 13"/>
                  <a:gd name="T47" fmla="*/ 2 h 6"/>
                  <a:gd name="T48" fmla="*/ 1 w 13"/>
                  <a:gd name="T49" fmla="*/ 2 h 6"/>
                  <a:gd name="T50" fmla="*/ 0 w 13"/>
                  <a:gd name="T51" fmla="*/ 2 h 6"/>
                  <a:gd name="T52" fmla="*/ 0 w 13"/>
                  <a:gd name="T53" fmla="*/ 2 h 6"/>
                  <a:gd name="T54" fmla="*/ 0 w 13"/>
                  <a:gd name="T55" fmla="*/ 2 h 6"/>
                  <a:gd name="T56" fmla="*/ 0 w 13"/>
                  <a:gd name="T57" fmla="*/ 2 h 6"/>
                  <a:gd name="T58" fmla="*/ 0 w 13"/>
                  <a:gd name="T59" fmla="*/ 3 h 6"/>
                  <a:gd name="T60" fmla="*/ 0 w 13"/>
                  <a:gd name="T61" fmla="*/ 3 h 6"/>
                  <a:gd name="T62" fmla="*/ 2 w 13"/>
                  <a:gd name="T63" fmla="*/ 3 h 6"/>
                  <a:gd name="T64" fmla="*/ 4 w 13"/>
                  <a:gd name="T65" fmla="*/ 4 h 6"/>
                  <a:gd name="T66" fmla="*/ 5 w 13"/>
                  <a:gd name="T67" fmla="*/ 5 h 6"/>
                  <a:gd name="T68" fmla="*/ 7 w 13"/>
                  <a:gd name="T69" fmla="*/ 5 h 6"/>
                  <a:gd name="T70" fmla="*/ 8 w 13"/>
                  <a:gd name="T71" fmla="*/ 5 h 6"/>
                  <a:gd name="T72" fmla="*/ 9 w 13"/>
                  <a:gd name="T73" fmla="*/ 5 h 6"/>
                  <a:gd name="T74" fmla="*/ 11 w 13"/>
                  <a:gd name="T75" fmla="*/ 5 h 6"/>
                  <a:gd name="T76" fmla="*/ 12 w 13"/>
                  <a:gd name="T77" fmla="*/ 5 h 6"/>
                  <a:gd name="T78" fmla="*/ 13 w 13"/>
                  <a:gd name="T79" fmla="*/ 6 h 6"/>
                  <a:gd name="T80" fmla="*/ 13 w 13"/>
                  <a:gd name="T8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13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3" name="Freeform 183"/>
              <p:cNvSpPr>
                <a:spLocks/>
              </p:cNvSpPr>
              <p:nvPr/>
            </p:nvSpPr>
            <p:spPr bwMode="auto">
              <a:xfrm>
                <a:off x="2558" y="1407"/>
                <a:ext cx="42" cy="36"/>
              </a:xfrm>
              <a:custGeom>
                <a:avLst/>
                <a:gdLst>
                  <a:gd name="T0" fmla="*/ 7 w 7"/>
                  <a:gd name="T1" fmla="*/ 1 h 6"/>
                  <a:gd name="T2" fmla="*/ 6 w 7"/>
                  <a:gd name="T3" fmla="*/ 1 h 6"/>
                  <a:gd name="T4" fmla="*/ 5 w 7"/>
                  <a:gd name="T5" fmla="*/ 0 h 6"/>
                  <a:gd name="T6" fmla="*/ 4 w 7"/>
                  <a:gd name="T7" fmla="*/ 0 h 6"/>
                  <a:gd name="T8" fmla="*/ 3 w 7"/>
                  <a:gd name="T9" fmla="*/ 0 h 6"/>
                  <a:gd name="T10" fmla="*/ 2 w 7"/>
                  <a:gd name="T11" fmla="*/ 1 h 6"/>
                  <a:gd name="T12" fmla="*/ 1 w 7"/>
                  <a:gd name="T13" fmla="*/ 1 h 6"/>
                  <a:gd name="T14" fmla="*/ 0 w 7"/>
                  <a:gd name="T15" fmla="*/ 0 h 6"/>
                  <a:gd name="T16" fmla="*/ 0 w 7"/>
                  <a:gd name="T17" fmla="*/ 1 h 6"/>
                  <a:gd name="T18" fmla="*/ 0 w 7"/>
                  <a:gd name="T19" fmla="*/ 1 h 6"/>
                  <a:gd name="T20" fmla="*/ 1 w 7"/>
                  <a:gd name="T21" fmla="*/ 2 h 6"/>
                  <a:gd name="T22" fmla="*/ 2 w 7"/>
                  <a:gd name="T23" fmla="*/ 2 h 6"/>
                  <a:gd name="T24" fmla="*/ 3 w 7"/>
                  <a:gd name="T25" fmla="*/ 2 h 6"/>
                  <a:gd name="T26" fmla="*/ 3 w 7"/>
                  <a:gd name="T27" fmla="*/ 3 h 6"/>
                  <a:gd name="T28" fmla="*/ 4 w 7"/>
                  <a:gd name="T29" fmla="*/ 3 h 6"/>
                  <a:gd name="T30" fmla="*/ 5 w 7"/>
                  <a:gd name="T31" fmla="*/ 4 h 6"/>
                  <a:gd name="T32" fmla="*/ 6 w 7"/>
                  <a:gd name="T33" fmla="*/ 6 h 6"/>
                  <a:gd name="T34" fmla="*/ 6 w 7"/>
                  <a:gd name="T35" fmla="*/ 6 h 6"/>
                  <a:gd name="T36" fmla="*/ 6 w 7"/>
                  <a:gd name="T37" fmla="*/ 6 h 6"/>
                  <a:gd name="T38" fmla="*/ 6 w 7"/>
                  <a:gd name="T39" fmla="*/ 6 h 6"/>
                  <a:gd name="T40" fmla="*/ 6 w 7"/>
                  <a:gd name="T41" fmla="*/ 6 h 6"/>
                  <a:gd name="T42" fmla="*/ 5 w 7"/>
                  <a:gd name="T43" fmla="*/ 5 h 6"/>
                  <a:gd name="T44" fmla="*/ 4 w 7"/>
                  <a:gd name="T45" fmla="*/ 4 h 6"/>
                  <a:gd name="T46" fmla="*/ 4 w 7"/>
                  <a:gd name="T47" fmla="*/ 3 h 6"/>
                  <a:gd name="T48" fmla="*/ 3 w 7"/>
                  <a:gd name="T49" fmla="*/ 2 h 6"/>
                  <a:gd name="T50" fmla="*/ 2 w 7"/>
                  <a:gd name="T51" fmla="*/ 2 h 6"/>
                  <a:gd name="T52" fmla="*/ 2 w 7"/>
                  <a:gd name="T53" fmla="*/ 2 h 6"/>
                  <a:gd name="T54" fmla="*/ 1 w 7"/>
                  <a:gd name="T55" fmla="*/ 2 h 6"/>
                  <a:gd name="T56" fmla="*/ 1 w 7"/>
                  <a:gd name="T57" fmla="*/ 2 h 6"/>
                  <a:gd name="T58" fmla="*/ 0 w 7"/>
                  <a:gd name="T59" fmla="*/ 1 h 6"/>
                  <a:gd name="T60" fmla="*/ 0 w 7"/>
                  <a:gd name="T61" fmla="*/ 1 h 6"/>
                  <a:gd name="T62" fmla="*/ 1 w 7"/>
                  <a:gd name="T63" fmla="*/ 1 h 6"/>
                  <a:gd name="T64" fmla="*/ 2 w 7"/>
                  <a:gd name="T65" fmla="*/ 1 h 6"/>
                  <a:gd name="T66" fmla="*/ 3 w 7"/>
                  <a:gd name="T67" fmla="*/ 0 h 6"/>
                  <a:gd name="T68" fmla="*/ 4 w 7"/>
                  <a:gd name="T69" fmla="*/ 0 h 6"/>
                  <a:gd name="T70" fmla="*/ 5 w 7"/>
                  <a:gd name="T71" fmla="*/ 0 h 6"/>
                  <a:gd name="T72" fmla="*/ 7 w 7"/>
                  <a:gd name="T73" fmla="*/ 1 h 6"/>
                  <a:gd name="T74" fmla="*/ 7 w 7"/>
                  <a:gd name="T7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4" name="Freeform 184"/>
              <p:cNvSpPr>
                <a:spLocks/>
              </p:cNvSpPr>
              <p:nvPr/>
            </p:nvSpPr>
            <p:spPr bwMode="auto">
              <a:xfrm>
                <a:off x="2564" y="1425"/>
                <a:ext cx="30" cy="48"/>
              </a:xfrm>
              <a:custGeom>
                <a:avLst/>
                <a:gdLst>
                  <a:gd name="T0" fmla="*/ 5 w 5"/>
                  <a:gd name="T1" fmla="*/ 3 h 8"/>
                  <a:gd name="T2" fmla="*/ 4 w 5"/>
                  <a:gd name="T3" fmla="*/ 2 h 8"/>
                  <a:gd name="T4" fmla="*/ 4 w 5"/>
                  <a:gd name="T5" fmla="*/ 2 h 8"/>
                  <a:gd name="T6" fmla="*/ 3 w 5"/>
                  <a:gd name="T7" fmla="*/ 1 h 8"/>
                  <a:gd name="T8" fmla="*/ 2 w 5"/>
                  <a:gd name="T9" fmla="*/ 0 h 8"/>
                  <a:gd name="T10" fmla="*/ 2 w 5"/>
                  <a:gd name="T11" fmla="*/ 0 h 8"/>
                  <a:gd name="T12" fmla="*/ 1 w 5"/>
                  <a:gd name="T13" fmla="*/ 0 h 8"/>
                  <a:gd name="T14" fmla="*/ 1 w 5"/>
                  <a:gd name="T15" fmla="*/ 0 h 8"/>
                  <a:gd name="T16" fmla="*/ 1 w 5"/>
                  <a:gd name="T17" fmla="*/ 1 h 8"/>
                  <a:gd name="T18" fmla="*/ 2 w 5"/>
                  <a:gd name="T19" fmla="*/ 3 h 8"/>
                  <a:gd name="T20" fmla="*/ 3 w 5"/>
                  <a:gd name="T21" fmla="*/ 3 h 8"/>
                  <a:gd name="T22" fmla="*/ 3 w 5"/>
                  <a:gd name="T23" fmla="*/ 4 h 8"/>
                  <a:gd name="T24" fmla="*/ 4 w 5"/>
                  <a:gd name="T25" fmla="*/ 5 h 8"/>
                  <a:gd name="T26" fmla="*/ 4 w 5"/>
                  <a:gd name="T27" fmla="*/ 7 h 8"/>
                  <a:gd name="T28" fmla="*/ 4 w 5"/>
                  <a:gd name="T29" fmla="*/ 8 h 8"/>
                  <a:gd name="T30" fmla="*/ 3 w 5"/>
                  <a:gd name="T31" fmla="*/ 8 h 8"/>
                  <a:gd name="T32" fmla="*/ 3 w 5"/>
                  <a:gd name="T33" fmla="*/ 8 h 8"/>
                  <a:gd name="T34" fmla="*/ 3 w 5"/>
                  <a:gd name="T35" fmla="*/ 8 h 8"/>
                  <a:gd name="T36" fmla="*/ 4 w 5"/>
                  <a:gd name="T37" fmla="*/ 7 h 8"/>
                  <a:gd name="T38" fmla="*/ 4 w 5"/>
                  <a:gd name="T39" fmla="*/ 7 h 8"/>
                  <a:gd name="T40" fmla="*/ 3 w 5"/>
                  <a:gd name="T41" fmla="*/ 6 h 8"/>
                  <a:gd name="T42" fmla="*/ 3 w 5"/>
                  <a:gd name="T43" fmla="*/ 5 h 8"/>
                  <a:gd name="T44" fmla="*/ 3 w 5"/>
                  <a:gd name="T45" fmla="*/ 4 h 8"/>
                  <a:gd name="T46" fmla="*/ 2 w 5"/>
                  <a:gd name="T47" fmla="*/ 3 h 8"/>
                  <a:gd name="T48" fmla="*/ 2 w 5"/>
                  <a:gd name="T49" fmla="*/ 3 h 8"/>
                  <a:gd name="T50" fmla="*/ 1 w 5"/>
                  <a:gd name="T51" fmla="*/ 3 h 8"/>
                  <a:gd name="T52" fmla="*/ 1 w 5"/>
                  <a:gd name="T53" fmla="*/ 2 h 8"/>
                  <a:gd name="T54" fmla="*/ 1 w 5"/>
                  <a:gd name="T55" fmla="*/ 1 h 8"/>
                  <a:gd name="T56" fmla="*/ 0 w 5"/>
                  <a:gd name="T57" fmla="*/ 0 h 8"/>
                  <a:gd name="T58" fmla="*/ 1 w 5"/>
                  <a:gd name="T59" fmla="*/ 0 h 8"/>
                  <a:gd name="T60" fmla="*/ 1 w 5"/>
                  <a:gd name="T61" fmla="*/ 0 h 8"/>
                  <a:gd name="T62" fmla="*/ 2 w 5"/>
                  <a:gd name="T63" fmla="*/ 0 h 8"/>
                  <a:gd name="T64" fmla="*/ 3 w 5"/>
                  <a:gd name="T65" fmla="*/ 1 h 8"/>
                  <a:gd name="T66" fmla="*/ 3 w 5"/>
                  <a:gd name="T67" fmla="*/ 1 h 8"/>
                  <a:gd name="T68" fmla="*/ 4 w 5"/>
                  <a:gd name="T69" fmla="*/ 2 h 8"/>
                  <a:gd name="T70" fmla="*/ 5 w 5"/>
                  <a:gd name="T7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" h="8">
                    <a:moveTo>
                      <a:pt x="5" y="3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5" name="Freeform 185"/>
              <p:cNvSpPr>
                <a:spLocks/>
              </p:cNvSpPr>
              <p:nvPr/>
            </p:nvSpPr>
            <p:spPr bwMode="auto">
              <a:xfrm>
                <a:off x="2564" y="1449"/>
                <a:ext cx="18" cy="24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1 h 4"/>
                  <a:gd name="T4" fmla="*/ 1 w 3"/>
                  <a:gd name="T5" fmla="*/ 2 h 4"/>
                  <a:gd name="T6" fmla="*/ 1 w 3"/>
                  <a:gd name="T7" fmla="*/ 3 h 4"/>
                  <a:gd name="T8" fmla="*/ 0 w 3"/>
                  <a:gd name="T9" fmla="*/ 4 h 4"/>
                  <a:gd name="T10" fmla="*/ 0 w 3"/>
                  <a:gd name="T11" fmla="*/ 4 h 4"/>
                  <a:gd name="T12" fmla="*/ 0 w 3"/>
                  <a:gd name="T13" fmla="*/ 4 h 4"/>
                  <a:gd name="T14" fmla="*/ 1 w 3"/>
                  <a:gd name="T15" fmla="*/ 3 h 4"/>
                  <a:gd name="T16" fmla="*/ 2 w 3"/>
                  <a:gd name="T17" fmla="*/ 2 h 4"/>
                  <a:gd name="T18" fmla="*/ 2 w 3"/>
                  <a:gd name="T19" fmla="*/ 1 h 4"/>
                  <a:gd name="T20" fmla="*/ 2 w 3"/>
                  <a:gd name="T21" fmla="*/ 0 h 4"/>
                  <a:gd name="T22" fmla="*/ 2 w 3"/>
                  <a:gd name="T23" fmla="*/ 0 h 4"/>
                  <a:gd name="T24" fmla="*/ 2 w 3"/>
                  <a:gd name="T25" fmla="*/ 1 h 4"/>
                  <a:gd name="T26" fmla="*/ 3 w 3"/>
                  <a:gd name="T27" fmla="*/ 1 h 4"/>
                  <a:gd name="T28" fmla="*/ 3 w 3"/>
                  <a:gd name="T29" fmla="*/ 3 h 4"/>
                  <a:gd name="T30" fmla="*/ 3 w 3"/>
                  <a:gd name="T31" fmla="*/ 4 h 4"/>
                  <a:gd name="T32" fmla="*/ 3 w 3"/>
                  <a:gd name="T33" fmla="*/ 3 h 4"/>
                  <a:gd name="T34" fmla="*/ 3 w 3"/>
                  <a:gd name="T35" fmla="*/ 2 h 4"/>
                  <a:gd name="T36" fmla="*/ 3 w 3"/>
                  <a:gd name="T37" fmla="*/ 1 h 4"/>
                  <a:gd name="T38" fmla="*/ 2 w 3"/>
                  <a:gd name="T39" fmla="*/ 0 h 4"/>
                  <a:gd name="T40" fmla="*/ 2 w 3"/>
                  <a:gd name="T41" fmla="*/ 0 h 4"/>
                  <a:gd name="T42" fmla="*/ 2 w 3"/>
                  <a:gd name="T43" fmla="*/ 0 h 4"/>
                  <a:gd name="T44" fmla="*/ 2 w 3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6" name="Freeform 186"/>
              <p:cNvSpPr>
                <a:spLocks/>
              </p:cNvSpPr>
              <p:nvPr/>
            </p:nvSpPr>
            <p:spPr bwMode="auto">
              <a:xfrm>
                <a:off x="2534" y="1377"/>
                <a:ext cx="24" cy="6"/>
              </a:xfrm>
              <a:custGeom>
                <a:avLst/>
                <a:gdLst>
                  <a:gd name="T0" fmla="*/ 1 w 4"/>
                  <a:gd name="T1" fmla="*/ 0 h 1"/>
                  <a:gd name="T2" fmla="*/ 0 w 4"/>
                  <a:gd name="T3" fmla="*/ 1 h 1"/>
                  <a:gd name="T4" fmla="*/ 0 w 4"/>
                  <a:gd name="T5" fmla="*/ 1 h 1"/>
                  <a:gd name="T6" fmla="*/ 1 w 4"/>
                  <a:gd name="T7" fmla="*/ 1 h 1"/>
                  <a:gd name="T8" fmla="*/ 2 w 4"/>
                  <a:gd name="T9" fmla="*/ 1 h 1"/>
                  <a:gd name="T10" fmla="*/ 3 w 4"/>
                  <a:gd name="T11" fmla="*/ 0 h 1"/>
                  <a:gd name="T12" fmla="*/ 4 w 4"/>
                  <a:gd name="T13" fmla="*/ 0 h 1"/>
                  <a:gd name="T14" fmla="*/ 4 w 4"/>
                  <a:gd name="T15" fmla="*/ 0 h 1"/>
                  <a:gd name="T16" fmla="*/ 2 w 4"/>
                  <a:gd name="T17" fmla="*/ 0 h 1"/>
                  <a:gd name="T18" fmla="*/ 2 w 4"/>
                  <a:gd name="T19" fmla="*/ 1 h 1"/>
                  <a:gd name="T20" fmla="*/ 1 w 4"/>
                  <a:gd name="T21" fmla="*/ 1 h 1"/>
                  <a:gd name="T22" fmla="*/ 1 w 4"/>
                  <a:gd name="T23" fmla="*/ 1 h 1"/>
                  <a:gd name="T24" fmla="*/ 1 w 4"/>
                  <a:gd name="T25" fmla="*/ 0 h 1"/>
                  <a:gd name="T26" fmla="*/ 1 w 4"/>
                  <a:gd name="T2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7" name="Freeform 187"/>
              <p:cNvSpPr>
                <a:spLocks/>
              </p:cNvSpPr>
              <p:nvPr/>
            </p:nvSpPr>
            <p:spPr bwMode="auto">
              <a:xfrm>
                <a:off x="2546" y="1347"/>
                <a:ext cx="18" cy="2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3 h 4"/>
                  <a:gd name="T4" fmla="*/ 2 w 3"/>
                  <a:gd name="T5" fmla="*/ 2 h 4"/>
                  <a:gd name="T6" fmla="*/ 3 w 3"/>
                  <a:gd name="T7" fmla="*/ 0 h 4"/>
                  <a:gd name="T8" fmla="*/ 2 w 3"/>
                  <a:gd name="T9" fmla="*/ 2 h 4"/>
                  <a:gd name="T10" fmla="*/ 1 w 3"/>
                  <a:gd name="T11" fmla="*/ 2 h 4"/>
                  <a:gd name="T12" fmla="*/ 0 w 3"/>
                  <a:gd name="T13" fmla="*/ 4 h 4"/>
                  <a:gd name="T14" fmla="*/ 0 w 3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8" name="Freeform 188"/>
              <p:cNvSpPr>
                <a:spLocks/>
              </p:cNvSpPr>
              <p:nvPr/>
            </p:nvSpPr>
            <p:spPr bwMode="auto">
              <a:xfrm>
                <a:off x="2546" y="1347"/>
                <a:ext cx="18" cy="2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3 h 4"/>
                  <a:gd name="T4" fmla="*/ 2 w 3"/>
                  <a:gd name="T5" fmla="*/ 2 h 4"/>
                  <a:gd name="T6" fmla="*/ 3 w 3"/>
                  <a:gd name="T7" fmla="*/ 0 h 4"/>
                  <a:gd name="T8" fmla="*/ 2 w 3"/>
                  <a:gd name="T9" fmla="*/ 2 h 4"/>
                  <a:gd name="T10" fmla="*/ 0 w 3"/>
                  <a:gd name="T11" fmla="*/ 4 h 4"/>
                  <a:gd name="T12" fmla="*/ 0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89" name="Freeform 189"/>
              <p:cNvSpPr>
                <a:spLocks/>
              </p:cNvSpPr>
              <p:nvPr/>
            </p:nvSpPr>
            <p:spPr bwMode="auto">
              <a:xfrm>
                <a:off x="2552" y="1335"/>
                <a:ext cx="36" cy="42"/>
              </a:xfrm>
              <a:custGeom>
                <a:avLst/>
                <a:gdLst>
                  <a:gd name="T0" fmla="*/ 0 w 6"/>
                  <a:gd name="T1" fmla="*/ 7 h 7"/>
                  <a:gd name="T2" fmla="*/ 2 w 6"/>
                  <a:gd name="T3" fmla="*/ 6 h 7"/>
                  <a:gd name="T4" fmla="*/ 3 w 6"/>
                  <a:gd name="T5" fmla="*/ 4 h 7"/>
                  <a:gd name="T6" fmla="*/ 5 w 6"/>
                  <a:gd name="T7" fmla="*/ 2 h 7"/>
                  <a:gd name="T8" fmla="*/ 6 w 6"/>
                  <a:gd name="T9" fmla="*/ 0 h 7"/>
                  <a:gd name="T10" fmla="*/ 6 w 6"/>
                  <a:gd name="T11" fmla="*/ 0 h 7"/>
                  <a:gd name="T12" fmla="*/ 5 w 6"/>
                  <a:gd name="T13" fmla="*/ 2 h 7"/>
                  <a:gd name="T14" fmla="*/ 4 w 6"/>
                  <a:gd name="T15" fmla="*/ 4 h 7"/>
                  <a:gd name="T16" fmla="*/ 3 w 6"/>
                  <a:gd name="T17" fmla="*/ 6 h 7"/>
                  <a:gd name="T18" fmla="*/ 2 w 6"/>
                  <a:gd name="T19" fmla="*/ 7 h 7"/>
                  <a:gd name="T20" fmla="*/ 1 w 6"/>
                  <a:gd name="T21" fmla="*/ 7 h 7"/>
                  <a:gd name="T22" fmla="*/ 2 w 6"/>
                  <a:gd name="T23" fmla="*/ 6 h 7"/>
                  <a:gd name="T24" fmla="*/ 4 w 6"/>
                  <a:gd name="T25" fmla="*/ 4 h 7"/>
                  <a:gd name="T26" fmla="*/ 5 w 6"/>
                  <a:gd name="T27" fmla="*/ 2 h 7"/>
                  <a:gd name="T28" fmla="*/ 5 w 6"/>
                  <a:gd name="T29" fmla="*/ 1 h 7"/>
                  <a:gd name="T30" fmla="*/ 4 w 6"/>
                  <a:gd name="T31" fmla="*/ 3 h 7"/>
                  <a:gd name="T32" fmla="*/ 3 w 6"/>
                  <a:gd name="T33" fmla="*/ 5 h 7"/>
                  <a:gd name="T34" fmla="*/ 1 w 6"/>
                  <a:gd name="T35" fmla="*/ 7 h 7"/>
                  <a:gd name="T36" fmla="*/ 0 w 6"/>
                  <a:gd name="T37" fmla="*/ 7 h 7"/>
                  <a:gd name="T38" fmla="*/ 0 w 6"/>
                  <a:gd name="T3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2" y="6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0" name="Freeform 190"/>
              <p:cNvSpPr>
                <a:spLocks/>
              </p:cNvSpPr>
              <p:nvPr/>
            </p:nvSpPr>
            <p:spPr bwMode="auto">
              <a:xfrm>
                <a:off x="2462" y="1359"/>
                <a:ext cx="6" cy="1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  <a:gd name="T10" fmla="*/ 0 w 1"/>
                  <a:gd name="T11" fmla="*/ 1 h 2"/>
                  <a:gd name="T12" fmla="*/ 0 w 1"/>
                  <a:gd name="T13" fmla="*/ 2 h 2"/>
                  <a:gd name="T14" fmla="*/ 0 w 1"/>
                  <a:gd name="T15" fmla="*/ 2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0 h 2"/>
                  <a:gd name="T22" fmla="*/ 0 w 1"/>
                  <a:gd name="T23" fmla="*/ 0 h 2"/>
                  <a:gd name="T24" fmla="*/ 0 w 1"/>
                  <a:gd name="T25" fmla="*/ 0 h 2"/>
                  <a:gd name="T26" fmla="*/ 1 w 1"/>
                  <a:gd name="T27" fmla="*/ 0 h 2"/>
                  <a:gd name="T28" fmla="*/ 1 w 1"/>
                  <a:gd name="T29" fmla="*/ 1 h 2"/>
                  <a:gd name="T30" fmla="*/ 1 w 1"/>
                  <a:gd name="T3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1" name="Freeform 191"/>
              <p:cNvSpPr>
                <a:spLocks/>
              </p:cNvSpPr>
              <p:nvPr/>
            </p:nvSpPr>
            <p:spPr bwMode="auto">
              <a:xfrm>
                <a:off x="2456" y="1353"/>
                <a:ext cx="18" cy="18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0 w 3"/>
                  <a:gd name="T5" fmla="*/ 2 h 3"/>
                  <a:gd name="T6" fmla="*/ 0 w 3"/>
                  <a:gd name="T7" fmla="*/ 1 h 3"/>
                  <a:gd name="T8" fmla="*/ 0 w 3"/>
                  <a:gd name="T9" fmla="*/ 1 h 3"/>
                  <a:gd name="T10" fmla="*/ 1 w 3"/>
                  <a:gd name="T11" fmla="*/ 0 h 3"/>
                  <a:gd name="T12" fmla="*/ 1 w 3"/>
                  <a:gd name="T13" fmla="*/ 0 h 3"/>
                  <a:gd name="T14" fmla="*/ 2 w 3"/>
                  <a:gd name="T15" fmla="*/ 1 h 3"/>
                  <a:gd name="T16" fmla="*/ 2 w 3"/>
                  <a:gd name="T17" fmla="*/ 1 h 3"/>
                  <a:gd name="T18" fmla="*/ 3 w 3"/>
                  <a:gd name="T19" fmla="*/ 2 h 3"/>
                  <a:gd name="T20" fmla="*/ 2 w 3"/>
                  <a:gd name="T21" fmla="*/ 1 h 3"/>
                  <a:gd name="T22" fmla="*/ 2 w 3"/>
                  <a:gd name="T23" fmla="*/ 1 h 3"/>
                  <a:gd name="T24" fmla="*/ 1 w 3"/>
                  <a:gd name="T25" fmla="*/ 0 h 3"/>
                  <a:gd name="T26" fmla="*/ 1 w 3"/>
                  <a:gd name="T27" fmla="*/ 0 h 3"/>
                  <a:gd name="T28" fmla="*/ 0 w 3"/>
                  <a:gd name="T29" fmla="*/ 1 h 3"/>
                  <a:gd name="T30" fmla="*/ 0 w 3"/>
                  <a:gd name="T31" fmla="*/ 1 h 3"/>
                  <a:gd name="T32" fmla="*/ 0 w 3"/>
                  <a:gd name="T33" fmla="*/ 2 h 3"/>
                  <a:gd name="T34" fmla="*/ 1 w 3"/>
                  <a:gd name="T35" fmla="*/ 3 h 3"/>
                  <a:gd name="T36" fmla="*/ 1 w 3"/>
                  <a:gd name="T37" fmla="*/ 3 h 3"/>
                  <a:gd name="T38" fmla="*/ 1 w 3"/>
                  <a:gd name="T3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2" name="Freeform 192"/>
              <p:cNvSpPr>
                <a:spLocks/>
              </p:cNvSpPr>
              <p:nvPr/>
            </p:nvSpPr>
            <p:spPr bwMode="auto">
              <a:xfrm>
                <a:off x="2468" y="1359"/>
                <a:ext cx="78" cy="24"/>
              </a:xfrm>
              <a:custGeom>
                <a:avLst/>
                <a:gdLst>
                  <a:gd name="T0" fmla="*/ 1 w 13"/>
                  <a:gd name="T1" fmla="*/ 2 h 4"/>
                  <a:gd name="T2" fmla="*/ 1 w 13"/>
                  <a:gd name="T3" fmla="*/ 2 h 4"/>
                  <a:gd name="T4" fmla="*/ 0 w 13"/>
                  <a:gd name="T5" fmla="*/ 0 h 4"/>
                  <a:gd name="T6" fmla="*/ 1 w 13"/>
                  <a:gd name="T7" fmla="*/ 1 h 4"/>
                  <a:gd name="T8" fmla="*/ 1 w 13"/>
                  <a:gd name="T9" fmla="*/ 0 h 4"/>
                  <a:gd name="T10" fmla="*/ 2 w 13"/>
                  <a:gd name="T11" fmla="*/ 1 h 4"/>
                  <a:gd name="T12" fmla="*/ 2 w 13"/>
                  <a:gd name="T13" fmla="*/ 0 h 4"/>
                  <a:gd name="T14" fmla="*/ 2 w 13"/>
                  <a:gd name="T15" fmla="*/ 1 h 4"/>
                  <a:gd name="T16" fmla="*/ 2 w 13"/>
                  <a:gd name="T17" fmla="*/ 0 h 4"/>
                  <a:gd name="T18" fmla="*/ 3 w 13"/>
                  <a:gd name="T19" fmla="*/ 1 h 4"/>
                  <a:gd name="T20" fmla="*/ 3 w 13"/>
                  <a:gd name="T21" fmla="*/ 0 h 4"/>
                  <a:gd name="T22" fmla="*/ 4 w 13"/>
                  <a:gd name="T23" fmla="*/ 1 h 4"/>
                  <a:gd name="T24" fmla="*/ 4 w 13"/>
                  <a:gd name="T25" fmla="*/ 0 h 4"/>
                  <a:gd name="T26" fmla="*/ 4 w 13"/>
                  <a:gd name="T27" fmla="*/ 1 h 4"/>
                  <a:gd name="T28" fmla="*/ 5 w 13"/>
                  <a:gd name="T29" fmla="*/ 0 h 4"/>
                  <a:gd name="T30" fmla="*/ 5 w 13"/>
                  <a:gd name="T31" fmla="*/ 1 h 4"/>
                  <a:gd name="T32" fmla="*/ 5 w 13"/>
                  <a:gd name="T33" fmla="*/ 0 h 4"/>
                  <a:gd name="T34" fmla="*/ 6 w 13"/>
                  <a:gd name="T35" fmla="*/ 1 h 4"/>
                  <a:gd name="T36" fmla="*/ 6 w 13"/>
                  <a:gd name="T37" fmla="*/ 0 h 4"/>
                  <a:gd name="T38" fmla="*/ 6 w 13"/>
                  <a:gd name="T39" fmla="*/ 1 h 4"/>
                  <a:gd name="T40" fmla="*/ 7 w 13"/>
                  <a:gd name="T41" fmla="*/ 0 h 4"/>
                  <a:gd name="T42" fmla="*/ 7 w 13"/>
                  <a:gd name="T43" fmla="*/ 1 h 4"/>
                  <a:gd name="T44" fmla="*/ 7 w 13"/>
                  <a:gd name="T45" fmla="*/ 0 h 4"/>
                  <a:gd name="T46" fmla="*/ 7 w 13"/>
                  <a:gd name="T47" fmla="*/ 1 h 4"/>
                  <a:gd name="T48" fmla="*/ 8 w 13"/>
                  <a:gd name="T49" fmla="*/ 1 h 4"/>
                  <a:gd name="T50" fmla="*/ 9 w 13"/>
                  <a:gd name="T51" fmla="*/ 1 h 4"/>
                  <a:gd name="T52" fmla="*/ 10 w 13"/>
                  <a:gd name="T53" fmla="*/ 2 h 4"/>
                  <a:gd name="T54" fmla="*/ 11 w 13"/>
                  <a:gd name="T55" fmla="*/ 2 h 4"/>
                  <a:gd name="T56" fmla="*/ 12 w 13"/>
                  <a:gd name="T57" fmla="*/ 3 h 4"/>
                  <a:gd name="T58" fmla="*/ 13 w 13"/>
                  <a:gd name="T59" fmla="*/ 4 h 4"/>
                  <a:gd name="T60" fmla="*/ 13 w 13"/>
                  <a:gd name="T61" fmla="*/ 4 h 4"/>
                  <a:gd name="T62" fmla="*/ 12 w 13"/>
                  <a:gd name="T63" fmla="*/ 3 h 4"/>
                  <a:gd name="T64" fmla="*/ 11 w 13"/>
                  <a:gd name="T65" fmla="*/ 2 h 4"/>
                  <a:gd name="T66" fmla="*/ 10 w 13"/>
                  <a:gd name="T67" fmla="*/ 2 h 4"/>
                  <a:gd name="T68" fmla="*/ 9 w 13"/>
                  <a:gd name="T69" fmla="*/ 2 h 4"/>
                  <a:gd name="T70" fmla="*/ 9 w 13"/>
                  <a:gd name="T71" fmla="*/ 2 h 4"/>
                  <a:gd name="T72" fmla="*/ 9 w 13"/>
                  <a:gd name="T73" fmla="*/ 2 h 4"/>
                  <a:gd name="T74" fmla="*/ 9 w 13"/>
                  <a:gd name="T75" fmla="*/ 2 h 4"/>
                  <a:gd name="T76" fmla="*/ 10 w 13"/>
                  <a:gd name="T77" fmla="*/ 3 h 4"/>
                  <a:gd name="T78" fmla="*/ 10 w 13"/>
                  <a:gd name="T79" fmla="*/ 3 h 4"/>
                  <a:gd name="T80" fmla="*/ 11 w 13"/>
                  <a:gd name="T81" fmla="*/ 3 h 4"/>
                  <a:gd name="T82" fmla="*/ 10 w 13"/>
                  <a:gd name="T83" fmla="*/ 4 h 4"/>
                  <a:gd name="T84" fmla="*/ 9 w 13"/>
                  <a:gd name="T85" fmla="*/ 3 h 4"/>
                  <a:gd name="T86" fmla="*/ 9 w 13"/>
                  <a:gd name="T87" fmla="*/ 3 h 4"/>
                  <a:gd name="T88" fmla="*/ 9 w 13"/>
                  <a:gd name="T89" fmla="*/ 4 h 4"/>
                  <a:gd name="T90" fmla="*/ 9 w 13"/>
                  <a:gd name="T91" fmla="*/ 4 h 4"/>
                  <a:gd name="T92" fmla="*/ 8 w 13"/>
                  <a:gd name="T93" fmla="*/ 4 h 4"/>
                  <a:gd name="T94" fmla="*/ 8 w 13"/>
                  <a:gd name="T95" fmla="*/ 3 h 4"/>
                  <a:gd name="T96" fmla="*/ 8 w 13"/>
                  <a:gd name="T97" fmla="*/ 3 h 4"/>
                  <a:gd name="T98" fmla="*/ 7 w 13"/>
                  <a:gd name="T99" fmla="*/ 2 h 4"/>
                  <a:gd name="T100" fmla="*/ 7 w 13"/>
                  <a:gd name="T101" fmla="*/ 2 h 4"/>
                  <a:gd name="T102" fmla="*/ 6 w 13"/>
                  <a:gd name="T103" fmla="*/ 2 h 4"/>
                  <a:gd name="T104" fmla="*/ 5 w 13"/>
                  <a:gd name="T105" fmla="*/ 2 h 4"/>
                  <a:gd name="T106" fmla="*/ 3 w 13"/>
                  <a:gd name="T107" fmla="*/ 2 h 4"/>
                  <a:gd name="T108" fmla="*/ 2 w 13"/>
                  <a:gd name="T109" fmla="*/ 2 h 4"/>
                  <a:gd name="T110" fmla="*/ 1 w 13"/>
                  <a:gd name="T1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" h="4">
                    <a:moveTo>
                      <a:pt x="1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3" name="Freeform 193"/>
              <p:cNvSpPr>
                <a:spLocks/>
              </p:cNvSpPr>
              <p:nvPr/>
            </p:nvSpPr>
            <p:spPr bwMode="auto">
              <a:xfrm>
                <a:off x="2546" y="1383"/>
                <a:ext cx="24" cy="24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1 h 4"/>
                  <a:gd name="T4" fmla="*/ 2 w 4"/>
                  <a:gd name="T5" fmla="*/ 2 h 4"/>
                  <a:gd name="T6" fmla="*/ 3 w 4"/>
                  <a:gd name="T7" fmla="*/ 4 h 4"/>
                  <a:gd name="T8" fmla="*/ 4 w 4"/>
                  <a:gd name="T9" fmla="*/ 4 h 4"/>
                  <a:gd name="T10" fmla="*/ 3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  <a:gd name="T16" fmla="*/ 0 w 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4" name="Freeform 194"/>
              <p:cNvSpPr>
                <a:spLocks/>
              </p:cNvSpPr>
              <p:nvPr/>
            </p:nvSpPr>
            <p:spPr bwMode="auto">
              <a:xfrm>
                <a:off x="2570" y="1413"/>
                <a:ext cx="12" cy="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  <a:gd name="T8" fmla="*/ 1 w 2"/>
                  <a:gd name="T9" fmla="*/ 0 h 2"/>
                  <a:gd name="T10" fmla="*/ 0 w 2"/>
                  <a:gd name="T11" fmla="*/ 0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5" name="Freeform 195"/>
              <p:cNvSpPr>
                <a:spLocks/>
              </p:cNvSpPr>
              <p:nvPr/>
            </p:nvSpPr>
            <p:spPr bwMode="auto">
              <a:xfrm>
                <a:off x="2576" y="1407"/>
                <a:ext cx="12" cy="30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2 w 2"/>
                  <a:gd name="T5" fmla="*/ 4 h 5"/>
                  <a:gd name="T6" fmla="*/ 1 w 2"/>
                  <a:gd name="T7" fmla="*/ 3 h 5"/>
                  <a:gd name="T8" fmla="*/ 0 w 2"/>
                  <a:gd name="T9" fmla="*/ 2 h 5"/>
                  <a:gd name="T10" fmla="*/ 0 w 2"/>
                  <a:gd name="T11" fmla="*/ 0 h 5"/>
                  <a:gd name="T12" fmla="*/ 0 w 2"/>
                  <a:gd name="T13" fmla="*/ 0 h 5"/>
                  <a:gd name="T14" fmla="*/ 0 w 2"/>
                  <a:gd name="T15" fmla="*/ 2 h 5"/>
                  <a:gd name="T16" fmla="*/ 1 w 2"/>
                  <a:gd name="T17" fmla="*/ 3 h 5"/>
                  <a:gd name="T18" fmla="*/ 2 w 2"/>
                  <a:gd name="T19" fmla="*/ 4 h 5"/>
                  <a:gd name="T20" fmla="*/ 2 w 2"/>
                  <a:gd name="T21" fmla="*/ 4 h 5"/>
                  <a:gd name="T22" fmla="*/ 2 w 2"/>
                  <a:gd name="T23" fmla="*/ 5 h 5"/>
                  <a:gd name="T24" fmla="*/ 2 w 2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5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6" name="Freeform 196"/>
              <p:cNvSpPr>
                <a:spLocks/>
              </p:cNvSpPr>
              <p:nvPr/>
            </p:nvSpPr>
            <p:spPr bwMode="auto">
              <a:xfrm>
                <a:off x="2564" y="1395"/>
                <a:ext cx="18" cy="12"/>
              </a:xfrm>
              <a:custGeom>
                <a:avLst/>
                <a:gdLst>
                  <a:gd name="T0" fmla="*/ 1 w 3"/>
                  <a:gd name="T1" fmla="*/ 1 h 2"/>
                  <a:gd name="T2" fmla="*/ 0 w 3"/>
                  <a:gd name="T3" fmla="*/ 1 h 2"/>
                  <a:gd name="T4" fmla="*/ 0 w 3"/>
                  <a:gd name="T5" fmla="*/ 1 h 2"/>
                  <a:gd name="T6" fmla="*/ 0 w 3"/>
                  <a:gd name="T7" fmla="*/ 0 h 2"/>
                  <a:gd name="T8" fmla="*/ 0 w 3"/>
                  <a:gd name="T9" fmla="*/ 0 h 2"/>
                  <a:gd name="T10" fmla="*/ 1 w 3"/>
                  <a:gd name="T11" fmla="*/ 0 h 2"/>
                  <a:gd name="T12" fmla="*/ 2 w 3"/>
                  <a:gd name="T13" fmla="*/ 1 h 2"/>
                  <a:gd name="T14" fmla="*/ 3 w 3"/>
                  <a:gd name="T15" fmla="*/ 2 h 2"/>
                  <a:gd name="T16" fmla="*/ 3 w 3"/>
                  <a:gd name="T17" fmla="*/ 2 h 2"/>
                  <a:gd name="T18" fmla="*/ 2 w 3"/>
                  <a:gd name="T19" fmla="*/ 1 h 2"/>
                  <a:gd name="T20" fmla="*/ 1 w 3"/>
                  <a:gd name="T21" fmla="*/ 0 h 2"/>
                  <a:gd name="T22" fmla="*/ 1 w 3"/>
                  <a:gd name="T23" fmla="*/ 0 h 2"/>
                  <a:gd name="T24" fmla="*/ 1 w 3"/>
                  <a:gd name="T25" fmla="*/ 1 h 2"/>
                  <a:gd name="T26" fmla="*/ 1 w 3"/>
                  <a:gd name="T27" fmla="*/ 2 h 2"/>
                  <a:gd name="T28" fmla="*/ 1 w 3"/>
                  <a:gd name="T2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7" name="Freeform 197"/>
              <p:cNvSpPr>
                <a:spLocks/>
              </p:cNvSpPr>
              <p:nvPr/>
            </p:nvSpPr>
            <p:spPr bwMode="auto">
              <a:xfrm>
                <a:off x="2558" y="1383"/>
                <a:ext cx="42" cy="24"/>
              </a:xfrm>
              <a:custGeom>
                <a:avLst/>
                <a:gdLst>
                  <a:gd name="T0" fmla="*/ 7 w 7"/>
                  <a:gd name="T1" fmla="*/ 4 h 4"/>
                  <a:gd name="T2" fmla="*/ 7 w 7"/>
                  <a:gd name="T3" fmla="*/ 4 h 4"/>
                  <a:gd name="T4" fmla="*/ 5 w 7"/>
                  <a:gd name="T5" fmla="*/ 3 h 4"/>
                  <a:gd name="T6" fmla="*/ 4 w 7"/>
                  <a:gd name="T7" fmla="*/ 3 h 4"/>
                  <a:gd name="T8" fmla="*/ 3 w 7"/>
                  <a:gd name="T9" fmla="*/ 2 h 4"/>
                  <a:gd name="T10" fmla="*/ 1 w 7"/>
                  <a:gd name="T11" fmla="*/ 1 h 4"/>
                  <a:gd name="T12" fmla="*/ 0 w 7"/>
                  <a:gd name="T13" fmla="*/ 0 h 4"/>
                  <a:gd name="T14" fmla="*/ 0 w 7"/>
                  <a:gd name="T15" fmla="*/ 0 h 4"/>
                  <a:gd name="T16" fmla="*/ 1 w 7"/>
                  <a:gd name="T17" fmla="*/ 1 h 4"/>
                  <a:gd name="T18" fmla="*/ 2 w 7"/>
                  <a:gd name="T19" fmla="*/ 2 h 4"/>
                  <a:gd name="T20" fmla="*/ 3 w 7"/>
                  <a:gd name="T21" fmla="*/ 3 h 4"/>
                  <a:gd name="T22" fmla="*/ 4 w 7"/>
                  <a:gd name="T23" fmla="*/ 3 h 4"/>
                  <a:gd name="T24" fmla="*/ 6 w 7"/>
                  <a:gd name="T25" fmla="*/ 4 h 4"/>
                  <a:gd name="T26" fmla="*/ 7 w 7"/>
                  <a:gd name="T2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lnTo>
                      <a:pt x="7" y="4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8" name="Freeform 198"/>
              <p:cNvSpPr>
                <a:spLocks/>
              </p:cNvSpPr>
              <p:nvPr/>
            </p:nvSpPr>
            <p:spPr bwMode="auto">
              <a:xfrm>
                <a:off x="2546" y="1371"/>
                <a:ext cx="12" cy="6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0 w 2"/>
                  <a:gd name="T5" fmla="*/ 0 h 1"/>
                  <a:gd name="T6" fmla="*/ 2 w 2"/>
                  <a:gd name="T7" fmla="*/ 0 h 1"/>
                  <a:gd name="T8" fmla="*/ 2 w 2"/>
                  <a:gd name="T9" fmla="*/ 1 h 1"/>
                  <a:gd name="T10" fmla="*/ 0 w 2"/>
                  <a:gd name="T11" fmla="*/ 1 h 1"/>
                  <a:gd name="T12" fmla="*/ 1 w 2"/>
                  <a:gd name="T13" fmla="*/ 1 h 1"/>
                  <a:gd name="T14" fmla="*/ 1 w 2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99" name="Freeform 199"/>
              <p:cNvSpPr>
                <a:spLocks/>
              </p:cNvSpPr>
              <p:nvPr/>
            </p:nvSpPr>
            <p:spPr bwMode="auto">
              <a:xfrm>
                <a:off x="2564" y="1371"/>
                <a:ext cx="18" cy="6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1 h 1"/>
                  <a:gd name="T4" fmla="*/ 2 w 3"/>
                  <a:gd name="T5" fmla="*/ 0 h 1"/>
                  <a:gd name="T6" fmla="*/ 2 w 3"/>
                  <a:gd name="T7" fmla="*/ 0 h 1"/>
                  <a:gd name="T8" fmla="*/ 3 w 3"/>
                  <a:gd name="T9" fmla="*/ 1 h 1"/>
                  <a:gd name="T10" fmla="*/ 3 w 3"/>
                  <a:gd name="T11" fmla="*/ 1 h 1"/>
                  <a:gd name="T12" fmla="*/ 3 w 3"/>
                  <a:gd name="T13" fmla="*/ 0 h 1"/>
                  <a:gd name="T14" fmla="*/ 3 w 3"/>
                  <a:gd name="T15" fmla="*/ 1 h 1"/>
                  <a:gd name="T16" fmla="*/ 2 w 3"/>
                  <a:gd name="T17" fmla="*/ 0 h 1"/>
                  <a:gd name="T18" fmla="*/ 2 w 3"/>
                  <a:gd name="T19" fmla="*/ 0 h 1"/>
                  <a:gd name="T20" fmla="*/ 1 w 3"/>
                  <a:gd name="T21" fmla="*/ 0 h 1"/>
                  <a:gd name="T22" fmla="*/ 0 w 3"/>
                  <a:gd name="T23" fmla="*/ 0 h 1"/>
                  <a:gd name="T24" fmla="*/ 0 w 3"/>
                  <a:gd name="T25" fmla="*/ 0 h 1"/>
                  <a:gd name="T26" fmla="*/ 0 w 3"/>
                  <a:gd name="T2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0" name="Freeform 200"/>
              <p:cNvSpPr>
                <a:spLocks/>
              </p:cNvSpPr>
              <p:nvPr/>
            </p:nvSpPr>
            <p:spPr bwMode="auto">
              <a:xfrm>
                <a:off x="2462" y="1353"/>
                <a:ext cx="102" cy="18"/>
              </a:xfrm>
              <a:custGeom>
                <a:avLst/>
                <a:gdLst>
                  <a:gd name="T0" fmla="*/ 0 w 17"/>
                  <a:gd name="T1" fmla="*/ 0 h 3"/>
                  <a:gd name="T2" fmla="*/ 2 w 17"/>
                  <a:gd name="T3" fmla="*/ 0 h 3"/>
                  <a:gd name="T4" fmla="*/ 4 w 17"/>
                  <a:gd name="T5" fmla="*/ 0 h 3"/>
                  <a:gd name="T6" fmla="*/ 6 w 17"/>
                  <a:gd name="T7" fmla="*/ 0 h 3"/>
                  <a:gd name="T8" fmla="*/ 9 w 17"/>
                  <a:gd name="T9" fmla="*/ 0 h 3"/>
                  <a:gd name="T10" fmla="*/ 11 w 17"/>
                  <a:gd name="T11" fmla="*/ 1 h 3"/>
                  <a:gd name="T12" fmla="*/ 12 w 17"/>
                  <a:gd name="T13" fmla="*/ 2 h 3"/>
                  <a:gd name="T14" fmla="*/ 14 w 17"/>
                  <a:gd name="T15" fmla="*/ 3 h 3"/>
                  <a:gd name="T16" fmla="*/ 15 w 17"/>
                  <a:gd name="T17" fmla="*/ 3 h 3"/>
                  <a:gd name="T18" fmla="*/ 17 w 17"/>
                  <a:gd name="T19" fmla="*/ 3 h 3"/>
                  <a:gd name="T20" fmla="*/ 16 w 17"/>
                  <a:gd name="T21" fmla="*/ 3 h 3"/>
                  <a:gd name="T22" fmla="*/ 15 w 17"/>
                  <a:gd name="T23" fmla="*/ 3 h 3"/>
                  <a:gd name="T24" fmla="*/ 13 w 17"/>
                  <a:gd name="T25" fmla="*/ 3 h 3"/>
                  <a:gd name="T26" fmla="*/ 12 w 17"/>
                  <a:gd name="T27" fmla="*/ 2 h 3"/>
                  <a:gd name="T28" fmla="*/ 10 w 17"/>
                  <a:gd name="T29" fmla="*/ 1 h 3"/>
                  <a:gd name="T30" fmla="*/ 9 w 17"/>
                  <a:gd name="T31" fmla="*/ 0 h 3"/>
                  <a:gd name="T32" fmla="*/ 6 w 17"/>
                  <a:gd name="T33" fmla="*/ 0 h 3"/>
                  <a:gd name="T34" fmla="*/ 5 w 17"/>
                  <a:gd name="T35" fmla="*/ 0 h 3"/>
                  <a:gd name="T36" fmla="*/ 2 w 17"/>
                  <a:gd name="T37" fmla="*/ 0 h 3"/>
                  <a:gd name="T38" fmla="*/ 0 w 17"/>
                  <a:gd name="T39" fmla="*/ 0 h 3"/>
                  <a:gd name="T40" fmla="*/ 0 w 17"/>
                  <a:gd name="T4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3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1" name="Freeform 201"/>
              <p:cNvSpPr>
                <a:spLocks/>
              </p:cNvSpPr>
              <p:nvPr/>
            </p:nvSpPr>
            <p:spPr bwMode="auto">
              <a:xfrm>
                <a:off x="2534" y="1389"/>
                <a:ext cx="24" cy="18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2 w 4"/>
                  <a:gd name="T5" fmla="*/ 2 h 3"/>
                  <a:gd name="T6" fmla="*/ 3 w 4"/>
                  <a:gd name="T7" fmla="*/ 2 h 3"/>
                  <a:gd name="T8" fmla="*/ 1 w 4"/>
                  <a:gd name="T9" fmla="*/ 1 h 3"/>
                  <a:gd name="T10" fmla="*/ 1 w 4"/>
                  <a:gd name="T11" fmla="*/ 0 h 3"/>
                  <a:gd name="T12" fmla="*/ 3 w 4"/>
                  <a:gd name="T13" fmla="*/ 3 h 3"/>
                  <a:gd name="T14" fmla="*/ 4 w 4"/>
                  <a:gd name="T15" fmla="*/ 3 h 3"/>
                  <a:gd name="T16" fmla="*/ 2 w 4"/>
                  <a:gd name="T17" fmla="*/ 0 h 3"/>
                  <a:gd name="T18" fmla="*/ 1 w 4"/>
                  <a:gd name="T19" fmla="*/ 0 h 3"/>
                  <a:gd name="T20" fmla="*/ 0 w 4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2" name="Freeform 202"/>
              <p:cNvSpPr>
                <a:spLocks/>
              </p:cNvSpPr>
              <p:nvPr/>
            </p:nvSpPr>
            <p:spPr bwMode="auto">
              <a:xfrm>
                <a:off x="2558" y="1449"/>
                <a:ext cx="18" cy="36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1 h 6"/>
                  <a:gd name="T4" fmla="*/ 3 w 3"/>
                  <a:gd name="T5" fmla="*/ 3 h 6"/>
                  <a:gd name="T6" fmla="*/ 2 w 3"/>
                  <a:gd name="T7" fmla="*/ 4 h 6"/>
                  <a:gd name="T8" fmla="*/ 1 w 3"/>
                  <a:gd name="T9" fmla="*/ 5 h 6"/>
                  <a:gd name="T10" fmla="*/ 0 w 3"/>
                  <a:gd name="T11" fmla="*/ 6 h 6"/>
                  <a:gd name="T12" fmla="*/ 0 w 3"/>
                  <a:gd name="T13" fmla="*/ 6 h 6"/>
                  <a:gd name="T14" fmla="*/ 0 w 3"/>
                  <a:gd name="T15" fmla="*/ 6 h 6"/>
                  <a:gd name="T16" fmla="*/ 1 w 3"/>
                  <a:gd name="T17" fmla="*/ 5 h 6"/>
                  <a:gd name="T18" fmla="*/ 2 w 3"/>
                  <a:gd name="T19" fmla="*/ 4 h 6"/>
                  <a:gd name="T20" fmla="*/ 1 w 3"/>
                  <a:gd name="T21" fmla="*/ 5 h 6"/>
                  <a:gd name="T22" fmla="*/ 1 w 3"/>
                  <a:gd name="T23" fmla="*/ 5 h 6"/>
                  <a:gd name="T24" fmla="*/ 2 w 3"/>
                  <a:gd name="T25" fmla="*/ 4 h 6"/>
                  <a:gd name="T26" fmla="*/ 2 w 3"/>
                  <a:gd name="T27" fmla="*/ 3 h 6"/>
                  <a:gd name="T28" fmla="*/ 3 w 3"/>
                  <a:gd name="T29" fmla="*/ 2 h 6"/>
                  <a:gd name="T30" fmla="*/ 3 w 3"/>
                  <a:gd name="T31" fmla="*/ 1 h 6"/>
                  <a:gd name="T32" fmla="*/ 3 w 3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lnTo>
                      <a:pt x="3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3" name="Freeform 203"/>
              <p:cNvSpPr>
                <a:spLocks/>
              </p:cNvSpPr>
              <p:nvPr/>
            </p:nvSpPr>
            <p:spPr bwMode="auto">
              <a:xfrm>
                <a:off x="2510" y="1245"/>
                <a:ext cx="168" cy="318"/>
              </a:xfrm>
              <a:custGeom>
                <a:avLst/>
                <a:gdLst>
                  <a:gd name="T0" fmla="*/ 7 w 28"/>
                  <a:gd name="T1" fmla="*/ 33 h 53"/>
                  <a:gd name="T2" fmla="*/ 3 w 28"/>
                  <a:gd name="T3" fmla="*/ 34 h 53"/>
                  <a:gd name="T4" fmla="*/ 0 w 28"/>
                  <a:gd name="T5" fmla="*/ 36 h 53"/>
                  <a:gd name="T6" fmla="*/ 0 w 28"/>
                  <a:gd name="T7" fmla="*/ 39 h 53"/>
                  <a:gd name="T8" fmla="*/ 0 w 28"/>
                  <a:gd name="T9" fmla="*/ 43 h 53"/>
                  <a:gd name="T10" fmla="*/ 2 w 28"/>
                  <a:gd name="T11" fmla="*/ 48 h 53"/>
                  <a:gd name="T12" fmla="*/ 7 w 28"/>
                  <a:gd name="T13" fmla="*/ 52 h 53"/>
                  <a:gd name="T14" fmla="*/ 12 w 28"/>
                  <a:gd name="T15" fmla="*/ 53 h 53"/>
                  <a:gd name="T16" fmla="*/ 17 w 28"/>
                  <a:gd name="T17" fmla="*/ 51 h 53"/>
                  <a:gd name="T18" fmla="*/ 23 w 28"/>
                  <a:gd name="T19" fmla="*/ 46 h 53"/>
                  <a:gd name="T20" fmla="*/ 27 w 28"/>
                  <a:gd name="T21" fmla="*/ 37 h 53"/>
                  <a:gd name="T22" fmla="*/ 28 w 28"/>
                  <a:gd name="T23" fmla="*/ 30 h 53"/>
                  <a:gd name="T24" fmla="*/ 27 w 28"/>
                  <a:gd name="T25" fmla="*/ 23 h 53"/>
                  <a:gd name="T26" fmla="*/ 25 w 28"/>
                  <a:gd name="T27" fmla="*/ 14 h 53"/>
                  <a:gd name="T28" fmla="*/ 21 w 28"/>
                  <a:gd name="T29" fmla="*/ 6 h 53"/>
                  <a:gd name="T30" fmla="*/ 16 w 28"/>
                  <a:gd name="T31" fmla="*/ 1 h 53"/>
                  <a:gd name="T32" fmla="*/ 10 w 28"/>
                  <a:gd name="T33" fmla="*/ 0 h 53"/>
                  <a:gd name="T34" fmla="*/ 10 w 28"/>
                  <a:gd name="T35" fmla="*/ 0 h 53"/>
                  <a:gd name="T36" fmla="*/ 16 w 28"/>
                  <a:gd name="T37" fmla="*/ 2 h 53"/>
                  <a:gd name="T38" fmla="*/ 19 w 28"/>
                  <a:gd name="T39" fmla="*/ 5 h 53"/>
                  <a:gd name="T40" fmla="*/ 21 w 28"/>
                  <a:gd name="T41" fmla="*/ 8 h 53"/>
                  <a:gd name="T42" fmla="*/ 21 w 28"/>
                  <a:gd name="T43" fmla="*/ 10 h 53"/>
                  <a:gd name="T44" fmla="*/ 22 w 28"/>
                  <a:gd name="T45" fmla="*/ 12 h 53"/>
                  <a:gd name="T46" fmla="*/ 23 w 28"/>
                  <a:gd name="T47" fmla="*/ 14 h 53"/>
                  <a:gd name="T48" fmla="*/ 24 w 28"/>
                  <a:gd name="T49" fmla="*/ 15 h 53"/>
                  <a:gd name="T50" fmla="*/ 24 w 28"/>
                  <a:gd name="T51" fmla="*/ 18 h 53"/>
                  <a:gd name="T52" fmla="*/ 25 w 28"/>
                  <a:gd name="T53" fmla="*/ 20 h 53"/>
                  <a:gd name="T54" fmla="*/ 25 w 28"/>
                  <a:gd name="T55" fmla="*/ 22 h 53"/>
                  <a:gd name="T56" fmla="*/ 25 w 28"/>
                  <a:gd name="T57" fmla="*/ 25 h 53"/>
                  <a:gd name="T58" fmla="*/ 25 w 28"/>
                  <a:gd name="T59" fmla="*/ 27 h 53"/>
                  <a:gd name="T60" fmla="*/ 25 w 28"/>
                  <a:gd name="T61" fmla="*/ 30 h 53"/>
                  <a:gd name="T62" fmla="*/ 24 w 28"/>
                  <a:gd name="T63" fmla="*/ 32 h 53"/>
                  <a:gd name="T64" fmla="*/ 24 w 28"/>
                  <a:gd name="T65" fmla="*/ 34 h 53"/>
                  <a:gd name="T66" fmla="*/ 23 w 28"/>
                  <a:gd name="T67" fmla="*/ 36 h 53"/>
                  <a:gd name="T68" fmla="*/ 23 w 28"/>
                  <a:gd name="T69" fmla="*/ 38 h 53"/>
                  <a:gd name="T70" fmla="*/ 22 w 28"/>
                  <a:gd name="T71" fmla="*/ 40 h 53"/>
                  <a:gd name="T72" fmla="*/ 21 w 28"/>
                  <a:gd name="T73" fmla="*/ 42 h 53"/>
                  <a:gd name="T74" fmla="*/ 19 w 28"/>
                  <a:gd name="T75" fmla="*/ 43 h 53"/>
                  <a:gd name="T76" fmla="*/ 18 w 28"/>
                  <a:gd name="T77" fmla="*/ 45 h 53"/>
                  <a:gd name="T78" fmla="*/ 17 w 28"/>
                  <a:gd name="T79" fmla="*/ 46 h 53"/>
                  <a:gd name="T80" fmla="*/ 15 w 28"/>
                  <a:gd name="T81" fmla="*/ 46 h 53"/>
                  <a:gd name="T82" fmla="*/ 13 w 28"/>
                  <a:gd name="T83" fmla="*/ 46 h 53"/>
                  <a:gd name="T84" fmla="*/ 11 w 28"/>
                  <a:gd name="T85" fmla="*/ 46 h 53"/>
                  <a:gd name="T86" fmla="*/ 9 w 28"/>
                  <a:gd name="T87" fmla="*/ 46 h 53"/>
                  <a:gd name="T88" fmla="*/ 7 w 28"/>
                  <a:gd name="T89" fmla="*/ 46 h 53"/>
                  <a:gd name="T90" fmla="*/ 6 w 28"/>
                  <a:gd name="T91" fmla="*/ 45 h 53"/>
                  <a:gd name="T92" fmla="*/ 4 w 28"/>
                  <a:gd name="T93" fmla="*/ 44 h 53"/>
                  <a:gd name="T94" fmla="*/ 3 w 28"/>
                  <a:gd name="T95" fmla="*/ 43 h 53"/>
                  <a:gd name="T96" fmla="*/ 3 w 28"/>
                  <a:gd name="T97" fmla="*/ 42 h 53"/>
                  <a:gd name="T98" fmla="*/ 6 w 28"/>
                  <a:gd name="T99" fmla="*/ 43 h 53"/>
                  <a:gd name="T100" fmla="*/ 11 w 28"/>
                  <a:gd name="T101" fmla="*/ 44 h 53"/>
                  <a:gd name="T102" fmla="*/ 17 w 28"/>
                  <a:gd name="T103" fmla="*/ 43 h 53"/>
                  <a:gd name="T104" fmla="*/ 9 w 28"/>
                  <a:gd name="T105" fmla="*/ 43 h 53"/>
                  <a:gd name="T106" fmla="*/ 4 w 28"/>
                  <a:gd name="T107" fmla="*/ 42 h 53"/>
                  <a:gd name="T108" fmla="*/ 1 w 28"/>
                  <a:gd name="T109" fmla="*/ 39 h 53"/>
                  <a:gd name="T110" fmla="*/ 0 w 28"/>
                  <a:gd name="T111" fmla="*/ 37 h 53"/>
                  <a:gd name="T112" fmla="*/ 1 w 28"/>
                  <a:gd name="T113" fmla="*/ 35 h 53"/>
                  <a:gd name="T114" fmla="*/ 3 w 28"/>
                  <a:gd name="T115" fmla="*/ 34 h 53"/>
                  <a:gd name="T116" fmla="*/ 6 w 28"/>
                  <a:gd name="T117" fmla="*/ 33 h 53"/>
                  <a:gd name="T118" fmla="*/ 8 w 28"/>
                  <a:gd name="T119" fmla="*/ 3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" h="53">
                    <a:moveTo>
                      <a:pt x="8" y="34"/>
                    </a:moveTo>
                    <a:lnTo>
                      <a:pt x="7" y="33"/>
                    </a:lnTo>
                    <a:lnTo>
                      <a:pt x="5" y="33"/>
                    </a:lnTo>
                    <a:lnTo>
                      <a:pt x="3" y="34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1" y="46"/>
                    </a:lnTo>
                    <a:lnTo>
                      <a:pt x="2" y="48"/>
                    </a:lnTo>
                    <a:lnTo>
                      <a:pt x="4" y="50"/>
                    </a:lnTo>
                    <a:lnTo>
                      <a:pt x="7" y="52"/>
                    </a:lnTo>
                    <a:lnTo>
                      <a:pt x="9" y="53"/>
                    </a:lnTo>
                    <a:lnTo>
                      <a:pt x="12" y="53"/>
                    </a:lnTo>
                    <a:lnTo>
                      <a:pt x="14" y="52"/>
                    </a:lnTo>
                    <a:lnTo>
                      <a:pt x="17" y="51"/>
                    </a:lnTo>
                    <a:lnTo>
                      <a:pt x="20" y="49"/>
                    </a:lnTo>
                    <a:lnTo>
                      <a:pt x="23" y="46"/>
                    </a:lnTo>
                    <a:lnTo>
                      <a:pt x="25" y="42"/>
                    </a:lnTo>
                    <a:lnTo>
                      <a:pt x="27" y="37"/>
                    </a:lnTo>
                    <a:lnTo>
                      <a:pt x="27" y="33"/>
                    </a:lnTo>
                    <a:lnTo>
                      <a:pt x="28" y="30"/>
                    </a:lnTo>
                    <a:lnTo>
                      <a:pt x="28" y="27"/>
                    </a:lnTo>
                    <a:lnTo>
                      <a:pt x="27" y="23"/>
                    </a:lnTo>
                    <a:lnTo>
                      <a:pt x="26" y="19"/>
                    </a:lnTo>
                    <a:lnTo>
                      <a:pt x="25" y="14"/>
                    </a:lnTo>
                    <a:lnTo>
                      <a:pt x="23" y="9"/>
                    </a:lnTo>
                    <a:lnTo>
                      <a:pt x="21" y="6"/>
                    </a:lnTo>
                    <a:lnTo>
                      <a:pt x="18" y="3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6" y="2"/>
                    </a:lnTo>
                    <a:lnTo>
                      <a:pt x="18" y="3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6" y="19"/>
                    </a:lnTo>
                    <a:lnTo>
                      <a:pt x="25" y="20"/>
                    </a:lnTo>
                    <a:lnTo>
                      <a:pt x="26" y="22"/>
                    </a:lnTo>
                    <a:lnTo>
                      <a:pt x="25" y="22"/>
                    </a:lnTo>
                    <a:lnTo>
                      <a:pt x="26" y="24"/>
                    </a:lnTo>
                    <a:lnTo>
                      <a:pt x="25" y="25"/>
                    </a:lnTo>
                    <a:lnTo>
                      <a:pt x="26" y="27"/>
                    </a:lnTo>
                    <a:lnTo>
                      <a:pt x="25" y="27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6" y="32"/>
                    </a:lnTo>
                    <a:lnTo>
                      <a:pt x="24" y="32"/>
                    </a:lnTo>
                    <a:lnTo>
                      <a:pt x="25" y="34"/>
                    </a:lnTo>
                    <a:lnTo>
                      <a:pt x="24" y="34"/>
                    </a:lnTo>
                    <a:lnTo>
                      <a:pt x="25" y="36"/>
                    </a:lnTo>
                    <a:lnTo>
                      <a:pt x="23" y="36"/>
                    </a:lnTo>
                    <a:lnTo>
                      <a:pt x="24" y="38"/>
                    </a:lnTo>
                    <a:lnTo>
                      <a:pt x="23" y="38"/>
                    </a:lnTo>
                    <a:lnTo>
                      <a:pt x="24" y="40"/>
                    </a:lnTo>
                    <a:lnTo>
                      <a:pt x="22" y="40"/>
                    </a:lnTo>
                    <a:lnTo>
                      <a:pt x="23" y="42"/>
                    </a:lnTo>
                    <a:lnTo>
                      <a:pt x="21" y="42"/>
                    </a:lnTo>
                    <a:lnTo>
                      <a:pt x="22" y="44"/>
                    </a:lnTo>
                    <a:lnTo>
                      <a:pt x="19" y="43"/>
                    </a:lnTo>
                    <a:lnTo>
                      <a:pt x="20" y="46"/>
                    </a:lnTo>
                    <a:lnTo>
                      <a:pt x="18" y="45"/>
                    </a:lnTo>
                    <a:lnTo>
                      <a:pt x="18" y="47"/>
                    </a:lnTo>
                    <a:lnTo>
                      <a:pt x="17" y="46"/>
                    </a:lnTo>
                    <a:lnTo>
                      <a:pt x="17" y="48"/>
                    </a:lnTo>
                    <a:lnTo>
                      <a:pt x="15" y="46"/>
                    </a:lnTo>
                    <a:lnTo>
                      <a:pt x="15" y="49"/>
                    </a:lnTo>
                    <a:lnTo>
                      <a:pt x="13" y="46"/>
                    </a:lnTo>
                    <a:lnTo>
                      <a:pt x="13" y="50"/>
                    </a:lnTo>
                    <a:lnTo>
                      <a:pt x="11" y="46"/>
                    </a:lnTo>
                    <a:lnTo>
                      <a:pt x="10" y="50"/>
                    </a:lnTo>
                    <a:lnTo>
                      <a:pt x="9" y="46"/>
                    </a:lnTo>
                    <a:lnTo>
                      <a:pt x="7" y="49"/>
                    </a:lnTo>
                    <a:lnTo>
                      <a:pt x="7" y="46"/>
                    </a:lnTo>
                    <a:lnTo>
                      <a:pt x="5" y="48"/>
                    </a:lnTo>
                    <a:lnTo>
                      <a:pt x="6" y="45"/>
                    </a:lnTo>
                    <a:lnTo>
                      <a:pt x="3" y="47"/>
                    </a:lnTo>
                    <a:lnTo>
                      <a:pt x="4" y="44"/>
                    </a:lnTo>
                    <a:lnTo>
                      <a:pt x="2" y="45"/>
                    </a:lnTo>
                    <a:lnTo>
                      <a:pt x="3" y="43"/>
                    </a:lnTo>
                    <a:lnTo>
                      <a:pt x="2" y="43"/>
                    </a:lnTo>
                    <a:lnTo>
                      <a:pt x="3" y="42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9" y="44"/>
                    </a:lnTo>
                    <a:lnTo>
                      <a:pt x="11" y="44"/>
                    </a:lnTo>
                    <a:lnTo>
                      <a:pt x="14" y="43"/>
                    </a:lnTo>
                    <a:lnTo>
                      <a:pt x="17" y="43"/>
                    </a:lnTo>
                    <a:lnTo>
                      <a:pt x="12" y="43"/>
                    </a:lnTo>
                    <a:lnTo>
                      <a:pt x="9" y="43"/>
                    </a:lnTo>
                    <a:lnTo>
                      <a:pt x="6" y="43"/>
                    </a:lnTo>
                    <a:lnTo>
                      <a:pt x="4" y="42"/>
                    </a:lnTo>
                    <a:lnTo>
                      <a:pt x="2" y="41"/>
                    </a:lnTo>
                    <a:lnTo>
                      <a:pt x="1" y="39"/>
                    </a:lnTo>
                    <a:lnTo>
                      <a:pt x="0" y="38"/>
                    </a:lnTo>
                    <a:lnTo>
                      <a:pt x="0" y="37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2" y="35"/>
                    </a:lnTo>
                    <a:lnTo>
                      <a:pt x="3" y="34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7" y="34"/>
                    </a:lnTo>
                    <a:lnTo>
                      <a:pt x="8" y="3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4" name="Freeform 204"/>
              <p:cNvSpPr>
                <a:spLocks/>
              </p:cNvSpPr>
              <p:nvPr/>
            </p:nvSpPr>
            <p:spPr bwMode="auto">
              <a:xfrm>
                <a:off x="2504" y="1251"/>
                <a:ext cx="54" cy="120"/>
              </a:xfrm>
              <a:custGeom>
                <a:avLst/>
                <a:gdLst>
                  <a:gd name="T0" fmla="*/ 6 w 9"/>
                  <a:gd name="T1" fmla="*/ 0 h 20"/>
                  <a:gd name="T2" fmla="*/ 3 w 9"/>
                  <a:gd name="T3" fmla="*/ 2 h 20"/>
                  <a:gd name="T4" fmla="*/ 2 w 9"/>
                  <a:gd name="T5" fmla="*/ 4 h 20"/>
                  <a:gd name="T6" fmla="*/ 0 w 9"/>
                  <a:gd name="T7" fmla="*/ 6 h 20"/>
                  <a:gd name="T8" fmla="*/ 0 w 9"/>
                  <a:gd name="T9" fmla="*/ 8 h 20"/>
                  <a:gd name="T10" fmla="*/ 0 w 9"/>
                  <a:gd name="T11" fmla="*/ 10 h 20"/>
                  <a:gd name="T12" fmla="*/ 0 w 9"/>
                  <a:gd name="T13" fmla="*/ 12 h 20"/>
                  <a:gd name="T14" fmla="*/ 1 w 9"/>
                  <a:gd name="T15" fmla="*/ 14 h 20"/>
                  <a:gd name="T16" fmla="*/ 2 w 9"/>
                  <a:gd name="T17" fmla="*/ 16 h 20"/>
                  <a:gd name="T18" fmla="*/ 4 w 9"/>
                  <a:gd name="T19" fmla="*/ 17 h 20"/>
                  <a:gd name="T20" fmla="*/ 6 w 9"/>
                  <a:gd name="T21" fmla="*/ 19 h 20"/>
                  <a:gd name="T22" fmla="*/ 7 w 9"/>
                  <a:gd name="T23" fmla="*/ 20 h 20"/>
                  <a:gd name="T24" fmla="*/ 8 w 9"/>
                  <a:gd name="T25" fmla="*/ 19 h 20"/>
                  <a:gd name="T26" fmla="*/ 9 w 9"/>
                  <a:gd name="T27" fmla="*/ 18 h 20"/>
                  <a:gd name="T28" fmla="*/ 7 w 9"/>
                  <a:gd name="T29" fmla="*/ 19 h 20"/>
                  <a:gd name="T30" fmla="*/ 6 w 9"/>
                  <a:gd name="T31" fmla="*/ 19 h 20"/>
                  <a:gd name="T32" fmla="*/ 5 w 9"/>
                  <a:gd name="T33" fmla="*/ 18 h 20"/>
                  <a:gd name="T34" fmla="*/ 4 w 9"/>
                  <a:gd name="T35" fmla="*/ 16 h 20"/>
                  <a:gd name="T36" fmla="*/ 3 w 9"/>
                  <a:gd name="T37" fmla="*/ 15 h 20"/>
                  <a:gd name="T38" fmla="*/ 3 w 9"/>
                  <a:gd name="T39" fmla="*/ 14 h 20"/>
                  <a:gd name="T40" fmla="*/ 3 w 9"/>
                  <a:gd name="T41" fmla="*/ 13 h 20"/>
                  <a:gd name="T42" fmla="*/ 3 w 9"/>
                  <a:gd name="T43" fmla="*/ 11 h 20"/>
                  <a:gd name="T44" fmla="*/ 2 w 9"/>
                  <a:gd name="T45" fmla="*/ 13 h 20"/>
                  <a:gd name="T46" fmla="*/ 2 w 9"/>
                  <a:gd name="T47" fmla="*/ 11 h 20"/>
                  <a:gd name="T48" fmla="*/ 1 w 9"/>
                  <a:gd name="T49" fmla="*/ 13 h 20"/>
                  <a:gd name="T50" fmla="*/ 1 w 9"/>
                  <a:gd name="T51" fmla="*/ 10 h 20"/>
                  <a:gd name="T52" fmla="*/ 1 w 9"/>
                  <a:gd name="T53" fmla="*/ 12 h 20"/>
                  <a:gd name="T54" fmla="*/ 1 w 9"/>
                  <a:gd name="T55" fmla="*/ 8 h 20"/>
                  <a:gd name="T56" fmla="*/ 0 w 9"/>
                  <a:gd name="T57" fmla="*/ 9 h 20"/>
                  <a:gd name="T58" fmla="*/ 0 w 9"/>
                  <a:gd name="T59" fmla="*/ 7 h 20"/>
                  <a:gd name="T60" fmla="*/ 1 w 9"/>
                  <a:gd name="T61" fmla="*/ 6 h 20"/>
                  <a:gd name="T62" fmla="*/ 2 w 9"/>
                  <a:gd name="T63" fmla="*/ 4 h 20"/>
                  <a:gd name="T64" fmla="*/ 3 w 9"/>
                  <a:gd name="T65" fmla="*/ 2 h 20"/>
                  <a:gd name="T66" fmla="*/ 6 w 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" h="20">
                    <a:moveTo>
                      <a:pt x="6" y="0"/>
                    </a:move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7" y="20"/>
                    </a:lnTo>
                    <a:lnTo>
                      <a:pt x="8" y="19"/>
                    </a:lnTo>
                    <a:lnTo>
                      <a:pt x="9" y="18"/>
                    </a:lnTo>
                    <a:lnTo>
                      <a:pt x="7" y="19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5" name="Freeform 205"/>
              <p:cNvSpPr>
                <a:spLocks/>
              </p:cNvSpPr>
              <p:nvPr/>
            </p:nvSpPr>
            <p:spPr bwMode="auto">
              <a:xfrm>
                <a:off x="2522" y="1257"/>
                <a:ext cx="114" cy="240"/>
              </a:xfrm>
              <a:custGeom>
                <a:avLst/>
                <a:gdLst>
                  <a:gd name="T0" fmla="*/ 0 w 19"/>
                  <a:gd name="T1" fmla="*/ 8 h 40"/>
                  <a:gd name="T2" fmla="*/ 0 w 19"/>
                  <a:gd name="T3" fmla="*/ 7 h 40"/>
                  <a:gd name="T4" fmla="*/ 1 w 19"/>
                  <a:gd name="T5" fmla="*/ 5 h 40"/>
                  <a:gd name="T6" fmla="*/ 3 w 19"/>
                  <a:gd name="T7" fmla="*/ 3 h 40"/>
                  <a:gd name="T8" fmla="*/ 4 w 19"/>
                  <a:gd name="T9" fmla="*/ 2 h 40"/>
                  <a:gd name="T10" fmla="*/ 6 w 19"/>
                  <a:gd name="T11" fmla="*/ 1 h 40"/>
                  <a:gd name="T12" fmla="*/ 8 w 19"/>
                  <a:gd name="T13" fmla="*/ 0 h 40"/>
                  <a:gd name="T14" fmla="*/ 11 w 19"/>
                  <a:gd name="T15" fmla="*/ 0 h 40"/>
                  <a:gd name="T16" fmla="*/ 13 w 19"/>
                  <a:gd name="T17" fmla="*/ 2 h 40"/>
                  <a:gd name="T18" fmla="*/ 16 w 19"/>
                  <a:gd name="T19" fmla="*/ 6 h 40"/>
                  <a:gd name="T20" fmla="*/ 17 w 19"/>
                  <a:gd name="T21" fmla="*/ 9 h 40"/>
                  <a:gd name="T22" fmla="*/ 18 w 19"/>
                  <a:gd name="T23" fmla="*/ 13 h 40"/>
                  <a:gd name="T24" fmla="*/ 19 w 19"/>
                  <a:gd name="T25" fmla="*/ 18 h 40"/>
                  <a:gd name="T26" fmla="*/ 19 w 19"/>
                  <a:gd name="T27" fmla="*/ 22 h 40"/>
                  <a:gd name="T28" fmla="*/ 19 w 19"/>
                  <a:gd name="T29" fmla="*/ 25 h 40"/>
                  <a:gd name="T30" fmla="*/ 19 w 19"/>
                  <a:gd name="T31" fmla="*/ 29 h 40"/>
                  <a:gd name="T32" fmla="*/ 18 w 19"/>
                  <a:gd name="T33" fmla="*/ 34 h 40"/>
                  <a:gd name="T34" fmla="*/ 16 w 19"/>
                  <a:gd name="T35" fmla="*/ 40 h 40"/>
                  <a:gd name="T36" fmla="*/ 18 w 19"/>
                  <a:gd name="T37" fmla="*/ 35 h 40"/>
                  <a:gd name="T38" fmla="*/ 18 w 19"/>
                  <a:gd name="T39" fmla="*/ 30 h 40"/>
                  <a:gd name="T40" fmla="*/ 19 w 19"/>
                  <a:gd name="T41" fmla="*/ 26 h 40"/>
                  <a:gd name="T42" fmla="*/ 19 w 19"/>
                  <a:gd name="T43" fmla="*/ 22 h 40"/>
                  <a:gd name="T44" fmla="*/ 18 w 19"/>
                  <a:gd name="T45" fmla="*/ 17 h 40"/>
                  <a:gd name="T46" fmla="*/ 17 w 19"/>
                  <a:gd name="T47" fmla="*/ 13 h 40"/>
                  <a:gd name="T48" fmla="*/ 17 w 19"/>
                  <a:gd name="T49" fmla="*/ 9 h 40"/>
                  <a:gd name="T50" fmla="*/ 15 w 19"/>
                  <a:gd name="T51" fmla="*/ 6 h 40"/>
                  <a:gd name="T52" fmla="*/ 13 w 19"/>
                  <a:gd name="T53" fmla="*/ 3 h 40"/>
                  <a:gd name="T54" fmla="*/ 11 w 19"/>
                  <a:gd name="T55" fmla="*/ 0 h 40"/>
                  <a:gd name="T56" fmla="*/ 11 w 19"/>
                  <a:gd name="T57" fmla="*/ 1 h 40"/>
                  <a:gd name="T58" fmla="*/ 8 w 19"/>
                  <a:gd name="T59" fmla="*/ 1 h 40"/>
                  <a:gd name="T60" fmla="*/ 6 w 19"/>
                  <a:gd name="T61" fmla="*/ 2 h 40"/>
                  <a:gd name="T62" fmla="*/ 4 w 19"/>
                  <a:gd name="T63" fmla="*/ 4 h 40"/>
                  <a:gd name="T64" fmla="*/ 2 w 19"/>
                  <a:gd name="T65" fmla="*/ 5 h 40"/>
                  <a:gd name="T66" fmla="*/ 1 w 19"/>
                  <a:gd name="T67" fmla="*/ 7 h 40"/>
                  <a:gd name="T68" fmla="*/ 1 w 19"/>
                  <a:gd name="T69" fmla="*/ 9 h 40"/>
                  <a:gd name="T70" fmla="*/ 1 w 19"/>
                  <a:gd name="T71" fmla="*/ 11 h 40"/>
                  <a:gd name="T72" fmla="*/ 1 w 19"/>
                  <a:gd name="T73" fmla="*/ 13 h 40"/>
                  <a:gd name="T74" fmla="*/ 1 w 19"/>
                  <a:gd name="T75" fmla="*/ 14 h 40"/>
                  <a:gd name="T76" fmla="*/ 2 w 19"/>
                  <a:gd name="T77" fmla="*/ 15 h 40"/>
                  <a:gd name="T78" fmla="*/ 3 w 19"/>
                  <a:gd name="T79" fmla="*/ 16 h 40"/>
                  <a:gd name="T80" fmla="*/ 4 w 19"/>
                  <a:gd name="T81" fmla="*/ 17 h 40"/>
                  <a:gd name="T82" fmla="*/ 5 w 19"/>
                  <a:gd name="T83" fmla="*/ 17 h 40"/>
                  <a:gd name="T84" fmla="*/ 6 w 19"/>
                  <a:gd name="T85" fmla="*/ 16 h 40"/>
                  <a:gd name="T86" fmla="*/ 5 w 19"/>
                  <a:gd name="T87" fmla="*/ 17 h 40"/>
                  <a:gd name="T88" fmla="*/ 4 w 19"/>
                  <a:gd name="T89" fmla="*/ 17 h 40"/>
                  <a:gd name="T90" fmla="*/ 3 w 19"/>
                  <a:gd name="T91" fmla="*/ 16 h 40"/>
                  <a:gd name="T92" fmla="*/ 2 w 19"/>
                  <a:gd name="T93" fmla="*/ 15 h 40"/>
                  <a:gd name="T94" fmla="*/ 1 w 19"/>
                  <a:gd name="T95" fmla="*/ 14 h 40"/>
                  <a:gd name="T96" fmla="*/ 0 w 19"/>
                  <a:gd name="T97" fmla="*/ 13 h 40"/>
                  <a:gd name="T98" fmla="*/ 0 w 19"/>
                  <a:gd name="T99" fmla="*/ 11 h 40"/>
                  <a:gd name="T100" fmla="*/ 1 w 19"/>
                  <a:gd name="T101" fmla="*/ 8 h 40"/>
                  <a:gd name="T102" fmla="*/ 1 w 19"/>
                  <a:gd name="T103" fmla="*/ 6 h 40"/>
                  <a:gd name="T104" fmla="*/ 3 w 19"/>
                  <a:gd name="T105" fmla="*/ 4 h 40"/>
                  <a:gd name="T106" fmla="*/ 4 w 19"/>
                  <a:gd name="T107" fmla="*/ 3 h 40"/>
                  <a:gd name="T108" fmla="*/ 6 w 19"/>
                  <a:gd name="T109" fmla="*/ 1 h 40"/>
                  <a:gd name="T110" fmla="*/ 8 w 19"/>
                  <a:gd name="T111" fmla="*/ 1 h 40"/>
                  <a:gd name="T112" fmla="*/ 8 w 19"/>
                  <a:gd name="T113" fmla="*/ 0 h 40"/>
                  <a:gd name="T114" fmla="*/ 6 w 19"/>
                  <a:gd name="T115" fmla="*/ 1 h 40"/>
                  <a:gd name="T116" fmla="*/ 4 w 19"/>
                  <a:gd name="T117" fmla="*/ 2 h 40"/>
                  <a:gd name="T118" fmla="*/ 2 w 19"/>
                  <a:gd name="T119" fmla="*/ 4 h 40"/>
                  <a:gd name="T120" fmla="*/ 1 w 19"/>
                  <a:gd name="T121" fmla="*/ 6 h 40"/>
                  <a:gd name="T122" fmla="*/ 0 w 19"/>
                  <a:gd name="T123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" h="40">
                    <a:moveTo>
                      <a:pt x="0" y="8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6" y="6"/>
                    </a:lnTo>
                    <a:lnTo>
                      <a:pt x="17" y="9"/>
                    </a:lnTo>
                    <a:lnTo>
                      <a:pt x="18" y="13"/>
                    </a:lnTo>
                    <a:lnTo>
                      <a:pt x="19" y="18"/>
                    </a:lnTo>
                    <a:lnTo>
                      <a:pt x="19" y="22"/>
                    </a:lnTo>
                    <a:lnTo>
                      <a:pt x="19" y="25"/>
                    </a:lnTo>
                    <a:lnTo>
                      <a:pt x="19" y="29"/>
                    </a:lnTo>
                    <a:lnTo>
                      <a:pt x="18" y="34"/>
                    </a:lnTo>
                    <a:lnTo>
                      <a:pt x="16" y="40"/>
                    </a:lnTo>
                    <a:lnTo>
                      <a:pt x="18" y="35"/>
                    </a:lnTo>
                    <a:lnTo>
                      <a:pt x="18" y="30"/>
                    </a:lnTo>
                    <a:lnTo>
                      <a:pt x="19" y="26"/>
                    </a:lnTo>
                    <a:lnTo>
                      <a:pt x="19" y="22"/>
                    </a:lnTo>
                    <a:lnTo>
                      <a:pt x="18" y="17"/>
                    </a:lnTo>
                    <a:lnTo>
                      <a:pt x="17" y="13"/>
                    </a:lnTo>
                    <a:lnTo>
                      <a:pt x="17" y="9"/>
                    </a:lnTo>
                    <a:lnTo>
                      <a:pt x="15" y="6"/>
                    </a:lnTo>
                    <a:lnTo>
                      <a:pt x="13" y="3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6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6" y="16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3" y="16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6" name="Freeform 206"/>
              <p:cNvSpPr>
                <a:spLocks/>
              </p:cNvSpPr>
              <p:nvPr/>
            </p:nvSpPr>
            <p:spPr bwMode="auto">
              <a:xfrm>
                <a:off x="2588" y="1269"/>
                <a:ext cx="42" cy="228"/>
              </a:xfrm>
              <a:custGeom>
                <a:avLst/>
                <a:gdLst>
                  <a:gd name="T0" fmla="*/ 0 w 7"/>
                  <a:gd name="T1" fmla="*/ 0 h 38"/>
                  <a:gd name="T2" fmla="*/ 2 w 7"/>
                  <a:gd name="T3" fmla="*/ 2 h 38"/>
                  <a:gd name="T4" fmla="*/ 3 w 7"/>
                  <a:gd name="T5" fmla="*/ 4 h 38"/>
                  <a:gd name="T6" fmla="*/ 5 w 7"/>
                  <a:gd name="T7" fmla="*/ 9 h 38"/>
                  <a:gd name="T8" fmla="*/ 6 w 7"/>
                  <a:gd name="T9" fmla="*/ 14 h 38"/>
                  <a:gd name="T10" fmla="*/ 7 w 7"/>
                  <a:gd name="T11" fmla="*/ 19 h 38"/>
                  <a:gd name="T12" fmla="*/ 7 w 7"/>
                  <a:gd name="T13" fmla="*/ 23 h 38"/>
                  <a:gd name="T14" fmla="*/ 6 w 7"/>
                  <a:gd name="T15" fmla="*/ 28 h 38"/>
                  <a:gd name="T16" fmla="*/ 6 w 7"/>
                  <a:gd name="T17" fmla="*/ 32 h 38"/>
                  <a:gd name="T18" fmla="*/ 5 w 7"/>
                  <a:gd name="T19" fmla="*/ 36 h 38"/>
                  <a:gd name="T20" fmla="*/ 5 w 7"/>
                  <a:gd name="T21" fmla="*/ 38 h 38"/>
                  <a:gd name="T22" fmla="*/ 5 w 7"/>
                  <a:gd name="T23" fmla="*/ 36 h 38"/>
                  <a:gd name="T24" fmla="*/ 6 w 7"/>
                  <a:gd name="T25" fmla="*/ 32 h 38"/>
                  <a:gd name="T26" fmla="*/ 7 w 7"/>
                  <a:gd name="T27" fmla="*/ 28 h 38"/>
                  <a:gd name="T28" fmla="*/ 7 w 7"/>
                  <a:gd name="T29" fmla="*/ 23 h 38"/>
                  <a:gd name="T30" fmla="*/ 7 w 7"/>
                  <a:gd name="T31" fmla="*/ 19 h 38"/>
                  <a:gd name="T32" fmla="*/ 6 w 7"/>
                  <a:gd name="T33" fmla="*/ 15 h 38"/>
                  <a:gd name="T34" fmla="*/ 6 w 7"/>
                  <a:gd name="T35" fmla="*/ 11 h 38"/>
                  <a:gd name="T36" fmla="*/ 5 w 7"/>
                  <a:gd name="T37" fmla="*/ 9 h 38"/>
                  <a:gd name="T38" fmla="*/ 4 w 7"/>
                  <a:gd name="T39" fmla="*/ 4 h 38"/>
                  <a:gd name="T40" fmla="*/ 2 w 7"/>
                  <a:gd name="T41" fmla="*/ 1 h 38"/>
                  <a:gd name="T42" fmla="*/ 0 w 7"/>
                  <a:gd name="T4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38">
                    <a:moveTo>
                      <a:pt x="0" y="0"/>
                    </a:moveTo>
                    <a:lnTo>
                      <a:pt x="2" y="2"/>
                    </a:lnTo>
                    <a:lnTo>
                      <a:pt x="3" y="4"/>
                    </a:lnTo>
                    <a:lnTo>
                      <a:pt x="5" y="9"/>
                    </a:lnTo>
                    <a:lnTo>
                      <a:pt x="6" y="14"/>
                    </a:lnTo>
                    <a:lnTo>
                      <a:pt x="7" y="19"/>
                    </a:lnTo>
                    <a:lnTo>
                      <a:pt x="7" y="23"/>
                    </a:lnTo>
                    <a:lnTo>
                      <a:pt x="6" y="28"/>
                    </a:lnTo>
                    <a:lnTo>
                      <a:pt x="6" y="32"/>
                    </a:lnTo>
                    <a:lnTo>
                      <a:pt x="5" y="36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6" y="15"/>
                    </a:lnTo>
                    <a:lnTo>
                      <a:pt x="6" y="11"/>
                    </a:lnTo>
                    <a:lnTo>
                      <a:pt x="5" y="9"/>
                    </a:lnTo>
                    <a:lnTo>
                      <a:pt x="4" y="4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7" name="Freeform 207"/>
              <p:cNvSpPr>
                <a:spLocks/>
              </p:cNvSpPr>
              <p:nvPr/>
            </p:nvSpPr>
            <p:spPr bwMode="auto">
              <a:xfrm>
                <a:off x="2516" y="1449"/>
                <a:ext cx="102" cy="54"/>
              </a:xfrm>
              <a:custGeom>
                <a:avLst/>
                <a:gdLst>
                  <a:gd name="T0" fmla="*/ 17 w 17"/>
                  <a:gd name="T1" fmla="*/ 9 h 9"/>
                  <a:gd name="T2" fmla="*/ 14 w 17"/>
                  <a:gd name="T3" fmla="*/ 5 h 9"/>
                  <a:gd name="T4" fmla="*/ 15 w 17"/>
                  <a:gd name="T5" fmla="*/ 8 h 9"/>
                  <a:gd name="T6" fmla="*/ 13 w 17"/>
                  <a:gd name="T7" fmla="*/ 9 h 9"/>
                  <a:gd name="T8" fmla="*/ 10 w 17"/>
                  <a:gd name="T9" fmla="*/ 9 h 9"/>
                  <a:gd name="T10" fmla="*/ 7 w 17"/>
                  <a:gd name="T11" fmla="*/ 8 h 9"/>
                  <a:gd name="T12" fmla="*/ 4 w 17"/>
                  <a:gd name="T13" fmla="*/ 8 h 9"/>
                  <a:gd name="T14" fmla="*/ 2 w 17"/>
                  <a:gd name="T15" fmla="*/ 7 h 9"/>
                  <a:gd name="T16" fmla="*/ 1 w 17"/>
                  <a:gd name="T17" fmla="*/ 5 h 9"/>
                  <a:gd name="T18" fmla="*/ 0 w 17"/>
                  <a:gd name="T19" fmla="*/ 4 h 9"/>
                  <a:gd name="T20" fmla="*/ 0 w 17"/>
                  <a:gd name="T21" fmla="*/ 3 h 9"/>
                  <a:gd name="T22" fmla="*/ 1 w 17"/>
                  <a:gd name="T23" fmla="*/ 2 h 9"/>
                  <a:gd name="T24" fmla="*/ 2 w 17"/>
                  <a:gd name="T25" fmla="*/ 1 h 9"/>
                  <a:gd name="T26" fmla="*/ 3 w 17"/>
                  <a:gd name="T27" fmla="*/ 0 h 9"/>
                  <a:gd name="T28" fmla="*/ 5 w 17"/>
                  <a:gd name="T29" fmla="*/ 0 h 9"/>
                  <a:gd name="T30" fmla="*/ 7 w 17"/>
                  <a:gd name="T31" fmla="*/ 0 h 9"/>
                  <a:gd name="T32" fmla="*/ 4 w 17"/>
                  <a:gd name="T33" fmla="*/ 0 h 9"/>
                  <a:gd name="T34" fmla="*/ 2 w 17"/>
                  <a:gd name="T35" fmla="*/ 0 h 9"/>
                  <a:gd name="T36" fmla="*/ 1 w 17"/>
                  <a:gd name="T37" fmla="*/ 1 h 9"/>
                  <a:gd name="T38" fmla="*/ 0 w 17"/>
                  <a:gd name="T39" fmla="*/ 3 h 9"/>
                  <a:gd name="T40" fmla="*/ 0 w 17"/>
                  <a:gd name="T41" fmla="*/ 4 h 9"/>
                  <a:gd name="T42" fmla="*/ 1 w 17"/>
                  <a:gd name="T43" fmla="*/ 6 h 9"/>
                  <a:gd name="T44" fmla="*/ 2 w 17"/>
                  <a:gd name="T45" fmla="*/ 7 h 9"/>
                  <a:gd name="T46" fmla="*/ 5 w 17"/>
                  <a:gd name="T47" fmla="*/ 8 h 9"/>
                  <a:gd name="T48" fmla="*/ 7 w 17"/>
                  <a:gd name="T49" fmla="*/ 9 h 9"/>
                  <a:gd name="T50" fmla="*/ 10 w 17"/>
                  <a:gd name="T51" fmla="*/ 9 h 9"/>
                  <a:gd name="T52" fmla="*/ 13 w 17"/>
                  <a:gd name="T53" fmla="*/ 9 h 9"/>
                  <a:gd name="T54" fmla="*/ 13 w 17"/>
                  <a:gd name="T55" fmla="*/ 9 h 9"/>
                  <a:gd name="T56" fmla="*/ 17 w 17"/>
                  <a:gd name="T5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" h="9">
                    <a:moveTo>
                      <a:pt x="17" y="9"/>
                    </a:moveTo>
                    <a:lnTo>
                      <a:pt x="14" y="5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0" y="9"/>
                    </a:lnTo>
                    <a:lnTo>
                      <a:pt x="7" y="8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5" y="8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8" name="Freeform 208"/>
              <p:cNvSpPr>
                <a:spLocks/>
              </p:cNvSpPr>
              <p:nvPr/>
            </p:nvSpPr>
            <p:spPr bwMode="auto">
              <a:xfrm>
                <a:off x="2480" y="1395"/>
                <a:ext cx="36" cy="168"/>
              </a:xfrm>
              <a:custGeom>
                <a:avLst/>
                <a:gdLst>
                  <a:gd name="T0" fmla="*/ 6 w 6"/>
                  <a:gd name="T1" fmla="*/ 0 h 28"/>
                  <a:gd name="T2" fmla="*/ 4 w 6"/>
                  <a:gd name="T3" fmla="*/ 2 h 28"/>
                  <a:gd name="T4" fmla="*/ 3 w 6"/>
                  <a:gd name="T5" fmla="*/ 4 h 28"/>
                  <a:gd name="T6" fmla="*/ 2 w 6"/>
                  <a:gd name="T7" fmla="*/ 6 h 28"/>
                  <a:gd name="T8" fmla="*/ 1 w 6"/>
                  <a:gd name="T9" fmla="*/ 8 h 28"/>
                  <a:gd name="T10" fmla="*/ 1 w 6"/>
                  <a:gd name="T11" fmla="*/ 12 h 28"/>
                  <a:gd name="T12" fmla="*/ 0 w 6"/>
                  <a:gd name="T13" fmla="*/ 14 h 28"/>
                  <a:gd name="T14" fmla="*/ 0 w 6"/>
                  <a:gd name="T15" fmla="*/ 17 h 28"/>
                  <a:gd name="T16" fmla="*/ 0 w 6"/>
                  <a:gd name="T17" fmla="*/ 19 h 28"/>
                  <a:gd name="T18" fmla="*/ 1 w 6"/>
                  <a:gd name="T19" fmla="*/ 22 h 28"/>
                  <a:gd name="T20" fmla="*/ 1 w 6"/>
                  <a:gd name="T21" fmla="*/ 25 h 28"/>
                  <a:gd name="T22" fmla="*/ 2 w 6"/>
                  <a:gd name="T23" fmla="*/ 28 h 28"/>
                  <a:gd name="T24" fmla="*/ 2 w 6"/>
                  <a:gd name="T25" fmla="*/ 28 h 28"/>
                  <a:gd name="T26" fmla="*/ 2 w 6"/>
                  <a:gd name="T27" fmla="*/ 25 h 28"/>
                  <a:gd name="T28" fmla="*/ 1 w 6"/>
                  <a:gd name="T29" fmla="*/ 23 h 28"/>
                  <a:gd name="T30" fmla="*/ 1 w 6"/>
                  <a:gd name="T31" fmla="*/ 19 h 28"/>
                  <a:gd name="T32" fmla="*/ 0 w 6"/>
                  <a:gd name="T33" fmla="*/ 16 h 28"/>
                  <a:gd name="T34" fmla="*/ 1 w 6"/>
                  <a:gd name="T35" fmla="*/ 13 h 28"/>
                  <a:gd name="T36" fmla="*/ 1 w 6"/>
                  <a:gd name="T37" fmla="*/ 11 h 28"/>
                  <a:gd name="T38" fmla="*/ 2 w 6"/>
                  <a:gd name="T39" fmla="*/ 8 h 28"/>
                  <a:gd name="T40" fmla="*/ 3 w 6"/>
                  <a:gd name="T41" fmla="*/ 6 h 28"/>
                  <a:gd name="T42" fmla="*/ 4 w 6"/>
                  <a:gd name="T43" fmla="*/ 4 h 28"/>
                  <a:gd name="T44" fmla="*/ 5 w 6"/>
                  <a:gd name="T45" fmla="*/ 2 h 28"/>
                  <a:gd name="T46" fmla="*/ 6 w 6"/>
                  <a:gd name="T47" fmla="*/ 0 h 28"/>
                  <a:gd name="T48" fmla="*/ 6 w 6"/>
                  <a:gd name="T4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28">
                    <a:moveTo>
                      <a:pt x="6" y="0"/>
                    </a:moveTo>
                    <a:lnTo>
                      <a:pt x="4" y="2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5"/>
                    </a:lnTo>
                    <a:lnTo>
                      <a:pt x="1" y="23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09" name="Freeform 209"/>
              <p:cNvSpPr>
                <a:spLocks/>
              </p:cNvSpPr>
              <p:nvPr/>
            </p:nvSpPr>
            <p:spPr bwMode="auto">
              <a:xfrm>
                <a:off x="2492" y="1437"/>
                <a:ext cx="66" cy="126"/>
              </a:xfrm>
              <a:custGeom>
                <a:avLst/>
                <a:gdLst>
                  <a:gd name="T0" fmla="*/ 2 w 11"/>
                  <a:gd name="T1" fmla="*/ 21 h 21"/>
                  <a:gd name="T2" fmla="*/ 2 w 11"/>
                  <a:gd name="T3" fmla="*/ 17 h 21"/>
                  <a:gd name="T4" fmla="*/ 1 w 11"/>
                  <a:gd name="T5" fmla="*/ 13 h 21"/>
                  <a:gd name="T6" fmla="*/ 1 w 11"/>
                  <a:gd name="T7" fmla="*/ 11 h 21"/>
                  <a:gd name="T8" fmla="*/ 1 w 11"/>
                  <a:gd name="T9" fmla="*/ 8 h 21"/>
                  <a:gd name="T10" fmla="*/ 2 w 11"/>
                  <a:gd name="T11" fmla="*/ 6 h 21"/>
                  <a:gd name="T12" fmla="*/ 2 w 11"/>
                  <a:gd name="T13" fmla="*/ 4 h 21"/>
                  <a:gd name="T14" fmla="*/ 3 w 11"/>
                  <a:gd name="T15" fmla="*/ 3 h 21"/>
                  <a:gd name="T16" fmla="*/ 4 w 11"/>
                  <a:gd name="T17" fmla="*/ 1 h 21"/>
                  <a:gd name="T18" fmla="*/ 6 w 11"/>
                  <a:gd name="T19" fmla="*/ 0 h 21"/>
                  <a:gd name="T20" fmla="*/ 7 w 11"/>
                  <a:gd name="T21" fmla="*/ 0 h 21"/>
                  <a:gd name="T22" fmla="*/ 9 w 11"/>
                  <a:gd name="T23" fmla="*/ 0 h 21"/>
                  <a:gd name="T24" fmla="*/ 10 w 11"/>
                  <a:gd name="T25" fmla="*/ 0 h 21"/>
                  <a:gd name="T26" fmla="*/ 11 w 11"/>
                  <a:gd name="T27" fmla="*/ 1 h 21"/>
                  <a:gd name="T28" fmla="*/ 11 w 11"/>
                  <a:gd name="T29" fmla="*/ 1 h 21"/>
                  <a:gd name="T30" fmla="*/ 11 w 11"/>
                  <a:gd name="T31" fmla="*/ 2 h 21"/>
                  <a:gd name="T32" fmla="*/ 11 w 11"/>
                  <a:gd name="T33" fmla="*/ 2 h 21"/>
                  <a:gd name="T34" fmla="*/ 10 w 11"/>
                  <a:gd name="T35" fmla="*/ 4 h 21"/>
                  <a:gd name="T36" fmla="*/ 11 w 11"/>
                  <a:gd name="T37" fmla="*/ 2 h 21"/>
                  <a:gd name="T38" fmla="*/ 11 w 11"/>
                  <a:gd name="T39" fmla="*/ 2 h 21"/>
                  <a:gd name="T40" fmla="*/ 11 w 11"/>
                  <a:gd name="T41" fmla="*/ 1 h 21"/>
                  <a:gd name="T42" fmla="*/ 11 w 11"/>
                  <a:gd name="T43" fmla="*/ 0 h 21"/>
                  <a:gd name="T44" fmla="*/ 10 w 11"/>
                  <a:gd name="T45" fmla="*/ 0 h 21"/>
                  <a:gd name="T46" fmla="*/ 8 w 11"/>
                  <a:gd name="T47" fmla="*/ 0 h 21"/>
                  <a:gd name="T48" fmla="*/ 7 w 11"/>
                  <a:gd name="T49" fmla="*/ 0 h 21"/>
                  <a:gd name="T50" fmla="*/ 5 w 11"/>
                  <a:gd name="T51" fmla="*/ 0 h 21"/>
                  <a:gd name="T52" fmla="*/ 4 w 11"/>
                  <a:gd name="T53" fmla="*/ 2 h 21"/>
                  <a:gd name="T54" fmla="*/ 3 w 11"/>
                  <a:gd name="T55" fmla="*/ 3 h 21"/>
                  <a:gd name="T56" fmla="*/ 2 w 11"/>
                  <a:gd name="T57" fmla="*/ 4 h 21"/>
                  <a:gd name="T58" fmla="*/ 2 w 11"/>
                  <a:gd name="T59" fmla="*/ 4 h 21"/>
                  <a:gd name="T60" fmla="*/ 1 w 11"/>
                  <a:gd name="T61" fmla="*/ 5 h 21"/>
                  <a:gd name="T62" fmla="*/ 2 w 11"/>
                  <a:gd name="T63" fmla="*/ 5 h 21"/>
                  <a:gd name="T64" fmla="*/ 1 w 11"/>
                  <a:gd name="T65" fmla="*/ 6 h 21"/>
                  <a:gd name="T66" fmla="*/ 1 w 11"/>
                  <a:gd name="T67" fmla="*/ 6 h 21"/>
                  <a:gd name="T68" fmla="*/ 0 w 11"/>
                  <a:gd name="T69" fmla="*/ 7 h 21"/>
                  <a:gd name="T70" fmla="*/ 1 w 11"/>
                  <a:gd name="T71" fmla="*/ 8 h 21"/>
                  <a:gd name="T72" fmla="*/ 0 w 11"/>
                  <a:gd name="T73" fmla="*/ 8 h 21"/>
                  <a:gd name="T74" fmla="*/ 1 w 11"/>
                  <a:gd name="T75" fmla="*/ 9 h 21"/>
                  <a:gd name="T76" fmla="*/ 0 w 11"/>
                  <a:gd name="T77" fmla="*/ 10 h 21"/>
                  <a:gd name="T78" fmla="*/ 1 w 11"/>
                  <a:gd name="T79" fmla="*/ 10 h 21"/>
                  <a:gd name="T80" fmla="*/ 0 w 11"/>
                  <a:gd name="T81" fmla="*/ 11 h 21"/>
                  <a:gd name="T82" fmla="*/ 1 w 11"/>
                  <a:gd name="T83" fmla="*/ 12 h 21"/>
                  <a:gd name="T84" fmla="*/ 0 w 11"/>
                  <a:gd name="T85" fmla="*/ 12 h 21"/>
                  <a:gd name="T86" fmla="*/ 1 w 11"/>
                  <a:gd name="T87" fmla="*/ 13 h 21"/>
                  <a:gd name="T88" fmla="*/ 0 w 11"/>
                  <a:gd name="T89" fmla="*/ 13 h 21"/>
                  <a:gd name="T90" fmla="*/ 1 w 11"/>
                  <a:gd name="T91" fmla="*/ 14 h 21"/>
                  <a:gd name="T92" fmla="*/ 0 w 11"/>
                  <a:gd name="T93" fmla="*/ 15 h 21"/>
                  <a:gd name="T94" fmla="*/ 1 w 11"/>
                  <a:gd name="T95" fmla="*/ 15 h 21"/>
                  <a:gd name="T96" fmla="*/ 0 w 11"/>
                  <a:gd name="T97" fmla="*/ 16 h 21"/>
                  <a:gd name="T98" fmla="*/ 1 w 11"/>
                  <a:gd name="T99" fmla="*/ 16 h 21"/>
                  <a:gd name="T100" fmla="*/ 0 w 11"/>
                  <a:gd name="T101" fmla="*/ 17 h 21"/>
                  <a:gd name="T102" fmla="*/ 1 w 11"/>
                  <a:gd name="T103" fmla="*/ 17 h 21"/>
                  <a:gd name="T104" fmla="*/ 1 w 11"/>
                  <a:gd name="T105" fmla="*/ 18 h 21"/>
                  <a:gd name="T106" fmla="*/ 1 w 11"/>
                  <a:gd name="T107" fmla="*/ 18 h 21"/>
                  <a:gd name="T108" fmla="*/ 1 w 11"/>
                  <a:gd name="T109" fmla="*/ 19 h 21"/>
                  <a:gd name="T110" fmla="*/ 2 w 11"/>
                  <a:gd name="T111" fmla="*/ 19 h 21"/>
                  <a:gd name="T112" fmla="*/ 1 w 11"/>
                  <a:gd name="T113" fmla="*/ 20 h 21"/>
                  <a:gd name="T114" fmla="*/ 2 w 11"/>
                  <a:gd name="T1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" h="21">
                    <a:moveTo>
                      <a:pt x="2" y="21"/>
                    </a:moveTo>
                    <a:lnTo>
                      <a:pt x="2" y="17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0" y="15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2" y="19"/>
                    </a:lnTo>
                    <a:lnTo>
                      <a:pt x="1" y="2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0" name="Freeform 210"/>
              <p:cNvSpPr>
                <a:spLocks/>
              </p:cNvSpPr>
              <p:nvPr/>
            </p:nvSpPr>
            <p:spPr bwMode="auto">
              <a:xfrm>
                <a:off x="2528" y="1389"/>
                <a:ext cx="18" cy="1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1 w 3"/>
                  <a:gd name="T5" fmla="*/ 1 h 2"/>
                  <a:gd name="T6" fmla="*/ 3 w 3"/>
                  <a:gd name="T7" fmla="*/ 2 h 2"/>
                  <a:gd name="T8" fmla="*/ 3 w 3"/>
                  <a:gd name="T9" fmla="*/ 2 h 2"/>
                  <a:gd name="T10" fmla="*/ 1 w 3"/>
                  <a:gd name="T11" fmla="*/ 0 h 2"/>
                  <a:gd name="T12" fmla="*/ 1 w 3"/>
                  <a:gd name="T13" fmla="*/ 0 h 2"/>
                  <a:gd name="T14" fmla="*/ 0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1" name="Freeform 211"/>
              <p:cNvSpPr>
                <a:spLocks/>
              </p:cNvSpPr>
              <p:nvPr/>
            </p:nvSpPr>
            <p:spPr bwMode="auto">
              <a:xfrm>
                <a:off x="2540" y="1389"/>
                <a:ext cx="24" cy="12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1 w 4"/>
                  <a:gd name="T5" fmla="*/ 0 h 2"/>
                  <a:gd name="T6" fmla="*/ 1 w 4"/>
                  <a:gd name="T7" fmla="*/ 0 h 2"/>
                  <a:gd name="T8" fmla="*/ 0 w 4"/>
                  <a:gd name="T9" fmla="*/ 0 h 2"/>
                  <a:gd name="T10" fmla="*/ 0 w 4"/>
                  <a:gd name="T11" fmla="*/ 0 h 2"/>
                  <a:gd name="T12" fmla="*/ 1 w 4"/>
                  <a:gd name="T13" fmla="*/ 0 h 2"/>
                  <a:gd name="T14" fmla="*/ 2 w 4"/>
                  <a:gd name="T15" fmla="*/ 0 h 2"/>
                  <a:gd name="T16" fmla="*/ 3 w 4"/>
                  <a:gd name="T17" fmla="*/ 1 h 2"/>
                  <a:gd name="T18" fmla="*/ 4 w 4"/>
                  <a:gd name="T19" fmla="*/ 2 h 2"/>
                  <a:gd name="T20" fmla="*/ 4 w 4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3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2" name="Freeform 212"/>
              <p:cNvSpPr>
                <a:spLocks/>
              </p:cNvSpPr>
              <p:nvPr/>
            </p:nvSpPr>
            <p:spPr bwMode="auto">
              <a:xfrm>
                <a:off x="2492" y="1401"/>
                <a:ext cx="54" cy="54"/>
              </a:xfrm>
              <a:custGeom>
                <a:avLst/>
                <a:gdLst>
                  <a:gd name="T0" fmla="*/ 5 w 9"/>
                  <a:gd name="T1" fmla="*/ 0 h 9"/>
                  <a:gd name="T2" fmla="*/ 4 w 9"/>
                  <a:gd name="T3" fmla="*/ 1 h 9"/>
                  <a:gd name="T4" fmla="*/ 2 w 9"/>
                  <a:gd name="T5" fmla="*/ 3 h 9"/>
                  <a:gd name="T6" fmla="*/ 1 w 9"/>
                  <a:gd name="T7" fmla="*/ 5 h 9"/>
                  <a:gd name="T8" fmla="*/ 0 w 9"/>
                  <a:gd name="T9" fmla="*/ 7 h 9"/>
                  <a:gd name="T10" fmla="*/ 0 w 9"/>
                  <a:gd name="T11" fmla="*/ 8 h 9"/>
                  <a:gd name="T12" fmla="*/ 0 w 9"/>
                  <a:gd name="T13" fmla="*/ 8 h 9"/>
                  <a:gd name="T14" fmla="*/ 1 w 9"/>
                  <a:gd name="T15" fmla="*/ 9 h 9"/>
                  <a:gd name="T16" fmla="*/ 2 w 9"/>
                  <a:gd name="T17" fmla="*/ 9 h 9"/>
                  <a:gd name="T18" fmla="*/ 3 w 9"/>
                  <a:gd name="T19" fmla="*/ 8 h 9"/>
                  <a:gd name="T20" fmla="*/ 2 w 9"/>
                  <a:gd name="T21" fmla="*/ 8 h 9"/>
                  <a:gd name="T22" fmla="*/ 1 w 9"/>
                  <a:gd name="T23" fmla="*/ 8 h 9"/>
                  <a:gd name="T24" fmla="*/ 1 w 9"/>
                  <a:gd name="T25" fmla="*/ 8 h 9"/>
                  <a:gd name="T26" fmla="*/ 1 w 9"/>
                  <a:gd name="T27" fmla="*/ 7 h 9"/>
                  <a:gd name="T28" fmla="*/ 1 w 9"/>
                  <a:gd name="T29" fmla="*/ 6 h 9"/>
                  <a:gd name="T30" fmla="*/ 2 w 9"/>
                  <a:gd name="T31" fmla="*/ 7 h 9"/>
                  <a:gd name="T32" fmla="*/ 2 w 9"/>
                  <a:gd name="T33" fmla="*/ 5 h 9"/>
                  <a:gd name="T34" fmla="*/ 3 w 9"/>
                  <a:gd name="T35" fmla="*/ 6 h 9"/>
                  <a:gd name="T36" fmla="*/ 2 w 9"/>
                  <a:gd name="T37" fmla="*/ 4 h 9"/>
                  <a:gd name="T38" fmla="*/ 4 w 9"/>
                  <a:gd name="T39" fmla="*/ 6 h 9"/>
                  <a:gd name="T40" fmla="*/ 3 w 9"/>
                  <a:gd name="T41" fmla="*/ 3 h 9"/>
                  <a:gd name="T42" fmla="*/ 5 w 9"/>
                  <a:gd name="T43" fmla="*/ 5 h 9"/>
                  <a:gd name="T44" fmla="*/ 5 w 9"/>
                  <a:gd name="T45" fmla="*/ 2 h 9"/>
                  <a:gd name="T46" fmla="*/ 6 w 9"/>
                  <a:gd name="T47" fmla="*/ 4 h 9"/>
                  <a:gd name="T48" fmla="*/ 6 w 9"/>
                  <a:gd name="T49" fmla="*/ 1 h 9"/>
                  <a:gd name="T50" fmla="*/ 7 w 9"/>
                  <a:gd name="T51" fmla="*/ 4 h 9"/>
                  <a:gd name="T52" fmla="*/ 7 w 9"/>
                  <a:gd name="T53" fmla="*/ 1 h 9"/>
                  <a:gd name="T54" fmla="*/ 9 w 9"/>
                  <a:gd name="T55" fmla="*/ 3 h 9"/>
                  <a:gd name="T56" fmla="*/ 9 w 9"/>
                  <a:gd name="T57" fmla="*/ 2 h 9"/>
                  <a:gd name="T58" fmla="*/ 7 w 9"/>
                  <a:gd name="T59" fmla="*/ 0 h 9"/>
                  <a:gd name="T60" fmla="*/ 6 w 9"/>
                  <a:gd name="T61" fmla="*/ 0 h 9"/>
                  <a:gd name="T62" fmla="*/ 5 w 9"/>
                  <a:gd name="T6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4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7" y="4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3" name="Freeform 213"/>
              <p:cNvSpPr>
                <a:spLocks/>
              </p:cNvSpPr>
              <p:nvPr/>
            </p:nvSpPr>
            <p:spPr bwMode="auto">
              <a:xfrm>
                <a:off x="2492" y="1431"/>
                <a:ext cx="12" cy="2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1 w 2"/>
                  <a:gd name="T9" fmla="*/ 4 h 4"/>
                  <a:gd name="T10" fmla="*/ 2 w 2"/>
                  <a:gd name="T11" fmla="*/ 4 h 4"/>
                  <a:gd name="T12" fmla="*/ 2 w 2"/>
                  <a:gd name="T13" fmla="*/ 4 h 4"/>
                  <a:gd name="T14" fmla="*/ 1 w 2"/>
                  <a:gd name="T15" fmla="*/ 4 h 4"/>
                  <a:gd name="T16" fmla="*/ 1 w 2"/>
                  <a:gd name="T17" fmla="*/ 4 h 4"/>
                  <a:gd name="T18" fmla="*/ 0 w 2"/>
                  <a:gd name="T19" fmla="*/ 4 h 4"/>
                  <a:gd name="T20" fmla="*/ 0 w 2"/>
                  <a:gd name="T21" fmla="*/ 3 h 4"/>
                  <a:gd name="T22" fmla="*/ 0 w 2"/>
                  <a:gd name="T23" fmla="*/ 2 h 4"/>
                  <a:gd name="T24" fmla="*/ 0 w 2"/>
                  <a:gd name="T25" fmla="*/ 2 h 4"/>
                  <a:gd name="T26" fmla="*/ 0 w 2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4" name="Freeform 214"/>
              <p:cNvSpPr>
                <a:spLocks/>
              </p:cNvSpPr>
              <p:nvPr/>
            </p:nvSpPr>
            <p:spPr bwMode="auto">
              <a:xfrm>
                <a:off x="2504" y="1431"/>
                <a:ext cx="54" cy="24"/>
              </a:xfrm>
              <a:custGeom>
                <a:avLst/>
                <a:gdLst>
                  <a:gd name="T0" fmla="*/ 1 w 9"/>
                  <a:gd name="T1" fmla="*/ 3 h 4"/>
                  <a:gd name="T2" fmla="*/ 2 w 9"/>
                  <a:gd name="T3" fmla="*/ 1 h 4"/>
                  <a:gd name="T4" fmla="*/ 4 w 9"/>
                  <a:gd name="T5" fmla="*/ 0 h 4"/>
                  <a:gd name="T6" fmla="*/ 6 w 9"/>
                  <a:gd name="T7" fmla="*/ 0 h 4"/>
                  <a:gd name="T8" fmla="*/ 8 w 9"/>
                  <a:gd name="T9" fmla="*/ 0 h 4"/>
                  <a:gd name="T10" fmla="*/ 9 w 9"/>
                  <a:gd name="T11" fmla="*/ 1 h 4"/>
                  <a:gd name="T12" fmla="*/ 9 w 9"/>
                  <a:gd name="T13" fmla="*/ 2 h 4"/>
                  <a:gd name="T14" fmla="*/ 9 w 9"/>
                  <a:gd name="T15" fmla="*/ 3 h 4"/>
                  <a:gd name="T16" fmla="*/ 9 w 9"/>
                  <a:gd name="T17" fmla="*/ 2 h 4"/>
                  <a:gd name="T18" fmla="*/ 9 w 9"/>
                  <a:gd name="T19" fmla="*/ 1 h 4"/>
                  <a:gd name="T20" fmla="*/ 8 w 9"/>
                  <a:gd name="T21" fmla="*/ 0 h 4"/>
                  <a:gd name="T22" fmla="*/ 6 w 9"/>
                  <a:gd name="T23" fmla="*/ 0 h 4"/>
                  <a:gd name="T24" fmla="*/ 4 w 9"/>
                  <a:gd name="T25" fmla="*/ 1 h 4"/>
                  <a:gd name="T26" fmla="*/ 3 w 9"/>
                  <a:gd name="T27" fmla="*/ 1 h 4"/>
                  <a:gd name="T28" fmla="*/ 0 w 9"/>
                  <a:gd name="T29" fmla="*/ 4 h 4"/>
                  <a:gd name="T30" fmla="*/ 3 w 9"/>
                  <a:gd name="T31" fmla="*/ 1 h 4"/>
                  <a:gd name="T32" fmla="*/ 1 w 9"/>
                  <a:gd name="T3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4">
                    <a:moveTo>
                      <a:pt x="1" y="3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5" name="Freeform 215"/>
              <p:cNvSpPr>
                <a:spLocks/>
              </p:cNvSpPr>
              <p:nvPr/>
            </p:nvSpPr>
            <p:spPr bwMode="auto">
              <a:xfrm>
                <a:off x="2546" y="1425"/>
                <a:ext cx="24" cy="36"/>
              </a:xfrm>
              <a:custGeom>
                <a:avLst/>
                <a:gdLst>
                  <a:gd name="T0" fmla="*/ 0 w 4"/>
                  <a:gd name="T1" fmla="*/ 1 h 6"/>
                  <a:gd name="T2" fmla="*/ 0 w 4"/>
                  <a:gd name="T3" fmla="*/ 0 h 6"/>
                  <a:gd name="T4" fmla="*/ 0 w 4"/>
                  <a:gd name="T5" fmla="*/ 1 h 6"/>
                  <a:gd name="T6" fmla="*/ 1 w 4"/>
                  <a:gd name="T7" fmla="*/ 0 h 6"/>
                  <a:gd name="T8" fmla="*/ 1 w 4"/>
                  <a:gd name="T9" fmla="*/ 1 h 6"/>
                  <a:gd name="T10" fmla="*/ 2 w 4"/>
                  <a:gd name="T11" fmla="*/ 0 h 6"/>
                  <a:gd name="T12" fmla="*/ 2 w 4"/>
                  <a:gd name="T13" fmla="*/ 1 h 6"/>
                  <a:gd name="T14" fmla="*/ 3 w 4"/>
                  <a:gd name="T15" fmla="*/ 1 h 6"/>
                  <a:gd name="T16" fmla="*/ 2 w 4"/>
                  <a:gd name="T17" fmla="*/ 2 h 6"/>
                  <a:gd name="T18" fmla="*/ 3 w 4"/>
                  <a:gd name="T19" fmla="*/ 2 h 6"/>
                  <a:gd name="T20" fmla="*/ 3 w 4"/>
                  <a:gd name="T21" fmla="*/ 2 h 6"/>
                  <a:gd name="T22" fmla="*/ 3 w 4"/>
                  <a:gd name="T23" fmla="*/ 3 h 6"/>
                  <a:gd name="T24" fmla="*/ 3 w 4"/>
                  <a:gd name="T25" fmla="*/ 3 h 6"/>
                  <a:gd name="T26" fmla="*/ 4 w 4"/>
                  <a:gd name="T27" fmla="*/ 3 h 6"/>
                  <a:gd name="T28" fmla="*/ 3 w 4"/>
                  <a:gd name="T29" fmla="*/ 4 h 6"/>
                  <a:gd name="T30" fmla="*/ 4 w 4"/>
                  <a:gd name="T31" fmla="*/ 4 h 6"/>
                  <a:gd name="T32" fmla="*/ 3 w 4"/>
                  <a:gd name="T33" fmla="*/ 4 h 6"/>
                  <a:gd name="T34" fmla="*/ 3 w 4"/>
                  <a:gd name="T35" fmla="*/ 5 h 6"/>
                  <a:gd name="T36" fmla="*/ 2 w 4"/>
                  <a:gd name="T37" fmla="*/ 5 h 6"/>
                  <a:gd name="T38" fmla="*/ 2 w 4"/>
                  <a:gd name="T39" fmla="*/ 5 h 6"/>
                  <a:gd name="T40" fmla="*/ 2 w 4"/>
                  <a:gd name="T41" fmla="*/ 6 h 6"/>
                  <a:gd name="T42" fmla="*/ 2 w 4"/>
                  <a:gd name="T43" fmla="*/ 5 h 6"/>
                  <a:gd name="T44" fmla="*/ 2 w 4"/>
                  <a:gd name="T45" fmla="*/ 4 h 6"/>
                  <a:gd name="T46" fmla="*/ 2 w 4"/>
                  <a:gd name="T47" fmla="*/ 3 h 6"/>
                  <a:gd name="T48" fmla="*/ 2 w 4"/>
                  <a:gd name="T49" fmla="*/ 2 h 6"/>
                  <a:gd name="T50" fmla="*/ 2 w 4"/>
                  <a:gd name="T51" fmla="*/ 2 h 6"/>
                  <a:gd name="T52" fmla="*/ 1 w 4"/>
                  <a:gd name="T53" fmla="*/ 1 h 6"/>
                  <a:gd name="T54" fmla="*/ 0 w 4"/>
                  <a:gd name="T5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6" name="Freeform 216"/>
              <p:cNvSpPr>
                <a:spLocks/>
              </p:cNvSpPr>
              <p:nvPr/>
            </p:nvSpPr>
            <p:spPr bwMode="auto">
              <a:xfrm>
                <a:off x="2522" y="1461"/>
                <a:ext cx="42" cy="30"/>
              </a:xfrm>
              <a:custGeom>
                <a:avLst/>
                <a:gdLst>
                  <a:gd name="T0" fmla="*/ 2 w 7"/>
                  <a:gd name="T1" fmla="*/ 0 h 5"/>
                  <a:gd name="T2" fmla="*/ 5 w 7"/>
                  <a:gd name="T3" fmla="*/ 0 h 5"/>
                  <a:gd name="T4" fmla="*/ 6 w 7"/>
                  <a:gd name="T5" fmla="*/ 0 h 5"/>
                  <a:gd name="T6" fmla="*/ 7 w 7"/>
                  <a:gd name="T7" fmla="*/ 0 h 5"/>
                  <a:gd name="T8" fmla="*/ 7 w 7"/>
                  <a:gd name="T9" fmla="*/ 0 h 5"/>
                  <a:gd name="T10" fmla="*/ 7 w 7"/>
                  <a:gd name="T11" fmla="*/ 1 h 5"/>
                  <a:gd name="T12" fmla="*/ 7 w 7"/>
                  <a:gd name="T13" fmla="*/ 1 h 5"/>
                  <a:gd name="T14" fmla="*/ 6 w 7"/>
                  <a:gd name="T15" fmla="*/ 2 h 5"/>
                  <a:gd name="T16" fmla="*/ 3 w 7"/>
                  <a:gd name="T17" fmla="*/ 5 h 5"/>
                  <a:gd name="T18" fmla="*/ 6 w 7"/>
                  <a:gd name="T19" fmla="*/ 1 h 5"/>
                  <a:gd name="T20" fmla="*/ 2 w 7"/>
                  <a:gd name="T21" fmla="*/ 4 h 5"/>
                  <a:gd name="T22" fmla="*/ 6 w 7"/>
                  <a:gd name="T23" fmla="*/ 1 h 5"/>
                  <a:gd name="T24" fmla="*/ 1 w 7"/>
                  <a:gd name="T25" fmla="*/ 4 h 5"/>
                  <a:gd name="T26" fmla="*/ 5 w 7"/>
                  <a:gd name="T27" fmla="*/ 1 h 5"/>
                  <a:gd name="T28" fmla="*/ 0 w 7"/>
                  <a:gd name="T29" fmla="*/ 3 h 5"/>
                  <a:gd name="T30" fmla="*/ 5 w 7"/>
                  <a:gd name="T31" fmla="*/ 1 h 5"/>
                  <a:gd name="T32" fmla="*/ 0 w 7"/>
                  <a:gd name="T33" fmla="*/ 2 h 5"/>
                  <a:gd name="T34" fmla="*/ 5 w 7"/>
                  <a:gd name="T35" fmla="*/ 0 h 5"/>
                  <a:gd name="T36" fmla="*/ 1 w 7"/>
                  <a:gd name="T37" fmla="*/ 1 h 5"/>
                  <a:gd name="T38" fmla="*/ 5 w 7"/>
                  <a:gd name="T39" fmla="*/ 0 h 5"/>
                  <a:gd name="T40" fmla="*/ 2 w 7"/>
                  <a:gd name="T4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3" y="5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6" y="1"/>
                    </a:lnTo>
                    <a:lnTo>
                      <a:pt x="1" y="4"/>
                    </a:lnTo>
                    <a:lnTo>
                      <a:pt x="5" y="1"/>
                    </a:lnTo>
                    <a:lnTo>
                      <a:pt x="0" y="3"/>
                    </a:lnTo>
                    <a:lnTo>
                      <a:pt x="5" y="1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7" name="Rectangle 217"/>
              <p:cNvSpPr>
                <a:spLocks noChangeArrowheads="1"/>
              </p:cNvSpPr>
              <p:nvPr/>
            </p:nvSpPr>
            <p:spPr bwMode="auto">
              <a:xfrm>
                <a:off x="2558" y="1467"/>
                <a:ext cx="6" cy="6"/>
              </a:xfrm>
              <a:prstGeom prst="rect">
                <a:avLst/>
              </a:pr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8" name="Rectangle 218"/>
              <p:cNvSpPr>
                <a:spLocks noChangeArrowheads="1"/>
              </p:cNvSpPr>
              <p:nvPr/>
            </p:nvSpPr>
            <p:spPr bwMode="auto">
              <a:xfrm>
                <a:off x="2564" y="1467"/>
                <a:ext cx="1" cy="1"/>
              </a:xfrm>
              <a:prstGeom prst="rect">
                <a:avLst/>
              </a:pr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19" name="Freeform 219"/>
              <p:cNvSpPr>
                <a:spLocks/>
              </p:cNvSpPr>
              <p:nvPr/>
            </p:nvSpPr>
            <p:spPr bwMode="auto">
              <a:xfrm>
                <a:off x="2558" y="1473"/>
                <a:ext cx="36" cy="24"/>
              </a:xfrm>
              <a:custGeom>
                <a:avLst/>
                <a:gdLst>
                  <a:gd name="T0" fmla="*/ 0 w 6"/>
                  <a:gd name="T1" fmla="*/ 3 h 4"/>
                  <a:gd name="T2" fmla="*/ 1 w 6"/>
                  <a:gd name="T3" fmla="*/ 1 h 4"/>
                  <a:gd name="T4" fmla="*/ 2 w 6"/>
                  <a:gd name="T5" fmla="*/ 0 h 4"/>
                  <a:gd name="T6" fmla="*/ 2 w 6"/>
                  <a:gd name="T7" fmla="*/ 0 h 4"/>
                  <a:gd name="T8" fmla="*/ 3 w 6"/>
                  <a:gd name="T9" fmla="*/ 0 h 4"/>
                  <a:gd name="T10" fmla="*/ 4 w 6"/>
                  <a:gd name="T11" fmla="*/ 0 h 4"/>
                  <a:gd name="T12" fmla="*/ 4 w 6"/>
                  <a:gd name="T13" fmla="*/ 0 h 4"/>
                  <a:gd name="T14" fmla="*/ 5 w 6"/>
                  <a:gd name="T15" fmla="*/ 1 h 4"/>
                  <a:gd name="T16" fmla="*/ 6 w 6"/>
                  <a:gd name="T17" fmla="*/ 4 h 4"/>
                  <a:gd name="T18" fmla="*/ 4 w 6"/>
                  <a:gd name="T19" fmla="*/ 1 h 4"/>
                  <a:gd name="T20" fmla="*/ 5 w 6"/>
                  <a:gd name="T21" fmla="*/ 4 h 4"/>
                  <a:gd name="T22" fmla="*/ 4 w 6"/>
                  <a:gd name="T23" fmla="*/ 1 h 4"/>
                  <a:gd name="T24" fmla="*/ 3 w 6"/>
                  <a:gd name="T25" fmla="*/ 4 h 4"/>
                  <a:gd name="T26" fmla="*/ 3 w 6"/>
                  <a:gd name="T27" fmla="*/ 1 h 4"/>
                  <a:gd name="T28" fmla="*/ 3 w 6"/>
                  <a:gd name="T29" fmla="*/ 4 h 4"/>
                  <a:gd name="T30" fmla="*/ 2 w 6"/>
                  <a:gd name="T31" fmla="*/ 1 h 4"/>
                  <a:gd name="T32" fmla="*/ 2 w 6"/>
                  <a:gd name="T33" fmla="*/ 4 h 4"/>
                  <a:gd name="T34" fmla="*/ 2 w 6"/>
                  <a:gd name="T35" fmla="*/ 1 h 4"/>
                  <a:gd name="T36" fmla="*/ 1 w 6"/>
                  <a:gd name="T37" fmla="*/ 4 h 4"/>
                  <a:gd name="T38" fmla="*/ 2 w 6"/>
                  <a:gd name="T39" fmla="*/ 1 h 4"/>
                  <a:gd name="T40" fmla="*/ 0 w 6"/>
                  <a:gd name="T4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4" y="1"/>
                    </a:lnTo>
                    <a:lnTo>
                      <a:pt x="5" y="4"/>
                    </a:lnTo>
                    <a:lnTo>
                      <a:pt x="4" y="1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3" y="4"/>
                    </a:lnTo>
                    <a:lnTo>
                      <a:pt x="2" y="1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0" name="Freeform 220"/>
              <p:cNvSpPr>
                <a:spLocks/>
              </p:cNvSpPr>
              <p:nvPr/>
            </p:nvSpPr>
            <p:spPr bwMode="auto">
              <a:xfrm>
                <a:off x="2576" y="1461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2 h 2"/>
                  <a:gd name="T18" fmla="*/ 0 w 1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1" name="Freeform 221"/>
              <p:cNvSpPr>
                <a:spLocks/>
              </p:cNvSpPr>
              <p:nvPr/>
            </p:nvSpPr>
            <p:spPr bwMode="auto">
              <a:xfrm>
                <a:off x="2594" y="1449"/>
                <a:ext cx="18" cy="30"/>
              </a:xfrm>
              <a:custGeom>
                <a:avLst/>
                <a:gdLst>
                  <a:gd name="T0" fmla="*/ 3 w 3"/>
                  <a:gd name="T1" fmla="*/ 2 h 5"/>
                  <a:gd name="T2" fmla="*/ 0 w 3"/>
                  <a:gd name="T3" fmla="*/ 0 h 5"/>
                  <a:gd name="T4" fmla="*/ 0 w 3"/>
                  <a:gd name="T5" fmla="*/ 0 h 5"/>
                  <a:gd name="T6" fmla="*/ 0 w 3"/>
                  <a:gd name="T7" fmla="*/ 1 h 5"/>
                  <a:gd name="T8" fmla="*/ 0 w 3"/>
                  <a:gd name="T9" fmla="*/ 1 h 5"/>
                  <a:gd name="T10" fmla="*/ 0 w 3"/>
                  <a:gd name="T11" fmla="*/ 2 h 5"/>
                  <a:gd name="T12" fmla="*/ 0 w 3"/>
                  <a:gd name="T13" fmla="*/ 3 h 5"/>
                  <a:gd name="T14" fmla="*/ 1 w 3"/>
                  <a:gd name="T15" fmla="*/ 5 h 5"/>
                  <a:gd name="T16" fmla="*/ 0 w 3"/>
                  <a:gd name="T17" fmla="*/ 3 h 5"/>
                  <a:gd name="T18" fmla="*/ 2 w 3"/>
                  <a:gd name="T19" fmla="*/ 5 h 5"/>
                  <a:gd name="T20" fmla="*/ 0 w 3"/>
                  <a:gd name="T21" fmla="*/ 2 h 5"/>
                  <a:gd name="T22" fmla="*/ 3 w 3"/>
                  <a:gd name="T23" fmla="*/ 5 h 5"/>
                  <a:gd name="T24" fmla="*/ 1 w 3"/>
                  <a:gd name="T25" fmla="*/ 2 h 5"/>
                  <a:gd name="T26" fmla="*/ 3 w 3"/>
                  <a:gd name="T27" fmla="*/ 4 h 5"/>
                  <a:gd name="T28" fmla="*/ 1 w 3"/>
                  <a:gd name="T29" fmla="*/ 2 h 5"/>
                  <a:gd name="T30" fmla="*/ 3 w 3"/>
                  <a:gd name="T31" fmla="*/ 3 h 5"/>
                  <a:gd name="T32" fmla="*/ 1 w 3"/>
                  <a:gd name="T33" fmla="*/ 1 h 5"/>
                  <a:gd name="T34" fmla="*/ 3 w 3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3" y="4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2" name="Freeform 222"/>
              <p:cNvSpPr>
                <a:spLocks/>
              </p:cNvSpPr>
              <p:nvPr/>
            </p:nvSpPr>
            <p:spPr bwMode="auto">
              <a:xfrm>
                <a:off x="2576" y="1425"/>
                <a:ext cx="18" cy="30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4 h 5"/>
                  <a:gd name="T4" fmla="*/ 1 w 3"/>
                  <a:gd name="T5" fmla="*/ 3 h 5"/>
                  <a:gd name="T6" fmla="*/ 1 w 3"/>
                  <a:gd name="T7" fmla="*/ 2 h 5"/>
                  <a:gd name="T8" fmla="*/ 0 w 3"/>
                  <a:gd name="T9" fmla="*/ 1 h 5"/>
                  <a:gd name="T10" fmla="*/ 0 w 3"/>
                  <a:gd name="T11" fmla="*/ 0 h 5"/>
                  <a:gd name="T12" fmla="*/ 0 w 3"/>
                  <a:gd name="T13" fmla="*/ 0 h 5"/>
                  <a:gd name="T14" fmla="*/ 0 w 3"/>
                  <a:gd name="T15" fmla="*/ 1 h 5"/>
                  <a:gd name="T16" fmla="*/ 1 w 3"/>
                  <a:gd name="T17" fmla="*/ 2 h 5"/>
                  <a:gd name="T18" fmla="*/ 2 w 3"/>
                  <a:gd name="T19" fmla="*/ 3 h 5"/>
                  <a:gd name="T20" fmla="*/ 3 w 3"/>
                  <a:gd name="T21" fmla="*/ 5 h 5"/>
                  <a:gd name="T22" fmla="*/ 3 w 3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2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3" name="Freeform 223"/>
              <p:cNvSpPr>
                <a:spLocks/>
              </p:cNvSpPr>
              <p:nvPr/>
            </p:nvSpPr>
            <p:spPr bwMode="auto">
              <a:xfrm>
                <a:off x="2582" y="1431"/>
                <a:ext cx="12" cy="18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3 h 3"/>
                  <a:gd name="T4" fmla="*/ 1 w 2"/>
                  <a:gd name="T5" fmla="*/ 2 h 3"/>
                  <a:gd name="T6" fmla="*/ 1 w 2"/>
                  <a:gd name="T7" fmla="*/ 1 h 3"/>
                  <a:gd name="T8" fmla="*/ 0 w 2"/>
                  <a:gd name="T9" fmla="*/ 1 h 3"/>
                  <a:gd name="T10" fmla="*/ 0 w 2"/>
                  <a:gd name="T11" fmla="*/ 0 h 3"/>
                  <a:gd name="T12" fmla="*/ 0 w 2"/>
                  <a:gd name="T13" fmla="*/ 0 h 3"/>
                  <a:gd name="T14" fmla="*/ 0 w 2"/>
                  <a:gd name="T15" fmla="*/ 1 h 3"/>
                  <a:gd name="T16" fmla="*/ 1 w 2"/>
                  <a:gd name="T17" fmla="*/ 1 h 3"/>
                  <a:gd name="T18" fmla="*/ 1 w 2"/>
                  <a:gd name="T19" fmla="*/ 2 h 3"/>
                  <a:gd name="T20" fmla="*/ 2 w 2"/>
                  <a:gd name="T21" fmla="*/ 3 h 3"/>
                  <a:gd name="T22" fmla="*/ 2 w 2"/>
                  <a:gd name="T23" fmla="*/ 3 h 3"/>
                  <a:gd name="T24" fmla="*/ 2 w 2"/>
                  <a:gd name="T2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4" name="Freeform 224"/>
              <p:cNvSpPr>
                <a:spLocks/>
              </p:cNvSpPr>
              <p:nvPr/>
            </p:nvSpPr>
            <p:spPr bwMode="auto">
              <a:xfrm>
                <a:off x="2582" y="1407"/>
                <a:ext cx="12" cy="18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2 h 3"/>
                  <a:gd name="T4" fmla="*/ 0 w 2"/>
                  <a:gd name="T5" fmla="*/ 2 h 3"/>
                  <a:gd name="T6" fmla="*/ 1 w 2"/>
                  <a:gd name="T7" fmla="*/ 2 h 3"/>
                  <a:gd name="T8" fmla="*/ 1 w 2"/>
                  <a:gd name="T9" fmla="*/ 1 h 3"/>
                  <a:gd name="T10" fmla="*/ 1 w 2"/>
                  <a:gd name="T11" fmla="*/ 0 h 3"/>
                  <a:gd name="T12" fmla="*/ 1 w 2"/>
                  <a:gd name="T13" fmla="*/ 1 h 3"/>
                  <a:gd name="T14" fmla="*/ 1 w 2"/>
                  <a:gd name="T15" fmla="*/ 1 h 3"/>
                  <a:gd name="T16" fmla="*/ 2 w 2"/>
                  <a:gd name="T17" fmla="*/ 2 h 3"/>
                  <a:gd name="T18" fmla="*/ 2 w 2"/>
                  <a:gd name="T19" fmla="*/ 2 h 3"/>
                  <a:gd name="T20" fmla="*/ 2 w 2"/>
                  <a:gd name="T21" fmla="*/ 3 h 3"/>
                  <a:gd name="T22" fmla="*/ 2 w 2"/>
                  <a:gd name="T23" fmla="*/ 3 h 3"/>
                  <a:gd name="T24" fmla="*/ 1 w 2"/>
                  <a:gd name="T25" fmla="*/ 3 h 3"/>
                  <a:gd name="T26" fmla="*/ 0 w 2"/>
                  <a:gd name="T27" fmla="*/ 3 h 3"/>
                  <a:gd name="T28" fmla="*/ 0 w 2"/>
                  <a:gd name="T29" fmla="*/ 3 h 3"/>
                  <a:gd name="T30" fmla="*/ 0 w 2"/>
                  <a:gd name="T31" fmla="*/ 3 h 3"/>
                  <a:gd name="T32" fmla="*/ 1 w 2"/>
                  <a:gd name="T33" fmla="*/ 2 h 3"/>
                  <a:gd name="T34" fmla="*/ 1 w 2"/>
                  <a:gd name="T35" fmla="*/ 2 h 3"/>
                  <a:gd name="T36" fmla="*/ 2 w 2"/>
                  <a:gd name="T37" fmla="*/ 3 h 3"/>
                  <a:gd name="T38" fmla="*/ 2 w 2"/>
                  <a:gd name="T39" fmla="*/ 2 h 3"/>
                  <a:gd name="T40" fmla="*/ 1 w 2"/>
                  <a:gd name="T41" fmla="*/ 2 h 3"/>
                  <a:gd name="T42" fmla="*/ 1 w 2"/>
                  <a:gd name="T43" fmla="*/ 2 h 3"/>
                  <a:gd name="T44" fmla="*/ 0 w 2"/>
                  <a:gd name="T45" fmla="*/ 2 h 3"/>
                  <a:gd name="T46" fmla="*/ 0 w 2"/>
                  <a:gd name="T47" fmla="*/ 2 h 3"/>
                  <a:gd name="T48" fmla="*/ 0 w 2"/>
                  <a:gd name="T4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5" name="Freeform 225"/>
              <p:cNvSpPr>
                <a:spLocks/>
              </p:cNvSpPr>
              <p:nvPr/>
            </p:nvSpPr>
            <p:spPr bwMode="auto">
              <a:xfrm>
                <a:off x="2594" y="1419"/>
                <a:ext cx="30" cy="36"/>
              </a:xfrm>
              <a:custGeom>
                <a:avLst/>
                <a:gdLst>
                  <a:gd name="T0" fmla="*/ 4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1 h 6"/>
                  <a:gd name="T8" fmla="*/ 0 w 5"/>
                  <a:gd name="T9" fmla="*/ 1 h 6"/>
                  <a:gd name="T10" fmla="*/ 3 w 5"/>
                  <a:gd name="T11" fmla="*/ 6 h 6"/>
                  <a:gd name="T12" fmla="*/ 1 w 5"/>
                  <a:gd name="T13" fmla="*/ 2 h 6"/>
                  <a:gd name="T14" fmla="*/ 4 w 5"/>
                  <a:gd name="T15" fmla="*/ 5 h 6"/>
                  <a:gd name="T16" fmla="*/ 1 w 5"/>
                  <a:gd name="T17" fmla="*/ 1 h 6"/>
                  <a:gd name="T18" fmla="*/ 4 w 5"/>
                  <a:gd name="T19" fmla="*/ 4 h 6"/>
                  <a:gd name="T20" fmla="*/ 1 w 5"/>
                  <a:gd name="T21" fmla="*/ 1 h 6"/>
                  <a:gd name="T22" fmla="*/ 5 w 5"/>
                  <a:gd name="T23" fmla="*/ 3 h 6"/>
                  <a:gd name="T24" fmla="*/ 1 w 5"/>
                  <a:gd name="T25" fmla="*/ 1 h 6"/>
                  <a:gd name="T26" fmla="*/ 5 w 5"/>
                  <a:gd name="T27" fmla="*/ 1 h 6"/>
                  <a:gd name="T28" fmla="*/ 2 w 5"/>
                  <a:gd name="T29" fmla="*/ 0 h 6"/>
                  <a:gd name="T30" fmla="*/ 5 w 5"/>
                  <a:gd name="T31" fmla="*/ 1 h 6"/>
                  <a:gd name="T32" fmla="*/ 2 w 5"/>
                  <a:gd name="T33" fmla="*/ 0 h 6"/>
                  <a:gd name="T34" fmla="*/ 4 w 5"/>
                  <a:gd name="T3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6"/>
                    </a:lnTo>
                    <a:lnTo>
                      <a:pt x="1" y="2"/>
                    </a:lnTo>
                    <a:lnTo>
                      <a:pt x="4" y="5"/>
                    </a:lnTo>
                    <a:lnTo>
                      <a:pt x="1" y="1"/>
                    </a:lnTo>
                    <a:lnTo>
                      <a:pt x="4" y="4"/>
                    </a:lnTo>
                    <a:lnTo>
                      <a:pt x="1" y="1"/>
                    </a:lnTo>
                    <a:lnTo>
                      <a:pt x="5" y="3"/>
                    </a:lnTo>
                    <a:lnTo>
                      <a:pt x="1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6" name="Freeform 226"/>
              <p:cNvSpPr>
                <a:spLocks/>
              </p:cNvSpPr>
              <p:nvPr/>
            </p:nvSpPr>
            <p:spPr bwMode="auto">
              <a:xfrm>
                <a:off x="2594" y="1413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1 w 1"/>
                  <a:gd name="T15" fmla="*/ 1 h 1"/>
                  <a:gd name="T16" fmla="*/ 1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7" name="Freeform 227"/>
              <p:cNvSpPr>
                <a:spLocks/>
              </p:cNvSpPr>
              <p:nvPr/>
            </p:nvSpPr>
            <p:spPr bwMode="auto">
              <a:xfrm>
                <a:off x="2588" y="1401"/>
                <a:ext cx="12" cy="6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0 h 1"/>
                  <a:gd name="T8" fmla="*/ 2 w 2"/>
                  <a:gd name="T9" fmla="*/ 1 h 1"/>
                  <a:gd name="T10" fmla="*/ 1 w 2"/>
                  <a:gd name="T11" fmla="*/ 1 h 1"/>
                  <a:gd name="T12" fmla="*/ 1 w 2"/>
                  <a:gd name="T13" fmla="*/ 1 h 1"/>
                  <a:gd name="T14" fmla="*/ 1 w 2"/>
                  <a:gd name="T15" fmla="*/ 1 h 1"/>
                  <a:gd name="T16" fmla="*/ 2 w 2"/>
                  <a:gd name="T17" fmla="*/ 0 h 1"/>
                  <a:gd name="T18" fmla="*/ 1 w 2"/>
                  <a:gd name="T19" fmla="*/ 0 h 1"/>
                  <a:gd name="T20" fmla="*/ 1 w 2"/>
                  <a:gd name="T21" fmla="*/ 1 h 1"/>
                  <a:gd name="T22" fmla="*/ 0 w 2"/>
                  <a:gd name="T2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8" name="Freeform 228"/>
              <p:cNvSpPr>
                <a:spLocks/>
              </p:cNvSpPr>
              <p:nvPr/>
            </p:nvSpPr>
            <p:spPr bwMode="auto">
              <a:xfrm>
                <a:off x="2588" y="1365"/>
                <a:ext cx="36" cy="48"/>
              </a:xfrm>
              <a:custGeom>
                <a:avLst/>
                <a:gdLst>
                  <a:gd name="T0" fmla="*/ 1 w 6"/>
                  <a:gd name="T1" fmla="*/ 5 h 8"/>
                  <a:gd name="T2" fmla="*/ 0 w 6"/>
                  <a:gd name="T3" fmla="*/ 5 h 8"/>
                  <a:gd name="T4" fmla="*/ 0 w 6"/>
                  <a:gd name="T5" fmla="*/ 4 h 8"/>
                  <a:gd name="T6" fmla="*/ 0 w 6"/>
                  <a:gd name="T7" fmla="*/ 3 h 8"/>
                  <a:gd name="T8" fmla="*/ 1 w 6"/>
                  <a:gd name="T9" fmla="*/ 3 h 8"/>
                  <a:gd name="T10" fmla="*/ 3 w 6"/>
                  <a:gd name="T11" fmla="*/ 0 h 8"/>
                  <a:gd name="T12" fmla="*/ 1 w 6"/>
                  <a:gd name="T13" fmla="*/ 3 h 8"/>
                  <a:gd name="T14" fmla="*/ 4 w 6"/>
                  <a:gd name="T15" fmla="*/ 0 h 8"/>
                  <a:gd name="T16" fmla="*/ 1 w 6"/>
                  <a:gd name="T17" fmla="*/ 3 h 8"/>
                  <a:gd name="T18" fmla="*/ 5 w 6"/>
                  <a:gd name="T19" fmla="*/ 0 h 8"/>
                  <a:gd name="T20" fmla="*/ 2 w 6"/>
                  <a:gd name="T21" fmla="*/ 3 h 8"/>
                  <a:gd name="T22" fmla="*/ 5 w 6"/>
                  <a:gd name="T23" fmla="*/ 2 h 8"/>
                  <a:gd name="T24" fmla="*/ 2 w 6"/>
                  <a:gd name="T25" fmla="*/ 4 h 8"/>
                  <a:gd name="T26" fmla="*/ 6 w 6"/>
                  <a:gd name="T27" fmla="*/ 3 h 8"/>
                  <a:gd name="T28" fmla="*/ 2 w 6"/>
                  <a:gd name="T29" fmla="*/ 4 h 8"/>
                  <a:gd name="T30" fmla="*/ 6 w 6"/>
                  <a:gd name="T31" fmla="*/ 4 h 8"/>
                  <a:gd name="T32" fmla="*/ 2 w 6"/>
                  <a:gd name="T33" fmla="*/ 4 h 8"/>
                  <a:gd name="T34" fmla="*/ 6 w 6"/>
                  <a:gd name="T35" fmla="*/ 5 h 8"/>
                  <a:gd name="T36" fmla="*/ 2 w 6"/>
                  <a:gd name="T37" fmla="*/ 5 h 8"/>
                  <a:gd name="T38" fmla="*/ 5 w 6"/>
                  <a:gd name="T39" fmla="*/ 6 h 8"/>
                  <a:gd name="T40" fmla="*/ 1 w 6"/>
                  <a:gd name="T41" fmla="*/ 5 h 8"/>
                  <a:gd name="T42" fmla="*/ 5 w 6"/>
                  <a:gd name="T43" fmla="*/ 7 h 8"/>
                  <a:gd name="T44" fmla="*/ 1 w 6"/>
                  <a:gd name="T45" fmla="*/ 5 h 8"/>
                  <a:gd name="T46" fmla="*/ 4 w 6"/>
                  <a:gd name="T47" fmla="*/ 8 h 8"/>
                  <a:gd name="T48" fmla="*/ 1 w 6"/>
                  <a:gd name="T4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8">
                    <a:moveTo>
                      <a:pt x="1" y="5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1" y="3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6" y="3"/>
                    </a:lnTo>
                    <a:lnTo>
                      <a:pt x="2" y="4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5" y="6"/>
                    </a:lnTo>
                    <a:lnTo>
                      <a:pt x="1" y="5"/>
                    </a:lnTo>
                    <a:lnTo>
                      <a:pt x="5" y="7"/>
                    </a:lnTo>
                    <a:lnTo>
                      <a:pt x="1" y="5"/>
                    </a:lnTo>
                    <a:lnTo>
                      <a:pt x="4" y="8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29" name="Freeform 229"/>
              <p:cNvSpPr>
                <a:spLocks/>
              </p:cNvSpPr>
              <p:nvPr/>
            </p:nvSpPr>
            <p:spPr bwMode="auto">
              <a:xfrm>
                <a:off x="2588" y="1317"/>
                <a:ext cx="30" cy="36"/>
              </a:xfrm>
              <a:custGeom>
                <a:avLst/>
                <a:gdLst>
                  <a:gd name="T0" fmla="*/ 1 w 5"/>
                  <a:gd name="T1" fmla="*/ 5 h 6"/>
                  <a:gd name="T2" fmla="*/ 0 w 5"/>
                  <a:gd name="T3" fmla="*/ 5 h 6"/>
                  <a:gd name="T4" fmla="*/ 1 w 5"/>
                  <a:gd name="T5" fmla="*/ 6 h 6"/>
                  <a:gd name="T6" fmla="*/ 1 w 5"/>
                  <a:gd name="T7" fmla="*/ 6 h 6"/>
                  <a:gd name="T8" fmla="*/ 1 w 5"/>
                  <a:gd name="T9" fmla="*/ 6 h 6"/>
                  <a:gd name="T10" fmla="*/ 2 w 5"/>
                  <a:gd name="T11" fmla="*/ 6 h 6"/>
                  <a:gd name="T12" fmla="*/ 5 w 5"/>
                  <a:gd name="T13" fmla="*/ 6 h 6"/>
                  <a:gd name="T14" fmla="*/ 2 w 5"/>
                  <a:gd name="T15" fmla="*/ 6 h 6"/>
                  <a:gd name="T16" fmla="*/ 5 w 5"/>
                  <a:gd name="T17" fmla="*/ 5 h 6"/>
                  <a:gd name="T18" fmla="*/ 1 w 5"/>
                  <a:gd name="T19" fmla="*/ 6 h 6"/>
                  <a:gd name="T20" fmla="*/ 5 w 5"/>
                  <a:gd name="T21" fmla="*/ 4 h 6"/>
                  <a:gd name="T22" fmla="*/ 1 w 5"/>
                  <a:gd name="T23" fmla="*/ 5 h 6"/>
                  <a:gd name="T24" fmla="*/ 4 w 5"/>
                  <a:gd name="T25" fmla="*/ 3 h 6"/>
                  <a:gd name="T26" fmla="*/ 1 w 5"/>
                  <a:gd name="T27" fmla="*/ 5 h 6"/>
                  <a:gd name="T28" fmla="*/ 4 w 5"/>
                  <a:gd name="T29" fmla="*/ 2 h 6"/>
                  <a:gd name="T30" fmla="*/ 1 w 5"/>
                  <a:gd name="T31" fmla="*/ 5 h 6"/>
                  <a:gd name="T32" fmla="*/ 4 w 5"/>
                  <a:gd name="T33" fmla="*/ 0 h 6"/>
                  <a:gd name="T34" fmla="*/ 1 w 5"/>
                  <a:gd name="T3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1" y="5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5" y="6"/>
                    </a:lnTo>
                    <a:lnTo>
                      <a:pt x="2" y="6"/>
                    </a:lnTo>
                    <a:lnTo>
                      <a:pt x="5" y="5"/>
                    </a:lnTo>
                    <a:lnTo>
                      <a:pt x="1" y="6"/>
                    </a:lnTo>
                    <a:lnTo>
                      <a:pt x="5" y="4"/>
                    </a:lnTo>
                    <a:lnTo>
                      <a:pt x="1" y="5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4" y="2"/>
                    </a:lnTo>
                    <a:lnTo>
                      <a:pt x="1" y="5"/>
                    </a:lnTo>
                    <a:lnTo>
                      <a:pt x="4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0" name="Freeform 230"/>
              <p:cNvSpPr>
                <a:spLocks/>
              </p:cNvSpPr>
              <p:nvPr/>
            </p:nvSpPr>
            <p:spPr bwMode="auto">
              <a:xfrm>
                <a:off x="2576" y="1353"/>
                <a:ext cx="18" cy="18"/>
              </a:xfrm>
              <a:custGeom>
                <a:avLst/>
                <a:gdLst>
                  <a:gd name="T0" fmla="*/ 3 w 3"/>
                  <a:gd name="T1" fmla="*/ 0 h 3"/>
                  <a:gd name="T2" fmla="*/ 3 w 3"/>
                  <a:gd name="T3" fmla="*/ 0 h 3"/>
                  <a:gd name="T4" fmla="*/ 3 w 3"/>
                  <a:gd name="T5" fmla="*/ 0 h 3"/>
                  <a:gd name="T6" fmla="*/ 1 w 3"/>
                  <a:gd name="T7" fmla="*/ 2 h 3"/>
                  <a:gd name="T8" fmla="*/ 0 w 3"/>
                  <a:gd name="T9" fmla="*/ 3 h 3"/>
                  <a:gd name="T10" fmla="*/ 0 w 3"/>
                  <a:gd name="T11" fmla="*/ 3 h 3"/>
                  <a:gd name="T12" fmla="*/ 0 w 3"/>
                  <a:gd name="T13" fmla="*/ 3 h 3"/>
                  <a:gd name="T14" fmla="*/ 1 w 3"/>
                  <a:gd name="T15" fmla="*/ 3 h 3"/>
                  <a:gd name="T16" fmla="*/ 1 w 3"/>
                  <a:gd name="T17" fmla="*/ 2 h 3"/>
                  <a:gd name="T18" fmla="*/ 2 w 3"/>
                  <a:gd name="T19" fmla="*/ 1 h 3"/>
                  <a:gd name="T20" fmla="*/ 3 w 3"/>
                  <a:gd name="T21" fmla="*/ 0 h 3"/>
                  <a:gd name="T22" fmla="*/ 3 w 3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1" name="Freeform 231"/>
              <p:cNvSpPr>
                <a:spLocks/>
              </p:cNvSpPr>
              <p:nvPr/>
            </p:nvSpPr>
            <p:spPr bwMode="auto">
              <a:xfrm>
                <a:off x="2576" y="1371"/>
                <a:ext cx="24" cy="12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1 h 2"/>
                  <a:gd name="T4" fmla="*/ 0 w 4"/>
                  <a:gd name="T5" fmla="*/ 1 h 2"/>
                  <a:gd name="T6" fmla="*/ 1 w 4"/>
                  <a:gd name="T7" fmla="*/ 1 h 2"/>
                  <a:gd name="T8" fmla="*/ 1 w 4"/>
                  <a:gd name="T9" fmla="*/ 2 h 2"/>
                  <a:gd name="T10" fmla="*/ 2 w 4"/>
                  <a:gd name="T11" fmla="*/ 1 h 2"/>
                  <a:gd name="T12" fmla="*/ 3 w 4"/>
                  <a:gd name="T13" fmla="*/ 1 h 2"/>
                  <a:gd name="T14" fmla="*/ 4 w 4"/>
                  <a:gd name="T15" fmla="*/ 0 h 2"/>
                  <a:gd name="T16" fmla="*/ 4 w 4"/>
                  <a:gd name="T17" fmla="*/ 0 h 2"/>
                  <a:gd name="T18" fmla="*/ 3 w 4"/>
                  <a:gd name="T19" fmla="*/ 1 h 2"/>
                  <a:gd name="T20" fmla="*/ 2 w 4"/>
                  <a:gd name="T21" fmla="*/ 1 h 2"/>
                  <a:gd name="T22" fmla="*/ 1 w 4"/>
                  <a:gd name="T23" fmla="*/ 1 h 2"/>
                  <a:gd name="T24" fmla="*/ 1 w 4"/>
                  <a:gd name="T25" fmla="*/ 1 h 2"/>
                  <a:gd name="T26" fmla="*/ 0 w 4"/>
                  <a:gd name="T27" fmla="*/ 1 h 2"/>
                  <a:gd name="T28" fmla="*/ 0 w 4"/>
                  <a:gd name="T29" fmla="*/ 0 h 2"/>
                  <a:gd name="T30" fmla="*/ 0 w 4"/>
                  <a:gd name="T3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2" name="Freeform 232"/>
              <p:cNvSpPr>
                <a:spLocks/>
              </p:cNvSpPr>
              <p:nvPr/>
            </p:nvSpPr>
            <p:spPr bwMode="auto">
              <a:xfrm>
                <a:off x="2570" y="1353"/>
                <a:ext cx="24" cy="18"/>
              </a:xfrm>
              <a:custGeom>
                <a:avLst/>
                <a:gdLst>
                  <a:gd name="T0" fmla="*/ 4 w 4"/>
                  <a:gd name="T1" fmla="*/ 0 h 3"/>
                  <a:gd name="T2" fmla="*/ 2 w 4"/>
                  <a:gd name="T3" fmla="*/ 1 h 3"/>
                  <a:gd name="T4" fmla="*/ 1 w 4"/>
                  <a:gd name="T5" fmla="*/ 2 h 3"/>
                  <a:gd name="T6" fmla="*/ 0 w 4"/>
                  <a:gd name="T7" fmla="*/ 3 h 3"/>
                  <a:gd name="T8" fmla="*/ 1 w 4"/>
                  <a:gd name="T9" fmla="*/ 3 h 3"/>
                  <a:gd name="T10" fmla="*/ 1 w 4"/>
                  <a:gd name="T11" fmla="*/ 3 h 3"/>
                  <a:gd name="T12" fmla="*/ 2 w 4"/>
                  <a:gd name="T13" fmla="*/ 1 h 3"/>
                  <a:gd name="T14" fmla="*/ 4 w 4"/>
                  <a:gd name="T15" fmla="*/ 0 h 3"/>
                  <a:gd name="T16" fmla="*/ 4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3" name="Freeform 233"/>
              <p:cNvSpPr>
                <a:spLocks/>
              </p:cNvSpPr>
              <p:nvPr/>
            </p:nvSpPr>
            <p:spPr bwMode="auto">
              <a:xfrm>
                <a:off x="2570" y="1371"/>
                <a:ext cx="30" cy="1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0 w 5"/>
                  <a:gd name="T5" fmla="*/ 2 h 2"/>
                  <a:gd name="T6" fmla="*/ 1 w 5"/>
                  <a:gd name="T7" fmla="*/ 2 h 2"/>
                  <a:gd name="T8" fmla="*/ 1 w 5"/>
                  <a:gd name="T9" fmla="*/ 2 h 2"/>
                  <a:gd name="T10" fmla="*/ 2 w 5"/>
                  <a:gd name="T11" fmla="*/ 2 h 2"/>
                  <a:gd name="T12" fmla="*/ 3 w 5"/>
                  <a:gd name="T13" fmla="*/ 2 h 2"/>
                  <a:gd name="T14" fmla="*/ 4 w 5"/>
                  <a:gd name="T15" fmla="*/ 2 h 2"/>
                  <a:gd name="T16" fmla="*/ 4 w 5"/>
                  <a:gd name="T17" fmla="*/ 1 h 2"/>
                  <a:gd name="T18" fmla="*/ 5 w 5"/>
                  <a:gd name="T19" fmla="*/ 1 h 2"/>
                  <a:gd name="T20" fmla="*/ 3 w 5"/>
                  <a:gd name="T21" fmla="*/ 2 h 2"/>
                  <a:gd name="T22" fmla="*/ 2 w 5"/>
                  <a:gd name="T23" fmla="*/ 2 h 2"/>
                  <a:gd name="T24" fmla="*/ 1 w 5"/>
                  <a:gd name="T25" fmla="*/ 2 h 2"/>
                  <a:gd name="T26" fmla="*/ 1 w 5"/>
                  <a:gd name="T27" fmla="*/ 2 h 2"/>
                  <a:gd name="T28" fmla="*/ 1 w 5"/>
                  <a:gd name="T29" fmla="*/ 1 h 2"/>
                  <a:gd name="T30" fmla="*/ 0 w 5"/>
                  <a:gd name="T31" fmla="*/ 1 h 2"/>
                  <a:gd name="T32" fmla="*/ 1 w 5"/>
                  <a:gd name="T33" fmla="*/ 0 h 2"/>
                  <a:gd name="T34" fmla="*/ 0 w 5"/>
                  <a:gd name="T3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4" name="Freeform 234"/>
              <p:cNvSpPr>
                <a:spLocks/>
              </p:cNvSpPr>
              <p:nvPr/>
            </p:nvSpPr>
            <p:spPr bwMode="auto">
              <a:xfrm>
                <a:off x="2570" y="1275"/>
                <a:ext cx="36" cy="60"/>
              </a:xfrm>
              <a:custGeom>
                <a:avLst/>
                <a:gdLst>
                  <a:gd name="T0" fmla="*/ 6 w 6"/>
                  <a:gd name="T1" fmla="*/ 6 h 10"/>
                  <a:gd name="T2" fmla="*/ 3 w 6"/>
                  <a:gd name="T3" fmla="*/ 10 h 10"/>
                  <a:gd name="T4" fmla="*/ 3 w 6"/>
                  <a:gd name="T5" fmla="*/ 10 h 10"/>
                  <a:gd name="T6" fmla="*/ 2 w 6"/>
                  <a:gd name="T7" fmla="*/ 10 h 10"/>
                  <a:gd name="T8" fmla="*/ 2 w 6"/>
                  <a:gd name="T9" fmla="*/ 10 h 10"/>
                  <a:gd name="T10" fmla="*/ 0 w 6"/>
                  <a:gd name="T11" fmla="*/ 4 h 10"/>
                  <a:gd name="T12" fmla="*/ 2 w 6"/>
                  <a:gd name="T13" fmla="*/ 9 h 10"/>
                  <a:gd name="T14" fmla="*/ 1 w 6"/>
                  <a:gd name="T15" fmla="*/ 3 h 10"/>
                  <a:gd name="T16" fmla="*/ 2 w 6"/>
                  <a:gd name="T17" fmla="*/ 9 h 10"/>
                  <a:gd name="T18" fmla="*/ 2 w 6"/>
                  <a:gd name="T19" fmla="*/ 2 h 10"/>
                  <a:gd name="T20" fmla="*/ 2 w 6"/>
                  <a:gd name="T21" fmla="*/ 9 h 10"/>
                  <a:gd name="T22" fmla="*/ 3 w 6"/>
                  <a:gd name="T23" fmla="*/ 0 h 10"/>
                  <a:gd name="T24" fmla="*/ 3 w 6"/>
                  <a:gd name="T25" fmla="*/ 9 h 10"/>
                  <a:gd name="T26" fmla="*/ 4 w 6"/>
                  <a:gd name="T27" fmla="*/ 2 h 10"/>
                  <a:gd name="T28" fmla="*/ 3 w 6"/>
                  <a:gd name="T29" fmla="*/ 9 h 10"/>
                  <a:gd name="T30" fmla="*/ 5 w 6"/>
                  <a:gd name="T31" fmla="*/ 4 h 10"/>
                  <a:gd name="T32" fmla="*/ 3 w 6"/>
                  <a:gd name="T33" fmla="*/ 9 h 10"/>
                  <a:gd name="T34" fmla="*/ 5 w 6"/>
                  <a:gd name="T35" fmla="*/ 5 h 10"/>
                  <a:gd name="T36" fmla="*/ 3 w 6"/>
                  <a:gd name="T37" fmla="*/ 10 h 10"/>
                  <a:gd name="T38" fmla="*/ 6 w 6"/>
                  <a:gd name="T3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0">
                    <a:moveTo>
                      <a:pt x="6" y="6"/>
                    </a:moveTo>
                    <a:lnTo>
                      <a:pt x="3" y="10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4"/>
                    </a:lnTo>
                    <a:lnTo>
                      <a:pt x="2" y="9"/>
                    </a:lnTo>
                    <a:lnTo>
                      <a:pt x="1" y="3"/>
                    </a:lnTo>
                    <a:lnTo>
                      <a:pt x="2" y="9"/>
                    </a:lnTo>
                    <a:lnTo>
                      <a:pt x="2" y="2"/>
                    </a:lnTo>
                    <a:lnTo>
                      <a:pt x="2" y="9"/>
                    </a:lnTo>
                    <a:lnTo>
                      <a:pt x="3" y="0"/>
                    </a:lnTo>
                    <a:lnTo>
                      <a:pt x="3" y="9"/>
                    </a:lnTo>
                    <a:lnTo>
                      <a:pt x="4" y="2"/>
                    </a:lnTo>
                    <a:lnTo>
                      <a:pt x="3" y="9"/>
                    </a:lnTo>
                    <a:lnTo>
                      <a:pt x="5" y="4"/>
                    </a:lnTo>
                    <a:lnTo>
                      <a:pt x="3" y="9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5" name="Freeform 235"/>
              <p:cNvSpPr>
                <a:spLocks/>
              </p:cNvSpPr>
              <p:nvPr/>
            </p:nvSpPr>
            <p:spPr bwMode="auto">
              <a:xfrm>
                <a:off x="2588" y="1341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6" name="Freeform 236"/>
              <p:cNvSpPr>
                <a:spLocks/>
              </p:cNvSpPr>
              <p:nvPr/>
            </p:nvSpPr>
            <p:spPr bwMode="auto">
              <a:xfrm>
                <a:off x="2582" y="1347"/>
                <a:ext cx="12" cy="6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  <a:gd name="T10" fmla="*/ 1 w 2"/>
                  <a:gd name="T11" fmla="*/ 0 h 1"/>
                  <a:gd name="T12" fmla="*/ 2 w 2"/>
                  <a:gd name="T13" fmla="*/ 0 h 1"/>
                  <a:gd name="T14" fmla="*/ 1 w 2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7" name="Freeform 237"/>
              <p:cNvSpPr>
                <a:spLocks/>
              </p:cNvSpPr>
              <p:nvPr/>
            </p:nvSpPr>
            <p:spPr bwMode="auto">
              <a:xfrm>
                <a:off x="2570" y="1329"/>
                <a:ext cx="12" cy="6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  <a:gd name="T8" fmla="*/ 0 w 2"/>
                  <a:gd name="T9" fmla="*/ 1 h 1"/>
                  <a:gd name="T10" fmla="*/ 0 w 2"/>
                  <a:gd name="T11" fmla="*/ 1 h 1"/>
                  <a:gd name="T12" fmla="*/ 1 w 2"/>
                  <a:gd name="T13" fmla="*/ 1 h 1"/>
                  <a:gd name="T14" fmla="*/ 1 w 2"/>
                  <a:gd name="T15" fmla="*/ 1 h 1"/>
                  <a:gd name="T16" fmla="*/ 2 w 2"/>
                  <a:gd name="T17" fmla="*/ 0 h 1"/>
                  <a:gd name="T18" fmla="*/ 2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8" name="Freeform 238"/>
              <p:cNvSpPr>
                <a:spLocks/>
              </p:cNvSpPr>
              <p:nvPr/>
            </p:nvSpPr>
            <p:spPr bwMode="auto">
              <a:xfrm>
                <a:off x="2570" y="1335"/>
                <a:ext cx="12" cy="6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0 h 1"/>
                  <a:gd name="T4" fmla="*/ 1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  <a:gd name="T10" fmla="*/ 0 w 2"/>
                  <a:gd name="T11" fmla="*/ 0 h 1"/>
                  <a:gd name="T12" fmla="*/ 1 w 2"/>
                  <a:gd name="T13" fmla="*/ 1 h 1"/>
                  <a:gd name="T14" fmla="*/ 1 w 2"/>
                  <a:gd name="T15" fmla="*/ 1 h 1"/>
                  <a:gd name="T16" fmla="*/ 2 w 2"/>
                  <a:gd name="T17" fmla="*/ 0 h 1"/>
                  <a:gd name="T18" fmla="*/ 2 w 2"/>
                  <a:gd name="T19" fmla="*/ 0 h 1"/>
                  <a:gd name="T20" fmla="*/ 2 w 2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39" name="Freeform 239"/>
              <p:cNvSpPr>
                <a:spLocks/>
              </p:cNvSpPr>
              <p:nvPr/>
            </p:nvSpPr>
            <p:spPr bwMode="auto">
              <a:xfrm>
                <a:off x="2558" y="1341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0 h 2"/>
                  <a:gd name="T8" fmla="*/ 0 w 1"/>
                  <a:gd name="T9" fmla="*/ 1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0" name="Freeform 240"/>
              <p:cNvSpPr>
                <a:spLocks/>
              </p:cNvSpPr>
              <p:nvPr/>
            </p:nvSpPr>
            <p:spPr bwMode="auto">
              <a:xfrm>
                <a:off x="2558" y="1341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1" name="Freeform 241"/>
              <p:cNvSpPr>
                <a:spLocks/>
              </p:cNvSpPr>
              <p:nvPr/>
            </p:nvSpPr>
            <p:spPr bwMode="auto">
              <a:xfrm>
                <a:off x="2534" y="1299"/>
                <a:ext cx="36" cy="48"/>
              </a:xfrm>
              <a:custGeom>
                <a:avLst/>
                <a:gdLst>
                  <a:gd name="T0" fmla="*/ 5 w 6"/>
                  <a:gd name="T1" fmla="*/ 0 h 8"/>
                  <a:gd name="T2" fmla="*/ 6 w 6"/>
                  <a:gd name="T3" fmla="*/ 5 h 8"/>
                  <a:gd name="T4" fmla="*/ 6 w 6"/>
                  <a:gd name="T5" fmla="*/ 6 h 8"/>
                  <a:gd name="T6" fmla="*/ 6 w 6"/>
                  <a:gd name="T7" fmla="*/ 7 h 8"/>
                  <a:gd name="T8" fmla="*/ 5 w 6"/>
                  <a:gd name="T9" fmla="*/ 7 h 8"/>
                  <a:gd name="T10" fmla="*/ 5 w 6"/>
                  <a:gd name="T11" fmla="*/ 7 h 8"/>
                  <a:gd name="T12" fmla="*/ 1 w 6"/>
                  <a:gd name="T13" fmla="*/ 8 h 8"/>
                  <a:gd name="T14" fmla="*/ 5 w 6"/>
                  <a:gd name="T15" fmla="*/ 7 h 8"/>
                  <a:gd name="T16" fmla="*/ 1 w 6"/>
                  <a:gd name="T17" fmla="*/ 7 h 8"/>
                  <a:gd name="T18" fmla="*/ 5 w 6"/>
                  <a:gd name="T19" fmla="*/ 7 h 8"/>
                  <a:gd name="T20" fmla="*/ 0 w 6"/>
                  <a:gd name="T21" fmla="*/ 5 h 8"/>
                  <a:gd name="T22" fmla="*/ 5 w 6"/>
                  <a:gd name="T23" fmla="*/ 6 h 8"/>
                  <a:gd name="T24" fmla="*/ 0 w 6"/>
                  <a:gd name="T25" fmla="*/ 3 h 8"/>
                  <a:gd name="T26" fmla="*/ 5 w 6"/>
                  <a:gd name="T27" fmla="*/ 6 h 8"/>
                  <a:gd name="T28" fmla="*/ 1 w 6"/>
                  <a:gd name="T29" fmla="*/ 2 h 8"/>
                  <a:gd name="T30" fmla="*/ 5 w 6"/>
                  <a:gd name="T31" fmla="*/ 6 h 8"/>
                  <a:gd name="T32" fmla="*/ 3 w 6"/>
                  <a:gd name="T33" fmla="*/ 1 h 8"/>
                  <a:gd name="T34" fmla="*/ 6 w 6"/>
                  <a:gd name="T35" fmla="*/ 5 h 8"/>
                  <a:gd name="T36" fmla="*/ 5 w 6"/>
                  <a:gd name="T3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8">
                    <a:moveTo>
                      <a:pt x="5" y="0"/>
                    </a:moveTo>
                    <a:lnTo>
                      <a:pt x="6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1" y="8"/>
                    </a:lnTo>
                    <a:lnTo>
                      <a:pt x="5" y="7"/>
                    </a:lnTo>
                    <a:lnTo>
                      <a:pt x="1" y="7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5" y="6"/>
                    </a:lnTo>
                    <a:lnTo>
                      <a:pt x="0" y="3"/>
                    </a:lnTo>
                    <a:lnTo>
                      <a:pt x="5" y="6"/>
                    </a:lnTo>
                    <a:lnTo>
                      <a:pt x="1" y="2"/>
                    </a:lnTo>
                    <a:lnTo>
                      <a:pt x="5" y="6"/>
                    </a:lnTo>
                    <a:lnTo>
                      <a:pt x="3" y="1"/>
                    </a:lnTo>
                    <a:lnTo>
                      <a:pt x="6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2" name="Freeform 242"/>
              <p:cNvSpPr>
                <a:spLocks/>
              </p:cNvSpPr>
              <p:nvPr/>
            </p:nvSpPr>
            <p:spPr bwMode="auto">
              <a:xfrm>
                <a:off x="2570" y="1377"/>
                <a:ext cx="24" cy="18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0 w 4"/>
                  <a:gd name="T5" fmla="*/ 1 h 3"/>
                  <a:gd name="T6" fmla="*/ 0 w 4"/>
                  <a:gd name="T7" fmla="*/ 2 h 3"/>
                  <a:gd name="T8" fmla="*/ 1 w 4"/>
                  <a:gd name="T9" fmla="*/ 1 h 3"/>
                  <a:gd name="T10" fmla="*/ 2 w 4"/>
                  <a:gd name="T11" fmla="*/ 3 h 3"/>
                  <a:gd name="T12" fmla="*/ 2 w 4"/>
                  <a:gd name="T13" fmla="*/ 1 h 3"/>
                  <a:gd name="T14" fmla="*/ 3 w 4"/>
                  <a:gd name="T15" fmla="*/ 3 h 3"/>
                  <a:gd name="T16" fmla="*/ 3 w 4"/>
                  <a:gd name="T17" fmla="*/ 1 h 3"/>
                  <a:gd name="T18" fmla="*/ 3 w 4"/>
                  <a:gd name="T19" fmla="*/ 2 h 3"/>
                  <a:gd name="T20" fmla="*/ 4 w 4"/>
                  <a:gd name="T21" fmla="*/ 0 h 3"/>
                  <a:gd name="T22" fmla="*/ 3 w 4"/>
                  <a:gd name="T23" fmla="*/ 1 h 3"/>
                  <a:gd name="T24" fmla="*/ 2 w 4"/>
                  <a:gd name="T25" fmla="*/ 1 h 3"/>
                  <a:gd name="T26" fmla="*/ 1 w 4"/>
                  <a:gd name="T27" fmla="*/ 1 h 3"/>
                  <a:gd name="T28" fmla="*/ 1 w 4"/>
                  <a:gd name="T29" fmla="*/ 1 h 3"/>
                  <a:gd name="T30" fmla="*/ 0 w 4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3" name="Freeform 243"/>
              <p:cNvSpPr>
                <a:spLocks/>
              </p:cNvSpPr>
              <p:nvPr/>
            </p:nvSpPr>
            <p:spPr bwMode="auto">
              <a:xfrm>
                <a:off x="2570" y="1413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4" name="Freeform 244"/>
              <p:cNvSpPr>
                <a:spLocks/>
              </p:cNvSpPr>
              <p:nvPr/>
            </p:nvSpPr>
            <p:spPr bwMode="auto">
              <a:xfrm>
                <a:off x="2570" y="1425"/>
                <a:ext cx="6" cy="1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5" name="Freeform 245"/>
              <p:cNvSpPr>
                <a:spLocks/>
              </p:cNvSpPr>
              <p:nvPr/>
            </p:nvSpPr>
            <p:spPr bwMode="auto">
              <a:xfrm>
                <a:off x="2576" y="1407"/>
                <a:ext cx="12" cy="1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6" name="Freeform 246"/>
              <p:cNvSpPr>
                <a:spLocks/>
              </p:cNvSpPr>
              <p:nvPr/>
            </p:nvSpPr>
            <p:spPr bwMode="auto">
              <a:xfrm>
                <a:off x="2576" y="1455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 h 2"/>
                  <a:gd name="T12" fmla="*/ 1 w 1"/>
                  <a:gd name="T13" fmla="*/ 2 h 2"/>
                  <a:gd name="T14" fmla="*/ 0 w 1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7" name="Freeform 247"/>
              <p:cNvSpPr>
                <a:spLocks/>
              </p:cNvSpPr>
              <p:nvPr/>
            </p:nvSpPr>
            <p:spPr bwMode="auto">
              <a:xfrm>
                <a:off x="2558" y="1377"/>
                <a:ext cx="12" cy="6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0 h 1"/>
                  <a:gd name="T8" fmla="*/ 1 w 2"/>
                  <a:gd name="T9" fmla="*/ 0 h 1"/>
                  <a:gd name="T10" fmla="*/ 0 w 2"/>
                  <a:gd name="T11" fmla="*/ 1 h 1"/>
                  <a:gd name="T12" fmla="*/ 0 w 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48" name="Freeform 248"/>
              <p:cNvSpPr>
                <a:spLocks/>
              </p:cNvSpPr>
              <p:nvPr/>
            </p:nvSpPr>
            <p:spPr bwMode="auto">
              <a:xfrm>
                <a:off x="2570" y="1347"/>
                <a:ext cx="18" cy="2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2 h 4"/>
                  <a:gd name="T4" fmla="*/ 2 w 3"/>
                  <a:gd name="T5" fmla="*/ 0 h 4"/>
                  <a:gd name="T6" fmla="*/ 3 w 3"/>
                  <a:gd name="T7" fmla="*/ 0 h 4"/>
                  <a:gd name="T8" fmla="*/ 1 w 3"/>
                  <a:gd name="T9" fmla="*/ 2 h 4"/>
                  <a:gd name="T10" fmla="*/ 0 w 3"/>
                  <a:gd name="T11" fmla="*/ 4 h 4"/>
                  <a:gd name="T12" fmla="*/ 0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28550" name="Group 550"/>
          <p:cNvGrpSpPr>
            <a:grpSpLocks/>
          </p:cNvGrpSpPr>
          <p:nvPr/>
        </p:nvGrpSpPr>
        <p:grpSpPr bwMode="auto">
          <a:xfrm>
            <a:off x="402637" y="3550557"/>
            <a:ext cx="9277349" cy="681038"/>
            <a:chOff x="127" y="2362"/>
            <a:chExt cx="5844" cy="429"/>
          </a:xfrm>
        </p:grpSpPr>
        <p:sp>
          <p:nvSpPr>
            <p:cNvPr id="128249" name="Text Box 249"/>
            <p:cNvSpPr txBox="1">
              <a:spLocks noChangeArrowheads="1"/>
            </p:cNvSpPr>
            <p:nvPr/>
          </p:nvSpPr>
          <p:spPr bwMode="auto">
            <a:xfrm>
              <a:off x="612" y="2362"/>
              <a:ext cx="535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2000" b="1" i="1" dirty="0">
                  <a:solidFill>
                    <a:srgbClr val="000090"/>
                  </a:solidFill>
                </a:rPr>
                <a:t>Fegato</a:t>
              </a:r>
              <a:r>
                <a:rPr lang="it-IT" sz="2000" dirty="0"/>
                <a:t>: </a:t>
              </a:r>
              <a:r>
                <a:rPr lang="it-IT" sz="2000" dirty="0" smtClean="0"/>
                <a:t>possibili epatopatie </a:t>
              </a:r>
              <a:r>
                <a:rPr lang="it-IT" sz="2000" dirty="0"/>
                <a:t>dose-</a:t>
              </a:r>
              <a:r>
                <a:rPr lang="it-IT" sz="2000" dirty="0" smtClean="0"/>
                <a:t>dipendenti (paracetamolo)</a:t>
              </a:r>
              <a:endParaRPr lang="it-IT" sz="2000" dirty="0"/>
            </a:p>
          </p:txBody>
        </p:sp>
        <p:grpSp>
          <p:nvGrpSpPr>
            <p:cNvPr id="128250" name="Group 250"/>
            <p:cNvGrpSpPr>
              <a:grpSpLocks/>
            </p:cNvGrpSpPr>
            <p:nvPr/>
          </p:nvGrpSpPr>
          <p:grpSpPr bwMode="auto">
            <a:xfrm>
              <a:off x="127" y="2376"/>
              <a:ext cx="415" cy="415"/>
              <a:chOff x="1106" y="3495"/>
              <a:chExt cx="276" cy="276"/>
            </a:xfrm>
          </p:grpSpPr>
          <p:sp>
            <p:nvSpPr>
              <p:cNvPr id="128251" name="Freeform 251"/>
              <p:cNvSpPr>
                <a:spLocks/>
              </p:cNvSpPr>
              <p:nvPr/>
            </p:nvSpPr>
            <p:spPr bwMode="auto">
              <a:xfrm>
                <a:off x="1202" y="3603"/>
                <a:ext cx="168" cy="126"/>
              </a:xfrm>
              <a:custGeom>
                <a:avLst/>
                <a:gdLst>
                  <a:gd name="T0" fmla="*/ 11 w 28"/>
                  <a:gd name="T1" fmla="*/ 18 h 21"/>
                  <a:gd name="T2" fmla="*/ 11 w 28"/>
                  <a:gd name="T3" fmla="*/ 17 h 21"/>
                  <a:gd name="T4" fmla="*/ 10 w 28"/>
                  <a:gd name="T5" fmla="*/ 16 h 21"/>
                  <a:gd name="T6" fmla="*/ 9 w 28"/>
                  <a:gd name="T7" fmla="*/ 16 h 21"/>
                  <a:gd name="T8" fmla="*/ 8 w 28"/>
                  <a:gd name="T9" fmla="*/ 15 h 21"/>
                  <a:gd name="T10" fmla="*/ 9 w 28"/>
                  <a:gd name="T11" fmla="*/ 14 h 21"/>
                  <a:gd name="T12" fmla="*/ 11 w 28"/>
                  <a:gd name="T13" fmla="*/ 14 h 21"/>
                  <a:gd name="T14" fmla="*/ 12 w 28"/>
                  <a:gd name="T15" fmla="*/ 13 h 21"/>
                  <a:gd name="T16" fmla="*/ 14 w 28"/>
                  <a:gd name="T17" fmla="*/ 13 h 21"/>
                  <a:gd name="T18" fmla="*/ 15 w 28"/>
                  <a:gd name="T19" fmla="*/ 12 h 21"/>
                  <a:gd name="T20" fmla="*/ 17 w 28"/>
                  <a:gd name="T21" fmla="*/ 12 h 21"/>
                  <a:gd name="T22" fmla="*/ 18 w 28"/>
                  <a:gd name="T23" fmla="*/ 11 h 21"/>
                  <a:gd name="T24" fmla="*/ 20 w 28"/>
                  <a:gd name="T25" fmla="*/ 11 h 21"/>
                  <a:gd name="T26" fmla="*/ 22 w 28"/>
                  <a:gd name="T27" fmla="*/ 9 h 21"/>
                  <a:gd name="T28" fmla="*/ 23 w 28"/>
                  <a:gd name="T29" fmla="*/ 9 h 21"/>
                  <a:gd name="T30" fmla="*/ 24 w 28"/>
                  <a:gd name="T31" fmla="*/ 8 h 21"/>
                  <a:gd name="T32" fmla="*/ 26 w 28"/>
                  <a:gd name="T33" fmla="*/ 6 h 21"/>
                  <a:gd name="T34" fmla="*/ 27 w 28"/>
                  <a:gd name="T35" fmla="*/ 5 h 21"/>
                  <a:gd name="T36" fmla="*/ 28 w 28"/>
                  <a:gd name="T37" fmla="*/ 3 h 21"/>
                  <a:gd name="T38" fmla="*/ 28 w 28"/>
                  <a:gd name="T39" fmla="*/ 0 h 21"/>
                  <a:gd name="T40" fmla="*/ 27 w 28"/>
                  <a:gd name="T41" fmla="*/ 0 h 21"/>
                  <a:gd name="T42" fmla="*/ 25 w 28"/>
                  <a:gd name="T43" fmla="*/ 1 h 21"/>
                  <a:gd name="T44" fmla="*/ 23 w 28"/>
                  <a:gd name="T45" fmla="*/ 2 h 21"/>
                  <a:gd name="T46" fmla="*/ 22 w 28"/>
                  <a:gd name="T47" fmla="*/ 3 h 21"/>
                  <a:gd name="T48" fmla="*/ 20 w 28"/>
                  <a:gd name="T49" fmla="*/ 3 h 21"/>
                  <a:gd name="T50" fmla="*/ 19 w 28"/>
                  <a:gd name="T51" fmla="*/ 4 h 21"/>
                  <a:gd name="T52" fmla="*/ 17 w 28"/>
                  <a:gd name="T53" fmla="*/ 4 h 21"/>
                  <a:gd name="T54" fmla="*/ 16 w 28"/>
                  <a:gd name="T55" fmla="*/ 5 h 21"/>
                  <a:gd name="T56" fmla="*/ 16 w 28"/>
                  <a:gd name="T57" fmla="*/ 5 h 21"/>
                  <a:gd name="T58" fmla="*/ 15 w 28"/>
                  <a:gd name="T59" fmla="*/ 5 h 21"/>
                  <a:gd name="T60" fmla="*/ 14 w 28"/>
                  <a:gd name="T61" fmla="*/ 5 h 21"/>
                  <a:gd name="T62" fmla="*/ 12 w 28"/>
                  <a:gd name="T63" fmla="*/ 5 h 21"/>
                  <a:gd name="T64" fmla="*/ 12 w 28"/>
                  <a:gd name="T65" fmla="*/ 5 h 21"/>
                  <a:gd name="T66" fmla="*/ 10 w 28"/>
                  <a:gd name="T67" fmla="*/ 6 h 21"/>
                  <a:gd name="T68" fmla="*/ 9 w 28"/>
                  <a:gd name="T69" fmla="*/ 7 h 21"/>
                  <a:gd name="T70" fmla="*/ 7 w 28"/>
                  <a:gd name="T71" fmla="*/ 7 h 21"/>
                  <a:gd name="T72" fmla="*/ 6 w 28"/>
                  <a:gd name="T73" fmla="*/ 7 h 21"/>
                  <a:gd name="T74" fmla="*/ 5 w 28"/>
                  <a:gd name="T75" fmla="*/ 8 h 21"/>
                  <a:gd name="T76" fmla="*/ 4 w 28"/>
                  <a:gd name="T77" fmla="*/ 8 h 21"/>
                  <a:gd name="T78" fmla="*/ 3 w 28"/>
                  <a:gd name="T79" fmla="*/ 9 h 21"/>
                  <a:gd name="T80" fmla="*/ 2 w 28"/>
                  <a:gd name="T81" fmla="*/ 10 h 21"/>
                  <a:gd name="T82" fmla="*/ 1 w 28"/>
                  <a:gd name="T83" fmla="*/ 10 h 21"/>
                  <a:gd name="T84" fmla="*/ 0 w 28"/>
                  <a:gd name="T85" fmla="*/ 11 h 21"/>
                  <a:gd name="T86" fmla="*/ 0 w 28"/>
                  <a:gd name="T87" fmla="*/ 14 h 21"/>
                  <a:gd name="T88" fmla="*/ 2 w 28"/>
                  <a:gd name="T89" fmla="*/ 18 h 21"/>
                  <a:gd name="T90" fmla="*/ 7 w 28"/>
                  <a:gd name="T91" fmla="*/ 21 h 21"/>
                  <a:gd name="T92" fmla="*/ 10 w 28"/>
                  <a:gd name="T93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" h="21">
                    <a:moveTo>
                      <a:pt x="11" y="19"/>
                    </a:moveTo>
                    <a:lnTo>
                      <a:pt x="11" y="18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21" y="10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5" y="7"/>
                    </a:lnTo>
                    <a:lnTo>
                      <a:pt x="26" y="6"/>
                    </a:lnTo>
                    <a:lnTo>
                      <a:pt x="27" y="6"/>
                    </a:lnTo>
                    <a:lnTo>
                      <a:pt x="27" y="5"/>
                    </a:lnTo>
                    <a:lnTo>
                      <a:pt x="28" y="4"/>
                    </a:lnTo>
                    <a:lnTo>
                      <a:pt x="28" y="3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4" y="2"/>
                    </a:lnTo>
                    <a:lnTo>
                      <a:pt x="23" y="2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19" y="4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10" y="20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F1D6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2" name="Freeform 252"/>
              <p:cNvSpPr>
                <a:spLocks/>
              </p:cNvSpPr>
              <p:nvPr/>
            </p:nvSpPr>
            <p:spPr bwMode="auto">
              <a:xfrm>
                <a:off x="1214" y="3645"/>
                <a:ext cx="48" cy="18"/>
              </a:xfrm>
              <a:custGeom>
                <a:avLst/>
                <a:gdLst>
                  <a:gd name="T0" fmla="*/ 8 w 8"/>
                  <a:gd name="T1" fmla="*/ 0 h 3"/>
                  <a:gd name="T2" fmla="*/ 8 w 8"/>
                  <a:gd name="T3" fmla="*/ 0 h 3"/>
                  <a:gd name="T4" fmla="*/ 8 w 8"/>
                  <a:gd name="T5" fmla="*/ 0 h 3"/>
                  <a:gd name="T6" fmla="*/ 7 w 8"/>
                  <a:gd name="T7" fmla="*/ 0 h 3"/>
                  <a:gd name="T8" fmla="*/ 7 w 8"/>
                  <a:gd name="T9" fmla="*/ 1 h 3"/>
                  <a:gd name="T10" fmla="*/ 7 w 8"/>
                  <a:gd name="T11" fmla="*/ 0 h 3"/>
                  <a:gd name="T12" fmla="*/ 6 w 8"/>
                  <a:gd name="T13" fmla="*/ 1 h 3"/>
                  <a:gd name="T14" fmla="*/ 5 w 8"/>
                  <a:gd name="T15" fmla="*/ 1 h 3"/>
                  <a:gd name="T16" fmla="*/ 5 w 8"/>
                  <a:gd name="T17" fmla="*/ 1 h 3"/>
                  <a:gd name="T18" fmla="*/ 5 w 8"/>
                  <a:gd name="T19" fmla="*/ 2 h 3"/>
                  <a:gd name="T20" fmla="*/ 4 w 8"/>
                  <a:gd name="T21" fmla="*/ 1 h 3"/>
                  <a:gd name="T22" fmla="*/ 4 w 8"/>
                  <a:gd name="T23" fmla="*/ 2 h 3"/>
                  <a:gd name="T24" fmla="*/ 3 w 8"/>
                  <a:gd name="T25" fmla="*/ 2 h 3"/>
                  <a:gd name="T26" fmla="*/ 3 w 8"/>
                  <a:gd name="T27" fmla="*/ 2 h 3"/>
                  <a:gd name="T28" fmla="*/ 2 w 8"/>
                  <a:gd name="T29" fmla="*/ 2 h 3"/>
                  <a:gd name="T30" fmla="*/ 2 w 8"/>
                  <a:gd name="T31" fmla="*/ 2 h 3"/>
                  <a:gd name="T32" fmla="*/ 1 w 8"/>
                  <a:gd name="T33" fmla="*/ 3 h 3"/>
                  <a:gd name="T34" fmla="*/ 1 w 8"/>
                  <a:gd name="T35" fmla="*/ 3 h 3"/>
                  <a:gd name="T36" fmla="*/ 1 w 8"/>
                  <a:gd name="T37" fmla="*/ 3 h 3"/>
                  <a:gd name="T38" fmla="*/ 0 w 8"/>
                  <a:gd name="T39" fmla="*/ 3 h 3"/>
                  <a:gd name="T40" fmla="*/ 0 w 8"/>
                  <a:gd name="T41" fmla="*/ 3 h 3"/>
                  <a:gd name="T42" fmla="*/ 0 w 8"/>
                  <a:gd name="T43" fmla="*/ 3 h 3"/>
                  <a:gd name="T44" fmla="*/ 0 w 8"/>
                  <a:gd name="T45" fmla="*/ 3 h 3"/>
                  <a:gd name="T46" fmla="*/ 1 w 8"/>
                  <a:gd name="T47" fmla="*/ 2 h 3"/>
                  <a:gd name="T48" fmla="*/ 1 w 8"/>
                  <a:gd name="T49" fmla="*/ 2 h 3"/>
                  <a:gd name="T50" fmla="*/ 2 w 8"/>
                  <a:gd name="T51" fmla="*/ 2 h 3"/>
                  <a:gd name="T52" fmla="*/ 2 w 8"/>
                  <a:gd name="T53" fmla="*/ 2 h 3"/>
                  <a:gd name="T54" fmla="*/ 3 w 8"/>
                  <a:gd name="T55" fmla="*/ 1 h 3"/>
                  <a:gd name="T56" fmla="*/ 3 w 8"/>
                  <a:gd name="T57" fmla="*/ 1 h 3"/>
                  <a:gd name="T58" fmla="*/ 4 w 8"/>
                  <a:gd name="T59" fmla="*/ 1 h 3"/>
                  <a:gd name="T60" fmla="*/ 4 w 8"/>
                  <a:gd name="T61" fmla="*/ 0 h 3"/>
                  <a:gd name="T62" fmla="*/ 5 w 8"/>
                  <a:gd name="T63" fmla="*/ 0 h 3"/>
                  <a:gd name="T64" fmla="*/ 6 w 8"/>
                  <a:gd name="T65" fmla="*/ 0 h 3"/>
                  <a:gd name="T66" fmla="*/ 6 w 8"/>
                  <a:gd name="T67" fmla="*/ 0 h 3"/>
                  <a:gd name="T68" fmla="*/ 7 w 8"/>
                  <a:gd name="T69" fmla="*/ 0 h 3"/>
                  <a:gd name="T70" fmla="*/ 7 w 8"/>
                  <a:gd name="T71" fmla="*/ 0 h 3"/>
                  <a:gd name="T72" fmla="*/ 8 w 8"/>
                  <a:gd name="T73" fmla="*/ 0 h 3"/>
                  <a:gd name="T74" fmla="*/ 8 w 8"/>
                  <a:gd name="T7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3" name="Freeform 253"/>
              <p:cNvSpPr>
                <a:spLocks/>
              </p:cNvSpPr>
              <p:nvPr/>
            </p:nvSpPr>
            <p:spPr bwMode="auto">
              <a:xfrm>
                <a:off x="1316" y="3621"/>
                <a:ext cx="24" cy="12"/>
              </a:xfrm>
              <a:custGeom>
                <a:avLst/>
                <a:gdLst>
                  <a:gd name="T0" fmla="*/ 1 w 4"/>
                  <a:gd name="T1" fmla="*/ 1 h 2"/>
                  <a:gd name="T2" fmla="*/ 0 w 4"/>
                  <a:gd name="T3" fmla="*/ 1 h 2"/>
                  <a:gd name="T4" fmla="*/ 0 w 4"/>
                  <a:gd name="T5" fmla="*/ 2 h 2"/>
                  <a:gd name="T6" fmla="*/ 1 w 4"/>
                  <a:gd name="T7" fmla="*/ 2 h 2"/>
                  <a:gd name="T8" fmla="*/ 2 w 4"/>
                  <a:gd name="T9" fmla="*/ 1 h 2"/>
                  <a:gd name="T10" fmla="*/ 3 w 4"/>
                  <a:gd name="T11" fmla="*/ 1 h 2"/>
                  <a:gd name="T12" fmla="*/ 3 w 4"/>
                  <a:gd name="T13" fmla="*/ 1 h 2"/>
                  <a:gd name="T14" fmla="*/ 4 w 4"/>
                  <a:gd name="T15" fmla="*/ 0 h 2"/>
                  <a:gd name="T16" fmla="*/ 4 w 4"/>
                  <a:gd name="T17" fmla="*/ 0 h 2"/>
                  <a:gd name="T18" fmla="*/ 3 w 4"/>
                  <a:gd name="T19" fmla="*/ 0 h 2"/>
                  <a:gd name="T20" fmla="*/ 3 w 4"/>
                  <a:gd name="T21" fmla="*/ 1 h 2"/>
                  <a:gd name="T22" fmla="*/ 2 w 4"/>
                  <a:gd name="T23" fmla="*/ 1 h 2"/>
                  <a:gd name="T24" fmla="*/ 1 w 4"/>
                  <a:gd name="T25" fmla="*/ 1 h 2"/>
                  <a:gd name="T26" fmla="*/ 1 w 4"/>
                  <a:gd name="T2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4" name="Freeform 254"/>
              <p:cNvSpPr>
                <a:spLocks/>
              </p:cNvSpPr>
              <p:nvPr/>
            </p:nvSpPr>
            <p:spPr bwMode="auto">
              <a:xfrm>
                <a:off x="1202" y="3615"/>
                <a:ext cx="156" cy="102"/>
              </a:xfrm>
              <a:custGeom>
                <a:avLst/>
                <a:gdLst>
                  <a:gd name="T0" fmla="*/ 26 w 26"/>
                  <a:gd name="T1" fmla="*/ 1 h 17"/>
                  <a:gd name="T2" fmla="*/ 25 w 26"/>
                  <a:gd name="T3" fmla="*/ 3 h 17"/>
                  <a:gd name="T4" fmla="*/ 24 w 26"/>
                  <a:gd name="T5" fmla="*/ 4 h 17"/>
                  <a:gd name="T6" fmla="*/ 22 w 26"/>
                  <a:gd name="T7" fmla="*/ 5 h 17"/>
                  <a:gd name="T8" fmla="*/ 20 w 26"/>
                  <a:gd name="T9" fmla="*/ 6 h 17"/>
                  <a:gd name="T10" fmla="*/ 18 w 26"/>
                  <a:gd name="T11" fmla="*/ 7 h 17"/>
                  <a:gd name="T12" fmla="*/ 16 w 26"/>
                  <a:gd name="T13" fmla="*/ 8 h 17"/>
                  <a:gd name="T14" fmla="*/ 14 w 26"/>
                  <a:gd name="T15" fmla="*/ 9 h 17"/>
                  <a:gd name="T16" fmla="*/ 12 w 26"/>
                  <a:gd name="T17" fmla="*/ 9 h 17"/>
                  <a:gd name="T18" fmla="*/ 11 w 26"/>
                  <a:gd name="T19" fmla="*/ 9 h 17"/>
                  <a:gd name="T20" fmla="*/ 9 w 26"/>
                  <a:gd name="T21" fmla="*/ 10 h 17"/>
                  <a:gd name="T22" fmla="*/ 8 w 26"/>
                  <a:gd name="T23" fmla="*/ 11 h 17"/>
                  <a:gd name="T24" fmla="*/ 7 w 26"/>
                  <a:gd name="T25" fmla="*/ 13 h 17"/>
                  <a:gd name="T26" fmla="*/ 7 w 26"/>
                  <a:gd name="T27" fmla="*/ 14 h 17"/>
                  <a:gd name="T28" fmla="*/ 7 w 26"/>
                  <a:gd name="T29" fmla="*/ 16 h 17"/>
                  <a:gd name="T30" fmla="*/ 5 w 26"/>
                  <a:gd name="T31" fmla="*/ 17 h 17"/>
                  <a:gd name="T32" fmla="*/ 4 w 26"/>
                  <a:gd name="T33" fmla="*/ 16 h 17"/>
                  <a:gd name="T34" fmla="*/ 3 w 26"/>
                  <a:gd name="T35" fmla="*/ 16 h 17"/>
                  <a:gd name="T36" fmla="*/ 2 w 26"/>
                  <a:gd name="T37" fmla="*/ 16 h 17"/>
                  <a:gd name="T38" fmla="*/ 2 w 26"/>
                  <a:gd name="T39" fmla="*/ 15 h 17"/>
                  <a:gd name="T40" fmla="*/ 1 w 26"/>
                  <a:gd name="T41" fmla="*/ 14 h 17"/>
                  <a:gd name="T42" fmla="*/ 0 w 26"/>
                  <a:gd name="T43" fmla="*/ 13 h 17"/>
                  <a:gd name="T44" fmla="*/ 1 w 26"/>
                  <a:gd name="T45" fmla="*/ 11 h 17"/>
                  <a:gd name="T46" fmla="*/ 3 w 26"/>
                  <a:gd name="T47" fmla="*/ 10 h 17"/>
                  <a:gd name="T48" fmla="*/ 4 w 26"/>
                  <a:gd name="T49" fmla="*/ 10 h 17"/>
                  <a:gd name="T50" fmla="*/ 6 w 26"/>
                  <a:gd name="T51" fmla="*/ 9 h 17"/>
                  <a:gd name="T52" fmla="*/ 6 w 26"/>
                  <a:gd name="T53" fmla="*/ 9 h 17"/>
                  <a:gd name="T54" fmla="*/ 8 w 26"/>
                  <a:gd name="T55" fmla="*/ 8 h 17"/>
                  <a:gd name="T56" fmla="*/ 9 w 26"/>
                  <a:gd name="T57" fmla="*/ 7 h 17"/>
                  <a:gd name="T58" fmla="*/ 10 w 26"/>
                  <a:gd name="T59" fmla="*/ 7 h 17"/>
                  <a:gd name="T60" fmla="*/ 11 w 26"/>
                  <a:gd name="T61" fmla="*/ 6 h 17"/>
                  <a:gd name="T62" fmla="*/ 11 w 26"/>
                  <a:gd name="T63" fmla="*/ 4 h 17"/>
                  <a:gd name="T64" fmla="*/ 13 w 26"/>
                  <a:gd name="T65" fmla="*/ 4 h 17"/>
                  <a:gd name="T66" fmla="*/ 15 w 26"/>
                  <a:gd name="T67" fmla="*/ 4 h 17"/>
                  <a:gd name="T68" fmla="*/ 16 w 26"/>
                  <a:gd name="T69" fmla="*/ 4 h 17"/>
                  <a:gd name="T70" fmla="*/ 18 w 26"/>
                  <a:gd name="T71" fmla="*/ 3 h 17"/>
                  <a:gd name="T72" fmla="*/ 20 w 26"/>
                  <a:gd name="T73" fmla="*/ 4 h 17"/>
                  <a:gd name="T74" fmla="*/ 21 w 26"/>
                  <a:gd name="T75" fmla="*/ 3 h 17"/>
                  <a:gd name="T76" fmla="*/ 22 w 26"/>
                  <a:gd name="T77" fmla="*/ 3 h 17"/>
                  <a:gd name="T78" fmla="*/ 23 w 26"/>
                  <a:gd name="T79" fmla="*/ 2 h 17"/>
                  <a:gd name="T80" fmla="*/ 25 w 26"/>
                  <a:gd name="T81" fmla="*/ 1 h 17"/>
                  <a:gd name="T82" fmla="*/ 26 w 26"/>
                  <a:gd name="T8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" h="17">
                    <a:moveTo>
                      <a:pt x="26" y="0"/>
                    </a:moveTo>
                    <a:lnTo>
                      <a:pt x="26" y="1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2" y="5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6" y="17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50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5" name="Freeform 255"/>
              <p:cNvSpPr>
                <a:spLocks/>
              </p:cNvSpPr>
              <p:nvPr/>
            </p:nvSpPr>
            <p:spPr bwMode="auto">
              <a:xfrm>
                <a:off x="1190" y="3627"/>
                <a:ext cx="156" cy="72"/>
              </a:xfrm>
              <a:custGeom>
                <a:avLst/>
                <a:gdLst>
                  <a:gd name="T0" fmla="*/ 2 w 26"/>
                  <a:gd name="T1" fmla="*/ 10 h 12"/>
                  <a:gd name="T2" fmla="*/ 4 w 26"/>
                  <a:gd name="T3" fmla="*/ 9 h 12"/>
                  <a:gd name="T4" fmla="*/ 5 w 26"/>
                  <a:gd name="T5" fmla="*/ 9 h 12"/>
                  <a:gd name="T6" fmla="*/ 8 w 26"/>
                  <a:gd name="T7" fmla="*/ 7 h 12"/>
                  <a:gd name="T8" fmla="*/ 9 w 26"/>
                  <a:gd name="T9" fmla="*/ 6 h 12"/>
                  <a:gd name="T10" fmla="*/ 12 w 26"/>
                  <a:gd name="T11" fmla="*/ 5 h 12"/>
                  <a:gd name="T12" fmla="*/ 14 w 26"/>
                  <a:gd name="T13" fmla="*/ 4 h 12"/>
                  <a:gd name="T14" fmla="*/ 16 w 26"/>
                  <a:gd name="T15" fmla="*/ 4 h 12"/>
                  <a:gd name="T16" fmla="*/ 20 w 26"/>
                  <a:gd name="T17" fmla="*/ 3 h 12"/>
                  <a:gd name="T18" fmla="*/ 24 w 26"/>
                  <a:gd name="T19" fmla="*/ 1 h 12"/>
                  <a:gd name="T20" fmla="*/ 26 w 26"/>
                  <a:gd name="T21" fmla="*/ 0 h 12"/>
                  <a:gd name="T22" fmla="*/ 24 w 26"/>
                  <a:gd name="T23" fmla="*/ 2 h 12"/>
                  <a:gd name="T24" fmla="*/ 24 w 26"/>
                  <a:gd name="T25" fmla="*/ 2 h 12"/>
                  <a:gd name="T26" fmla="*/ 23 w 26"/>
                  <a:gd name="T27" fmla="*/ 3 h 12"/>
                  <a:gd name="T28" fmla="*/ 21 w 26"/>
                  <a:gd name="T29" fmla="*/ 3 h 12"/>
                  <a:gd name="T30" fmla="*/ 20 w 26"/>
                  <a:gd name="T31" fmla="*/ 3 h 12"/>
                  <a:gd name="T32" fmla="*/ 19 w 26"/>
                  <a:gd name="T33" fmla="*/ 4 h 12"/>
                  <a:gd name="T34" fmla="*/ 18 w 26"/>
                  <a:gd name="T35" fmla="*/ 4 h 12"/>
                  <a:gd name="T36" fmla="*/ 17 w 26"/>
                  <a:gd name="T37" fmla="*/ 5 h 12"/>
                  <a:gd name="T38" fmla="*/ 15 w 26"/>
                  <a:gd name="T39" fmla="*/ 6 h 12"/>
                  <a:gd name="T40" fmla="*/ 13 w 26"/>
                  <a:gd name="T41" fmla="*/ 6 h 12"/>
                  <a:gd name="T42" fmla="*/ 13 w 26"/>
                  <a:gd name="T43" fmla="*/ 6 h 12"/>
                  <a:gd name="T44" fmla="*/ 11 w 26"/>
                  <a:gd name="T45" fmla="*/ 6 h 12"/>
                  <a:gd name="T46" fmla="*/ 11 w 26"/>
                  <a:gd name="T47" fmla="*/ 7 h 12"/>
                  <a:gd name="T48" fmla="*/ 11 w 26"/>
                  <a:gd name="T49" fmla="*/ 7 h 12"/>
                  <a:gd name="T50" fmla="*/ 9 w 26"/>
                  <a:gd name="T51" fmla="*/ 7 h 12"/>
                  <a:gd name="T52" fmla="*/ 9 w 26"/>
                  <a:gd name="T53" fmla="*/ 8 h 12"/>
                  <a:gd name="T54" fmla="*/ 9 w 26"/>
                  <a:gd name="T55" fmla="*/ 8 h 12"/>
                  <a:gd name="T56" fmla="*/ 9 w 26"/>
                  <a:gd name="T57" fmla="*/ 9 h 12"/>
                  <a:gd name="T58" fmla="*/ 8 w 26"/>
                  <a:gd name="T59" fmla="*/ 9 h 12"/>
                  <a:gd name="T60" fmla="*/ 7 w 26"/>
                  <a:gd name="T61" fmla="*/ 11 h 12"/>
                  <a:gd name="T62" fmla="*/ 7 w 26"/>
                  <a:gd name="T63" fmla="*/ 11 h 12"/>
                  <a:gd name="T64" fmla="*/ 6 w 26"/>
                  <a:gd name="T65" fmla="*/ 11 h 12"/>
                  <a:gd name="T66" fmla="*/ 6 w 26"/>
                  <a:gd name="T67" fmla="*/ 12 h 12"/>
                  <a:gd name="T68" fmla="*/ 3 w 26"/>
                  <a:gd name="T69" fmla="*/ 12 h 12"/>
                  <a:gd name="T70" fmla="*/ 2 w 26"/>
                  <a:gd name="T71" fmla="*/ 12 h 12"/>
                  <a:gd name="T72" fmla="*/ 4 w 26"/>
                  <a:gd name="T73" fmla="*/ 10 h 12"/>
                  <a:gd name="T74" fmla="*/ 4 w 26"/>
                  <a:gd name="T75" fmla="*/ 11 h 12"/>
                  <a:gd name="T76" fmla="*/ 6 w 26"/>
                  <a:gd name="T77" fmla="*/ 11 h 12"/>
                  <a:gd name="T78" fmla="*/ 6 w 26"/>
                  <a:gd name="T79" fmla="*/ 10 h 12"/>
                  <a:gd name="T80" fmla="*/ 7 w 26"/>
                  <a:gd name="T81" fmla="*/ 10 h 12"/>
                  <a:gd name="T82" fmla="*/ 8 w 26"/>
                  <a:gd name="T83" fmla="*/ 9 h 12"/>
                  <a:gd name="T84" fmla="*/ 7 w 26"/>
                  <a:gd name="T85" fmla="*/ 9 h 12"/>
                  <a:gd name="T86" fmla="*/ 3 w 26"/>
                  <a:gd name="T87" fmla="*/ 10 h 12"/>
                  <a:gd name="T88" fmla="*/ 0 w 26"/>
                  <a:gd name="T8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" h="12">
                    <a:moveTo>
                      <a:pt x="0" y="10"/>
                    </a:moveTo>
                    <a:lnTo>
                      <a:pt x="2" y="10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20" y="3"/>
                    </a:lnTo>
                    <a:lnTo>
                      <a:pt x="22" y="2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5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3" y="10"/>
                    </a:lnTo>
                    <a:lnTo>
                      <a:pt x="1" y="1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6" name="Freeform 256"/>
              <p:cNvSpPr>
                <a:spLocks/>
              </p:cNvSpPr>
              <p:nvPr/>
            </p:nvSpPr>
            <p:spPr bwMode="auto">
              <a:xfrm>
                <a:off x="1160" y="3687"/>
                <a:ext cx="150" cy="84"/>
              </a:xfrm>
              <a:custGeom>
                <a:avLst/>
                <a:gdLst>
                  <a:gd name="T0" fmla="*/ 7 w 25"/>
                  <a:gd name="T1" fmla="*/ 0 h 14"/>
                  <a:gd name="T2" fmla="*/ 7 w 25"/>
                  <a:gd name="T3" fmla="*/ 1 h 14"/>
                  <a:gd name="T4" fmla="*/ 8 w 25"/>
                  <a:gd name="T5" fmla="*/ 1 h 14"/>
                  <a:gd name="T6" fmla="*/ 8 w 25"/>
                  <a:gd name="T7" fmla="*/ 2 h 14"/>
                  <a:gd name="T8" fmla="*/ 8 w 25"/>
                  <a:gd name="T9" fmla="*/ 2 h 14"/>
                  <a:gd name="T10" fmla="*/ 8 w 25"/>
                  <a:gd name="T11" fmla="*/ 2 h 14"/>
                  <a:gd name="T12" fmla="*/ 8 w 25"/>
                  <a:gd name="T13" fmla="*/ 2 h 14"/>
                  <a:gd name="T14" fmla="*/ 8 w 25"/>
                  <a:gd name="T15" fmla="*/ 3 h 14"/>
                  <a:gd name="T16" fmla="*/ 9 w 25"/>
                  <a:gd name="T17" fmla="*/ 5 h 14"/>
                  <a:gd name="T18" fmla="*/ 11 w 25"/>
                  <a:gd name="T19" fmla="*/ 6 h 14"/>
                  <a:gd name="T20" fmla="*/ 12 w 25"/>
                  <a:gd name="T21" fmla="*/ 7 h 14"/>
                  <a:gd name="T22" fmla="*/ 13 w 25"/>
                  <a:gd name="T23" fmla="*/ 7 h 14"/>
                  <a:gd name="T24" fmla="*/ 14 w 25"/>
                  <a:gd name="T25" fmla="*/ 7 h 14"/>
                  <a:gd name="T26" fmla="*/ 16 w 25"/>
                  <a:gd name="T27" fmla="*/ 7 h 14"/>
                  <a:gd name="T28" fmla="*/ 17 w 25"/>
                  <a:gd name="T29" fmla="*/ 6 h 14"/>
                  <a:gd name="T30" fmla="*/ 18 w 25"/>
                  <a:gd name="T31" fmla="*/ 5 h 14"/>
                  <a:gd name="T32" fmla="*/ 19 w 25"/>
                  <a:gd name="T33" fmla="*/ 3 h 14"/>
                  <a:gd name="T34" fmla="*/ 20 w 25"/>
                  <a:gd name="T35" fmla="*/ 2 h 14"/>
                  <a:gd name="T36" fmla="*/ 20 w 25"/>
                  <a:gd name="T37" fmla="*/ 1 h 14"/>
                  <a:gd name="T38" fmla="*/ 21 w 25"/>
                  <a:gd name="T39" fmla="*/ 0 h 14"/>
                  <a:gd name="T40" fmla="*/ 22 w 25"/>
                  <a:gd name="T41" fmla="*/ 0 h 14"/>
                  <a:gd name="T42" fmla="*/ 23 w 25"/>
                  <a:gd name="T43" fmla="*/ 0 h 14"/>
                  <a:gd name="T44" fmla="*/ 25 w 25"/>
                  <a:gd name="T45" fmla="*/ 7 h 14"/>
                  <a:gd name="T46" fmla="*/ 24 w 25"/>
                  <a:gd name="T47" fmla="*/ 7 h 14"/>
                  <a:gd name="T48" fmla="*/ 23 w 25"/>
                  <a:gd name="T49" fmla="*/ 8 h 14"/>
                  <a:gd name="T50" fmla="*/ 22 w 25"/>
                  <a:gd name="T51" fmla="*/ 10 h 14"/>
                  <a:gd name="T52" fmla="*/ 20 w 25"/>
                  <a:gd name="T53" fmla="*/ 12 h 14"/>
                  <a:gd name="T54" fmla="*/ 18 w 25"/>
                  <a:gd name="T55" fmla="*/ 13 h 14"/>
                  <a:gd name="T56" fmla="*/ 15 w 25"/>
                  <a:gd name="T57" fmla="*/ 14 h 14"/>
                  <a:gd name="T58" fmla="*/ 13 w 25"/>
                  <a:gd name="T59" fmla="*/ 14 h 14"/>
                  <a:gd name="T60" fmla="*/ 10 w 25"/>
                  <a:gd name="T61" fmla="*/ 14 h 14"/>
                  <a:gd name="T62" fmla="*/ 7 w 25"/>
                  <a:gd name="T63" fmla="*/ 12 h 14"/>
                  <a:gd name="T64" fmla="*/ 4 w 25"/>
                  <a:gd name="T65" fmla="*/ 10 h 14"/>
                  <a:gd name="T66" fmla="*/ 2 w 25"/>
                  <a:gd name="T67" fmla="*/ 7 h 14"/>
                  <a:gd name="T68" fmla="*/ 1 w 25"/>
                  <a:gd name="T69" fmla="*/ 4 h 14"/>
                  <a:gd name="T70" fmla="*/ 0 w 25"/>
                  <a:gd name="T71" fmla="*/ 0 h 14"/>
                  <a:gd name="T72" fmla="*/ 6 w 25"/>
                  <a:gd name="T73" fmla="*/ 1 h 14"/>
                  <a:gd name="T74" fmla="*/ 7 w 25"/>
                  <a:gd name="T75" fmla="*/ 1 h 14"/>
                  <a:gd name="T76" fmla="*/ 7 w 25"/>
                  <a:gd name="T7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" h="14">
                    <a:moveTo>
                      <a:pt x="7" y="0"/>
                    </a:moveTo>
                    <a:lnTo>
                      <a:pt x="7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9" y="5"/>
                    </a:lnTo>
                    <a:lnTo>
                      <a:pt x="11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7" y="6"/>
                    </a:lnTo>
                    <a:lnTo>
                      <a:pt x="18" y="5"/>
                    </a:lnTo>
                    <a:lnTo>
                      <a:pt x="19" y="3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7"/>
                    </a:lnTo>
                    <a:lnTo>
                      <a:pt x="24" y="7"/>
                    </a:lnTo>
                    <a:lnTo>
                      <a:pt x="23" y="8"/>
                    </a:lnTo>
                    <a:lnTo>
                      <a:pt x="22" y="10"/>
                    </a:lnTo>
                    <a:lnTo>
                      <a:pt x="20" y="12"/>
                    </a:lnTo>
                    <a:lnTo>
                      <a:pt x="18" y="13"/>
                    </a:lnTo>
                    <a:lnTo>
                      <a:pt x="15" y="14"/>
                    </a:lnTo>
                    <a:lnTo>
                      <a:pt x="13" y="14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4" y="10"/>
                    </a:lnTo>
                    <a:lnTo>
                      <a:pt x="2" y="7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7" name="Freeform 257"/>
              <p:cNvSpPr>
                <a:spLocks/>
              </p:cNvSpPr>
              <p:nvPr/>
            </p:nvSpPr>
            <p:spPr bwMode="auto">
              <a:xfrm>
                <a:off x="1196" y="3663"/>
                <a:ext cx="12" cy="24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2 h 4"/>
                  <a:gd name="T4" fmla="*/ 1 w 2"/>
                  <a:gd name="T5" fmla="*/ 3 h 4"/>
                  <a:gd name="T6" fmla="*/ 1 w 2"/>
                  <a:gd name="T7" fmla="*/ 4 h 4"/>
                  <a:gd name="T8" fmla="*/ 0 w 2"/>
                  <a:gd name="T9" fmla="*/ 4 h 4"/>
                  <a:gd name="T10" fmla="*/ 0 w 2"/>
                  <a:gd name="T11" fmla="*/ 4 h 4"/>
                  <a:gd name="T12" fmla="*/ 0 w 2"/>
                  <a:gd name="T13" fmla="*/ 3 h 4"/>
                  <a:gd name="T14" fmla="*/ 0 w 2"/>
                  <a:gd name="T15" fmla="*/ 2 h 4"/>
                  <a:gd name="T16" fmla="*/ 1 w 2"/>
                  <a:gd name="T17" fmla="*/ 1 h 4"/>
                  <a:gd name="T18" fmla="*/ 1 w 2"/>
                  <a:gd name="T19" fmla="*/ 0 h 4"/>
                  <a:gd name="T20" fmla="*/ 2 w 2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8" name="Freeform 258"/>
              <p:cNvSpPr>
                <a:spLocks/>
              </p:cNvSpPr>
              <p:nvPr/>
            </p:nvSpPr>
            <p:spPr bwMode="auto">
              <a:xfrm>
                <a:off x="1292" y="3687"/>
                <a:ext cx="24" cy="42"/>
              </a:xfrm>
              <a:custGeom>
                <a:avLst/>
                <a:gdLst>
                  <a:gd name="T0" fmla="*/ 2 w 4"/>
                  <a:gd name="T1" fmla="*/ 0 h 7"/>
                  <a:gd name="T2" fmla="*/ 1 w 4"/>
                  <a:gd name="T3" fmla="*/ 0 h 7"/>
                  <a:gd name="T4" fmla="*/ 1 w 4"/>
                  <a:gd name="T5" fmla="*/ 0 h 7"/>
                  <a:gd name="T6" fmla="*/ 0 w 4"/>
                  <a:gd name="T7" fmla="*/ 1 h 7"/>
                  <a:gd name="T8" fmla="*/ 0 w 4"/>
                  <a:gd name="T9" fmla="*/ 3 h 7"/>
                  <a:gd name="T10" fmla="*/ 1 w 4"/>
                  <a:gd name="T11" fmla="*/ 4 h 7"/>
                  <a:gd name="T12" fmla="*/ 1 w 4"/>
                  <a:gd name="T13" fmla="*/ 6 h 7"/>
                  <a:gd name="T14" fmla="*/ 2 w 4"/>
                  <a:gd name="T15" fmla="*/ 7 h 7"/>
                  <a:gd name="T16" fmla="*/ 3 w 4"/>
                  <a:gd name="T17" fmla="*/ 7 h 7"/>
                  <a:gd name="T18" fmla="*/ 3 w 4"/>
                  <a:gd name="T19" fmla="*/ 7 h 7"/>
                  <a:gd name="T20" fmla="*/ 4 w 4"/>
                  <a:gd name="T21" fmla="*/ 6 h 7"/>
                  <a:gd name="T22" fmla="*/ 4 w 4"/>
                  <a:gd name="T23" fmla="*/ 5 h 7"/>
                  <a:gd name="T24" fmla="*/ 4 w 4"/>
                  <a:gd name="T25" fmla="*/ 4 h 7"/>
                  <a:gd name="T26" fmla="*/ 4 w 4"/>
                  <a:gd name="T27" fmla="*/ 3 h 7"/>
                  <a:gd name="T28" fmla="*/ 3 w 4"/>
                  <a:gd name="T29" fmla="*/ 2 h 7"/>
                  <a:gd name="T30" fmla="*/ 3 w 4"/>
                  <a:gd name="T31" fmla="*/ 1 h 7"/>
                  <a:gd name="T32" fmla="*/ 2 w 4"/>
                  <a:gd name="T33" fmla="*/ 0 h 7"/>
                  <a:gd name="T34" fmla="*/ 2 w 4"/>
                  <a:gd name="T3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59" name="Freeform 259"/>
              <p:cNvSpPr>
                <a:spLocks/>
              </p:cNvSpPr>
              <p:nvPr/>
            </p:nvSpPr>
            <p:spPr bwMode="auto">
              <a:xfrm>
                <a:off x="1298" y="3693"/>
                <a:ext cx="18" cy="30"/>
              </a:xfrm>
              <a:custGeom>
                <a:avLst/>
                <a:gdLst>
                  <a:gd name="T0" fmla="*/ 0 w 3"/>
                  <a:gd name="T1" fmla="*/ 1 h 5"/>
                  <a:gd name="T2" fmla="*/ 0 w 3"/>
                  <a:gd name="T3" fmla="*/ 2 h 5"/>
                  <a:gd name="T4" fmla="*/ 0 w 3"/>
                  <a:gd name="T5" fmla="*/ 4 h 5"/>
                  <a:gd name="T6" fmla="*/ 1 w 3"/>
                  <a:gd name="T7" fmla="*/ 5 h 5"/>
                  <a:gd name="T8" fmla="*/ 2 w 3"/>
                  <a:gd name="T9" fmla="*/ 5 h 5"/>
                  <a:gd name="T10" fmla="*/ 2 w 3"/>
                  <a:gd name="T11" fmla="*/ 5 h 5"/>
                  <a:gd name="T12" fmla="*/ 3 w 3"/>
                  <a:gd name="T13" fmla="*/ 3 h 5"/>
                  <a:gd name="T14" fmla="*/ 3 w 3"/>
                  <a:gd name="T15" fmla="*/ 2 h 5"/>
                  <a:gd name="T16" fmla="*/ 2 w 3"/>
                  <a:gd name="T17" fmla="*/ 1 h 5"/>
                  <a:gd name="T18" fmla="*/ 1 w 3"/>
                  <a:gd name="T19" fmla="*/ 0 h 5"/>
                  <a:gd name="T20" fmla="*/ 0 w 3"/>
                  <a:gd name="T21" fmla="*/ 0 h 5"/>
                  <a:gd name="T22" fmla="*/ 0 w 3"/>
                  <a:gd name="T2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0" y="1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0" name="Freeform 260"/>
              <p:cNvSpPr>
                <a:spLocks/>
              </p:cNvSpPr>
              <p:nvPr/>
            </p:nvSpPr>
            <p:spPr bwMode="auto">
              <a:xfrm>
                <a:off x="1160" y="3651"/>
                <a:ext cx="54" cy="84"/>
              </a:xfrm>
              <a:custGeom>
                <a:avLst/>
                <a:gdLst>
                  <a:gd name="T0" fmla="*/ 8 w 9"/>
                  <a:gd name="T1" fmla="*/ 10 h 14"/>
                  <a:gd name="T2" fmla="*/ 9 w 9"/>
                  <a:gd name="T3" fmla="*/ 10 h 14"/>
                  <a:gd name="T4" fmla="*/ 9 w 9"/>
                  <a:gd name="T5" fmla="*/ 11 h 14"/>
                  <a:gd name="T6" fmla="*/ 8 w 9"/>
                  <a:gd name="T7" fmla="*/ 12 h 14"/>
                  <a:gd name="T8" fmla="*/ 8 w 9"/>
                  <a:gd name="T9" fmla="*/ 13 h 14"/>
                  <a:gd name="T10" fmla="*/ 7 w 9"/>
                  <a:gd name="T11" fmla="*/ 14 h 14"/>
                  <a:gd name="T12" fmla="*/ 5 w 9"/>
                  <a:gd name="T13" fmla="*/ 14 h 14"/>
                  <a:gd name="T14" fmla="*/ 4 w 9"/>
                  <a:gd name="T15" fmla="*/ 14 h 14"/>
                  <a:gd name="T16" fmla="*/ 2 w 9"/>
                  <a:gd name="T17" fmla="*/ 12 h 14"/>
                  <a:gd name="T18" fmla="*/ 1 w 9"/>
                  <a:gd name="T19" fmla="*/ 10 h 14"/>
                  <a:gd name="T20" fmla="*/ 1 w 9"/>
                  <a:gd name="T21" fmla="*/ 8 h 14"/>
                  <a:gd name="T22" fmla="*/ 0 w 9"/>
                  <a:gd name="T23" fmla="*/ 6 h 14"/>
                  <a:gd name="T24" fmla="*/ 0 w 9"/>
                  <a:gd name="T25" fmla="*/ 4 h 14"/>
                  <a:gd name="T26" fmla="*/ 1 w 9"/>
                  <a:gd name="T27" fmla="*/ 3 h 14"/>
                  <a:gd name="T28" fmla="*/ 1 w 9"/>
                  <a:gd name="T29" fmla="*/ 2 h 14"/>
                  <a:gd name="T30" fmla="*/ 2 w 9"/>
                  <a:gd name="T31" fmla="*/ 0 h 14"/>
                  <a:gd name="T32" fmla="*/ 3 w 9"/>
                  <a:gd name="T33" fmla="*/ 0 h 14"/>
                  <a:gd name="T34" fmla="*/ 2 w 9"/>
                  <a:gd name="T35" fmla="*/ 2 h 14"/>
                  <a:gd name="T36" fmla="*/ 1 w 9"/>
                  <a:gd name="T37" fmla="*/ 6 h 14"/>
                  <a:gd name="T38" fmla="*/ 2 w 9"/>
                  <a:gd name="T39" fmla="*/ 9 h 14"/>
                  <a:gd name="T40" fmla="*/ 5 w 9"/>
                  <a:gd name="T41" fmla="*/ 13 h 14"/>
                  <a:gd name="T42" fmla="*/ 6 w 9"/>
                  <a:gd name="T43" fmla="*/ 13 h 14"/>
                  <a:gd name="T44" fmla="*/ 7 w 9"/>
                  <a:gd name="T45" fmla="*/ 12 h 14"/>
                  <a:gd name="T46" fmla="*/ 8 w 9"/>
                  <a:gd name="T47" fmla="*/ 11 h 14"/>
                  <a:gd name="T48" fmla="*/ 8 w 9"/>
                  <a:gd name="T49" fmla="*/ 10 h 14"/>
                  <a:gd name="T50" fmla="*/ 8 w 9"/>
                  <a:gd name="T5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" h="14">
                    <a:moveTo>
                      <a:pt x="8" y="10"/>
                    </a:moveTo>
                    <a:lnTo>
                      <a:pt x="9" y="10"/>
                    </a:lnTo>
                    <a:lnTo>
                      <a:pt x="9" y="11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1" name="Freeform 261"/>
              <p:cNvSpPr>
                <a:spLocks/>
              </p:cNvSpPr>
              <p:nvPr/>
            </p:nvSpPr>
            <p:spPr bwMode="auto">
              <a:xfrm>
                <a:off x="1166" y="3663"/>
                <a:ext cx="42" cy="66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0 h 11"/>
                  <a:gd name="T4" fmla="*/ 3 w 7"/>
                  <a:gd name="T5" fmla="*/ 0 h 11"/>
                  <a:gd name="T6" fmla="*/ 5 w 7"/>
                  <a:gd name="T7" fmla="*/ 1 h 11"/>
                  <a:gd name="T8" fmla="*/ 6 w 7"/>
                  <a:gd name="T9" fmla="*/ 1 h 11"/>
                  <a:gd name="T10" fmla="*/ 5 w 7"/>
                  <a:gd name="T11" fmla="*/ 2 h 11"/>
                  <a:gd name="T12" fmla="*/ 5 w 7"/>
                  <a:gd name="T13" fmla="*/ 3 h 11"/>
                  <a:gd name="T14" fmla="*/ 4 w 7"/>
                  <a:gd name="T15" fmla="*/ 4 h 11"/>
                  <a:gd name="T16" fmla="*/ 4 w 7"/>
                  <a:gd name="T17" fmla="*/ 5 h 11"/>
                  <a:gd name="T18" fmla="*/ 5 w 7"/>
                  <a:gd name="T19" fmla="*/ 5 h 11"/>
                  <a:gd name="T20" fmla="*/ 6 w 7"/>
                  <a:gd name="T21" fmla="*/ 6 h 11"/>
                  <a:gd name="T22" fmla="*/ 7 w 7"/>
                  <a:gd name="T23" fmla="*/ 8 h 11"/>
                  <a:gd name="T24" fmla="*/ 7 w 7"/>
                  <a:gd name="T25" fmla="*/ 9 h 11"/>
                  <a:gd name="T26" fmla="*/ 6 w 7"/>
                  <a:gd name="T27" fmla="*/ 10 h 11"/>
                  <a:gd name="T28" fmla="*/ 6 w 7"/>
                  <a:gd name="T29" fmla="*/ 10 h 11"/>
                  <a:gd name="T30" fmla="*/ 4 w 7"/>
                  <a:gd name="T31" fmla="*/ 11 h 11"/>
                  <a:gd name="T32" fmla="*/ 2 w 7"/>
                  <a:gd name="T33" fmla="*/ 8 h 11"/>
                  <a:gd name="T34" fmla="*/ 0 w 7"/>
                  <a:gd name="T35" fmla="*/ 5 h 11"/>
                  <a:gd name="T36" fmla="*/ 0 w 7"/>
                  <a:gd name="T37" fmla="*/ 2 h 11"/>
                  <a:gd name="T38" fmla="*/ 1 w 7"/>
                  <a:gd name="T39" fmla="*/ 0 h 11"/>
                  <a:gd name="T40" fmla="*/ 1 w 7"/>
                  <a:gd name="T4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4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2" name="Freeform 262"/>
              <p:cNvSpPr>
                <a:spLocks/>
              </p:cNvSpPr>
              <p:nvPr/>
            </p:nvSpPr>
            <p:spPr bwMode="auto">
              <a:xfrm>
                <a:off x="1178" y="3663"/>
                <a:ext cx="24" cy="18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3 w 4"/>
                  <a:gd name="T5" fmla="*/ 1 h 3"/>
                  <a:gd name="T6" fmla="*/ 3 w 4"/>
                  <a:gd name="T7" fmla="*/ 1 h 3"/>
                  <a:gd name="T8" fmla="*/ 2 w 4"/>
                  <a:gd name="T9" fmla="*/ 1 h 3"/>
                  <a:gd name="T10" fmla="*/ 0 w 4"/>
                  <a:gd name="T11" fmla="*/ 1 h 3"/>
                  <a:gd name="T12" fmla="*/ 1 w 4"/>
                  <a:gd name="T13" fmla="*/ 2 h 3"/>
                  <a:gd name="T14" fmla="*/ 2 w 4"/>
                  <a:gd name="T15" fmla="*/ 2 h 3"/>
                  <a:gd name="T16" fmla="*/ 3 w 4"/>
                  <a:gd name="T17" fmla="*/ 2 h 3"/>
                  <a:gd name="T18" fmla="*/ 2 w 4"/>
                  <a:gd name="T19" fmla="*/ 2 h 3"/>
                  <a:gd name="T20" fmla="*/ 2 w 4"/>
                  <a:gd name="T21" fmla="*/ 3 h 3"/>
                  <a:gd name="T22" fmla="*/ 3 w 4"/>
                  <a:gd name="T23" fmla="*/ 3 h 3"/>
                  <a:gd name="T24" fmla="*/ 3 w 4"/>
                  <a:gd name="T25" fmla="*/ 2 h 3"/>
                  <a:gd name="T26" fmla="*/ 4 w 4"/>
                  <a:gd name="T27" fmla="*/ 0 h 3"/>
                  <a:gd name="T28" fmla="*/ 3 w 4"/>
                  <a:gd name="T29" fmla="*/ 1 h 3"/>
                  <a:gd name="T30" fmla="*/ 1 w 4"/>
                  <a:gd name="T31" fmla="*/ 0 h 3"/>
                  <a:gd name="T32" fmla="*/ 0 w 4"/>
                  <a:gd name="T33" fmla="*/ 0 h 3"/>
                  <a:gd name="T34" fmla="*/ 0 w 4"/>
                  <a:gd name="T3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3" name="Freeform 263"/>
              <p:cNvSpPr>
                <a:spLocks/>
              </p:cNvSpPr>
              <p:nvPr/>
            </p:nvSpPr>
            <p:spPr bwMode="auto">
              <a:xfrm>
                <a:off x="1172" y="3681"/>
                <a:ext cx="24" cy="6"/>
              </a:xfrm>
              <a:custGeom>
                <a:avLst/>
                <a:gdLst>
                  <a:gd name="T0" fmla="*/ 3 w 4"/>
                  <a:gd name="T1" fmla="*/ 0 h 1"/>
                  <a:gd name="T2" fmla="*/ 2 w 4"/>
                  <a:gd name="T3" fmla="*/ 0 h 1"/>
                  <a:gd name="T4" fmla="*/ 1 w 4"/>
                  <a:gd name="T5" fmla="*/ 1 h 1"/>
                  <a:gd name="T6" fmla="*/ 0 w 4"/>
                  <a:gd name="T7" fmla="*/ 0 h 1"/>
                  <a:gd name="T8" fmla="*/ 1 w 4"/>
                  <a:gd name="T9" fmla="*/ 1 h 1"/>
                  <a:gd name="T10" fmla="*/ 2 w 4"/>
                  <a:gd name="T11" fmla="*/ 1 h 1"/>
                  <a:gd name="T12" fmla="*/ 4 w 4"/>
                  <a:gd name="T13" fmla="*/ 0 h 1"/>
                  <a:gd name="T14" fmla="*/ 3 w 4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4" name="Freeform 264"/>
              <p:cNvSpPr>
                <a:spLocks/>
              </p:cNvSpPr>
              <p:nvPr/>
            </p:nvSpPr>
            <p:spPr bwMode="auto">
              <a:xfrm>
                <a:off x="1178" y="3687"/>
                <a:ext cx="18" cy="12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1 h 2"/>
                  <a:gd name="T4" fmla="*/ 1 w 3"/>
                  <a:gd name="T5" fmla="*/ 1 h 2"/>
                  <a:gd name="T6" fmla="*/ 2 w 3"/>
                  <a:gd name="T7" fmla="*/ 1 h 2"/>
                  <a:gd name="T8" fmla="*/ 2 w 3"/>
                  <a:gd name="T9" fmla="*/ 2 h 2"/>
                  <a:gd name="T10" fmla="*/ 1 w 3"/>
                  <a:gd name="T11" fmla="*/ 2 h 2"/>
                  <a:gd name="T12" fmla="*/ 0 w 3"/>
                  <a:gd name="T13" fmla="*/ 2 h 2"/>
                  <a:gd name="T14" fmla="*/ 2 w 3"/>
                  <a:gd name="T15" fmla="*/ 2 h 2"/>
                  <a:gd name="T16" fmla="*/ 2 w 3"/>
                  <a:gd name="T17" fmla="*/ 2 h 2"/>
                  <a:gd name="T18" fmla="*/ 1 w 3"/>
                  <a:gd name="T19" fmla="*/ 2 h 2"/>
                  <a:gd name="T20" fmla="*/ 3 w 3"/>
                  <a:gd name="T21" fmla="*/ 2 h 2"/>
                  <a:gd name="T22" fmla="*/ 3 w 3"/>
                  <a:gd name="T23" fmla="*/ 1 h 2"/>
                  <a:gd name="T24" fmla="*/ 3 w 3"/>
                  <a:gd name="T25" fmla="*/ 1 h 2"/>
                  <a:gd name="T26" fmla="*/ 2 w 3"/>
                  <a:gd name="T27" fmla="*/ 1 h 2"/>
                  <a:gd name="T28" fmla="*/ 2 w 3"/>
                  <a:gd name="T29" fmla="*/ 1 h 2"/>
                  <a:gd name="T30" fmla="*/ 1 w 3"/>
                  <a:gd name="T31" fmla="*/ 0 h 2"/>
                  <a:gd name="T32" fmla="*/ 1 w 3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5" name="Freeform 265"/>
              <p:cNvSpPr>
                <a:spLocks/>
              </p:cNvSpPr>
              <p:nvPr/>
            </p:nvSpPr>
            <p:spPr bwMode="auto">
              <a:xfrm>
                <a:off x="1184" y="3705"/>
                <a:ext cx="18" cy="12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0 w 3"/>
                  <a:gd name="T5" fmla="*/ 1 h 2"/>
                  <a:gd name="T6" fmla="*/ 1 w 3"/>
                  <a:gd name="T7" fmla="*/ 0 h 2"/>
                  <a:gd name="T8" fmla="*/ 1 w 3"/>
                  <a:gd name="T9" fmla="*/ 1 h 2"/>
                  <a:gd name="T10" fmla="*/ 1 w 3"/>
                  <a:gd name="T11" fmla="*/ 1 h 2"/>
                  <a:gd name="T12" fmla="*/ 1 w 3"/>
                  <a:gd name="T13" fmla="*/ 1 h 2"/>
                  <a:gd name="T14" fmla="*/ 0 w 3"/>
                  <a:gd name="T15" fmla="*/ 1 h 2"/>
                  <a:gd name="T16" fmla="*/ 1 w 3"/>
                  <a:gd name="T17" fmla="*/ 1 h 2"/>
                  <a:gd name="T18" fmla="*/ 2 w 3"/>
                  <a:gd name="T19" fmla="*/ 1 h 2"/>
                  <a:gd name="T20" fmla="*/ 1 w 3"/>
                  <a:gd name="T21" fmla="*/ 1 h 2"/>
                  <a:gd name="T22" fmla="*/ 2 w 3"/>
                  <a:gd name="T23" fmla="*/ 1 h 2"/>
                  <a:gd name="T24" fmla="*/ 1 w 3"/>
                  <a:gd name="T25" fmla="*/ 2 h 2"/>
                  <a:gd name="T26" fmla="*/ 2 w 3"/>
                  <a:gd name="T27" fmla="*/ 2 h 2"/>
                  <a:gd name="T28" fmla="*/ 3 w 3"/>
                  <a:gd name="T29" fmla="*/ 1 h 2"/>
                  <a:gd name="T30" fmla="*/ 2 w 3"/>
                  <a:gd name="T31" fmla="*/ 1 h 2"/>
                  <a:gd name="T32" fmla="*/ 3 w 3"/>
                  <a:gd name="T33" fmla="*/ 0 h 2"/>
                  <a:gd name="T34" fmla="*/ 2 w 3"/>
                  <a:gd name="T35" fmla="*/ 0 h 2"/>
                  <a:gd name="T36" fmla="*/ 2 w 3"/>
                  <a:gd name="T37" fmla="*/ 0 h 2"/>
                  <a:gd name="T38" fmla="*/ 1 w 3"/>
                  <a:gd name="T3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6" name="Freeform 266"/>
              <p:cNvSpPr>
                <a:spLocks/>
              </p:cNvSpPr>
              <p:nvPr/>
            </p:nvSpPr>
            <p:spPr bwMode="auto">
              <a:xfrm>
                <a:off x="1196" y="3717"/>
                <a:ext cx="12" cy="6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0 w 2"/>
                  <a:gd name="T9" fmla="*/ 1 h 1"/>
                  <a:gd name="T10" fmla="*/ 0 w 2"/>
                  <a:gd name="T11" fmla="*/ 1 h 1"/>
                  <a:gd name="T12" fmla="*/ 1 w 2"/>
                  <a:gd name="T13" fmla="*/ 1 h 1"/>
                  <a:gd name="T14" fmla="*/ 1 w 2"/>
                  <a:gd name="T15" fmla="*/ 1 h 1"/>
                  <a:gd name="T16" fmla="*/ 2 w 2"/>
                  <a:gd name="T17" fmla="*/ 0 h 1"/>
                  <a:gd name="T18" fmla="*/ 1 w 2"/>
                  <a:gd name="T19" fmla="*/ 0 h 1"/>
                  <a:gd name="T20" fmla="*/ 1 w 2"/>
                  <a:gd name="T21" fmla="*/ 0 h 1"/>
                  <a:gd name="T22" fmla="*/ 0 w 2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7" name="Freeform 267"/>
              <p:cNvSpPr>
                <a:spLocks/>
              </p:cNvSpPr>
              <p:nvPr/>
            </p:nvSpPr>
            <p:spPr bwMode="auto">
              <a:xfrm>
                <a:off x="1160" y="3633"/>
                <a:ext cx="24" cy="12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2 w 4"/>
                  <a:gd name="T5" fmla="*/ 2 h 2"/>
                  <a:gd name="T6" fmla="*/ 3 w 4"/>
                  <a:gd name="T7" fmla="*/ 2 h 2"/>
                  <a:gd name="T8" fmla="*/ 3 w 4"/>
                  <a:gd name="T9" fmla="*/ 1 h 2"/>
                  <a:gd name="T10" fmla="*/ 4 w 4"/>
                  <a:gd name="T11" fmla="*/ 0 h 2"/>
                  <a:gd name="T12" fmla="*/ 4 w 4"/>
                  <a:gd name="T13" fmla="*/ 0 h 2"/>
                  <a:gd name="T14" fmla="*/ 2 w 4"/>
                  <a:gd name="T15" fmla="*/ 0 h 2"/>
                  <a:gd name="T16" fmla="*/ 1 w 4"/>
                  <a:gd name="T17" fmla="*/ 1 h 2"/>
                  <a:gd name="T18" fmla="*/ 0 w 4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0A1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8" name="Freeform 268"/>
              <p:cNvSpPr>
                <a:spLocks/>
              </p:cNvSpPr>
              <p:nvPr/>
            </p:nvSpPr>
            <p:spPr bwMode="auto">
              <a:xfrm>
                <a:off x="1172" y="3633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  <a:gd name="T14" fmla="*/ 1 w 1"/>
                  <a:gd name="T15" fmla="*/ 1 h 1"/>
                  <a:gd name="T16" fmla="*/ 1 w 1"/>
                  <a:gd name="T17" fmla="*/ 0 h 1"/>
                  <a:gd name="T18" fmla="*/ 1 w 1"/>
                  <a:gd name="T19" fmla="*/ 0 h 1"/>
                  <a:gd name="T20" fmla="*/ 1 w 1"/>
                  <a:gd name="T21" fmla="*/ 0 h 1"/>
                  <a:gd name="T22" fmla="*/ 0 w 1"/>
                  <a:gd name="T2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C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69" name="Freeform 269"/>
              <p:cNvSpPr>
                <a:spLocks/>
              </p:cNvSpPr>
              <p:nvPr/>
            </p:nvSpPr>
            <p:spPr bwMode="auto">
              <a:xfrm>
                <a:off x="1214" y="3615"/>
                <a:ext cx="24" cy="48"/>
              </a:xfrm>
              <a:custGeom>
                <a:avLst/>
                <a:gdLst>
                  <a:gd name="T0" fmla="*/ 0 w 4"/>
                  <a:gd name="T1" fmla="*/ 1 h 8"/>
                  <a:gd name="T2" fmla="*/ 0 w 4"/>
                  <a:gd name="T3" fmla="*/ 2 h 8"/>
                  <a:gd name="T4" fmla="*/ 1 w 4"/>
                  <a:gd name="T5" fmla="*/ 3 h 8"/>
                  <a:gd name="T6" fmla="*/ 1 w 4"/>
                  <a:gd name="T7" fmla="*/ 3 h 8"/>
                  <a:gd name="T8" fmla="*/ 1 w 4"/>
                  <a:gd name="T9" fmla="*/ 4 h 8"/>
                  <a:gd name="T10" fmla="*/ 1 w 4"/>
                  <a:gd name="T11" fmla="*/ 4 h 8"/>
                  <a:gd name="T12" fmla="*/ 1 w 4"/>
                  <a:gd name="T13" fmla="*/ 4 h 8"/>
                  <a:gd name="T14" fmla="*/ 0 w 4"/>
                  <a:gd name="T15" fmla="*/ 5 h 8"/>
                  <a:gd name="T16" fmla="*/ 0 w 4"/>
                  <a:gd name="T17" fmla="*/ 6 h 8"/>
                  <a:gd name="T18" fmla="*/ 0 w 4"/>
                  <a:gd name="T19" fmla="*/ 6 h 8"/>
                  <a:gd name="T20" fmla="*/ 0 w 4"/>
                  <a:gd name="T21" fmla="*/ 7 h 8"/>
                  <a:gd name="T22" fmla="*/ 0 w 4"/>
                  <a:gd name="T23" fmla="*/ 8 h 8"/>
                  <a:gd name="T24" fmla="*/ 0 w 4"/>
                  <a:gd name="T25" fmla="*/ 7 h 8"/>
                  <a:gd name="T26" fmla="*/ 0 w 4"/>
                  <a:gd name="T27" fmla="*/ 7 h 8"/>
                  <a:gd name="T28" fmla="*/ 0 w 4"/>
                  <a:gd name="T29" fmla="*/ 6 h 8"/>
                  <a:gd name="T30" fmla="*/ 1 w 4"/>
                  <a:gd name="T31" fmla="*/ 5 h 8"/>
                  <a:gd name="T32" fmla="*/ 1 w 4"/>
                  <a:gd name="T33" fmla="*/ 4 h 8"/>
                  <a:gd name="T34" fmla="*/ 2 w 4"/>
                  <a:gd name="T35" fmla="*/ 4 h 8"/>
                  <a:gd name="T36" fmla="*/ 3 w 4"/>
                  <a:gd name="T37" fmla="*/ 3 h 8"/>
                  <a:gd name="T38" fmla="*/ 3 w 4"/>
                  <a:gd name="T39" fmla="*/ 2 h 8"/>
                  <a:gd name="T40" fmla="*/ 4 w 4"/>
                  <a:gd name="T41" fmla="*/ 1 h 8"/>
                  <a:gd name="T42" fmla="*/ 4 w 4"/>
                  <a:gd name="T43" fmla="*/ 0 h 8"/>
                  <a:gd name="T44" fmla="*/ 3 w 4"/>
                  <a:gd name="T45" fmla="*/ 0 h 8"/>
                  <a:gd name="T46" fmla="*/ 3 w 4"/>
                  <a:gd name="T47" fmla="*/ 1 h 8"/>
                  <a:gd name="T48" fmla="*/ 3 w 4"/>
                  <a:gd name="T49" fmla="*/ 2 h 8"/>
                  <a:gd name="T50" fmla="*/ 2 w 4"/>
                  <a:gd name="T51" fmla="*/ 3 h 8"/>
                  <a:gd name="T52" fmla="*/ 2 w 4"/>
                  <a:gd name="T53" fmla="*/ 3 h 8"/>
                  <a:gd name="T54" fmla="*/ 1 w 4"/>
                  <a:gd name="T55" fmla="*/ 2 h 8"/>
                  <a:gd name="T56" fmla="*/ 1 w 4"/>
                  <a:gd name="T57" fmla="*/ 2 h 8"/>
                  <a:gd name="T58" fmla="*/ 1 w 4"/>
                  <a:gd name="T59" fmla="*/ 2 h 8"/>
                  <a:gd name="T60" fmla="*/ 1 w 4"/>
                  <a:gd name="T61" fmla="*/ 1 h 8"/>
                  <a:gd name="T62" fmla="*/ 0 w 4"/>
                  <a:gd name="T6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" h="8">
                    <a:moveTo>
                      <a:pt x="0" y="1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C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0" name="Freeform 270"/>
              <p:cNvSpPr>
                <a:spLocks/>
              </p:cNvSpPr>
              <p:nvPr/>
            </p:nvSpPr>
            <p:spPr bwMode="auto">
              <a:xfrm>
                <a:off x="1112" y="3495"/>
                <a:ext cx="264" cy="150"/>
              </a:xfrm>
              <a:custGeom>
                <a:avLst/>
                <a:gdLst>
                  <a:gd name="T0" fmla="*/ 8 w 44"/>
                  <a:gd name="T1" fmla="*/ 1 h 25"/>
                  <a:gd name="T2" fmla="*/ 10 w 44"/>
                  <a:gd name="T3" fmla="*/ 0 h 25"/>
                  <a:gd name="T4" fmla="*/ 13 w 44"/>
                  <a:gd name="T5" fmla="*/ 0 h 25"/>
                  <a:gd name="T6" fmla="*/ 18 w 44"/>
                  <a:gd name="T7" fmla="*/ 1 h 25"/>
                  <a:gd name="T8" fmla="*/ 22 w 44"/>
                  <a:gd name="T9" fmla="*/ 2 h 25"/>
                  <a:gd name="T10" fmla="*/ 26 w 44"/>
                  <a:gd name="T11" fmla="*/ 3 h 25"/>
                  <a:gd name="T12" fmla="*/ 28 w 44"/>
                  <a:gd name="T13" fmla="*/ 4 h 25"/>
                  <a:gd name="T14" fmla="*/ 31 w 44"/>
                  <a:gd name="T15" fmla="*/ 5 h 25"/>
                  <a:gd name="T16" fmla="*/ 36 w 44"/>
                  <a:gd name="T17" fmla="*/ 6 h 25"/>
                  <a:gd name="T18" fmla="*/ 40 w 44"/>
                  <a:gd name="T19" fmla="*/ 7 h 25"/>
                  <a:gd name="T20" fmla="*/ 44 w 44"/>
                  <a:gd name="T21" fmla="*/ 10 h 25"/>
                  <a:gd name="T22" fmla="*/ 40 w 44"/>
                  <a:gd name="T23" fmla="*/ 14 h 25"/>
                  <a:gd name="T24" fmla="*/ 35 w 44"/>
                  <a:gd name="T25" fmla="*/ 17 h 25"/>
                  <a:gd name="T26" fmla="*/ 28 w 44"/>
                  <a:gd name="T27" fmla="*/ 18 h 25"/>
                  <a:gd name="T28" fmla="*/ 23 w 44"/>
                  <a:gd name="T29" fmla="*/ 18 h 25"/>
                  <a:gd name="T30" fmla="*/ 16 w 44"/>
                  <a:gd name="T31" fmla="*/ 21 h 25"/>
                  <a:gd name="T32" fmla="*/ 11 w 44"/>
                  <a:gd name="T33" fmla="*/ 22 h 25"/>
                  <a:gd name="T34" fmla="*/ 3 w 44"/>
                  <a:gd name="T35" fmla="*/ 25 h 25"/>
                  <a:gd name="T36" fmla="*/ 0 w 44"/>
                  <a:gd name="T37" fmla="*/ 22 h 25"/>
                  <a:gd name="T38" fmla="*/ 0 w 44"/>
                  <a:gd name="T39" fmla="*/ 17 h 25"/>
                  <a:gd name="T40" fmla="*/ 0 w 44"/>
                  <a:gd name="T41" fmla="*/ 12 h 25"/>
                  <a:gd name="T42" fmla="*/ 1 w 44"/>
                  <a:gd name="T43" fmla="*/ 7 h 25"/>
                  <a:gd name="T44" fmla="*/ 3 w 44"/>
                  <a:gd name="T45" fmla="*/ 4 h 25"/>
                  <a:gd name="T46" fmla="*/ 6 w 44"/>
                  <a:gd name="T47" fmla="*/ 2 h 25"/>
                  <a:gd name="T48" fmla="*/ 8 w 44"/>
                  <a:gd name="T4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25">
                    <a:moveTo>
                      <a:pt x="8" y="1"/>
                    </a:moveTo>
                    <a:lnTo>
                      <a:pt x="10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2" y="2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31" y="5"/>
                    </a:lnTo>
                    <a:lnTo>
                      <a:pt x="36" y="6"/>
                    </a:lnTo>
                    <a:lnTo>
                      <a:pt x="40" y="7"/>
                    </a:lnTo>
                    <a:lnTo>
                      <a:pt x="44" y="10"/>
                    </a:lnTo>
                    <a:lnTo>
                      <a:pt x="40" y="14"/>
                    </a:lnTo>
                    <a:lnTo>
                      <a:pt x="35" y="17"/>
                    </a:lnTo>
                    <a:lnTo>
                      <a:pt x="28" y="18"/>
                    </a:lnTo>
                    <a:lnTo>
                      <a:pt x="23" y="18"/>
                    </a:lnTo>
                    <a:lnTo>
                      <a:pt x="16" y="21"/>
                    </a:lnTo>
                    <a:lnTo>
                      <a:pt x="11" y="22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E27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1" name="Freeform 271"/>
              <p:cNvSpPr>
                <a:spLocks/>
              </p:cNvSpPr>
              <p:nvPr/>
            </p:nvSpPr>
            <p:spPr bwMode="auto">
              <a:xfrm>
                <a:off x="1106" y="3501"/>
                <a:ext cx="276" cy="186"/>
              </a:xfrm>
              <a:custGeom>
                <a:avLst/>
                <a:gdLst>
                  <a:gd name="T0" fmla="*/ 0 w 46"/>
                  <a:gd name="T1" fmla="*/ 29 h 31"/>
                  <a:gd name="T2" fmla="*/ 0 w 46"/>
                  <a:gd name="T3" fmla="*/ 30 h 31"/>
                  <a:gd name="T4" fmla="*/ 1 w 46"/>
                  <a:gd name="T5" fmla="*/ 31 h 31"/>
                  <a:gd name="T6" fmla="*/ 2 w 46"/>
                  <a:gd name="T7" fmla="*/ 31 h 31"/>
                  <a:gd name="T8" fmla="*/ 3 w 46"/>
                  <a:gd name="T9" fmla="*/ 29 h 31"/>
                  <a:gd name="T10" fmla="*/ 5 w 46"/>
                  <a:gd name="T11" fmla="*/ 27 h 31"/>
                  <a:gd name="T12" fmla="*/ 8 w 46"/>
                  <a:gd name="T13" fmla="*/ 24 h 31"/>
                  <a:gd name="T14" fmla="*/ 11 w 46"/>
                  <a:gd name="T15" fmla="*/ 22 h 31"/>
                  <a:gd name="T16" fmla="*/ 14 w 46"/>
                  <a:gd name="T17" fmla="*/ 21 h 31"/>
                  <a:gd name="T18" fmla="*/ 24 w 46"/>
                  <a:gd name="T19" fmla="*/ 18 h 31"/>
                  <a:gd name="T20" fmla="*/ 26 w 46"/>
                  <a:gd name="T21" fmla="*/ 18 h 31"/>
                  <a:gd name="T22" fmla="*/ 28 w 46"/>
                  <a:gd name="T23" fmla="*/ 18 h 31"/>
                  <a:gd name="T24" fmla="*/ 31 w 46"/>
                  <a:gd name="T25" fmla="*/ 17 h 31"/>
                  <a:gd name="T26" fmla="*/ 38 w 46"/>
                  <a:gd name="T27" fmla="*/ 16 h 31"/>
                  <a:gd name="T28" fmla="*/ 43 w 46"/>
                  <a:gd name="T29" fmla="*/ 14 h 31"/>
                  <a:gd name="T30" fmla="*/ 44 w 46"/>
                  <a:gd name="T31" fmla="*/ 13 h 31"/>
                  <a:gd name="T32" fmla="*/ 45 w 46"/>
                  <a:gd name="T33" fmla="*/ 12 h 31"/>
                  <a:gd name="T34" fmla="*/ 46 w 46"/>
                  <a:gd name="T35" fmla="*/ 10 h 31"/>
                  <a:gd name="T36" fmla="*/ 42 w 46"/>
                  <a:gd name="T37" fmla="*/ 13 h 31"/>
                  <a:gd name="T38" fmla="*/ 36 w 46"/>
                  <a:gd name="T39" fmla="*/ 15 h 31"/>
                  <a:gd name="T40" fmla="*/ 30 w 46"/>
                  <a:gd name="T41" fmla="*/ 16 h 31"/>
                  <a:gd name="T42" fmla="*/ 26 w 46"/>
                  <a:gd name="T43" fmla="*/ 16 h 31"/>
                  <a:gd name="T44" fmla="*/ 26 w 46"/>
                  <a:gd name="T45" fmla="*/ 11 h 31"/>
                  <a:gd name="T46" fmla="*/ 25 w 46"/>
                  <a:gd name="T47" fmla="*/ 8 h 31"/>
                  <a:gd name="T48" fmla="*/ 25 w 46"/>
                  <a:gd name="T49" fmla="*/ 6 h 31"/>
                  <a:gd name="T50" fmla="*/ 24 w 46"/>
                  <a:gd name="T51" fmla="*/ 4 h 31"/>
                  <a:gd name="T52" fmla="*/ 23 w 46"/>
                  <a:gd name="T53" fmla="*/ 1 h 31"/>
                  <a:gd name="T54" fmla="*/ 22 w 46"/>
                  <a:gd name="T55" fmla="*/ 0 h 31"/>
                  <a:gd name="T56" fmla="*/ 23 w 46"/>
                  <a:gd name="T57" fmla="*/ 5 h 31"/>
                  <a:gd name="T58" fmla="*/ 24 w 46"/>
                  <a:gd name="T59" fmla="*/ 12 h 31"/>
                  <a:gd name="T60" fmla="*/ 24 w 46"/>
                  <a:gd name="T61" fmla="*/ 16 h 31"/>
                  <a:gd name="T62" fmla="*/ 19 w 46"/>
                  <a:gd name="T63" fmla="*/ 18 h 31"/>
                  <a:gd name="T64" fmla="*/ 13 w 46"/>
                  <a:gd name="T65" fmla="*/ 20 h 31"/>
                  <a:gd name="T66" fmla="*/ 8 w 46"/>
                  <a:gd name="T67" fmla="*/ 22 h 31"/>
                  <a:gd name="T68" fmla="*/ 3 w 46"/>
                  <a:gd name="T69" fmla="*/ 25 h 31"/>
                  <a:gd name="T70" fmla="*/ 1 w 46"/>
                  <a:gd name="T71" fmla="*/ 27 h 31"/>
                  <a:gd name="T72" fmla="*/ 0 w 46"/>
                  <a:gd name="T73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" h="31">
                    <a:moveTo>
                      <a:pt x="0" y="29"/>
                    </a:moveTo>
                    <a:lnTo>
                      <a:pt x="0" y="30"/>
                    </a:lnTo>
                    <a:lnTo>
                      <a:pt x="1" y="31"/>
                    </a:lnTo>
                    <a:lnTo>
                      <a:pt x="2" y="31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8" y="24"/>
                    </a:lnTo>
                    <a:lnTo>
                      <a:pt x="11" y="22"/>
                    </a:lnTo>
                    <a:lnTo>
                      <a:pt x="14" y="21"/>
                    </a:lnTo>
                    <a:lnTo>
                      <a:pt x="24" y="18"/>
                    </a:lnTo>
                    <a:lnTo>
                      <a:pt x="26" y="18"/>
                    </a:lnTo>
                    <a:lnTo>
                      <a:pt x="28" y="18"/>
                    </a:lnTo>
                    <a:lnTo>
                      <a:pt x="31" y="17"/>
                    </a:lnTo>
                    <a:lnTo>
                      <a:pt x="38" y="16"/>
                    </a:lnTo>
                    <a:lnTo>
                      <a:pt x="43" y="14"/>
                    </a:lnTo>
                    <a:lnTo>
                      <a:pt x="44" y="13"/>
                    </a:lnTo>
                    <a:lnTo>
                      <a:pt x="45" y="12"/>
                    </a:lnTo>
                    <a:lnTo>
                      <a:pt x="46" y="10"/>
                    </a:lnTo>
                    <a:lnTo>
                      <a:pt x="42" y="13"/>
                    </a:lnTo>
                    <a:lnTo>
                      <a:pt x="36" y="15"/>
                    </a:lnTo>
                    <a:lnTo>
                      <a:pt x="30" y="16"/>
                    </a:lnTo>
                    <a:lnTo>
                      <a:pt x="26" y="16"/>
                    </a:lnTo>
                    <a:lnTo>
                      <a:pt x="26" y="11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4" y="4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3" y="5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19" y="18"/>
                    </a:lnTo>
                    <a:lnTo>
                      <a:pt x="13" y="20"/>
                    </a:lnTo>
                    <a:lnTo>
                      <a:pt x="8" y="22"/>
                    </a:lnTo>
                    <a:lnTo>
                      <a:pt x="3" y="25"/>
                    </a:lnTo>
                    <a:lnTo>
                      <a:pt x="1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2" name="Freeform 272"/>
              <p:cNvSpPr>
                <a:spLocks/>
              </p:cNvSpPr>
              <p:nvPr/>
            </p:nvSpPr>
            <p:spPr bwMode="auto">
              <a:xfrm>
                <a:off x="1214" y="3717"/>
                <a:ext cx="60" cy="24"/>
              </a:xfrm>
              <a:custGeom>
                <a:avLst/>
                <a:gdLst>
                  <a:gd name="T0" fmla="*/ 0 w 10"/>
                  <a:gd name="T1" fmla="*/ 0 h 4"/>
                  <a:gd name="T2" fmla="*/ 2 w 10"/>
                  <a:gd name="T3" fmla="*/ 2 h 4"/>
                  <a:gd name="T4" fmla="*/ 3 w 10"/>
                  <a:gd name="T5" fmla="*/ 2 h 4"/>
                  <a:gd name="T6" fmla="*/ 5 w 10"/>
                  <a:gd name="T7" fmla="*/ 3 h 4"/>
                  <a:gd name="T8" fmla="*/ 6 w 10"/>
                  <a:gd name="T9" fmla="*/ 3 h 4"/>
                  <a:gd name="T10" fmla="*/ 7 w 10"/>
                  <a:gd name="T11" fmla="*/ 2 h 4"/>
                  <a:gd name="T12" fmla="*/ 8 w 10"/>
                  <a:gd name="T13" fmla="*/ 2 h 4"/>
                  <a:gd name="T14" fmla="*/ 9 w 10"/>
                  <a:gd name="T15" fmla="*/ 1 h 4"/>
                  <a:gd name="T16" fmla="*/ 10 w 10"/>
                  <a:gd name="T17" fmla="*/ 0 h 4"/>
                  <a:gd name="T18" fmla="*/ 10 w 10"/>
                  <a:gd name="T19" fmla="*/ 1 h 4"/>
                  <a:gd name="T20" fmla="*/ 9 w 10"/>
                  <a:gd name="T21" fmla="*/ 1 h 4"/>
                  <a:gd name="T22" fmla="*/ 9 w 10"/>
                  <a:gd name="T23" fmla="*/ 1 h 4"/>
                  <a:gd name="T24" fmla="*/ 9 w 10"/>
                  <a:gd name="T25" fmla="*/ 1 h 4"/>
                  <a:gd name="T26" fmla="*/ 9 w 10"/>
                  <a:gd name="T27" fmla="*/ 2 h 4"/>
                  <a:gd name="T28" fmla="*/ 8 w 10"/>
                  <a:gd name="T29" fmla="*/ 2 h 4"/>
                  <a:gd name="T30" fmla="*/ 8 w 10"/>
                  <a:gd name="T31" fmla="*/ 2 h 4"/>
                  <a:gd name="T32" fmla="*/ 8 w 10"/>
                  <a:gd name="T33" fmla="*/ 2 h 4"/>
                  <a:gd name="T34" fmla="*/ 8 w 10"/>
                  <a:gd name="T35" fmla="*/ 3 h 4"/>
                  <a:gd name="T36" fmla="*/ 7 w 10"/>
                  <a:gd name="T37" fmla="*/ 2 h 4"/>
                  <a:gd name="T38" fmla="*/ 7 w 10"/>
                  <a:gd name="T39" fmla="*/ 3 h 4"/>
                  <a:gd name="T40" fmla="*/ 6 w 10"/>
                  <a:gd name="T41" fmla="*/ 3 h 4"/>
                  <a:gd name="T42" fmla="*/ 6 w 10"/>
                  <a:gd name="T43" fmla="*/ 4 h 4"/>
                  <a:gd name="T44" fmla="*/ 6 w 10"/>
                  <a:gd name="T45" fmla="*/ 3 h 4"/>
                  <a:gd name="T46" fmla="*/ 5 w 10"/>
                  <a:gd name="T47" fmla="*/ 4 h 4"/>
                  <a:gd name="T48" fmla="*/ 5 w 10"/>
                  <a:gd name="T49" fmla="*/ 3 h 4"/>
                  <a:gd name="T50" fmla="*/ 5 w 10"/>
                  <a:gd name="T51" fmla="*/ 4 h 4"/>
                  <a:gd name="T52" fmla="*/ 4 w 10"/>
                  <a:gd name="T53" fmla="*/ 3 h 4"/>
                  <a:gd name="T54" fmla="*/ 4 w 10"/>
                  <a:gd name="T55" fmla="*/ 4 h 4"/>
                  <a:gd name="T56" fmla="*/ 4 w 10"/>
                  <a:gd name="T57" fmla="*/ 3 h 4"/>
                  <a:gd name="T58" fmla="*/ 3 w 10"/>
                  <a:gd name="T59" fmla="*/ 4 h 4"/>
                  <a:gd name="T60" fmla="*/ 3 w 10"/>
                  <a:gd name="T61" fmla="*/ 3 h 4"/>
                  <a:gd name="T62" fmla="*/ 3 w 10"/>
                  <a:gd name="T63" fmla="*/ 3 h 4"/>
                  <a:gd name="T64" fmla="*/ 3 w 10"/>
                  <a:gd name="T65" fmla="*/ 3 h 4"/>
                  <a:gd name="T66" fmla="*/ 2 w 10"/>
                  <a:gd name="T67" fmla="*/ 3 h 4"/>
                  <a:gd name="T68" fmla="*/ 2 w 10"/>
                  <a:gd name="T69" fmla="*/ 2 h 4"/>
                  <a:gd name="T70" fmla="*/ 1 w 10"/>
                  <a:gd name="T71" fmla="*/ 3 h 4"/>
                  <a:gd name="T72" fmla="*/ 1 w 10"/>
                  <a:gd name="T73" fmla="*/ 2 h 4"/>
                  <a:gd name="T74" fmla="*/ 1 w 10"/>
                  <a:gd name="T75" fmla="*/ 2 h 4"/>
                  <a:gd name="T76" fmla="*/ 1 w 10"/>
                  <a:gd name="T77" fmla="*/ 1 h 4"/>
                  <a:gd name="T78" fmla="*/ 0 w 10"/>
                  <a:gd name="T79" fmla="*/ 2 h 4"/>
                  <a:gd name="T80" fmla="*/ 1 w 10"/>
                  <a:gd name="T81" fmla="*/ 1 h 4"/>
                  <a:gd name="T82" fmla="*/ 0 w 10"/>
                  <a:gd name="T83" fmla="*/ 1 h 4"/>
                  <a:gd name="T84" fmla="*/ 0 w 10"/>
                  <a:gd name="T8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3" name="Freeform 273"/>
              <p:cNvSpPr>
                <a:spLocks/>
              </p:cNvSpPr>
              <p:nvPr/>
            </p:nvSpPr>
            <p:spPr bwMode="auto">
              <a:xfrm>
                <a:off x="1274" y="3687"/>
                <a:ext cx="18" cy="18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2 w 3"/>
                  <a:gd name="T5" fmla="*/ 1 h 3"/>
                  <a:gd name="T6" fmla="*/ 3 w 3"/>
                  <a:gd name="T7" fmla="*/ 0 h 3"/>
                  <a:gd name="T8" fmla="*/ 3 w 3"/>
                  <a:gd name="T9" fmla="*/ 0 h 3"/>
                  <a:gd name="T10" fmla="*/ 3 w 3"/>
                  <a:gd name="T11" fmla="*/ 1 h 3"/>
                  <a:gd name="T12" fmla="*/ 2 w 3"/>
                  <a:gd name="T13" fmla="*/ 1 h 3"/>
                  <a:gd name="T14" fmla="*/ 2 w 3"/>
                  <a:gd name="T15" fmla="*/ 1 h 3"/>
                  <a:gd name="T16" fmla="*/ 2 w 3"/>
                  <a:gd name="T17" fmla="*/ 1 h 3"/>
                  <a:gd name="T18" fmla="*/ 2 w 3"/>
                  <a:gd name="T19" fmla="*/ 2 h 3"/>
                  <a:gd name="T20" fmla="*/ 1 w 3"/>
                  <a:gd name="T21" fmla="*/ 2 h 3"/>
                  <a:gd name="T22" fmla="*/ 1 w 3"/>
                  <a:gd name="T23" fmla="*/ 2 h 3"/>
                  <a:gd name="T24" fmla="*/ 1 w 3"/>
                  <a:gd name="T25" fmla="*/ 2 h 3"/>
                  <a:gd name="T26" fmla="*/ 1 w 3"/>
                  <a:gd name="T27" fmla="*/ 3 h 3"/>
                  <a:gd name="T28" fmla="*/ 0 w 3"/>
                  <a:gd name="T2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4" name="Freeform 274"/>
              <p:cNvSpPr>
                <a:spLocks/>
              </p:cNvSpPr>
              <p:nvPr/>
            </p:nvSpPr>
            <p:spPr bwMode="auto">
              <a:xfrm>
                <a:off x="1154" y="3525"/>
                <a:ext cx="48" cy="42"/>
              </a:xfrm>
              <a:custGeom>
                <a:avLst/>
                <a:gdLst>
                  <a:gd name="T0" fmla="*/ 1 w 8"/>
                  <a:gd name="T1" fmla="*/ 2 h 7"/>
                  <a:gd name="T2" fmla="*/ 2 w 8"/>
                  <a:gd name="T3" fmla="*/ 3 h 7"/>
                  <a:gd name="T4" fmla="*/ 0 w 8"/>
                  <a:gd name="T5" fmla="*/ 4 h 7"/>
                  <a:gd name="T6" fmla="*/ 2 w 8"/>
                  <a:gd name="T7" fmla="*/ 4 h 7"/>
                  <a:gd name="T8" fmla="*/ 0 w 8"/>
                  <a:gd name="T9" fmla="*/ 7 h 7"/>
                  <a:gd name="T10" fmla="*/ 3 w 8"/>
                  <a:gd name="T11" fmla="*/ 6 h 7"/>
                  <a:gd name="T12" fmla="*/ 4 w 8"/>
                  <a:gd name="T13" fmla="*/ 7 h 7"/>
                  <a:gd name="T14" fmla="*/ 5 w 8"/>
                  <a:gd name="T15" fmla="*/ 5 h 7"/>
                  <a:gd name="T16" fmla="*/ 7 w 8"/>
                  <a:gd name="T17" fmla="*/ 6 h 7"/>
                  <a:gd name="T18" fmla="*/ 6 w 8"/>
                  <a:gd name="T19" fmla="*/ 4 h 7"/>
                  <a:gd name="T20" fmla="*/ 8 w 8"/>
                  <a:gd name="T21" fmla="*/ 3 h 7"/>
                  <a:gd name="T22" fmla="*/ 6 w 8"/>
                  <a:gd name="T23" fmla="*/ 2 h 7"/>
                  <a:gd name="T24" fmla="*/ 8 w 8"/>
                  <a:gd name="T25" fmla="*/ 0 h 7"/>
                  <a:gd name="T26" fmla="*/ 5 w 8"/>
                  <a:gd name="T27" fmla="*/ 1 h 7"/>
                  <a:gd name="T28" fmla="*/ 5 w 8"/>
                  <a:gd name="T29" fmla="*/ 0 h 7"/>
                  <a:gd name="T30" fmla="*/ 4 w 8"/>
                  <a:gd name="T31" fmla="*/ 1 h 7"/>
                  <a:gd name="T32" fmla="*/ 3 w 8"/>
                  <a:gd name="T33" fmla="*/ 0 h 7"/>
                  <a:gd name="T34" fmla="*/ 3 w 8"/>
                  <a:gd name="T35" fmla="*/ 2 h 7"/>
                  <a:gd name="T36" fmla="*/ 1 w 8"/>
                  <a:gd name="T3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7">
                    <a:moveTo>
                      <a:pt x="1" y="2"/>
                    </a:moveTo>
                    <a:lnTo>
                      <a:pt x="2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6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5" name="Freeform 275"/>
              <p:cNvSpPr>
                <a:spLocks/>
              </p:cNvSpPr>
              <p:nvPr/>
            </p:nvSpPr>
            <p:spPr bwMode="auto">
              <a:xfrm>
                <a:off x="1280" y="3531"/>
                <a:ext cx="48" cy="36"/>
              </a:xfrm>
              <a:custGeom>
                <a:avLst/>
                <a:gdLst>
                  <a:gd name="T0" fmla="*/ 0 w 8"/>
                  <a:gd name="T1" fmla="*/ 2 h 6"/>
                  <a:gd name="T2" fmla="*/ 1 w 8"/>
                  <a:gd name="T3" fmla="*/ 3 h 6"/>
                  <a:gd name="T4" fmla="*/ 0 w 8"/>
                  <a:gd name="T5" fmla="*/ 4 h 6"/>
                  <a:gd name="T6" fmla="*/ 2 w 8"/>
                  <a:gd name="T7" fmla="*/ 4 h 6"/>
                  <a:gd name="T8" fmla="*/ 1 w 8"/>
                  <a:gd name="T9" fmla="*/ 5 h 6"/>
                  <a:gd name="T10" fmla="*/ 3 w 8"/>
                  <a:gd name="T11" fmla="*/ 5 h 6"/>
                  <a:gd name="T12" fmla="*/ 3 w 8"/>
                  <a:gd name="T13" fmla="*/ 6 h 6"/>
                  <a:gd name="T14" fmla="*/ 4 w 8"/>
                  <a:gd name="T15" fmla="*/ 5 h 6"/>
                  <a:gd name="T16" fmla="*/ 5 w 8"/>
                  <a:gd name="T17" fmla="*/ 6 h 6"/>
                  <a:gd name="T18" fmla="*/ 6 w 8"/>
                  <a:gd name="T19" fmla="*/ 4 h 6"/>
                  <a:gd name="T20" fmla="*/ 7 w 8"/>
                  <a:gd name="T21" fmla="*/ 5 h 6"/>
                  <a:gd name="T22" fmla="*/ 7 w 8"/>
                  <a:gd name="T23" fmla="*/ 4 h 6"/>
                  <a:gd name="T24" fmla="*/ 8 w 8"/>
                  <a:gd name="T25" fmla="*/ 4 h 6"/>
                  <a:gd name="T26" fmla="*/ 7 w 8"/>
                  <a:gd name="T27" fmla="*/ 3 h 6"/>
                  <a:gd name="T28" fmla="*/ 8 w 8"/>
                  <a:gd name="T29" fmla="*/ 2 h 6"/>
                  <a:gd name="T30" fmla="*/ 6 w 8"/>
                  <a:gd name="T31" fmla="*/ 2 h 6"/>
                  <a:gd name="T32" fmla="*/ 7 w 8"/>
                  <a:gd name="T33" fmla="*/ 1 h 6"/>
                  <a:gd name="T34" fmla="*/ 5 w 8"/>
                  <a:gd name="T35" fmla="*/ 1 h 6"/>
                  <a:gd name="T36" fmla="*/ 5 w 8"/>
                  <a:gd name="T37" fmla="*/ 1 h 6"/>
                  <a:gd name="T38" fmla="*/ 4 w 8"/>
                  <a:gd name="T39" fmla="*/ 1 h 6"/>
                  <a:gd name="T40" fmla="*/ 3 w 8"/>
                  <a:gd name="T41" fmla="*/ 1 h 6"/>
                  <a:gd name="T42" fmla="*/ 0 w 8"/>
                  <a:gd name="T43" fmla="*/ 0 h 6"/>
                  <a:gd name="T44" fmla="*/ 1 w 8"/>
                  <a:gd name="T45" fmla="*/ 1 h 6"/>
                  <a:gd name="T46" fmla="*/ 0 w 8"/>
                  <a:gd name="T4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0" y="2"/>
                    </a:moveTo>
                    <a:lnTo>
                      <a:pt x="1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5" y="6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9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6" name="Freeform 276"/>
              <p:cNvSpPr>
                <a:spLocks/>
              </p:cNvSpPr>
              <p:nvPr/>
            </p:nvSpPr>
            <p:spPr bwMode="auto">
              <a:xfrm>
                <a:off x="1166" y="3651"/>
                <a:ext cx="42" cy="78"/>
              </a:xfrm>
              <a:custGeom>
                <a:avLst/>
                <a:gdLst>
                  <a:gd name="T0" fmla="*/ 1 w 7"/>
                  <a:gd name="T1" fmla="*/ 2 h 13"/>
                  <a:gd name="T2" fmla="*/ 0 w 7"/>
                  <a:gd name="T3" fmla="*/ 5 h 13"/>
                  <a:gd name="T4" fmla="*/ 0 w 7"/>
                  <a:gd name="T5" fmla="*/ 7 h 13"/>
                  <a:gd name="T6" fmla="*/ 1 w 7"/>
                  <a:gd name="T7" fmla="*/ 10 h 13"/>
                  <a:gd name="T8" fmla="*/ 3 w 7"/>
                  <a:gd name="T9" fmla="*/ 13 h 13"/>
                  <a:gd name="T10" fmla="*/ 5 w 7"/>
                  <a:gd name="T11" fmla="*/ 13 h 13"/>
                  <a:gd name="T12" fmla="*/ 7 w 7"/>
                  <a:gd name="T13" fmla="*/ 11 h 13"/>
                  <a:gd name="T14" fmla="*/ 4 w 7"/>
                  <a:gd name="T15" fmla="*/ 13 h 13"/>
                  <a:gd name="T16" fmla="*/ 4 w 7"/>
                  <a:gd name="T17" fmla="*/ 12 h 13"/>
                  <a:gd name="T18" fmla="*/ 5 w 7"/>
                  <a:gd name="T19" fmla="*/ 11 h 13"/>
                  <a:gd name="T20" fmla="*/ 3 w 7"/>
                  <a:gd name="T21" fmla="*/ 11 h 13"/>
                  <a:gd name="T22" fmla="*/ 5 w 7"/>
                  <a:gd name="T23" fmla="*/ 10 h 13"/>
                  <a:gd name="T24" fmla="*/ 3 w 7"/>
                  <a:gd name="T25" fmla="*/ 11 h 13"/>
                  <a:gd name="T26" fmla="*/ 2 w 7"/>
                  <a:gd name="T27" fmla="*/ 10 h 13"/>
                  <a:gd name="T28" fmla="*/ 4 w 7"/>
                  <a:gd name="T29" fmla="*/ 9 h 13"/>
                  <a:gd name="T30" fmla="*/ 5 w 7"/>
                  <a:gd name="T31" fmla="*/ 8 h 13"/>
                  <a:gd name="T32" fmla="*/ 5 w 7"/>
                  <a:gd name="T33" fmla="*/ 7 h 13"/>
                  <a:gd name="T34" fmla="*/ 4 w 7"/>
                  <a:gd name="T35" fmla="*/ 8 h 13"/>
                  <a:gd name="T36" fmla="*/ 3 w 7"/>
                  <a:gd name="T37" fmla="*/ 8 h 13"/>
                  <a:gd name="T38" fmla="*/ 3 w 7"/>
                  <a:gd name="T39" fmla="*/ 8 h 13"/>
                  <a:gd name="T40" fmla="*/ 4 w 7"/>
                  <a:gd name="T41" fmla="*/ 7 h 13"/>
                  <a:gd name="T42" fmla="*/ 2 w 7"/>
                  <a:gd name="T43" fmla="*/ 8 h 13"/>
                  <a:gd name="T44" fmla="*/ 2 w 7"/>
                  <a:gd name="T45" fmla="*/ 7 h 13"/>
                  <a:gd name="T46" fmla="*/ 2 w 7"/>
                  <a:gd name="T47" fmla="*/ 7 h 13"/>
                  <a:gd name="T48" fmla="*/ 4 w 7"/>
                  <a:gd name="T49" fmla="*/ 6 h 13"/>
                  <a:gd name="T50" fmla="*/ 1 w 7"/>
                  <a:gd name="T51" fmla="*/ 6 h 13"/>
                  <a:gd name="T52" fmla="*/ 2 w 7"/>
                  <a:gd name="T53" fmla="*/ 5 h 13"/>
                  <a:gd name="T54" fmla="*/ 1 w 7"/>
                  <a:gd name="T55" fmla="*/ 5 h 13"/>
                  <a:gd name="T56" fmla="*/ 4 w 7"/>
                  <a:gd name="T57" fmla="*/ 5 h 13"/>
                  <a:gd name="T58" fmla="*/ 1 w 7"/>
                  <a:gd name="T59" fmla="*/ 4 h 13"/>
                  <a:gd name="T60" fmla="*/ 2 w 7"/>
                  <a:gd name="T61" fmla="*/ 3 h 13"/>
                  <a:gd name="T62" fmla="*/ 2 w 7"/>
                  <a:gd name="T63" fmla="*/ 3 h 13"/>
                  <a:gd name="T64" fmla="*/ 3 w 7"/>
                  <a:gd name="T65" fmla="*/ 3 h 13"/>
                  <a:gd name="T66" fmla="*/ 2 w 7"/>
                  <a:gd name="T67" fmla="*/ 2 h 13"/>
                  <a:gd name="T68" fmla="*/ 2 w 7"/>
                  <a:gd name="T6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">
                    <a:moveTo>
                      <a:pt x="2" y="0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7" name="Freeform 277"/>
              <p:cNvSpPr>
                <a:spLocks/>
              </p:cNvSpPr>
              <p:nvPr/>
            </p:nvSpPr>
            <p:spPr bwMode="auto">
              <a:xfrm>
                <a:off x="1184" y="3663"/>
                <a:ext cx="30" cy="60"/>
              </a:xfrm>
              <a:custGeom>
                <a:avLst/>
                <a:gdLst>
                  <a:gd name="T0" fmla="*/ 2 w 5"/>
                  <a:gd name="T1" fmla="*/ 1 h 10"/>
                  <a:gd name="T2" fmla="*/ 2 w 5"/>
                  <a:gd name="T3" fmla="*/ 1 h 10"/>
                  <a:gd name="T4" fmla="*/ 3 w 5"/>
                  <a:gd name="T5" fmla="*/ 0 h 10"/>
                  <a:gd name="T6" fmla="*/ 3 w 5"/>
                  <a:gd name="T7" fmla="*/ 1 h 10"/>
                  <a:gd name="T8" fmla="*/ 2 w 5"/>
                  <a:gd name="T9" fmla="*/ 2 h 10"/>
                  <a:gd name="T10" fmla="*/ 2 w 5"/>
                  <a:gd name="T11" fmla="*/ 3 h 10"/>
                  <a:gd name="T12" fmla="*/ 2 w 5"/>
                  <a:gd name="T13" fmla="*/ 4 h 10"/>
                  <a:gd name="T14" fmla="*/ 2 w 5"/>
                  <a:gd name="T15" fmla="*/ 4 h 10"/>
                  <a:gd name="T16" fmla="*/ 2 w 5"/>
                  <a:gd name="T17" fmla="*/ 4 h 10"/>
                  <a:gd name="T18" fmla="*/ 2 w 5"/>
                  <a:gd name="T19" fmla="*/ 5 h 10"/>
                  <a:gd name="T20" fmla="*/ 2 w 5"/>
                  <a:gd name="T21" fmla="*/ 5 h 10"/>
                  <a:gd name="T22" fmla="*/ 2 w 5"/>
                  <a:gd name="T23" fmla="*/ 4 h 10"/>
                  <a:gd name="T24" fmla="*/ 3 w 5"/>
                  <a:gd name="T25" fmla="*/ 5 h 10"/>
                  <a:gd name="T26" fmla="*/ 4 w 5"/>
                  <a:gd name="T27" fmla="*/ 7 h 10"/>
                  <a:gd name="T28" fmla="*/ 5 w 5"/>
                  <a:gd name="T29" fmla="*/ 8 h 10"/>
                  <a:gd name="T30" fmla="*/ 5 w 5"/>
                  <a:gd name="T31" fmla="*/ 8 h 10"/>
                  <a:gd name="T32" fmla="*/ 4 w 5"/>
                  <a:gd name="T33" fmla="*/ 9 h 10"/>
                  <a:gd name="T34" fmla="*/ 3 w 5"/>
                  <a:gd name="T35" fmla="*/ 10 h 10"/>
                  <a:gd name="T36" fmla="*/ 4 w 5"/>
                  <a:gd name="T37" fmla="*/ 9 h 10"/>
                  <a:gd name="T38" fmla="*/ 4 w 5"/>
                  <a:gd name="T39" fmla="*/ 9 h 10"/>
                  <a:gd name="T40" fmla="*/ 3 w 5"/>
                  <a:gd name="T41" fmla="*/ 9 h 10"/>
                  <a:gd name="T42" fmla="*/ 2 w 5"/>
                  <a:gd name="T43" fmla="*/ 10 h 10"/>
                  <a:gd name="T44" fmla="*/ 3 w 5"/>
                  <a:gd name="T45" fmla="*/ 9 h 10"/>
                  <a:gd name="T46" fmla="*/ 2 w 5"/>
                  <a:gd name="T47" fmla="*/ 9 h 10"/>
                  <a:gd name="T48" fmla="*/ 3 w 5"/>
                  <a:gd name="T49" fmla="*/ 8 h 10"/>
                  <a:gd name="T50" fmla="*/ 3 w 5"/>
                  <a:gd name="T51" fmla="*/ 8 h 10"/>
                  <a:gd name="T52" fmla="*/ 3 w 5"/>
                  <a:gd name="T53" fmla="*/ 8 h 10"/>
                  <a:gd name="T54" fmla="*/ 4 w 5"/>
                  <a:gd name="T55" fmla="*/ 8 h 10"/>
                  <a:gd name="T56" fmla="*/ 3 w 5"/>
                  <a:gd name="T57" fmla="*/ 7 h 10"/>
                  <a:gd name="T58" fmla="*/ 2 w 5"/>
                  <a:gd name="T59" fmla="*/ 8 h 10"/>
                  <a:gd name="T60" fmla="*/ 1 w 5"/>
                  <a:gd name="T61" fmla="*/ 8 h 10"/>
                  <a:gd name="T62" fmla="*/ 3 w 5"/>
                  <a:gd name="T63" fmla="*/ 7 h 10"/>
                  <a:gd name="T64" fmla="*/ 1 w 5"/>
                  <a:gd name="T65" fmla="*/ 7 h 10"/>
                  <a:gd name="T66" fmla="*/ 2 w 5"/>
                  <a:gd name="T67" fmla="*/ 7 h 10"/>
                  <a:gd name="T68" fmla="*/ 3 w 5"/>
                  <a:gd name="T69" fmla="*/ 6 h 10"/>
                  <a:gd name="T70" fmla="*/ 2 w 5"/>
                  <a:gd name="T71" fmla="*/ 6 h 10"/>
                  <a:gd name="T72" fmla="*/ 2 w 5"/>
                  <a:gd name="T73" fmla="*/ 5 h 10"/>
                  <a:gd name="T74" fmla="*/ 1 w 5"/>
                  <a:gd name="T75" fmla="*/ 5 h 10"/>
                  <a:gd name="T76" fmla="*/ 2 w 5"/>
                  <a:gd name="T77" fmla="*/ 5 h 10"/>
                  <a:gd name="T78" fmla="*/ 0 w 5"/>
                  <a:gd name="T79" fmla="*/ 5 h 10"/>
                  <a:gd name="T80" fmla="*/ 1 w 5"/>
                  <a:gd name="T81" fmla="*/ 4 h 10"/>
                  <a:gd name="T82" fmla="*/ 1 w 5"/>
                  <a:gd name="T83" fmla="*/ 4 h 10"/>
                  <a:gd name="T84" fmla="*/ 2 w 5"/>
                  <a:gd name="T85" fmla="*/ 4 h 10"/>
                  <a:gd name="T86" fmla="*/ 0 w 5"/>
                  <a:gd name="T87" fmla="*/ 4 h 10"/>
                  <a:gd name="T88" fmla="*/ 1 w 5"/>
                  <a:gd name="T89" fmla="*/ 3 h 10"/>
                  <a:gd name="T90" fmla="*/ 2 w 5"/>
                  <a:gd name="T91" fmla="*/ 3 h 10"/>
                  <a:gd name="T92" fmla="*/ 1 w 5"/>
                  <a:gd name="T93" fmla="*/ 3 h 10"/>
                  <a:gd name="T94" fmla="*/ 2 w 5"/>
                  <a:gd name="T95" fmla="*/ 2 h 10"/>
                  <a:gd name="T96" fmla="*/ 2 w 5"/>
                  <a:gd name="T97" fmla="*/ 2 h 10"/>
                  <a:gd name="T98" fmla="*/ 1 w 5"/>
                  <a:gd name="T99" fmla="*/ 2 h 10"/>
                  <a:gd name="T100" fmla="*/ 0 w 5"/>
                  <a:gd name="T101" fmla="*/ 1 h 10"/>
                  <a:gd name="T102" fmla="*/ 2 w 5"/>
                  <a:gd name="T103" fmla="*/ 1 h 10"/>
                  <a:gd name="T104" fmla="*/ 3 w 5"/>
                  <a:gd name="T105" fmla="*/ 1 h 10"/>
                  <a:gd name="T106" fmla="*/ 2 w 5"/>
                  <a:gd name="T107" fmla="*/ 1 h 10"/>
                  <a:gd name="T108" fmla="*/ 2 w 5"/>
                  <a:gd name="T10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" h="10">
                    <a:moveTo>
                      <a:pt x="2" y="1"/>
                    </a:move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8" name="Freeform 278"/>
              <p:cNvSpPr>
                <a:spLocks/>
              </p:cNvSpPr>
              <p:nvPr/>
            </p:nvSpPr>
            <p:spPr bwMode="auto">
              <a:xfrm>
                <a:off x="1154" y="3651"/>
                <a:ext cx="156" cy="120"/>
              </a:xfrm>
              <a:custGeom>
                <a:avLst/>
                <a:gdLst>
                  <a:gd name="T0" fmla="*/ 10 w 26"/>
                  <a:gd name="T1" fmla="*/ 11 h 20"/>
                  <a:gd name="T2" fmla="*/ 9 w 26"/>
                  <a:gd name="T3" fmla="*/ 13 h 20"/>
                  <a:gd name="T4" fmla="*/ 6 w 26"/>
                  <a:gd name="T5" fmla="*/ 14 h 20"/>
                  <a:gd name="T6" fmla="*/ 4 w 26"/>
                  <a:gd name="T7" fmla="*/ 13 h 20"/>
                  <a:gd name="T8" fmla="*/ 2 w 26"/>
                  <a:gd name="T9" fmla="*/ 8 h 20"/>
                  <a:gd name="T10" fmla="*/ 1 w 26"/>
                  <a:gd name="T11" fmla="*/ 5 h 20"/>
                  <a:gd name="T12" fmla="*/ 2 w 26"/>
                  <a:gd name="T13" fmla="*/ 2 h 20"/>
                  <a:gd name="T14" fmla="*/ 3 w 26"/>
                  <a:gd name="T15" fmla="*/ 0 h 20"/>
                  <a:gd name="T16" fmla="*/ 3 w 26"/>
                  <a:gd name="T17" fmla="*/ 0 h 20"/>
                  <a:gd name="T18" fmla="*/ 1 w 26"/>
                  <a:gd name="T19" fmla="*/ 3 h 20"/>
                  <a:gd name="T20" fmla="*/ 0 w 26"/>
                  <a:gd name="T21" fmla="*/ 7 h 20"/>
                  <a:gd name="T22" fmla="*/ 1 w 26"/>
                  <a:gd name="T23" fmla="*/ 10 h 20"/>
                  <a:gd name="T24" fmla="*/ 3 w 26"/>
                  <a:gd name="T25" fmla="*/ 14 h 20"/>
                  <a:gd name="T26" fmla="*/ 5 w 26"/>
                  <a:gd name="T27" fmla="*/ 17 h 20"/>
                  <a:gd name="T28" fmla="*/ 9 w 26"/>
                  <a:gd name="T29" fmla="*/ 19 h 20"/>
                  <a:gd name="T30" fmla="*/ 13 w 26"/>
                  <a:gd name="T31" fmla="*/ 20 h 20"/>
                  <a:gd name="T32" fmla="*/ 17 w 26"/>
                  <a:gd name="T33" fmla="*/ 20 h 20"/>
                  <a:gd name="T34" fmla="*/ 20 w 26"/>
                  <a:gd name="T35" fmla="*/ 19 h 20"/>
                  <a:gd name="T36" fmla="*/ 23 w 26"/>
                  <a:gd name="T37" fmla="*/ 17 h 20"/>
                  <a:gd name="T38" fmla="*/ 24 w 26"/>
                  <a:gd name="T39" fmla="*/ 14 h 20"/>
                  <a:gd name="T40" fmla="*/ 25 w 26"/>
                  <a:gd name="T41" fmla="*/ 13 h 20"/>
                  <a:gd name="T42" fmla="*/ 25 w 26"/>
                  <a:gd name="T43" fmla="*/ 13 h 20"/>
                  <a:gd name="T44" fmla="*/ 24 w 26"/>
                  <a:gd name="T45" fmla="*/ 13 h 20"/>
                  <a:gd name="T46" fmla="*/ 24 w 26"/>
                  <a:gd name="T47" fmla="*/ 14 h 20"/>
                  <a:gd name="T48" fmla="*/ 23 w 26"/>
                  <a:gd name="T49" fmla="*/ 15 h 20"/>
                  <a:gd name="T50" fmla="*/ 22 w 26"/>
                  <a:gd name="T51" fmla="*/ 16 h 20"/>
                  <a:gd name="T52" fmla="*/ 21 w 26"/>
                  <a:gd name="T53" fmla="*/ 17 h 20"/>
                  <a:gd name="T54" fmla="*/ 21 w 26"/>
                  <a:gd name="T55" fmla="*/ 18 h 20"/>
                  <a:gd name="T56" fmla="*/ 20 w 26"/>
                  <a:gd name="T57" fmla="*/ 18 h 20"/>
                  <a:gd name="T58" fmla="*/ 19 w 26"/>
                  <a:gd name="T59" fmla="*/ 19 h 20"/>
                  <a:gd name="T60" fmla="*/ 17 w 26"/>
                  <a:gd name="T61" fmla="*/ 19 h 20"/>
                  <a:gd name="T62" fmla="*/ 16 w 26"/>
                  <a:gd name="T63" fmla="*/ 19 h 20"/>
                  <a:gd name="T64" fmla="*/ 15 w 26"/>
                  <a:gd name="T65" fmla="*/ 20 h 20"/>
                  <a:gd name="T66" fmla="*/ 14 w 26"/>
                  <a:gd name="T67" fmla="*/ 20 h 20"/>
                  <a:gd name="T68" fmla="*/ 13 w 26"/>
                  <a:gd name="T69" fmla="*/ 20 h 20"/>
                  <a:gd name="T70" fmla="*/ 12 w 26"/>
                  <a:gd name="T71" fmla="*/ 19 h 20"/>
                  <a:gd name="T72" fmla="*/ 11 w 26"/>
                  <a:gd name="T73" fmla="*/ 19 h 20"/>
                  <a:gd name="T74" fmla="*/ 10 w 26"/>
                  <a:gd name="T75" fmla="*/ 19 h 20"/>
                  <a:gd name="T76" fmla="*/ 9 w 26"/>
                  <a:gd name="T77" fmla="*/ 18 h 20"/>
                  <a:gd name="T78" fmla="*/ 8 w 26"/>
                  <a:gd name="T79" fmla="*/ 17 h 20"/>
                  <a:gd name="T80" fmla="*/ 7 w 26"/>
                  <a:gd name="T81" fmla="*/ 17 h 20"/>
                  <a:gd name="T82" fmla="*/ 7 w 26"/>
                  <a:gd name="T83" fmla="*/ 16 h 20"/>
                  <a:gd name="T84" fmla="*/ 6 w 26"/>
                  <a:gd name="T85" fmla="*/ 15 h 20"/>
                  <a:gd name="T86" fmla="*/ 6 w 26"/>
                  <a:gd name="T87" fmla="*/ 14 h 20"/>
                  <a:gd name="T88" fmla="*/ 9 w 26"/>
                  <a:gd name="T89" fmla="*/ 13 h 20"/>
                  <a:gd name="T90" fmla="*/ 10 w 26"/>
                  <a:gd name="T91" fmla="*/ 11 h 20"/>
                  <a:gd name="T92" fmla="*/ 10 w 26"/>
                  <a:gd name="T9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" h="20">
                    <a:moveTo>
                      <a:pt x="10" y="10"/>
                    </a:moveTo>
                    <a:lnTo>
                      <a:pt x="10" y="11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5" y="17"/>
                    </a:lnTo>
                    <a:lnTo>
                      <a:pt x="7" y="18"/>
                    </a:lnTo>
                    <a:lnTo>
                      <a:pt x="9" y="19"/>
                    </a:lnTo>
                    <a:lnTo>
                      <a:pt x="11" y="20"/>
                    </a:lnTo>
                    <a:lnTo>
                      <a:pt x="13" y="20"/>
                    </a:lnTo>
                    <a:lnTo>
                      <a:pt x="15" y="20"/>
                    </a:lnTo>
                    <a:lnTo>
                      <a:pt x="17" y="20"/>
                    </a:lnTo>
                    <a:lnTo>
                      <a:pt x="19" y="20"/>
                    </a:lnTo>
                    <a:lnTo>
                      <a:pt x="20" y="19"/>
                    </a:lnTo>
                    <a:lnTo>
                      <a:pt x="22" y="18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4" y="14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6" y="13"/>
                    </a:lnTo>
                    <a:lnTo>
                      <a:pt x="25" y="13"/>
                    </a:lnTo>
                    <a:lnTo>
                      <a:pt x="24" y="12"/>
                    </a:lnTo>
                    <a:lnTo>
                      <a:pt x="24" y="13"/>
                    </a:lnTo>
                    <a:lnTo>
                      <a:pt x="23" y="13"/>
                    </a:lnTo>
                    <a:lnTo>
                      <a:pt x="24" y="14"/>
                    </a:lnTo>
                    <a:lnTo>
                      <a:pt x="22" y="14"/>
                    </a:lnTo>
                    <a:lnTo>
                      <a:pt x="23" y="15"/>
                    </a:lnTo>
                    <a:lnTo>
                      <a:pt x="22" y="15"/>
                    </a:lnTo>
                    <a:lnTo>
                      <a:pt x="22" y="16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20" y="16"/>
                    </a:lnTo>
                    <a:lnTo>
                      <a:pt x="21" y="18"/>
                    </a:lnTo>
                    <a:lnTo>
                      <a:pt x="20" y="17"/>
                    </a:lnTo>
                    <a:lnTo>
                      <a:pt x="20" y="18"/>
                    </a:lnTo>
                    <a:lnTo>
                      <a:pt x="19" y="17"/>
                    </a:lnTo>
                    <a:lnTo>
                      <a:pt x="19" y="19"/>
                    </a:lnTo>
                    <a:lnTo>
                      <a:pt x="18" y="18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6" y="19"/>
                    </a:lnTo>
                    <a:lnTo>
                      <a:pt x="16" y="18"/>
                    </a:lnTo>
                    <a:lnTo>
                      <a:pt x="15" y="20"/>
                    </a:lnTo>
                    <a:lnTo>
                      <a:pt x="15" y="18"/>
                    </a:lnTo>
                    <a:lnTo>
                      <a:pt x="14" y="20"/>
                    </a:lnTo>
                    <a:lnTo>
                      <a:pt x="14" y="18"/>
                    </a:lnTo>
                    <a:lnTo>
                      <a:pt x="13" y="20"/>
                    </a:lnTo>
                    <a:lnTo>
                      <a:pt x="13" y="18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0" y="19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9" y="16"/>
                    </a:lnTo>
                    <a:lnTo>
                      <a:pt x="7" y="17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79" name="Freeform 279"/>
              <p:cNvSpPr>
                <a:spLocks/>
              </p:cNvSpPr>
              <p:nvPr/>
            </p:nvSpPr>
            <p:spPr bwMode="auto">
              <a:xfrm>
                <a:off x="1184" y="3729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0" name="Freeform 280"/>
              <p:cNvSpPr>
                <a:spLocks/>
              </p:cNvSpPr>
              <p:nvPr/>
            </p:nvSpPr>
            <p:spPr bwMode="auto">
              <a:xfrm>
                <a:off x="1190" y="3675"/>
                <a:ext cx="48" cy="18"/>
              </a:xfrm>
              <a:custGeom>
                <a:avLst/>
                <a:gdLst>
                  <a:gd name="T0" fmla="*/ 0 w 8"/>
                  <a:gd name="T1" fmla="*/ 3 h 3"/>
                  <a:gd name="T2" fmla="*/ 2 w 8"/>
                  <a:gd name="T3" fmla="*/ 2 h 3"/>
                  <a:gd name="T4" fmla="*/ 4 w 8"/>
                  <a:gd name="T5" fmla="*/ 2 h 3"/>
                  <a:gd name="T6" fmla="*/ 5 w 8"/>
                  <a:gd name="T7" fmla="*/ 1 h 3"/>
                  <a:gd name="T8" fmla="*/ 6 w 8"/>
                  <a:gd name="T9" fmla="*/ 1 h 3"/>
                  <a:gd name="T10" fmla="*/ 8 w 8"/>
                  <a:gd name="T11" fmla="*/ 0 h 3"/>
                  <a:gd name="T12" fmla="*/ 8 w 8"/>
                  <a:gd name="T13" fmla="*/ 0 h 3"/>
                  <a:gd name="T14" fmla="*/ 8 w 8"/>
                  <a:gd name="T15" fmla="*/ 1 h 3"/>
                  <a:gd name="T16" fmla="*/ 8 w 8"/>
                  <a:gd name="T17" fmla="*/ 2 h 3"/>
                  <a:gd name="T18" fmla="*/ 7 w 8"/>
                  <a:gd name="T19" fmla="*/ 2 h 3"/>
                  <a:gd name="T20" fmla="*/ 6 w 8"/>
                  <a:gd name="T21" fmla="*/ 2 h 3"/>
                  <a:gd name="T22" fmla="*/ 7 w 8"/>
                  <a:gd name="T23" fmla="*/ 2 h 3"/>
                  <a:gd name="T24" fmla="*/ 8 w 8"/>
                  <a:gd name="T25" fmla="*/ 2 h 3"/>
                  <a:gd name="T26" fmla="*/ 8 w 8"/>
                  <a:gd name="T27" fmla="*/ 1 h 3"/>
                  <a:gd name="T28" fmla="*/ 8 w 8"/>
                  <a:gd name="T29" fmla="*/ 1 h 3"/>
                  <a:gd name="T30" fmla="*/ 8 w 8"/>
                  <a:gd name="T31" fmla="*/ 0 h 3"/>
                  <a:gd name="T32" fmla="*/ 5 w 8"/>
                  <a:gd name="T33" fmla="*/ 1 h 3"/>
                  <a:gd name="T34" fmla="*/ 4 w 8"/>
                  <a:gd name="T35" fmla="*/ 2 h 3"/>
                  <a:gd name="T36" fmla="*/ 1 w 8"/>
                  <a:gd name="T37" fmla="*/ 3 h 3"/>
                  <a:gd name="T38" fmla="*/ 0 w 8"/>
                  <a:gd name="T3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1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1" name="Freeform 281"/>
              <p:cNvSpPr>
                <a:spLocks/>
              </p:cNvSpPr>
              <p:nvPr/>
            </p:nvSpPr>
            <p:spPr bwMode="auto">
              <a:xfrm>
                <a:off x="1208" y="3687"/>
                <a:ext cx="90" cy="42"/>
              </a:xfrm>
              <a:custGeom>
                <a:avLst/>
                <a:gdLst>
                  <a:gd name="T0" fmla="*/ 0 w 15"/>
                  <a:gd name="T1" fmla="*/ 2 h 7"/>
                  <a:gd name="T2" fmla="*/ 1 w 15"/>
                  <a:gd name="T3" fmla="*/ 4 h 7"/>
                  <a:gd name="T4" fmla="*/ 2 w 15"/>
                  <a:gd name="T5" fmla="*/ 5 h 7"/>
                  <a:gd name="T6" fmla="*/ 3 w 15"/>
                  <a:gd name="T7" fmla="*/ 6 h 7"/>
                  <a:gd name="T8" fmla="*/ 4 w 15"/>
                  <a:gd name="T9" fmla="*/ 7 h 7"/>
                  <a:gd name="T10" fmla="*/ 5 w 15"/>
                  <a:gd name="T11" fmla="*/ 7 h 7"/>
                  <a:gd name="T12" fmla="*/ 6 w 15"/>
                  <a:gd name="T13" fmla="*/ 7 h 7"/>
                  <a:gd name="T14" fmla="*/ 7 w 15"/>
                  <a:gd name="T15" fmla="*/ 7 h 7"/>
                  <a:gd name="T16" fmla="*/ 8 w 15"/>
                  <a:gd name="T17" fmla="*/ 6 h 7"/>
                  <a:gd name="T18" fmla="*/ 9 w 15"/>
                  <a:gd name="T19" fmla="*/ 6 h 7"/>
                  <a:gd name="T20" fmla="*/ 10 w 15"/>
                  <a:gd name="T21" fmla="*/ 4 h 7"/>
                  <a:gd name="T22" fmla="*/ 11 w 15"/>
                  <a:gd name="T23" fmla="*/ 3 h 7"/>
                  <a:gd name="T24" fmla="*/ 11 w 15"/>
                  <a:gd name="T25" fmla="*/ 2 h 7"/>
                  <a:gd name="T26" fmla="*/ 12 w 15"/>
                  <a:gd name="T27" fmla="*/ 1 h 7"/>
                  <a:gd name="T28" fmla="*/ 13 w 15"/>
                  <a:gd name="T29" fmla="*/ 0 h 7"/>
                  <a:gd name="T30" fmla="*/ 14 w 15"/>
                  <a:gd name="T31" fmla="*/ 0 h 7"/>
                  <a:gd name="T32" fmla="*/ 15 w 15"/>
                  <a:gd name="T33" fmla="*/ 0 h 7"/>
                  <a:gd name="T34" fmla="*/ 13 w 15"/>
                  <a:gd name="T35" fmla="*/ 0 h 7"/>
                  <a:gd name="T36" fmla="*/ 12 w 15"/>
                  <a:gd name="T37" fmla="*/ 1 h 7"/>
                  <a:gd name="T38" fmla="*/ 12 w 15"/>
                  <a:gd name="T39" fmla="*/ 2 h 7"/>
                  <a:gd name="T40" fmla="*/ 11 w 15"/>
                  <a:gd name="T41" fmla="*/ 4 h 7"/>
                  <a:gd name="T42" fmla="*/ 10 w 15"/>
                  <a:gd name="T43" fmla="*/ 5 h 7"/>
                  <a:gd name="T44" fmla="*/ 8 w 15"/>
                  <a:gd name="T45" fmla="*/ 7 h 7"/>
                  <a:gd name="T46" fmla="*/ 7 w 15"/>
                  <a:gd name="T47" fmla="*/ 7 h 7"/>
                  <a:gd name="T48" fmla="*/ 5 w 15"/>
                  <a:gd name="T49" fmla="*/ 7 h 7"/>
                  <a:gd name="T50" fmla="*/ 4 w 15"/>
                  <a:gd name="T51" fmla="*/ 7 h 7"/>
                  <a:gd name="T52" fmla="*/ 3 w 15"/>
                  <a:gd name="T53" fmla="*/ 6 h 7"/>
                  <a:gd name="T54" fmla="*/ 2 w 15"/>
                  <a:gd name="T55" fmla="*/ 5 h 7"/>
                  <a:gd name="T56" fmla="*/ 1 w 15"/>
                  <a:gd name="T57" fmla="*/ 4 h 7"/>
                  <a:gd name="T58" fmla="*/ 0 w 15"/>
                  <a:gd name="T5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" h="7">
                    <a:moveTo>
                      <a:pt x="0" y="2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2" name="Freeform 282"/>
              <p:cNvSpPr>
                <a:spLocks/>
              </p:cNvSpPr>
              <p:nvPr/>
            </p:nvSpPr>
            <p:spPr bwMode="auto">
              <a:xfrm>
                <a:off x="1292" y="3687"/>
                <a:ext cx="24" cy="42"/>
              </a:xfrm>
              <a:custGeom>
                <a:avLst/>
                <a:gdLst>
                  <a:gd name="T0" fmla="*/ 1 w 4"/>
                  <a:gd name="T1" fmla="*/ 0 h 7"/>
                  <a:gd name="T2" fmla="*/ 1 w 4"/>
                  <a:gd name="T3" fmla="*/ 0 h 7"/>
                  <a:gd name="T4" fmla="*/ 0 w 4"/>
                  <a:gd name="T5" fmla="*/ 1 h 7"/>
                  <a:gd name="T6" fmla="*/ 0 w 4"/>
                  <a:gd name="T7" fmla="*/ 2 h 7"/>
                  <a:gd name="T8" fmla="*/ 0 w 4"/>
                  <a:gd name="T9" fmla="*/ 3 h 7"/>
                  <a:gd name="T10" fmla="*/ 1 w 4"/>
                  <a:gd name="T11" fmla="*/ 4 h 7"/>
                  <a:gd name="T12" fmla="*/ 1 w 4"/>
                  <a:gd name="T13" fmla="*/ 5 h 7"/>
                  <a:gd name="T14" fmla="*/ 1 w 4"/>
                  <a:gd name="T15" fmla="*/ 6 h 7"/>
                  <a:gd name="T16" fmla="*/ 2 w 4"/>
                  <a:gd name="T17" fmla="*/ 7 h 7"/>
                  <a:gd name="T18" fmla="*/ 3 w 4"/>
                  <a:gd name="T19" fmla="*/ 7 h 7"/>
                  <a:gd name="T20" fmla="*/ 3 w 4"/>
                  <a:gd name="T21" fmla="*/ 7 h 7"/>
                  <a:gd name="T22" fmla="*/ 3 w 4"/>
                  <a:gd name="T23" fmla="*/ 7 h 7"/>
                  <a:gd name="T24" fmla="*/ 4 w 4"/>
                  <a:gd name="T25" fmla="*/ 6 h 7"/>
                  <a:gd name="T26" fmla="*/ 4 w 4"/>
                  <a:gd name="T27" fmla="*/ 6 h 7"/>
                  <a:gd name="T28" fmla="*/ 4 w 4"/>
                  <a:gd name="T29" fmla="*/ 5 h 7"/>
                  <a:gd name="T30" fmla="*/ 4 w 4"/>
                  <a:gd name="T31" fmla="*/ 4 h 7"/>
                  <a:gd name="T32" fmla="*/ 4 w 4"/>
                  <a:gd name="T33" fmla="*/ 3 h 7"/>
                  <a:gd name="T34" fmla="*/ 3 w 4"/>
                  <a:gd name="T35" fmla="*/ 2 h 7"/>
                  <a:gd name="T36" fmla="*/ 3 w 4"/>
                  <a:gd name="T37" fmla="*/ 1 h 7"/>
                  <a:gd name="T38" fmla="*/ 3 w 4"/>
                  <a:gd name="T39" fmla="*/ 0 h 7"/>
                  <a:gd name="T40" fmla="*/ 2 w 4"/>
                  <a:gd name="T41" fmla="*/ 0 h 7"/>
                  <a:gd name="T42" fmla="*/ 2 w 4"/>
                  <a:gd name="T43" fmla="*/ 0 h 7"/>
                  <a:gd name="T44" fmla="*/ 3 w 4"/>
                  <a:gd name="T45" fmla="*/ 1 h 7"/>
                  <a:gd name="T46" fmla="*/ 3 w 4"/>
                  <a:gd name="T47" fmla="*/ 2 h 7"/>
                  <a:gd name="T48" fmla="*/ 4 w 4"/>
                  <a:gd name="T49" fmla="*/ 3 h 7"/>
                  <a:gd name="T50" fmla="*/ 4 w 4"/>
                  <a:gd name="T51" fmla="*/ 4 h 7"/>
                  <a:gd name="T52" fmla="*/ 4 w 4"/>
                  <a:gd name="T53" fmla="*/ 5 h 7"/>
                  <a:gd name="T54" fmla="*/ 4 w 4"/>
                  <a:gd name="T55" fmla="*/ 6 h 7"/>
                  <a:gd name="T56" fmla="*/ 3 w 4"/>
                  <a:gd name="T57" fmla="*/ 7 h 7"/>
                  <a:gd name="T58" fmla="*/ 3 w 4"/>
                  <a:gd name="T59" fmla="*/ 7 h 7"/>
                  <a:gd name="T60" fmla="*/ 3 w 4"/>
                  <a:gd name="T61" fmla="*/ 7 h 7"/>
                  <a:gd name="T62" fmla="*/ 2 w 4"/>
                  <a:gd name="T63" fmla="*/ 7 h 7"/>
                  <a:gd name="T64" fmla="*/ 2 w 4"/>
                  <a:gd name="T65" fmla="*/ 6 h 7"/>
                  <a:gd name="T66" fmla="*/ 1 w 4"/>
                  <a:gd name="T67" fmla="*/ 5 h 7"/>
                  <a:gd name="T68" fmla="*/ 1 w 4"/>
                  <a:gd name="T69" fmla="*/ 4 h 7"/>
                  <a:gd name="T70" fmla="*/ 0 w 4"/>
                  <a:gd name="T71" fmla="*/ 3 h 7"/>
                  <a:gd name="T72" fmla="*/ 0 w 4"/>
                  <a:gd name="T73" fmla="*/ 2 h 7"/>
                  <a:gd name="T74" fmla="*/ 1 w 4"/>
                  <a:gd name="T75" fmla="*/ 1 h 7"/>
                  <a:gd name="T76" fmla="*/ 1 w 4"/>
                  <a:gd name="T77" fmla="*/ 0 h 7"/>
                  <a:gd name="T78" fmla="*/ 1 w 4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7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3" name="Freeform 283"/>
              <p:cNvSpPr>
                <a:spLocks/>
              </p:cNvSpPr>
              <p:nvPr/>
            </p:nvSpPr>
            <p:spPr bwMode="auto">
              <a:xfrm>
                <a:off x="1298" y="3687"/>
                <a:ext cx="12" cy="42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5 h 7"/>
                  <a:gd name="T4" fmla="*/ 2 w 2"/>
                  <a:gd name="T5" fmla="*/ 6 h 7"/>
                  <a:gd name="T6" fmla="*/ 2 w 2"/>
                  <a:gd name="T7" fmla="*/ 6 h 7"/>
                  <a:gd name="T8" fmla="*/ 2 w 2"/>
                  <a:gd name="T9" fmla="*/ 7 h 7"/>
                  <a:gd name="T10" fmla="*/ 1 w 2"/>
                  <a:gd name="T11" fmla="*/ 7 h 7"/>
                  <a:gd name="T12" fmla="*/ 1 w 2"/>
                  <a:gd name="T13" fmla="*/ 6 h 7"/>
                  <a:gd name="T14" fmla="*/ 1 w 2"/>
                  <a:gd name="T15" fmla="*/ 6 h 7"/>
                  <a:gd name="T16" fmla="*/ 0 w 2"/>
                  <a:gd name="T17" fmla="*/ 5 h 7"/>
                  <a:gd name="T18" fmla="*/ 0 w 2"/>
                  <a:gd name="T19" fmla="*/ 4 h 7"/>
                  <a:gd name="T20" fmla="*/ 0 w 2"/>
                  <a:gd name="T21" fmla="*/ 3 h 7"/>
                  <a:gd name="T22" fmla="*/ 0 w 2"/>
                  <a:gd name="T23" fmla="*/ 2 h 7"/>
                  <a:gd name="T24" fmla="*/ 0 w 2"/>
                  <a:gd name="T25" fmla="*/ 1 h 7"/>
                  <a:gd name="T26" fmla="*/ 0 w 2"/>
                  <a:gd name="T27" fmla="*/ 0 h 7"/>
                  <a:gd name="T28" fmla="*/ 0 w 2"/>
                  <a:gd name="T29" fmla="*/ 0 h 7"/>
                  <a:gd name="T30" fmla="*/ 0 w 2"/>
                  <a:gd name="T31" fmla="*/ 0 h 7"/>
                  <a:gd name="T32" fmla="*/ 1 w 2"/>
                  <a:gd name="T33" fmla="*/ 0 h 7"/>
                  <a:gd name="T34" fmla="*/ 1 w 2"/>
                  <a:gd name="T35" fmla="*/ 0 h 7"/>
                  <a:gd name="T36" fmla="*/ 1 w 2"/>
                  <a:gd name="T37" fmla="*/ 1 h 7"/>
                  <a:gd name="T38" fmla="*/ 2 w 2"/>
                  <a:gd name="T39" fmla="*/ 1 h 7"/>
                  <a:gd name="T40" fmla="*/ 2 w 2"/>
                  <a:gd name="T41" fmla="*/ 2 h 7"/>
                  <a:gd name="T42" fmla="*/ 2 w 2"/>
                  <a:gd name="T43" fmla="*/ 3 h 7"/>
                  <a:gd name="T44" fmla="*/ 2 w 2"/>
                  <a:gd name="T45" fmla="*/ 2 h 7"/>
                  <a:gd name="T46" fmla="*/ 2 w 2"/>
                  <a:gd name="T47" fmla="*/ 2 h 7"/>
                  <a:gd name="T48" fmla="*/ 2 w 2"/>
                  <a:gd name="T49" fmla="*/ 3 h 7"/>
                  <a:gd name="T50" fmla="*/ 1 w 2"/>
                  <a:gd name="T51" fmla="*/ 2 h 7"/>
                  <a:gd name="T52" fmla="*/ 2 w 2"/>
                  <a:gd name="T53" fmla="*/ 3 h 7"/>
                  <a:gd name="T54" fmla="*/ 1 w 2"/>
                  <a:gd name="T55" fmla="*/ 2 h 7"/>
                  <a:gd name="T56" fmla="*/ 1 w 2"/>
                  <a:gd name="T57" fmla="*/ 3 h 7"/>
                  <a:gd name="T58" fmla="*/ 1 w 2"/>
                  <a:gd name="T59" fmla="*/ 2 h 7"/>
                  <a:gd name="T60" fmla="*/ 1 w 2"/>
                  <a:gd name="T61" fmla="*/ 3 h 7"/>
                  <a:gd name="T62" fmla="*/ 0 w 2"/>
                  <a:gd name="T63" fmla="*/ 2 h 7"/>
                  <a:gd name="T64" fmla="*/ 0 w 2"/>
                  <a:gd name="T65" fmla="*/ 3 h 7"/>
                  <a:gd name="T66" fmla="*/ 0 w 2"/>
                  <a:gd name="T67" fmla="*/ 3 h 7"/>
                  <a:gd name="T68" fmla="*/ 0 w 2"/>
                  <a:gd name="T69" fmla="*/ 4 h 7"/>
                  <a:gd name="T70" fmla="*/ 0 w 2"/>
                  <a:gd name="T71" fmla="*/ 5 h 7"/>
                  <a:gd name="T72" fmla="*/ 1 w 2"/>
                  <a:gd name="T73" fmla="*/ 4 h 7"/>
                  <a:gd name="T74" fmla="*/ 1 w 2"/>
                  <a:gd name="T75" fmla="*/ 5 h 7"/>
                  <a:gd name="T76" fmla="*/ 1 w 2"/>
                  <a:gd name="T77" fmla="*/ 4 h 7"/>
                  <a:gd name="T78" fmla="*/ 1 w 2"/>
                  <a:gd name="T79" fmla="*/ 5 h 7"/>
                  <a:gd name="T80" fmla="*/ 1 w 2"/>
                  <a:gd name="T81" fmla="*/ 4 h 7"/>
                  <a:gd name="T82" fmla="*/ 1 w 2"/>
                  <a:gd name="T83" fmla="*/ 6 h 7"/>
                  <a:gd name="T84" fmla="*/ 2 w 2"/>
                  <a:gd name="T85" fmla="*/ 4 h 7"/>
                  <a:gd name="T86" fmla="*/ 2 w 2"/>
                  <a:gd name="T87" fmla="*/ 6 h 7"/>
                  <a:gd name="T88" fmla="*/ 2 w 2"/>
                  <a:gd name="T8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4" name="Freeform 284"/>
              <p:cNvSpPr>
                <a:spLocks/>
              </p:cNvSpPr>
              <p:nvPr/>
            </p:nvSpPr>
            <p:spPr bwMode="auto">
              <a:xfrm>
                <a:off x="1310" y="3705"/>
                <a:ext cx="6" cy="24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1 h 4"/>
                  <a:gd name="T4" fmla="*/ 1 w 1"/>
                  <a:gd name="T5" fmla="*/ 2 h 4"/>
                  <a:gd name="T6" fmla="*/ 0 w 1"/>
                  <a:gd name="T7" fmla="*/ 2 h 4"/>
                  <a:gd name="T8" fmla="*/ 0 w 1"/>
                  <a:gd name="T9" fmla="*/ 3 h 4"/>
                  <a:gd name="T10" fmla="*/ 0 w 1"/>
                  <a:gd name="T11" fmla="*/ 3 h 4"/>
                  <a:gd name="T12" fmla="*/ 0 w 1"/>
                  <a:gd name="T13" fmla="*/ 4 h 4"/>
                  <a:gd name="T14" fmla="*/ 0 w 1"/>
                  <a:gd name="T15" fmla="*/ 3 h 4"/>
                  <a:gd name="T16" fmla="*/ 0 w 1"/>
                  <a:gd name="T17" fmla="*/ 1 h 4"/>
                  <a:gd name="T18" fmla="*/ 0 w 1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5" name="Freeform 285"/>
              <p:cNvSpPr>
                <a:spLocks/>
              </p:cNvSpPr>
              <p:nvPr/>
            </p:nvSpPr>
            <p:spPr bwMode="auto">
              <a:xfrm>
                <a:off x="1208" y="3681"/>
                <a:ext cx="36" cy="30"/>
              </a:xfrm>
              <a:custGeom>
                <a:avLst/>
                <a:gdLst>
                  <a:gd name="T0" fmla="*/ 0 w 6"/>
                  <a:gd name="T1" fmla="*/ 3 h 5"/>
                  <a:gd name="T2" fmla="*/ 0 w 6"/>
                  <a:gd name="T3" fmla="*/ 3 h 5"/>
                  <a:gd name="T4" fmla="*/ 1 w 6"/>
                  <a:gd name="T5" fmla="*/ 3 h 5"/>
                  <a:gd name="T6" fmla="*/ 2 w 6"/>
                  <a:gd name="T7" fmla="*/ 3 h 5"/>
                  <a:gd name="T8" fmla="*/ 3 w 6"/>
                  <a:gd name="T9" fmla="*/ 3 h 5"/>
                  <a:gd name="T10" fmla="*/ 3 w 6"/>
                  <a:gd name="T11" fmla="*/ 4 h 5"/>
                  <a:gd name="T12" fmla="*/ 3 w 6"/>
                  <a:gd name="T13" fmla="*/ 4 h 5"/>
                  <a:gd name="T14" fmla="*/ 3 w 6"/>
                  <a:gd name="T15" fmla="*/ 3 h 5"/>
                  <a:gd name="T16" fmla="*/ 4 w 6"/>
                  <a:gd name="T17" fmla="*/ 2 h 5"/>
                  <a:gd name="T18" fmla="*/ 4 w 6"/>
                  <a:gd name="T19" fmla="*/ 3 h 5"/>
                  <a:gd name="T20" fmla="*/ 4 w 6"/>
                  <a:gd name="T21" fmla="*/ 3 h 5"/>
                  <a:gd name="T22" fmla="*/ 4 w 6"/>
                  <a:gd name="T23" fmla="*/ 4 h 5"/>
                  <a:gd name="T24" fmla="*/ 4 w 6"/>
                  <a:gd name="T25" fmla="*/ 4 h 5"/>
                  <a:gd name="T26" fmla="*/ 5 w 6"/>
                  <a:gd name="T27" fmla="*/ 5 h 5"/>
                  <a:gd name="T28" fmla="*/ 5 w 6"/>
                  <a:gd name="T29" fmla="*/ 5 h 5"/>
                  <a:gd name="T30" fmla="*/ 5 w 6"/>
                  <a:gd name="T31" fmla="*/ 4 h 5"/>
                  <a:gd name="T32" fmla="*/ 5 w 6"/>
                  <a:gd name="T33" fmla="*/ 4 h 5"/>
                  <a:gd name="T34" fmla="*/ 5 w 6"/>
                  <a:gd name="T35" fmla="*/ 4 h 5"/>
                  <a:gd name="T36" fmla="*/ 5 w 6"/>
                  <a:gd name="T37" fmla="*/ 4 h 5"/>
                  <a:gd name="T38" fmla="*/ 5 w 6"/>
                  <a:gd name="T39" fmla="*/ 4 h 5"/>
                  <a:gd name="T40" fmla="*/ 5 w 6"/>
                  <a:gd name="T41" fmla="*/ 4 h 5"/>
                  <a:gd name="T42" fmla="*/ 5 w 6"/>
                  <a:gd name="T43" fmla="*/ 3 h 5"/>
                  <a:gd name="T44" fmla="*/ 4 w 6"/>
                  <a:gd name="T45" fmla="*/ 3 h 5"/>
                  <a:gd name="T46" fmla="*/ 4 w 6"/>
                  <a:gd name="T47" fmla="*/ 2 h 5"/>
                  <a:gd name="T48" fmla="*/ 4 w 6"/>
                  <a:gd name="T49" fmla="*/ 2 h 5"/>
                  <a:gd name="T50" fmla="*/ 5 w 6"/>
                  <a:gd name="T51" fmla="*/ 2 h 5"/>
                  <a:gd name="T52" fmla="*/ 5 w 6"/>
                  <a:gd name="T53" fmla="*/ 2 h 5"/>
                  <a:gd name="T54" fmla="*/ 5 w 6"/>
                  <a:gd name="T55" fmla="*/ 3 h 5"/>
                  <a:gd name="T56" fmla="*/ 5 w 6"/>
                  <a:gd name="T57" fmla="*/ 1 h 5"/>
                  <a:gd name="T58" fmla="*/ 5 w 6"/>
                  <a:gd name="T59" fmla="*/ 0 h 5"/>
                  <a:gd name="T60" fmla="*/ 6 w 6"/>
                  <a:gd name="T61" fmla="*/ 1 h 5"/>
                  <a:gd name="T62" fmla="*/ 6 w 6"/>
                  <a:gd name="T63" fmla="*/ 0 h 5"/>
                  <a:gd name="T64" fmla="*/ 6 w 6"/>
                  <a:gd name="T65" fmla="*/ 0 h 5"/>
                  <a:gd name="T66" fmla="*/ 5 w 6"/>
                  <a:gd name="T67" fmla="*/ 0 h 5"/>
                  <a:gd name="T68" fmla="*/ 5 w 6"/>
                  <a:gd name="T69" fmla="*/ 1 h 5"/>
                  <a:gd name="T70" fmla="*/ 5 w 6"/>
                  <a:gd name="T71" fmla="*/ 1 h 5"/>
                  <a:gd name="T72" fmla="*/ 4 w 6"/>
                  <a:gd name="T73" fmla="*/ 2 h 5"/>
                  <a:gd name="T74" fmla="*/ 4 w 6"/>
                  <a:gd name="T75" fmla="*/ 2 h 5"/>
                  <a:gd name="T76" fmla="*/ 4 w 6"/>
                  <a:gd name="T77" fmla="*/ 2 h 5"/>
                  <a:gd name="T78" fmla="*/ 3 w 6"/>
                  <a:gd name="T79" fmla="*/ 2 h 5"/>
                  <a:gd name="T80" fmla="*/ 3 w 6"/>
                  <a:gd name="T81" fmla="*/ 3 h 5"/>
                  <a:gd name="T82" fmla="*/ 3 w 6"/>
                  <a:gd name="T83" fmla="*/ 2 h 5"/>
                  <a:gd name="T84" fmla="*/ 2 w 6"/>
                  <a:gd name="T85" fmla="*/ 3 h 5"/>
                  <a:gd name="T86" fmla="*/ 1 w 6"/>
                  <a:gd name="T87" fmla="*/ 3 h 5"/>
                  <a:gd name="T88" fmla="*/ 0 w 6"/>
                  <a:gd name="T89" fmla="*/ 3 h 5"/>
                  <a:gd name="T90" fmla="*/ 0 w 6"/>
                  <a:gd name="T91" fmla="*/ 3 h 5"/>
                  <a:gd name="T92" fmla="*/ 0 w 6"/>
                  <a:gd name="T9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6" name="Freeform 286"/>
              <p:cNvSpPr>
                <a:spLocks/>
              </p:cNvSpPr>
              <p:nvPr/>
            </p:nvSpPr>
            <p:spPr bwMode="auto">
              <a:xfrm>
                <a:off x="1196" y="3639"/>
                <a:ext cx="84" cy="48"/>
              </a:xfrm>
              <a:custGeom>
                <a:avLst/>
                <a:gdLst>
                  <a:gd name="T0" fmla="*/ 0 w 14"/>
                  <a:gd name="T1" fmla="*/ 8 h 8"/>
                  <a:gd name="T2" fmla="*/ 2 w 14"/>
                  <a:gd name="T3" fmla="*/ 8 h 8"/>
                  <a:gd name="T4" fmla="*/ 4 w 14"/>
                  <a:gd name="T5" fmla="*/ 7 h 8"/>
                  <a:gd name="T6" fmla="*/ 6 w 14"/>
                  <a:gd name="T7" fmla="*/ 6 h 8"/>
                  <a:gd name="T8" fmla="*/ 7 w 14"/>
                  <a:gd name="T9" fmla="*/ 5 h 8"/>
                  <a:gd name="T10" fmla="*/ 8 w 14"/>
                  <a:gd name="T11" fmla="*/ 5 h 8"/>
                  <a:gd name="T12" fmla="*/ 9 w 14"/>
                  <a:gd name="T13" fmla="*/ 4 h 8"/>
                  <a:gd name="T14" fmla="*/ 11 w 14"/>
                  <a:gd name="T15" fmla="*/ 4 h 8"/>
                  <a:gd name="T16" fmla="*/ 12 w 14"/>
                  <a:gd name="T17" fmla="*/ 3 h 8"/>
                  <a:gd name="T18" fmla="*/ 13 w 14"/>
                  <a:gd name="T19" fmla="*/ 3 h 8"/>
                  <a:gd name="T20" fmla="*/ 13 w 14"/>
                  <a:gd name="T21" fmla="*/ 2 h 8"/>
                  <a:gd name="T22" fmla="*/ 13 w 14"/>
                  <a:gd name="T23" fmla="*/ 2 h 8"/>
                  <a:gd name="T24" fmla="*/ 13 w 14"/>
                  <a:gd name="T25" fmla="*/ 3 h 8"/>
                  <a:gd name="T26" fmla="*/ 13 w 14"/>
                  <a:gd name="T27" fmla="*/ 2 h 8"/>
                  <a:gd name="T28" fmla="*/ 14 w 14"/>
                  <a:gd name="T29" fmla="*/ 1 h 8"/>
                  <a:gd name="T30" fmla="*/ 14 w 14"/>
                  <a:gd name="T31" fmla="*/ 1 h 8"/>
                  <a:gd name="T32" fmla="*/ 14 w 14"/>
                  <a:gd name="T33" fmla="*/ 1 h 8"/>
                  <a:gd name="T34" fmla="*/ 13 w 14"/>
                  <a:gd name="T35" fmla="*/ 2 h 8"/>
                  <a:gd name="T36" fmla="*/ 13 w 14"/>
                  <a:gd name="T37" fmla="*/ 1 h 8"/>
                  <a:gd name="T38" fmla="*/ 13 w 14"/>
                  <a:gd name="T39" fmla="*/ 1 h 8"/>
                  <a:gd name="T40" fmla="*/ 13 w 14"/>
                  <a:gd name="T41" fmla="*/ 1 h 8"/>
                  <a:gd name="T42" fmla="*/ 13 w 14"/>
                  <a:gd name="T43" fmla="*/ 0 h 8"/>
                  <a:gd name="T44" fmla="*/ 13 w 14"/>
                  <a:gd name="T45" fmla="*/ 0 h 8"/>
                  <a:gd name="T46" fmla="*/ 13 w 14"/>
                  <a:gd name="T47" fmla="*/ 0 h 8"/>
                  <a:gd name="T48" fmla="*/ 13 w 14"/>
                  <a:gd name="T49" fmla="*/ 1 h 8"/>
                  <a:gd name="T50" fmla="*/ 13 w 14"/>
                  <a:gd name="T51" fmla="*/ 1 h 8"/>
                  <a:gd name="T52" fmla="*/ 12 w 14"/>
                  <a:gd name="T53" fmla="*/ 1 h 8"/>
                  <a:gd name="T54" fmla="*/ 12 w 14"/>
                  <a:gd name="T55" fmla="*/ 1 h 8"/>
                  <a:gd name="T56" fmla="*/ 12 w 14"/>
                  <a:gd name="T57" fmla="*/ 1 h 8"/>
                  <a:gd name="T58" fmla="*/ 13 w 14"/>
                  <a:gd name="T59" fmla="*/ 1 h 8"/>
                  <a:gd name="T60" fmla="*/ 13 w 14"/>
                  <a:gd name="T61" fmla="*/ 2 h 8"/>
                  <a:gd name="T62" fmla="*/ 13 w 14"/>
                  <a:gd name="T63" fmla="*/ 2 h 8"/>
                  <a:gd name="T64" fmla="*/ 13 w 14"/>
                  <a:gd name="T65" fmla="*/ 3 h 8"/>
                  <a:gd name="T66" fmla="*/ 13 w 14"/>
                  <a:gd name="T67" fmla="*/ 3 h 8"/>
                  <a:gd name="T68" fmla="*/ 12 w 14"/>
                  <a:gd name="T69" fmla="*/ 3 h 8"/>
                  <a:gd name="T70" fmla="*/ 11 w 14"/>
                  <a:gd name="T71" fmla="*/ 3 h 8"/>
                  <a:gd name="T72" fmla="*/ 10 w 14"/>
                  <a:gd name="T73" fmla="*/ 4 h 8"/>
                  <a:gd name="T74" fmla="*/ 9 w 14"/>
                  <a:gd name="T75" fmla="*/ 4 h 8"/>
                  <a:gd name="T76" fmla="*/ 8 w 14"/>
                  <a:gd name="T77" fmla="*/ 4 h 8"/>
                  <a:gd name="T78" fmla="*/ 7 w 14"/>
                  <a:gd name="T79" fmla="*/ 5 h 8"/>
                  <a:gd name="T80" fmla="*/ 7 w 14"/>
                  <a:gd name="T81" fmla="*/ 6 h 8"/>
                  <a:gd name="T82" fmla="*/ 5 w 14"/>
                  <a:gd name="T83" fmla="*/ 6 h 8"/>
                  <a:gd name="T84" fmla="*/ 3 w 14"/>
                  <a:gd name="T85" fmla="*/ 7 h 8"/>
                  <a:gd name="T86" fmla="*/ 0 w 14"/>
                  <a:gd name="T87" fmla="*/ 8 h 8"/>
                  <a:gd name="T88" fmla="*/ 0 w 14"/>
                  <a:gd name="T8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2" y="8"/>
                    </a:lnTo>
                    <a:lnTo>
                      <a:pt x="4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3" y="7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7" name="Freeform 287"/>
              <p:cNvSpPr>
                <a:spLocks/>
              </p:cNvSpPr>
              <p:nvPr/>
            </p:nvSpPr>
            <p:spPr bwMode="auto">
              <a:xfrm>
                <a:off x="1274" y="3621"/>
                <a:ext cx="78" cy="36"/>
              </a:xfrm>
              <a:custGeom>
                <a:avLst/>
                <a:gdLst>
                  <a:gd name="T0" fmla="*/ 0 w 13"/>
                  <a:gd name="T1" fmla="*/ 6 h 6"/>
                  <a:gd name="T2" fmla="*/ 1 w 13"/>
                  <a:gd name="T3" fmla="*/ 5 h 6"/>
                  <a:gd name="T4" fmla="*/ 2 w 13"/>
                  <a:gd name="T5" fmla="*/ 5 h 6"/>
                  <a:gd name="T6" fmla="*/ 2 w 13"/>
                  <a:gd name="T7" fmla="*/ 4 h 6"/>
                  <a:gd name="T8" fmla="*/ 2 w 13"/>
                  <a:gd name="T9" fmla="*/ 4 h 6"/>
                  <a:gd name="T10" fmla="*/ 1 w 13"/>
                  <a:gd name="T11" fmla="*/ 3 h 6"/>
                  <a:gd name="T12" fmla="*/ 2 w 13"/>
                  <a:gd name="T13" fmla="*/ 4 h 6"/>
                  <a:gd name="T14" fmla="*/ 2 w 13"/>
                  <a:gd name="T15" fmla="*/ 4 h 6"/>
                  <a:gd name="T16" fmla="*/ 2 w 13"/>
                  <a:gd name="T17" fmla="*/ 4 h 6"/>
                  <a:gd name="T18" fmla="*/ 3 w 13"/>
                  <a:gd name="T19" fmla="*/ 3 h 6"/>
                  <a:gd name="T20" fmla="*/ 2 w 13"/>
                  <a:gd name="T21" fmla="*/ 4 h 6"/>
                  <a:gd name="T22" fmla="*/ 2 w 13"/>
                  <a:gd name="T23" fmla="*/ 4 h 6"/>
                  <a:gd name="T24" fmla="*/ 2 w 13"/>
                  <a:gd name="T25" fmla="*/ 5 h 6"/>
                  <a:gd name="T26" fmla="*/ 2 w 13"/>
                  <a:gd name="T27" fmla="*/ 5 h 6"/>
                  <a:gd name="T28" fmla="*/ 3 w 13"/>
                  <a:gd name="T29" fmla="*/ 5 h 6"/>
                  <a:gd name="T30" fmla="*/ 3 w 13"/>
                  <a:gd name="T31" fmla="*/ 4 h 6"/>
                  <a:gd name="T32" fmla="*/ 3 w 13"/>
                  <a:gd name="T33" fmla="*/ 3 h 6"/>
                  <a:gd name="T34" fmla="*/ 3 w 13"/>
                  <a:gd name="T35" fmla="*/ 4 h 6"/>
                  <a:gd name="T36" fmla="*/ 4 w 13"/>
                  <a:gd name="T37" fmla="*/ 3 h 6"/>
                  <a:gd name="T38" fmla="*/ 4 w 13"/>
                  <a:gd name="T39" fmla="*/ 4 h 6"/>
                  <a:gd name="T40" fmla="*/ 3 w 13"/>
                  <a:gd name="T41" fmla="*/ 5 h 6"/>
                  <a:gd name="T42" fmla="*/ 4 w 13"/>
                  <a:gd name="T43" fmla="*/ 4 h 6"/>
                  <a:gd name="T44" fmla="*/ 5 w 13"/>
                  <a:gd name="T45" fmla="*/ 4 h 6"/>
                  <a:gd name="T46" fmla="*/ 5 w 13"/>
                  <a:gd name="T47" fmla="*/ 4 h 6"/>
                  <a:gd name="T48" fmla="*/ 5 w 13"/>
                  <a:gd name="T49" fmla="*/ 3 h 6"/>
                  <a:gd name="T50" fmla="*/ 5 w 13"/>
                  <a:gd name="T51" fmla="*/ 3 h 6"/>
                  <a:gd name="T52" fmla="*/ 6 w 13"/>
                  <a:gd name="T53" fmla="*/ 3 h 6"/>
                  <a:gd name="T54" fmla="*/ 5 w 13"/>
                  <a:gd name="T55" fmla="*/ 3 h 6"/>
                  <a:gd name="T56" fmla="*/ 5 w 13"/>
                  <a:gd name="T57" fmla="*/ 4 h 6"/>
                  <a:gd name="T58" fmla="*/ 6 w 13"/>
                  <a:gd name="T59" fmla="*/ 4 h 6"/>
                  <a:gd name="T60" fmla="*/ 6 w 13"/>
                  <a:gd name="T61" fmla="*/ 4 h 6"/>
                  <a:gd name="T62" fmla="*/ 6 w 13"/>
                  <a:gd name="T63" fmla="*/ 3 h 6"/>
                  <a:gd name="T64" fmla="*/ 6 w 13"/>
                  <a:gd name="T65" fmla="*/ 3 h 6"/>
                  <a:gd name="T66" fmla="*/ 6 w 13"/>
                  <a:gd name="T67" fmla="*/ 3 h 6"/>
                  <a:gd name="T68" fmla="*/ 7 w 13"/>
                  <a:gd name="T69" fmla="*/ 3 h 6"/>
                  <a:gd name="T70" fmla="*/ 6 w 13"/>
                  <a:gd name="T71" fmla="*/ 3 h 6"/>
                  <a:gd name="T72" fmla="*/ 6 w 13"/>
                  <a:gd name="T73" fmla="*/ 4 h 6"/>
                  <a:gd name="T74" fmla="*/ 8 w 13"/>
                  <a:gd name="T75" fmla="*/ 3 h 6"/>
                  <a:gd name="T76" fmla="*/ 9 w 13"/>
                  <a:gd name="T77" fmla="*/ 3 h 6"/>
                  <a:gd name="T78" fmla="*/ 9 w 13"/>
                  <a:gd name="T79" fmla="*/ 2 h 6"/>
                  <a:gd name="T80" fmla="*/ 9 w 13"/>
                  <a:gd name="T81" fmla="*/ 3 h 6"/>
                  <a:gd name="T82" fmla="*/ 9 w 13"/>
                  <a:gd name="T83" fmla="*/ 3 h 6"/>
                  <a:gd name="T84" fmla="*/ 10 w 13"/>
                  <a:gd name="T85" fmla="*/ 2 h 6"/>
                  <a:gd name="T86" fmla="*/ 10 w 13"/>
                  <a:gd name="T87" fmla="*/ 2 h 6"/>
                  <a:gd name="T88" fmla="*/ 11 w 13"/>
                  <a:gd name="T89" fmla="*/ 2 h 6"/>
                  <a:gd name="T90" fmla="*/ 11 w 13"/>
                  <a:gd name="T91" fmla="*/ 1 h 6"/>
                  <a:gd name="T92" fmla="*/ 11 w 13"/>
                  <a:gd name="T93" fmla="*/ 2 h 6"/>
                  <a:gd name="T94" fmla="*/ 11 w 13"/>
                  <a:gd name="T95" fmla="*/ 1 h 6"/>
                  <a:gd name="T96" fmla="*/ 13 w 13"/>
                  <a:gd name="T97" fmla="*/ 0 h 6"/>
                  <a:gd name="T98" fmla="*/ 12 w 13"/>
                  <a:gd name="T99" fmla="*/ 2 h 6"/>
                  <a:gd name="T100" fmla="*/ 11 w 13"/>
                  <a:gd name="T101" fmla="*/ 2 h 6"/>
                  <a:gd name="T102" fmla="*/ 9 w 13"/>
                  <a:gd name="T103" fmla="*/ 3 h 6"/>
                  <a:gd name="T104" fmla="*/ 7 w 13"/>
                  <a:gd name="T105" fmla="*/ 4 h 6"/>
                  <a:gd name="T106" fmla="*/ 5 w 13"/>
                  <a:gd name="T107" fmla="*/ 4 h 6"/>
                  <a:gd name="T108" fmla="*/ 4 w 13"/>
                  <a:gd name="T109" fmla="*/ 5 h 6"/>
                  <a:gd name="T110" fmla="*/ 2 w 13"/>
                  <a:gd name="T111" fmla="*/ 5 h 6"/>
                  <a:gd name="T112" fmla="*/ 0 w 13"/>
                  <a:gd name="T1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lnTo>
                      <a:pt x="1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8" name="Freeform 288"/>
              <p:cNvSpPr>
                <a:spLocks/>
              </p:cNvSpPr>
              <p:nvPr/>
            </p:nvSpPr>
            <p:spPr bwMode="auto">
              <a:xfrm>
                <a:off x="1244" y="3675"/>
                <a:ext cx="1" cy="6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1 h 1"/>
                  <a:gd name="T4" fmla="*/ 0 h 1"/>
                  <a:gd name="T5" fmla="*/ 0 h 1"/>
                  <a:gd name="T6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89" name="Freeform 289"/>
              <p:cNvSpPr>
                <a:spLocks/>
              </p:cNvSpPr>
              <p:nvPr/>
            </p:nvSpPr>
            <p:spPr bwMode="auto">
              <a:xfrm>
                <a:off x="1244" y="3669"/>
                <a:ext cx="12" cy="6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  <a:gd name="T10" fmla="*/ 1 w 2"/>
                  <a:gd name="T11" fmla="*/ 0 h 1"/>
                  <a:gd name="T12" fmla="*/ 1 w 2"/>
                  <a:gd name="T13" fmla="*/ 0 h 1"/>
                  <a:gd name="T14" fmla="*/ 2 w 2"/>
                  <a:gd name="T15" fmla="*/ 0 h 1"/>
                  <a:gd name="T16" fmla="*/ 2 w 2"/>
                  <a:gd name="T17" fmla="*/ 1 h 1"/>
                  <a:gd name="T18" fmla="*/ 2 w 2"/>
                  <a:gd name="T19" fmla="*/ 0 h 1"/>
                  <a:gd name="T20" fmla="*/ 1 w 2"/>
                  <a:gd name="T21" fmla="*/ 0 h 1"/>
                  <a:gd name="T22" fmla="*/ 1 w 2"/>
                  <a:gd name="T23" fmla="*/ 0 h 1"/>
                  <a:gd name="T24" fmla="*/ 1 w 2"/>
                  <a:gd name="T25" fmla="*/ 0 h 1"/>
                  <a:gd name="T26" fmla="*/ 0 w 2"/>
                  <a:gd name="T27" fmla="*/ 0 h 1"/>
                  <a:gd name="T28" fmla="*/ 0 w 2"/>
                  <a:gd name="T29" fmla="*/ 1 h 1"/>
                  <a:gd name="T30" fmla="*/ 0 w 2"/>
                  <a:gd name="T3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0" name="Freeform 290"/>
              <p:cNvSpPr>
                <a:spLocks/>
              </p:cNvSpPr>
              <p:nvPr/>
            </p:nvSpPr>
            <p:spPr bwMode="auto">
              <a:xfrm>
                <a:off x="1256" y="3627"/>
                <a:ext cx="90" cy="42"/>
              </a:xfrm>
              <a:custGeom>
                <a:avLst/>
                <a:gdLst>
                  <a:gd name="T0" fmla="*/ 0 w 15"/>
                  <a:gd name="T1" fmla="*/ 7 h 7"/>
                  <a:gd name="T2" fmla="*/ 0 w 15"/>
                  <a:gd name="T3" fmla="*/ 7 h 7"/>
                  <a:gd name="T4" fmla="*/ 1 w 15"/>
                  <a:gd name="T5" fmla="*/ 6 h 7"/>
                  <a:gd name="T6" fmla="*/ 2 w 15"/>
                  <a:gd name="T7" fmla="*/ 6 h 7"/>
                  <a:gd name="T8" fmla="*/ 2 w 15"/>
                  <a:gd name="T9" fmla="*/ 6 h 7"/>
                  <a:gd name="T10" fmla="*/ 3 w 15"/>
                  <a:gd name="T11" fmla="*/ 6 h 7"/>
                  <a:gd name="T12" fmla="*/ 4 w 15"/>
                  <a:gd name="T13" fmla="*/ 5 h 7"/>
                  <a:gd name="T14" fmla="*/ 6 w 15"/>
                  <a:gd name="T15" fmla="*/ 5 h 7"/>
                  <a:gd name="T16" fmla="*/ 7 w 15"/>
                  <a:gd name="T17" fmla="*/ 4 h 7"/>
                  <a:gd name="T18" fmla="*/ 8 w 15"/>
                  <a:gd name="T19" fmla="*/ 4 h 7"/>
                  <a:gd name="T20" fmla="*/ 8 w 15"/>
                  <a:gd name="T21" fmla="*/ 4 h 7"/>
                  <a:gd name="T22" fmla="*/ 10 w 15"/>
                  <a:gd name="T23" fmla="*/ 4 h 7"/>
                  <a:gd name="T24" fmla="*/ 11 w 15"/>
                  <a:gd name="T25" fmla="*/ 3 h 7"/>
                  <a:gd name="T26" fmla="*/ 12 w 15"/>
                  <a:gd name="T27" fmla="*/ 3 h 7"/>
                  <a:gd name="T28" fmla="*/ 13 w 15"/>
                  <a:gd name="T29" fmla="*/ 2 h 7"/>
                  <a:gd name="T30" fmla="*/ 14 w 15"/>
                  <a:gd name="T31" fmla="*/ 1 h 7"/>
                  <a:gd name="T32" fmla="*/ 14 w 15"/>
                  <a:gd name="T33" fmla="*/ 1 h 7"/>
                  <a:gd name="T34" fmla="*/ 13 w 15"/>
                  <a:gd name="T35" fmla="*/ 2 h 7"/>
                  <a:gd name="T36" fmla="*/ 12 w 15"/>
                  <a:gd name="T37" fmla="*/ 3 h 7"/>
                  <a:gd name="T38" fmla="*/ 11 w 15"/>
                  <a:gd name="T39" fmla="*/ 3 h 7"/>
                  <a:gd name="T40" fmla="*/ 10 w 15"/>
                  <a:gd name="T41" fmla="*/ 4 h 7"/>
                  <a:gd name="T42" fmla="*/ 9 w 15"/>
                  <a:gd name="T43" fmla="*/ 4 h 7"/>
                  <a:gd name="T44" fmla="*/ 8 w 15"/>
                  <a:gd name="T45" fmla="*/ 4 h 7"/>
                  <a:gd name="T46" fmla="*/ 7 w 15"/>
                  <a:gd name="T47" fmla="*/ 5 h 7"/>
                  <a:gd name="T48" fmla="*/ 6 w 15"/>
                  <a:gd name="T49" fmla="*/ 6 h 7"/>
                  <a:gd name="T50" fmla="*/ 6 w 15"/>
                  <a:gd name="T51" fmla="*/ 5 h 7"/>
                  <a:gd name="T52" fmla="*/ 4 w 15"/>
                  <a:gd name="T53" fmla="*/ 6 h 7"/>
                  <a:gd name="T54" fmla="*/ 3 w 15"/>
                  <a:gd name="T55" fmla="*/ 6 h 7"/>
                  <a:gd name="T56" fmla="*/ 2 w 15"/>
                  <a:gd name="T57" fmla="*/ 7 h 7"/>
                  <a:gd name="T58" fmla="*/ 1 w 15"/>
                  <a:gd name="T59" fmla="*/ 6 h 7"/>
                  <a:gd name="T60" fmla="*/ 0 w 15"/>
                  <a:gd name="T61" fmla="*/ 7 h 7"/>
                  <a:gd name="T62" fmla="*/ 0 w 15"/>
                  <a:gd name="T6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1" name="Freeform 291"/>
              <p:cNvSpPr>
                <a:spLocks/>
              </p:cNvSpPr>
              <p:nvPr/>
            </p:nvSpPr>
            <p:spPr bwMode="auto">
              <a:xfrm>
                <a:off x="1214" y="3687"/>
                <a:ext cx="18" cy="6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1 h 1"/>
                  <a:gd name="T4" fmla="*/ 1 w 3"/>
                  <a:gd name="T5" fmla="*/ 1 h 1"/>
                  <a:gd name="T6" fmla="*/ 1 w 3"/>
                  <a:gd name="T7" fmla="*/ 1 h 1"/>
                  <a:gd name="T8" fmla="*/ 0 w 3"/>
                  <a:gd name="T9" fmla="*/ 1 h 1"/>
                  <a:gd name="T10" fmla="*/ 0 w 3"/>
                  <a:gd name="T11" fmla="*/ 1 h 1"/>
                  <a:gd name="T12" fmla="*/ 0 w 3"/>
                  <a:gd name="T13" fmla="*/ 1 h 1"/>
                  <a:gd name="T14" fmla="*/ 0 w 3"/>
                  <a:gd name="T15" fmla="*/ 0 h 1"/>
                  <a:gd name="T16" fmla="*/ 0 w 3"/>
                  <a:gd name="T17" fmla="*/ 0 h 1"/>
                  <a:gd name="T18" fmla="*/ 0 w 3"/>
                  <a:gd name="T19" fmla="*/ 0 h 1"/>
                  <a:gd name="T20" fmla="*/ 0 w 3"/>
                  <a:gd name="T21" fmla="*/ 1 h 1"/>
                  <a:gd name="T22" fmla="*/ 0 w 3"/>
                  <a:gd name="T23" fmla="*/ 1 h 1"/>
                  <a:gd name="T24" fmla="*/ 0 w 3"/>
                  <a:gd name="T25" fmla="*/ 1 h 1"/>
                  <a:gd name="T26" fmla="*/ 1 w 3"/>
                  <a:gd name="T27" fmla="*/ 1 h 1"/>
                  <a:gd name="T28" fmla="*/ 2 w 3"/>
                  <a:gd name="T29" fmla="*/ 1 h 1"/>
                  <a:gd name="T30" fmla="*/ 2 w 3"/>
                  <a:gd name="T31" fmla="*/ 1 h 1"/>
                  <a:gd name="T32" fmla="*/ 3 w 3"/>
                  <a:gd name="T3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2" name="Freeform 292"/>
              <p:cNvSpPr>
                <a:spLocks/>
              </p:cNvSpPr>
              <p:nvPr/>
            </p:nvSpPr>
            <p:spPr bwMode="auto">
              <a:xfrm>
                <a:off x="1202" y="3663"/>
                <a:ext cx="6" cy="24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2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1 w 1"/>
                  <a:gd name="T13" fmla="*/ 0 h 4"/>
                  <a:gd name="T14" fmla="*/ 1 w 1"/>
                  <a:gd name="T15" fmla="*/ 0 h 4"/>
                  <a:gd name="T16" fmla="*/ 1 w 1"/>
                  <a:gd name="T17" fmla="*/ 1 h 4"/>
                  <a:gd name="T18" fmla="*/ 1 w 1"/>
                  <a:gd name="T19" fmla="*/ 1 h 4"/>
                  <a:gd name="T20" fmla="*/ 1 w 1"/>
                  <a:gd name="T21" fmla="*/ 2 h 4"/>
                  <a:gd name="T22" fmla="*/ 1 w 1"/>
                  <a:gd name="T23" fmla="*/ 1 h 4"/>
                  <a:gd name="T24" fmla="*/ 0 w 1"/>
                  <a:gd name="T25" fmla="*/ 2 h 4"/>
                  <a:gd name="T26" fmla="*/ 0 w 1"/>
                  <a:gd name="T27" fmla="*/ 2 h 4"/>
                  <a:gd name="T28" fmla="*/ 1 w 1"/>
                  <a:gd name="T29" fmla="*/ 2 h 4"/>
                  <a:gd name="T30" fmla="*/ 0 w 1"/>
                  <a:gd name="T31" fmla="*/ 2 h 4"/>
                  <a:gd name="T32" fmla="*/ 0 w 1"/>
                  <a:gd name="T33" fmla="*/ 3 h 4"/>
                  <a:gd name="T34" fmla="*/ 0 w 1"/>
                  <a:gd name="T35" fmla="*/ 3 h 4"/>
                  <a:gd name="T36" fmla="*/ 0 w 1"/>
                  <a:gd name="T37" fmla="*/ 3 h 4"/>
                  <a:gd name="T38" fmla="*/ 0 w 1"/>
                  <a:gd name="T39" fmla="*/ 3 h 4"/>
                  <a:gd name="T40" fmla="*/ 0 w 1"/>
                  <a:gd name="T41" fmla="*/ 4 h 4"/>
                  <a:gd name="T42" fmla="*/ 0 w 1"/>
                  <a:gd name="T43" fmla="*/ 4 h 4"/>
                  <a:gd name="T44" fmla="*/ 0 w 1"/>
                  <a:gd name="T4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3" name="Freeform 293"/>
              <p:cNvSpPr>
                <a:spLocks/>
              </p:cNvSpPr>
              <p:nvPr/>
            </p:nvSpPr>
            <p:spPr bwMode="auto">
              <a:xfrm>
                <a:off x="1202" y="3687"/>
                <a:ext cx="12" cy="6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  <a:gd name="T10" fmla="*/ 1 w 2"/>
                  <a:gd name="T11" fmla="*/ 0 h 1"/>
                  <a:gd name="T12" fmla="*/ 1 w 2"/>
                  <a:gd name="T13" fmla="*/ 1 h 1"/>
                  <a:gd name="T14" fmla="*/ 0 w 2"/>
                  <a:gd name="T15" fmla="*/ 1 h 1"/>
                  <a:gd name="T16" fmla="*/ 0 w 2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4" name="Freeform 294"/>
              <p:cNvSpPr>
                <a:spLocks/>
              </p:cNvSpPr>
              <p:nvPr/>
            </p:nvSpPr>
            <p:spPr bwMode="auto">
              <a:xfrm>
                <a:off x="1208" y="3675"/>
                <a:ext cx="54" cy="42"/>
              </a:xfrm>
              <a:custGeom>
                <a:avLst/>
                <a:gdLst>
                  <a:gd name="T0" fmla="*/ 1 w 9"/>
                  <a:gd name="T1" fmla="*/ 5 h 7"/>
                  <a:gd name="T2" fmla="*/ 1 w 9"/>
                  <a:gd name="T3" fmla="*/ 5 h 7"/>
                  <a:gd name="T4" fmla="*/ 2 w 9"/>
                  <a:gd name="T5" fmla="*/ 6 h 7"/>
                  <a:gd name="T6" fmla="*/ 3 w 9"/>
                  <a:gd name="T7" fmla="*/ 6 h 7"/>
                  <a:gd name="T8" fmla="*/ 3 w 9"/>
                  <a:gd name="T9" fmla="*/ 6 h 7"/>
                  <a:gd name="T10" fmla="*/ 4 w 9"/>
                  <a:gd name="T11" fmla="*/ 6 h 7"/>
                  <a:gd name="T12" fmla="*/ 5 w 9"/>
                  <a:gd name="T13" fmla="*/ 7 h 7"/>
                  <a:gd name="T14" fmla="*/ 5 w 9"/>
                  <a:gd name="T15" fmla="*/ 6 h 7"/>
                  <a:gd name="T16" fmla="*/ 6 w 9"/>
                  <a:gd name="T17" fmla="*/ 6 h 7"/>
                  <a:gd name="T18" fmla="*/ 6 w 9"/>
                  <a:gd name="T19" fmla="*/ 5 h 7"/>
                  <a:gd name="T20" fmla="*/ 6 w 9"/>
                  <a:gd name="T21" fmla="*/ 4 h 7"/>
                  <a:gd name="T22" fmla="*/ 6 w 9"/>
                  <a:gd name="T23" fmla="*/ 3 h 7"/>
                  <a:gd name="T24" fmla="*/ 6 w 9"/>
                  <a:gd name="T25" fmla="*/ 2 h 7"/>
                  <a:gd name="T26" fmla="*/ 7 w 9"/>
                  <a:gd name="T27" fmla="*/ 1 h 7"/>
                  <a:gd name="T28" fmla="*/ 7 w 9"/>
                  <a:gd name="T29" fmla="*/ 0 h 7"/>
                  <a:gd name="T30" fmla="*/ 8 w 9"/>
                  <a:gd name="T31" fmla="*/ 0 h 7"/>
                  <a:gd name="T32" fmla="*/ 9 w 9"/>
                  <a:gd name="T33" fmla="*/ 1 h 7"/>
                  <a:gd name="T34" fmla="*/ 9 w 9"/>
                  <a:gd name="T35" fmla="*/ 0 h 7"/>
                  <a:gd name="T36" fmla="*/ 8 w 9"/>
                  <a:gd name="T37" fmla="*/ 0 h 7"/>
                  <a:gd name="T38" fmla="*/ 8 w 9"/>
                  <a:gd name="T39" fmla="*/ 1 h 7"/>
                  <a:gd name="T40" fmla="*/ 8 w 9"/>
                  <a:gd name="T41" fmla="*/ 2 h 7"/>
                  <a:gd name="T42" fmla="*/ 7 w 9"/>
                  <a:gd name="T43" fmla="*/ 1 h 7"/>
                  <a:gd name="T44" fmla="*/ 7 w 9"/>
                  <a:gd name="T45" fmla="*/ 1 h 7"/>
                  <a:gd name="T46" fmla="*/ 7 w 9"/>
                  <a:gd name="T47" fmla="*/ 1 h 7"/>
                  <a:gd name="T48" fmla="*/ 7 w 9"/>
                  <a:gd name="T49" fmla="*/ 2 h 7"/>
                  <a:gd name="T50" fmla="*/ 6 w 9"/>
                  <a:gd name="T51" fmla="*/ 2 h 7"/>
                  <a:gd name="T52" fmla="*/ 6 w 9"/>
                  <a:gd name="T53" fmla="*/ 3 h 7"/>
                  <a:gd name="T54" fmla="*/ 6 w 9"/>
                  <a:gd name="T55" fmla="*/ 3 h 7"/>
                  <a:gd name="T56" fmla="*/ 6 w 9"/>
                  <a:gd name="T57" fmla="*/ 4 h 7"/>
                  <a:gd name="T58" fmla="*/ 6 w 9"/>
                  <a:gd name="T59" fmla="*/ 5 h 7"/>
                  <a:gd name="T60" fmla="*/ 7 w 9"/>
                  <a:gd name="T61" fmla="*/ 5 h 7"/>
                  <a:gd name="T62" fmla="*/ 6 w 9"/>
                  <a:gd name="T63" fmla="*/ 6 h 7"/>
                  <a:gd name="T64" fmla="*/ 6 w 9"/>
                  <a:gd name="T65" fmla="*/ 5 h 7"/>
                  <a:gd name="T66" fmla="*/ 6 w 9"/>
                  <a:gd name="T67" fmla="*/ 5 h 7"/>
                  <a:gd name="T68" fmla="*/ 6 w 9"/>
                  <a:gd name="T69" fmla="*/ 6 h 7"/>
                  <a:gd name="T70" fmla="*/ 6 w 9"/>
                  <a:gd name="T71" fmla="*/ 6 h 7"/>
                  <a:gd name="T72" fmla="*/ 5 w 9"/>
                  <a:gd name="T73" fmla="*/ 7 h 7"/>
                  <a:gd name="T74" fmla="*/ 5 w 9"/>
                  <a:gd name="T75" fmla="*/ 7 h 7"/>
                  <a:gd name="T76" fmla="*/ 4 w 9"/>
                  <a:gd name="T77" fmla="*/ 7 h 7"/>
                  <a:gd name="T78" fmla="*/ 4 w 9"/>
                  <a:gd name="T79" fmla="*/ 7 h 7"/>
                  <a:gd name="T80" fmla="*/ 3 w 9"/>
                  <a:gd name="T81" fmla="*/ 7 h 7"/>
                  <a:gd name="T82" fmla="*/ 3 w 9"/>
                  <a:gd name="T83" fmla="*/ 7 h 7"/>
                  <a:gd name="T84" fmla="*/ 3 w 9"/>
                  <a:gd name="T85" fmla="*/ 6 h 7"/>
                  <a:gd name="T86" fmla="*/ 2 w 9"/>
                  <a:gd name="T87" fmla="*/ 6 h 7"/>
                  <a:gd name="T88" fmla="*/ 2 w 9"/>
                  <a:gd name="T89" fmla="*/ 6 h 7"/>
                  <a:gd name="T90" fmla="*/ 1 w 9"/>
                  <a:gd name="T91" fmla="*/ 5 h 7"/>
                  <a:gd name="T92" fmla="*/ 1 w 9"/>
                  <a:gd name="T9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5" name="Freeform 295"/>
              <p:cNvSpPr>
                <a:spLocks/>
              </p:cNvSpPr>
              <p:nvPr/>
            </p:nvSpPr>
            <p:spPr bwMode="auto">
              <a:xfrm>
                <a:off x="1208" y="3639"/>
                <a:ext cx="66" cy="48"/>
              </a:xfrm>
              <a:custGeom>
                <a:avLst/>
                <a:gdLst>
                  <a:gd name="T0" fmla="*/ 11 w 11"/>
                  <a:gd name="T1" fmla="*/ 0 h 8"/>
                  <a:gd name="T2" fmla="*/ 10 w 11"/>
                  <a:gd name="T3" fmla="*/ 1 h 8"/>
                  <a:gd name="T4" fmla="*/ 10 w 11"/>
                  <a:gd name="T5" fmla="*/ 1 h 8"/>
                  <a:gd name="T6" fmla="*/ 10 w 11"/>
                  <a:gd name="T7" fmla="*/ 2 h 8"/>
                  <a:gd name="T8" fmla="*/ 10 w 11"/>
                  <a:gd name="T9" fmla="*/ 2 h 8"/>
                  <a:gd name="T10" fmla="*/ 10 w 11"/>
                  <a:gd name="T11" fmla="*/ 3 h 8"/>
                  <a:gd name="T12" fmla="*/ 9 w 11"/>
                  <a:gd name="T13" fmla="*/ 3 h 8"/>
                  <a:gd name="T14" fmla="*/ 9 w 11"/>
                  <a:gd name="T15" fmla="*/ 3 h 8"/>
                  <a:gd name="T16" fmla="*/ 8 w 11"/>
                  <a:gd name="T17" fmla="*/ 3 h 8"/>
                  <a:gd name="T18" fmla="*/ 8 w 11"/>
                  <a:gd name="T19" fmla="*/ 3 h 8"/>
                  <a:gd name="T20" fmla="*/ 7 w 11"/>
                  <a:gd name="T21" fmla="*/ 3 h 8"/>
                  <a:gd name="T22" fmla="*/ 7 w 11"/>
                  <a:gd name="T23" fmla="*/ 3 h 8"/>
                  <a:gd name="T24" fmla="*/ 7 w 11"/>
                  <a:gd name="T25" fmla="*/ 4 h 8"/>
                  <a:gd name="T26" fmla="*/ 6 w 11"/>
                  <a:gd name="T27" fmla="*/ 4 h 8"/>
                  <a:gd name="T28" fmla="*/ 6 w 11"/>
                  <a:gd name="T29" fmla="*/ 4 h 8"/>
                  <a:gd name="T30" fmla="*/ 6 w 11"/>
                  <a:gd name="T31" fmla="*/ 4 h 8"/>
                  <a:gd name="T32" fmla="*/ 6 w 11"/>
                  <a:gd name="T33" fmla="*/ 4 h 8"/>
                  <a:gd name="T34" fmla="*/ 5 w 11"/>
                  <a:gd name="T35" fmla="*/ 5 h 8"/>
                  <a:gd name="T36" fmla="*/ 5 w 11"/>
                  <a:gd name="T37" fmla="*/ 5 h 8"/>
                  <a:gd name="T38" fmla="*/ 5 w 11"/>
                  <a:gd name="T39" fmla="*/ 5 h 8"/>
                  <a:gd name="T40" fmla="*/ 4 w 11"/>
                  <a:gd name="T41" fmla="*/ 5 h 8"/>
                  <a:gd name="T42" fmla="*/ 4 w 11"/>
                  <a:gd name="T43" fmla="*/ 5 h 8"/>
                  <a:gd name="T44" fmla="*/ 4 w 11"/>
                  <a:gd name="T45" fmla="*/ 5 h 8"/>
                  <a:gd name="T46" fmla="*/ 3 w 11"/>
                  <a:gd name="T47" fmla="*/ 6 h 8"/>
                  <a:gd name="T48" fmla="*/ 3 w 11"/>
                  <a:gd name="T49" fmla="*/ 6 h 8"/>
                  <a:gd name="T50" fmla="*/ 2 w 11"/>
                  <a:gd name="T51" fmla="*/ 6 h 8"/>
                  <a:gd name="T52" fmla="*/ 2 w 11"/>
                  <a:gd name="T53" fmla="*/ 6 h 8"/>
                  <a:gd name="T54" fmla="*/ 1 w 11"/>
                  <a:gd name="T55" fmla="*/ 6 h 8"/>
                  <a:gd name="T56" fmla="*/ 1 w 11"/>
                  <a:gd name="T57" fmla="*/ 6 h 8"/>
                  <a:gd name="T58" fmla="*/ 0 w 11"/>
                  <a:gd name="T59" fmla="*/ 6 h 8"/>
                  <a:gd name="T60" fmla="*/ 0 w 11"/>
                  <a:gd name="T61" fmla="*/ 7 h 8"/>
                  <a:gd name="T62" fmla="*/ 0 w 11"/>
                  <a:gd name="T63" fmla="*/ 8 h 8"/>
                  <a:gd name="T64" fmla="*/ 0 w 11"/>
                  <a:gd name="T65" fmla="*/ 7 h 8"/>
                  <a:gd name="T66" fmla="*/ 1 w 11"/>
                  <a:gd name="T67" fmla="*/ 6 h 8"/>
                  <a:gd name="T68" fmla="*/ 1 w 11"/>
                  <a:gd name="T69" fmla="*/ 6 h 8"/>
                  <a:gd name="T70" fmla="*/ 2 w 11"/>
                  <a:gd name="T71" fmla="*/ 6 h 8"/>
                  <a:gd name="T72" fmla="*/ 3 w 11"/>
                  <a:gd name="T73" fmla="*/ 6 h 8"/>
                  <a:gd name="T74" fmla="*/ 3 w 11"/>
                  <a:gd name="T75" fmla="*/ 6 h 8"/>
                  <a:gd name="T76" fmla="*/ 3 w 11"/>
                  <a:gd name="T77" fmla="*/ 6 h 8"/>
                  <a:gd name="T78" fmla="*/ 4 w 11"/>
                  <a:gd name="T79" fmla="*/ 5 h 8"/>
                  <a:gd name="T80" fmla="*/ 4 w 11"/>
                  <a:gd name="T81" fmla="*/ 5 h 8"/>
                  <a:gd name="T82" fmla="*/ 4 w 11"/>
                  <a:gd name="T83" fmla="*/ 5 h 8"/>
                  <a:gd name="T84" fmla="*/ 5 w 11"/>
                  <a:gd name="T85" fmla="*/ 5 h 8"/>
                  <a:gd name="T86" fmla="*/ 5 w 11"/>
                  <a:gd name="T87" fmla="*/ 5 h 8"/>
                  <a:gd name="T88" fmla="*/ 5 w 11"/>
                  <a:gd name="T89" fmla="*/ 5 h 8"/>
                  <a:gd name="T90" fmla="*/ 6 w 11"/>
                  <a:gd name="T91" fmla="*/ 4 h 8"/>
                  <a:gd name="T92" fmla="*/ 7 w 11"/>
                  <a:gd name="T93" fmla="*/ 4 h 8"/>
                  <a:gd name="T94" fmla="*/ 7 w 11"/>
                  <a:gd name="T95" fmla="*/ 4 h 8"/>
                  <a:gd name="T96" fmla="*/ 8 w 11"/>
                  <a:gd name="T97" fmla="*/ 3 h 8"/>
                  <a:gd name="T98" fmla="*/ 8 w 11"/>
                  <a:gd name="T99" fmla="*/ 3 h 8"/>
                  <a:gd name="T100" fmla="*/ 9 w 11"/>
                  <a:gd name="T101" fmla="*/ 3 h 8"/>
                  <a:gd name="T102" fmla="*/ 10 w 11"/>
                  <a:gd name="T103" fmla="*/ 3 h 8"/>
                  <a:gd name="T104" fmla="*/ 10 w 11"/>
                  <a:gd name="T105" fmla="*/ 2 h 8"/>
                  <a:gd name="T106" fmla="*/ 10 w 11"/>
                  <a:gd name="T107" fmla="*/ 2 h 8"/>
                  <a:gd name="T108" fmla="*/ 10 w 11"/>
                  <a:gd name="T109" fmla="*/ 1 h 8"/>
                  <a:gd name="T110" fmla="*/ 10 w 11"/>
                  <a:gd name="T111" fmla="*/ 1 h 8"/>
                  <a:gd name="T112" fmla="*/ 11 w 11"/>
                  <a:gd name="T113" fmla="*/ 0 h 8"/>
                  <a:gd name="T114" fmla="*/ 11 w 11"/>
                  <a:gd name="T1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10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6" name="Freeform 296"/>
              <p:cNvSpPr>
                <a:spLocks/>
              </p:cNvSpPr>
              <p:nvPr/>
            </p:nvSpPr>
            <p:spPr bwMode="auto">
              <a:xfrm>
                <a:off x="1214" y="3681"/>
                <a:ext cx="18" cy="12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1 h 2"/>
                  <a:gd name="T6" fmla="*/ 1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0 w 3"/>
                  <a:gd name="T13" fmla="*/ 2 h 2"/>
                  <a:gd name="T14" fmla="*/ 1 w 3"/>
                  <a:gd name="T15" fmla="*/ 1 h 2"/>
                  <a:gd name="T16" fmla="*/ 1 w 3"/>
                  <a:gd name="T17" fmla="*/ 2 h 2"/>
                  <a:gd name="T18" fmla="*/ 1 w 3"/>
                  <a:gd name="T19" fmla="*/ 2 h 2"/>
                  <a:gd name="T20" fmla="*/ 1 w 3"/>
                  <a:gd name="T21" fmla="*/ 2 h 2"/>
                  <a:gd name="T22" fmla="*/ 1 w 3"/>
                  <a:gd name="T23" fmla="*/ 1 h 2"/>
                  <a:gd name="T24" fmla="*/ 1 w 3"/>
                  <a:gd name="T25" fmla="*/ 1 h 2"/>
                  <a:gd name="T26" fmla="*/ 1 w 3"/>
                  <a:gd name="T27" fmla="*/ 1 h 2"/>
                  <a:gd name="T28" fmla="*/ 1 w 3"/>
                  <a:gd name="T29" fmla="*/ 1 h 2"/>
                  <a:gd name="T30" fmla="*/ 1 w 3"/>
                  <a:gd name="T31" fmla="*/ 1 h 2"/>
                  <a:gd name="T32" fmla="*/ 1 w 3"/>
                  <a:gd name="T33" fmla="*/ 1 h 2"/>
                  <a:gd name="T34" fmla="*/ 1 w 3"/>
                  <a:gd name="T35" fmla="*/ 1 h 2"/>
                  <a:gd name="T36" fmla="*/ 1 w 3"/>
                  <a:gd name="T37" fmla="*/ 2 h 2"/>
                  <a:gd name="T38" fmla="*/ 1 w 3"/>
                  <a:gd name="T39" fmla="*/ 2 h 2"/>
                  <a:gd name="T40" fmla="*/ 1 w 3"/>
                  <a:gd name="T41" fmla="*/ 2 h 2"/>
                  <a:gd name="T42" fmla="*/ 2 w 3"/>
                  <a:gd name="T43" fmla="*/ 2 h 2"/>
                  <a:gd name="T44" fmla="*/ 2 w 3"/>
                  <a:gd name="T45" fmla="*/ 2 h 2"/>
                  <a:gd name="T46" fmla="*/ 2 w 3"/>
                  <a:gd name="T47" fmla="*/ 2 h 2"/>
                  <a:gd name="T48" fmla="*/ 2 w 3"/>
                  <a:gd name="T49" fmla="*/ 1 h 2"/>
                  <a:gd name="T50" fmla="*/ 1 w 3"/>
                  <a:gd name="T51" fmla="*/ 1 h 2"/>
                  <a:gd name="T52" fmla="*/ 2 w 3"/>
                  <a:gd name="T53" fmla="*/ 1 h 2"/>
                  <a:gd name="T54" fmla="*/ 2 w 3"/>
                  <a:gd name="T55" fmla="*/ 1 h 2"/>
                  <a:gd name="T56" fmla="*/ 2 w 3"/>
                  <a:gd name="T57" fmla="*/ 1 h 2"/>
                  <a:gd name="T58" fmla="*/ 2 w 3"/>
                  <a:gd name="T59" fmla="*/ 1 h 2"/>
                  <a:gd name="T60" fmla="*/ 3 w 3"/>
                  <a:gd name="T61" fmla="*/ 1 h 2"/>
                  <a:gd name="T62" fmla="*/ 3 w 3"/>
                  <a:gd name="T63" fmla="*/ 1 h 2"/>
                  <a:gd name="T64" fmla="*/ 3 w 3"/>
                  <a:gd name="T65" fmla="*/ 1 h 2"/>
                  <a:gd name="T66" fmla="*/ 3 w 3"/>
                  <a:gd name="T67" fmla="*/ 0 h 2"/>
                  <a:gd name="T68" fmla="*/ 3 w 3"/>
                  <a:gd name="T69" fmla="*/ 1 h 2"/>
                  <a:gd name="T70" fmla="*/ 2 w 3"/>
                  <a:gd name="T71" fmla="*/ 1 h 2"/>
                  <a:gd name="T72" fmla="*/ 2 w 3"/>
                  <a:gd name="T73" fmla="*/ 1 h 2"/>
                  <a:gd name="T74" fmla="*/ 1 w 3"/>
                  <a:gd name="T75" fmla="*/ 1 h 2"/>
                  <a:gd name="T76" fmla="*/ 1 w 3"/>
                  <a:gd name="T77" fmla="*/ 1 h 2"/>
                  <a:gd name="T78" fmla="*/ 2 w 3"/>
                  <a:gd name="T79" fmla="*/ 1 h 2"/>
                  <a:gd name="T80" fmla="*/ 2 w 3"/>
                  <a:gd name="T81" fmla="*/ 1 h 2"/>
                  <a:gd name="T82" fmla="*/ 2 w 3"/>
                  <a:gd name="T83" fmla="*/ 0 h 2"/>
                  <a:gd name="T84" fmla="*/ 2 w 3"/>
                  <a:gd name="T85" fmla="*/ 0 h 2"/>
                  <a:gd name="T86" fmla="*/ 2 w 3"/>
                  <a:gd name="T87" fmla="*/ 0 h 2"/>
                  <a:gd name="T88" fmla="*/ 1 w 3"/>
                  <a:gd name="T89" fmla="*/ 1 h 2"/>
                  <a:gd name="T90" fmla="*/ 1 w 3"/>
                  <a:gd name="T91" fmla="*/ 1 h 2"/>
                  <a:gd name="T92" fmla="*/ 1 w 3"/>
                  <a:gd name="T93" fmla="*/ 0 h 2"/>
                  <a:gd name="T94" fmla="*/ 1 w 3"/>
                  <a:gd name="T9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7" name="Freeform 297"/>
              <p:cNvSpPr>
                <a:spLocks/>
              </p:cNvSpPr>
              <p:nvPr/>
            </p:nvSpPr>
            <p:spPr bwMode="auto">
              <a:xfrm>
                <a:off x="1208" y="3639"/>
                <a:ext cx="60" cy="30"/>
              </a:xfrm>
              <a:custGeom>
                <a:avLst/>
                <a:gdLst>
                  <a:gd name="T0" fmla="*/ 1 w 10"/>
                  <a:gd name="T1" fmla="*/ 5 h 5"/>
                  <a:gd name="T2" fmla="*/ 1 w 10"/>
                  <a:gd name="T3" fmla="*/ 4 h 5"/>
                  <a:gd name="T4" fmla="*/ 1 w 10"/>
                  <a:gd name="T5" fmla="*/ 4 h 5"/>
                  <a:gd name="T6" fmla="*/ 1 w 10"/>
                  <a:gd name="T7" fmla="*/ 4 h 5"/>
                  <a:gd name="T8" fmla="*/ 1 w 10"/>
                  <a:gd name="T9" fmla="*/ 4 h 5"/>
                  <a:gd name="T10" fmla="*/ 1 w 10"/>
                  <a:gd name="T11" fmla="*/ 3 h 5"/>
                  <a:gd name="T12" fmla="*/ 2 w 10"/>
                  <a:gd name="T13" fmla="*/ 3 h 5"/>
                  <a:gd name="T14" fmla="*/ 3 w 10"/>
                  <a:gd name="T15" fmla="*/ 3 h 5"/>
                  <a:gd name="T16" fmla="*/ 3 w 10"/>
                  <a:gd name="T17" fmla="*/ 2 h 5"/>
                  <a:gd name="T18" fmla="*/ 4 w 10"/>
                  <a:gd name="T19" fmla="*/ 2 h 5"/>
                  <a:gd name="T20" fmla="*/ 4 w 10"/>
                  <a:gd name="T21" fmla="*/ 2 h 5"/>
                  <a:gd name="T22" fmla="*/ 5 w 10"/>
                  <a:gd name="T23" fmla="*/ 2 h 5"/>
                  <a:gd name="T24" fmla="*/ 5 w 10"/>
                  <a:gd name="T25" fmla="*/ 1 h 5"/>
                  <a:gd name="T26" fmla="*/ 5 w 10"/>
                  <a:gd name="T27" fmla="*/ 1 h 5"/>
                  <a:gd name="T28" fmla="*/ 6 w 10"/>
                  <a:gd name="T29" fmla="*/ 1 h 5"/>
                  <a:gd name="T30" fmla="*/ 6 w 10"/>
                  <a:gd name="T31" fmla="*/ 1 h 5"/>
                  <a:gd name="T32" fmla="*/ 6 w 10"/>
                  <a:gd name="T33" fmla="*/ 1 h 5"/>
                  <a:gd name="T34" fmla="*/ 7 w 10"/>
                  <a:gd name="T35" fmla="*/ 1 h 5"/>
                  <a:gd name="T36" fmla="*/ 7 w 10"/>
                  <a:gd name="T37" fmla="*/ 1 h 5"/>
                  <a:gd name="T38" fmla="*/ 8 w 10"/>
                  <a:gd name="T39" fmla="*/ 1 h 5"/>
                  <a:gd name="T40" fmla="*/ 8 w 10"/>
                  <a:gd name="T41" fmla="*/ 0 h 5"/>
                  <a:gd name="T42" fmla="*/ 9 w 10"/>
                  <a:gd name="T43" fmla="*/ 0 h 5"/>
                  <a:gd name="T44" fmla="*/ 9 w 10"/>
                  <a:gd name="T45" fmla="*/ 0 h 5"/>
                  <a:gd name="T46" fmla="*/ 10 w 10"/>
                  <a:gd name="T47" fmla="*/ 0 h 5"/>
                  <a:gd name="T48" fmla="*/ 10 w 10"/>
                  <a:gd name="T49" fmla="*/ 0 h 5"/>
                  <a:gd name="T50" fmla="*/ 9 w 10"/>
                  <a:gd name="T51" fmla="*/ 0 h 5"/>
                  <a:gd name="T52" fmla="*/ 8 w 10"/>
                  <a:gd name="T53" fmla="*/ 0 h 5"/>
                  <a:gd name="T54" fmla="*/ 8 w 10"/>
                  <a:gd name="T55" fmla="*/ 0 h 5"/>
                  <a:gd name="T56" fmla="*/ 7 w 10"/>
                  <a:gd name="T57" fmla="*/ 1 h 5"/>
                  <a:gd name="T58" fmla="*/ 6 w 10"/>
                  <a:gd name="T59" fmla="*/ 1 h 5"/>
                  <a:gd name="T60" fmla="*/ 6 w 10"/>
                  <a:gd name="T61" fmla="*/ 1 h 5"/>
                  <a:gd name="T62" fmla="*/ 5 w 10"/>
                  <a:gd name="T63" fmla="*/ 1 h 5"/>
                  <a:gd name="T64" fmla="*/ 5 w 10"/>
                  <a:gd name="T65" fmla="*/ 1 h 5"/>
                  <a:gd name="T66" fmla="*/ 5 w 10"/>
                  <a:gd name="T67" fmla="*/ 1 h 5"/>
                  <a:gd name="T68" fmla="*/ 4 w 10"/>
                  <a:gd name="T69" fmla="*/ 2 h 5"/>
                  <a:gd name="T70" fmla="*/ 3 w 10"/>
                  <a:gd name="T71" fmla="*/ 2 h 5"/>
                  <a:gd name="T72" fmla="*/ 3 w 10"/>
                  <a:gd name="T73" fmla="*/ 2 h 5"/>
                  <a:gd name="T74" fmla="*/ 2 w 10"/>
                  <a:gd name="T75" fmla="*/ 3 h 5"/>
                  <a:gd name="T76" fmla="*/ 2 w 10"/>
                  <a:gd name="T77" fmla="*/ 3 h 5"/>
                  <a:gd name="T78" fmla="*/ 1 w 10"/>
                  <a:gd name="T79" fmla="*/ 3 h 5"/>
                  <a:gd name="T80" fmla="*/ 1 w 10"/>
                  <a:gd name="T81" fmla="*/ 3 h 5"/>
                  <a:gd name="T82" fmla="*/ 1 w 10"/>
                  <a:gd name="T83" fmla="*/ 3 h 5"/>
                  <a:gd name="T84" fmla="*/ 0 w 10"/>
                  <a:gd name="T85" fmla="*/ 4 h 5"/>
                  <a:gd name="T86" fmla="*/ 1 w 10"/>
                  <a:gd name="T8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" h="5">
                    <a:moveTo>
                      <a:pt x="1" y="5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8" name="Freeform 298"/>
              <p:cNvSpPr>
                <a:spLocks/>
              </p:cNvSpPr>
              <p:nvPr/>
            </p:nvSpPr>
            <p:spPr bwMode="auto">
              <a:xfrm>
                <a:off x="1250" y="3687"/>
                <a:ext cx="18" cy="30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0 w 3"/>
                  <a:gd name="T5" fmla="*/ 1 h 5"/>
                  <a:gd name="T6" fmla="*/ 0 w 3"/>
                  <a:gd name="T7" fmla="*/ 1 h 5"/>
                  <a:gd name="T8" fmla="*/ 0 w 3"/>
                  <a:gd name="T9" fmla="*/ 1 h 5"/>
                  <a:gd name="T10" fmla="*/ 0 w 3"/>
                  <a:gd name="T11" fmla="*/ 2 h 5"/>
                  <a:gd name="T12" fmla="*/ 1 w 3"/>
                  <a:gd name="T13" fmla="*/ 2 h 5"/>
                  <a:gd name="T14" fmla="*/ 1 w 3"/>
                  <a:gd name="T15" fmla="*/ 2 h 5"/>
                  <a:gd name="T16" fmla="*/ 2 w 3"/>
                  <a:gd name="T17" fmla="*/ 2 h 5"/>
                  <a:gd name="T18" fmla="*/ 1 w 3"/>
                  <a:gd name="T19" fmla="*/ 2 h 5"/>
                  <a:gd name="T20" fmla="*/ 2 w 3"/>
                  <a:gd name="T21" fmla="*/ 3 h 5"/>
                  <a:gd name="T22" fmla="*/ 2 w 3"/>
                  <a:gd name="T23" fmla="*/ 2 h 5"/>
                  <a:gd name="T24" fmla="*/ 3 w 3"/>
                  <a:gd name="T25" fmla="*/ 3 h 5"/>
                  <a:gd name="T26" fmla="*/ 3 w 3"/>
                  <a:gd name="T27" fmla="*/ 3 h 5"/>
                  <a:gd name="T28" fmla="*/ 3 w 3"/>
                  <a:gd name="T29" fmla="*/ 4 h 5"/>
                  <a:gd name="T30" fmla="*/ 3 w 3"/>
                  <a:gd name="T31" fmla="*/ 4 h 5"/>
                  <a:gd name="T32" fmla="*/ 3 w 3"/>
                  <a:gd name="T33" fmla="*/ 5 h 5"/>
                  <a:gd name="T34" fmla="*/ 3 w 3"/>
                  <a:gd name="T35" fmla="*/ 4 h 5"/>
                  <a:gd name="T36" fmla="*/ 3 w 3"/>
                  <a:gd name="T37" fmla="*/ 4 h 5"/>
                  <a:gd name="T38" fmla="*/ 3 w 3"/>
                  <a:gd name="T39" fmla="*/ 3 h 5"/>
                  <a:gd name="T40" fmla="*/ 3 w 3"/>
                  <a:gd name="T41" fmla="*/ 2 h 5"/>
                  <a:gd name="T42" fmla="*/ 2 w 3"/>
                  <a:gd name="T43" fmla="*/ 2 h 5"/>
                  <a:gd name="T44" fmla="*/ 2 w 3"/>
                  <a:gd name="T45" fmla="*/ 2 h 5"/>
                  <a:gd name="T46" fmla="*/ 2 w 3"/>
                  <a:gd name="T47" fmla="*/ 2 h 5"/>
                  <a:gd name="T48" fmla="*/ 1 w 3"/>
                  <a:gd name="T49" fmla="*/ 2 h 5"/>
                  <a:gd name="T50" fmla="*/ 1 w 3"/>
                  <a:gd name="T51" fmla="*/ 2 h 5"/>
                  <a:gd name="T52" fmla="*/ 1 w 3"/>
                  <a:gd name="T53" fmla="*/ 1 h 5"/>
                  <a:gd name="T54" fmla="*/ 1 w 3"/>
                  <a:gd name="T55" fmla="*/ 1 h 5"/>
                  <a:gd name="T56" fmla="*/ 1 w 3"/>
                  <a:gd name="T57" fmla="*/ 1 h 5"/>
                  <a:gd name="T58" fmla="*/ 0 w 3"/>
                  <a:gd name="T59" fmla="*/ 0 h 5"/>
                  <a:gd name="T60" fmla="*/ 1 w 3"/>
                  <a:gd name="T61" fmla="*/ 0 h 5"/>
                  <a:gd name="T62" fmla="*/ 1 w 3"/>
                  <a:gd name="T63" fmla="*/ 0 h 5"/>
                  <a:gd name="T64" fmla="*/ 0 w 3"/>
                  <a:gd name="T65" fmla="*/ 0 h 5"/>
                  <a:gd name="T66" fmla="*/ 0 w 3"/>
                  <a:gd name="T67" fmla="*/ 0 h 5"/>
                  <a:gd name="T68" fmla="*/ 0 w 3"/>
                  <a:gd name="T6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99" name="Freeform 299"/>
              <p:cNvSpPr>
                <a:spLocks/>
              </p:cNvSpPr>
              <p:nvPr/>
            </p:nvSpPr>
            <p:spPr bwMode="auto">
              <a:xfrm>
                <a:off x="1250" y="3699"/>
                <a:ext cx="6" cy="1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2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3 h 3"/>
                  <a:gd name="T16" fmla="*/ 1 w 1"/>
                  <a:gd name="T17" fmla="*/ 3 h 3"/>
                  <a:gd name="T18" fmla="*/ 1 w 1"/>
                  <a:gd name="T19" fmla="*/ 2 h 3"/>
                  <a:gd name="T20" fmla="*/ 1 w 1"/>
                  <a:gd name="T21" fmla="*/ 2 h 3"/>
                  <a:gd name="T22" fmla="*/ 1 w 1"/>
                  <a:gd name="T23" fmla="*/ 1 h 3"/>
                  <a:gd name="T24" fmla="*/ 1 w 1"/>
                  <a:gd name="T25" fmla="*/ 1 h 3"/>
                  <a:gd name="T26" fmla="*/ 1 w 1"/>
                  <a:gd name="T27" fmla="*/ 1 h 3"/>
                  <a:gd name="T28" fmla="*/ 1 w 1"/>
                  <a:gd name="T29" fmla="*/ 0 h 3"/>
                  <a:gd name="T30" fmla="*/ 0 w 1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0" name="Freeform 300"/>
              <p:cNvSpPr>
                <a:spLocks/>
              </p:cNvSpPr>
              <p:nvPr/>
            </p:nvSpPr>
            <p:spPr bwMode="auto">
              <a:xfrm>
                <a:off x="1244" y="3711"/>
                <a:ext cx="12" cy="18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1 h 3"/>
                  <a:gd name="T8" fmla="*/ 1 w 2"/>
                  <a:gd name="T9" fmla="*/ 2 h 3"/>
                  <a:gd name="T10" fmla="*/ 1 w 2"/>
                  <a:gd name="T11" fmla="*/ 2 h 3"/>
                  <a:gd name="T12" fmla="*/ 1 w 2"/>
                  <a:gd name="T13" fmla="*/ 3 h 3"/>
                  <a:gd name="T14" fmla="*/ 1 w 2"/>
                  <a:gd name="T15" fmla="*/ 2 h 3"/>
                  <a:gd name="T16" fmla="*/ 1 w 2"/>
                  <a:gd name="T17" fmla="*/ 2 h 3"/>
                  <a:gd name="T18" fmla="*/ 1 w 2"/>
                  <a:gd name="T19" fmla="*/ 2 h 3"/>
                  <a:gd name="T20" fmla="*/ 0 w 2"/>
                  <a:gd name="T21" fmla="*/ 1 h 3"/>
                  <a:gd name="T22" fmla="*/ 0 w 2"/>
                  <a:gd name="T23" fmla="*/ 1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  <a:gd name="T30" fmla="*/ 1 w 2"/>
                  <a:gd name="T31" fmla="*/ 2 h 3"/>
                  <a:gd name="T32" fmla="*/ 2 w 2"/>
                  <a:gd name="T33" fmla="*/ 2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0 h 3"/>
                  <a:gd name="T42" fmla="*/ 1 w 2"/>
                  <a:gd name="T4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1" name="Freeform 301"/>
              <p:cNvSpPr>
                <a:spLocks/>
              </p:cNvSpPr>
              <p:nvPr/>
            </p:nvSpPr>
            <p:spPr bwMode="auto">
              <a:xfrm>
                <a:off x="1232" y="3717"/>
                <a:ext cx="12" cy="1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  <a:gd name="T6" fmla="*/ 1 w 2"/>
                  <a:gd name="T7" fmla="*/ 1 h 2"/>
                  <a:gd name="T8" fmla="*/ 1 w 2"/>
                  <a:gd name="T9" fmla="*/ 1 h 2"/>
                  <a:gd name="T10" fmla="*/ 0 w 2"/>
                  <a:gd name="T11" fmla="*/ 0 h 2"/>
                  <a:gd name="T12" fmla="*/ 0 w 2"/>
                  <a:gd name="T13" fmla="*/ 1 h 2"/>
                  <a:gd name="T14" fmla="*/ 0 w 2"/>
                  <a:gd name="T15" fmla="*/ 1 h 2"/>
                  <a:gd name="T16" fmla="*/ 0 w 2"/>
                  <a:gd name="T17" fmla="*/ 1 h 2"/>
                  <a:gd name="T18" fmla="*/ 0 w 2"/>
                  <a:gd name="T19" fmla="*/ 1 h 2"/>
                  <a:gd name="T20" fmla="*/ 1 w 2"/>
                  <a:gd name="T21" fmla="*/ 1 h 2"/>
                  <a:gd name="T22" fmla="*/ 1 w 2"/>
                  <a:gd name="T23" fmla="*/ 1 h 2"/>
                  <a:gd name="T24" fmla="*/ 1 w 2"/>
                  <a:gd name="T25" fmla="*/ 1 h 2"/>
                  <a:gd name="T26" fmla="*/ 1 w 2"/>
                  <a:gd name="T27" fmla="*/ 2 h 2"/>
                  <a:gd name="T28" fmla="*/ 1 w 2"/>
                  <a:gd name="T29" fmla="*/ 2 h 2"/>
                  <a:gd name="T30" fmla="*/ 1 w 2"/>
                  <a:gd name="T31" fmla="*/ 1 h 2"/>
                  <a:gd name="T32" fmla="*/ 1 w 2"/>
                  <a:gd name="T33" fmla="*/ 1 h 2"/>
                  <a:gd name="T34" fmla="*/ 2 w 2"/>
                  <a:gd name="T35" fmla="*/ 1 h 2"/>
                  <a:gd name="T36" fmla="*/ 2 w 2"/>
                  <a:gd name="T37" fmla="*/ 1 h 2"/>
                  <a:gd name="T38" fmla="*/ 2 w 2"/>
                  <a:gd name="T3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2" name="Freeform 302"/>
              <p:cNvSpPr>
                <a:spLocks/>
              </p:cNvSpPr>
              <p:nvPr/>
            </p:nvSpPr>
            <p:spPr bwMode="auto">
              <a:xfrm>
                <a:off x="1262" y="3711"/>
                <a:ext cx="6" cy="1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  <a:gd name="T12" fmla="*/ 0 w 1"/>
                  <a:gd name="T13" fmla="*/ 2 h 2"/>
                  <a:gd name="T14" fmla="*/ 1 w 1"/>
                  <a:gd name="T15" fmla="*/ 1 h 2"/>
                  <a:gd name="T16" fmla="*/ 0 w 1"/>
                  <a:gd name="T17" fmla="*/ 1 h 2"/>
                  <a:gd name="T18" fmla="*/ 0 w 1"/>
                  <a:gd name="T19" fmla="*/ 0 h 2"/>
                  <a:gd name="T20" fmla="*/ 0 w 1"/>
                  <a:gd name="T21" fmla="*/ 0 h 2"/>
                  <a:gd name="T22" fmla="*/ 0 w 1"/>
                  <a:gd name="T23" fmla="*/ 0 h 2"/>
                  <a:gd name="T24" fmla="*/ 0 w 1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3" name="Freeform 303"/>
              <p:cNvSpPr>
                <a:spLocks/>
              </p:cNvSpPr>
              <p:nvPr/>
            </p:nvSpPr>
            <p:spPr bwMode="auto">
              <a:xfrm>
                <a:off x="1262" y="3663"/>
                <a:ext cx="30" cy="18"/>
              </a:xfrm>
              <a:custGeom>
                <a:avLst/>
                <a:gdLst>
                  <a:gd name="T0" fmla="*/ 0 w 5"/>
                  <a:gd name="T1" fmla="*/ 1 h 3"/>
                  <a:gd name="T2" fmla="*/ 1 w 5"/>
                  <a:gd name="T3" fmla="*/ 1 h 3"/>
                  <a:gd name="T4" fmla="*/ 1 w 5"/>
                  <a:gd name="T5" fmla="*/ 1 h 3"/>
                  <a:gd name="T6" fmla="*/ 2 w 5"/>
                  <a:gd name="T7" fmla="*/ 1 h 3"/>
                  <a:gd name="T8" fmla="*/ 2 w 5"/>
                  <a:gd name="T9" fmla="*/ 1 h 3"/>
                  <a:gd name="T10" fmla="*/ 3 w 5"/>
                  <a:gd name="T11" fmla="*/ 1 h 3"/>
                  <a:gd name="T12" fmla="*/ 4 w 5"/>
                  <a:gd name="T13" fmla="*/ 1 h 3"/>
                  <a:gd name="T14" fmla="*/ 4 w 5"/>
                  <a:gd name="T15" fmla="*/ 0 h 3"/>
                  <a:gd name="T16" fmla="*/ 5 w 5"/>
                  <a:gd name="T17" fmla="*/ 0 h 3"/>
                  <a:gd name="T18" fmla="*/ 4 w 5"/>
                  <a:gd name="T19" fmla="*/ 0 h 3"/>
                  <a:gd name="T20" fmla="*/ 4 w 5"/>
                  <a:gd name="T21" fmla="*/ 1 h 3"/>
                  <a:gd name="T22" fmla="*/ 3 w 5"/>
                  <a:gd name="T23" fmla="*/ 1 h 3"/>
                  <a:gd name="T24" fmla="*/ 2 w 5"/>
                  <a:gd name="T25" fmla="*/ 1 h 3"/>
                  <a:gd name="T26" fmla="*/ 2 w 5"/>
                  <a:gd name="T27" fmla="*/ 2 h 3"/>
                  <a:gd name="T28" fmla="*/ 2 w 5"/>
                  <a:gd name="T29" fmla="*/ 2 h 3"/>
                  <a:gd name="T30" fmla="*/ 2 w 5"/>
                  <a:gd name="T31" fmla="*/ 3 h 3"/>
                  <a:gd name="T32" fmla="*/ 1 w 5"/>
                  <a:gd name="T33" fmla="*/ 3 h 3"/>
                  <a:gd name="T34" fmla="*/ 1 w 5"/>
                  <a:gd name="T35" fmla="*/ 3 h 3"/>
                  <a:gd name="T36" fmla="*/ 1 w 5"/>
                  <a:gd name="T37" fmla="*/ 3 h 3"/>
                  <a:gd name="T38" fmla="*/ 1 w 5"/>
                  <a:gd name="T39" fmla="*/ 3 h 3"/>
                  <a:gd name="T40" fmla="*/ 0 w 5"/>
                  <a:gd name="T41" fmla="*/ 2 h 3"/>
                  <a:gd name="T42" fmla="*/ 0 w 5"/>
                  <a:gd name="T43" fmla="*/ 2 h 3"/>
                  <a:gd name="T44" fmla="*/ 1 w 5"/>
                  <a:gd name="T45" fmla="*/ 2 h 3"/>
                  <a:gd name="T46" fmla="*/ 1 w 5"/>
                  <a:gd name="T47" fmla="*/ 2 h 3"/>
                  <a:gd name="T48" fmla="*/ 1 w 5"/>
                  <a:gd name="T49" fmla="*/ 3 h 3"/>
                  <a:gd name="T50" fmla="*/ 1 w 5"/>
                  <a:gd name="T51" fmla="*/ 2 h 3"/>
                  <a:gd name="T52" fmla="*/ 2 w 5"/>
                  <a:gd name="T53" fmla="*/ 1 h 3"/>
                  <a:gd name="T54" fmla="*/ 1 w 5"/>
                  <a:gd name="T55" fmla="*/ 1 h 3"/>
                  <a:gd name="T56" fmla="*/ 1 w 5"/>
                  <a:gd name="T57" fmla="*/ 1 h 3"/>
                  <a:gd name="T58" fmla="*/ 1 w 5"/>
                  <a:gd name="T59" fmla="*/ 1 h 3"/>
                  <a:gd name="T60" fmla="*/ 0 w 5"/>
                  <a:gd name="T6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4" name="Freeform 304"/>
              <p:cNvSpPr>
                <a:spLocks/>
              </p:cNvSpPr>
              <p:nvPr/>
            </p:nvSpPr>
            <p:spPr bwMode="auto">
              <a:xfrm>
                <a:off x="1292" y="3615"/>
                <a:ext cx="72" cy="48"/>
              </a:xfrm>
              <a:custGeom>
                <a:avLst/>
                <a:gdLst>
                  <a:gd name="T0" fmla="*/ 1 w 12"/>
                  <a:gd name="T1" fmla="*/ 7 h 8"/>
                  <a:gd name="T2" fmla="*/ 3 w 12"/>
                  <a:gd name="T3" fmla="*/ 7 h 8"/>
                  <a:gd name="T4" fmla="*/ 4 w 12"/>
                  <a:gd name="T5" fmla="*/ 7 h 8"/>
                  <a:gd name="T6" fmla="*/ 5 w 12"/>
                  <a:gd name="T7" fmla="*/ 6 h 8"/>
                  <a:gd name="T8" fmla="*/ 6 w 12"/>
                  <a:gd name="T9" fmla="*/ 5 h 8"/>
                  <a:gd name="T10" fmla="*/ 7 w 12"/>
                  <a:gd name="T11" fmla="*/ 4 h 8"/>
                  <a:gd name="T12" fmla="*/ 9 w 12"/>
                  <a:gd name="T13" fmla="*/ 4 h 8"/>
                  <a:gd name="T14" fmla="*/ 10 w 12"/>
                  <a:gd name="T15" fmla="*/ 3 h 8"/>
                  <a:gd name="T16" fmla="*/ 11 w 12"/>
                  <a:gd name="T17" fmla="*/ 2 h 8"/>
                  <a:gd name="T18" fmla="*/ 11 w 12"/>
                  <a:gd name="T19" fmla="*/ 1 h 8"/>
                  <a:gd name="T20" fmla="*/ 10 w 12"/>
                  <a:gd name="T21" fmla="*/ 1 h 8"/>
                  <a:gd name="T22" fmla="*/ 10 w 12"/>
                  <a:gd name="T23" fmla="*/ 1 h 8"/>
                  <a:gd name="T24" fmla="*/ 9 w 12"/>
                  <a:gd name="T25" fmla="*/ 2 h 8"/>
                  <a:gd name="T26" fmla="*/ 8 w 12"/>
                  <a:gd name="T27" fmla="*/ 2 h 8"/>
                  <a:gd name="T28" fmla="*/ 7 w 12"/>
                  <a:gd name="T29" fmla="*/ 3 h 8"/>
                  <a:gd name="T30" fmla="*/ 6 w 12"/>
                  <a:gd name="T31" fmla="*/ 3 h 8"/>
                  <a:gd name="T32" fmla="*/ 5 w 12"/>
                  <a:gd name="T33" fmla="*/ 4 h 8"/>
                  <a:gd name="T34" fmla="*/ 5 w 12"/>
                  <a:gd name="T35" fmla="*/ 4 h 8"/>
                  <a:gd name="T36" fmla="*/ 6 w 12"/>
                  <a:gd name="T37" fmla="*/ 3 h 8"/>
                  <a:gd name="T38" fmla="*/ 7 w 12"/>
                  <a:gd name="T39" fmla="*/ 3 h 8"/>
                  <a:gd name="T40" fmla="*/ 8 w 12"/>
                  <a:gd name="T41" fmla="*/ 2 h 8"/>
                  <a:gd name="T42" fmla="*/ 9 w 12"/>
                  <a:gd name="T43" fmla="*/ 1 h 8"/>
                  <a:gd name="T44" fmla="*/ 11 w 12"/>
                  <a:gd name="T45" fmla="*/ 0 h 8"/>
                  <a:gd name="T46" fmla="*/ 11 w 12"/>
                  <a:gd name="T47" fmla="*/ 0 h 8"/>
                  <a:gd name="T48" fmla="*/ 11 w 12"/>
                  <a:gd name="T49" fmla="*/ 1 h 8"/>
                  <a:gd name="T50" fmla="*/ 11 w 12"/>
                  <a:gd name="T51" fmla="*/ 2 h 8"/>
                  <a:gd name="T52" fmla="*/ 10 w 12"/>
                  <a:gd name="T53" fmla="*/ 3 h 8"/>
                  <a:gd name="T54" fmla="*/ 9 w 12"/>
                  <a:gd name="T55" fmla="*/ 4 h 8"/>
                  <a:gd name="T56" fmla="*/ 7 w 12"/>
                  <a:gd name="T57" fmla="*/ 5 h 8"/>
                  <a:gd name="T58" fmla="*/ 7 w 12"/>
                  <a:gd name="T59" fmla="*/ 5 h 8"/>
                  <a:gd name="T60" fmla="*/ 6 w 12"/>
                  <a:gd name="T61" fmla="*/ 6 h 8"/>
                  <a:gd name="T62" fmla="*/ 5 w 12"/>
                  <a:gd name="T63" fmla="*/ 7 h 8"/>
                  <a:gd name="T64" fmla="*/ 5 w 12"/>
                  <a:gd name="T65" fmla="*/ 6 h 8"/>
                  <a:gd name="T66" fmla="*/ 4 w 12"/>
                  <a:gd name="T67" fmla="*/ 7 h 8"/>
                  <a:gd name="T68" fmla="*/ 4 w 12"/>
                  <a:gd name="T69" fmla="*/ 7 h 8"/>
                  <a:gd name="T70" fmla="*/ 3 w 12"/>
                  <a:gd name="T71" fmla="*/ 7 h 8"/>
                  <a:gd name="T72" fmla="*/ 2 w 12"/>
                  <a:gd name="T73" fmla="*/ 8 h 8"/>
                  <a:gd name="T74" fmla="*/ 0 w 12"/>
                  <a:gd name="T7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8">
                    <a:moveTo>
                      <a:pt x="0" y="8"/>
                    </a:move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5" name="Freeform 305"/>
              <p:cNvSpPr>
                <a:spLocks/>
              </p:cNvSpPr>
              <p:nvPr/>
            </p:nvSpPr>
            <p:spPr bwMode="auto">
              <a:xfrm>
                <a:off x="1274" y="3627"/>
                <a:ext cx="42" cy="12"/>
              </a:xfrm>
              <a:custGeom>
                <a:avLst/>
                <a:gdLst>
                  <a:gd name="T0" fmla="*/ 4 w 7"/>
                  <a:gd name="T1" fmla="*/ 0 h 2"/>
                  <a:gd name="T2" fmla="*/ 5 w 7"/>
                  <a:gd name="T3" fmla="*/ 1 h 2"/>
                  <a:gd name="T4" fmla="*/ 4 w 7"/>
                  <a:gd name="T5" fmla="*/ 1 h 2"/>
                  <a:gd name="T6" fmla="*/ 4 w 7"/>
                  <a:gd name="T7" fmla="*/ 1 h 2"/>
                  <a:gd name="T8" fmla="*/ 3 w 7"/>
                  <a:gd name="T9" fmla="*/ 1 h 2"/>
                  <a:gd name="T10" fmla="*/ 3 w 7"/>
                  <a:gd name="T11" fmla="*/ 1 h 2"/>
                  <a:gd name="T12" fmla="*/ 2 w 7"/>
                  <a:gd name="T13" fmla="*/ 2 h 2"/>
                  <a:gd name="T14" fmla="*/ 2 w 7"/>
                  <a:gd name="T15" fmla="*/ 1 h 2"/>
                  <a:gd name="T16" fmla="*/ 2 w 7"/>
                  <a:gd name="T17" fmla="*/ 2 h 2"/>
                  <a:gd name="T18" fmla="*/ 1 w 7"/>
                  <a:gd name="T19" fmla="*/ 2 h 2"/>
                  <a:gd name="T20" fmla="*/ 1 w 7"/>
                  <a:gd name="T21" fmla="*/ 2 h 2"/>
                  <a:gd name="T22" fmla="*/ 0 w 7"/>
                  <a:gd name="T23" fmla="*/ 2 h 2"/>
                  <a:gd name="T24" fmla="*/ 1 w 7"/>
                  <a:gd name="T25" fmla="*/ 2 h 2"/>
                  <a:gd name="T26" fmla="*/ 1 w 7"/>
                  <a:gd name="T27" fmla="*/ 2 h 2"/>
                  <a:gd name="T28" fmla="*/ 2 w 7"/>
                  <a:gd name="T29" fmla="*/ 2 h 2"/>
                  <a:gd name="T30" fmla="*/ 3 w 7"/>
                  <a:gd name="T31" fmla="*/ 2 h 2"/>
                  <a:gd name="T32" fmla="*/ 3 w 7"/>
                  <a:gd name="T33" fmla="*/ 1 h 2"/>
                  <a:gd name="T34" fmla="*/ 4 w 7"/>
                  <a:gd name="T35" fmla="*/ 2 h 2"/>
                  <a:gd name="T36" fmla="*/ 5 w 7"/>
                  <a:gd name="T37" fmla="*/ 1 h 2"/>
                  <a:gd name="T38" fmla="*/ 5 w 7"/>
                  <a:gd name="T39" fmla="*/ 1 h 2"/>
                  <a:gd name="T40" fmla="*/ 6 w 7"/>
                  <a:gd name="T41" fmla="*/ 1 h 2"/>
                  <a:gd name="T42" fmla="*/ 7 w 7"/>
                  <a:gd name="T43" fmla="*/ 1 h 2"/>
                  <a:gd name="T44" fmla="*/ 7 w 7"/>
                  <a:gd name="T45" fmla="*/ 2 h 2"/>
                  <a:gd name="T46" fmla="*/ 7 w 7"/>
                  <a:gd name="T47" fmla="*/ 1 h 2"/>
                  <a:gd name="T48" fmla="*/ 6 w 7"/>
                  <a:gd name="T49" fmla="*/ 1 h 2"/>
                  <a:gd name="T50" fmla="*/ 6 w 7"/>
                  <a:gd name="T51" fmla="*/ 1 h 2"/>
                  <a:gd name="T52" fmla="*/ 6 w 7"/>
                  <a:gd name="T53" fmla="*/ 1 h 2"/>
                  <a:gd name="T54" fmla="*/ 5 w 7"/>
                  <a:gd name="T55" fmla="*/ 1 h 2"/>
                  <a:gd name="T56" fmla="*/ 5 w 7"/>
                  <a:gd name="T57" fmla="*/ 1 h 2"/>
                  <a:gd name="T58" fmla="*/ 5 w 7"/>
                  <a:gd name="T59" fmla="*/ 1 h 2"/>
                  <a:gd name="T60" fmla="*/ 5 w 7"/>
                  <a:gd name="T61" fmla="*/ 0 h 2"/>
                  <a:gd name="T62" fmla="*/ 4 w 7"/>
                  <a:gd name="T6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2">
                    <a:moveTo>
                      <a:pt x="4" y="0"/>
                    </a:move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6" name="Freeform 306"/>
              <p:cNvSpPr>
                <a:spLocks/>
              </p:cNvSpPr>
              <p:nvPr/>
            </p:nvSpPr>
            <p:spPr bwMode="auto">
              <a:xfrm>
                <a:off x="1268" y="3627"/>
                <a:ext cx="36" cy="12"/>
              </a:xfrm>
              <a:custGeom>
                <a:avLst/>
                <a:gdLst>
                  <a:gd name="T0" fmla="*/ 0 w 6"/>
                  <a:gd name="T1" fmla="*/ 2 h 2"/>
                  <a:gd name="T2" fmla="*/ 1 w 6"/>
                  <a:gd name="T3" fmla="*/ 1 h 2"/>
                  <a:gd name="T4" fmla="*/ 1 w 6"/>
                  <a:gd name="T5" fmla="*/ 1 h 2"/>
                  <a:gd name="T6" fmla="*/ 2 w 6"/>
                  <a:gd name="T7" fmla="*/ 1 h 2"/>
                  <a:gd name="T8" fmla="*/ 2 w 6"/>
                  <a:gd name="T9" fmla="*/ 1 h 2"/>
                  <a:gd name="T10" fmla="*/ 3 w 6"/>
                  <a:gd name="T11" fmla="*/ 1 h 2"/>
                  <a:gd name="T12" fmla="*/ 3 w 6"/>
                  <a:gd name="T13" fmla="*/ 1 h 2"/>
                  <a:gd name="T14" fmla="*/ 4 w 6"/>
                  <a:gd name="T15" fmla="*/ 1 h 2"/>
                  <a:gd name="T16" fmla="*/ 4 w 6"/>
                  <a:gd name="T17" fmla="*/ 0 h 2"/>
                  <a:gd name="T18" fmla="*/ 5 w 6"/>
                  <a:gd name="T19" fmla="*/ 0 h 2"/>
                  <a:gd name="T20" fmla="*/ 5 w 6"/>
                  <a:gd name="T21" fmla="*/ 1 h 2"/>
                  <a:gd name="T22" fmla="*/ 5 w 6"/>
                  <a:gd name="T23" fmla="*/ 0 h 2"/>
                  <a:gd name="T24" fmla="*/ 6 w 6"/>
                  <a:gd name="T25" fmla="*/ 1 h 2"/>
                  <a:gd name="T26" fmla="*/ 5 w 6"/>
                  <a:gd name="T27" fmla="*/ 1 h 2"/>
                  <a:gd name="T28" fmla="*/ 5 w 6"/>
                  <a:gd name="T29" fmla="*/ 1 h 2"/>
                  <a:gd name="T30" fmla="*/ 4 w 6"/>
                  <a:gd name="T31" fmla="*/ 1 h 2"/>
                  <a:gd name="T32" fmla="*/ 4 w 6"/>
                  <a:gd name="T33" fmla="*/ 1 h 2"/>
                  <a:gd name="T34" fmla="*/ 4 w 6"/>
                  <a:gd name="T35" fmla="*/ 1 h 2"/>
                  <a:gd name="T36" fmla="*/ 3 w 6"/>
                  <a:gd name="T37" fmla="*/ 1 h 2"/>
                  <a:gd name="T38" fmla="*/ 3 w 6"/>
                  <a:gd name="T39" fmla="*/ 1 h 2"/>
                  <a:gd name="T40" fmla="*/ 2 w 6"/>
                  <a:gd name="T41" fmla="*/ 1 h 2"/>
                  <a:gd name="T42" fmla="*/ 2 w 6"/>
                  <a:gd name="T43" fmla="*/ 1 h 2"/>
                  <a:gd name="T44" fmla="*/ 1 w 6"/>
                  <a:gd name="T45" fmla="*/ 1 h 2"/>
                  <a:gd name="T46" fmla="*/ 1 w 6"/>
                  <a:gd name="T47" fmla="*/ 1 h 2"/>
                  <a:gd name="T48" fmla="*/ 0 w 6"/>
                  <a:gd name="T49" fmla="*/ 2 h 2"/>
                  <a:gd name="T50" fmla="*/ 0 w 6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7" name="Freeform 307"/>
              <p:cNvSpPr>
                <a:spLocks/>
              </p:cNvSpPr>
              <p:nvPr/>
            </p:nvSpPr>
            <p:spPr bwMode="auto">
              <a:xfrm>
                <a:off x="1304" y="3603"/>
                <a:ext cx="66" cy="72"/>
              </a:xfrm>
              <a:custGeom>
                <a:avLst/>
                <a:gdLst>
                  <a:gd name="T0" fmla="*/ 0 w 11"/>
                  <a:gd name="T1" fmla="*/ 4 h 12"/>
                  <a:gd name="T2" fmla="*/ 2 w 11"/>
                  <a:gd name="T3" fmla="*/ 4 h 12"/>
                  <a:gd name="T4" fmla="*/ 3 w 11"/>
                  <a:gd name="T5" fmla="*/ 3 h 12"/>
                  <a:gd name="T6" fmla="*/ 4 w 11"/>
                  <a:gd name="T7" fmla="*/ 3 h 12"/>
                  <a:gd name="T8" fmla="*/ 5 w 11"/>
                  <a:gd name="T9" fmla="*/ 3 h 12"/>
                  <a:gd name="T10" fmla="*/ 6 w 11"/>
                  <a:gd name="T11" fmla="*/ 2 h 12"/>
                  <a:gd name="T12" fmla="*/ 7 w 11"/>
                  <a:gd name="T13" fmla="*/ 2 h 12"/>
                  <a:gd name="T14" fmla="*/ 8 w 11"/>
                  <a:gd name="T15" fmla="*/ 1 h 12"/>
                  <a:gd name="T16" fmla="*/ 9 w 11"/>
                  <a:gd name="T17" fmla="*/ 0 h 12"/>
                  <a:gd name="T18" fmla="*/ 10 w 11"/>
                  <a:gd name="T19" fmla="*/ 0 h 12"/>
                  <a:gd name="T20" fmla="*/ 11 w 11"/>
                  <a:gd name="T21" fmla="*/ 0 h 12"/>
                  <a:gd name="T22" fmla="*/ 11 w 11"/>
                  <a:gd name="T23" fmla="*/ 3 h 12"/>
                  <a:gd name="T24" fmla="*/ 10 w 11"/>
                  <a:gd name="T25" fmla="*/ 5 h 12"/>
                  <a:gd name="T26" fmla="*/ 9 w 11"/>
                  <a:gd name="T27" fmla="*/ 6 h 12"/>
                  <a:gd name="T28" fmla="*/ 7 w 11"/>
                  <a:gd name="T29" fmla="*/ 8 h 12"/>
                  <a:gd name="T30" fmla="*/ 6 w 11"/>
                  <a:gd name="T31" fmla="*/ 9 h 12"/>
                  <a:gd name="T32" fmla="*/ 4 w 11"/>
                  <a:gd name="T33" fmla="*/ 10 h 12"/>
                  <a:gd name="T34" fmla="*/ 3 w 11"/>
                  <a:gd name="T35" fmla="*/ 11 h 12"/>
                  <a:gd name="T36" fmla="*/ 2 w 11"/>
                  <a:gd name="T37" fmla="*/ 11 h 12"/>
                  <a:gd name="T38" fmla="*/ 0 w 11"/>
                  <a:gd name="T39" fmla="*/ 12 h 12"/>
                  <a:gd name="T40" fmla="*/ 1 w 11"/>
                  <a:gd name="T41" fmla="*/ 11 h 12"/>
                  <a:gd name="T42" fmla="*/ 2 w 11"/>
                  <a:gd name="T43" fmla="*/ 11 h 12"/>
                  <a:gd name="T44" fmla="*/ 2 w 11"/>
                  <a:gd name="T45" fmla="*/ 11 h 12"/>
                  <a:gd name="T46" fmla="*/ 4 w 11"/>
                  <a:gd name="T47" fmla="*/ 9 h 12"/>
                  <a:gd name="T48" fmla="*/ 5 w 11"/>
                  <a:gd name="T49" fmla="*/ 9 h 12"/>
                  <a:gd name="T50" fmla="*/ 6 w 11"/>
                  <a:gd name="T51" fmla="*/ 8 h 12"/>
                  <a:gd name="T52" fmla="*/ 6 w 11"/>
                  <a:gd name="T53" fmla="*/ 8 h 12"/>
                  <a:gd name="T54" fmla="*/ 7 w 11"/>
                  <a:gd name="T55" fmla="*/ 7 h 12"/>
                  <a:gd name="T56" fmla="*/ 9 w 11"/>
                  <a:gd name="T57" fmla="*/ 6 h 12"/>
                  <a:gd name="T58" fmla="*/ 10 w 11"/>
                  <a:gd name="T59" fmla="*/ 5 h 12"/>
                  <a:gd name="T60" fmla="*/ 11 w 11"/>
                  <a:gd name="T61" fmla="*/ 3 h 12"/>
                  <a:gd name="T62" fmla="*/ 11 w 11"/>
                  <a:gd name="T63" fmla="*/ 1 h 12"/>
                  <a:gd name="T64" fmla="*/ 9 w 11"/>
                  <a:gd name="T65" fmla="*/ 1 h 12"/>
                  <a:gd name="T66" fmla="*/ 8 w 11"/>
                  <a:gd name="T67" fmla="*/ 1 h 12"/>
                  <a:gd name="T68" fmla="*/ 7 w 11"/>
                  <a:gd name="T69" fmla="*/ 2 h 12"/>
                  <a:gd name="T70" fmla="*/ 5 w 11"/>
                  <a:gd name="T71" fmla="*/ 3 h 12"/>
                  <a:gd name="T72" fmla="*/ 4 w 11"/>
                  <a:gd name="T73" fmla="*/ 3 h 12"/>
                  <a:gd name="T74" fmla="*/ 3 w 11"/>
                  <a:gd name="T75" fmla="*/ 4 h 12"/>
                  <a:gd name="T76" fmla="*/ 2 w 11"/>
                  <a:gd name="T77" fmla="*/ 4 h 12"/>
                  <a:gd name="T78" fmla="*/ 1 w 11"/>
                  <a:gd name="T79" fmla="*/ 4 h 12"/>
                  <a:gd name="T80" fmla="*/ 0 w 11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0" y="5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8" name="Freeform 308"/>
              <p:cNvSpPr>
                <a:spLocks/>
              </p:cNvSpPr>
              <p:nvPr/>
            </p:nvSpPr>
            <p:spPr bwMode="auto">
              <a:xfrm>
                <a:off x="1256" y="3669"/>
                <a:ext cx="48" cy="18"/>
              </a:xfrm>
              <a:custGeom>
                <a:avLst/>
                <a:gdLst>
                  <a:gd name="T0" fmla="*/ 0 w 8"/>
                  <a:gd name="T1" fmla="*/ 3 h 3"/>
                  <a:gd name="T2" fmla="*/ 0 w 8"/>
                  <a:gd name="T3" fmla="*/ 3 h 3"/>
                  <a:gd name="T4" fmla="*/ 1 w 8"/>
                  <a:gd name="T5" fmla="*/ 3 h 3"/>
                  <a:gd name="T6" fmla="*/ 2 w 8"/>
                  <a:gd name="T7" fmla="*/ 3 h 3"/>
                  <a:gd name="T8" fmla="*/ 2 w 8"/>
                  <a:gd name="T9" fmla="*/ 3 h 3"/>
                  <a:gd name="T10" fmla="*/ 2 w 8"/>
                  <a:gd name="T11" fmla="*/ 3 h 3"/>
                  <a:gd name="T12" fmla="*/ 3 w 8"/>
                  <a:gd name="T13" fmla="*/ 2 h 3"/>
                  <a:gd name="T14" fmla="*/ 3 w 8"/>
                  <a:gd name="T15" fmla="*/ 2 h 3"/>
                  <a:gd name="T16" fmla="*/ 4 w 8"/>
                  <a:gd name="T17" fmla="*/ 2 h 3"/>
                  <a:gd name="T18" fmla="*/ 4 w 8"/>
                  <a:gd name="T19" fmla="*/ 2 h 3"/>
                  <a:gd name="T20" fmla="*/ 5 w 8"/>
                  <a:gd name="T21" fmla="*/ 2 h 3"/>
                  <a:gd name="T22" fmla="*/ 5 w 8"/>
                  <a:gd name="T23" fmla="*/ 2 h 3"/>
                  <a:gd name="T24" fmla="*/ 6 w 8"/>
                  <a:gd name="T25" fmla="*/ 1 h 3"/>
                  <a:gd name="T26" fmla="*/ 6 w 8"/>
                  <a:gd name="T27" fmla="*/ 1 h 3"/>
                  <a:gd name="T28" fmla="*/ 7 w 8"/>
                  <a:gd name="T29" fmla="*/ 1 h 3"/>
                  <a:gd name="T30" fmla="*/ 7 w 8"/>
                  <a:gd name="T31" fmla="*/ 1 h 3"/>
                  <a:gd name="T32" fmla="*/ 8 w 8"/>
                  <a:gd name="T33" fmla="*/ 1 h 3"/>
                  <a:gd name="T34" fmla="*/ 7 w 8"/>
                  <a:gd name="T35" fmla="*/ 1 h 3"/>
                  <a:gd name="T36" fmla="*/ 7 w 8"/>
                  <a:gd name="T37" fmla="*/ 1 h 3"/>
                  <a:gd name="T38" fmla="*/ 6 w 8"/>
                  <a:gd name="T39" fmla="*/ 1 h 3"/>
                  <a:gd name="T40" fmla="*/ 6 w 8"/>
                  <a:gd name="T41" fmla="*/ 1 h 3"/>
                  <a:gd name="T42" fmla="*/ 6 w 8"/>
                  <a:gd name="T43" fmla="*/ 0 h 3"/>
                  <a:gd name="T44" fmla="*/ 5 w 8"/>
                  <a:gd name="T45" fmla="*/ 1 h 3"/>
                  <a:gd name="T46" fmla="*/ 4 w 8"/>
                  <a:gd name="T47" fmla="*/ 1 h 3"/>
                  <a:gd name="T48" fmla="*/ 4 w 8"/>
                  <a:gd name="T49" fmla="*/ 1 h 3"/>
                  <a:gd name="T50" fmla="*/ 4 w 8"/>
                  <a:gd name="T51" fmla="*/ 1 h 3"/>
                  <a:gd name="T52" fmla="*/ 4 w 8"/>
                  <a:gd name="T53" fmla="*/ 0 h 3"/>
                  <a:gd name="T54" fmla="*/ 4 w 8"/>
                  <a:gd name="T55" fmla="*/ 0 h 3"/>
                  <a:gd name="T56" fmla="*/ 4 w 8"/>
                  <a:gd name="T57" fmla="*/ 1 h 3"/>
                  <a:gd name="T58" fmla="*/ 4 w 8"/>
                  <a:gd name="T59" fmla="*/ 1 h 3"/>
                  <a:gd name="T60" fmla="*/ 4 w 8"/>
                  <a:gd name="T61" fmla="*/ 1 h 3"/>
                  <a:gd name="T62" fmla="*/ 4 w 8"/>
                  <a:gd name="T63" fmla="*/ 2 h 3"/>
                  <a:gd name="T64" fmla="*/ 3 w 8"/>
                  <a:gd name="T65" fmla="*/ 2 h 3"/>
                  <a:gd name="T66" fmla="*/ 3 w 8"/>
                  <a:gd name="T67" fmla="*/ 1 h 3"/>
                  <a:gd name="T68" fmla="*/ 3 w 8"/>
                  <a:gd name="T69" fmla="*/ 2 h 3"/>
                  <a:gd name="T70" fmla="*/ 3 w 8"/>
                  <a:gd name="T71" fmla="*/ 2 h 3"/>
                  <a:gd name="T72" fmla="*/ 2 w 8"/>
                  <a:gd name="T73" fmla="*/ 2 h 3"/>
                  <a:gd name="T74" fmla="*/ 2 w 8"/>
                  <a:gd name="T75" fmla="*/ 2 h 3"/>
                  <a:gd name="T76" fmla="*/ 2 w 8"/>
                  <a:gd name="T77" fmla="*/ 2 h 3"/>
                  <a:gd name="T78" fmla="*/ 1 w 8"/>
                  <a:gd name="T79" fmla="*/ 3 h 3"/>
                  <a:gd name="T80" fmla="*/ 1 w 8"/>
                  <a:gd name="T81" fmla="*/ 2 h 3"/>
                  <a:gd name="T82" fmla="*/ 0 w 8"/>
                  <a:gd name="T83" fmla="*/ 3 h 3"/>
                  <a:gd name="T84" fmla="*/ 0 w 8"/>
                  <a:gd name="T85" fmla="*/ 3 h 3"/>
                  <a:gd name="T86" fmla="*/ 0 w 8"/>
                  <a:gd name="T8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09" name="Freeform 309"/>
              <p:cNvSpPr>
                <a:spLocks/>
              </p:cNvSpPr>
              <p:nvPr/>
            </p:nvSpPr>
            <p:spPr bwMode="auto">
              <a:xfrm>
                <a:off x="1214" y="3615"/>
                <a:ext cx="24" cy="42"/>
              </a:xfrm>
              <a:custGeom>
                <a:avLst/>
                <a:gdLst>
                  <a:gd name="T0" fmla="*/ 0 w 4"/>
                  <a:gd name="T1" fmla="*/ 7 h 7"/>
                  <a:gd name="T2" fmla="*/ 0 w 4"/>
                  <a:gd name="T3" fmla="*/ 7 h 7"/>
                  <a:gd name="T4" fmla="*/ 0 w 4"/>
                  <a:gd name="T5" fmla="*/ 6 h 7"/>
                  <a:gd name="T6" fmla="*/ 1 w 4"/>
                  <a:gd name="T7" fmla="*/ 5 h 7"/>
                  <a:gd name="T8" fmla="*/ 2 w 4"/>
                  <a:gd name="T9" fmla="*/ 4 h 7"/>
                  <a:gd name="T10" fmla="*/ 3 w 4"/>
                  <a:gd name="T11" fmla="*/ 2 h 7"/>
                  <a:gd name="T12" fmla="*/ 4 w 4"/>
                  <a:gd name="T13" fmla="*/ 2 h 7"/>
                  <a:gd name="T14" fmla="*/ 4 w 4"/>
                  <a:gd name="T15" fmla="*/ 1 h 7"/>
                  <a:gd name="T16" fmla="*/ 4 w 4"/>
                  <a:gd name="T17" fmla="*/ 0 h 7"/>
                  <a:gd name="T18" fmla="*/ 4 w 4"/>
                  <a:gd name="T19" fmla="*/ 0 h 7"/>
                  <a:gd name="T20" fmla="*/ 4 w 4"/>
                  <a:gd name="T21" fmla="*/ 2 h 7"/>
                  <a:gd name="T22" fmla="*/ 3 w 4"/>
                  <a:gd name="T23" fmla="*/ 2 h 7"/>
                  <a:gd name="T24" fmla="*/ 2 w 4"/>
                  <a:gd name="T25" fmla="*/ 4 h 7"/>
                  <a:gd name="T26" fmla="*/ 1 w 4"/>
                  <a:gd name="T27" fmla="*/ 5 h 7"/>
                  <a:gd name="T28" fmla="*/ 1 w 4"/>
                  <a:gd name="T29" fmla="*/ 6 h 7"/>
                  <a:gd name="T30" fmla="*/ 0 w 4"/>
                  <a:gd name="T31" fmla="*/ 7 h 7"/>
                  <a:gd name="T32" fmla="*/ 0 w 4"/>
                  <a:gd name="T33" fmla="*/ 7 h 7"/>
                  <a:gd name="T34" fmla="*/ 0 w 4"/>
                  <a:gd name="T3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10" name="Freeform 310"/>
              <p:cNvSpPr>
                <a:spLocks/>
              </p:cNvSpPr>
              <p:nvPr/>
            </p:nvSpPr>
            <p:spPr bwMode="auto">
              <a:xfrm>
                <a:off x="1208" y="3621"/>
                <a:ext cx="12" cy="42"/>
              </a:xfrm>
              <a:custGeom>
                <a:avLst/>
                <a:gdLst>
                  <a:gd name="T0" fmla="*/ 1 w 2"/>
                  <a:gd name="T1" fmla="*/ 7 h 7"/>
                  <a:gd name="T2" fmla="*/ 0 w 2"/>
                  <a:gd name="T3" fmla="*/ 6 h 7"/>
                  <a:gd name="T4" fmla="*/ 0 w 2"/>
                  <a:gd name="T5" fmla="*/ 6 h 7"/>
                  <a:gd name="T6" fmla="*/ 1 w 2"/>
                  <a:gd name="T7" fmla="*/ 5 h 7"/>
                  <a:gd name="T8" fmla="*/ 1 w 2"/>
                  <a:gd name="T9" fmla="*/ 5 h 7"/>
                  <a:gd name="T10" fmla="*/ 1 w 2"/>
                  <a:gd name="T11" fmla="*/ 4 h 7"/>
                  <a:gd name="T12" fmla="*/ 2 w 2"/>
                  <a:gd name="T13" fmla="*/ 4 h 7"/>
                  <a:gd name="T14" fmla="*/ 2 w 2"/>
                  <a:gd name="T15" fmla="*/ 3 h 7"/>
                  <a:gd name="T16" fmla="*/ 2 w 2"/>
                  <a:gd name="T17" fmla="*/ 3 h 7"/>
                  <a:gd name="T18" fmla="*/ 2 w 2"/>
                  <a:gd name="T19" fmla="*/ 2 h 7"/>
                  <a:gd name="T20" fmla="*/ 2 w 2"/>
                  <a:gd name="T21" fmla="*/ 2 h 7"/>
                  <a:gd name="T22" fmla="*/ 2 w 2"/>
                  <a:gd name="T23" fmla="*/ 2 h 7"/>
                  <a:gd name="T24" fmla="*/ 1 w 2"/>
                  <a:gd name="T25" fmla="*/ 1 h 7"/>
                  <a:gd name="T26" fmla="*/ 1 w 2"/>
                  <a:gd name="T27" fmla="*/ 1 h 7"/>
                  <a:gd name="T28" fmla="*/ 1 w 2"/>
                  <a:gd name="T29" fmla="*/ 0 h 7"/>
                  <a:gd name="T30" fmla="*/ 1 w 2"/>
                  <a:gd name="T31" fmla="*/ 0 h 7"/>
                  <a:gd name="T32" fmla="*/ 1 w 2"/>
                  <a:gd name="T33" fmla="*/ 1 h 7"/>
                  <a:gd name="T34" fmla="*/ 2 w 2"/>
                  <a:gd name="T35" fmla="*/ 1 h 7"/>
                  <a:gd name="T36" fmla="*/ 2 w 2"/>
                  <a:gd name="T37" fmla="*/ 2 h 7"/>
                  <a:gd name="T38" fmla="*/ 2 w 2"/>
                  <a:gd name="T39" fmla="*/ 2 h 7"/>
                  <a:gd name="T40" fmla="*/ 2 w 2"/>
                  <a:gd name="T41" fmla="*/ 2 h 7"/>
                  <a:gd name="T42" fmla="*/ 2 w 2"/>
                  <a:gd name="T43" fmla="*/ 2 h 7"/>
                  <a:gd name="T44" fmla="*/ 2 w 2"/>
                  <a:gd name="T45" fmla="*/ 3 h 7"/>
                  <a:gd name="T46" fmla="*/ 2 w 2"/>
                  <a:gd name="T47" fmla="*/ 3 h 7"/>
                  <a:gd name="T48" fmla="*/ 2 w 2"/>
                  <a:gd name="T49" fmla="*/ 3 h 7"/>
                  <a:gd name="T50" fmla="*/ 1 w 2"/>
                  <a:gd name="T51" fmla="*/ 4 h 7"/>
                  <a:gd name="T52" fmla="*/ 1 w 2"/>
                  <a:gd name="T53" fmla="*/ 5 h 7"/>
                  <a:gd name="T54" fmla="*/ 1 w 2"/>
                  <a:gd name="T55" fmla="*/ 5 h 7"/>
                  <a:gd name="T56" fmla="*/ 1 w 2"/>
                  <a:gd name="T57" fmla="*/ 6 h 7"/>
                  <a:gd name="T58" fmla="*/ 1 w 2"/>
                  <a:gd name="T59" fmla="*/ 6 h 7"/>
                  <a:gd name="T60" fmla="*/ 1 w 2"/>
                  <a:gd name="T61" fmla="*/ 7 h 7"/>
                  <a:gd name="T62" fmla="*/ 1 w 2"/>
                  <a:gd name="T6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" h="7">
                    <a:moveTo>
                      <a:pt x="1" y="7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11" name="Freeform 311"/>
              <p:cNvSpPr>
                <a:spLocks/>
              </p:cNvSpPr>
              <p:nvPr/>
            </p:nvSpPr>
            <p:spPr bwMode="auto">
              <a:xfrm>
                <a:off x="1220" y="3615"/>
                <a:ext cx="12" cy="18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2 h 3"/>
                  <a:gd name="T4" fmla="*/ 0 w 2"/>
                  <a:gd name="T5" fmla="*/ 2 h 3"/>
                  <a:gd name="T6" fmla="*/ 0 w 2"/>
                  <a:gd name="T7" fmla="*/ 2 h 3"/>
                  <a:gd name="T8" fmla="*/ 0 w 2"/>
                  <a:gd name="T9" fmla="*/ 3 h 3"/>
                  <a:gd name="T10" fmla="*/ 1 w 2"/>
                  <a:gd name="T11" fmla="*/ 3 h 3"/>
                  <a:gd name="T12" fmla="*/ 1 w 2"/>
                  <a:gd name="T13" fmla="*/ 3 h 3"/>
                  <a:gd name="T14" fmla="*/ 1 w 2"/>
                  <a:gd name="T15" fmla="*/ 3 h 3"/>
                  <a:gd name="T16" fmla="*/ 2 w 2"/>
                  <a:gd name="T17" fmla="*/ 2 h 3"/>
                  <a:gd name="T18" fmla="*/ 2 w 2"/>
                  <a:gd name="T19" fmla="*/ 2 h 3"/>
                  <a:gd name="T20" fmla="*/ 2 w 2"/>
                  <a:gd name="T21" fmla="*/ 1 h 3"/>
                  <a:gd name="T22" fmla="*/ 2 w 2"/>
                  <a:gd name="T23" fmla="*/ 1 h 3"/>
                  <a:gd name="T24" fmla="*/ 2 w 2"/>
                  <a:gd name="T25" fmla="*/ 0 h 3"/>
                  <a:gd name="T26" fmla="*/ 2 w 2"/>
                  <a:gd name="T27" fmla="*/ 0 h 3"/>
                  <a:gd name="T28" fmla="*/ 2 w 2"/>
                  <a:gd name="T29" fmla="*/ 1 h 3"/>
                  <a:gd name="T30" fmla="*/ 2 w 2"/>
                  <a:gd name="T31" fmla="*/ 2 h 3"/>
                  <a:gd name="T32" fmla="*/ 2 w 2"/>
                  <a:gd name="T33" fmla="*/ 2 h 3"/>
                  <a:gd name="T34" fmla="*/ 1 w 2"/>
                  <a:gd name="T35" fmla="*/ 3 h 3"/>
                  <a:gd name="T36" fmla="*/ 1 w 2"/>
                  <a:gd name="T37" fmla="*/ 3 h 3"/>
                  <a:gd name="T38" fmla="*/ 1 w 2"/>
                  <a:gd name="T39" fmla="*/ 3 h 3"/>
                  <a:gd name="T40" fmla="*/ 0 w 2"/>
                  <a:gd name="T41" fmla="*/ 2 h 3"/>
                  <a:gd name="T42" fmla="*/ 0 w 2"/>
                  <a:gd name="T43" fmla="*/ 2 h 3"/>
                  <a:gd name="T44" fmla="*/ 0 w 2"/>
                  <a:gd name="T45" fmla="*/ 2 h 3"/>
                  <a:gd name="T46" fmla="*/ 0 w 2"/>
                  <a:gd name="T47" fmla="*/ 2 h 3"/>
                  <a:gd name="T48" fmla="*/ 0 w 2"/>
                  <a:gd name="T49" fmla="*/ 1 h 3"/>
                  <a:gd name="T50" fmla="*/ 0 w 2"/>
                  <a:gd name="T5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12" name="Freeform 312"/>
              <p:cNvSpPr>
                <a:spLocks/>
              </p:cNvSpPr>
              <p:nvPr/>
            </p:nvSpPr>
            <p:spPr bwMode="auto">
              <a:xfrm>
                <a:off x="1160" y="3633"/>
                <a:ext cx="24" cy="12"/>
              </a:xfrm>
              <a:custGeom>
                <a:avLst/>
                <a:gdLst>
                  <a:gd name="T0" fmla="*/ 1 w 4"/>
                  <a:gd name="T1" fmla="*/ 1 h 2"/>
                  <a:gd name="T2" fmla="*/ 1 w 4"/>
                  <a:gd name="T3" fmla="*/ 2 h 2"/>
                  <a:gd name="T4" fmla="*/ 2 w 4"/>
                  <a:gd name="T5" fmla="*/ 1 h 2"/>
                  <a:gd name="T6" fmla="*/ 1 w 4"/>
                  <a:gd name="T7" fmla="*/ 2 h 2"/>
                  <a:gd name="T8" fmla="*/ 2 w 4"/>
                  <a:gd name="T9" fmla="*/ 1 h 2"/>
                  <a:gd name="T10" fmla="*/ 2 w 4"/>
                  <a:gd name="T11" fmla="*/ 2 h 2"/>
                  <a:gd name="T12" fmla="*/ 2 w 4"/>
                  <a:gd name="T13" fmla="*/ 1 h 2"/>
                  <a:gd name="T14" fmla="*/ 2 w 4"/>
                  <a:gd name="T15" fmla="*/ 2 h 2"/>
                  <a:gd name="T16" fmla="*/ 2 w 4"/>
                  <a:gd name="T17" fmla="*/ 1 h 2"/>
                  <a:gd name="T18" fmla="*/ 3 w 4"/>
                  <a:gd name="T19" fmla="*/ 2 h 2"/>
                  <a:gd name="T20" fmla="*/ 3 w 4"/>
                  <a:gd name="T21" fmla="*/ 1 h 2"/>
                  <a:gd name="T22" fmla="*/ 3 w 4"/>
                  <a:gd name="T23" fmla="*/ 1 h 2"/>
                  <a:gd name="T24" fmla="*/ 3 w 4"/>
                  <a:gd name="T25" fmla="*/ 1 h 2"/>
                  <a:gd name="T26" fmla="*/ 3 w 4"/>
                  <a:gd name="T27" fmla="*/ 1 h 2"/>
                  <a:gd name="T28" fmla="*/ 3 w 4"/>
                  <a:gd name="T29" fmla="*/ 0 h 2"/>
                  <a:gd name="T30" fmla="*/ 3 w 4"/>
                  <a:gd name="T31" fmla="*/ 0 h 2"/>
                  <a:gd name="T32" fmla="*/ 3 w 4"/>
                  <a:gd name="T33" fmla="*/ 0 h 2"/>
                  <a:gd name="T34" fmla="*/ 4 w 4"/>
                  <a:gd name="T35" fmla="*/ 0 h 2"/>
                  <a:gd name="T36" fmla="*/ 4 w 4"/>
                  <a:gd name="T37" fmla="*/ 0 h 2"/>
                  <a:gd name="T38" fmla="*/ 3 w 4"/>
                  <a:gd name="T39" fmla="*/ 1 h 2"/>
                  <a:gd name="T40" fmla="*/ 3 w 4"/>
                  <a:gd name="T41" fmla="*/ 2 h 2"/>
                  <a:gd name="T42" fmla="*/ 3 w 4"/>
                  <a:gd name="T43" fmla="*/ 2 h 2"/>
                  <a:gd name="T44" fmla="*/ 2 w 4"/>
                  <a:gd name="T45" fmla="*/ 2 h 2"/>
                  <a:gd name="T46" fmla="*/ 2 w 4"/>
                  <a:gd name="T47" fmla="*/ 2 h 2"/>
                  <a:gd name="T48" fmla="*/ 1 w 4"/>
                  <a:gd name="T49" fmla="*/ 2 h 2"/>
                  <a:gd name="T50" fmla="*/ 1 w 4"/>
                  <a:gd name="T51" fmla="*/ 2 h 2"/>
                  <a:gd name="T52" fmla="*/ 0 w 4"/>
                  <a:gd name="T53" fmla="*/ 2 h 2"/>
                  <a:gd name="T54" fmla="*/ 0 w 4"/>
                  <a:gd name="T55" fmla="*/ 2 h 2"/>
                  <a:gd name="T56" fmla="*/ 1 w 4"/>
                  <a:gd name="T57" fmla="*/ 1 h 2"/>
                  <a:gd name="T58" fmla="*/ 1 w 4"/>
                  <a:gd name="T5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13" name="Freeform 313"/>
              <p:cNvSpPr>
                <a:spLocks/>
              </p:cNvSpPr>
              <p:nvPr/>
            </p:nvSpPr>
            <p:spPr bwMode="auto">
              <a:xfrm>
                <a:off x="1106" y="3495"/>
                <a:ext cx="150" cy="192"/>
              </a:xfrm>
              <a:custGeom>
                <a:avLst/>
                <a:gdLst>
                  <a:gd name="T0" fmla="*/ 8 w 25"/>
                  <a:gd name="T1" fmla="*/ 1 h 32"/>
                  <a:gd name="T2" fmla="*/ 7 w 25"/>
                  <a:gd name="T3" fmla="*/ 4 h 32"/>
                  <a:gd name="T4" fmla="*/ 6 w 25"/>
                  <a:gd name="T5" fmla="*/ 6 h 32"/>
                  <a:gd name="T6" fmla="*/ 5 w 25"/>
                  <a:gd name="T7" fmla="*/ 8 h 32"/>
                  <a:gd name="T8" fmla="*/ 5 w 25"/>
                  <a:gd name="T9" fmla="*/ 10 h 32"/>
                  <a:gd name="T10" fmla="*/ 4 w 25"/>
                  <a:gd name="T11" fmla="*/ 12 h 32"/>
                  <a:gd name="T12" fmla="*/ 4 w 25"/>
                  <a:gd name="T13" fmla="*/ 14 h 32"/>
                  <a:gd name="T14" fmla="*/ 4 w 25"/>
                  <a:gd name="T15" fmla="*/ 16 h 32"/>
                  <a:gd name="T16" fmla="*/ 5 w 25"/>
                  <a:gd name="T17" fmla="*/ 18 h 32"/>
                  <a:gd name="T18" fmla="*/ 6 w 25"/>
                  <a:gd name="T19" fmla="*/ 19 h 32"/>
                  <a:gd name="T20" fmla="*/ 8 w 25"/>
                  <a:gd name="T21" fmla="*/ 20 h 32"/>
                  <a:gd name="T22" fmla="*/ 10 w 25"/>
                  <a:gd name="T23" fmla="*/ 19 h 32"/>
                  <a:gd name="T24" fmla="*/ 12 w 25"/>
                  <a:gd name="T25" fmla="*/ 19 h 32"/>
                  <a:gd name="T26" fmla="*/ 14 w 25"/>
                  <a:gd name="T27" fmla="*/ 18 h 32"/>
                  <a:gd name="T28" fmla="*/ 16 w 25"/>
                  <a:gd name="T29" fmla="*/ 17 h 32"/>
                  <a:gd name="T30" fmla="*/ 17 w 25"/>
                  <a:gd name="T31" fmla="*/ 16 h 32"/>
                  <a:gd name="T32" fmla="*/ 18 w 25"/>
                  <a:gd name="T33" fmla="*/ 14 h 32"/>
                  <a:gd name="T34" fmla="*/ 19 w 25"/>
                  <a:gd name="T35" fmla="*/ 12 h 32"/>
                  <a:gd name="T36" fmla="*/ 21 w 25"/>
                  <a:gd name="T37" fmla="*/ 11 h 32"/>
                  <a:gd name="T38" fmla="*/ 21 w 25"/>
                  <a:gd name="T39" fmla="*/ 9 h 32"/>
                  <a:gd name="T40" fmla="*/ 22 w 25"/>
                  <a:gd name="T41" fmla="*/ 7 h 32"/>
                  <a:gd name="T42" fmla="*/ 22 w 25"/>
                  <a:gd name="T43" fmla="*/ 5 h 32"/>
                  <a:gd name="T44" fmla="*/ 21 w 25"/>
                  <a:gd name="T45" fmla="*/ 4 h 32"/>
                  <a:gd name="T46" fmla="*/ 19 w 25"/>
                  <a:gd name="T47" fmla="*/ 3 h 32"/>
                  <a:gd name="T48" fmla="*/ 18 w 25"/>
                  <a:gd name="T49" fmla="*/ 2 h 32"/>
                  <a:gd name="T50" fmla="*/ 16 w 25"/>
                  <a:gd name="T51" fmla="*/ 1 h 32"/>
                  <a:gd name="T52" fmla="*/ 17 w 25"/>
                  <a:gd name="T53" fmla="*/ 0 h 32"/>
                  <a:gd name="T54" fmla="*/ 21 w 25"/>
                  <a:gd name="T55" fmla="*/ 1 h 32"/>
                  <a:gd name="T56" fmla="*/ 23 w 25"/>
                  <a:gd name="T57" fmla="*/ 3 h 32"/>
                  <a:gd name="T58" fmla="*/ 24 w 25"/>
                  <a:gd name="T59" fmla="*/ 7 h 32"/>
                  <a:gd name="T60" fmla="*/ 25 w 25"/>
                  <a:gd name="T61" fmla="*/ 12 h 32"/>
                  <a:gd name="T62" fmla="*/ 25 w 25"/>
                  <a:gd name="T63" fmla="*/ 17 h 32"/>
                  <a:gd name="T64" fmla="*/ 24 w 25"/>
                  <a:gd name="T65" fmla="*/ 19 h 32"/>
                  <a:gd name="T66" fmla="*/ 22 w 25"/>
                  <a:gd name="T67" fmla="*/ 20 h 32"/>
                  <a:gd name="T68" fmla="*/ 18 w 25"/>
                  <a:gd name="T69" fmla="*/ 21 h 32"/>
                  <a:gd name="T70" fmla="*/ 10 w 25"/>
                  <a:gd name="T71" fmla="*/ 23 h 32"/>
                  <a:gd name="T72" fmla="*/ 6 w 25"/>
                  <a:gd name="T73" fmla="*/ 25 h 32"/>
                  <a:gd name="T74" fmla="*/ 3 w 25"/>
                  <a:gd name="T75" fmla="*/ 29 h 32"/>
                  <a:gd name="T76" fmla="*/ 1 w 25"/>
                  <a:gd name="T77" fmla="*/ 30 h 32"/>
                  <a:gd name="T78" fmla="*/ 0 w 25"/>
                  <a:gd name="T79" fmla="*/ 31 h 32"/>
                  <a:gd name="T80" fmla="*/ 2 w 25"/>
                  <a:gd name="T81" fmla="*/ 31 h 32"/>
                  <a:gd name="T82" fmla="*/ 1 w 25"/>
                  <a:gd name="T83" fmla="*/ 32 h 32"/>
                  <a:gd name="T84" fmla="*/ 0 w 25"/>
                  <a:gd name="T85" fmla="*/ 31 h 32"/>
                  <a:gd name="T86" fmla="*/ 0 w 25"/>
                  <a:gd name="T87" fmla="*/ 29 h 32"/>
                  <a:gd name="T88" fmla="*/ 0 w 25"/>
                  <a:gd name="T89" fmla="*/ 25 h 32"/>
                  <a:gd name="T90" fmla="*/ 0 w 25"/>
                  <a:gd name="T91" fmla="*/ 17 h 32"/>
                  <a:gd name="T92" fmla="*/ 0 w 25"/>
                  <a:gd name="T93" fmla="*/ 11 h 32"/>
                  <a:gd name="T94" fmla="*/ 2 w 25"/>
                  <a:gd name="T95" fmla="*/ 5 h 32"/>
                  <a:gd name="T96" fmla="*/ 7 w 25"/>
                  <a:gd name="T97" fmla="*/ 2 h 32"/>
                  <a:gd name="T98" fmla="*/ 10 w 25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" h="32">
                    <a:moveTo>
                      <a:pt x="10" y="0"/>
                    </a:moveTo>
                    <a:lnTo>
                      <a:pt x="8" y="1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2" y="17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5" y="18"/>
                    </a:lnTo>
                    <a:lnTo>
                      <a:pt x="4" y="22"/>
                    </a:lnTo>
                    <a:lnTo>
                      <a:pt x="6" y="19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9" y="22"/>
                    </a:lnTo>
                    <a:lnTo>
                      <a:pt x="10" y="19"/>
                    </a:lnTo>
                    <a:lnTo>
                      <a:pt x="11" y="22"/>
                    </a:lnTo>
                    <a:lnTo>
                      <a:pt x="12" y="19"/>
                    </a:lnTo>
                    <a:lnTo>
                      <a:pt x="13" y="21"/>
                    </a:lnTo>
                    <a:lnTo>
                      <a:pt x="14" y="18"/>
                    </a:lnTo>
                    <a:lnTo>
                      <a:pt x="16" y="20"/>
                    </a:lnTo>
                    <a:lnTo>
                      <a:pt x="16" y="17"/>
                    </a:lnTo>
                    <a:lnTo>
                      <a:pt x="18" y="19"/>
                    </a:lnTo>
                    <a:lnTo>
                      <a:pt x="17" y="16"/>
                    </a:lnTo>
                    <a:lnTo>
                      <a:pt x="20" y="18"/>
                    </a:lnTo>
                    <a:lnTo>
                      <a:pt x="18" y="14"/>
                    </a:lnTo>
                    <a:lnTo>
                      <a:pt x="22" y="16"/>
                    </a:lnTo>
                    <a:lnTo>
                      <a:pt x="19" y="12"/>
                    </a:lnTo>
                    <a:lnTo>
                      <a:pt x="23" y="13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1" y="9"/>
                    </a:lnTo>
                    <a:lnTo>
                      <a:pt x="23" y="9"/>
                    </a:lnTo>
                    <a:lnTo>
                      <a:pt x="22" y="7"/>
                    </a:lnTo>
                    <a:lnTo>
                      <a:pt x="23" y="6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3"/>
                    </a:lnTo>
                    <a:lnTo>
                      <a:pt x="19" y="3"/>
                    </a:lnTo>
                    <a:lnTo>
                      <a:pt x="20" y="1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3"/>
                    </a:lnTo>
                    <a:lnTo>
                      <a:pt x="24" y="4"/>
                    </a:lnTo>
                    <a:lnTo>
                      <a:pt x="24" y="7"/>
                    </a:lnTo>
                    <a:lnTo>
                      <a:pt x="25" y="10"/>
                    </a:lnTo>
                    <a:lnTo>
                      <a:pt x="25" y="12"/>
                    </a:lnTo>
                    <a:lnTo>
                      <a:pt x="25" y="15"/>
                    </a:lnTo>
                    <a:lnTo>
                      <a:pt x="25" y="17"/>
                    </a:lnTo>
                    <a:lnTo>
                      <a:pt x="25" y="18"/>
                    </a:lnTo>
                    <a:lnTo>
                      <a:pt x="24" y="19"/>
                    </a:lnTo>
                    <a:lnTo>
                      <a:pt x="23" y="20"/>
                    </a:lnTo>
                    <a:lnTo>
                      <a:pt x="22" y="20"/>
                    </a:lnTo>
                    <a:lnTo>
                      <a:pt x="20" y="21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6" y="25"/>
                    </a:lnTo>
                    <a:lnTo>
                      <a:pt x="4" y="28"/>
                    </a:lnTo>
                    <a:lnTo>
                      <a:pt x="3" y="29"/>
                    </a:lnTo>
                    <a:lnTo>
                      <a:pt x="2" y="30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2" y="31"/>
                    </a:lnTo>
                    <a:lnTo>
                      <a:pt x="1" y="32"/>
                    </a:lnTo>
                    <a:lnTo>
                      <a:pt x="1" y="32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14" name="Freeform 314"/>
              <p:cNvSpPr>
                <a:spLocks/>
              </p:cNvSpPr>
              <p:nvPr/>
            </p:nvSpPr>
            <p:spPr bwMode="auto">
              <a:xfrm>
                <a:off x="1106" y="3615"/>
                <a:ext cx="132" cy="72"/>
              </a:xfrm>
              <a:custGeom>
                <a:avLst/>
                <a:gdLst>
                  <a:gd name="T0" fmla="*/ 1 w 22"/>
                  <a:gd name="T1" fmla="*/ 12 h 12"/>
                  <a:gd name="T2" fmla="*/ 1 w 22"/>
                  <a:gd name="T3" fmla="*/ 12 h 12"/>
                  <a:gd name="T4" fmla="*/ 3 w 22"/>
                  <a:gd name="T5" fmla="*/ 11 h 12"/>
                  <a:gd name="T6" fmla="*/ 4 w 22"/>
                  <a:gd name="T7" fmla="*/ 10 h 12"/>
                  <a:gd name="T8" fmla="*/ 5 w 22"/>
                  <a:gd name="T9" fmla="*/ 8 h 12"/>
                  <a:gd name="T10" fmla="*/ 8 w 22"/>
                  <a:gd name="T11" fmla="*/ 6 h 12"/>
                  <a:gd name="T12" fmla="*/ 9 w 22"/>
                  <a:gd name="T13" fmla="*/ 5 h 12"/>
                  <a:gd name="T14" fmla="*/ 11 w 22"/>
                  <a:gd name="T15" fmla="*/ 4 h 12"/>
                  <a:gd name="T16" fmla="*/ 12 w 22"/>
                  <a:gd name="T17" fmla="*/ 3 h 12"/>
                  <a:gd name="T18" fmla="*/ 14 w 22"/>
                  <a:gd name="T19" fmla="*/ 3 h 12"/>
                  <a:gd name="T20" fmla="*/ 16 w 22"/>
                  <a:gd name="T21" fmla="*/ 2 h 12"/>
                  <a:gd name="T22" fmla="*/ 19 w 22"/>
                  <a:gd name="T23" fmla="*/ 1 h 12"/>
                  <a:gd name="T24" fmla="*/ 22 w 22"/>
                  <a:gd name="T25" fmla="*/ 0 h 12"/>
                  <a:gd name="T26" fmla="*/ 15 w 22"/>
                  <a:gd name="T27" fmla="*/ 2 h 12"/>
                  <a:gd name="T28" fmla="*/ 11 w 22"/>
                  <a:gd name="T29" fmla="*/ 3 h 12"/>
                  <a:gd name="T30" fmla="*/ 10 w 22"/>
                  <a:gd name="T31" fmla="*/ 4 h 12"/>
                  <a:gd name="T32" fmla="*/ 7 w 22"/>
                  <a:gd name="T33" fmla="*/ 6 h 12"/>
                  <a:gd name="T34" fmla="*/ 5 w 22"/>
                  <a:gd name="T35" fmla="*/ 8 h 12"/>
                  <a:gd name="T36" fmla="*/ 3 w 22"/>
                  <a:gd name="T37" fmla="*/ 10 h 12"/>
                  <a:gd name="T38" fmla="*/ 2 w 22"/>
                  <a:gd name="T39" fmla="*/ 11 h 12"/>
                  <a:gd name="T40" fmla="*/ 1 w 22"/>
                  <a:gd name="T41" fmla="*/ 11 h 12"/>
                  <a:gd name="T42" fmla="*/ 0 w 22"/>
                  <a:gd name="T43" fmla="*/ 11 h 12"/>
                  <a:gd name="T44" fmla="*/ 1 w 22"/>
                  <a:gd name="T4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12">
                    <a:moveTo>
                      <a:pt x="1" y="12"/>
                    </a:moveTo>
                    <a:lnTo>
                      <a:pt x="1" y="12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5" y="8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11" y="4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6" y="2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15" name="Freeform 315"/>
              <p:cNvSpPr>
                <a:spLocks/>
              </p:cNvSpPr>
              <p:nvPr/>
            </p:nvSpPr>
            <p:spPr bwMode="auto">
              <a:xfrm>
                <a:off x="1244" y="3507"/>
                <a:ext cx="138" cy="96"/>
              </a:xfrm>
              <a:custGeom>
                <a:avLst/>
                <a:gdLst>
                  <a:gd name="T0" fmla="*/ 3 w 23"/>
                  <a:gd name="T1" fmla="*/ 9 h 16"/>
                  <a:gd name="T2" fmla="*/ 2 w 23"/>
                  <a:gd name="T3" fmla="*/ 5 h 16"/>
                  <a:gd name="T4" fmla="*/ 2 w 23"/>
                  <a:gd name="T5" fmla="*/ 5 h 16"/>
                  <a:gd name="T6" fmla="*/ 3 w 23"/>
                  <a:gd name="T7" fmla="*/ 7 h 16"/>
                  <a:gd name="T8" fmla="*/ 4 w 23"/>
                  <a:gd name="T9" fmla="*/ 8 h 16"/>
                  <a:gd name="T10" fmla="*/ 5 w 23"/>
                  <a:gd name="T11" fmla="*/ 9 h 16"/>
                  <a:gd name="T12" fmla="*/ 5 w 23"/>
                  <a:gd name="T13" fmla="*/ 10 h 16"/>
                  <a:gd name="T14" fmla="*/ 6 w 23"/>
                  <a:gd name="T15" fmla="*/ 10 h 16"/>
                  <a:gd name="T16" fmla="*/ 7 w 23"/>
                  <a:gd name="T17" fmla="*/ 11 h 16"/>
                  <a:gd name="T18" fmla="*/ 8 w 23"/>
                  <a:gd name="T19" fmla="*/ 12 h 16"/>
                  <a:gd name="T20" fmla="*/ 9 w 23"/>
                  <a:gd name="T21" fmla="*/ 12 h 16"/>
                  <a:gd name="T22" fmla="*/ 10 w 23"/>
                  <a:gd name="T23" fmla="*/ 12 h 16"/>
                  <a:gd name="T24" fmla="*/ 11 w 23"/>
                  <a:gd name="T25" fmla="*/ 12 h 16"/>
                  <a:gd name="T26" fmla="*/ 12 w 23"/>
                  <a:gd name="T27" fmla="*/ 12 h 16"/>
                  <a:gd name="T28" fmla="*/ 13 w 23"/>
                  <a:gd name="T29" fmla="*/ 12 h 16"/>
                  <a:gd name="T30" fmla="*/ 14 w 23"/>
                  <a:gd name="T31" fmla="*/ 11 h 16"/>
                  <a:gd name="T32" fmla="*/ 15 w 23"/>
                  <a:gd name="T33" fmla="*/ 11 h 16"/>
                  <a:gd name="T34" fmla="*/ 15 w 23"/>
                  <a:gd name="T35" fmla="*/ 10 h 16"/>
                  <a:gd name="T36" fmla="*/ 16 w 23"/>
                  <a:gd name="T37" fmla="*/ 9 h 16"/>
                  <a:gd name="T38" fmla="*/ 16 w 23"/>
                  <a:gd name="T39" fmla="*/ 8 h 16"/>
                  <a:gd name="T40" fmla="*/ 16 w 23"/>
                  <a:gd name="T41" fmla="*/ 7 h 16"/>
                  <a:gd name="T42" fmla="*/ 15 w 23"/>
                  <a:gd name="T43" fmla="*/ 6 h 16"/>
                  <a:gd name="T44" fmla="*/ 15 w 23"/>
                  <a:gd name="T45" fmla="*/ 5 h 16"/>
                  <a:gd name="T46" fmla="*/ 14 w 23"/>
                  <a:gd name="T47" fmla="*/ 5 h 16"/>
                  <a:gd name="T48" fmla="*/ 13 w 23"/>
                  <a:gd name="T49" fmla="*/ 4 h 16"/>
                  <a:gd name="T50" fmla="*/ 11 w 23"/>
                  <a:gd name="T51" fmla="*/ 4 h 16"/>
                  <a:gd name="T52" fmla="*/ 7 w 23"/>
                  <a:gd name="T53" fmla="*/ 2 h 16"/>
                  <a:gd name="T54" fmla="*/ 0 w 23"/>
                  <a:gd name="T55" fmla="*/ 0 h 16"/>
                  <a:gd name="T56" fmla="*/ 7 w 23"/>
                  <a:gd name="T57" fmla="*/ 2 h 16"/>
                  <a:gd name="T58" fmla="*/ 15 w 23"/>
                  <a:gd name="T59" fmla="*/ 4 h 16"/>
                  <a:gd name="T60" fmla="*/ 21 w 23"/>
                  <a:gd name="T61" fmla="*/ 7 h 16"/>
                  <a:gd name="T62" fmla="*/ 23 w 23"/>
                  <a:gd name="T63" fmla="*/ 9 h 16"/>
                  <a:gd name="T64" fmla="*/ 23 w 23"/>
                  <a:gd name="T65" fmla="*/ 9 h 16"/>
                  <a:gd name="T66" fmla="*/ 18 w 23"/>
                  <a:gd name="T67" fmla="*/ 13 h 16"/>
                  <a:gd name="T68" fmla="*/ 12 w 23"/>
                  <a:gd name="T69" fmla="*/ 16 h 16"/>
                  <a:gd name="T70" fmla="*/ 6 w 23"/>
                  <a:gd name="T71" fmla="*/ 16 h 16"/>
                  <a:gd name="T72" fmla="*/ 3 w 23"/>
                  <a:gd name="T73" fmla="*/ 15 h 16"/>
                  <a:gd name="T74" fmla="*/ 3 w 23"/>
                  <a:gd name="T75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" h="16">
                    <a:moveTo>
                      <a:pt x="3" y="11"/>
                    </a:moveTo>
                    <a:lnTo>
                      <a:pt x="3" y="9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5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5" y="13"/>
                    </a:lnTo>
                    <a:lnTo>
                      <a:pt x="7" y="11"/>
                    </a:lnTo>
                    <a:lnTo>
                      <a:pt x="7" y="14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3"/>
                    </a:lnTo>
                    <a:lnTo>
                      <a:pt x="14" y="11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7" y="11"/>
                    </a:lnTo>
                    <a:lnTo>
                      <a:pt x="15" y="10"/>
                    </a:lnTo>
                    <a:lnTo>
                      <a:pt x="18" y="11"/>
                    </a:lnTo>
                    <a:lnTo>
                      <a:pt x="16" y="9"/>
                    </a:lnTo>
                    <a:lnTo>
                      <a:pt x="18" y="10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5" y="4"/>
                    </a:lnTo>
                    <a:lnTo>
                      <a:pt x="19" y="5"/>
                    </a:lnTo>
                    <a:lnTo>
                      <a:pt x="21" y="7"/>
                    </a:lnTo>
                    <a:lnTo>
                      <a:pt x="23" y="8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1" y="11"/>
                    </a:lnTo>
                    <a:lnTo>
                      <a:pt x="18" y="13"/>
                    </a:lnTo>
                    <a:lnTo>
                      <a:pt x="15" y="14"/>
                    </a:lnTo>
                    <a:lnTo>
                      <a:pt x="12" y="16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16" name="Freeform 316"/>
              <p:cNvSpPr>
                <a:spLocks/>
              </p:cNvSpPr>
              <p:nvPr/>
            </p:nvSpPr>
            <p:spPr bwMode="auto">
              <a:xfrm>
                <a:off x="1262" y="3555"/>
                <a:ext cx="120" cy="54"/>
              </a:xfrm>
              <a:custGeom>
                <a:avLst/>
                <a:gdLst>
                  <a:gd name="T0" fmla="*/ 0 w 20"/>
                  <a:gd name="T1" fmla="*/ 8 h 9"/>
                  <a:gd name="T2" fmla="*/ 1 w 20"/>
                  <a:gd name="T3" fmla="*/ 9 h 9"/>
                  <a:gd name="T4" fmla="*/ 3 w 20"/>
                  <a:gd name="T5" fmla="*/ 9 h 9"/>
                  <a:gd name="T6" fmla="*/ 6 w 20"/>
                  <a:gd name="T7" fmla="*/ 8 h 9"/>
                  <a:gd name="T8" fmla="*/ 10 w 20"/>
                  <a:gd name="T9" fmla="*/ 8 h 9"/>
                  <a:gd name="T10" fmla="*/ 13 w 20"/>
                  <a:gd name="T11" fmla="*/ 7 h 9"/>
                  <a:gd name="T12" fmla="*/ 16 w 20"/>
                  <a:gd name="T13" fmla="*/ 5 h 9"/>
                  <a:gd name="T14" fmla="*/ 19 w 20"/>
                  <a:gd name="T15" fmla="*/ 4 h 9"/>
                  <a:gd name="T16" fmla="*/ 20 w 20"/>
                  <a:gd name="T17" fmla="*/ 2 h 9"/>
                  <a:gd name="T18" fmla="*/ 20 w 20"/>
                  <a:gd name="T19" fmla="*/ 2 h 9"/>
                  <a:gd name="T20" fmla="*/ 20 w 20"/>
                  <a:gd name="T21" fmla="*/ 1 h 9"/>
                  <a:gd name="T22" fmla="*/ 20 w 20"/>
                  <a:gd name="T23" fmla="*/ 1 h 9"/>
                  <a:gd name="T24" fmla="*/ 20 w 20"/>
                  <a:gd name="T25" fmla="*/ 0 h 9"/>
                  <a:gd name="T26" fmla="*/ 20 w 20"/>
                  <a:gd name="T27" fmla="*/ 1 h 9"/>
                  <a:gd name="T28" fmla="*/ 20 w 20"/>
                  <a:gd name="T29" fmla="*/ 2 h 9"/>
                  <a:gd name="T30" fmla="*/ 19 w 20"/>
                  <a:gd name="T31" fmla="*/ 3 h 9"/>
                  <a:gd name="T32" fmla="*/ 18 w 20"/>
                  <a:gd name="T33" fmla="*/ 4 h 9"/>
                  <a:gd name="T34" fmla="*/ 16 w 20"/>
                  <a:gd name="T35" fmla="*/ 4 h 9"/>
                  <a:gd name="T36" fmla="*/ 13 w 20"/>
                  <a:gd name="T37" fmla="*/ 6 h 9"/>
                  <a:gd name="T38" fmla="*/ 6 w 20"/>
                  <a:gd name="T39" fmla="*/ 8 h 9"/>
                  <a:gd name="T40" fmla="*/ 3 w 20"/>
                  <a:gd name="T41" fmla="*/ 8 h 9"/>
                  <a:gd name="T42" fmla="*/ 1 w 20"/>
                  <a:gd name="T43" fmla="*/ 8 h 9"/>
                  <a:gd name="T44" fmla="*/ 0 w 20"/>
                  <a:gd name="T45" fmla="*/ 8 h 9"/>
                  <a:gd name="T46" fmla="*/ 0 w 20"/>
                  <a:gd name="T47" fmla="*/ 8 h 9"/>
                  <a:gd name="T48" fmla="*/ 0 w 20"/>
                  <a:gd name="T49" fmla="*/ 7 h 9"/>
                  <a:gd name="T50" fmla="*/ 0 w 20"/>
                  <a:gd name="T5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" h="9">
                    <a:moveTo>
                      <a:pt x="0" y="8"/>
                    </a:moveTo>
                    <a:lnTo>
                      <a:pt x="1" y="9"/>
                    </a:lnTo>
                    <a:lnTo>
                      <a:pt x="3" y="9"/>
                    </a:lnTo>
                    <a:lnTo>
                      <a:pt x="6" y="8"/>
                    </a:lnTo>
                    <a:lnTo>
                      <a:pt x="10" y="8"/>
                    </a:lnTo>
                    <a:lnTo>
                      <a:pt x="13" y="7"/>
                    </a:lnTo>
                    <a:lnTo>
                      <a:pt x="16" y="5"/>
                    </a:lnTo>
                    <a:lnTo>
                      <a:pt x="19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20" y="1"/>
                    </a:lnTo>
                    <a:lnTo>
                      <a:pt x="20" y="2"/>
                    </a:lnTo>
                    <a:lnTo>
                      <a:pt x="19" y="3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3" y="6"/>
                    </a:lnTo>
                    <a:lnTo>
                      <a:pt x="6" y="8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28547" name="Group 547"/>
          <p:cNvGrpSpPr>
            <a:grpSpLocks/>
          </p:cNvGrpSpPr>
          <p:nvPr/>
        </p:nvGrpSpPr>
        <p:grpSpPr bwMode="auto">
          <a:xfrm>
            <a:off x="444785" y="5637999"/>
            <a:ext cx="9448800" cy="1016000"/>
            <a:chOff x="178" y="2997"/>
            <a:chExt cx="5952" cy="640"/>
          </a:xfrm>
        </p:grpSpPr>
        <p:sp>
          <p:nvSpPr>
            <p:cNvPr id="128317" name="Text Box 317"/>
            <p:cNvSpPr txBox="1">
              <a:spLocks noChangeArrowheads="1"/>
            </p:cNvSpPr>
            <p:nvPr/>
          </p:nvSpPr>
          <p:spPr bwMode="auto">
            <a:xfrm>
              <a:off x="671" y="2997"/>
              <a:ext cx="5459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2000" b="1" i="1" dirty="0">
                  <a:solidFill>
                    <a:srgbClr val="000090"/>
                  </a:solidFill>
                </a:rPr>
                <a:t>Allergie</a:t>
              </a:r>
              <a:r>
                <a:rPr lang="it-IT" sz="2000" dirty="0"/>
                <a:t>: In particolare con l</a:t>
              </a:r>
              <a:r>
                <a:rPr lang="ja-JP" altLang="it-IT" sz="2000" dirty="0">
                  <a:latin typeface="Arial"/>
                </a:rPr>
                <a:t>’</a:t>
              </a:r>
              <a:r>
                <a:rPr lang="it-IT" sz="2000" dirty="0"/>
                <a:t>aspirina ma possono verificarsi con tutti i </a:t>
              </a:r>
              <a:r>
                <a:rPr lang="it-IT" sz="2000" dirty="0" smtClean="0"/>
                <a:t>FANS. Reazioni di ipersensibilità generalizzata (orticaria, broncocostrizione, edema. </a:t>
              </a:r>
            </a:p>
            <a:p>
              <a:r>
                <a:rPr lang="it-IT" sz="2000" dirty="0" smtClean="0"/>
                <a:t>Rarissimo </a:t>
              </a:r>
              <a:r>
                <a:rPr lang="it-IT" sz="2000" dirty="0"/>
                <a:t>lo shock anafilattico </a:t>
              </a:r>
            </a:p>
          </p:txBody>
        </p:sp>
        <p:grpSp>
          <p:nvGrpSpPr>
            <p:cNvPr id="128318" name="Group 318"/>
            <p:cNvGrpSpPr>
              <a:grpSpLocks/>
            </p:cNvGrpSpPr>
            <p:nvPr/>
          </p:nvGrpSpPr>
          <p:grpSpPr bwMode="auto">
            <a:xfrm flipH="1" flipV="1">
              <a:off x="178" y="3036"/>
              <a:ext cx="343" cy="526"/>
              <a:chOff x="3728" y="573"/>
              <a:chExt cx="234" cy="360"/>
            </a:xfrm>
          </p:grpSpPr>
          <p:sp>
            <p:nvSpPr>
              <p:cNvPr id="128319" name="Freeform 319"/>
              <p:cNvSpPr>
                <a:spLocks/>
              </p:cNvSpPr>
              <p:nvPr/>
            </p:nvSpPr>
            <p:spPr bwMode="auto">
              <a:xfrm>
                <a:off x="3740" y="573"/>
                <a:ext cx="222" cy="288"/>
              </a:xfrm>
              <a:custGeom>
                <a:avLst/>
                <a:gdLst>
                  <a:gd name="T0" fmla="*/ 35 w 37"/>
                  <a:gd name="T1" fmla="*/ 0 h 48"/>
                  <a:gd name="T2" fmla="*/ 37 w 37"/>
                  <a:gd name="T3" fmla="*/ 45 h 48"/>
                  <a:gd name="T4" fmla="*/ 35 w 37"/>
                  <a:gd name="T5" fmla="*/ 48 h 48"/>
                  <a:gd name="T6" fmla="*/ 2 w 37"/>
                  <a:gd name="T7" fmla="*/ 48 h 48"/>
                  <a:gd name="T8" fmla="*/ 0 w 37"/>
                  <a:gd name="T9" fmla="*/ 46 h 48"/>
                  <a:gd name="T10" fmla="*/ 5 w 37"/>
                  <a:gd name="T11" fmla="*/ 26 h 48"/>
                  <a:gd name="T12" fmla="*/ 4 w 37"/>
                  <a:gd name="T13" fmla="*/ 1 h 48"/>
                  <a:gd name="T14" fmla="*/ 5 w 37"/>
                  <a:gd name="T15" fmla="*/ 0 h 48"/>
                  <a:gd name="T16" fmla="*/ 35 w 37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35" y="0"/>
                    </a:moveTo>
                    <a:lnTo>
                      <a:pt x="37" y="45"/>
                    </a:lnTo>
                    <a:lnTo>
                      <a:pt x="35" y="48"/>
                    </a:lnTo>
                    <a:lnTo>
                      <a:pt x="2" y="48"/>
                    </a:lnTo>
                    <a:lnTo>
                      <a:pt x="0" y="46"/>
                    </a:lnTo>
                    <a:lnTo>
                      <a:pt x="5" y="26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1A8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0" name="Freeform 320"/>
              <p:cNvSpPr>
                <a:spLocks/>
              </p:cNvSpPr>
              <p:nvPr/>
            </p:nvSpPr>
            <p:spPr bwMode="auto">
              <a:xfrm>
                <a:off x="3800" y="663"/>
                <a:ext cx="12" cy="30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1 w 2"/>
                  <a:gd name="T5" fmla="*/ 0 h 5"/>
                  <a:gd name="T6" fmla="*/ 1 w 2"/>
                  <a:gd name="T7" fmla="*/ 0 h 5"/>
                  <a:gd name="T8" fmla="*/ 1 w 2"/>
                  <a:gd name="T9" fmla="*/ 3 h 5"/>
                  <a:gd name="T10" fmla="*/ 1 w 2"/>
                  <a:gd name="T11" fmla="*/ 4 h 5"/>
                  <a:gd name="T12" fmla="*/ 0 w 2"/>
                  <a:gd name="T13" fmla="*/ 5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lnTo>
                      <a:pt x="2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CE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1" name="Freeform 321"/>
              <p:cNvSpPr>
                <a:spLocks/>
              </p:cNvSpPr>
              <p:nvPr/>
            </p:nvSpPr>
            <p:spPr bwMode="auto">
              <a:xfrm>
                <a:off x="3818" y="639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  <a:gd name="T8" fmla="*/ 0 w 1"/>
                  <a:gd name="T9" fmla="*/ 2 h 2"/>
                  <a:gd name="T10" fmla="*/ 0 w 1"/>
                  <a:gd name="T11" fmla="*/ 1 h 2"/>
                  <a:gd name="T12" fmla="*/ 0 w 1"/>
                  <a:gd name="T13" fmla="*/ 1 h 2"/>
                  <a:gd name="T14" fmla="*/ 0 w 1"/>
                  <a:gd name="T15" fmla="*/ 0 h 2"/>
                  <a:gd name="T16" fmla="*/ 1 w 1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2" name="Freeform 322"/>
              <p:cNvSpPr>
                <a:spLocks/>
              </p:cNvSpPr>
              <p:nvPr/>
            </p:nvSpPr>
            <p:spPr bwMode="auto">
              <a:xfrm>
                <a:off x="3812" y="627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1 h 2"/>
                  <a:gd name="T6" fmla="*/ 0 w 1"/>
                  <a:gd name="T7" fmla="*/ 2 h 2"/>
                  <a:gd name="T8" fmla="*/ 0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0 h 2"/>
                  <a:gd name="T16" fmla="*/ 1 w 1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3" name="Freeform 323"/>
              <p:cNvSpPr>
                <a:spLocks/>
              </p:cNvSpPr>
              <p:nvPr/>
            </p:nvSpPr>
            <p:spPr bwMode="auto">
              <a:xfrm>
                <a:off x="3902" y="579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1 h 1"/>
                  <a:gd name="T14" fmla="*/ 0 w 1"/>
                  <a:gd name="T15" fmla="*/ 0 h 1"/>
                  <a:gd name="T16" fmla="*/ 0 w 1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4" name="Freeform 324"/>
              <p:cNvSpPr>
                <a:spLocks/>
              </p:cNvSpPr>
              <p:nvPr/>
            </p:nvSpPr>
            <p:spPr bwMode="auto">
              <a:xfrm>
                <a:off x="3842" y="573"/>
                <a:ext cx="12" cy="18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1 h 3"/>
                  <a:gd name="T4" fmla="*/ 2 w 2"/>
                  <a:gd name="T5" fmla="*/ 2 h 3"/>
                  <a:gd name="T6" fmla="*/ 2 w 2"/>
                  <a:gd name="T7" fmla="*/ 2 h 3"/>
                  <a:gd name="T8" fmla="*/ 1 w 2"/>
                  <a:gd name="T9" fmla="*/ 3 h 3"/>
                  <a:gd name="T10" fmla="*/ 1 w 2"/>
                  <a:gd name="T11" fmla="*/ 2 h 3"/>
                  <a:gd name="T12" fmla="*/ 0 w 2"/>
                  <a:gd name="T13" fmla="*/ 1 h 3"/>
                  <a:gd name="T14" fmla="*/ 1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5" name="Freeform 325"/>
              <p:cNvSpPr>
                <a:spLocks/>
              </p:cNvSpPr>
              <p:nvPr/>
            </p:nvSpPr>
            <p:spPr bwMode="auto">
              <a:xfrm>
                <a:off x="3842" y="741"/>
                <a:ext cx="90" cy="114"/>
              </a:xfrm>
              <a:custGeom>
                <a:avLst/>
                <a:gdLst>
                  <a:gd name="T0" fmla="*/ 3 w 15"/>
                  <a:gd name="T1" fmla="*/ 19 h 19"/>
                  <a:gd name="T2" fmla="*/ 5 w 15"/>
                  <a:gd name="T3" fmla="*/ 18 h 19"/>
                  <a:gd name="T4" fmla="*/ 5 w 15"/>
                  <a:gd name="T5" fmla="*/ 17 h 19"/>
                  <a:gd name="T6" fmla="*/ 6 w 15"/>
                  <a:gd name="T7" fmla="*/ 17 h 19"/>
                  <a:gd name="T8" fmla="*/ 7 w 15"/>
                  <a:gd name="T9" fmla="*/ 16 h 19"/>
                  <a:gd name="T10" fmla="*/ 8 w 15"/>
                  <a:gd name="T11" fmla="*/ 16 h 19"/>
                  <a:gd name="T12" fmla="*/ 8 w 15"/>
                  <a:gd name="T13" fmla="*/ 14 h 19"/>
                  <a:gd name="T14" fmla="*/ 9 w 15"/>
                  <a:gd name="T15" fmla="*/ 14 h 19"/>
                  <a:gd name="T16" fmla="*/ 10 w 15"/>
                  <a:gd name="T17" fmla="*/ 13 h 19"/>
                  <a:gd name="T18" fmla="*/ 10 w 15"/>
                  <a:gd name="T19" fmla="*/ 12 h 19"/>
                  <a:gd name="T20" fmla="*/ 10 w 15"/>
                  <a:gd name="T21" fmla="*/ 12 h 19"/>
                  <a:gd name="T22" fmla="*/ 11 w 15"/>
                  <a:gd name="T23" fmla="*/ 11 h 19"/>
                  <a:gd name="T24" fmla="*/ 10 w 15"/>
                  <a:gd name="T25" fmla="*/ 11 h 19"/>
                  <a:gd name="T26" fmla="*/ 10 w 15"/>
                  <a:gd name="T27" fmla="*/ 10 h 19"/>
                  <a:gd name="T28" fmla="*/ 10 w 15"/>
                  <a:gd name="T29" fmla="*/ 9 h 19"/>
                  <a:gd name="T30" fmla="*/ 14 w 15"/>
                  <a:gd name="T31" fmla="*/ 3 h 19"/>
                  <a:gd name="T32" fmla="*/ 15 w 15"/>
                  <a:gd name="T33" fmla="*/ 2 h 19"/>
                  <a:gd name="T34" fmla="*/ 15 w 15"/>
                  <a:gd name="T35" fmla="*/ 1 h 19"/>
                  <a:gd name="T36" fmla="*/ 14 w 15"/>
                  <a:gd name="T37" fmla="*/ 0 h 19"/>
                  <a:gd name="T38" fmla="*/ 13 w 15"/>
                  <a:gd name="T39" fmla="*/ 0 h 19"/>
                  <a:gd name="T40" fmla="*/ 12 w 15"/>
                  <a:gd name="T41" fmla="*/ 0 h 19"/>
                  <a:gd name="T42" fmla="*/ 11 w 15"/>
                  <a:gd name="T43" fmla="*/ 0 h 19"/>
                  <a:gd name="T44" fmla="*/ 10 w 15"/>
                  <a:gd name="T45" fmla="*/ 3 h 19"/>
                  <a:gd name="T46" fmla="*/ 7 w 15"/>
                  <a:gd name="T47" fmla="*/ 6 h 19"/>
                  <a:gd name="T48" fmla="*/ 7 w 15"/>
                  <a:gd name="T49" fmla="*/ 7 h 19"/>
                  <a:gd name="T50" fmla="*/ 6 w 15"/>
                  <a:gd name="T51" fmla="*/ 9 h 19"/>
                  <a:gd name="T52" fmla="*/ 5 w 15"/>
                  <a:gd name="T53" fmla="*/ 8 h 19"/>
                  <a:gd name="T54" fmla="*/ 4 w 15"/>
                  <a:gd name="T55" fmla="*/ 7 h 19"/>
                  <a:gd name="T56" fmla="*/ 3 w 15"/>
                  <a:gd name="T57" fmla="*/ 7 h 19"/>
                  <a:gd name="T58" fmla="*/ 0 w 15"/>
                  <a:gd name="T59" fmla="*/ 9 h 19"/>
                  <a:gd name="T60" fmla="*/ 1 w 15"/>
                  <a:gd name="T61" fmla="*/ 10 h 19"/>
                  <a:gd name="T62" fmla="*/ 0 w 15"/>
                  <a:gd name="T63" fmla="*/ 11 h 19"/>
                  <a:gd name="T64" fmla="*/ 0 w 15"/>
                  <a:gd name="T65" fmla="*/ 12 h 19"/>
                  <a:gd name="T66" fmla="*/ 1 w 15"/>
                  <a:gd name="T67" fmla="*/ 13 h 19"/>
                  <a:gd name="T68" fmla="*/ 2 w 15"/>
                  <a:gd name="T69" fmla="*/ 14 h 19"/>
                  <a:gd name="T70" fmla="*/ 2 w 15"/>
                  <a:gd name="T71" fmla="*/ 16 h 19"/>
                  <a:gd name="T72" fmla="*/ 3 w 15"/>
                  <a:gd name="T7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9">
                    <a:moveTo>
                      <a:pt x="3" y="19"/>
                    </a:moveTo>
                    <a:lnTo>
                      <a:pt x="5" y="18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4" y="3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3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98A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6" name="Freeform 326"/>
              <p:cNvSpPr>
                <a:spLocks/>
              </p:cNvSpPr>
              <p:nvPr/>
            </p:nvSpPr>
            <p:spPr bwMode="auto">
              <a:xfrm>
                <a:off x="3806" y="747"/>
                <a:ext cx="42" cy="126"/>
              </a:xfrm>
              <a:custGeom>
                <a:avLst/>
                <a:gdLst>
                  <a:gd name="T0" fmla="*/ 2 w 7"/>
                  <a:gd name="T1" fmla="*/ 21 h 21"/>
                  <a:gd name="T2" fmla="*/ 2 w 7"/>
                  <a:gd name="T3" fmla="*/ 20 h 21"/>
                  <a:gd name="T4" fmla="*/ 2 w 7"/>
                  <a:gd name="T5" fmla="*/ 16 h 21"/>
                  <a:gd name="T6" fmla="*/ 2 w 7"/>
                  <a:gd name="T7" fmla="*/ 11 h 21"/>
                  <a:gd name="T8" fmla="*/ 2 w 7"/>
                  <a:gd name="T9" fmla="*/ 10 h 21"/>
                  <a:gd name="T10" fmla="*/ 3 w 7"/>
                  <a:gd name="T11" fmla="*/ 9 h 21"/>
                  <a:gd name="T12" fmla="*/ 3 w 7"/>
                  <a:gd name="T13" fmla="*/ 7 h 21"/>
                  <a:gd name="T14" fmla="*/ 4 w 7"/>
                  <a:gd name="T15" fmla="*/ 7 h 21"/>
                  <a:gd name="T16" fmla="*/ 5 w 7"/>
                  <a:gd name="T17" fmla="*/ 6 h 21"/>
                  <a:gd name="T18" fmla="*/ 5 w 7"/>
                  <a:gd name="T19" fmla="*/ 6 h 21"/>
                  <a:gd name="T20" fmla="*/ 6 w 7"/>
                  <a:gd name="T21" fmla="*/ 5 h 21"/>
                  <a:gd name="T22" fmla="*/ 7 w 7"/>
                  <a:gd name="T23" fmla="*/ 4 h 21"/>
                  <a:gd name="T24" fmla="*/ 6 w 7"/>
                  <a:gd name="T25" fmla="*/ 3 h 21"/>
                  <a:gd name="T26" fmla="*/ 6 w 7"/>
                  <a:gd name="T27" fmla="*/ 2 h 21"/>
                  <a:gd name="T28" fmla="*/ 6 w 7"/>
                  <a:gd name="T29" fmla="*/ 1 h 21"/>
                  <a:gd name="T30" fmla="*/ 6 w 7"/>
                  <a:gd name="T31" fmla="*/ 1 h 21"/>
                  <a:gd name="T32" fmla="*/ 6 w 7"/>
                  <a:gd name="T33" fmla="*/ 0 h 21"/>
                  <a:gd name="T34" fmla="*/ 5 w 7"/>
                  <a:gd name="T35" fmla="*/ 0 h 21"/>
                  <a:gd name="T36" fmla="*/ 5 w 7"/>
                  <a:gd name="T37" fmla="*/ 0 h 21"/>
                  <a:gd name="T38" fmla="*/ 4 w 7"/>
                  <a:gd name="T39" fmla="*/ 0 h 21"/>
                  <a:gd name="T40" fmla="*/ 3 w 7"/>
                  <a:gd name="T41" fmla="*/ 0 h 21"/>
                  <a:gd name="T42" fmla="*/ 2 w 7"/>
                  <a:gd name="T43" fmla="*/ 0 h 21"/>
                  <a:gd name="T44" fmla="*/ 1 w 7"/>
                  <a:gd name="T45" fmla="*/ 0 h 21"/>
                  <a:gd name="T46" fmla="*/ 0 w 7"/>
                  <a:gd name="T47" fmla="*/ 1 h 21"/>
                  <a:gd name="T48" fmla="*/ 0 w 7"/>
                  <a:gd name="T49" fmla="*/ 2 h 21"/>
                  <a:gd name="T50" fmla="*/ 0 w 7"/>
                  <a:gd name="T51" fmla="*/ 2 h 21"/>
                  <a:gd name="T52" fmla="*/ 0 w 7"/>
                  <a:gd name="T53" fmla="*/ 3 h 21"/>
                  <a:gd name="T54" fmla="*/ 0 w 7"/>
                  <a:gd name="T55" fmla="*/ 3 h 21"/>
                  <a:gd name="T56" fmla="*/ 0 w 7"/>
                  <a:gd name="T57" fmla="*/ 4 h 21"/>
                  <a:gd name="T58" fmla="*/ 0 w 7"/>
                  <a:gd name="T59" fmla="*/ 4 h 21"/>
                  <a:gd name="T60" fmla="*/ 0 w 7"/>
                  <a:gd name="T61" fmla="*/ 5 h 21"/>
                  <a:gd name="T62" fmla="*/ 0 w 7"/>
                  <a:gd name="T63" fmla="*/ 5 h 21"/>
                  <a:gd name="T64" fmla="*/ 0 w 7"/>
                  <a:gd name="T65" fmla="*/ 6 h 21"/>
                  <a:gd name="T66" fmla="*/ 0 w 7"/>
                  <a:gd name="T67" fmla="*/ 6 h 21"/>
                  <a:gd name="T68" fmla="*/ 1 w 7"/>
                  <a:gd name="T69" fmla="*/ 7 h 21"/>
                  <a:gd name="T70" fmla="*/ 1 w 7"/>
                  <a:gd name="T71" fmla="*/ 8 h 21"/>
                  <a:gd name="T72" fmla="*/ 0 w 7"/>
                  <a:gd name="T73" fmla="*/ 10 h 21"/>
                  <a:gd name="T74" fmla="*/ 0 w 7"/>
                  <a:gd name="T75" fmla="*/ 12 h 21"/>
                  <a:gd name="T76" fmla="*/ 0 w 7"/>
                  <a:gd name="T77" fmla="*/ 20 h 21"/>
                  <a:gd name="T78" fmla="*/ 0 w 7"/>
                  <a:gd name="T79" fmla="*/ 20 h 21"/>
                  <a:gd name="T80" fmla="*/ 2 w 7"/>
                  <a:gd name="T8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21">
                    <a:moveTo>
                      <a:pt x="2" y="21"/>
                    </a:moveTo>
                    <a:lnTo>
                      <a:pt x="2" y="20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A19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7" name="Freeform 327"/>
              <p:cNvSpPr>
                <a:spLocks/>
              </p:cNvSpPr>
              <p:nvPr/>
            </p:nvSpPr>
            <p:spPr bwMode="auto">
              <a:xfrm>
                <a:off x="3872" y="651"/>
                <a:ext cx="54" cy="72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2 h 12"/>
                  <a:gd name="T4" fmla="*/ 9 w 9"/>
                  <a:gd name="T5" fmla="*/ 3 h 12"/>
                  <a:gd name="T6" fmla="*/ 9 w 9"/>
                  <a:gd name="T7" fmla="*/ 4 h 12"/>
                  <a:gd name="T8" fmla="*/ 7 w 9"/>
                  <a:gd name="T9" fmla="*/ 5 h 12"/>
                  <a:gd name="T10" fmla="*/ 2 w 9"/>
                  <a:gd name="T11" fmla="*/ 11 h 12"/>
                  <a:gd name="T12" fmla="*/ 1 w 9"/>
                  <a:gd name="T13" fmla="*/ 12 h 12"/>
                  <a:gd name="T14" fmla="*/ 0 w 9"/>
                  <a:gd name="T15" fmla="*/ 11 h 12"/>
                  <a:gd name="T16" fmla="*/ 0 w 9"/>
                  <a:gd name="T17" fmla="*/ 10 h 12"/>
                  <a:gd name="T18" fmla="*/ 4 w 9"/>
                  <a:gd name="T19" fmla="*/ 3 h 12"/>
                  <a:gd name="T20" fmla="*/ 5 w 9"/>
                  <a:gd name="T21" fmla="*/ 1 h 12"/>
                  <a:gd name="T22" fmla="*/ 5 w 9"/>
                  <a:gd name="T23" fmla="*/ 0 h 12"/>
                  <a:gd name="T24" fmla="*/ 6 w 9"/>
                  <a:gd name="T25" fmla="*/ 0 h 12"/>
                  <a:gd name="T26" fmla="*/ 7 w 9"/>
                  <a:gd name="T27" fmla="*/ 0 h 12"/>
                  <a:gd name="T28" fmla="*/ 8 w 9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lnTo>
                      <a:pt x="9" y="2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2" y="11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4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8A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8" name="Freeform 328"/>
              <p:cNvSpPr>
                <a:spLocks/>
              </p:cNvSpPr>
              <p:nvPr/>
            </p:nvSpPr>
            <p:spPr bwMode="auto">
              <a:xfrm>
                <a:off x="3752" y="675"/>
                <a:ext cx="66" cy="162"/>
              </a:xfrm>
              <a:custGeom>
                <a:avLst/>
                <a:gdLst>
                  <a:gd name="T0" fmla="*/ 10 w 11"/>
                  <a:gd name="T1" fmla="*/ 1 h 27"/>
                  <a:gd name="T2" fmla="*/ 11 w 11"/>
                  <a:gd name="T3" fmla="*/ 2 h 27"/>
                  <a:gd name="T4" fmla="*/ 11 w 11"/>
                  <a:gd name="T5" fmla="*/ 4 h 27"/>
                  <a:gd name="T6" fmla="*/ 9 w 11"/>
                  <a:gd name="T7" fmla="*/ 8 h 27"/>
                  <a:gd name="T8" fmla="*/ 6 w 11"/>
                  <a:gd name="T9" fmla="*/ 15 h 27"/>
                  <a:gd name="T10" fmla="*/ 2 w 11"/>
                  <a:gd name="T11" fmla="*/ 26 h 27"/>
                  <a:gd name="T12" fmla="*/ 2 w 11"/>
                  <a:gd name="T13" fmla="*/ 27 h 27"/>
                  <a:gd name="T14" fmla="*/ 1 w 11"/>
                  <a:gd name="T15" fmla="*/ 27 h 27"/>
                  <a:gd name="T16" fmla="*/ 0 w 11"/>
                  <a:gd name="T17" fmla="*/ 26 h 27"/>
                  <a:gd name="T18" fmla="*/ 1 w 11"/>
                  <a:gd name="T19" fmla="*/ 23 h 27"/>
                  <a:gd name="T20" fmla="*/ 6 w 11"/>
                  <a:gd name="T21" fmla="*/ 6 h 27"/>
                  <a:gd name="T22" fmla="*/ 6 w 11"/>
                  <a:gd name="T23" fmla="*/ 2 h 27"/>
                  <a:gd name="T24" fmla="*/ 7 w 11"/>
                  <a:gd name="T25" fmla="*/ 0 h 27"/>
                  <a:gd name="T26" fmla="*/ 9 w 11"/>
                  <a:gd name="T27" fmla="*/ 0 h 27"/>
                  <a:gd name="T28" fmla="*/ 9 w 11"/>
                  <a:gd name="T29" fmla="*/ 2 h 27"/>
                  <a:gd name="T30" fmla="*/ 8 w 11"/>
                  <a:gd name="T31" fmla="*/ 4 h 27"/>
                  <a:gd name="T32" fmla="*/ 9 w 11"/>
                  <a:gd name="T33" fmla="*/ 3 h 27"/>
                  <a:gd name="T34" fmla="*/ 10 w 11"/>
                  <a:gd name="T35" fmla="*/ 2 h 27"/>
                  <a:gd name="T36" fmla="*/ 10 w 11"/>
                  <a:gd name="T37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" h="27">
                    <a:moveTo>
                      <a:pt x="10" y="1"/>
                    </a:moveTo>
                    <a:lnTo>
                      <a:pt x="11" y="2"/>
                    </a:lnTo>
                    <a:lnTo>
                      <a:pt x="11" y="4"/>
                    </a:lnTo>
                    <a:lnTo>
                      <a:pt x="9" y="8"/>
                    </a:lnTo>
                    <a:lnTo>
                      <a:pt x="6" y="15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1" y="27"/>
                    </a:lnTo>
                    <a:lnTo>
                      <a:pt x="0" y="26"/>
                    </a:lnTo>
                    <a:lnTo>
                      <a:pt x="1" y="23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98A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29" name="Freeform 329"/>
              <p:cNvSpPr>
                <a:spLocks/>
              </p:cNvSpPr>
              <p:nvPr/>
            </p:nvSpPr>
            <p:spPr bwMode="auto">
              <a:xfrm>
                <a:off x="3914" y="765"/>
                <a:ext cx="42" cy="102"/>
              </a:xfrm>
              <a:custGeom>
                <a:avLst/>
                <a:gdLst>
                  <a:gd name="T0" fmla="*/ 7 w 7"/>
                  <a:gd name="T1" fmla="*/ 0 h 17"/>
                  <a:gd name="T2" fmla="*/ 7 w 7"/>
                  <a:gd name="T3" fmla="*/ 6 h 17"/>
                  <a:gd name="T4" fmla="*/ 4 w 7"/>
                  <a:gd name="T5" fmla="*/ 12 h 17"/>
                  <a:gd name="T6" fmla="*/ 3 w 7"/>
                  <a:gd name="T7" fmla="*/ 16 h 17"/>
                  <a:gd name="T8" fmla="*/ 2 w 7"/>
                  <a:gd name="T9" fmla="*/ 17 h 17"/>
                  <a:gd name="T10" fmla="*/ 0 w 7"/>
                  <a:gd name="T11" fmla="*/ 17 h 17"/>
                  <a:gd name="T12" fmla="*/ 1 w 7"/>
                  <a:gd name="T13" fmla="*/ 13 h 17"/>
                  <a:gd name="T14" fmla="*/ 5 w 7"/>
                  <a:gd name="T15" fmla="*/ 5 h 17"/>
                  <a:gd name="T16" fmla="*/ 7 w 7"/>
                  <a:gd name="T17" fmla="*/ 1 h 17"/>
                  <a:gd name="T18" fmla="*/ 7 w 7"/>
                  <a:gd name="T1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7">
                    <a:moveTo>
                      <a:pt x="7" y="0"/>
                    </a:moveTo>
                    <a:lnTo>
                      <a:pt x="7" y="6"/>
                    </a:lnTo>
                    <a:lnTo>
                      <a:pt x="4" y="12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5" y="5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8A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0" name="Freeform 330"/>
              <p:cNvSpPr>
                <a:spLocks/>
              </p:cNvSpPr>
              <p:nvPr/>
            </p:nvSpPr>
            <p:spPr bwMode="auto">
              <a:xfrm>
                <a:off x="3842" y="843"/>
                <a:ext cx="18" cy="24"/>
              </a:xfrm>
              <a:custGeom>
                <a:avLst/>
                <a:gdLst>
                  <a:gd name="T0" fmla="*/ 2 w 3"/>
                  <a:gd name="T1" fmla="*/ 4 h 4"/>
                  <a:gd name="T2" fmla="*/ 0 w 3"/>
                  <a:gd name="T3" fmla="*/ 4 h 4"/>
                  <a:gd name="T4" fmla="*/ 2 w 3"/>
                  <a:gd name="T5" fmla="*/ 0 h 4"/>
                  <a:gd name="T6" fmla="*/ 3 w 3"/>
                  <a:gd name="T7" fmla="*/ 0 h 4"/>
                  <a:gd name="T8" fmla="*/ 3 w 3"/>
                  <a:gd name="T9" fmla="*/ 1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CE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1" name="Freeform 331"/>
              <p:cNvSpPr>
                <a:spLocks/>
              </p:cNvSpPr>
              <p:nvPr/>
            </p:nvSpPr>
            <p:spPr bwMode="auto">
              <a:xfrm>
                <a:off x="3926" y="777"/>
                <a:ext cx="30" cy="78"/>
              </a:xfrm>
              <a:custGeom>
                <a:avLst/>
                <a:gdLst>
                  <a:gd name="T0" fmla="*/ 5 w 5"/>
                  <a:gd name="T1" fmla="*/ 2 h 13"/>
                  <a:gd name="T2" fmla="*/ 3 w 5"/>
                  <a:gd name="T3" fmla="*/ 5 h 13"/>
                  <a:gd name="T4" fmla="*/ 1 w 5"/>
                  <a:gd name="T5" fmla="*/ 11 h 13"/>
                  <a:gd name="T6" fmla="*/ 0 w 5"/>
                  <a:gd name="T7" fmla="*/ 13 h 13"/>
                  <a:gd name="T8" fmla="*/ 0 w 5"/>
                  <a:gd name="T9" fmla="*/ 11 h 13"/>
                  <a:gd name="T10" fmla="*/ 2 w 5"/>
                  <a:gd name="T11" fmla="*/ 5 h 13"/>
                  <a:gd name="T12" fmla="*/ 5 w 5"/>
                  <a:gd name="T13" fmla="*/ 0 h 13"/>
                  <a:gd name="T14" fmla="*/ 5 w 5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3">
                    <a:moveTo>
                      <a:pt x="5" y="2"/>
                    </a:moveTo>
                    <a:lnTo>
                      <a:pt x="3" y="5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5"/>
                    </a:lnTo>
                    <a:lnTo>
                      <a:pt x="5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ECE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2" name="Freeform 332"/>
              <p:cNvSpPr>
                <a:spLocks/>
              </p:cNvSpPr>
              <p:nvPr/>
            </p:nvSpPr>
            <p:spPr bwMode="auto">
              <a:xfrm>
                <a:off x="3758" y="705"/>
                <a:ext cx="42" cy="120"/>
              </a:xfrm>
              <a:custGeom>
                <a:avLst/>
                <a:gdLst>
                  <a:gd name="T0" fmla="*/ 7 w 7"/>
                  <a:gd name="T1" fmla="*/ 1 h 20"/>
                  <a:gd name="T2" fmla="*/ 4 w 7"/>
                  <a:gd name="T3" fmla="*/ 10 h 20"/>
                  <a:gd name="T4" fmla="*/ 1 w 7"/>
                  <a:gd name="T5" fmla="*/ 20 h 20"/>
                  <a:gd name="T6" fmla="*/ 0 w 7"/>
                  <a:gd name="T7" fmla="*/ 20 h 20"/>
                  <a:gd name="T8" fmla="*/ 0 w 7"/>
                  <a:gd name="T9" fmla="*/ 20 h 20"/>
                  <a:gd name="T10" fmla="*/ 2 w 7"/>
                  <a:gd name="T11" fmla="*/ 14 h 20"/>
                  <a:gd name="T12" fmla="*/ 6 w 7"/>
                  <a:gd name="T13" fmla="*/ 3 h 20"/>
                  <a:gd name="T14" fmla="*/ 7 w 7"/>
                  <a:gd name="T15" fmla="*/ 0 h 20"/>
                  <a:gd name="T16" fmla="*/ 7 w 7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0">
                    <a:moveTo>
                      <a:pt x="7" y="1"/>
                    </a:moveTo>
                    <a:lnTo>
                      <a:pt x="4" y="10"/>
                    </a:lnTo>
                    <a:lnTo>
                      <a:pt x="1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6" y="3"/>
                    </a:lnTo>
                    <a:lnTo>
                      <a:pt x="7" y="0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ECE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3" name="Freeform 333"/>
              <p:cNvSpPr>
                <a:spLocks/>
              </p:cNvSpPr>
              <p:nvPr/>
            </p:nvSpPr>
            <p:spPr bwMode="auto">
              <a:xfrm>
                <a:off x="3884" y="609"/>
                <a:ext cx="36" cy="102"/>
              </a:xfrm>
              <a:custGeom>
                <a:avLst/>
                <a:gdLst>
                  <a:gd name="T0" fmla="*/ 6 w 6"/>
                  <a:gd name="T1" fmla="*/ 8 h 17"/>
                  <a:gd name="T2" fmla="*/ 6 w 6"/>
                  <a:gd name="T3" fmla="*/ 9 h 17"/>
                  <a:gd name="T4" fmla="*/ 5 w 6"/>
                  <a:gd name="T5" fmla="*/ 10 h 17"/>
                  <a:gd name="T6" fmla="*/ 3 w 6"/>
                  <a:gd name="T7" fmla="*/ 12 h 17"/>
                  <a:gd name="T8" fmla="*/ 1 w 6"/>
                  <a:gd name="T9" fmla="*/ 16 h 17"/>
                  <a:gd name="T10" fmla="*/ 0 w 6"/>
                  <a:gd name="T11" fmla="*/ 17 h 17"/>
                  <a:gd name="T12" fmla="*/ 1 w 6"/>
                  <a:gd name="T13" fmla="*/ 15 h 17"/>
                  <a:gd name="T14" fmla="*/ 3 w 6"/>
                  <a:gd name="T15" fmla="*/ 11 h 17"/>
                  <a:gd name="T16" fmla="*/ 4 w 6"/>
                  <a:gd name="T17" fmla="*/ 8 h 17"/>
                  <a:gd name="T18" fmla="*/ 5 w 6"/>
                  <a:gd name="T19" fmla="*/ 8 h 17"/>
                  <a:gd name="T20" fmla="*/ 5 w 6"/>
                  <a:gd name="T21" fmla="*/ 8 h 17"/>
                  <a:gd name="T22" fmla="*/ 5 w 6"/>
                  <a:gd name="T23" fmla="*/ 7 h 17"/>
                  <a:gd name="T24" fmla="*/ 5 w 6"/>
                  <a:gd name="T25" fmla="*/ 7 h 17"/>
                  <a:gd name="T26" fmla="*/ 5 w 6"/>
                  <a:gd name="T27" fmla="*/ 6 h 17"/>
                  <a:gd name="T28" fmla="*/ 4 w 6"/>
                  <a:gd name="T29" fmla="*/ 5 h 17"/>
                  <a:gd name="T30" fmla="*/ 4 w 6"/>
                  <a:gd name="T31" fmla="*/ 3 h 17"/>
                  <a:gd name="T32" fmla="*/ 5 w 6"/>
                  <a:gd name="T33" fmla="*/ 0 h 17"/>
                  <a:gd name="T34" fmla="*/ 5 w 6"/>
                  <a:gd name="T35" fmla="*/ 1 h 17"/>
                  <a:gd name="T36" fmla="*/ 5 w 6"/>
                  <a:gd name="T37" fmla="*/ 4 h 17"/>
                  <a:gd name="T38" fmla="*/ 5 w 6"/>
                  <a:gd name="T39" fmla="*/ 5 h 17"/>
                  <a:gd name="T40" fmla="*/ 6 w 6"/>
                  <a:gd name="T41" fmla="*/ 6 h 17"/>
                  <a:gd name="T42" fmla="*/ 6 w 6"/>
                  <a:gd name="T43" fmla="*/ 7 h 17"/>
                  <a:gd name="T44" fmla="*/ 6 w 6"/>
                  <a:gd name="T45" fmla="*/ 8 h 17"/>
                  <a:gd name="T46" fmla="*/ 6 w 6"/>
                  <a:gd name="T4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17">
                    <a:moveTo>
                      <a:pt x="6" y="8"/>
                    </a:moveTo>
                    <a:lnTo>
                      <a:pt x="6" y="9"/>
                    </a:lnTo>
                    <a:lnTo>
                      <a:pt x="5" y="10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1" y="15"/>
                    </a:lnTo>
                    <a:lnTo>
                      <a:pt x="3" y="11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ECE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4" name="Freeform 334"/>
              <p:cNvSpPr>
                <a:spLocks/>
              </p:cNvSpPr>
              <p:nvPr/>
            </p:nvSpPr>
            <p:spPr bwMode="auto">
              <a:xfrm>
                <a:off x="3770" y="573"/>
                <a:ext cx="60" cy="78"/>
              </a:xfrm>
              <a:custGeom>
                <a:avLst/>
                <a:gdLst>
                  <a:gd name="T0" fmla="*/ 5 w 10"/>
                  <a:gd name="T1" fmla="*/ 0 h 13"/>
                  <a:gd name="T2" fmla="*/ 6 w 10"/>
                  <a:gd name="T3" fmla="*/ 1 h 13"/>
                  <a:gd name="T4" fmla="*/ 6 w 10"/>
                  <a:gd name="T5" fmla="*/ 1 h 13"/>
                  <a:gd name="T6" fmla="*/ 6 w 10"/>
                  <a:gd name="T7" fmla="*/ 2 h 13"/>
                  <a:gd name="T8" fmla="*/ 6 w 10"/>
                  <a:gd name="T9" fmla="*/ 2 h 13"/>
                  <a:gd name="T10" fmla="*/ 7 w 10"/>
                  <a:gd name="T11" fmla="*/ 2 h 13"/>
                  <a:gd name="T12" fmla="*/ 7 w 10"/>
                  <a:gd name="T13" fmla="*/ 2 h 13"/>
                  <a:gd name="T14" fmla="*/ 8 w 10"/>
                  <a:gd name="T15" fmla="*/ 2 h 13"/>
                  <a:gd name="T16" fmla="*/ 8 w 10"/>
                  <a:gd name="T17" fmla="*/ 3 h 13"/>
                  <a:gd name="T18" fmla="*/ 8 w 10"/>
                  <a:gd name="T19" fmla="*/ 2 h 13"/>
                  <a:gd name="T20" fmla="*/ 9 w 10"/>
                  <a:gd name="T21" fmla="*/ 2 h 13"/>
                  <a:gd name="T22" fmla="*/ 9 w 10"/>
                  <a:gd name="T23" fmla="*/ 2 h 13"/>
                  <a:gd name="T24" fmla="*/ 9 w 10"/>
                  <a:gd name="T25" fmla="*/ 3 h 13"/>
                  <a:gd name="T26" fmla="*/ 9 w 10"/>
                  <a:gd name="T27" fmla="*/ 3 h 13"/>
                  <a:gd name="T28" fmla="*/ 10 w 10"/>
                  <a:gd name="T29" fmla="*/ 4 h 13"/>
                  <a:gd name="T30" fmla="*/ 9 w 10"/>
                  <a:gd name="T31" fmla="*/ 5 h 13"/>
                  <a:gd name="T32" fmla="*/ 9 w 10"/>
                  <a:gd name="T33" fmla="*/ 5 h 13"/>
                  <a:gd name="T34" fmla="*/ 9 w 10"/>
                  <a:gd name="T35" fmla="*/ 5 h 13"/>
                  <a:gd name="T36" fmla="*/ 9 w 10"/>
                  <a:gd name="T37" fmla="*/ 6 h 13"/>
                  <a:gd name="T38" fmla="*/ 8 w 10"/>
                  <a:gd name="T39" fmla="*/ 6 h 13"/>
                  <a:gd name="T40" fmla="*/ 8 w 10"/>
                  <a:gd name="T41" fmla="*/ 7 h 13"/>
                  <a:gd name="T42" fmla="*/ 7 w 10"/>
                  <a:gd name="T43" fmla="*/ 7 h 13"/>
                  <a:gd name="T44" fmla="*/ 7 w 10"/>
                  <a:gd name="T45" fmla="*/ 7 h 13"/>
                  <a:gd name="T46" fmla="*/ 7 w 10"/>
                  <a:gd name="T47" fmla="*/ 8 h 13"/>
                  <a:gd name="T48" fmla="*/ 6 w 10"/>
                  <a:gd name="T49" fmla="*/ 8 h 13"/>
                  <a:gd name="T50" fmla="*/ 6 w 10"/>
                  <a:gd name="T51" fmla="*/ 8 h 13"/>
                  <a:gd name="T52" fmla="*/ 6 w 10"/>
                  <a:gd name="T53" fmla="*/ 9 h 13"/>
                  <a:gd name="T54" fmla="*/ 5 w 10"/>
                  <a:gd name="T55" fmla="*/ 9 h 13"/>
                  <a:gd name="T56" fmla="*/ 5 w 10"/>
                  <a:gd name="T57" fmla="*/ 8 h 13"/>
                  <a:gd name="T58" fmla="*/ 5 w 10"/>
                  <a:gd name="T59" fmla="*/ 9 h 13"/>
                  <a:gd name="T60" fmla="*/ 5 w 10"/>
                  <a:gd name="T61" fmla="*/ 9 h 13"/>
                  <a:gd name="T62" fmla="*/ 5 w 10"/>
                  <a:gd name="T63" fmla="*/ 10 h 13"/>
                  <a:gd name="T64" fmla="*/ 4 w 10"/>
                  <a:gd name="T65" fmla="*/ 10 h 13"/>
                  <a:gd name="T66" fmla="*/ 4 w 10"/>
                  <a:gd name="T67" fmla="*/ 10 h 13"/>
                  <a:gd name="T68" fmla="*/ 4 w 10"/>
                  <a:gd name="T69" fmla="*/ 11 h 13"/>
                  <a:gd name="T70" fmla="*/ 4 w 10"/>
                  <a:gd name="T71" fmla="*/ 11 h 13"/>
                  <a:gd name="T72" fmla="*/ 3 w 10"/>
                  <a:gd name="T73" fmla="*/ 11 h 13"/>
                  <a:gd name="T74" fmla="*/ 3 w 10"/>
                  <a:gd name="T75" fmla="*/ 11 h 13"/>
                  <a:gd name="T76" fmla="*/ 3 w 10"/>
                  <a:gd name="T77" fmla="*/ 12 h 13"/>
                  <a:gd name="T78" fmla="*/ 3 w 10"/>
                  <a:gd name="T79" fmla="*/ 12 h 13"/>
                  <a:gd name="T80" fmla="*/ 2 w 10"/>
                  <a:gd name="T81" fmla="*/ 12 h 13"/>
                  <a:gd name="T82" fmla="*/ 2 w 10"/>
                  <a:gd name="T83" fmla="*/ 12 h 13"/>
                  <a:gd name="T84" fmla="*/ 2 w 10"/>
                  <a:gd name="T85" fmla="*/ 13 h 13"/>
                  <a:gd name="T86" fmla="*/ 1 w 10"/>
                  <a:gd name="T87" fmla="*/ 13 h 13"/>
                  <a:gd name="T88" fmla="*/ 1 w 10"/>
                  <a:gd name="T89" fmla="*/ 13 h 13"/>
                  <a:gd name="T90" fmla="*/ 0 w 10"/>
                  <a:gd name="T91" fmla="*/ 13 h 13"/>
                  <a:gd name="T92" fmla="*/ 0 w 10"/>
                  <a:gd name="T93" fmla="*/ 1 h 13"/>
                  <a:gd name="T94" fmla="*/ 0 w 10"/>
                  <a:gd name="T95" fmla="*/ 0 h 13"/>
                  <a:gd name="T96" fmla="*/ 5 w 10"/>
                  <a:gd name="T9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3">
                    <a:moveTo>
                      <a:pt x="5" y="0"/>
                    </a:move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5" name="Freeform 335"/>
              <p:cNvSpPr>
                <a:spLocks/>
              </p:cNvSpPr>
              <p:nvPr/>
            </p:nvSpPr>
            <p:spPr bwMode="auto">
              <a:xfrm>
                <a:off x="3776" y="639"/>
                <a:ext cx="66" cy="84"/>
              </a:xfrm>
              <a:custGeom>
                <a:avLst/>
                <a:gdLst>
                  <a:gd name="T0" fmla="*/ 8 w 11"/>
                  <a:gd name="T1" fmla="*/ 13 h 14"/>
                  <a:gd name="T2" fmla="*/ 8 w 11"/>
                  <a:gd name="T3" fmla="*/ 14 h 14"/>
                  <a:gd name="T4" fmla="*/ 9 w 11"/>
                  <a:gd name="T5" fmla="*/ 13 h 14"/>
                  <a:gd name="T6" fmla="*/ 9 w 11"/>
                  <a:gd name="T7" fmla="*/ 13 h 14"/>
                  <a:gd name="T8" fmla="*/ 10 w 11"/>
                  <a:gd name="T9" fmla="*/ 11 h 14"/>
                  <a:gd name="T10" fmla="*/ 10 w 11"/>
                  <a:gd name="T11" fmla="*/ 11 h 14"/>
                  <a:gd name="T12" fmla="*/ 11 w 11"/>
                  <a:gd name="T13" fmla="*/ 10 h 14"/>
                  <a:gd name="T14" fmla="*/ 11 w 11"/>
                  <a:gd name="T15" fmla="*/ 9 h 14"/>
                  <a:gd name="T16" fmla="*/ 11 w 11"/>
                  <a:gd name="T17" fmla="*/ 8 h 14"/>
                  <a:gd name="T18" fmla="*/ 10 w 11"/>
                  <a:gd name="T19" fmla="*/ 7 h 14"/>
                  <a:gd name="T20" fmla="*/ 10 w 11"/>
                  <a:gd name="T21" fmla="*/ 6 h 14"/>
                  <a:gd name="T22" fmla="*/ 9 w 11"/>
                  <a:gd name="T23" fmla="*/ 6 h 14"/>
                  <a:gd name="T24" fmla="*/ 9 w 11"/>
                  <a:gd name="T25" fmla="*/ 5 h 14"/>
                  <a:gd name="T26" fmla="*/ 8 w 11"/>
                  <a:gd name="T27" fmla="*/ 4 h 14"/>
                  <a:gd name="T28" fmla="*/ 8 w 11"/>
                  <a:gd name="T29" fmla="*/ 4 h 14"/>
                  <a:gd name="T30" fmla="*/ 7 w 11"/>
                  <a:gd name="T31" fmla="*/ 3 h 14"/>
                  <a:gd name="T32" fmla="*/ 6 w 11"/>
                  <a:gd name="T33" fmla="*/ 2 h 14"/>
                  <a:gd name="T34" fmla="*/ 6 w 11"/>
                  <a:gd name="T35" fmla="*/ 0 h 14"/>
                  <a:gd name="T36" fmla="*/ 5 w 11"/>
                  <a:gd name="T37" fmla="*/ 0 h 14"/>
                  <a:gd name="T38" fmla="*/ 4 w 11"/>
                  <a:gd name="T39" fmla="*/ 0 h 14"/>
                  <a:gd name="T40" fmla="*/ 3 w 11"/>
                  <a:gd name="T41" fmla="*/ 1 h 14"/>
                  <a:gd name="T42" fmla="*/ 3 w 11"/>
                  <a:gd name="T43" fmla="*/ 1 h 14"/>
                  <a:gd name="T44" fmla="*/ 2 w 11"/>
                  <a:gd name="T45" fmla="*/ 2 h 14"/>
                  <a:gd name="T46" fmla="*/ 2 w 11"/>
                  <a:gd name="T47" fmla="*/ 3 h 14"/>
                  <a:gd name="T48" fmla="*/ 1 w 11"/>
                  <a:gd name="T49" fmla="*/ 4 h 14"/>
                  <a:gd name="T50" fmla="*/ 1 w 11"/>
                  <a:gd name="T51" fmla="*/ 4 h 14"/>
                  <a:gd name="T52" fmla="*/ 1 w 11"/>
                  <a:gd name="T53" fmla="*/ 5 h 14"/>
                  <a:gd name="T54" fmla="*/ 0 w 11"/>
                  <a:gd name="T55" fmla="*/ 6 h 14"/>
                  <a:gd name="T56" fmla="*/ 1 w 11"/>
                  <a:gd name="T57" fmla="*/ 7 h 14"/>
                  <a:gd name="T58" fmla="*/ 0 w 11"/>
                  <a:gd name="T59" fmla="*/ 8 h 14"/>
                  <a:gd name="T60" fmla="*/ 1 w 11"/>
                  <a:gd name="T61" fmla="*/ 8 h 14"/>
                  <a:gd name="T62" fmla="*/ 1 w 11"/>
                  <a:gd name="T63" fmla="*/ 8 h 14"/>
                  <a:gd name="T64" fmla="*/ 1 w 11"/>
                  <a:gd name="T65" fmla="*/ 7 h 14"/>
                  <a:gd name="T66" fmla="*/ 2 w 11"/>
                  <a:gd name="T67" fmla="*/ 7 h 14"/>
                  <a:gd name="T68" fmla="*/ 2 w 11"/>
                  <a:gd name="T69" fmla="*/ 6 h 14"/>
                  <a:gd name="T70" fmla="*/ 3 w 11"/>
                  <a:gd name="T71" fmla="*/ 5 h 14"/>
                  <a:gd name="T72" fmla="*/ 4 w 11"/>
                  <a:gd name="T73" fmla="*/ 5 h 14"/>
                  <a:gd name="T74" fmla="*/ 5 w 11"/>
                  <a:gd name="T75" fmla="*/ 5 h 14"/>
                  <a:gd name="T76" fmla="*/ 5 w 11"/>
                  <a:gd name="T77" fmla="*/ 4 h 14"/>
                  <a:gd name="T78" fmla="*/ 6 w 11"/>
                  <a:gd name="T79" fmla="*/ 5 h 14"/>
                  <a:gd name="T80" fmla="*/ 6 w 11"/>
                  <a:gd name="T81" fmla="*/ 6 h 14"/>
                  <a:gd name="T82" fmla="*/ 7 w 11"/>
                  <a:gd name="T83" fmla="*/ 6 h 14"/>
                  <a:gd name="T84" fmla="*/ 8 w 11"/>
                  <a:gd name="T85" fmla="*/ 7 h 14"/>
                  <a:gd name="T86" fmla="*/ 8 w 11"/>
                  <a:gd name="T87" fmla="*/ 8 h 14"/>
                  <a:gd name="T88" fmla="*/ 8 w 11"/>
                  <a:gd name="T89" fmla="*/ 9 h 14"/>
                  <a:gd name="T90" fmla="*/ 8 w 11"/>
                  <a:gd name="T91" fmla="*/ 9 h 14"/>
                  <a:gd name="T92" fmla="*/ 7 w 11"/>
                  <a:gd name="T93" fmla="*/ 10 h 14"/>
                  <a:gd name="T94" fmla="*/ 7 w 11"/>
                  <a:gd name="T95" fmla="*/ 11 h 14"/>
                  <a:gd name="T96" fmla="*/ 7 w 11"/>
                  <a:gd name="T9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" h="14">
                    <a:moveTo>
                      <a:pt x="7" y="13"/>
                    </a:moveTo>
                    <a:lnTo>
                      <a:pt x="8" y="1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6" name="Freeform 336"/>
              <p:cNvSpPr>
                <a:spLocks/>
              </p:cNvSpPr>
              <p:nvPr/>
            </p:nvSpPr>
            <p:spPr bwMode="auto">
              <a:xfrm>
                <a:off x="3818" y="603"/>
                <a:ext cx="60" cy="96"/>
              </a:xfrm>
              <a:custGeom>
                <a:avLst/>
                <a:gdLst>
                  <a:gd name="T0" fmla="*/ 8 w 10"/>
                  <a:gd name="T1" fmla="*/ 11 h 16"/>
                  <a:gd name="T2" fmla="*/ 9 w 10"/>
                  <a:gd name="T3" fmla="*/ 11 h 16"/>
                  <a:gd name="T4" fmla="*/ 9 w 10"/>
                  <a:gd name="T5" fmla="*/ 12 h 16"/>
                  <a:gd name="T6" fmla="*/ 10 w 10"/>
                  <a:gd name="T7" fmla="*/ 13 h 16"/>
                  <a:gd name="T8" fmla="*/ 9 w 10"/>
                  <a:gd name="T9" fmla="*/ 14 h 16"/>
                  <a:gd name="T10" fmla="*/ 9 w 10"/>
                  <a:gd name="T11" fmla="*/ 15 h 16"/>
                  <a:gd name="T12" fmla="*/ 9 w 10"/>
                  <a:gd name="T13" fmla="*/ 15 h 16"/>
                  <a:gd name="T14" fmla="*/ 8 w 10"/>
                  <a:gd name="T15" fmla="*/ 16 h 16"/>
                  <a:gd name="T16" fmla="*/ 7 w 10"/>
                  <a:gd name="T17" fmla="*/ 15 h 16"/>
                  <a:gd name="T18" fmla="*/ 6 w 10"/>
                  <a:gd name="T19" fmla="*/ 16 h 16"/>
                  <a:gd name="T20" fmla="*/ 5 w 10"/>
                  <a:gd name="T21" fmla="*/ 15 h 16"/>
                  <a:gd name="T22" fmla="*/ 4 w 10"/>
                  <a:gd name="T23" fmla="*/ 14 h 16"/>
                  <a:gd name="T24" fmla="*/ 4 w 10"/>
                  <a:gd name="T25" fmla="*/ 13 h 16"/>
                  <a:gd name="T26" fmla="*/ 4 w 10"/>
                  <a:gd name="T27" fmla="*/ 12 h 16"/>
                  <a:gd name="T28" fmla="*/ 4 w 10"/>
                  <a:gd name="T29" fmla="*/ 11 h 16"/>
                  <a:gd name="T30" fmla="*/ 3 w 10"/>
                  <a:gd name="T31" fmla="*/ 11 h 16"/>
                  <a:gd name="T32" fmla="*/ 3 w 10"/>
                  <a:gd name="T33" fmla="*/ 10 h 16"/>
                  <a:gd name="T34" fmla="*/ 2 w 10"/>
                  <a:gd name="T35" fmla="*/ 9 h 16"/>
                  <a:gd name="T36" fmla="*/ 2 w 10"/>
                  <a:gd name="T37" fmla="*/ 8 h 16"/>
                  <a:gd name="T38" fmla="*/ 1 w 10"/>
                  <a:gd name="T39" fmla="*/ 7 h 16"/>
                  <a:gd name="T40" fmla="*/ 1 w 10"/>
                  <a:gd name="T41" fmla="*/ 7 h 16"/>
                  <a:gd name="T42" fmla="*/ 0 w 10"/>
                  <a:gd name="T43" fmla="*/ 5 h 16"/>
                  <a:gd name="T44" fmla="*/ 1 w 10"/>
                  <a:gd name="T45" fmla="*/ 4 h 16"/>
                  <a:gd name="T46" fmla="*/ 0 w 10"/>
                  <a:gd name="T47" fmla="*/ 3 h 16"/>
                  <a:gd name="T48" fmla="*/ 1 w 10"/>
                  <a:gd name="T49" fmla="*/ 3 h 16"/>
                  <a:gd name="T50" fmla="*/ 1 w 10"/>
                  <a:gd name="T51" fmla="*/ 1 h 16"/>
                  <a:gd name="T52" fmla="*/ 3 w 10"/>
                  <a:gd name="T53" fmla="*/ 1 h 16"/>
                  <a:gd name="T54" fmla="*/ 4 w 10"/>
                  <a:gd name="T55" fmla="*/ 0 h 16"/>
                  <a:gd name="T56" fmla="*/ 4 w 10"/>
                  <a:gd name="T57" fmla="*/ 2 h 16"/>
                  <a:gd name="T58" fmla="*/ 5 w 10"/>
                  <a:gd name="T59" fmla="*/ 2 h 16"/>
                  <a:gd name="T60" fmla="*/ 5 w 10"/>
                  <a:gd name="T61" fmla="*/ 3 h 16"/>
                  <a:gd name="T62" fmla="*/ 5 w 10"/>
                  <a:gd name="T63" fmla="*/ 4 h 16"/>
                  <a:gd name="T64" fmla="*/ 5 w 10"/>
                  <a:gd name="T65" fmla="*/ 5 h 16"/>
                  <a:gd name="T66" fmla="*/ 6 w 10"/>
                  <a:gd name="T67" fmla="*/ 5 h 16"/>
                  <a:gd name="T68" fmla="*/ 6 w 10"/>
                  <a:gd name="T69" fmla="*/ 7 h 16"/>
                  <a:gd name="T70" fmla="*/ 7 w 10"/>
                  <a:gd name="T71" fmla="*/ 7 h 16"/>
                  <a:gd name="T72" fmla="*/ 7 w 10"/>
                  <a:gd name="T73" fmla="*/ 8 h 16"/>
                  <a:gd name="T74" fmla="*/ 7 w 10"/>
                  <a:gd name="T75" fmla="*/ 8 h 16"/>
                  <a:gd name="T76" fmla="*/ 7 w 10"/>
                  <a:gd name="T77" fmla="*/ 9 h 16"/>
                  <a:gd name="T78" fmla="*/ 8 w 10"/>
                  <a:gd name="T7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6">
                    <a:moveTo>
                      <a:pt x="8" y="10"/>
                    </a:moveTo>
                    <a:lnTo>
                      <a:pt x="8" y="11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7" name="Freeform 337"/>
              <p:cNvSpPr>
                <a:spLocks/>
              </p:cNvSpPr>
              <p:nvPr/>
            </p:nvSpPr>
            <p:spPr bwMode="auto">
              <a:xfrm>
                <a:off x="3830" y="699"/>
                <a:ext cx="36" cy="36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2 h 6"/>
                  <a:gd name="T4" fmla="*/ 6 w 6"/>
                  <a:gd name="T5" fmla="*/ 2 h 6"/>
                  <a:gd name="T6" fmla="*/ 6 w 6"/>
                  <a:gd name="T7" fmla="*/ 3 h 6"/>
                  <a:gd name="T8" fmla="*/ 6 w 6"/>
                  <a:gd name="T9" fmla="*/ 3 h 6"/>
                  <a:gd name="T10" fmla="*/ 6 w 6"/>
                  <a:gd name="T11" fmla="*/ 3 h 6"/>
                  <a:gd name="T12" fmla="*/ 5 w 6"/>
                  <a:gd name="T13" fmla="*/ 3 h 6"/>
                  <a:gd name="T14" fmla="*/ 6 w 6"/>
                  <a:gd name="T15" fmla="*/ 4 h 6"/>
                  <a:gd name="T16" fmla="*/ 5 w 6"/>
                  <a:gd name="T17" fmla="*/ 4 h 6"/>
                  <a:gd name="T18" fmla="*/ 5 w 6"/>
                  <a:gd name="T19" fmla="*/ 4 h 6"/>
                  <a:gd name="T20" fmla="*/ 5 w 6"/>
                  <a:gd name="T21" fmla="*/ 4 h 6"/>
                  <a:gd name="T22" fmla="*/ 5 w 6"/>
                  <a:gd name="T23" fmla="*/ 5 h 6"/>
                  <a:gd name="T24" fmla="*/ 5 w 6"/>
                  <a:gd name="T25" fmla="*/ 5 h 6"/>
                  <a:gd name="T26" fmla="*/ 4 w 6"/>
                  <a:gd name="T27" fmla="*/ 6 h 6"/>
                  <a:gd name="T28" fmla="*/ 4 w 6"/>
                  <a:gd name="T29" fmla="*/ 6 h 6"/>
                  <a:gd name="T30" fmla="*/ 4 w 6"/>
                  <a:gd name="T31" fmla="*/ 6 h 6"/>
                  <a:gd name="T32" fmla="*/ 3 w 6"/>
                  <a:gd name="T33" fmla="*/ 6 h 6"/>
                  <a:gd name="T34" fmla="*/ 3 w 6"/>
                  <a:gd name="T35" fmla="*/ 6 h 6"/>
                  <a:gd name="T36" fmla="*/ 3 w 6"/>
                  <a:gd name="T37" fmla="*/ 6 h 6"/>
                  <a:gd name="T38" fmla="*/ 2 w 6"/>
                  <a:gd name="T39" fmla="*/ 6 h 6"/>
                  <a:gd name="T40" fmla="*/ 2 w 6"/>
                  <a:gd name="T41" fmla="*/ 6 h 6"/>
                  <a:gd name="T42" fmla="*/ 1 w 6"/>
                  <a:gd name="T43" fmla="*/ 6 h 6"/>
                  <a:gd name="T44" fmla="*/ 1 w 6"/>
                  <a:gd name="T45" fmla="*/ 6 h 6"/>
                  <a:gd name="T46" fmla="*/ 1 w 6"/>
                  <a:gd name="T47" fmla="*/ 6 h 6"/>
                  <a:gd name="T48" fmla="*/ 1 w 6"/>
                  <a:gd name="T49" fmla="*/ 6 h 6"/>
                  <a:gd name="T50" fmla="*/ 0 w 6"/>
                  <a:gd name="T51" fmla="*/ 6 h 6"/>
                  <a:gd name="T52" fmla="*/ 0 w 6"/>
                  <a:gd name="T53" fmla="*/ 5 h 6"/>
                  <a:gd name="T54" fmla="*/ 0 w 6"/>
                  <a:gd name="T55" fmla="*/ 5 h 6"/>
                  <a:gd name="T56" fmla="*/ 1 w 6"/>
                  <a:gd name="T57" fmla="*/ 5 h 6"/>
                  <a:gd name="T58" fmla="*/ 1 w 6"/>
                  <a:gd name="T59" fmla="*/ 5 h 6"/>
                  <a:gd name="T60" fmla="*/ 1 w 6"/>
                  <a:gd name="T61" fmla="*/ 4 h 6"/>
                  <a:gd name="T62" fmla="*/ 1 w 6"/>
                  <a:gd name="T63" fmla="*/ 4 h 6"/>
                  <a:gd name="T64" fmla="*/ 1 w 6"/>
                  <a:gd name="T65" fmla="*/ 4 h 6"/>
                  <a:gd name="T66" fmla="*/ 1 w 6"/>
                  <a:gd name="T67" fmla="*/ 4 h 6"/>
                  <a:gd name="T68" fmla="*/ 1 w 6"/>
                  <a:gd name="T69" fmla="*/ 3 h 6"/>
                  <a:gd name="T70" fmla="*/ 1 w 6"/>
                  <a:gd name="T71" fmla="*/ 3 h 6"/>
                  <a:gd name="T72" fmla="*/ 1 w 6"/>
                  <a:gd name="T73" fmla="*/ 3 h 6"/>
                  <a:gd name="T74" fmla="*/ 2 w 6"/>
                  <a:gd name="T75" fmla="*/ 3 h 6"/>
                  <a:gd name="T76" fmla="*/ 2 w 6"/>
                  <a:gd name="T77" fmla="*/ 2 h 6"/>
                  <a:gd name="T78" fmla="*/ 2 w 6"/>
                  <a:gd name="T79" fmla="*/ 2 h 6"/>
                  <a:gd name="T80" fmla="*/ 2 w 6"/>
                  <a:gd name="T81" fmla="*/ 1 h 6"/>
                  <a:gd name="T82" fmla="*/ 3 w 6"/>
                  <a:gd name="T83" fmla="*/ 1 h 6"/>
                  <a:gd name="T84" fmla="*/ 3 w 6"/>
                  <a:gd name="T85" fmla="*/ 1 h 6"/>
                  <a:gd name="T86" fmla="*/ 3 w 6"/>
                  <a:gd name="T87" fmla="*/ 1 h 6"/>
                  <a:gd name="T88" fmla="*/ 3 w 6"/>
                  <a:gd name="T89" fmla="*/ 1 h 6"/>
                  <a:gd name="T90" fmla="*/ 4 w 6"/>
                  <a:gd name="T91" fmla="*/ 1 h 6"/>
                  <a:gd name="T92" fmla="*/ 4 w 6"/>
                  <a:gd name="T93" fmla="*/ 1 h 6"/>
                  <a:gd name="T94" fmla="*/ 4 w 6"/>
                  <a:gd name="T95" fmla="*/ 1 h 6"/>
                  <a:gd name="T96" fmla="*/ 4 w 6"/>
                  <a:gd name="T97" fmla="*/ 1 h 6"/>
                  <a:gd name="T98" fmla="*/ 5 w 6"/>
                  <a:gd name="T99" fmla="*/ 0 h 6"/>
                  <a:gd name="T100" fmla="*/ 5 w 6"/>
                  <a:gd name="T101" fmla="*/ 1 h 6"/>
                  <a:gd name="T102" fmla="*/ 6 w 6"/>
                  <a:gd name="T103" fmla="*/ 1 h 6"/>
                  <a:gd name="T104" fmla="*/ 6 w 6"/>
                  <a:gd name="T105" fmla="*/ 1 h 6"/>
                  <a:gd name="T106" fmla="*/ 6 w 6"/>
                  <a:gd name="T107" fmla="*/ 1 h 6"/>
                  <a:gd name="T108" fmla="*/ 6 w 6"/>
                  <a:gd name="T10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8" name="Freeform 338"/>
              <p:cNvSpPr>
                <a:spLocks/>
              </p:cNvSpPr>
              <p:nvPr/>
            </p:nvSpPr>
            <p:spPr bwMode="auto">
              <a:xfrm>
                <a:off x="3860" y="591"/>
                <a:ext cx="48" cy="72"/>
              </a:xfrm>
              <a:custGeom>
                <a:avLst/>
                <a:gdLst>
                  <a:gd name="T0" fmla="*/ 8 w 8"/>
                  <a:gd name="T1" fmla="*/ 4 h 12"/>
                  <a:gd name="T2" fmla="*/ 8 w 8"/>
                  <a:gd name="T3" fmla="*/ 6 h 12"/>
                  <a:gd name="T4" fmla="*/ 8 w 8"/>
                  <a:gd name="T5" fmla="*/ 7 h 12"/>
                  <a:gd name="T6" fmla="*/ 8 w 8"/>
                  <a:gd name="T7" fmla="*/ 7 h 12"/>
                  <a:gd name="T8" fmla="*/ 8 w 8"/>
                  <a:gd name="T9" fmla="*/ 8 h 12"/>
                  <a:gd name="T10" fmla="*/ 8 w 8"/>
                  <a:gd name="T11" fmla="*/ 8 h 12"/>
                  <a:gd name="T12" fmla="*/ 8 w 8"/>
                  <a:gd name="T13" fmla="*/ 9 h 12"/>
                  <a:gd name="T14" fmla="*/ 7 w 8"/>
                  <a:gd name="T15" fmla="*/ 9 h 12"/>
                  <a:gd name="T16" fmla="*/ 7 w 8"/>
                  <a:gd name="T17" fmla="*/ 9 h 12"/>
                  <a:gd name="T18" fmla="*/ 7 w 8"/>
                  <a:gd name="T19" fmla="*/ 9 h 12"/>
                  <a:gd name="T20" fmla="*/ 6 w 8"/>
                  <a:gd name="T21" fmla="*/ 9 h 12"/>
                  <a:gd name="T22" fmla="*/ 6 w 8"/>
                  <a:gd name="T23" fmla="*/ 9 h 12"/>
                  <a:gd name="T24" fmla="*/ 6 w 8"/>
                  <a:gd name="T25" fmla="*/ 9 h 12"/>
                  <a:gd name="T26" fmla="*/ 6 w 8"/>
                  <a:gd name="T27" fmla="*/ 10 h 12"/>
                  <a:gd name="T28" fmla="*/ 5 w 8"/>
                  <a:gd name="T29" fmla="*/ 11 h 12"/>
                  <a:gd name="T30" fmla="*/ 5 w 8"/>
                  <a:gd name="T31" fmla="*/ 11 h 12"/>
                  <a:gd name="T32" fmla="*/ 5 w 8"/>
                  <a:gd name="T33" fmla="*/ 10 h 12"/>
                  <a:gd name="T34" fmla="*/ 5 w 8"/>
                  <a:gd name="T35" fmla="*/ 11 h 12"/>
                  <a:gd name="T36" fmla="*/ 5 w 8"/>
                  <a:gd name="T37" fmla="*/ 11 h 12"/>
                  <a:gd name="T38" fmla="*/ 4 w 8"/>
                  <a:gd name="T39" fmla="*/ 11 h 12"/>
                  <a:gd name="T40" fmla="*/ 4 w 8"/>
                  <a:gd name="T41" fmla="*/ 12 h 12"/>
                  <a:gd name="T42" fmla="*/ 4 w 8"/>
                  <a:gd name="T43" fmla="*/ 12 h 12"/>
                  <a:gd name="T44" fmla="*/ 4 w 8"/>
                  <a:gd name="T45" fmla="*/ 12 h 12"/>
                  <a:gd name="T46" fmla="*/ 4 w 8"/>
                  <a:gd name="T47" fmla="*/ 12 h 12"/>
                  <a:gd name="T48" fmla="*/ 3 w 8"/>
                  <a:gd name="T49" fmla="*/ 12 h 12"/>
                  <a:gd name="T50" fmla="*/ 3 w 8"/>
                  <a:gd name="T51" fmla="*/ 11 h 12"/>
                  <a:gd name="T52" fmla="*/ 2 w 8"/>
                  <a:gd name="T53" fmla="*/ 11 h 12"/>
                  <a:gd name="T54" fmla="*/ 2 w 8"/>
                  <a:gd name="T55" fmla="*/ 11 h 12"/>
                  <a:gd name="T56" fmla="*/ 2 w 8"/>
                  <a:gd name="T57" fmla="*/ 10 h 12"/>
                  <a:gd name="T58" fmla="*/ 1 w 8"/>
                  <a:gd name="T59" fmla="*/ 10 h 12"/>
                  <a:gd name="T60" fmla="*/ 1 w 8"/>
                  <a:gd name="T61" fmla="*/ 10 h 12"/>
                  <a:gd name="T62" fmla="*/ 0 w 8"/>
                  <a:gd name="T63" fmla="*/ 9 h 12"/>
                  <a:gd name="T64" fmla="*/ 0 w 8"/>
                  <a:gd name="T65" fmla="*/ 9 h 12"/>
                  <a:gd name="T66" fmla="*/ 0 w 8"/>
                  <a:gd name="T67" fmla="*/ 7 h 12"/>
                  <a:gd name="T68" fmla="*/ 0 w 8"/>
                  <a:gd name="T69" fmla="*/ 7 h 12"/>
                  <a:gd name="T70" fmla="*/ 0 w 8"/>
                  <a:gd name="T71" fmla="*/ 6 h 12"/>
                  <a:gd name="T72" fmla="*/ 0 w 8"/>
                  <a:gd name="T73" fmla="*/ 6 h 12"/>
                  <a:gd name="T74" fmla="*/ 0 w 8"/>
                  <a:gd name="T75" fmla="*/ 5 h 12"/>
                  <a:gd name="T76" fmla="*/ 0 w 8"/>
                  <a:gd name="T77" fmla="*/ 4 h 12"/>
                  <a:gd name="T78" fmla="*/ 0 w 8"/>
                  <a:gd name="T79" fmla="*/ 4 h 12"/>
                  <a:gd name="T80" fmla="*/ 0 w 8"/>
                  <a:gd name="T81" fmla="*/ 3 h 12"/>
                  <a:gd name="T82" fmla="*/ 0 w 8"/>
                  <a:gd name="T83" fmla="*/ 3 h 12"/>
                  <a:gd name="T84" fmla="*/ 1 w 8"/>
                  <a:gd name="T85" fmla="*/ 3 h 12"/>
                  <a:gd name="T86" fmla="*/ 1 w 8"/>
                  <a:gd name="T87" fmla="*/ 3 h 12"/>
                  <a:gd name="T88" fmla="*/ 1 w 8"/>
                  <a:gd name="T89" fmla="*/ 2 h 12"/>
                  <a:gd name="T90" fmla="*/ 2 w 8"/>
                  <a:gd name="T91" fmla="*/ 2 h 12"/>
                  <a:gd name="T92" fmla="*/ 2 w 8"/>
                  <a:gd name="T93" fmla="*/ 2 h 12"/>
                  <a:gd name="T94" fmla="*/ 2 w 8"/>
                  <a:gd name="T95" fmla="*/ 1 h 12"/>
                  <a:gd name="T96" fmla="*/ 3 w 8"/>
                  <a:gd name="T97" fmla="*/ 1 h 12"/>
                  <a:gd name="T98" fmla="*/ 4 w 8"/>
                  <a:gd name="T99" fmla="*/ 1 h 12"/>
                  <a:gd name="T100" fmla="*/ 5 w 8"/>
                  <a:gd name="T101" fmla="*/ 1 h 12"/>
                  <a:gd name="T102" fmla="*/ 5 w 8"/>
                  <a:gd name="T103" fmla="*/ 0 h 12"/>
                  <a:gd name="T104" fmla="*/ 5 w 8"/>
                  <a:gd name="T105" fmla="*/ 0 h 12"/>
                  <a:gd name="T106" fmla="*/ 6 w 8"/>
                  <a:gd name="T107" fmla="*/ 0 h 12"/>
                  <a:gd name="T108" fmla="*/ 6 w 8"/>
                  <a:gd name="T109" fmla="*/ 0 h 12"/>
                  <a:gd name="T110" fmla="*/ 7 w 8"/>
                  <a:gd name="T111" fmla="*/ 0 h 12"/>
                  <a:gd name="T112" fmla="*/ 7 w 8"/>
                  <a:gd name="T113" fmla="*/ 1 h 12"/>
                  <a:gd name="T114" fmla="*/ 7 w 8"/>
                  <a:gd name="T115" fmla="*/ 2 h 12"/>
                  <a:gd name="T116" fmla="*/ 8 w 8"/>
                  <a:gd name="T117" fmla="*/ 2 h 12"/>
                  <a:gd name="T118" fmla="*/ 8 w 8"/>
                  <a:gd name="T119" fmla="*/ 3 h 12"/>
                  <a:gd name="T120" fmla="*/ 8 w 8"/>
                  <a:gd name="T121" fmla="*/ 3 h 12"/>
                  <a:gd name="T122" fmla="*/ 8 w 8"/>
                  <a:gd name="T12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" h="12">
                    <a:moveTo>
                      <a:pt x="8" y="4"/>
                    </a:moveTo>
                    <a:lnTo>
                      <a:pt x="8" y="6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39" name="Freeform 339"/>
              <p:cNvSpPr>
                <a:spLocks/>
              </p:cNvSpPr>
              <p:nvPr/>
            </p:nvSpPr>
            <p:spPr bwMode="auto">
              <a:xfrm>
                <a:off x="3902" y="573"/>
                <a:ext cx="48" cy="24"/>
              </a:xfrm>
              <a:custGeom>
                <a:avLst/>
                <a:gdLst>
                  <a:gd name="T0" fmla="*/ 8 w 8"/>
                  <a:gd name="T1" fmla="*/ 3 h 4"/>
                  <a:gd name="T2" fmla="*/ 8 w 8"/>
                  <a:gd name="T3" fmla="*/ 3 h 4"/>
                  <a:gd name="T4" fmla="*/ 7 w 8"/>
                  <a:gd name="T5" fmla="*/ 3 h 4"/>
                  <a:gd name="T6" fmla="*/ 7 w 8"/>
                  <a:gd name="T7" fmla="*/ 3 h 4"/>
                  <a:gd name="T8" fmla="*/ 7 w 8"/>
                  <a:gd name="T9" fmla="*/ 3 h 4"/>
                  <a:gd name="T10" fmla="*/ 7 w 8"/>
                  <a:gd name="T11" fmla="*/ 3 h 4"/>
                  <a:gd name="T12" fmla="*/ 6 w 8"/>
                  <a:gd name="T13" fmla="*/ 3 h 4"/>
                  <a:gd name="T14" fmla="*/ 6 w 8"/>
                  <a:gd name="T15" fmla="*/ 3 h 4"/>
                  <a:gd name="T16" fmla="*/ 6 w 8"/>
                  <a:gd name="T17" fmla="*/ 3 h 4"/>
                  <a:gd name="T18" fmla="*/ 5 w 8"/>
                  <a:gd name="T19" fmla="*/ 3 h 4"/>
                  <a:gd name="T20" fmla="*/ 4 w 8"/>
                  <a:gd name="T21" fmla="*/ 3 h 4"/>
                  <a:gd name="T22" fmla="*/ 4 w 8"/>
                  <a:gd name="T23" fmla="*/ 3 h 4"/>
                  <a:gd name="T24" fmla="*/ 4 w 8"/>
                  <a:gd name="T25" fmla="*/ 4 h 4"/>
                  <a:gd name="T26" fmla="*/ 3 w 8"/>
                  <a:gd name="T27" fmla="*/ 3 h 4"/>
                  <a:gd name="T28" fmla="*/ 3 w 8"/>
                  <a:gd name="T29" fmla="*/ 3 h 4"/>
                  <a:gd name="T30" fmla="*/ 2 w 8"/>
                  <a:gd name="T31" fmla="*/ 4 h 4"/>
                  <a:gd name="T32" fmla="*/ 2 w 8"/>
                  <a:gd name="T33" fmla="*/ 3 h 4"/>
                  <a:gd name="T34" fmla="*/ 2 w 8"/>
                  <a:gd name="T35" fmla="*/ 3 h 4"/>
                  <a:gd name="T36" fmla="*/ 1 w 8"/>
                  <a:gd name="T37" fmla="*/ 3 h 4"/>
                  <a:gd name="T38" fmla="*/ 1 w 8"/>
                  <a:gd name="T39" fmla="*/ 2 h 4"/>
                  <a:gd name="T40" fmla="*/ 1 w 8"/>
                  <a:gd name="T41" fmla="*/ 1 h 4"/>
                  <a:gd name="T42" fmla="*/ 0 w 8"/>
                  <a:gd name="T43" fmla="*/ 1 h 4"/>
                  <a:gd name="T44" fmla="*/ 0 w 8"/>
                  <a:gd name="T45" fmla="*/ 0 h 4"/>
                  <a:gd name="T46" fmla="*/ 8 w 8"/>
                  <a:gd name="T47" fmla="*/ 0 h 4"/>
                  <a:gd name="T48" fmla="*/ 8 w 8"/>
                  <a:gd name="T49" fmla="*/ 1 h 4"/>
                  <a:gd name="T50" fmla="*/ 8 w 8"/>
                  <a:gd name="T5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" h="4">
                    <a:moveTo>
                      <a:pt x="8" y="3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0" name="Freeform 340"/>
              <p:cNvSpPr>
                <a:spLocks/>
              </p:cNvSpPr>
              <p:nvPr/>
            </p:nvSpPr>
            <p:spPr bwMode="auto">
              <a:xfrm>
                <a:off x="3914" y="597"/>
                <a:ext cx="36" cy="54"/>
              </a:xfrm>
              <a:custGeom>
                <a:avLst/>
                <a:gdLst>
                  <a:gd name="T0" fmla="*/ 6 w 6"/>
                  <a:gd name="T1" fmla="*/ 8 h 9"/>
                  <a:gd name="T2" fmla="*/ 5 w 6"/>
                  <a:gd name="T3" fmla="*/ 9 h 9"/>
                  <a:gd name="T4" fmla="*/ 5 w 6"/>
                  <a:gd name="T5" fmla="*/ 9 h 9"/>
                  <a:gd name="T6" fmla="*/ 5 w 6"/>
                  <a:gd name="T7" fmla="*/ 8 h 9"/>
                  <a:gd name="T8" fmla="*/ 4 w 6"/>
                  <a:gd name="T9" fmla="*/ 9 h 9"/>
                  <a:gd name="T10" fmla="*/ 4 w 6"/>
                  <a:gd name="T11" fmla="*/ 9 h 9"/>
                  <a:gd name="T12" fmla="*/ 4 w 6"/>
                  <a:gd name="T13" fmla="*/ 8 h 9"/>
                  <a:gd name="T14" fmla="*/ 3 w 6"/>
                  <a:gd name="T15" fmla="*/ 9 h 9"/>
                  <a:gd name="T16" fmla="*/ 3 w 6"/>
                  <a:gd name="T17" fmla="*/ 9 h 9"/>
                  <a:gd name="T18" fmla="*/ 2 w 6"/>
                  <a:gd name="T19" fmla="*/ 9 h 9"/>
                  <a:gd name="T20" fmla="*/ 2 w 6"/>
                  <a:gd name="T21" fmla="*/ 9 h 9"/>
                  <a:gd name="T22" fmla="*/ 2 w 6"/>
                  <a:gd name="T23" fmla="*/ 8 h 9"/>
                  <a:gd name="T24" fmla="*/ 2 w 6"/>
                  <a:gd name="T25" fmla="*/ 8 h 9"/>
                  <a:gd name="T26" fmla="*/ 1 w 6"/>
                  <a:gd name="T27" fmla="*/ 8 h 9"/>
                  <a:gd name="T28" fmla="*/ 1 w 6"/>
                  <a:gd name="T29" fmla="*/ 8 h 9"/>
                  <a:gd name="T30" fmla="*/ 1 w 6"/>
                  <a:gd name="T31" fmla="*/ 7 h 9"/>
                  <a:gd name="T32" fmla="*/ 1 w 6"/>
                  <a:gd name="T33" fmla="*/ 7 h 9"/>
                  <a:gd name="T34" fmla="*/ 0 w 6"/>
                  <a:gd name="T35" fmla="*/ 7 h 9"/>
                  <a:gd name="T36" fmla="*/ 0 w 6"/>
                  <a:gd name="T37" fmla="*/ 6 h 9"/>
                  <a:gd name="T38" fmla="*/ 0 w 6"/>
                  <a:gd name="T39" fmla="*/ 3 h 9"/>
                  <a:gd name="T40" fmla="*/ 0 w 6"/>
                  <a:gd name="T41" fmla="*/ 1 h 9"/>
                  <a:gd name="T42" fmla="*/ 0 w 6"/>
                  <a:gd name="T43" fmla="*/ 1 h 9"/>
                  <a:gd name="T44" fmla="*/ 0 w 6"/>
                  <a:gd name="T45" fmla="*/ 0 h 9"/>
                  <a:gd name="T46" fmla="*/ 0 w 6"/>
                  <a:gd name="T47" fmla="*/ 0 h 9"/>
                  <a:gd name="T48" fmla="*/ 1 w 6"/>
                  <a:gd name="T49" fmla="*/ 0 h 9"/>
                  <a:gd name="T50" fmla="*/ 1 w 6"/>
                  <a:gd name="T51" fmla="*/ 0 h 9"/>
                  <a:gd name="T52" fmla="*/ 1 w 6"/>
                  <a:gd name="T53" fmla="*/ 0 h 9"/>
                  <a:gd name="T54" fmla="*/ 2 w 6"/>
                  <a:gd name="T55" fmla="*/ 1 h 9"/>
                  <a:gd name="T56" fmla="*/ 2 w 6"/>
                  <a:gd name="T57" fmla="*/ 0 h 9"/>
                  <a:gd name="T58" fmla="*/ 3 w 6"/>
                  <a:gd name="T59" fmla="*/ 0 h 9"/>
                  <a:gd name="T60" fmla="*/ 3 w 6"/>
                  <a:gd name="T61" fmla="*/ 0 h 9"/>
                  <a:gd name="T62" fmla="*/ 4 w 6"/>
                  <a:gd name="T63" fmla="*/ 0 h 9"/>
                  <a:gd name="T64" fmla="*/ 5 w 6"/>
                  <a:gd name="T65" fmla="*/ 0 h 9"/>
                  <a:gd name="T66" fmla="*/ 5 w 6"/>
                  <a:gd name="T67" fmla="*/ 0 h 9"/>
                  <a:gd name="T68" fmla="*/ 5 w 6"/>
                  <a:gd name="T69" fmla="*/ 0 h 9"/>
                  <a:gd name="T70" fmla="*/ 6 w 6"/>
                  <a:gd name="T71" fmla="*/ 0 h 9"/>
                  <a:gd name="T72" fmla="*/ 6 w 6"/>
                  <a:gd name="T73" fmla="*/ 0 h 9"/>
                  <a:gd name="T74" fmla="*/ 6 w 6"/>
                  <a:gd name="T7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" h="9">
                    <a:moveTo>
                      <a:pt x="6" y="8"/>
                    </a:moveTo>
                    <a:lnTo>
                      <a:pt x="5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1" name="Freeform 341"/>
              <p:cNvSpPr>
                <a:spLocks/>
              </p:cNvSpPr>
              <p:nvPr/>
            </p:nvSpPr>
            <p:spPr bwMode="auto">
              <a:xfrm>
                <a:off x="3914" y="651"/>
                <a:ext cx="42" cy="48"/>
              </a:xfrm>
              <a:custGeom>
                <a:avLst/>
                <a:gdLst>
                  <a:gd name="T0" fmla="*/ 7 w 7"/>
                  <a:gd name="T1" fmla="*/ 6 h 8"/>
                  <a:gd name="T2" fmla="*/ 6 w 7"/>
                  <a:gd name="T3" fmla="*/ 6 h 8"/>
                  <a:gd name="T4" fmla="*/ 6 w 7"/>
                  <a:gd name="T5" fmla="*/ 7 h 8"/>
                  <a:gd name="T6" fmla="*/ 5 w 7"/>
                  <a:gd name="T7" fmla="*/ 7 h 8"/>
                  <a:gd name="T8" fmla="*/ 5 w 7"/>
                  <a:gd name="T9" fmla="*/ 8 h 8"/>
                  <a:gd name="T10" fmla="*/ 4 w 7"/>
                  <a:gd name="T11" fmla="*/ 7 h 8"/>
                  <a:gd name="T12" fmla="*/ 4 w 7"/>
                  <a:gd name="T13" fmla="*/ 7 h 8"/>
                  <a:gd name="T14" fmla="*/ 4 w 7"/>
                  <a:gd name="T15" fmla="*/ 7 h 8"/>
                  <a:gd name="T16" fmla="*/ 3 w 7"/>
                  <a:gd name="T17" fmla="*/ 8 h 8"/>
                  <a:gd name="T18" fmla="*/ 3 w 7"/>
                  <a:gd name="T19" fmla="*/ 7 h 8"/>
                  <a:gd name="T20" fmla="*/ 2 w 7"/>
                  <a:gd name="T21" fmla="*/ 7 h 8"/>
                  <a:gd name="T22" fmla="*/ 2 w 7"/>
                  <a:gd name="T23" fmla="*/ 8 h 8"/>
                  <a:gd name="T24" fmla="*/ 1 w 7"/>
                  <a:gd name="T25" fmla="*/ 8 h 8"/>
                  <a:gd name="T26" fmla="*/ 1 w 7"/>
                  <a:gd name="T27" fmla="*/ 8 h 8"/>
                  <a:gd name="T28" fmla="*/ 1 w 7"/>
                  <a:gd name="T29" fmla="*/ 8 h 8"/>
                  <a:gd name="T30" fmla="*/ 1 w 7"/>
                  <a:gd name="T31" fmla="*/ 8 h 8"/>
                  <a:gd name="T32" fmla="*/ 0 w 7"/>
                  <a:gd name="T33" fmla="*/ 8 h 8"/>
                  <a:gd name="T34" fmla="*/ 0 w 7"/>
                  <a:gd name="T35" fmla="*/ 8 h 8"/>
                  <a:gd name="T36" fmla="*/ 0 w 7"/>
                  <a:gd name="T37" fmla="*/ 7 h 8"/>
                  <a:gd name="T38" fmla="*/ 0 w 7"/>
                  <a:gd name="T39" fmla="*/ 7 h 8"/>
                  <a:gd name="T40" fmla="*/ 0 w 7"/>
                  <a:gd name="T41" fmla="*/ 7 h 8"/>
                  <a:gd name="T42" fmla="*/ 0 w 7"/>
                  <a:gd name="T43" fmla="*/ 6 h 8"/>
                  <a:gd name="T44" fmla="*/ 0 w 7"/>
                  <a:gd name="T45" fmla="*/ 6 h 8"/>
                  <a:gd name="T46" fmla="*/ 1 w 7"/>
                  <a:gd name="T47" fmla="*/ 6 h 8"/>
                  <a:gd name="T48" fmla="*/ 1 w 7"/>
                  <a:gd name="T49" fmla="*/ 5 h 8"/>
                  <a:gd name="T50" fmla="*/ 1 w 7"/>
                  <a:gd name="T51" fmla="*/ 5 h 8"/>
                  <a:gd name="T52" fmla="*/ 2 w 7"/>
                  <a:gd name="T53" fmla="*/ 5 h 8"/>
                  <a:gd name="T54" fmla="*/ 2 w 7"/>
                  <a:gd name="T55" fmla="*/ 4 h 8"/>
                  <a:gd name="T56" fmla="*/ 2 w 7"/>
                  <a:gd name="T57" fmla="*/ 4 h 8"/>
                  <a:gd name="T58" fmla="*/ 3 w 7"/>
                  <a:gd name="T59" fmla="*/ 4 h 8"/>
                  <a:gd name="T60" fmla="*/ 3 w 7"/>
                  <a:gd name="T61" fmla="*/ 3 h 8"/>
                  <a:gd name="T62" fmla="*/ 3 w 7"/>
                  <a:gd name="T63" fmla="*/ 3 h 8"/>
                  <a:gd name="T64" fmla="*/ 3 w 7"/>
                  <a:gd name="T65" fmla="*/ 3 h 8"/>
                  <a:gd name="T66" fmla="*/ 4 w 7"/>
                  <a:gd name="T67" fmla="*/ 3 h 8"/>
                  <a:gd name="T68" fmla="*/ 4 w 7"/>
                  <a:gd name="T69" fmla="*/ 2 h 8"/>
                  <a:gd name="T70" fmla="*/ 4 w 7"/>
                  <a:gd name="T71" fmla="*/ 2 h 8"/>
                  <a:gd name="T72" fmla="*/ 3 w 7"/>
                  <a:gd name="T73" fmla="*/ 1 h 8"/>
                  <a:gd name="T74" fmla="*/ 4 w 7"/>
                  <a:gd name="T75" fmla="*/ 1 h 8"/>
                  <a:gd name="T76" fmla="*/ 4 w 7"/>
                  <a:gd name="T77" fmla="*/ 0 h 8"/>
                  <a:gd name="T78" fmla="*/ 4 w 7"/>
                  <a:gd name="T79" fmla="*/ 1 h 8"/>
                  <a:gd name="T80" fmla="*/ 5 w 7"/>
                  <a:gd name="T81" fmla="*/ 1 h 8"/>
                  <a:gd name="T82" fmla="*/ 5 w 7"/>
                  <a:gd name="T83" fmla="*/ 1 h 8"/>
                  <a:gd name="T84" fmla="*/ 5 w 7"/>
                  <a:gd name="T85" fmla="*/ 1 h 8"/>
                  <a:gd name="T86" fmla="*/ 6 w 7"/>
                  <a:gd name="T87" fmla="*/ 1 h 8"/>
                  <a:gd name="T88" fmla="*/ 6 w 7"/>
                  <a:gd name="T89" fmla="*/ 1 h 8"/>
                  <a:gd name="T90" fmla="*/ 6 w 7"/>
                  <a:gd name="T91" fmla="*/ 1 h 8"/>
                  <a:gd name="T92" fmla="*/ 7 w 7"/>
                  <a:gd name="T9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" h="8">
                    <a:moveTo>
                      <a:pt x="7" y="6"/>
                    </a:move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2" name="Freeform 342"/>
              <p:cNvSpPr>
                <a:spLocks/>
              </p:cNvSpPr>
              <p:nvPr/>
            </p:nvSpPr>
            <p:spPr bwMode="auto">
              <a:xfrm>
                <a:off x="3884" y="705"/>
                <a:ext cx="30" cy="36"/>
              </a:xfrm>
              <a:custGeom>
                <a:avLst/>
                <a:gdLst>
                  <a:gd name="T0" fmla="*/ 5 w 5"/>
                  <a:gd name="T1" fmla="*/ 0 h 6"/>
                  <a:gd name="T2" fmla="*/ 5 w 5"/>
                  <a:gd name="T3" fmla="*/ 0 h 6"/>
                  <a:gd name="T4" fmla="*/ 5 w 5"/>
                  <a:gd name="T5" fmla="*/ 0 h 6"/>
                  <a:gd name="T6" fmla="*/ 5 w 5"/>
                  <a:gd name="T7" fmla="*/ 1 h 6"/>
                  <a:gd name="T8" fmla="*/ 5 w 5"/>
                  <a:gd name="T9" fmla="*/ 1 h 6"/>
                  <a:gd name="T10" fmla="*/ 5 w 5"/>
                  <a:gd name="T11" fmla="*/ 1 h 6"/>
                  <a:gd name="T12" fmla="*/ 5 w 5"/>
                  <a:gd name="T13" fmla="*/ 1 h 6"/>
                  <a:gd name="T14" fmla="*/ 5 w 5"/>
                  <a:gd name="T15" fmla="*/ 2 h 6"/>
                  <a:gd name="T16" fmla="*/ 5 w 5"/>
                  <a:gd name="T17" fmla="*/ 2 h 6"/>
                  <a:gd name="T18" fmla="*/ 5 w 5"/>
                  <a:gd name="T19" fmla="*/ 2 h 6"/>
                  <a:gd name="T20" fmla="*/ 5 w 5"/>
                  <a:gd name="T21" fmla="*/ 2 h 6"/>
                  <a:gd name="T22" fmla="*/ 5 w 5"/>
                  <a:gd name="T23" fmla="*/ 3 h 6"/>
                  <a:gd name="T24" fmla="*/ 5 w 5"/>
                  <a:gd name="T25" fmla="*/ 3 h 6"/>
                  <a:gd name="T26" fmla="*/ 4 w 5"/>
                  <a:gd name="T27" fmla="*/ 3 h 6"/>
                  <a:gd name="T28" fmla="*/ 5 w 5"/>
                  <a:gd name="T29" fmla="*/ 3 h 6"/>
                  <a:gd name="T30" fmla="*/ 4 w 5"/>
                  <a:gd name="T31" fmla="*/ 4 h 6"/>
                  <a:gd name="T32" fmla="*/ 4 w 5"/>
                  <a:gd name="T33" fmla="*/ 4 h 6"/>
                  <a:gd name="T34" fmla="*/ 4 w 5"/>
                  <a:gd name="T35" fmla="*/ 5 h 6"/>
                  <a:gd name="T36" fmla="*/ 4 w 5"/>
                  <a:gd name="T37" fmla="*/ 4 h 6"/>
                  <a:gd name="T38" fmla="*/ 4 w 5"/>
                  <a:gd name="T39" fmla="*/ 5 h 6"/>
                  <a:gd name="T40" fmla="*/ 4 w 5"/>
                  <a:gd name="T41" fmla="*/ 5 h 6"/>
                  <a:gd name="T42" fmla="*/ 3 w 5"/>
                  <a:gd name="T43" fmla="*/ 5 h 6"/>
                  <a:gd name="T44" fmla="*/ 3 w 5"/>
                  <a:gd name="T45" fmla="*/ 5 h 6"/>
                  <a:gd name="T46" fmla="*/ 3 w 5"/>
                  <a:gd name="T47" fmla="*/ 5 h 6"/>
                  <a:gd name="T48" fmla="*/ 2 w 5"/>
                  <a:gd name="T49" fmla="*/ 6 h 6"/>
                  <a:gd name="T50" fmla="*/ 2 w 5"/>
                  <a:gd name="T51" fmla="*/ 6 h 6"/>
                  <a:gd name="T52" fmla="*/ 2 w 5"/>
                  <a:gd name="T53" fmla="*/ 6 h 6"/>
                  <a:gd name="T54" fmla="*/ 1 w 5"/>
                  <a:gd name="T55" fmla="*/ 6 h 6"/>
                  <a:gd name="T56" fmla="*/ 1 w 5"/>
                  <a:gd name="T57" fmla="*/ 5 h 6"/>
                  <a:gd name="T58" fmla="*/ 1 w 5"/>
                  <a:gd name="T59" fmla="*/ 6 h 6"/>
                  <a:gd name="T60" fmla="*/ 0 w 5"/>
                  <a:gd name="T61" fmla="*/ 6 h 6"/>
                  <a:gd name="T62" fmla="*/ 0 w 5"/>
                  <a:gd name="T63" fmla="*/ 6 h 6"/>
                  <a:gd name="T64" fmla="*/ 0 w 5"/>
                  <a:gd name="T65" fmla="*/ 5 h 6"/>
                  <a:gd name="T66" fmla="*/ 0 w 5"/>
                  <a:gd name="T67" fmla="*/ 5 h 6"/>
                  <a:gd name="T68" fmla="*/ 0 w 5"/>
                  <a:gd name="T69" fmla="*/ 4 h 6"/>
                  <a:gd name="T70" fmla="*/ 0 w 5"/>
                  <a:gd name="T71" fmla="*/ 4 h 6"/>
                  <a:gd name="T72" fmla="*/ 0 w 5"/>
                  <a:gd name="T73" fmla="*/ 3 h 6"/>
                  <a:gd name="T74" fmla="*/ 0 w 5"/>
                  <a:gd name="T75" fmla="*/ 3 h 6"/>
                  <a:gd name="T76" fmla="*/ 1 w 5"/>
                  <a:gd name="T77" fmla="*/ 3 h 6"/>
                  <a:gd name="T78" fmla="*/ 1 w 5"/>
                  <a:gd name="T79" fmla="*/ 3 h 6"/>
                  <a:gd name="T80" fmla="*/ 1 w 5"/>
                  <a:gd name="T81" fmla="*/ 2 h 6"/>
                  <a:gd name="T82" fmla="*/ 2 w 5"/>
                  <a:gd name="T83" fmla="*/ 2 h 6"/>
                  <a:gd name="T84" fmla="*/ 2 w 5"/>
                  <a:gd name="T85" fmla="*/ 2 h 6"/>
                  <a:gd name="T86" fmla="*/ 2 w 5"/>
                  <a:gd name="T87" fmla="*/ 1 h 6"/>
                  <a:gd name="T88" fmla="*/ 2 w 5"/>
                  <a:gd name="T89" fmla="*/ 1 h 6"/>
                  <a:gd name="T90" fmla="*/ 3 w 5"/>
                  <a:gd name="T91" fmla="*/ 1 h 6"/>
                  <a:gd name="T92" fmla="*/ 3 w 5"/>
                  <a:gd name="T93" fmla="*/ 1 h 6"/>
                  <a:gd name="T94" fmla="*/ 3 w 5"/>
                  <a:gd name="T95" fmla="*/ 1 h 6"/>
                  <a:gd name="T96" fmla="*/ 3 w 5"/>
                  <a:gd name="T97" fmla="*/ 0 h 6"/>
                  <a:gd name="T98" fmla="*/ 3 w 5"/>
                  <a:gd name="T99" fmla="*/ 0 h 6"/>
                  <a:gd name="T100" fmla="*/ 4 w 5"/>
                  <a:gd name="T101" fmla="*/ 0 h 6"/>
                  <a:gd name="T102" fmla="*/ 4 w 5"/>
                  <a:gd name="T103" fmla="*/ 0 h 6"/>
                  <a:gd name="T104" fmla="*/ 5 w 5"/>
                  <a:gd name="T105" fmla="*/ 0 h 6"/>
                  <a:gd name="T106" fmla="*/ 5 w 5"/>
                  <a:gd name="T10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3" name="Freeform 343"/>
              <p:cNvSpPr>
                <a:spLocks/>
              </p:cNvSpPr>
              <p:nvPr/>
            </p:nvSpPr>
            <p:spPr bwMode="auto">
              <a:xfrm>
                <a:off x="3914" y="699"/>
                <a:ext cx="36" cy="42"/>
              </a:xfrm>
              <a:custGeom>
                <a:avLst/>
                <a:gdLst>
                  <a:gd name="T0" fmla="*/ 4 w 6"/>
                  <a:gd name="T1" fmla="*/ 0 h 7"/>
                  <a:gd name="T2" fmla="*/ 4 w 6"/>
                  <a:gd name="T3" fmla="*/ 1 h 7"/>
                  <a:gd name="T4" fmla="*/ 4 w 6"/>
                  <a:gd name="T5" fmla="*/ 1 h 7"/>
                  <a:gd name="T6" fmla="*/ 4 w 6"/>
                  <a:gd name="T7" fmla="*/ 1 h 7"/>
                  <a:gd name="T8" fmla="*/ 5 w 6"/>
                  <a:gd name="T9" fmla="*/ 1 h 7"/>
                  <a:gd name="T10" fmla="*/ 5 w 6"/>
                  <a:gd name="T11" fmla="*/ 2 h 7"/>
                  <a:gd name="T12" fmla="*/ 5 w 6"/>
                  <a:gd name="T13" fmla="*/ 2 h 7"/>
                  <a:gd name="T14" fmla="*/ 5 w 6"/>
                  <a:gd name="T15" fmla="*/ 2 h 7"/>
                  <a:gd name="T16" fmla="*/ 6 w 6"/>
                  <a:gd name="T17" fmla="*/ 2 h 7"/>
                  <a:gd name="T18" fmla="*/ 5 w 6"/>
                  <a:gd name="T19" fmla="*/ 3 h 7"/>
                  <a:gd name="T20" fmla="*/ 6 w 6"/>
                  <a:gd name="T21" fmla="*/ 3 h 7"/>
                  <a:gd name="T22" fmla="*/ 6 w 6"/>
                  <a:gd name="T23" fmla="*/ 4 h 7"/>
                  <a:gd name="T24" fmla="*/ 6 w 6"/>
                  <a:gd name="T25" fmla="*/ 4 h 7"/>
                  <a:gd name="T26" fmla="*/ 6 w 6"/>
                  <a:gd name="T27" fmla="*/ 4 h 7"/>
                  <a:gd name="T28" fmla="*/ 6 w 6"/>
                  <a:gd name="T29" fmla="*/ 5 h 7"/>
                  <a:gd name="T30" fmla="*/ 6 w 6"/>
                  <a:gd name="T31" fmla="*/ 5 h 7"/>
                  <a:gd name="T32" fmla="*/ 6 w 6"/>
                  <a:gd name="T33" fmla="*/ 6 h 7"/>
                  <a:gd name="T34" fmla="*/ 5 w 6"/>
                  <a:gd name="T35" fmla="*/ 6 h 7"/>
                  <a:gd name="T36" fmla="*/ 5 w 6"/>
                  <a:gd name="T37" fmla="*/ 6 h 7"/>
                  <a:gd name="T38" fmla="*/ 5 w 6"/>
                  <a:gd name="T39" fmla="*/ 6 h 7"/>
                  <a:gd name="T40" fmla="*/ 4 w 6"/>
                  <a:gd name="T41" fmla="*/ 7 h 7"/>
                  <a:gd name="T42" fmla="*/ 4 w 6"/>
                  <a:gd name="T43" fmla="*/ 7 h 7"/>
                  <a:gd name="T44" fmla="*/ 4 w 6"/>
                  <a:gd name="T45" fmla="*/ 6 h 7"/>
                  <a:gd name="T46" fmla="*/ 3 w 6"/>
                  <a:gd name="T47" fmla="*/ 6 h 7"/>
                  <a:gd name="T48" fmla="*/ 3 w 6"/>
                  <a:gd name="T49" fmla="*/ 6 h 7"/>
                  <a:gd name="T50" fmla="*/ 3 w 6"/>
                  <a:gd name="T51" fmla="*/ 6 h 7"/>
                  <a:gd name="T52" fmla="*/ 2 w 6"/>
                  <a:gd name="T53" fmla="*/ 6 h 7"/>
                  <a:gd name="T54" fmla="*/ 1 w 6"/>
                  <a:gd name="T55" fmla="*/ 6 h 7"/>
                  <a:gd name="T56" fmla="*/ 1 w 6"/>
                  <a:gd name="T57" fmla="*/ 6 h 7"/>
                  <a:gd name="T58" fmla="*/ 1 w 6"/>
                  <a:gd name="T59" fmla="*/ 6 h 7"/>
                  <a:gd name="T60" fmla="*/ 0 w 6"/>
                  <a:gd name="T61" fmla="*/ 6 h 7"/>
                  <a:gd name="T62" fmla="*/ 0 w 6"/>
                  <a:gd name="T63" fmla="*/ 5 h 7"/>
                  <a:gd name="T64" fmla="*/ 0 w 6"/>
                  <a:gd name="T65" fmla="*/ 5 h 7"/>
                  <a:gd name="T66" fmla="*/ 1 w 6"/>
                  <a:gd name="T67" fmla="*/ 4 h 7"/>
                  <a:gd name="T68" fmla="*/ 0 w 6"/>
                  <a:gd name="T69" fmla="*/ 4 h 7"/>
                  <a:gd name="T70" fmla="*/ 0 w 6"/>
                  <a:gd name="T71" fmla="*/ 4 h 7"/>
                  <a:gd name="T72" fmla="*/ 0 w 6"/>
                  <a:gd name="T73" fmla="*/ 3 h 7"/>
                  <a:gd name="T74" fmla="*/ 1 w 6"/>
                  <a:gd name="T75" fmla="*/ 3 h 7"/>
                  <a:gd name="T76" fmla="*/ 1 w 6"/>
                  <a:gd name="T77" fmla="*/ 3 h 7"/>
                  <a:gd name="T78" fmla="*/ 1 w 6"/>
                  <a:gd name="T79" fmla="*/ 2 h 7"/>
                  <a:gd name="T80" fmla="*/ 1 w 6"/>
                  <a:gd name="T81" fmla="*/ 2 h 7"/>
                  <a:gd name="T82" fmla="*/ 1 w 6"/>
                  <a:gd name="T83" fmla="*/ 2 h 7"/>
                  <a:gd name="T84" fmla="*/ 1 w 6"/>
                  <a:gd name="T85" fmla="*/ 1 h 7"/>
                  <a:gd name="T86" fmla="*/ 1 w 6"/>
                  <a:gd name="T87" fmla="*/ 1 h 7"/>
                  <a:gd name="T88" fmla="*/ 2 w 6"/>
                  <a:gd name="T89" fmla="*/ 1 h 7"/>
                  <a:gd name="T90" fmla="*/ 2 w 6"/>
                  <a:gd name="T91" fmla="*/ 1 h 7"/>
                  <a:gd name="T92" fmla="*/ 2 w 6"/>
                  <a:gd name="T93" fmla="*/ 1 h 7"/>
                  <a:gd name="T94" fmla="*/ 2 w 6"/>
                  <a:gd name="T95" fmla="*/ 1 h 7"/>
                  <a:gd name="T96" fmla="*/ 2 w 6"/>
                  <a:gd name="T97" fmla="*/ 0 h 7"/>
                  <a:gd name="T98" fmla="*/ 3 w 6"/>
                  <a:gd name="T99" fmla="*/ 1 h 7"/>
                  <a:gd name="T100" fmla="*/ 3 w 6"/>
                  <a:gd name="T101" fmla="*/ 1 h 7"/>
                  <a:gd name="T102" fmla="*/ 3 w 6"/>
                  <a:gd name="T103" fmla="*/ 0 h 7"/>
                  <a:gd name="T104" fmla="*/ 3 w 6"/>
                  <a:gd name="T105" fmla="*/ 0 h 7"/>
                  <a:gd name="T106" fmla="*/ 4 w 6"/>
                  <a:gd name="T10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" h="7">
                    <a:moveTo>
                      <a:pt x="4" y="0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0E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4" name="Freeform 344"/>
              <p:cNvSpPr>
                <a:spLocks/>
              </p:cNvSpPr>
              <p:nvPr/>
            </p:nvSpPr>
            <p:spPr bwMode="auto">
              <a:xfrm>
                <a:off x="3734" y="861"/>
                <a:ext cx="180" cy="18"/>
              </a:xfrm>
              <a:custGeom>
                <a:avLst/>
                <a:gdLst>
                  <a:gd name="T0" fmla="*/ 30 w 30"/>
                  <a:gd name="T1" fmla="*/ 2 h 3"/>
                  <a:gd name="T2" fmla="*/ 27 w 30"/>
                  <a:gd name="T3" fmla="*/ 3 h 3"/>
                  <a:gd name="T4" fmla="*/ 26 w 30"/>
                  <a:gd name="T5" fmla="*/ 2 h 3"/>
                  <a:gd name="T6" fmla="*/ 25 w 30"/>
                  <a:gd name="T7" fmla="*/ 2 h 3"/>
                  <a:gd name="T8" fmla="*/ 23 w 30"/>
                  <a:gd name="T9" fmla="*/ 2 h 3"/>
                  <a:gd name="T10" fmla="*/ 21 w 30"/>
                  <a:gd name="T11" fmla="*/ 2 h 3"/>
                  <a:gd name="T12" fmla="*/ 18 w 30"/>
                  <a:gd name="T13" fmla="*/ 3 h 3"/>
                  <a:gd name="T14" fmla="*/ 17 w 30"/>
                  <a:gd name="T15" fmla="*/ 3 h 3"/>
                  <a:gd name="T16" fmla="*/ 16 w 30"/>
                  <a:gd name="T17" fmla="*/ 2 h 3"/>
                  <a:gd name="T18" fmla="*/ 15 w 30"/>
                  <a:gd name="T19" fmla="*/ 3 h 3"/>
                  <a:gd name="T20" fmla="*/ 13 w 30"/>
                  <a:gd name="T21" fmla="*/ 3 h 3"/>
                  <a:gd name="T22" fmla="*/ 11 w 30"/>
                  <a:gd name="T23" fmla="*/ 3 h 3"/>
                  <a:gd name="T24" fmla="*/ 9 w 30"/>
                  <a:gd name="T25" fmla="*/ 3 h 3"/>
                  <a:gd name="T26" fmla="*/ 8 w 30"/>
                  <a:gd name="T27" fmla="*/ 3 h 3"/>
                  <a:gd name="T28" fmla="*/ 7 w 30"/>
                  <a:gd name="T29" fmla="*/ 2 h 3"/>
                  <a:gd name="T30" fmla="*/ 6 w 30"/>
                  <a:gd name="T31" fmla="*/ 3 h 3"/>
                  <a:gd name="T32" fmla="*/ 4 w 30"/>
                  <a:gd name="T33" fmla="*/ 3 h 3"/>
                  <a:gd name="T34" fmla="*/ 2 w 30"/>
                  <a:gd name="T35" fmla="*/ 3 h 3"/>
                  <a:gd name="T36" fmla="*/ 1 w 30"/>
                  <a:gd name="T37" fmla="*/ 2 h 3"/>
                  <a:gd name="T38" fmla="*/ 0 w 30"/>
                  <a:gd name="T39" fmla="*/ 2 h 3"/>
                  <a:gd name="T40" fmla="*/ 0 w 30"/>
                  <a:gd name="T41" fmla="*/ 2 h 3"/>
                  <a:gd name="T42" fmla="*/ 0 w 30"/>
                  <a:gd name="T43" fmla="*/ 0 h 3"/>
                  <a:gd name="T44" fmla="*/ 12 w 30"/>
                  <a:gd name="T45" fmla="*/ 0 h 3"/>
                  <a:gd name="T46" fmla="*/ 12 w 30"/>
                  <a:gd name="T47" fmla="*/ 1 h 3"/>
                  <a:gd name="T48" fmla="*/ 13 w 30"/>
                  <a:gd name="T49" fmla="*/ 1 h 3"/>
                  <a:gd name="T50" fmla="*/ 13 w 30"/>
                  <a:gd name="T51" fmla="*/ 1 h 3"/>
                  <a:gd name="T52" fmla="*/ 14 w 30"/>
                  <a:gd name="T53" fmla="*/ 1 h 3"/>
                  <a:gd name="T54" fmla="*/ 14 w 30"/>
                  <a:gd name="T55" fmla="*/ 1 h 3"/>
                  <a:gd name="T56" fmla="*/ 15 w 30"/>
                  <a:gd name="T57" fmla="*/ 1 h 3"/>
                  <a:gd name="T58" fmla="*/ 18 w 30"/>
                  <a:gd name="T59" fmla="*/ 1 h 3"/>
                  <a:gd name="T60" fmla="*/ 19 w 30"/>
                  <a:gd name="T61" fmla="*/ 0 h 3"/>
                  <a:gd name="T62" fmla="*/ 20 w 30"/>
                  <a:gd name="T63" fmla="*/ 0 h 3"/>
                  <a:gd name="T64" fmla="*/ 21 w 30"/>
                  <a:gd name="T65" fmla="*/ 1 h 3"/>
                  <a:gd name="T66" fmla="*/ 27 w 30"/>
                  <a:gd name="T67" fmla="*/ 0 h 3"/>
                  <a:gd name="T68" fmla="*/ 30 w 30"/>
                  <a:gd name="T69" fmla="*/ 1 h 3"/>
                  <a:gd name="T70" fmla="*/ 30 w 30"/>
                  <a:gd name="T7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3">
                    <a:moveTo>
                      <a:pt x="30" y="2"/>
                    </a:moveTo>
                    <a:lnTo>
                      <a:pt x="27" y="3"/>
                    </a:lnTo>
                    <a:lnTo>
                      <a:pt x="26" y="2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6" y="2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0" y="1"/>
                    </a:lnTo>
                    <a:lnTo>
                      <a:pt x="30" y="2"/>
                    </a:lnTo>
                    <a:close/>
                  </a:path>
                </a:pathLst>
              </a:custGeom>
              <a:solidFill>
                <a:srgbClr val="C7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5" name="Freeform 345"/>
              <p:cNvSpPr>
                <a:spLocks/>
              </p:cNvSpPr>
              <p:nvPr/>
            </p:nvSpPr>
            <p:spPr bwMode="auto">
              <a:xfrm>
                <a:off x="3920" y="861"/>
                <a:ext cx="36" cy="12"/>
              </a:xfrm>
              <a:custGeom>
                <a:avLst/>
                <a:gdLst>
                  <a:gd name="T0" fmla="*/ 6 w 6"/>
                  <a:gd name="T1" fmla="*/ 0 h 2"/>
                  <a:gd name="T2" fmla="*/ 6 w 6"/>
                  <a:gd name="T3" fmla="*/ 2 h 2"/>
                  <a:gd name="T4" fmla="*/ 4 w 6"/>
                  <a:gd name="T5" fmla="*/ 2 h 2"/>
                  <a:gd name="T6" fmla="*/ 3 w 6"/>
                  <a:gd name="T7" fmla="*/ 2 h 2"/>
                  <a:gd name="T8" fmla="*/ 1 w 6"/>
                  <a:gd name="T9" fmla="*/ 2 h 2"/>
                  <a:gd name="T10" fmla="*/ 0 w 6"/>
                  <a:gd name="T11" fmla="*/ 2 h 2"/>
                  <a:gd name="T12" fmla="*/ 1 w 6"/>
                  <a:gd name="T13" fmla="*/ 1 h 2"/>
                  <a:gd name="T14" fmla="*/ 2 w 6"/>
                  <a:gd name="T15" fmla="*/ 0 h 2"/>
                  <a:gd name="T16" fmla="*/ 5 w 6"/>
                  <a:gd name="T17" fmla="*/ 0 h 2"/>
                  <a:gd name="T18" fmla="*/ 6 w 6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lnTo>
                      <a:pt x="6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7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6" name="Freeform 346"/>
              <p:cNvSpPr>
                <a:spLocks/>
              </p:cNvSpPr>
              <p:nvPr/>
            </p:nvSpPr>
            <p:spPr bwMode="auto">
              <a:xfrm>
                <a:off x="3926" y="795"/>
                <a:ext cx="36" cy="72"/>
              </a:xfrm>
              <a:custGeom>
                <a:avLst/>
                <a:gdLst>
                  <a:gd name="T0" fmla="*/ 6 w 6"/>
                  <a:gd name="T1" fmla="*/ 8 h 12"/>
                  <a:gd name="T2" fmla="*/ 5 w 6"/>
                  <a:gd name="T3" fmla="*/ 8 h 12"/>
                  <a:gd name="T4" fmla="*/ 5 w 6"/>
                  <a:gd name="T5" fmla="*/ 9 h 12"/>
                  <a:gd name="T6" fmla="*/ 4 w 6"/>
                  <a:gd name="T7" fmla="*/ 9 h 12"/>
                  <a:gd name="T8" fmla="*/ 4 w 6"/>
                  <a:gd name="T9" fmla="*/ 9 h 12"/>
                  <a:gd name="T10" fmla="*/ 4 w 6"/>
                  <a:gd name="T11" fmla="*/ 8 h 12"/>
                  <a:gd name="T12" fmla="*/ 4 w 6"/>
                  <a:gd name="T13" fmla="*/ 8 h 12"/>
                  <a:gd name="T14" fmla="*/ 3 w 6"/>
                  <a:gd name="T15" fmla="*/ 7 h 12"/>
                  <a:gd name="T16" fmla="*/ 3 w 6"/>
                  <a:gd name="T17" fmla="*/ 8 h 12"/>
                  <a:gd name="T18" fmla="*/ 2 w 6"/>
                  <a:gd name="T19" fmla="*/ 9 h 12"/>
                  <a:gd name="T20" fmla="*/ 2 w 6"/>
                  <a:gd name="T21" fmla="*/ 9 h 12"/>
                  <a:gd name="T22" fmla="*/ 1 w 6"/>
                  <a:gd name="T23" fmla="*/ 9 h 12"/>
                  <a:gd name="T24" fmla="*/ 2 w 6"/>
                  <a:gd name="T25" fmla="*/ 8 h 12"/>
                  <a:gd name="T26" fmla="*/ 4 w 6"/>
                  <a:gd name="T27" fmla="*/ 4 h 12"/>
                  <a:gd name="T28" fmla="*/ 5 w 6"/>
                  <a:gd name="T29" fmla="*/ 2 h 12"/>
                  <a:gd name="T30" fmla="*/ 5 w 6"/>
                  <a:gd name="T31" fmla="*/ 0 h 12"/>
                  <a:gd name="T32" fmla="*/ 4 w 6"/>
                  <a:gd name="T33" fmla="*/ 2 h 12"/>
                  <a:gd name="T34" fmla="*/ 2 w 6"/>
                  <a:gd name="T35" fmla="*/ 6 h 12"/>
                  <a:gd name="T36" fmla="*/ 1 w 6"/>
                  <a:gd name="T37" fmla="*/ 8 h 12"/>
                  <a:gd name="T38" fmla="*/ 1 w 6"/>
                  <a:gd name="T39" fmla="*/ 10 h 12"/>
                  <a:gd name="T40" fmla="*/ 0 w 6"/>
                  <a:gd name="T41" fmla="*/ 12 h 12"/>
                  <a:gd name="T42" fmla="*/ 2 w 6"/>
                  <a:gd name="T43" fmla="*/ 11 h 12"/>
                  <a:gd name="T44" fmla="*/ 3 w 6"/>
                  <a:gd name="T45" fmla="*/ 11 h 12"/>
                  <a:gd name="T46" fmla="*/ 6 w 6"/>
                  <a:gd name="T47" fmla="*/ 12 h 12"/>
                  <a:gd name="T48" fmla="*/ 6 w 6"/>
                  <a:gd name="T4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12">
                    <a:moveTo>
                      <a:pt x="6" y="8"/>
                    </a:moveTo>
                    <a:lnTo>
                      <a:pt x="5" y="8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6" y="12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7" name="Freeform 347"/>
              <p:cNvSpPr>
                <a:spLocks/>
              </p:cNvSpPr>
              <p:nvPr/>
            </p:nvSpPr>
            <p:spPr bwMode="auto">
              <a:xfrm>
                <a:off x="3818" y="759"/>
                <a:ext cx="138" cy="108"/>
              </a:xfrm>
              <a:custGeom>
                <a:avLst/>
                <a:gdLst>
                  <a:gd name="T0" fmla="*/ 17 w 23"/>
                  <a:gd name="T1" fmla="*/ 15 h 18"/>
                  <a:gd name="T2" fmla="*/ 18 w 23"/>
                  <a:gd name="T3" fmla="*/ 13 h 18"/>
                  <a:gd name="T4" fmla="*/ 19 w 23"/>
                  <a:gd name="T5" fmla="*/ 11 h 18"/>
                  <a:gd name="T6" fmla="*/ 20 w 23"/>
                  <a:gd name="T7" fmla="*/ 8 h 18"/>
                  <a:gd name="T8" fmla="*/ 22 w 23"/>
                  <a:gd name="T9" fmla="*/ 4 h 18"/>
                  <a:gd name="T10" fmla="*/ 23 w 23"/>
                  <a:gd name="T11" fmla="*/ 2 h 18"/>
                  <a:gd name="T12" fmla="*/ 23 w 23"/>
                  <a:gd name="T13" fmla="*/ 0 h 18"/>
                  <a:gd name="T14" fmla="*/ 22 w 23"/>
                  <a:gd name="T15" fmla="*/ 3 h 18"/>
                  <a:gd name="T16" fmla="*/ 20 w 23"/>
                  <a:gd name="T17" fmla="*/ 6 h 18"/>
                  <a:gd name="T18" fmla="*/ 18 w 23"/>
                  <a:gd name="T19" fmla="*/ 10 h 18"/>
                  <a:gd name="T20" fmla="*/ 17 w 23"/>
                  <a:gd name="T21" fmla="*/ 13 h 18"/>
                  <a:gd name="T22" fmla="*/ 16 w 23"/>
                  <a:gd name="T23" fmla="*/ 15 h 18"/>
                  <a:gd name="T24" fmla="*/ 16 w 23"/>
                  <a:gd name="T25" fmla="*/ 15 h 18"/>
                  <a:gd name="T26" fmla="*/ 15 w 23"/>
                  <a:gd name="T27" fmla="*/ 16 h 18"/>
                  <a:gd name="T28" fmla="*/ 14 w 23"/>
                  <a:gd name="T29" fmla="*/ 16 h 18"/>
                  <a:gd name="T30" fmla="*/ 13 w 23"/>
                  <a:gd name="T31" fmla="*/ 15 h 18"/>
                  <a:gd name="T32" fmla="*/ 13 w 23"/>
                  <a:gd name="T33" fmla="*/ 14 h 18"/>
                  <a:gd name="T34" fmla="*/ 13 w 23"/>
                  <a:gd name="T35" fmla="*/ 14 h 18"/>
                  <a:gd name="T36" fmla="*/ 12 w 23"/>
                  <a:gd name="T37" fmla="*/ 14 h 18"/>
                  <a:gd name="T38" fmla="*/ 12 w 23"/>
                  <a:gd name="T39" fmla="*/ 15 h 18"/>
                  <a:gd name="T40" fmla="*/ 11 w 23"/>
                  <a:gd name="T41" fmla="*/ 15 h 18"/>
                  <a:gd name="T42" fmla="*/ 11 w 23"/>
                  <a:gd name="T43" fmla="*/ 15 h 18"/>
                  <a:gd name="T44" fmla="*/ 10 w 23"/>
                  <a:gd name="T45" fmla="*/ 15 h 18"/>
                  <a:gd name="T46" fmla="*/ 9 w 23"/>
                  <a:gd name="T47" fmla="*/ 16 h 18"/>
                  <a:gd name="T48" fmla="*/ 8 w 23"/>
                  <a:gd name="T49" fmla="*/ 16 h 18"/>
                  <a:gd name="T50" fmla="*/ 8 w 23"/>
                  <a:gd name="T51" fmla="*/ 15 h 18"/>
                  <a:gd name="T52" fmla="*/ 8 w 23"/>
                  <a:gd name="T53" fmla="*/ 15 h 18"/>
                  <a:gd name="T54" fmla="*/ 8 w 23"/>
                  <a:gd name="T55" fmla="*/ 14 h 18"/>
                  <a:gd name="T56" fmla="*/ 8 w 23"/>
                  <a:gd name="T57" fmla="*/ 13 h 18"/>
                  <a:gd name="T58" fmla="*/ 8 w 23"/>
                  <a:gd name="T59" fmla="*/ 13 h 18"/>
                  <a:gd name="T60" fmla="*/ 7 w 23"/>
                  <a:gd name="T61" fmla="*/ 13 h 18"/>
                  <a:gd name="T62" fmla="*/ 6 w 23"/>
                  <a:gd name="T63" fmla="*/ 13 h 18"/>
                  <a:gd name="T64" fmla="*/ 5 w 23"/>
                  <a:gd name="T65" fmla="*/ 14 h 18"/>
                  <a:gd name="T66" fmla="*/ 5 w 23"/>
                  <a:gd name="T67" fmla="*/ 15 h 18"/>
                  <a:gd name="T68" fmla="*/ 5 w 23"/>
                  <a:gd name="T69" fmla="*/ 15 h 18"/>
                  <a:gd name="T70" fmla="*/ 4 w 23"/>
                  <a:gd name="T71" fmla="*/ 16 h 18"/>
                  <a:gd name="T72" fmla="*/ 4 w 23"/>
                  <a:gd name="T73" fmla="*/ 15 h 18"/>
                  <a:gd name="T74" fmla="*/ 3 w 23"/>
                  <a:gd name="T75" fmla="*/ 15 h 18"/>
                  <a:gd name="T76" fmla="*/ 3 w 23"/>
                  <a:gd name="T77" fmla="*/ 15 h 18"/>
                  <a:gd name="T78" fmla="*/ 3 w 23"/>
                  <a:gd name="T79" fmla="*/ 16 h 18"/>
                  <a:gd name="T80" fmla="*/ 2 w 23"/>
                  <a:gd name="T81" fmla="*/ 16 h 18"/>
                  <a:gd name="T82" fmla="*/ 2 w 23"/>
                  <a:gd name="T83" fmla="*/ 15 h 18"/>
                  <a:gd name="T84" fmla="*/ 2 w 23"/>
                  <a:gd name="T85" fmla="*/ 15 h 18"/>
                  <a:gd name="T86" fmla="*/ 1 w 23"/>
                  <a:gd name="T87" fmla="*/ 15 h 18"/>
                  <a:gd name="T88" fmla="*/ 0 w 23"/>
                  <a:gd name="T89" fmla="*/ 16 h 18"/>
                  <a:gd name="T90" fmla="*/ 0 w 23"/>
                  <a:gd name="T91" fmla="*/ 17 h 18"/>
                  <a:gd name="T92" fmla="*/ 0 w 23"/>
                  <a:gd name="T93" fmla="*/ 18 h 18"/>
                  <a:gd name="T94" fmla="*/ 4 w 23"/>
                  <a:gd name="T95" fmla="*/ 18 h 18"/>
                  <a:gd name="T96" fmla="*/ 5 w 23"/>
                  <a:gd name="T97" fmla="*/ 16 h 18"/>
                  <a:gd name="T98" fmla="*/ 6 w 23"/>
                  <a:gd name="T99" fmla="*/ 14 h 18"/>
                  <a:gd name="T100" fmla="*/ 7 w 23"/>
                  <a:gd name="T101" fmla="*/ 14 h 18"/>
                  <a:gd name="T102" fmla="*/ 7 w 23"/>
                  <a:gd name="T103" fmla="*/ 15 h 18"/>
                  <a:gd name="T104" fmla="*/ 7 w 23"/>
                  <a:gd name="T105" fmla="*/ 16 h 18"/>
                  <a:gd name="T106" fmla="*/ 5 w 23"/>
                  <a:gd name="T107" fmla="*/ 18 h 18"/>
                  <a:gd name="T108" fmla="*/ 6 w 23"/>
                  <a:gd name="T109" fmla="*/ 18 h 18"/>
                  <a:gd name="T110" fmla="*/ 8 w 23"/>
                  <a:gd name="T111" fmla="*/ 17 h 18"/>
                  <a:gd name="T112" fmla="*/ 11 w 23"/>
                  <a:gd name="T113" fmla="*/ 18 h 18"/>
                  <a:gd name="T114" fmla="*/ 13 w 23"/>
                  <a:gd name="T115" fmla="*/ 18 h 18"/>
                  <a:gd name="T116" fmla="*/ 15 w 23"/>
                  <a:gd name="T117" fmla="*/ 18 h 18"/>
                  <a:gd name="T118" fmla="*/ 16 w 23"/>
                  <a:gd name="T119" fmla="*/ 18 h 18"/>
                  <a:gd name="T120" fmla="*/ 16 w 23"/>
                  <a:gd name="T121" fmla="*/ 17 h 18"/>
                  <a:gd name="T122" fmla="*/ 17 w 23"/>
                  <a:gd name="T123" fmla="*/ 16 h 18"/>
                  <a:gd name="T124" fmla="*/ 17 w 23"/>
                  <a:gd name="T12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" h="18">
                    <a:moveTo>
                      <a:pt x="17" y="15"/>
                    </a:moveTo>
                    <a:lnTo>
                      <a:pt x="18" y="13"/>
                    </a:lnTo>
                    <a:lnTo>
                      <a:pt x="19" y="11"/>
                    </a:lnTo>
                    <a:lnTo>
                      <a:pt x="20" y="8"/>
                    </a:lnTo>
                    <a:lnTo>
                      <a:pt x="22" y="4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22" y="3"/>
                    </a:lnTo>
                    <a:lnTo>
                      <a:pt x="20" y="6"/>
                    </a:lnTo>
                    <a:lnTo>
                      <a:pt x="18" y="10"/>
                    </a:lnTo>
                    <a:lnTo>
                      <a:pt x="17" y="13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5" y="16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8" y="17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7" y="16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8" name="Freeform 348"/>
              <p:cNvSpPr>
                <a:spLocks/>
              </p:cNvSpPr>
              <p:nvPr/>
            </p:nvSpPr>
            <p:spPr bwMode="auto">
              <a:xfrm>
                <a:off x="3944" y="825"/>
                <a:ext cx="18" cy="18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1 h 3"/>
                  <a:gd name="T4" fmla="*/ 1 w 3"/>
                  <a:gd name="T5" fmla="*/ 1 h 3"/>
                  <a:gd name="T6" fmla="*/ 1 w 3"/>
                  <a:gd name="T7" fmla="*/ 3 h 3"/>
                  <a:gd name="T8" fmla="*/ 1 w 3"/>
                  <a:gd name="T9" fmla="*/ 3 h 3"/>
                  <a:gd name="T10" fmla="*/ 1 w 3"/>
                  <a:gd name="T11" fmla="*/ 3 h 3"/>
                  <a:gd name="T12" fmla="*/ 1 w 3"/>
                  <a:gd name="T13" fmla="*/ 2 h 3"/>
                  <a:gd name="T14" fmla="*/ 1 w 3"/>
                  <a:gd name="T15" fmla="*/ 1 h 3"/>
                  <a:gd name="T16" fmla="*/ 3 w 3"/>
                  <a:gd name="T17" fmla="*/ 1 h 3"/>
                  <a:gd name="T18" fmla="*/ 2 w 3"/>
                  <a:gd name="T19" fmla="*/ 1 h 3"/>
                  <a:gd name="T20" fmla="*/ 1 w 3"/>
                  <a:gd name="T21" fmla="*/ 1 h 3"/>
                  <a:gd name="T22" fmla="*/ 1 w 3"/>
                  <a:gd name="T23" fmla="*/ 1 h 3"/>
                  <a:gd name="T24" fmla="*/ 1 w 3"/>
                  <a:gd name="T25" fmla="*/ 0 h 3"/>
                  <a:gd name="T26" fmla="*/ 0 w 3"/>
                  <a:gd name="T27" fmla="*/ 0 h 3"/>
                  <a:gd name="T28" fmla="*/ 0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49" name="Freeform 349"/>
              <p:cNvSpPr>
                <a:spLocks/>
              </p:cNvSpPr>
              <p:nvPr/>
            </p:nvSpPr>
            <p:spPr bwMode="auto">
              <a:xfrm>
                <a:off x="3950" y="831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1 h 2"/>
                  <a:gd name="T6" fmla="*/ 0 w 1"/>
                  <a:gd name="T7" fmla="*/ 2 h 2"/>
                  <a:gd name="T8" fmla="*/ 1 w 1"/>
                  <a:gd name="T9" fmla="*/ 2 h 2"/>
                  <a:gd name="T10" fmla="*/ 1 w 1"/>
                  <a:gd name="T11" fmla="*/ 1 h 2"/>
                  <a:gd name="T12" fmla="*/ 1 w 1"/>
                  <a:gd name="T13" fmla="*/ 0 h 2"/>
                  <a:gd name="T14" fmla="*/ 1 w 1"/>
                  <a:gd name="T15" fmla="*/ 0 h 2"/>
                  <a:gd name="T16" fmla="*/ 1 w 1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0" name="Freeform 350"/>
              <p:cNvSpPr>
                <a:spLocks/>
              </p:cNvSpPr>
              <p:nvPr/>
            </p:nvSpPr>
            <p:spPr bwMode="auto">
              <a:xfrm>
                <a:off x="3896" y="771"/>
                <a:ext cx="60" cy="150"/>
              </a:xfrm>
              <a:custGeom>
                <a:avLst/>
                <a:gdLst>
                  <a:gd name="T0" fmla="*/ 10 w 10"/>
                  <a:gd name="T1" fmla="*/ 3 h 25"/>
                  <a:gd name="T2" fmla="*/ 9 w 10"/>
                  <a:gd name="T3" fmla="*/ 6 h 25"/>
                  <a:gd name="T4" fmla="*/ 8 w 10"/>
                  <a:gd name="T5" fmla="*/ 8 h 25"/>
                  <a:gd name="T6" fmla="*/ 6 w 10"/>
                  <a:gd name="T7" fmla="*/ 11 h 25"/>
                  <a:gd name="T8" fmla="*/ 6 w 10"/>
                  <a:gd name="T9" fmla="*/ 12 h 25"/>
                  <a:gd name="T10" fmla="*/ 6 w 10"/>
                  <a:gd name="T11" fmla="*/ 14 h 25"/>
                  <a:gd name="T12" fmla="*/ 5 w 10"/>
                  <a:gd name="T13" fmla="*/ 16 h 25"/>
                  <a:gd name="T14" fmla="*/ 4 w 10"/>
                  <a:gd name="T15" fmla="*/ 17 h 25"/>
                  <a:gd name="T16" fmla="*/ 4 w 10"/>
                  <a:gd name="T17" fmla="*/ 17 h 25"/>
                  <a:gd name="T18" fmla="*/ 3 w 10"/>
                  <a:gd name="T19" fmla="*/ 18 h 25"/>
                  <a:gd name="T20" fmla="*/ 2 w 10"/>
                  <a:gd name="T21" fmla="*/ 22 h 25"/>
                  <a:gd name="T22" fmla="*/ 1 w 10"/>
                  <a:gd name="T23" fmla="*/ 25 h 25"/>
                  <a:gd name="T24" fmla="*/ 0 w 10"/>
                  <a:gd name="T25" fmla="*/ 24 h 25"/>
                  <a:gd name="T26" fmla="*/ 0 w 10"/>
                  <a:gd name="T27" fmla="*/ 23 h 25"/>
                  <a:gd name="T28" fmla="*/ 1 w 10"/>
                  <a:gd name="T29" fmla="*/ 21 h 25"/>
                  <a:gd name="T30" fmla="*/ 2 w 10"/>
                  <a:gd name="T31" fmla="*/ 19 h 25"/>
                  <a:gd name="T32" fmla="*/ 3 w 10"/>
                  <a:gd name="T33" fmla="*/ 18 h 25"/>
                  <a:gd name="T34" fmla="*/ 3 w 10"/>
                  <a:gd name="T35" fmla="*/ 16 h 25"/>
                  <a:gd name="T36" fmla="*/ 3 w 10"/>
                  <a:gd name="T37" fmla="*/ 15 h 25"/>
                  <a:gd name="T38" fmla="*/ 5 w 10"/>
                  <a:gd name="T39" fmla="*/ 12 h 25"/>
                  <a:gd name="T40" fmla="*/ 5 w 10"/>
                  <a:gd name="T41" fmla="*/ 10 h 25"/>
                  <a:gd name="T42" fmla="*/ 7 w 10"/>
                  <a:gd name="T43" fmla="*/ 8 h 25"/>
                  <a:gd name="T44" fmla="*/ 8 w 10"/>
                  <a:gd name="T45" fmla="*/ 5 h 25"/>
                  <a:gd name="T46" fmla="*/ 9 w 10"/>
                  <a:gd name="T47" fmla="*/ 3 h 25"/>
                  <a:gd name="T48" fmla="*/ 10 w 10"/>
                  <a:gd name="T49" fmla="*/ 0 h 25"/>
                  <a:gd name="T50" fmla="*/ 10 w 10"/>
                  <a:gd name="T51" fmla="*/ 2 h 25"/>
                  <a:gd name="T52" fmla="*/ 9 w 10"/>
                  <a:gd name="T53" fmla="*/ 4 h 25"/>
                  <a:gd name="T54" fmla="*/ 7 w 10"/>
                  <a:gd name="T55" fmla="*/ 9 h 25"/>
                  <a:gd name="T56" fmla="*/ 6 w 10"/>
                  <a:gd name="T57" fmla="*/ 11 h 25"/>
                  <a:gd name="T58" fmla="*/ 5 w 10"/>
                  <a:gd name="T59" fmla="*/ 13 h 25"/>
                  <a:gd name="T60" fmla="*/ 6 w 10"/>
                  <a:gd name="T61" fmla="*/ 11 h 25"/>
                  <a:gd name="T62" fmla="*/ 7 w 10"/>
                  <a:gd name="T63" fmla="*/ 9 h 25"/>
                  <a:gd name="T64" fmla="*/ 9 w 10"/>
                  <a:gd name="T65" fmla="*/ 5 h 25"/>
                  <a:gd name="T66" fmla="*/ 10 w 10"/>
                  <a:gd name="T67" fmla="*/ 2 h 25"/>
                  <a:gd name="T68" fmla="*/ 10 w 10"/>
                  <a:gd name="T6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25">
                    <a:moveTo>
                      <a:pt x="10" y="3"/>
                    </a:moveTo>
                    <a:lnTo>
                      <a:pt x="9" y="6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5" y="16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1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2" y="19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9" y="3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9" y="4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6" y="11"/>
                    </a:lnTo>
                    <a:lnTo>
                      <a:pt x="7" y="9"/>
                    </a:lnTo>
                    <a:lnTo>
                      <a:pt x="9" y="5"/>
                    </a:lnTo>
                    <a:lnTo>
                      <a:pt x="10" y="2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1" name="Freeform 351"/>
              <p:cNvSpPr>
                <a:spLocks/>
              </p:cNvSpPr>
              <p:nvPr/>
            </p:nvSpPr>
            <p:spPr bwMode="auto">
              <a:xfrm>
                <a:off x="3908" y="747"/>
                <a:ext cx="48" cy="102"/>
              </a:xfrm>
              <a:custGeom>
                <a:avLst/>
                <a:gdLst>
                  <a:gd name="T0" fmla="*/ 8 w 8"/>
                  <a:gd name="T1" fmla="*/ 0 h 17"/>
                  <a:gd name="T2" fmla="*/ 7 w 8"/>
                  <a:gd name="T3" fmla="*/ 2 h 17"/>
                  <a:gd name="T4" fmla="*/ 6 w 8"/>
                  <a:gd name="T5" fmla="*/ 3 h 17"/>
                  <a:gd name="T6" fmla="*/ 6 w 8"/>
                  <a:gd name="T7" fmla="*/ 4 h 17"/>
                  <a:gd name="T8" fmla="*/ 6 w 8"/>
                  <a:gd name="T9" fmla="*/ 4 h 17"/>
                  <a:gd name="T10" fmla="*/ 5 w 8"/>
                  <a:gd name="T11" fmla="*/ 5 h 17"/>
                  <a:gd name="T12" fmla="*/ 5 w 8"/>
                  <a:gd name="T13" fmla="*/ 6 h 17"/>
                  <a:gd name="T14" fmla="*/ 4 w 8"/>
                  <a:gd name="T15" fmla="*/ 7 h 17"/>
                  <a:gd name="T16" fmla="*/ 3 w 8"/>
                  <a:gd name="T17" fmla="*/ 10 h 17"/>
                  <a:gd name="T18" fmla="*/ 2 w 8"/>
                  <a:gd name="T19" fmla="*/ 11 h 17"/>
                  <a:gd name="T20" fmla="*/ 2 w 8"/>
                  <a:gd name="T21" fmla="*/ 12 h 17"/>
                  <a:gd name="T22" fmla="*/ 3 w 8"/>
                  <a:gd name="T23" fmla="*/ 12 h 17"/>
                  <a:gd name="T24" fmla="*/ 2 w 8"/>
                  <a:gd name="T25" fmla="*/ 12 h 17"/>
                  <a:gd name="T26" fmla="*/ 2 w 8"/>
                  <a:gd name="T27" fmla="*/ 13 h 17"/>
                  <a:gd name="T28" fmla="*/ 2 w 8"/>
                  <a:gd name="T29" fmla="*/ 14 h 17"/>
                  <a:gd name="T30" fmla="*/ 1 w 8"/>
                  <a:gd name="T31" fmla="*/ 15 h 17"/>
                  <a:gd name="T32" fmla="*/ 0 w 8"/>
                  <a:gd name="T33" fmla="*/ 17 h 17"/>
                  <a:gd name="T34" fmla="*/ 0 w 8"/>
                  <a:gd name="T35" fmla="*/ 16 h 17"/>
                  <a:gd name="T36" fmla="*/ 1 w 8"/>
                  <a:gd name="T37" fmla="*/ 15 h 17"/>
                  <a:gd name="T38" fmla="*/ 2 w 8"/>
                  <a:gd name="T39" fmla="*/ 13 h 17"/>
                  <a:gd name="T40" fmla="*/ 2 w 8"/>
                  <a:gd name="T41" fmla="*/ 12 h 17"/>
                  <a:gd name="T42" fmla="*/ 2 w 8"/>
                  <a:gd name="T43" fmla="*/ 11 h 17"/>
                  <a:gd name="T44" fmla="*/ 2 w 8"/>
                  <a:gd name="T45" fmla="*/ 10 h 17"/>
                  <a:gd name="T46" fmla="*/ 3 w 8"/>
                  <a:gd name="T47" fmla="*/ 9 h 17"/>
                  <a:gd name="T48" fmla="*/ 4 w 8"/>
                  <a:gd name="T49" fmla="*/ 7 h 17"/>
                  <a:gd name="T50" fmla="*/ 4 w 8"/>
                  <a:gd name="T51" fmla="*/ 6 h 17"/>
                  <a:gd name="T52" fmla="*/ 5 w 8"/>
                  <a:gd name="T53" fmla="*/ 5 h 17"/>
                  <a:gd name="T54" fmla="*/ 6 w 8"/>
                  <a:gd name="T55" fmla="*/ 4 h 17"/>
                  <a:gd name="T56" fmla="*/ 6 w 8"/>
                  <a:gd name="T57" fmla="*/ 3 h 17"/>
                  <a:gd name="T58" fmla="*/ 6 w 8"/>
                  <a:gd name="T59" fmla="*/ 2 h 17"/>
                  <a:gd name="T60" fmla="*/ 8 w 8"/>
                  <a:gd name="T61" fmla="*/ 0 h 17"/>
                  <a:gd name="T62" fmla="*/ 8 w 8"/>
                  <a:gd name="T6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" h="17">
                    <a:moveTo>
                      <a:pt x="8" y="0"/>
                    </a:moveTo>
                    <a:lnTo>
                      <a:pt x="7" y="2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2" name="Freeform 352"/>
              <p:cNvSpPr>
                <a:spLocks/>
              </p:cNvSpPr>
              <p:nvPr/>
            </p:nvSpPr>
            <p:spPr bwMode="auto">
              <a:xfrm>
                <a:off x="3872" y="735"/>
                <a:ext cx="84" cy="114"/>
              </a:xfrm>
              <a:custGeom>
                <a:avLst/>
                <a:gdLst>
                  <a:gd name="T0" fmla="*/ 12 w 14"/>
                  <a:gd name="T1" fmla="*/ 4 h 19"/>
                  <a:gd name="T2" fmla="*/ 11 w 14"/>
                  <a:gd name="T3" fmla="*/ 5 h 19"/>
                  <a:gd name="T4" fmla="*/ 10 w 14"/>
                  <a:gd name="T5" fmla="*/ 7 h 19"/>
                  <a:gd name="T6" fmla="*/ 9 w 14"/>
                  <a:gd name="T7" fmla="*/ 9 h 19"/>
                  <a:gd name="T8" fmla="*/ 8 w 14"/>
                  <a:gd name="T9" fmla="*/ 11 h 19"/>
                  <a:gd name="T10" fmla="*/ 7 w 14"/>
                  <a:gd name="T11" fmla="*/ 13 h 19"/>
                  <a:gd name="T12" fmla="*/ 8 w 14"/>
                  <a:gd name="T13" fmla="*/ 14 h 19"/>
                  <a:gd name="T14" fmla="*/ 9 w 14"/>
                  <a:gd name="T15" fmla="*/ 15 h 19"/>
                  <a:gd name="T16" fmla="*/ 7 w 14"/>
                  <a:gd name="T17" fmla="*/ 14 h 19"/>
                  <a:gd name="T18" fmla="*/ 7 w 14"/>
                  <a:gd name="T19" fmla="*/ 14 h 19"/>
                  <a:gd name="T20" fmla="*/ 6 w 14"/>
                  <a:gd name="T21" fmla="*/ 16 h 19"/>
                  <a:gd name="T22" fmla="*/ 5 w 14"/>
                  <a:gd name="T23" fmla="*/ 19 h 19"/>
                  <a:gd name="T24" fmla="*/ 5 w 14"/>
                  <a:gd name="T25" fmla="*/ 17 h 19"/>
                  <a:gd name="T26" fmla="*/ 4 w 14"/>
                  <a:gd name="T27" fmla="*/ 17 h 19"/>
                  <a:gd name="T28" fmla="*/ 3 w 14"/>
                  <a:gd name="T29" fmla="*/ 18 h 19"/>
                  <a:gd name="T30" fmla="*/ 2 w 14"/>
                  <a:gd name="T31" fmla="*/ 18 h 19"/>
                  <a:gd name="T32" fmla="*/ 0 w 14"/>
                  <a:gd name="T33" fmla="*/ 18 h 19"/>
                  <a:gd name="T34" fmla="*/ 0 w 14"/>
                  <a:gd name="T35" fmla="*/ 18 h 19"/>
                  <a:gd name="T36" fmla="*/ 2 w 14"/>
                  <a:gd name="T37" fmla="*/ 18 h 19"/>
                  <a:gd name="T38" fmla="*/ 4 w 14"/>
                  <a:gd name="T39" fmla="*/ 17 h 19"/>
                  <a:gd name="T40" fmla="*/ 6 w 14"/>
                  <a:gd name="T41" fmla="*/ 16 h 19"/>
                  <a:gd name="T42" fmla="*/ 7 w 14"/>
                  <a:gd name="T43" fmla="*/ 14 h 19"/>
                  <a:gd name="T44" fmla="*/ 7 w 14"/>
                  <a:gd name="T45" fmla="*/ 13 h 19"/>
                  <a:gd name="T46" fmla="*/ 6 w 14"/>
                  <a:gd name="T47" fmla="*/ 13 h 19"/>
                  <a:gd name="T48" fmla="*/ 7 w 14"/>
                  <a:gd name="T49" fmla="*/ 12 h 19"/>
                  <a:gd name="T50" fmla="*/ 7 w 14"/>
                  <a:gd name="T51" fmla="*/ 11 h 19"/>
                  <a:gd name="T52" fmla="*/ 8 w 14"/>
                  <a:gd name="T53" fmla="*/ 10 h 19"/>
                  <a:gd name="T54" fmla="*/ 9 w 14"/>
                  <a:gd name="T55" fmla="*/ 8 h 19"/>
                  <a:gd name="T56" fmla="*/ 10 w 14"/>
                  <a:gd name="T57" fmla="*/ 6 h 19"/>
                  <a:gd name="T58" fmla="*/ 11 w 14"/>
                  <a:gd name="T59" fmla="*/ 5 h 19"/>
                  <a:gd name="T60" fmla="*/ 12 w 14"/>
                  <a:gd name="T61" fmla="*/ 4 h 19"/>
                  <a:gd name="T62" fmla="*/ 13 w 14"/>
                  <a:gd name="T63" fmla="*/ 2 h 19"/>
                  <a:gd name="T64" fmla="*/ 14 w 14"/>
                  <a:gd name="T6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9">
                    <a:moveTo>
                      <a:pt x="14" y="1"/>
                    </a:moveTo>
                    <a:lnTo>
                      <a:pt x="12" y="4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6" y="16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18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3" name="Freeform 353"/>
              <p:cNvSpPr>
                <a:spLocks/>
              </p:cNvSpPr>
              <p:nvPr/>
            </p:nvSpPr>
            <p:spPr bwMode="auto">
              <a:xfrm>
                <a:off x="3866" y="825"/>
                <a:ext cx="24" cy="30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4 h 5"/>
                  <a:gd name="T4" fmla="*/ 1 w 4"/>
                  <a:gd name="T5" fmla="*/ 3 h 5"/>
                  <a:gd name="T6" fmla="*/ 2 w 4"/>
                  <a:gd name="T7" fmla="*/ 2 h 5"/>
                  <a:gd name="T8" fmla="*/ 3 w 4"/>
                  <a:gd name="T9" fmla="*/ 2 h 5"/>
                  <a:gd name="T10" fmla="*/ 3 w 4"/>
                  <a:gd name="T11" fmla="*/ 2 h 5"/>
                  <a:gd name="T12" fmla="*/ 4 w 4"/>
                  <a:gd name="T13" fmla="*/ 2 h 5"/>
                  <a:gd name="T14" fmla="*/ 4 w 4"/>
                  <a:gd name="T15" fmla="*/ 1 h 5"/>
                  <a:gd name="T16" fmla="*/ 4 w 4"/>
                  <a:gd name="T17" fmla="*/ 1 h 5"/>
                  <a:gd name="T18" fmla="*/ 3 w 4"/>
                  <a:gd name="T19" fmla="*/ 0 h 5"/>
                  <a:gd name="T20" fmla="*/ 3 w 4"/>
                  <a:gd name="T21" fmla="*/ 0 h 5"/>
                  <a:gd name="T22" fmla="*/ 2 w 4"/>
                  <a:gd name="T23" fmla="*/ 1 h 5"/>
                  <a:gd name="T24" fmla="*/ 2 w 4"/>
                  <a:gd name="T25" fmla="*/ 1 h 5"/>
                  <a:gd name="T26" fmla="*/ 2 w 4"/>
                  <a:gd name="T27" fmla="*/ 2 h 5"/>
                  <a:gd name="T28" fmla="*/ 2 w 4"/>
                  <a:gd name="T29" fmla="*/ 1 h 5"/>
                  <a:gd name="T30" fmla="*/ 2 w 4"/>
                  <a:gd name="T31" fmla="*/ 1 h 5"/>
                  <a:gd name="T32" fmla="*/ 2 w 4"/>
                  <a:gd name="T33" fmla="*/ 0 h 5"/>
                  <a:gd name="T34" fmla="*/ 2 w 4"/>
                  <a:gd name="T35" fmla="*/ 0 h 5"/>
                  <a:gd name="T36" fmla="*/ 3 w 4"/>
                  <a:gd name="T37" fmla="*/ 0 h 5"/>
                  <a:gd name="T38" fmla="*/ 4 w 4"/>
                  <a:gd name="T39" fmla="*/ 0 h 5"/>
                  <a:gd name="T40" fmla="*/ 4 w 4"/>
                  <a:gd name="T41" fmla="*/ 0 h 5"/>
                  <a:gd name="T42" fmla="*/ 4 w 4"/>
                  <a:gd name="T43" fmla="*/ 1 h 5"/>
                  <a:gd name="T44" fmla="*/ 4 w 4"/>
                  <a:gd name="T45" fmla="*/ 2 h 5"/>
                  <a:gd name="T46" fmla="*/ 4 w 4"/>
                  <a:gd name="T47" fmla="*/ 2 h 5"/>
                  <a:gd name="T48" fmla="*/ 3 w 4"/>
                  <a:gd name="T49" fmla="*/ 3 h 5"/>
                  <a:gd name="T50" fmla="*/ 3 w 4"/>
                  <a:gd name="T51" fmla="*/ 3 h 5"/>
                  <a:gd name="T52" fmla="*/ 2 w 4"/>
                  <a:gd name="T53" fmla="*/ 3 h 5"/>
                  <a:gd name="T54" fmla="*/ 1 w 4"/>
                  <a:gd name="T55" fmla="*/ 3 h 5"/>
                  <a:gd name="T56" fmla="*/ 1 w 4"/>
                  <a:gd name="T57" fmla="*/ 4 h 5"/>
                  <a:gd name="T58" fmla="*/ 0 w 4"/>
                  <a:gd name="T59" fmla="*/ 4 h 5"/>
                  <a:gd name="T60" fmla="*/ 0 w 4"/>
                  <a:gd name="T61" fmla="*/ 5 h 5"/>
                  <a:gd name="T62" fmla="*/ 0 w 4"/>
                  <a:gd name="T6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4" name="Freeform 354"/>
              <p:cNvSpPr>
                <a:spLocks/>
              </p:cNvSpPr>
              <p:nvPr/>
            </p:nvSpPr>
            <p:spPr bwMode="auto">
              <a:xfrm>
                <a:off x="3860" y="801"/>
                <a:ext cx="48" cy="30"/>
              </a:xfrm>
              <a:custGeom>
                <a:avLst/>
                <a:gdLst>
                  <a:gd name="T0" fmla="*/ 4 w 8"/>
                  <a:gd name="T1" fmla="*/ 3 h 5"/>
                  <a:gd name="T2" fmla="*/ 4 w 8"/>
                  <a:gd name="T3" fmla="*/ 2 h 5"/>
                  <a:gd name="T4" fmla="*/ 3 w 8"/>
                  <a:gd name="T5" fmla="*/ 1 h 5"/>
                  <a:gd name="T6" fmla="*/ 2 w 8"/>
                  <a:gd name="T7" fmla="*/ 1 h 5"/>
                  <a:gd name="T8" fmla="*/ 2 w 8"/>
                  <a:gd name="T9" fmla="*/ 2 h 5"/>
                  <a:gd name="T10" fmla="*/ 2 w 8"/>
                  <a:gd name="T11" fmla="*/ 2 h 5"/>
                  <a:gd name="T12" fmla="*/ 1 w 8"/>
                  <a:gd name="T13" fmla="*/ 2 h 5"/>
                  <a:gd name="T14" fmla="*/ 0 w 8"/>
                  <a:gd name="T15" fmla="*/ 3 h 5"/>
                  <a:gd name="T16" fmla="*/ 1 w 8"/>
                  <a:gd name="T17" fmla="*/ 4 h 5"/>
                  <a:gd name="T18" fmla="*/ 0 w 8"/>
                  <a:gd name="T19" fmla="*/ 5 h 5"/>
                  <a:gd name="T20" fmla="*/ 0 w 8"/>
                  <a:gd name="T21" fmla="*/ 4 h 5"/>
                  <a:gd name="T22" fmla="*/ 0 w 8"/>
                  <a:gd name="T23" fmla="*/ 1 h 5"/>
                  <a:gd name="T24" fmla="*/ 1 w 8"/>
                  <a:gd name="T25" fmla="*/ 1 h 5"/>
                  <a:gd name="T26" fmla="*/ 2 w 8"/>
                  <a:gd name="T27" fmla="*/ 0 h 5"/>
                  <a:gd name="T28" fmla="*/ 3 w 8"/>
                  <a:gd name="T29" fmla="*/ 0 h 5"/>
                  <a:gd name="T30" fmla="*/ 4 w 8"/>
                  <a:gd name="T31" fmla="*/ 1 h 5"/>
                  <a:gd name="T32" fmla="*/ 5 w 8"/>
                  <a:gd name="T33" fmla="*/ 1 h 5"/>
                  <a:gd name="T34" fmla="*/ 6 w 8"/>
                  <a:gd name="T35" fmla="*/ 0 h 5"/>
                  <a:gd name="T36" fmla="*/ 7 w 8"/>
                  <a:gd name="T37" fmla="*/ 0 h 5"/>
                  <a:gd name="T38" fmla="*/ 8 w 8"/>
                  <a:gd name="T39" fmla="*/ 1 h 5"/>
                  <a:gd name="T40" fmla="*/ 6 w 8"/>
                  <a:gd name="T41" fmla="*/ 0 h 5"/>
                  <a:gd name="T42" fmla="*/ 6 w 8"/>
                  <a:gd name="T43" fmla="*/ 1 h 5"/>
                  <a:gd name="T44" fmla="*/ 7 w 8"/>
                  <a:gd name="T45" fmla="*/ 2 h 5"/>
                  <a:gd name="T46" fmla="*/ 7 w 8"/>
                  <a:gd name="T47" fmla="*/ 3 h 5"/>
                  <a:gd name="T48" fmla="*/ 6 w 8"/>
                  <a:gd name="T49" fmla="*/ 4 h 5"/>
                  <a:gd name="T50" fmla="*/ 5 w 8"/>
                  <a:gd name="T51" fmla="*/ 4 h 5"/>
                  <a:gd name="T52" fmla="*/ 6 w 8"/>
                  <a:gd name="T53" fmla="*/ 4 h 5"/>
                  <a:gd name="T54" fmla="*/ 6 w 8"/>
                  <a:gd name="T55" fmla="*/ 2 h 5"/>
                  <a:gd name="T56" fmla="*/ 5 w 8"/>
                  <a:gd name="T57" fmla="*/ 2 h 5"/>
                  <a:gd name="T58" fmla="*/ 5 w 8"/>
                  <a:gd name="T59" fmla="*/ 3 h 5"/>
                  <a:gd name="T60" fmla="*/ 4 w 8"/>
                  <a:gd name="T61" fmla="*/ 4 h 5"/>
                  <a:gd name="T62" fmla="*/ 3 w 8"/>
                  <a:gd name="T6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" h="5">
                    <a:moveTo>
                      <a:pt x="3" y="4"/>
                    </a:move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5" name="Freeform 355"/>
              <p:cNvSpPr>
                <a:spLocks/>
              </p:cNvSpPr>
              <p:nvPr/>
            </p:nvSpPr>
            <p:spPr bwMode="auto">
              <a:xfrm>
                <a:off x="3860" y="783"/>
                <a:ext cx="24" cy="18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2 h 3"/>
                  <a:gd name="T4" fmla="*/ 2 w 4"/>
                  <a:gd name="T5" fmla="*/ 1 h 3"/>
                  <a:gd name="T6" fmla="*/ 2 w 4"/>
                  <a:gd name="T7" fmla="*/ 1 h 3"/>
                  <a:gd name="T8" fmla="*/ 1 w 4"/>
                  <a:gd name="T9" fmla="*/ 1 h 3"/>
                  <a:gd name="T10" fmla="*/ 0 w 4"/>
                  <a:gd name="T11" fmla="*/ 1 h 3"/>
                  <a:gd name="T12" fmla="*/ 0 w 4"/>
                  <a:gd name="T13" fmla="*/ 1 h 3"/>
                  <a:gd name="T14" fmla="*/ 0 w 4"/>
                  <a:gd name="T15" fmla="*/ 2 h 3"/>
                  <a:gd name="T16" fmla="*/ 1 w 4"/>
                  <a:gd name="T17" fmla="*/ 3 h 3"/>
                  <a:gd name="T18" fmla="*/ 0 w 4"/>
                  <a:gd name="T19" fmla="*/ 2 h 3"/>
                  <a:gd name="T20" fmla="*/ 0 w 4"/>
                  <a:gd name="T21" fmla="*/ 2 h 3"/>
                  <a:gd name="T22" fmla="*/ 0 w 4"/>
                  <a:gd name="T23" fmla="*/ 1 h 3"/>
                  <a:gd name="T24" fmla="*/ 0 w 4"/>
                  <a:gd name="T25" fmla="*/ 1 h 3"/>
                  <a:gd name="T26" fmla="*/ 1 w 4"/>
                  <a:gd name="T27" fmla="*/ 0 h 3"/>
                  <a:gd name="T28" fmla="*/ 2 w 4"/>
                  <a:gd name="T29" fmla="*/ 0 h 3"/>
                  <a:gd name="T30" fmla="*/ 2 w 4"/>
                  <a:gd name="T31" fmla="*/ 1 h 3"/>
                  <a:gd name="T32" fmla="*/ 3 w 4"/>
                  <a:gd name="T33" fmla="*/ 2 h 3"/>
                  <a:gd name="T34" fmla="*/ 4 w 4"/>
                  <a:gd name="T35" fmla="*/ 0 h 3"/>
                  <a:gd name="T36" fmla="*/ 4 w 4"/>
                  <a:gd name="T37" fmla="*/ 0 h 3"/>
                  <a:gd name="T38" fmla="*/ 3 w 4"/>
                  <a:gd name="T39" fmla="*/ 1 h 3"/>
                  <a:gd name="T40" fmla="*/ 3 w 4"/>
                  <a:gd name="T41" fmla="*/ 2 h 3"/>
                  <a:gd name="T42" fmla="*/ 3 w 4"/>
                  <a:gd name="T43" fmla="*/ 3 h 3"/>
                  <a:gd name="T44" fmla="*/ 4 w 4"/>
                  <a:gd name="T45" fmla="*/ 3 h 3"/>
                  <a:gd name="T46" fmla="*/ 2 w 4"/>
                  <a:gd name="T47" fmla="*/ 3 h 3"/>
                  <a:gd name="T48" fmla="*/ 2 w 4"/>
                  <a:gd name="T4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6" name="Freeform 356"/>
              <p:cNvSpPr>
                <a:spLocks/>
              </p:cNvSpPr>
              <p:nvPr/>
            </p:nvSpPr>
            <p:spPr bwMode="auto">
              <a:xfrm>
                <a:off x="3842" y="789"/>
                <a:ext cx="18" cy="54"/>
              </a:xfrm>
              <a:custGeom>
                <a:avLst/>
                <a:gdLst>
                  <a:gd name="T0" fmla="*/ 3 w 3"/>
                  <a:gd name="T1" fmla="*/ 1 h 9"/>
                  <a:gd name="T2" fmla="*/ 2 w 3"/>
                  <a:gd name="T3" fmla="*/ 1 h 9"/>
                  <a:gd name="T4" fmla="*/ 2 w 3"/>
                  <a:gd name="T5" fmla="*/ 1 h 9"/>
                  <a:gd name="T6" fmla="*/ 1 w 3"/>
                  <a:gd name="T7" fmla="*/ 2 h 9"/>
                  <a:gd name="T8" fmla="*/ 1 w 3"/>
                  <a:gd name="T9" fmla="*/ 2 h 9"/>
                  <a:gd name="T10" fmla="*/ 1 w 3"/>
                  <a:gd name="T11" fmla="*/ 3 h 9"/>
                  <a:gd name="T12" fmla="*/ 2 w 3"/>
                  <a:gd name="T13" fmla="*/ 3 h 9"/>
                  <a:gd name="T14" fmla="*/ 2 w 3"/>
                  <a:gd name="T15" fmla="*/ 4 h 9"/>
                  <a:gd name="T16" fmla="*/ 1 w 3"/>
                  <a:gd name="T17" fmla="*/ 3 h 9"/>
                  <a:gd name="T18" fmla="*/ 1 w 3"/>
                  <a:gd name="T19" fmla="*/ 3 h 9"/>
                  <a:gd name="T20" fmla="*/ 0 w 3"/>
                  <a:gd name="T21" fmla="*/ 3 h 9"/>
                  <a:gd name="T22" fmla="*/ 0 w 3"/>
                  <a:gd name="T23" fmla="*/ 4 h 9"/>
                  <a:gd name="T24" fmla="*/ 0 w 3"/>
                  <a:gd name="T25" fmla="*/ 4 h 9"/>
                  <a:gd name="T26" fmla="*/ 1 w 3"/>
                  <a:gd name="T27" fmla="*/ 5 h 9"/>
                  <a:gd name="T28" fmla="*/ 2 w 3"/>
                  <a:gd name="T29" fmla="*/ 6 h 9"/>
                  <a:gd name="T30" fmla="*/ 2 w 3"/>
                  <a:gd name="T31" fmla="*/ 6 h 9"/>
                  <a:gd name="T32" fmla="*/ 2 w 3"/>
                  <a:gd name="T33" fmla="*/ 6 h 9"/>
                  <a:gd name="T34" fmla="*/ 3 w 3"/>
                  <a:gd name="T35" fmla="*/ 7 h 9"/>
                  <a:gd name="T36" fmla="*/ 3 w 3"/>
                  <a:gd name="T37" fmla="*/ 8 h 9"/>
                  <a:gd name="T38" fmla="*/ 2 w 3"/>
                  <a:gd name="T39" fmla="*/ 8 h 9"/>
                  <a:gd name="T40" fmla="*/ 2 w 3"/>
                  <a:gd name="T41" fmla="*/ 9 h 9"/>
                  <a:gd name="T42" fmla="*/ 2 w 3"/>
                  <a:gd name="T43" fmla="*/ 8 h 9"/>
                  <a:gd name="T44" fmla="*/ 2 w 3"/>
                  <a:gd name="T45" fmla="*/ 7 h 9"/>
                  <a:gd name="T46" fmla="*/ 2 w 3"/>
                  <a:gd name="T47" fmla="*/ 6 h 9"/>
                  <a:gd name="T48" fmla="*/ 2 w 3"/>
                  <a:gd name="T49" fmla="*/ 6 h 9"/>
                  <a:gd name="T50" fmla="*/ 1 w 3"/>
                  <a:gd name="T51" fmla="*/ 5 h 9"/>
                  <a:gd name="T52" fmla="*/ 0 w 3"/>
                  <a:gd name="T53" fmla="*/ 5 h 9"/>
                  <a:gd name="T54" fmla="*/ 0 w 3"/>
                  <a:gd name="T55" fmla="*/ 4 h 9"/>
                  <a:gd name="T56" fmla="*/ 0 w 3"/>
                  <a:gd name="T57" fmla="*/ 3 h 9"/>
                  <a:gd name="T58" fmla="*/ 0 w 3"/>
                  <a:gd name="T59" fmla="*/ 3 h 9"/>
                  <a:gd name="T60" fmla="*/ 1 w 3"/>
                  <a:gd name="T61" fmla="*/ 2 h 9"/>
                  <a:gd name="T62" fmla="*/ 2 w 3"/>
                  <a:gd name="T63" fmla="*/ 1 h 9"/>
                  <a:gd name="T64" fmla="*/ 3 w 3"/>
                  <a:gd name="T65" fmla="*/ 0 h 9"/>
                  <a:gd name="T66" fmla="*/ 3 w 3"/>
                  <a:gd name="T67" fmla="*/ 1 h 9"/>
                  <a:gd name="T68" fmla="*/ 3 w 3"/>
                  <a:gd name="T69" fmla="*/ 1 h 9"/>
                  <a:gd name="T70" fmla="*/ 3 w 3"/>
                  <a:gd name="T7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" h="9">
                    <a:moveTo>
                      <a:pt x="3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7" name="Freeform 357"/>
              <p:cNvSpPr>
                <a:spLocks/>
              </p:cNvSpPr>
              <p:nvPr/>
            </p:nvSpPr>
            <p:spPr bwMode="auto">
              <a:xfrm>
                <a:off x="3896" y="735"/>
                <a:ext cx="36" cy="66"/>
              </a:xfrm>
              <a:custGeom>
                <a:avLst/>
                <a:gdLst>
                  <a:gd name="T0" fmla="*/ 0 w 6"/>
                  <a:gd name="T1" fmla="*/ 11 h 11"/>
                  <a:gd name="T2" fmla="*/ 2 w 6"/>
                  <a:gd name="T3" fmla="*/ 9 h 11"/>
                  <a:gd name="T4" fmla="*/ 3 w 6"/>
                  <a:gd name="T5" fmla="*/ 7 h 11"/>
                  <a:gd name="T6" fmla="*/ 5 w 6"/>
                  <a:gd name="T7" fmla="*/ 5 h 11"/>
                  <a:gd name="T8" fmla="*/ 5 w 6"/>
                  <a:gd name="T9" fmla="*/ 3 h 11"/>
                  <a:gd name="T10" fmla="*/ 5 w 6"/>
                  <a:gd name="T11" fmla="*/ 2 h 11"/>
                  <a:gd name="T12" fmla="*/ 5 w 6"/>
                  <a:gd name="T13" fmla="*/ 2 h 11"/>
                  <a:gd name="T14" fmla="*/ 4 w 6"/>
                  <a:gd name="T15" fmla="*/ 1 h 11"/>
                  <a:gd name="T16" fmla="*/ 3 w 6"/>
                  <a:gd name="T17" fmla="*/ 1 h 11"/>
                  <a:gd name="T18" fmla="*/ 2 w 6"/>
                  <a:gd name="T19" fmla="*/ 1 h 11"/>
                  <a:gd name="T20" fmla="*/ 1 w 6"/>
                  <a:gd name="T21" fmla="*/ 4 h 11"/>
                  <a:gd name="T22" fmla="*/ 3 w 6"/>
                  <a:gd name="T23" fmla="*/ 3 h 11"/>
                  <a:gd name="T24" fmla="*/ 1 w 6"/>
                  <a:gd name="T25" fmla="*/ 4 h 11"/>
                  <a:gd name="T26" fmla="*/ 0 w 6"/>
                  <a:gd name="T27" fmla="*/ 5 h 11"/>
                  <a:gd name="T28" fmla="*/ 0 w 6"/>
                  <a:gd name="T29" fmla="*/ 4 h 11"/>
                  <a:gd name="T30" fmla="*/ 1 w 6"/>
                  <a:gd name="T31" fmla="*/ 2 h 11"/>
                  <a:gd name="T32" fmla="*/ 2 w 6"/>
                  <a:gd name="T33" fmla="*/ 1 h 11"/>
                  <a:gd name="T34" fmla="*/ 3 w 6"/>
                  <a:gd name="T35" fmla="*/ 1 h 11"/>
                  <a:gd name="T36" fmla="*/ 4 w 6"/>
                  <a:gd name="T37" fmla="*/ 0 h 11"/>
                  <a:gd name="T38" fmla="*/ 5 w 6"/>
                  <a:gd name="T39" fmla="*/ 1 h 11"/>
                  <a:gd name="T40" fmla="*/ 6 w 6"/>
                  <a:gd name="T41" fmla="*/ 2 h 11"/>
                  <a:gd name="T42" fmla="*/ 6 w 6"/>
                  <a:gd name="T43" fmla="*/ 3 h 11"/>
                  <a:gd name="T44" fmla="*/ 6 w 6"/>
                  <a:gd name="T45" fmla="*/ 4 h 11"/>
                  <a:gd name="T46" fmla="*/ 4 w 6"/>
                  <a:gd name="T47" fmla="*/ 6 h 11"/>
                  <a:gd name="T48" fmla="*/ 3 w 6"/>
                  <a:gd name="T49" fmla="*/ 8 h 11"/>
                  <a:gd name="T50" fmla="*/ 1 w 6"/>
                  <a:gd name="T51" fmla="*/ 10 h 11"/>
                  <a:gd name="T52" fmla="*/ 1 w 6"/>
                  <a:gd name="T53" fmla="*/ 11 h 11"/>
                  <a:gd name="T54" fmla="*/ 0 w 6"/>
                  <a:gd name="T5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1">
                    <a:moveTo>
                      <a:pt x="0" y="11"/>
                    </a:move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8" name="Freeform 358"/>
              <p:cNvSpPr>
                <a:spLocks/>
              </p:cNvSpPr>
              <p:nvPr/>
            </p:nvSpPr>
            <p:spPr bwMode="auto">
              <a:xfrm>
                <a:off x="3866" y="783"/>
                <a:ext cx="42" cy="6"/>
              </a:xfrm>
              <a:custGeom>
                <a:avLst/>
                <a:gdLst>
                  <a:gd name="T0" fmla="*/ 1 w 7"/>
                  <a:gd name="T1" fmla="*/ 1 h 1"/>
                  <a:gd name="T2" fmla="*/ 2 w 7"/>
                  <a:gd name="T3" fmla="*/ 0 h 1"/>
                  <a:gd name="T4" fmla="*/ 3 w 7"/>
                  <a:gd name="T5" fmla="*/ 0 h 1"/>
                  <a:gd name="T6" fmla="*/ 5 w 7"/>
                  <a:gd name="T7" fmla="*/ 0 h 1"/>
                  <a:gd name="T8" fmla="*/ 7 w 7"/>
                  <a:gd name="T9" fmla="*/ 0 h 1"/>
                  <a:gd name="T10" fmla="*/ 5 w 7"/>
                  <a:gd name="T11" fmla="*/ 0 h 1"/>
                  <a:gd name="T12" fmla="*/ 3 w 7"/>
                  <a:gd name="T13" fmla="*/ 0 h 1"/>
                  <a:gd name="T14" fmla="*/ 1 w 7"/>
                  <a:gd name="T15" fmla="*/ 0 h 1"/>
                  <a:gd name="T16" fmla="*/ 0 w 7"/>
                  <a:gd name="T17" fmla="*/ 0 h 1"/>
                  <a:gd name="T18" fmla="*/ 1 w 7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59" name="Freeform 359"/>
              <p:cNvSpPr>
                <a:spLocks/>
              </p:cNvSpPr>
              <p:nvPr/>
            </p:nvSpPr>
            <p:spPr bwMode="auto">
              <a:xfrm>
                <a:off x="3896" y="753"/>
                <a:ext cx="30" cy="30"/>
              </a:xfrm>
              <a:custGeom>
                <a:avLst/>
                <a:gdLst>
                  <a:gd name="T0" fmla="*/ 1 w 5"/>
                  <a:gd name="T1" fmla="*/ 1 h 5"/>
                  <a:gd name="T2" fmla="*/ 3 w 5"/>
                  <a:gd name="T3" fmla="*/ 0 h 5"/>
                  <a:gd name="T4" fmla="*/ 4 w 5"/>
                  <a:gd name="T5" fmla="*/ 0 h 5"/>
                  <a:gd name="T6" fmla="*/ 4 w 5"/>
                  <a:gd name="T7" fmla="*/ 1 h 5"/>
                  <a:gd name="T8" fmla="*/ 4 w 5"/>
                  <a:gd name="T9" fmla="*/ 1 h 5"/>
                  <a:gd name="T10" fmla="*/ 3 w 5"/>
                  <a:gd name="T11" fmla="*/ 3 h 5"/>
                  <a:gd name="T12" fmla="*/ 2 w 5"/>
                  <a:gd name="T13" fmla="*/ 5 h 5"/>
                  <a:gd name="T14" fmla="*/ 1 w 5"/>
                  <a:gd name="T15" fmla="*/ 5 h 5"/>
                  <a:gd name="T16" fmla="*/ 2 w 5"/>
                  <a:gd name="T17" fmla="*/ 5 h 5"/>
                  <a:gd name="T18" fmla="*/ 2 w 5"/>
                  <a:gd name="T19" fmla="*/ 5 h 5"/>
                  <a:gd name="T20" fmla="*/ 4 w 5"/>
                  <a:gd name="T21" fmla="*/ 1 h 5"/>
                  <a:gd name="T22" fmla="*/ 5 w 5"/>
                  <a:gd name="T23" fmla="*/ 1 h 5"/>
                  <a:gd name="T24" fmla="*/ 4 w 5"/>
                  <a:gd name="T25" fmla="*/ 0 h 5"/>
                  <a:gd name="T26" fmla="*/ 4 w 5"/>
                  <a:gd name="T27" fmla="*/ 0 h 5"/>
                  <a:gd name="T28" fmla="*/ 3 w 5"/>
                  <a:gd name="T29" fmla="*/ 0 h 5"/>
                  <a:gd name="T30" fmla="*/ 1 w 5"/>
                  <a:gd name="T31" fmla="*/ 0 h 5"/>
                  <a:gd name="T32" fmla="*/ 0 w 5"/>
                  <a:gd name="T33" fmla="*/ 1 h 5"/>
                  <a:gd name="T34" fmla="*/ 1 w 5"/>
                  <a:gd name="T3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0" name="Freeform 360"/>
              <p:cNvSpPr>
                <a:spLocks/>
              </p:cNvSpPr>
              <p:nvPr/>
            </p:nvSpPr>
            <p:spPr bwMode="auto">
              <a:xfrm>
                <a:off x="3818" y="759"/>
                <a:ext cx="96" cy="72"/>
              </a:xfrm>
              <a:custGeom>
                <a:avLst/>
                <a:gdLst>
                  <a:gd name="T0" fmla="*/ 16 w 16"/>
                  <a:gd name="T1" fmla="*/ 0 h 12"/>
                  <a:gd name="T2" fmla="*/ 14 w 16"/>
                  <a:gd name="T3" fmla="*/ 0 h 12"/>
                  <a:gd name="T4" fmla="*/ 15 w 16"/>
                  <a:gd name="T5" fmla="*/ 1 h 12"/>
                  <a:gd name="T6" fmla="*/ 16 w 16"/>
                  <a:gd name="T7" fmla="*/ 2 h 12"/>
                  <a:gd name="T8" fmla="*/ 14 w 16"/>
                  <a:gd name="T9" fmla="*/ 1 h 12"/>
                  <a:gd name="T10" fmla="*/ 14 w 16"/>
                  <a:gd name="T11" fmla="*/ 2 h 12"/>
                  <a:gd name="T12" fmla="*/ 16 w 16"/>
                  <a:gd name="T13" fmla="*/ 2 h 12"/>
                  <a:gd name="T14" fmla="*/ 13 w 16"/>
                  <a:gd name="T15" fmla="*/ 2 h 12"/>
                  <a:gd name="T16" fmla="*/ 13 w 16"/>
                  <a:gd name="T17" fmla="*/ 3 h 12"/>
                  <a:gd name="T18" fmla="*/ 13 w 16"/>
                  <a:gd name="T19" fmla="*/ 3 h 12"/>
                  <a:gd name="T20" fmla="*/ 12 w 16"/>
                  <a:gd name="T21" fmla="*/ 3 h 12"/>
                  <a:gd name="T22" fmla="*/ 8 w 16"/>
                  <a:gd name="T23" fmla="*/ 4 h 12"/>
                  <a:gd name="T24" fmla="*/ 6 w 16"/>
                  <a:gd name="T25" fmla="*/ 6 h 12"/>
                  <a:gd name="T26" fmla="*/ 4 w 16"/>
                  <a:gd name="T27" fmla="*/ 8 h 12"/>
                  <a:gd name="T28" fmla="*/ 3 w 16"/>
                  <a:gd name="T29" fmla="*/ 10 h 12"/>
                  <a:gd name="T30" fmla="*/ 3 w 16"/>
                  <a:gd name="T31" fmla="*/ 10 h 12"/>
                  <a:gd name="T32" fmla="*/ 3 w 16"/>
                  <a:gd name="T33" fmla="*/ 10 h 12"/>
                  <a:gd name="T34" fmla="*/ 2 w 16"/>
                  <a:gd name="T35" fmla="*/ 10 h 12"/>
                  <a:gd name="T36" fmla="*/ 2 w 16"/>
                  <a:gd name="T37" fmla="*/ 10 h 12"/>
                  <a:gd name="T38" fmla="*/ 2 w 16"/>
                  <a:gd name="T39" fmla="*/ 10 h 12"/>
                  <a:gd name="T40" fmla="*/ 2 w 16"/>
                  <a:gd name="T41" fmla="*/ 10 h 12"/>
                  <a:gd name="T42" fmla="*/ 0 w 16"/>
                  <a:gd name="T43" fmla="*/ 12 h 12"/>
                  <a:gd name="T44" fmla="*/ 1 w 16"/>
                  <a:gd name="T45" fmla="*/ 9 h 12"/>
                  <a:gd name="T46" fmla="*/ 0 w 16"/>
                  <a:gd name="T47" fmla="*/ 9 h 12"/>
                  <a:gd name="T48" fmla="*/ 0 w 16"/>
                  <a:gd name="T49" fmla="*/ 9 h 12"/>
                  <a:gd name="T50" fmla="*/ 1 w 16"/>
                  <a:gd name="T51" fmla="*/ 8 h 12"/>
                  <a:gd name="T52" fmla="*/ 0 w 16"/>
                  <a:gd name="T53" fmla="*/ 9 h 12"/>
                  <a:gd name="T54" fmla="*/ 1 w 16"/>
                  <a:gd name="T55" fmla="*/ 8 h 12"/>
                  <a:gd name="T56" fmla="*/ 1 w 16"/>
                  <a:gd name="T57" fmla="*/ 8 h 12"/>
                  <a:gd name="T58" fmla="*/ 1 w 16"/>
                  <a:gd name="T59" fmla="*/ 7 h 12"/>
                  <a:gd name="T60" fmla="*/ 4 w 16"/>
                  <a:gd name="T61" fmla="*/ 5 h 12"/>
                  <a:gd name="T62" fmla="*/ 7 w 16"/>
                  <a:gd name="T63" fmla="*/ 3 h 12"/>
                  <a:gd name="T64" fmla="*/ 11 w 16"/>
                  <a:gd name="T65" fmla="*/ 1 h 12"/>
                  <a:gd name="T66" fmla="*/ 12 w 16"/>
                  <a:gd name="T67" fmla="*/ 1 h 12"/>
                  <a:gd name="T68" fmla="*/ 14 w 16"/>
                  <a:gd name="T6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" h="12">
                    <a:moveTo>
                      <a:pt x="14" y="0"/>
                    </a:move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2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1" name="Freeform 361"/>
              <p:cNvSpPr>
                <a:spLocks/>
              </p:cNvSpPr>
              <p:nvPr/>
            </p:nvSpPr>
            <p:spPr bwMode="auto">
              <a:xfrm>
                <a:off x="3812" y="717"/>
                <a:ext cx="90" cy="60"/>
              </a:xfrm>
              <a:custGeom>
                <a:avLst/>
                <a:gdLst>
                  <a:gd name="T0" fmla="*/ 13 w 15"/>
                  <a:gd name="T1" fmla="*/ 8 h 10"/>
                  <a:gd name="T2" fmla="*/ 12 w 15"/>
                  <a:gd name="T3" fmla="*/ 8 h 10"/>
                  <a:gd name="T4" fmla="*/ 12 w 15"/>
                  <a:gd name="T5" fmla="*/ 7 h 10"/>
                  <a:gd name="T6" fmla="*/ 11 w 15"/>
                  <a:gd name="T7" fmla="*/ 7 h 10"/>
                  <a:gd name="T8" fmla="*/ 10 w 15"/>
                  <a:gd name="T9" fmla="*/ 7 h 10"/>
                  <a:gd name="T10" fmla="*/ 9 w 15"/>
                  <a:gd name="T11" fmla="*/ 6 h 10"/>
                  <a:gd name="T12" fmla="*/ 8 w 15"/>
                  <a:gd name="T13" fmla="*/ 6 h 10"/>
                  <a:gd name="T14" fmla="*/ 7 w 15"/>
                  <a:gd name="T15" fmla="*/ 5 h 10"/>
                  <a:gd name="T16" fmla="*/ 7 w 15"/>
                  <a:gd name="T17" fmla="*/ 5 h 10"/>
                  <a:gd name="T18" fmla="*/ 6 w 15"/>
                  <a:gd name="T19" fmla="*/ 4 h 10"/>
                  <a:gd name="T20" fmla="*/ 6 w 15"/>
                  <a:gd name="T21" fmla="*/ 4 h 10"/>
                  <a:gd name="T22" fmla="*/ 5 w 15"/>
                  <a:gd name="T23" fmla="*/ 4 h 10"/>
                  <a:gd name="T24" fmla="*/ 4 w 15"/>
                  <a:gd name="T25" fmla="*/ 4 h 10"/>
                  <a:gd name="T26" fmla="*/ 3 w 15"/>
                  <a:gd name="T27" fmla="*/ 4 h 10"/>
                  <a:gd name="T28" fmla="*/ 3 w 15"/>
                  <a:gd name="T29" fmla="*/ 3 h 10"/>
                  <a:gd name="T30" fmla="*/ 2 w 15"/>
                  <a:gd name="T31" fmla="*/ 2 h 10"/>
                  <a:gd name="T32" fmla="*/ 1 w 15"/>
                  <a:gd name="T33" fmla="*/ 1 h 10"/>
                  <a:gd name="T34" fmla="*/ 1 w 15"/>
                  <a:gd name="T35" fmla="*/ 0 h 10"/>
                  <a:gd name="T36" fmla="*/ 1 w 15"/>
                  <a:gd name="T37" fmla="*/ 0 h 10"/>
                  <a:gd name="T38" fmla="*/ 1 w 15"/>
                  <a:gd name="T39" fmla="*/ 0 h 10"/>
                  <a:gd name="T40" fmla="*/ 0 w 15"/>
                  <a:gd name="T41" fmla="*/ 0 h 10"/>
                  <a:gd name="T42" fmla="*/ 0 w 15"/>
                  <a:gd name="T43" fmla="*/ 0 h 10"/>
                  <a:gd name="T44" fmla="*/ 0 w 15"/>
                  <a:gd name="T45" fmla="*/ 1 h 10"/>
                  <a:gd name="T46" fmla="*/ 0 w 15"/>
                  <a:gd name="T47" fmla="*/ 1 h 10"/>
                  <a:gd name="T48" fmla="*/ 0 w 15"/>
                  <a:gd name="T49" fmla="*/ 1 h 10"/>
                  <a:gd name="T50" fmla="*/ 0 w 15"/>
                  <a:gd name="T51" fmla="*/ 0 h 10"/>
                  <a:gd name="T52" fmla="*/ 1 w 15"/>
                  <a:gd name="T53" fmla="*/ 0 h 10"/>
                  <a:gd name="T54" fmla="*/ 1 w 15"/>
                  <a:gd name="T55" fmla="*/ 1 h 10"/>
                  <a:gd name="T56" fmla="*/ 1 w 15"/>
                  <a:gd name="T57" fmla="*/ 2 h 10"/>
                  <a:gd name="T58" fmla="*/ 1 w 15"/>
                  <a:gd name="T59" fmla="*/ 2 h 10"/>
                  <a:gd name="T60" fmla="*/ 2 w 15"/>
                  <a:gd name="T61" fmla="*/ 3 h 10"/>
                  <a:gd name="T62" fmla="*/ 3 w 15"/>
                  <a:gd name="T63" fmla="*/ 4 h 10"/>
                  <a:gd name="T64" fmla="*/ 4 w 15"/>
                  <a:gd name="T65" fmla="*/ 4 h 10"/>
                  <a:gd name="T66" fmla="*/ 4 w 15"/>
                  <a:gd name="T67" fmla="*/ 4 h 10"/>
                  <a:gd name="T68" fmla="*/ 5 w 15"/>
                  <a:gd name="T69" fmla="*/ 5 h 10"/>
                  <a:gd name="T70" fmla="*/ 6 w 15"/>
                  <a:gd name="T71" fmla="*/ 5 h 10"/>
                  <a:gd name="T72" fmla="*/ 7 w 15"/>
                  <a:gd name="T73" fmla="*/ 5 h 10"/>
                  <a:gd name="T74" fmla="*/ 7 w 15"/>
                  <a:gd name="T75" fmla="*/ 6 h 10"/>
                  <a:gd name="T76" fmla="*/ 8 w 15"/>
                  <a:gd name="T77" fmla="*/ 6 h 10"/>
                  <a:gd name="T78" fmla="*/ 8 w 15"/>
                  <a:gd name="T79" fmla="*/ 7 h 10"/>
                  <a:gd name="T80" fmla="*/ 9 w 15"/>
                  <a:gd name="T81" fmla="*/ 8 h 10"/>
                  <a:gd name="T82" fmla="*/ 8 w 15"/>
                  <a:gd name="T83" fmla="*/ 9 h 10"/>
                  <a:gd name="T84" fmla="*/ 8 w 15"/>
                  <a:gd name="T85" fmla="*/ 9 h 10"/>
                  <a:gd name="T86" fmla="*/ 8 w 15"/>
                  <a:gd name="T87" fmla="*/ 10 h 10"/>
                  <a:gd name="T88" fmla="*/ 9 w 15"/>
                  <a:gd name="T89" fmla="*/ 10 h 10"/>
                  <a:gd name="T90" fmla="*/ 9 w 15"/>
                  <a:gd name="T91" fmla="*/ 9 h 10"/>
                  <a:gd name="T92" fmla="*/ 9 w 15"/>
                  <a:gd name="T93" fmla="*/ 8 h 10"/>
                  <a:gd name="T94" fmla="*/ 9 w 15"/>
                  <a:gd name="T95" fmla="*/ 7 h 10"/>
                  <a:gd name="T96" fmla="*/ 9 w 15"/>
                  <a:gd name="T97" fmla="*/ 7 h 10"/>
                  <a:gd name="T98" fmla="*/ 11 w 15"/>
                  <a:gd name="T99" fmla="*/ 7 h 10"/>
                  <a:gd name="T100" fmla="*/ 12 w 15"/>
                  <a:gd name="T101" fmla="*/ 8 h 10"/>
                  <a:gd name="T102" fmla="*/ 12 w 15"/>
                  <a:gd name="T103" fmla="*/ 8 h 10"/>
                  <a:gd name="T104" fmla="*/ 14 w 15"/>
                  <a:gd name="T105" fmla="*/ 8 h 10"/>
                  <a:gd name="T106" fmla="*/ 15 w 15"/>
                  <a:gd name="T107" fmla="*/ 7 h 10"/>
                  <a:gd name="T108" fmla="*/ 13 w 15"/>
                  <a:gd name="T10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" h="10">
                    <a:moveTo>
                      <a:pt x="13" y="8"/>
                    </a:moveTo>
                    <a:lnTo>
                      <a:pt x="12" y="8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5" y="7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2" name="Freeform 362"/>
              <p:cNvSpPr>
                <a:spLocks/>
              </p:cNvSpPr>
              <p:nvPr/>
            </p:nvSpPr>
            <p:spPr bwMode="auto">
              <a:xfrm>
                <a:off x="3794" y="723"/>
                <a:ext cx="36" cy="108"/>
              </a:xfrm>
              <a:custGeom>
                <a:avLst/>
                <a:gdLst>
                  <a:gd name="T0" fmla="*/ 6 w 6"/>
                  <a:gd name="T1" fmla="*/ 1 h 18"/>
                  <a:gd name="T2" fmla="*/ 6 w 6"/>
                  <a:gd name="T3" fmla="*/ 0 h 18"/>
                  <a:gd name="T4" fmla="*/ 5 w 6"/>
                  <a:gd name="T5" fmla="*/ 0 h 18"/>
                  <a:gd name="T6" fmla="*/ 5 w 6"/>
                  <a:gd name="T7" fmla="*/ 0 h 18"/>
                  <a:gd name="T8" fmla="*/ 4 w 6"/>
                  <a:gd name="T9" fmla="*/ 0 h 18"/>
                  <a:gd name="T10" fmla="*/ 4 w 6"/>
                  <a:gd name="T11" fmla="*/ 1 h 18"/>
                  <a:gd name="T12" fmla="*/ 3 w 6"/>
                  <a:gd name="T13" fmla="*/ 1 h 18"/>
                  <a:gd name="T14" fmla="*/ 3 w 6"/>
                  <a:gd name="T15" fmla="*/ 2 h 18"/>
                  <a:gd name="T16" fmla="*/ 2 w 6"/>
                  <a:gd name="T17" fmla="*/ 3 h 18"/>
                  <a:gd name="T18" fmla="*/ 2 w 6"/>
                  <a:gd name="T19" fmla="*/ 4 h 18"/>
                  <a:gd name="T20" fmla="*/ 1 w 6"/>
                  <a:gd name="T21" fmla="*/ 6 h 18"/>
                  <a:gd name="T22" fmla="*/ 1 w 6"/>
                  <a:gd name="T23" fmla="*/ 8 h 18"/>
                  <a:gd name="T24" fmla="*/ 1 w 6"/>
                  <a:gd name="T25" fmla="*/ 10 h 18"/>
                  <a:gd name="T26" fmla="*/ 0 w 6"/>
                  <a:gd name="T27" fmla="*/ 11 h 18"/>
                  <a:gd name="T28" fmla="*/ 0 w 6"/>
                  <a:gd name="T29" fmla="*/ 13 h 18"/>
                  <a:gd name="T30" fmla="*/ 0 w 6"/>
                  <a:gd name="T31" fmla="*/ 15 h 18"/>
                  <a:gd name="T32" fmla="*/ 0 w 6"/>
                  <a:gd name="T33" fmla="*/ 16 h 18"/>
                  <a:gd name="T34" fmla="*/ 0 w 6"/>
                  <a:gd name="T35" fmla="*/ 17 h 18"/>
                  <a:gd name="T36" fmla="*/ 1 w 6"/>
                  <a:gd name="T37" fmla="*/ 17 h 18"/>
                  <a:gd name="T38" fmla="*/ 1 w 6"/>
                  <a:gd name="T39" fmla="*/ 18 h 18"/>
                  <a:gd name="T40" fmla="*/ 2 w 6"/>
                  <a:gd name="T41" fmla="*/ 18 h 18"/>
                  <a:gd name="T42" fmla="*/ 2 w 6"/>
                  <a:gd name="T43" fmla="*/ 18 h 18"/>
                  <a:gd name="T44" fmla="*/ 2 w 6"/>
                  <a:gd name="T45" fmla="*/ 18 h 18"/>
                  <a:gd name="T46" fmla="*/ 1 w 6"/>
                  <a:gd name="T47" fmla="*/ 17 h 18"/>
                  <a:gd name="T48" fmla="*/ 0 w 6"/>
                  <a:gd name="T49" fmla="*/ 16 h 18"/>
                  <a:gd name="T50" fmla="*/ 0 w 6"/>
                  <a:gd name="T51" fmla="*/ 15 h 18"/>
                  <a:gd name="T52" fmla="*/ 0 w 6"/>
                  <a:gd name="T53" fmla="*/ 14 h 18"/>
                  <a:gd name="T54" fmla="*/ 0 w 6"/>
                  <a:gd name="T55" fmla="*/ 12 h 18"/>
                  <a:gd name="T56" fmla="*/ 1 w 6"/>
                  <a:gd name="T57" fmla="*/ 10 h 18"/>
                  <a:gd name="T58" fmla="*/ 1 w 6"/>
                  <a:gd name="T59" fmla="*/ 10 h 18"/>
                  <a:gd name="T60" fmla="*/ 1 w 6"/>
                  <a:gd name="T61" fmla="*/ 8 h 18"/>
                  <a:gd name="T62" fmla="*/ 2 w 6"/>
                  <a:gd name="T63" fmla="*/ 7 h 18"/>
                  <a:gd name="T64" fmla="*/ 2 w 6"/>
                  <a:gd name="T65" fmla="*/ 6 h 18"/>
                  <a:gd name="T66" fmla="*/ 2 w 6"/>
                  <a:gd name="T67" fmla="*/ 5 h 18"/>
                  <a:gd name="T68" fmla="*/ 2 w 6"/>
                  <a:gd name="T69" fmla="*/ 4 h 18"/>
                  <a:gd name="T70" fmla="*/ 2 w 6"/>
                  <a:gd name="T71" fmla="*/ 4 h 18"/>
                  <a:gd name="T72" fmla="*/ 3 w 6"/>
                  <a:gd name="T73" fmla="*/ 2 h 18"/>
                  <a:gd name="T74" fmla="*/ 4 w 6"/>
                  <a:gd name="T75" fmla="*/ 2 h 18"/>
                  <a:gd name="T76" fmla="*/ 4 w 6"/>
                  <a:gd name="T77" fmla="*/ 1 h 18"/>
                  <a:gd name="T78" fmla="*/ 5 w 6"/>
                  <a:gd name="T79" fmla="*/ 1 h 18"/>
                  <a:gd name="T80" fmla="*/ 6 w 6"/>
                  <a:gd name="T81" fmla="*/ 1 h 18"/>
                  <a:gd name="T82" fmla="*/ 6 w 6"/>
                  <a:gd name="T83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" h="18">
                    <a:moveTo>
                      <a:pt x="6" y="1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3" name="Freeform 363"/>
              <p:cNvSpPr>
                <a:spLocks/>
              </p:cNvSpPr>
              <p:nvPr/>
            </p:nvSpPr>
            <p:spPr bwMode="auto">
              <a:xfrm>
                <a:off x="3770" y="717"/>
                <a:ext cx="66" cy="132"/>
              </a:xfrm>
              <a:custGeom>
                <a:avLst/>
                <a:gdLst>
                  <a:gd name="T0" fmla="*/ 7 w 11"/>
                  <a:gd name="T1" fmla="*/ 1 h 22"/>
                  <a:gd name="T2" fmla="*/ 6 w 11"/>
                  <a:gd name="T3" fmla="*/ 3 h 22"/>
                  <a:gd name="T4" fmla="*/ 5 w 11"/>
                  <a:gd name="T5" fmla="*/ 6 h 22"/>
                  <a:gd name="T6" fmla="*/ 4 w 11"/>
                  <a:gd name="T7" fmla="*/ 10 h 22"/>
                  <a:gd name="T8" fmla="*/ 3 w 11"/>
                  <a:gd name="T9" fmla="*/ 15 h 22"/>
                  <a:gd name="T10" fmla="*/ 2 w 11"/>
                  <a:gd name="T11" fmla="*/ 18 h 22"/>
                  <a:gd name="T12" fmla="*/ 1 w 11"/>
                  <a:gd name="T13" fmla="*/ 19 h 22"/>
                  <a:gd name="T14" fmla="*/ 0 w 11"/>
                  <a:gd name="T15" fmla="*/ 20 h 22"/>
                  <a:gd name="T16" fmla="*/ 1 w 11"/>
                  <a:gd name="T17" fmla="*/ 19 h 22"/>
                  <a:gd name="T18" fmla="*/ 3 w 11"/>
                  <a:gd name="T19" fmla="*/ 18 h 22"/>
                  <a:gd name="T20" fmla="*/ 4 w 11"/>
                  <a:gd name="T21" fmla="*/ 20 h 22"/>
                  <a:gd name="T22" fmla="*/ 4 w 11"/>
                  <a:gd name="T23" fmla="*/ 20 h 22"/>
                  <a:gd name="T24" fmla="*/ 5 w 11"/>
                  <a:gd name="T25" fmla="*/ 20 h 22"/>
                  <a:gd name="T26" fmla="*/ 5 w 11"/>
                  <a:gd name="T27" fmla="*/ 20 h 22"/>
                  <a:gd name="T28" fmla="*/ 4 w 11"/>
                  <a:gd name="T29" fmla="*/ 19 h 22"/>
                  <a:gd name="T30" fmla="*/ 3 w 11"/>
                  <a:gd name="T31" fmla="*/ 16 h 22"/>
                  <a:gd name="T32" fmla="*/ 4 w 11"/>
                  <a:gd name="T33" fmla="*/ 12 h 22"/>
                  <a:gd name="T34" fmla="*/ 5 w 11"/>
                  <a:gd name="T35" fmla="*/ 11 h 22"/>
                  <a:gd name="T36" fmla="*/ 7 w 11"/>
                  <a:gd name="T37" fmla="*/ 12 h 22"/>
                  <a:gd name="T38" fmla="*/ 8 w 11"/>
                  <a:gd name="T39" fmla="*/ 11 h 22"/>
                  <a:gd name="T40" fmla="*/ 6 w 11"/>
                  <a:gd name="T41" fmla="*/ 11 h 22"/>
                  <a:gd name="T42" fmla="*/ 8 w 11"/>
                  <a:gd name="T43" fmla="*/ 10 h 22"/>
                  <a:gd name="T44" fmla="*/ 6 w 11"/>
                  <a:gd name="T45" fmla="*/ 10 h 22"/>
                  <a:gd name="T46" fmla="*/ 4 w 11"/>
                  <a:gd name="T47" fmla="*/ 10 h 22"/>
                  <a:gd name="T48" fmla="*/ 5 w 11"/>
                  <a:gd name="T49" fmla="*/ 7 h 22"/>
                  <a:gd name="T50" fmla="*/ 6 w 11"/>
                  <a:gd name="T51" fmla="*/ 9 h 22"/>
                  <a:gd name="T52" fmla="*/ 7 w 11"/>
                  <a:gd name="T53" fmla="*/ 9 h 22"/>
                  <a:gd name="T54" fmla="*/ 7 w 11"/>
                  <a:gd name="T55" fmla="*/ 9 h 22"/>
                  <a:gd name="T56" fmla="*/ 7 w 11"/>
                  <a:gd name="T57" fmla="*/ 8 h 22"/>
                  <a:gd name="T58" fmla="*/ 7 w 11"/>
                  <a:gd name="T59" fmla="*/ 8 h 22"/>
                  <a:gd name="T60" fmla="*/ 5 w 11"/>
                  <a:gd name="T61" fmla="*/ 7 h 22"/>
                  <a:gd name="T62" fmla="*/ 6 w 11"/>
                  <a:gd name="T63" fmla="*/ 4 h 22"/>
                  <a:gd name="T64" fmla="*/ 7 w 11"/>
                  <a:gd name="T65" fmla="*/ 6 h 22"/>
                  <a:gd name="T66" fmla="*/ 9 w 11"/>
                  <a:gd name="T67" fmla="*/ 6 h 22"/>
                  <a:gd name="T68" fmla="*/ 7 w 11"/>
                  <a:gd name="T69" fmla="*/ 6 h 22"/>
                  <a:gd name="T70" fmla="*/ 6 w 11"/>
                  <a:gd name="T71" fmla="*/ 4 h 22"/>
                  <a:gd name="T72" fmla="*/ 7 w 11"/>
                  <a:gd name="T73" fmla="*/ 2 h 22"/>
                  <a:gd name="T74" fmla="*/ 9 w 11"/>
                  <a:gd name="T75" fmla="*/ 4 h 22"/>
                  <a:gd name="T76" fmla="*/ 9 w 11"/>
                  <a:gd name="T77" fmla="*/ 5 h 22"/>
                  <a:gd name="T78" fmla="*/ 10 w 11"/>
                  <a:gd name="T79" fmla="*/ 6 h 22"/>
                  <a:gd name="T80" fmla="*/ 10 w 11"/>
                  <a:gd name="T81" fmla="*/ 6 h 22"/>
                  <a:gd name="T82" fmla="*/ 11 w 11"/>
                  <a:gd name="T83" fmla="*/ 5 h 22"/>
                  <a:gd name="T84" fmla="*/ 9 w 11"/>
                  <a:gd name="T85" fmla="*/ 5 h 22"/>
                  <a:gd name="T86" fmla="*/ 7 w 11"/>
                  <a:gd name="T87" fmla="*/ 2 h 22"/>
                  <a:gd name="T88" fmla="*/ 8 w 11"/>
                  <a:gd name="T89" fmla="*/ 1 h 22"/>
                  <a:gd name="T90" fmla="*/ 8 w 11"/>
                  <a:gd name="T9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" h="22">
                    <a:moveTo>
                      <a:pt x="8" y="0"/>
                    </a:move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2" y="19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3" y="22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4" name="Freeform 364"/>
              <p:cNvSpPr>
                <a:spLocks/>
              </p:cNvSpPr>
              <p:nvPr/>
            </p:nvSpPr>
            <p:spPr bwMode="auto">
              <a:xfrm>
                <a:off x="3812" y="855"/>
                <a:ext cx="6" cy="1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2 h 3"/>
                  <a:gd name="T14" fmla="*/ 0 w 1"/>
                  <a:gd name="T15" fmla="*/ 2 h 3"/>
                  <a:gd name="T16" fmla="*/ 1 w 1"/>
                  <a:gd name="T17" fmla="*/ 3 h 3"/>
                  <a:gd name="T18" fmla="*/ 1 w 1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5" name="Freeform 365"/>
              <p:cNvSpPr>
                <a:spLocks/>
              </p:cNvSpPr>
              <p:nvPr/>
            </p:nvSpPr>
            <p:spPr bwMode="auto">
              <a:xfrm>
                <a:off x="3812" y="765"/>
                <a:ext cx="30" cy="102"/>
              </a:xfrm>
              <a:custGeom>
                <a:avLst/>
                <a:gdLst>
                  <a:gd name="T0" fmla="*/ 1 w 5"/>
                  <a:gd name="T1" fmla="*/ 17 h 17"/>
                  <a:gd name="T2" fmla="*/ 1 w 5"/>
                  <a:gd name="T3" fmla="*/ 17 h 17"/>
                  <a:gd name="T4" fmla="*/ 1 w 5"/>
                  <a:gd name="T5" fmla="*/ 14 h 17"/>
                  <a:gd name="T6" fmla="*/ 1 w 5"/>
                  <a:gd name="T7" fmla="*/ 12 h 17"/>
                  <a:gd name="T8" fmla="*/ 1 w 5"/>
                  <a:gd name="T9" fmla="*/ 9 h 17"/>
                  <a:gd name="T10" fmla="*/ 0 w 5"/>
                  <a:gd name="T11" fmla="*/ 8 h 17"/>
                  <a:gd name="T12" fmla="*/ 1 w 5"/>
                  <a:gd name="T13" fmla="*/ 7 h 17"/>
                  <a:gd name="T14" fmla="*/ 1 w 5"/>
                  <a:gd name="T15" fmla="*/ 6 h 17"/>
                  <a:gd name="T16" fmla="*/ 2 w 5"/>
                  <a:gd name="T17" fmla="*/ 5 h 17"/>
                  <a:gd name="T18" fmla="*/ 2 w 5"/>
                  <a:gd name="T19" fmla="*/ 4 h 17"/>
                  <a:gd name="T20" fmla="*/ 2 w 5"/>
                  <a:gd name="T21" fmla="*/ 4 h 17"/>
                  <a:gd name="T22" fmla="*/ 3 w 5"/>
                  <a:gd name="T23" fmla="*/ 4 h 17"/>
                  <a:gd name="T24" fmla="*/ 3 w 5"/>
                  <a:gd name="T25" fmla="*/ 3 h 17"/>
                  <a:gd name="T26" fmla="*/ 3 w 5"/>
                  <a:gd name="T27" fmla="*/ 3 h 17"/>
                  <a:gd name="T28" fmla="*/ 3 w 5"/>
                  <a:gd name="T29" fmla="*/ 2 h 17"/>
                  <a:gd name="T30" fmla="*/ 3 w 5"/>
                  <a:gd name="T31" fmla="*/ 1 h 17"/>
                  <a:gd name="T32" fmla="*/ 3 w 5"/>
                  <a:gd name="T33" fmla="*/ 0 h 17"/>
                  <a:gd name="T34" fmla="*/ 4 w 5"/>
                  <a:gd name="T35" fmla="*/ 1 h 17"/>
                  <a:gd name="T36" fmla="*/ 4 w 5"/>
                  <a:gd name="T37" fmla="*/ 1 h 17"/>
                  <a:gd name="T38" fmla="*/ 4 w 5"/>
                  <a:gd name="T39" fmla="*/ 1 h 17"/>
                  <a:gd name="T40" fmla="*/ 4 w 5"/>
                  <a:gd name="T41" fmla="*/ 1 h 17"/>
                  <a:gd name="T42" fmla="*/ 4 w 5"/>
                  <a:gd name="T43" fmla="*/ 1 h 17"/>
                  <a:gd name="T44" fmla="*/ 5 w 5"/>
                  <a:gd name="T45" fmla="*/ 1 h 17"/>
                  <a:gd name="T46" fmla="*/ 5 w 5"/>
                  <a:gd name="T47" fmla="*/ 1 h 17"/>
                  <a:gd name="T48" fmla="*/ 4 w 5"/>
                  <a:gd name="T49" fmla="*/ 2 h 17"/>
                  <a:gd name="T50" fmla="*/ 4 w 5"/>
                  <a:gd name="T51" fmla="*/ 2 h 17"/>
                  <a:gd name="T52" fmla="*/ 4 w 5"/>
                  <a:gd name="T53" fmla="*/ 3 h 17"/>
                  <a:gd name="T54" fmla="*/ 4 w 5"/>
                  <a:gd name="T55" fmla="*/ 3 h 17"/>
                  <a:gd name="T56" fmla="*/ 4 w 5"/>
                  <a:gd name="T57" fmla="*/ 3 h 17"/>
                  <a:gd name="T58" fmla="*/ 5 w 5"/>
                  <a:gd name="T59" fmla="*/ 2 h 17"/>
                  <a:gd name="T60" fmla="*/ 5 w 5"/>
                  <a:gd name="T61" fmla="*/ 2 h 17"/>
                  <a:gd name="T62" fmla="*/ 5 w 5"/>
                  <a:gd name="T63" fmla="*/ 2 h 17"/>
                  <a:gd name="T64" fmla="*/ 5 w 5"/>
                  <a:gd name="T65" fmla="*/ 3 h 17"/>
                  <a:gd name="T66" fmla="*/ 4 w 5"/>
                  <a:gd name="T67" fmla="*/ 3 h 17"/>
                  <a:gd name="T68" fmla="*/ 3 w 5"/>
                  <a:gd name="T69" fmla="*/ 4 h 17"/>
                  <a:gd name="T70" fmla="*/ 3 w 5"/>
                  <a:gd name="T71" fmla="*/ 4 h 17"/>
                  <a:gd name="T72" fmla="*/ 2 w 5"/>
                  <a:gd name="T73" fmla="*/ 4 h 17"/>
                  <a:gd name="T74" fmla="*/ 2 w 5"/>
                  <a:gd name="T75" fmla="*/ 6 h 17"/>
                  <a:gd name="T76" fmla="*/ 2 w 5"/>
                  <a:gd name="T77" fmla="*/ 6 h 17"/>
                  <a:gd name="T78" fmla="*/ 1 w 5"/>
                  <a:gd name="T79" fmla="*/ 7 h 17"/>
                  <a:gd name="T80" fmla="*/ 1 w 5"/>
                  <a:gd name="T81" fmla="*/ 8 h 17"/>
                  <a:gd name="T82" fmla="*/ 1 w 5"/>
                  <a:gd name="T83" fmla="*/ 10 h 17"/>
                  <a:gd name="T84" fmla="*/ 1 w 5"/>
                  <a:gd name="T85" fmla="*/ 14 h 17"/>
                  <a:gd name="T86" fmla="*/ 1 w 5"/>
                  <a:gd name="T8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" h="17">
                    <a:moveTo>
                      <a:pt x="1" y="17"/>
                    </a:moveTo>
                    <a:lnTo>
                      <a:pt x="1" y="17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4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6" name="Freeform 366"/>
              <p:cNvSpPr>
                <a:spLocks/>
              </p:cNvSpPr>
              <p:nvPr/>
            </p:nvSpPr>
            <p:spPr bwMode="auto">
              <a:xfrm>
                <a:off x="3806" y="747"/>
                <a:ext cx="6" cy="120"/>
              </a:xfrm>
              <a:custGeom>
                <a:avLst/>
                <a:gdLst>
                  <a:gd name="T0" fmla="*/ 0 w 1"/>
                  <a:gd name="T1" fmla="*/ 20 h 20"/>
                  <a:gd name="T2" fmla="*/ 0 w 1"/>
                  <a:gd name="T3" fmla="*/ 16 h 20"/>
                  <a:gd name="T4" fmla="*/ 0 w 1"/>
                  <a:gd name="T5" fmla="*/ 14 h 20"/>
                  <a:gd name="T6" fmla="*/ 0 w 1"/>
                  <a:gd name="T7" fmla="*/ 12 h 20"/>
                  <a:gd name="T8" fmla="*/ 0 w 1"/>
                  <a:gd name="T9" fmla="*/ 11 h 20"/>
                  <a:gd name="T10" fmla="*/ 0 w 1"/>
                  <a:gd name="T11" fmla="*/ 10 h 20"/>
                  <a:gd name="T12" fmla="*/ 1 w 1"/>
                  <a:gd name="T13" fmla="*/ 9 h 20"/>
                  <a:gd name="T14" fmla="*/ 1 w 1"/>
                  <a:gd name="T15" fmla="*/ 8 h 20"/>
                  <a:gd name="T16" fmla="*/ 1 w 1"/>
                  <a:gd name="T17" fmla="*/ 7 h 20"/>
                  <a:gd name="T18" fmla="*/ 1 w 1"/>
                  <a:gd name="T19" fmla="*/ 7 h 20"/>
                  <a:gd name="T20" fmla="*/ 0 w 1"/>
                  <a:gd name="T21" fmla="*/ 6 h 20"/>
                  <a:gd name="T22" fmla="*/ 0 w 1"/>
                  <a:gd name="T23" fmla="*/ 6 h 20"/>
                  <a:gd name="T24" fmla="*/ 0 w 1"/>
                  <a:gd name="T25" fmla="*/ 5 h 20"/>
                  <a:gd name="T26" fmla="*/ 0 w 1"/>
                  <a:gd name="T27" fmla="*/ 5 h 20"/>
                  <a:gd name="T28" fmla="*/ 1 w 1"/>
                  <a:gd name="T29" fmla="*/ 5 h 20"/>
                  <a:gd name="T30" fmla="*/ 1 w 1"/>
                  <a:gd name="T31" fmla="*/ 5 h 20"/>
                  <a:gd name="T32" fmla="*/ 1 w 1"/>
                  <a:gd name="T33" fmla="*/ 5 h 20"/>
                  <a:gd name="T34" fmla="*/ 1 w 1"/>
                  <a:gd name="T35" fmla="*/ 5 h 20"/>
                  <a:gd name="T36" fmla="*/ 0 w 1"/>
                  <a:gd name="T37" fmla="*/ 4 h 20"/>
                  <a:gd name="T38" fmla="*/ 0 w 1"/>
                  <a:gd name="T39" fmla="*/ 3 h 20"/>
                  <a:gd name="T40" fmla="*/ 0 w 1"/>
                  <a:gd name="T41" fmla="*/ 3 h 20"/>
                  <a:gd name="T42" fmla="*/ 1 w 1"/>
                  <a:gd name="T43" fmla="*/ 3 h 20"/>
                  <a:gd name="T44" fmla="*/ 1 w 1"/>
                  <a:gd name="T45" fmla="*/ 2 h 20"/>
                  <a:gd name="T46" fmla="*/ 1 w 1"/>
                  <a:gd name="T47" fmla="*/ 2 h 20"/>
                  <a:gd name="T48" fmla="*/ 0 w 1"/>
                  <a:gd name="T49" fmla="*/ 2 h 20"/>
                  <a:gd name="T50" fmla="*/ 0 w 1"/>
                  <a:gd name="T51" fmla="*/ 2 h 20"/>
                  <a:gd name="T52" fmla="*/ 0 w 1"/>
                  <a:gd name="T53" fmla="*/ 1 h 20"/>
                  <a:gd name="T54" fmla="*/ 1 w 1"/>
                  <a:gd name="T55" fmla="*/ 0 h 20"/>
                  <a:gd name="T56" fmla="*/ 0 w 1"/>
                  <a:gd name="T57" fmla="*/ 1 h 20"/>
                  <a:gd name="T58" fmla="*/ 0 w 1"/>
                  <a:gd name="T59" fmla="*/ 1 h 20"/>
                  <a:gd name="T60" fmla="*/ 0 w 1"/>
                  <a:gd name="T61" fmla="*/ 2 h 20"/>
                  <a:gd name="T62" fmla="*/ 0 w 1"/>
                  <a:gd name="T63" fmla="*/ 3 h 20"/>
                  <a:gd name="T64" fmla="*/ 0 w 1"/>
                  <a:gd name="T65" fmla="*/ 3 h 20"/>
                  <a:gd name="T66" fmla="*/ 0 w 1"/>
                  <a:gd name="T67" fmla="*/ 4 h 20"/>
                  <a:gd name="T68" fmla="*/ 0 w 1"/>
                  <a:gd name="T69" fmla="*/ 4 h 20"/>
                  <a:gd name="T70" fmla="*/ 0 w 1"/>
                  <a:gd name="T71" fmla="*/ 5 h 20"/>
                  <a:gd name="T72" fmla="*/ 0 w 1"/>
                  <a:gd name="T73" fmla="*/ 5 h 20"/>
                  <a:gd name="T74" fmla="*/ 0 w 1"/>
                  <a:gd name="T75" fmla="*/ 6 h 20"/>
                  <a:gd name="T76" fmla="*/ 0 w 1"/>
                  <a:gd name="T77" fmla="*/ 7 h 20"/>
                  <a:gd name="T78" fmla="*/ 0 w 1"/>
                  <a:gd name="T79" fmla="*/ 7 h 20"/>
                  <a:gd name="T80" fmla="*/ 1 w 1"/>
                  <a:gd name="T81" fmla="*/ 8 h 20"/>
                  <a:gd name="T82" fmla="*/ 1 w 1"/>
                  <a:gd name="T83" fmla="*/ 8 h 20"/>
                  <a:gd name="T84" fmla="*/ 1 w 1"/>
                  <a:gd name="T85" fmla="*/ 9 h 20"/>
                  <a:gd name="T86" fmla="*/ 0 w 1"/>
                  <a:gd name="T87" fmla="*/ 10 h 20"/>
                  <a:gd name="T88" fmla="*/ 0 w 1"/>
                  <a:gd name="T89" fmla="*/ 11 h 20"/>
                  <a:gd name="T90" fmla="*/ 0 w 1"/>
                  <a:gd name="T91" fmla="*/ 13 h 20"/>
                  <a:gd name="T92" fmla="*/ 0 w 1"/>
                  <a:gd name="T93" fmla="*/ 15 h 20"/>
                  <a:gd name="T94" fmla="*/ 0 w 1"/>
                  <a:gd name="T95" fmla="*/ 18 h 20"/>
                  <a:gd name="T96" fmla="*/ 0 w 1"/>
                  <a:gd name="T97" fmla="*/ 20 h 20"/>
                  <a:gd name="T98" fmla="*/ 0 w 1"/>
                  <a:gd name="T9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" h="20">
                    <a:moveTo>
                      <a:pt x="0" y="20"/>
                    </a:moveTo>
                    <a:lnTo>
                      <a:pt x="0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7" name="Freeform 367"/>
              <p:cNvSpPr>
                <a:spLocks/>
              </p:cNvSpPr>
              <p:nvPr/>
            </p:nvSpPr>
            <p:spPr bwMode="auto">
              <a:xfrm>
                <a:off x="3812" y="747"/>
                <a:ext cx="30" cy="36"/>
              </a:xfrm>
              <a:custGeom>
                <a:avLst/>
                <a:gdLst>
                  <a:gd name="T0" fmla="*/ 0 w 5"/>
                  <a:gd name="T1" fmla="*/ 6 h 6"/>
                  <a:gd name="T2" fmla="*/ 1 w 5"/>
                  <a:gd name="T3" fmla="*/ 5 h 6"/>
                  <a:gd name="T4" fmla="*/ 2 w 5"/>
                  <a:gd name="T5" fmla="*/ 5 h 6"/>
                  <a:gd name="T6" fmla="*/ 2 w 5"/>
                  <a:gd name="T7" fmla="*/ 4 h 6"/>
                  <a:gd name="T8" fmla="*/ 1 w 5"/>
                  <a:gd name="T9" fmla="*/ 3 h 6"/>
                  <a:gd name="T10" fmla="*/ 0 w 5"/>
                  <a:gd name="T11" fmla="*/ 4 h 6"/>
                  <a:gd name="T12" fmla="*/ 0 w 5"/>
                  <a:gd name="T13" fmla="*/ 4 h 6"/>
                  <a:gd name="T14" fmla="*/ 1 w 5"/>
                  <a:gd name="T15" fmla="*/ 3 h 6"/>
                  <a:gd name="T16" fmla="*/ 1 w 5"/>
                  <a:gd name="T17" fmla="*/ 3 h 6"/>
                  <a:gd name="T18" fmla="*/ 2 w 5"/>
                  <a:gd name="T19" fmla="*/ 2 h 6"/>
                  <a:gd name="T20" fmla="*/ 1 w 5"/>
                  <a:gd name="T21" fmla="*/ 1 h 6"/>
                  <a:gd name="T22" fmla="*/ 0 w 5"/>
                  <a:gd name="T23" fmla="*/ 2 h 6"/>
                  <a:gd name="T24" fmla="*/ 0 w 5"/>
                  <a:gd name="T25" fmla="*/ 1 h 6"/>
                  <a:gd name="T26" fmla="*/ 1 w 5"/>
                  <a:gd name="T27" fmla="*/ 1 h 6"/>
                  <a:gd name="T28" fmla="*/ 1 w 5"/>
                  <a:gd name="T29" fmla="*/ 1 h 6"/>
                  <a:gd name="T30" fmla="*/ 0 w 5"/>
                  <a:gd name="T31" fmla="*/ 0 h 6"/>
                  <a:gd name="T32" fmla="*/ 1 w 5"/>
                  <a:gd name="T33" fmla="*/ 0 h 6"/>
                  <a:gd name="T34" fmla="*/ 2 w 5"/>
                  <a:gd name="T35" fmla="*/ 0 h 6"/>
                  <a:gd name="T36" fmla="*/ 3 w 5"/>
                  <a:gd name="T37" fmla="*/ 0 h 6"/>
                  <a:gd name="T38" fmla="*/ 2 w 5"/>
                  <a:gd name="T39" fmla="*/ 1 h 6"/>
                  <a:gd name="T40" fmla="*/ 2 w 5"/>
                  <a:gd name="T41" fmla="*/ 2 h 6"/>
                  <a:gd name="T42" fmla="*/ 2 w 5"/>
                  <a:gd name="T43" fmla="*/ 2 h 6"/>
                  <a:gd name="T44" fmla="*/ 3 w 5"/>
                  <a:gd name="T45" fmla="*/ 2 h 6"/>
                  <a:gd name="T46" fmla="*/ 4 w 5"/>
                  <a:gd name="T47" fmla="*/ 2 h 6"/>
                  <a:gd name="T48" fmla="*/ 4 w 5"/>
                  <a:gd name="T49" fmla="*/ 2 h 6"/>
                  <a:gd name="T50" fmla="*/ 5 w 5"/>
                  <a:gd name="T51" fmla="*/ 2 h 6"/>
                  <a:gd name="T52" fmla="*/ 5 w 5"/>
                  <a:gd name="T53" fmla="*/ 3 h 6"/>
                  <a:gd name="T54" fmla="*/ 4 w 5"/>
                  <a:gd name="T55" fmla="*/ 3 h 6"/>
                  <a:gd name="T56" fmla="*/ 3 w 5"/>
                  <a:gd name="T57" fmla="*/ 2 h 6"/>
                  <a:gd name="T58" fmla="*/ 3 w 5"/>
                  <a:gd name="T59" fmla="*/ 2 h 6"/>
                  <a:gd name="T60" fmla="*/ 2 w 5"/>
                  <a:gd name="T61" fmla="*/ 3 h 6"/>
                  <a:gd name="T62" fmla="*/ 2 w 5"/>
                  <a:gd name="T63" fmla="*/ 4 h 6"/>
                  <a:gd name="T64" fmla="*/ 2 w 5"/>
                  <a:gd name="T65" fmla="*/ 5 h 6"/>
                  <a:gd name="T66" fmla="*/ 2 w 5"/>
                  <a:gd name="T67" fmla="*/ 6 h 6"/>
                  <a:gd name="T68" fmla="*/ 1 w 5"/>
                  <a:gd name="T69" fmla="*/ 6 h 6"/>
                  <a:gd name="T70" fmla="*/ 0 w 5"/>
                  <a:gd name="T7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8" name="Freeform 368"/>
              <p:cNvSpPr>
                <a:spLocks/>
              </p:cNvSpPr>
              <p:nvPr/>
            </p:nvSpPr>
            <p:spPr bwMode="auto">
              <a:xfrm>
                <a:off x="3818" y="741"/>
                <a:ext cx="30" cy="42"/>
              </a:xfrm>
              <a:custGeom>
                <a:avLst/>
                <a:gdLst>
                  <a:gd name="T0" fmla="*/ 1 w 5"/>
                  <a:gd name="T1" fmla="*/ 1 h 7"/>
                  <a:gd name="T2" fmla="*/ 2 w 5"/>
                  <a:gd name="T3" fmla="*/ 1 h 7"/>
                  <a:gd name="T4" fmla="*/ 2 w 5"/>
                  <a:gd name="T5" fmla="*/ 1 h 7"/>
                  <a:gd name="T6" fmla="*/ 3 w 5"/>
                  <a:gd name="T7" fmla="*/ 1 h 7"/>
                  <a:gd name="T8" fmla="*/ 3 w 5"/>
                  <a:gd name="T9" fmla="*/ 2 h 7"/>
                  <a:gd name="T10" fmla="*/ 3 w 5"/>
                  <a:gd name="T11" fmla="*/ 2 h 7"/>
                  <a:gd name="T12" fmla="*/ 2 w 5"/>
                  <a:gd name="T13" fmla="*/ 2 h 7"/>
                  <a:gd name="T14" fmla="*/ 2 w 5"/>
                  <a:gd name="T15" fmla="*/ 2 h 7"/>
                  <a:gd name="T16" fmla="*/ 2 w 5"/>
                  <a:gd name="T17" fmla="*/ 2 h 7"/>
                  <a:gd name="T18" fmla="*/ 3 w 5"/>
                  <a:gd name="T19" fmla="*/ 2 h 7"/>
                  <a:gd name="T20" fmla="*/ 3 w 5"/>
                  <a:gd name="T21" fmla="*/ 2 h 7"/>
                  <a:gd name="T22" fmla="*/ 3 w 5"/>
                  <a:gd name="T23" fmla="*/ 2 h 7"/>
                  <a:gd name="T24" fmla="*/ 3 w 5"/>
                  <a:gd name="T25" fmla="*/ 2 h 7"/>
                  <a:gd name="T26" fmla="*/ 4 w 5"/>
                  <a:gd name="T27" fmla="*/ 2 h 7"/>
                  <a:gd name="T28" fmla="*/ 4 w 5"/>
                  <a:gd name="T29" fmla="*/ 2 h 7"/>
                  <a:gd name="T30" fmla="*/ 4 w 5"/>
                  <a:gd name="T31" fmla="*/ 3 h 7"/>
                  <a:gd name="T32" fmla="*/ 4 w 5"/>
                  <a:gd name="T33" fmla="*/ 3 h 7"/>
                  <a:gd name="T34" fmla="*/ 4 w 5"/>
                  <a:gd name="T35" fmla="*/ 3 h 7"/>
                  <a:gd name="T36" fmla="*/ 4 w 5"/>
                  <a:gd name="T37" fmla="*/ 4 h 7"/>
                  <a:gd name="T38" fmla="*/ 5 w 5"/>
                  <a:gd name="T39" fmla="*/ 5 h 7"/>
                  <a:gd name="T40" fmla="*/ 4 w 5"/>
                  <a:gd name="T41" fmla="*/ 5 h 7"/>
                  <a:gd name="T42" fmla="*/ 3 w 5"/>
                  <a:gd name="T43" fmla="*/ 7 h 7"/>
                  <a:gd name="T44" fmla="*/ 4 w 5"/>
                  <a:gd name="T45" fmla="*/ 6 h 7"/>
                  <a:gd name="T46" fmla="*/ 5 w 5"/>
                  <a:gd name="T47" fmla="*/ 5 h 7"/>
                  <a:gd name="T48" fmla="*/ 5 w 5"/>
                  <a:gd name="T49" fmla="*/ 5 h 7"/>
                  <a:gd name="T50" fmla="*/ 5 w 5"/>
                  <a:gd name="T51" fmla="*/ 4 h 7"/>
                  <a:gd name="T52" fmla="*/ 4 w 5"/>
                  <a:gd name="T53" fmla="*/ 3 h 7"/>
                  <a:gd name="T54" fmla="*/ 4 w 5"/>
                  <a:gd name="T55" fmla="*/ 2 h 7"/>
                  <a:gd name="T56" fmla="*/ 4 w 5"/>
                  <a:gd name="T57" fmla="*/ 2 h 7"/>
                  <a:gd name="T58" fmla="*/ 4 w 5"/>
                  <a:gd name="T59" fmla="*/ 1 h 7"/>
                  <a:gd name="T60" fmla="*/ 3 w 5"/>
                  <a:gd name="T61" fmla="*/ 1 h 7"/>
                  <a:gd name="T62" fmla="*/ 3 w 5"/>
                  <a:gd name="T63" fmla="*/ 1 h 7"/>
                  <a:gd name="T64" fmla="*/ 2 w 5"/>
                  <a:gd name="T65" fmla="*/ 0 h 7"/>
                  <a:gd name="T66" fmla="*/ 1 w 5"/>
                  <a:gd name="T67" fmla="*/ 1 h 7"/>
                  <a:gd name="T68" fmla="*/ 0 w 5"/>
                  <a:gd name="T69" fmla="*/ 1 h 7"/>
                  <a:gd name="T70" fmla="*/ 0 w 5"/>
                  <a:gd name="T71" fmla="*/ 1 h 7"/>
                  <a:gd name="T72" fmla="*/ 0 w 5"/>
                  <a:gd name="T73" fmla="*/ 1 h 7"/>
                  <a:gd name="T74" fmla="*/ 1 w 5"/>
                  <a:gd name="T7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" h="7">
                    <a:moveTo>
                      <a:pt x="1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69" name="Freeform 369"/>
              <p:cNvSpPr>
                <a:spLocks/>
              </p:cNvSpPr>
              <p:nvPr/>
            </p:nvSpPr>
            <p:spPr bwMode="auto">
              <a:xfrm>
                <a:off x="3902" y="801"/>
                <a:ext cx="6" cy="1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2 h 3"/>
                  <a:gd name="T4" fmla="*/ 0 w 1"/>
                  <a:gd name="T5" fmla="*/ 2 h 3"/>
                  <a:gd name="T6" fmla="*/ 0 w 1"/>
                  <a:gd name="T7" fmla="*/ 1 h 3"/>
                  <a:gd name="T8" fmla="*/ 0 w 1"/>
                  <a:gd name="T9" fmla="*/ 1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1 w 1"/>
                  <a:gd name="T17" fmla="*/ 1 h 3"/>
                  <a:gd name="T18" fmla="*/ 1 w 1"/>
                  <a:gd name="T19" fmla="*/ 2 h 3"/>
                  <a:gd name="T20" fmla="*/ 0 w 1"/>
                  <a:gd name="T21" fmla="*/ 2 h 3"/>
                  <a:gd name="T22" fmla="*/ 0 w 1"/>
                  <a:gd name="T23" fmla="*/ 3 h 3"/>
                  <a:gd name="T24" fmla="*/ 0 w 1"/>
                  <a:gd name="T25" fmla="*/ 3 h 3"/>
                  <a:gd name="T26" fmla="*/ 0 w 1"/>
                  <a:gd name="T2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0" name="Freeform 370"/>
              <p:cNvSpPr>
                <a:spLocks/>
              </p:cNvSpPr>
              <p:nvPr/>
            </p:nvSpPr>
            <p:spPr bwMode="auto">
              <a:xfrm>
                <a:off x="3818" y="831"/>
                <a:ext cx="30" cy="18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1 h 3"/>
                  <a:gd name="T4" fmla="*/ 1 w 5"/>
                  <a:gd name="T5" fmla="*/ 1 h 3"/>
                  <a:gd name="T6" fmla="*/ 2 w 5"/>
                  <a:gd name="T7" fmla="*/ 1 h 3"/>
                  <a:gd name="T8" fmla="*/ 2 w 5"/>
                  <a:gd name="T9" fmla="*/ 1 h 3"/>
                  <a:gd name="T10" fmla="*/ 3 w 5"/>
                  <a:gd name="T11" fmla="*/ 0 h 3"/>
                  <a:gd name="T12" fmla="*/ 4 w 5"/>
                  <a:gd name="T13" fmla="*/ 0 h 3"/>
                  <a:gd name="T14" fmla="*/ 4 w 5"/>
                  <a:gd name="T15" fmla="*/ 0 h 3"/>
                  <a:gd name="T16" fmla="*/ 5 w 5"/>
                  <a:gd name="T17" fmla="*/ 1 h 3"/>
                  <a:gd name="T18" fmla="*/ 5 w 5"/>
                  <a:gd name="T19" fmla="*/ 1 h 3"/>
                  <a:gd name="T20" fmla="*/ 5 w 5"/>
                  <a:gd name="T21" fmla="*/ 2 h 3"/>
                  <a:gd name="T22" fmla="*/ 4 w 5"/>
                  <a:gd name="T23" fmla="*/ 3 h 3"/>
                  <a:gd name="T24" fmla="*/ 4 w 5"/>
                  <a:gd name="T25" fmla="*/ 3 h 3"/>
                  <a:gd name="T26" fmla="*/ 5 w 5"/>
                  <a:gd name="T27" fmla="*/ 2 h 3"/>
                  <a:gd name="T28" fmla="*/ 5 w 5"/>
                  <a:gd name="T29" fmla="*/ 2 h 3"/>
                  <a:gd name="T30" fmla="*/ 5 w 5"/>
                  <a:gd name="T31" fmla="*/ 1 h 3"/>
                  <a:gd name="T32" fmla="*/ 4 w 5"/>
                  <a:gd name="T33" fmla="*/ 1 h 3"/>
                  <a:gd name="T34" fmla="*/ 4 w 5"/>
                  <a:gd name="T35" fmla="*/ 1 h 3"/>
                  <a:gd name="T36" fmla="*/ 4 w 5"/>
                  <a:gd name="T37" fmla="*/ 1 h 3"/>
                  <a:gd name="T38" fmla="*/ 3 w 5"/>
                  <a:gd name="T39" fmla="*/ 1 h 3"/>
                  <a:gd name="T40" fmla="*/ 2 w 5"/>
                  <a:gd name="T41" fmla="*/ 1 h 3"/>
                  <a:gd name="T42" fmla="*/ 2 w 5"/>
                  <a:gd name="T43" fmla="*/ 2 h 3"/>
                  <a:gd name="T44" fmla="*/ 2 w 5"/>
                  <a:gd name="T45" fmla="*/ 3 h 3"/>
                  <a:gd name="T46" fmla="*/ 2 w 5"/>
                  <a:gd name="T47" fmla="*/ 3 h 3"/>
                  <a:gd name="T48" fmla="*/ 2 w 5"/>
                  <a:gd name="T49" fmla="*/ 2 h 3"/>
                  <a:gd name="T50" fmla="*/ 2 w 5"/>
                  <a:gd name="T51" fmla="*/ 1 h 3"/>
                  <a:gd name="T52" fmla="*/ 2 w 5"/>
                  <a:gd name="T53" fmla="*/ 1 h 3"/>
                  <a:gd name="T54" fmla="*/ 2 w 5"/>
                  <a:gd name="T55" fmla="*/ 1 h 3"/>
                  <a:gd name="T56" fmla="*/ 1 w 5"/>
                  <a:gd name="T57" fmla="*/ 1 h 3"/>
                  <a:gd name="T58" fmla="*/ 0 w 5"/>
                  <a:gd name="T59" fmla="*/ 1 h 3"/>
                  <a:gd name="T60" fmla="*/ 0 w 5"/>
                  <a:gd name="T61" fmla="*/ 1 h 3"/>
                  <a:gd name="T62" fmla="*/ 0 w 5"/>
                  <a:gd name="T63" fmla="*/ 2 h 3"/>
                  <a:gd name="T64" fmla="*/ 1 w 5"/>
                  <a:gd name="T65" fmla="*/ 3 h 3"/>
                  <a:gd name="T66" fmla="*/ 0 w 5"/>
                  <a:gd name="T67" fmla="*/ 3 h 3"/>
                  <a:gd name="T68" fmla="*/ 0 w 5"/>
                  <a:gd name="T69" fmla="*/ 2 h 3"/>
                  <a:gd name="T70" fmla="*/ 0 w 5"/>
                  <a:gd name="T71" fmla="*/ 1 h 3"/>
                  <a:gd name="T72" fmla="*/ 0 w 5"/>
                  <a:gd name="T73" fmla="*/ 1 h 3"/>
                  <a:gd name="T74" fmla="*/ 0 w 5"/>
                  <a:gd name="T7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1" name="Freeform 371"/>
              <p:cNvSpPr>
                <a:spLocks/>
              </p:cNvSpPr>
              <p:nvPr/>
            </p:nvSpPr>
            <p:spPr bwMode="auto">
              <a:xfrm>
                <a:off x="3818" y="831"/>
                <a:ext cx="24" cy="18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1 w 4"/>
                  <a:gd name="T5" fmla="*/ 0 h 3"/>
                  <a:gd name="T6" fmla="*/ 1 w 4"/>
                  <a:gd name="T7" fmla="*/ 0 h 3"/>
                  <a:gd name="T8" fmla="*/ 1 w 4"/>
                  <a:gd name="T9" fmla="*/ 1 h 3"/>
                  <a:gd name="T10" fmla="*/ 1 w 4"/>
                  <a:gd name="T11" fmla="*/ 1 h 3"/>
                  <a:gd name="T12" fmla="*/ 1 w 4"/>
                  <a:gd name="T13" fmla="*/ 2 h 3"/>
                  <a:gd name="T14" fmla="*/ 1 w 4"/>
                  <a:gd name="T15" fmla="*/ 2 h 3"/>
                  <a:gd name="T16" fmla="*/ 2 w 4"/>
                  <a:gd name="T17" fmla="*/ 3 h 3"/>
                  <a:gd name="T18" fmla="*/ 2 w 4"/>
                  <a:gd name="T19" fmla="*/ 3 h 3"/>
                  <a:gd name="T20" fmla="*/ 2 w 4"/>
                  <a:gd name="T21" fmla="*/ 2 h 3"/>
                  <a:gd name="T22" fmla="*/ 1 w 4"/>
                  <a:gd name="T23" fmla="*/ 2 h 3"/>
                  <a:gd name="T24" fmla="*/ 1 w 4"/>
                  <a:gd name="T25" fmla="*/ 1 h 3"/>
                  <a:gd name="T26" fmla="*/ 1 w 4"/>
                  <a:gd name="T27" fmla="*/ 0 h 3"/>
                  <a:gd name="T28" fmla="*/ 1 w 4"/>
                  <a:gd name="T29" fmla="*/ 0 h 3"/>
                  <a:gd name="T30" fmla="*/ 2 w 4"/>
                  <a:gd name="T31" fmla="*/ 0 h 3"/>
                  <a:gd name="T32" fmla="*/ 2 w 4"/>
                  <a:gd name="T33" fmla="*/ 0 h 3"/>
                  <a:gd name="T34" fmla="*/ 3 w 4"/>
                  <a:gd name="T35" fmla="*/ 0 h 3"/>
                  <a:gd name="T36" fmla="*/ 3 w 4"/>
                  <a:gd name="T37" fmla="*/ 0 h 3"/>
                  <a:gd name="T38" fmla="*/ 3 w 4"/>
                  <a:gd name="T39" fmla="*/ 0 h 3"/>
                  <a:gd name="T40" fmla="*/ 3 w 4"/>
                  <a:gd name="T41" fmla="*/ 1 h 3"/>
                  <a:gd name="T42" fmla="*/ 3 w 4"/>
                  <a:gd name="T43" fmla="*/ 1 h 3"/>
                  <a:gd name="T44" fmla="*/ 3 w 4"/>
                  <a:gd name="T45" fmla="*/ 2 h 3"/>
                  <a:gd name="T46" fmla="*/ 3 w 4"/>
                  <a:gd name="T47" fmla="*/ 2 h 3"/>
                  <a:gd name="T48" fmla="*/ 3 w 4"/>
                  <a:gd name="T49" fmla="*/ 3 h 3"/>
                  <a:gd name="T50" fmla="*/ 4 w 4"/>
                  <a:gd name="T51" fmla="*/ 3 h 3"/>
                  <a:gd name="T52" fmla="*/ 4 w 4"/>
                  <a:gd name="T53" fmla="*/ 2 h 3"/>
                  <a:gd name="T54" fmla="*/ 4 w 4"/>
                  <a:gd name="T55" fmla="*/ 2 h 3"/>
                  <a:gd name="T56" fmla="*/ 4 w 4"/>
                  <a:gd name="T57" fmla="*/ 1 h 3"/>
                  <a:gd name="T58" fmla="*/ 3 w 4"/>
                  <a:gd name="T59" fmla="*/ 1 h 3"/>
                  <a:gd name="T60" fmla="*/ 3 w 4"/>
                  <a:gd name="T61" fmla="*/ 0 h 3"/>
                  <a:gd name="T62" fmla="*/ 3 w 4"/>
                  <a:gd name="T63" fmla="*/ 0 h 3"/>
                  <a:gd name="T64" fmla="*/ 3 w 4"/>
                  <a:gd name="T65" fmla="*/ 0 h 3"/>
                  <a:gd name="T66" fmla="*/ 2 w 4"/>
                  <a:gd name="T67" fmla="*/ 0 h 3"/>
                  <a:gd name="T68" fmla="*/ 1 w 4"/>
                  <a:gd name="T69" fmla="*/ 0 h 3"/>
                  <a:gd name="T70" fmla="*/ 0 w 4"/>
                  <a:gd name="T71" fmla="*/ 0 h 3"/>
                  <a:gd name="T72" fmla="*/ 0 w 4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2" name="Freeform 372"/>
              <p:cNvSpPr>
                <a:spLocks/>
              </p:cNvSpPr>
              <p:nvPr/>
            </p:nvSpPr>
            <p:spPr bwMode="auto">
              <a:xfrm>
                <a:off x="3734" y="843"/>
                <a:ext cx="72" cy="18"/>
              </a:xfrm>
              <a:custGeom>
                <a:avLst/>
                <a:gdLst>
                  <a:gd name="T0" fmla="*/ 1 w 12"/>
                  <a:gd name="T1" fmla="*/ 0 h 3"/>
                  <a:gd name="T2" fmla="*/ 1 w 12"/>
                  <a:gd name="T3" fmla="*/ 1 h 3"/>
                  <a:gd name="T4" fmla="*/ 2 w 12"/>
                  <a:gd name="T5" fmla="*/ 1 h 3"/>
                  <a:gd name="T6" fmla="*/ 2 w 12"/>
                  <a:gd name="T7" fmla="*/ 1 h 3"/>
                  <a:gd name="T8" fmla="*/ 3 w 12"/>
                  <a:gd name="T9" fmla="*/ 1 h 3"/>
                  <a:gd name="T10" fmla="*/ 3 w 12"/>
                  <a:gd name="T11" fmla="*/ 1 h 3"/>
                  <a:gd name="T12" fmla="*/ 4 w 12"/>
                  <a:gd name="T13" fmla="*/ 1 h 3"/>
                  <a:gd name="T14" fmla="*/ 5 w 12"/>
                  <a:gd name="T15" fmla="*/ 1 h 3"/>
                  <a:gd name="T16" fmla="*/ 5 w 12"/>
                  <a:gd name="T17" fmla="*/ 1 h 3"/>
                  <a:gd name="T18" fmla="*/ 6 w 12"/>
                  <a:gd name="T19" fmla="*/ 1 h 3"/>
                  <a:gd name="T20" fmla="*/ 7 w 12"/>
                  <a:gd name="T21" fmla="*/ 1 h 3"/>
                  <a:gd name="T22" fmla="*/ 7 w 12"/>
                  <a:gd name="T23" fmla="*/ 0 h 3"/>
                  <a:gd name="T24" fmla="*/ 8 w 12"/>
                  <a:gd name="T25" fmla="*/ 0 h 3"/>
                  <a:gd name="T26" fmla="*/ 8 w 12"/>
                  <a:gd name="T27" fmla="*/ 1 h 3"/>
                  <a:gd name="T28" fmla="*/ 9 w 12"/>
                  <a:gd name="T29" fmla="*/ 1 h 3"/>
                  <a:gd name="T30" fmla="*/ 10 w 12"/>
                  <a:gd name="T31" fmla="*/ 1 h 3"/>
                  <a:gd name="T32" fmla="*/ 10 w 12"/>
                  <a:gd name="T33" fmla="*/ 1 h 3"/>
                  <a:gd name="T34" fmla="*/ 11 w 12"/>
                  <a:gd name="T35" fmla="*/ 1 h 3"/>
                  <a:gd name="T36" fmla="*/ 11 w 12"/>
                  <a:gd name="T37" fmla="*/ 1 h 3"/>
                  <a:gd name="T38" fmla="*/ 12 w 12"/>
                  <a:gd name="T39" fmla="*/ 1 h 3"/>
                  <a:gd name="T40" fmla="*/ 12 w 12"/>
                  <a:gd name="T41" fmla="*/ 3 h 3"/>
                  <a:gd name="T42" fmla="*/ 3 w 12"/>
                  <a:gd name="T43" fmla="*/ 3 h 3"/>
                  <a:gd name="T44" fmla="*/ 0 w 12"/>
                  <a:gd name="T45" fmla="*/ 3 h 3"/>
                  <a:gd name="T46" fmla="*/ 1 w 12"/>
                  <a:gd name="T4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3">
                    <a:moveTo>
                      <a:pt x="1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3" name="Freeform 373"/>
              <p:cNvSpPr>
                <a:spLocks/>
              </p:cNvSpPr>
              <p:nvPr/>
            </p:nvSpPr>
            <p:spPr bwMode="auto">
              <a:xfrm>
                <a:off x="3758" y="681"/>
                <a:ext cx="54" cy="150"/>
              </a:xfrm>
              <a:custGeom>
                <a:avLst/>
                <a:gdLst>
                  <a:gd name="T0" fmla="*/ 9 w 9"/>
                  <a:gd name="T1" fmla="*/ 1 h 25"/>
                  <a:gd name="T2" fmla="*/ 9 w 9"/>
                  <a:gd name="T3" fmla="*/ 1 h 25"/>
                  <a:gd name="T4" fmla="*/ 9 w 9"/>
                  <a:gd name="T5" fmla="*/ 2 h 25"/>
                  <a:gd name="T6" fmla="*/ 9 w 9"/>
                  <a:gd name="T7" fmla="*/ 3 h 25"/>
                  <a:gd name="T8" fmla="*/ 8 w 9"/>
                  <a:gd name="T9" fmla="*/ 4 h 25"/>
                  <a:gd name="T10" fmla="*/ 7 w 9"/>
                  <a:gd name="T11" fmla="*/ 6 h 25"/>
                  <a:gd name="T12" fmla="*/ 6 w 9"/>
                  <a:gd name="T13" fmla="*/ 9 h 25"/>
                  <a:gd name="T14" fmla="*/ 5 w 9"/>
                  <a:gd name="T15" fmla="*/ 13 h 25"/>
                  <a:gd name="T16" fmla="*/ 4 w 9"/>
                  <a:gd name="T17" fmla="*/ 17 h 25"/>
                  <a:gd name="T18" fmla="*/ 2 w 9"/>
                  <a:gd name="T19" fmla="*/ 21 h 25"/>
                  <a:gd name="T20" fmla="*/ 1 w 9"/>
                  <a:gd name="T21" fmla="*/ 23 h 25"/>
                  <a:gd name="T22" fmla="*/ 1 w 9"/>
                  <a:gd name="T23" fmla="*/ 24 h 25"/>
                  <a:gd name="T24" fmla="*/ 1 w 9"/>
                  <a:gd name="T25" fmla="*/ 24 h 25"/>
                  <a:gd name="T26" fmla="*/ 1 w 9"/>
                  <a:gd name="T27" fmla="*/ 25 h 25"/>
                  <a:gd name="T28" fmla="*/ 7 w 9"/>
                  <a:gd name="T29" fmla="*/ 5 h 25"/>
                  <a:gd name="T30" fmla="*/ 0 w 9"/>
                  <a:gd name="T31" fmla="*/ 25 h 25"/>
                  <a:gd name="T32" fmla="*/ 0 w 9"/>
                  <a:gd name="T33" fmla="*/ 24 h 25"/>
                  <a:gd name="T34" fmla="*/ 0 w 9"/>
                  <a:gd name="T35" fmla="*/ 23 h 25"/>
                  <a:gd name="T36" fmla="*/ 1 w 9"/>
                  <a:gd name="T37" fmla="*/ 20 h 25"/>
                  <a:gd name="T38" fmla="*/ 3 w 9"/>
                  <a:gd name="T39" fmla="*/ 15 h 25"/>
                  <a:gd name="T40" fmla="*/ 5 w 9"/>
                  <a:gd name="T41" fmla="*/ 9 h 25"/>
                  <a:gd name="T42" fmla="*/ 6 w 9"/>
                  <a:gd name="T43" fmla="*/ 5 h 25"/>
                  <a:gd name="T44" fmla="*/ 6 w 9"/>
                  <a:gd name="T45" fmla="*/ 4 h 25"/>
                  <a:gd name="T46" fmla="*/ 6 w 9"/>
                  <a:gd name="T47" fmla="*/ 3 h 25"/>
                  <a:gd name="T48" fmla="*/ 6 w 9"/>
                  <a:gd name="T49" fmla="*/ 1 h 25"/>
                  <a:gd name="T50" fmla="*/ 7 w 9"/>
                  <a:gd name="T51" fmla="*/ 1 h 25"/>
                  <a:gd name="T52" fmla="*/ 8 w 9"/>
                  <a:gd name="T53" fmla="*/ 0 h 25"/>
                  <a:gd name="T54" fmla="*/ 7 w 9"/>
                  <a:gd name="T55" fmla="*/ 1 h 25"/>
                  <a:gd name="T56" fmla="*/ 8 w 9"/>
                  <a:gd name="T57" fmla="*/ 2 h 25"/>
                  <a:gd name="T58" fmla="*/ 8 w 9"/>
                  <a:gd name="T59" fmla="*/ 2 h 25"/>
                  <a:gd name="T60" fmla="*/ 8 w 9"/>
                  <a:gd name="T61" fmla="*/ 1 h 25"/>
                  <a:gd name="T62" fmla="*/ 9 w 9"/>
                  <a:gd name="T6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" h="25">
                    <a:moveTo>
                      <a:pt x="9" y="1"/>
                    </a:moveTo>
                    <a:lnTo>
                      <a:pt x="9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5" y="13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1" y="23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1" y="25"/>
                    </a:lnTo>
                    <a:lnTo>
                      <a:pt x="7" y="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" y="20"/>
                    </a:lnTo>
                    <a:lnTo>
                      <a:pt x="3" y="15"/>
                    </a:lnTo>
                    <a:lnTo>
                      <a:pt x="5" y="9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4" name="Freeform 374"/>
              <p:cNvSpPr>
                <a:spLocks/>
              </p:cNvSpPr>
              <p:nvPr/>
            </p:nvSpPr>
            <p:spPr bwMode="auto">
              <a:xfrm>
                <a:off x="3758" y="795"/>
                <a:ext cx="12" cy="36"/>
              </a:xfrm>
              <a:custGeom>
                <a:avLst/>
                <a:gdLst>
                  <a:gd name="T0" fmla="*/ 2 w 2"/>
                  <a:gd name="T1" fmla="*/ 1 h 6"/>
                  <a:gd name="T2" fmla="*/ 1 w 2"/>
                  <a:gd name="T3" fmla="*/ 4 h 6"/>
                  <a:gd name="T4" fmla="*/ 1 w 2"/>
                  <a:gd name="T5" fmla="*/ 5 h 6"/>
                  <a:gd name="T6" fmla="*/ 1 w 2"/>
                  <a:gd name="T7" fmla="*/ 3 h 6"/>
                  <a:gd name="T8" fmla="*/ 2 w 2"/>
                  <a:gd name="T9" fmla="*/ 0 h 6"/>
                  <a:gd name="T10" fmla="*/ 0 w 2"/>
                  <a:gd name="T11" fmla="*/ 5 h 6"/>
                  <a:gd name="T12" fmla="*/ 0 w 2"/>
                  <a:gd name="T13" fmla="*/ 6 h 6"/>
                  <a:gd name="T14" fmla="*/ 1 w 2"/>
                  <a:gd name="T15" fmla="*/ 6 h 6"/>
                  <a:gd name="T16" fmla="*/ 1 w 2"/>
                  <a:gd name="T17" fmla="*/ 5 h 6"/>
                  <a:gd name="T18" fmla="*/ 1 w 2"/>
                  <a:gd name="T19" fmla="*/ 4 h 6"/>
                  <a:gd name="T20" fmla="*/ 2 w 2"/>
                  <a:gd name="T21" fmla="*/ 2 h 6"/>
                  <a:gd name="T22" fmla="*/ 2 w 2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2" y="1"/>
                    </a:moveTo>
                    <a:lnTo>
                      <a:pt x="1" y="4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5" name="Freeform 375"/>
              <p:cNvSpPr>
                <a:spLocks/>
              </p:cNvSpPr>
              <p:nvPr/>
            </p:nvSpPr>
            <p:spPr bwMode="auto">
              <a:xfrm>
                <a:off x="3740" y="807"/>
                <a:ext cx="54" cy="42"/>
              </a:xfrm>
              <a:custGeom>
                <a:avLst/>
                <a:gdLst>
                  <a:gd name="T0" fmla="*/ 9 w 9"/>
                  <a:gd name="T1" fmla="*/ 0 h 7"/>
                  <a:gd name="T2" fmla="*/ 8 w 9"/>
                  <a:gd name="T3" fmla="*/ 1 h 7"/>
                  <a:gd name="T4" fmla="*/ 7 w 9"/>
                  <a:gd name="T5" fmla="*/ 2 h 7"/>
                  <a:gd name="T6" fmla="*/ 7 w 9"/>
                  <a:gd name="T7" fmla="*/ 2 h 7"/>
                  <a:gd name="T8" fmla="*/ 6 w 9"/>
                  <a:gd name="T9" fmla="*/ 4 h 7"/>
                  <a:gd name="T10" fmla="*/ 5 w 9"/>
                  <a:gd name="T11" fmla="*/ 5 h 7"/>
                  <a:gd name="T12" fmla="*/ 4 w 9"/>
                  <a:gd name="T13" fmla="*/ 5 h 7"/>
                  <a:gd name="T14" fmla="*/ 4 w 9"/>
                  <a:gd name="T15" fmla="*/ 5 h 7"/>
                  <a:gd name="T16" fmla="*/ 4 w 9"/>
                  <a:gd name="T17" fmla="*/ 5 h 7"/>
                  <a:gd name="T18" fmla="*/ 3 w 9"/>
                  <a:gd name="T19" fmla="*/ 6 h 7"/>
                  <a:gd name="T20" fmla="*/ 3 w 9"/>
                  <a:gd name="T21" fmla="*/ 6 h 7"/>
                  <a:gd name="T22" fmla="*/ 3 w 9"/>
                  <a:gd name="T23" fmla="*/ 6 h 7"/>
                  <a:gd name="T24" fmla="*/ 2 w 9"/>
                  <a:gd name="T25" fmla="*/ 6 h 7"/>
                  <a:gd name="T26" fmla="*/ 3 w 9"/>
                  <a:gd name="T27" fmla="*/ 6 h 7"/>
                  <a:gd name="T28" fmla="*/ 3 w 9"/>
                  <a:gd name="T29" fmla="*/ 6 h 7"/>
                  <a:gd name="T30" fmla="*/ 3 w 9"/>
                  <a:gd name="T31" fmla="*/ 5 h 7"/>
                  <a:gd name="T32" fmla="*/ 2 w 9"/>
                  <a:gd name="T33" fmla="*/ 5 h 7"/>
                  <a:gd name="T34" fmla="*/ 2 w 9"/>
                  <a:gd name="T35" fmla="*/ 5 h 7"/>
                  <a:gd name="T36" fmla="*/ 1 w 9"/>
                  <a:gd name="T37" fmla="*/ 6 h 7"/>
                  <a:gd name="T38" fmla="*/ 1 w 9"/>
                  <a:gd name="T39" fmla="*/ 6 h 7"/>
                  <a:gd name="T40" fmla="*/ 1 w 9"/>
                  <a:gd name="T41" fmla="*/ 7 h 7"/>
                  <a:gd name="T42" fmla="*/ 1 w 9"/>
                  <a:gd name="T43" fmla="*/ 6 h 7"/>
                  <a:gd name="T44" fmla="*/ 1 w 9"/>
                  <a:gd name="T45" fmla="*/ 5 h 7"/>
                  <a:gd name="T46" fmla="*/ 1 w 9"/>
                  <a:gd name="T47" fmla="*/ 5 h 7"/>
                  <a:gd name="T48" fmla="*/ 1 w 9"/>
                  <a:gd name="T49" fmla="*/ 5 h 7"/>
                  <a:gd name="T50" fmla="*/ 0 w 9"/>
                  <a:gd name="T51" fmla="*/ 5 h 7"/>
                  <a:gd name="T52" fmla="*/ 0 w 9"/>
                  <a:gd name="T53" fmla="*/ 4 h 7"/>
                  <a:gd name="T54" fmla="*/ 0 w 9"/>
                  <a:gd name="T55" fmla="*/ 5 h 7"/>
                  <a:gd name="T56" fmla="*/ 1 w 9"/>
                  <a:gd name="T57" fmla="*/ 5 h 7"/>
                  <a:gd name="T58" fmla="*/ 2 w 9"/>
                  <a:gd name="T59" fmla="*/ 5 h 7"/>
                  <a:gd name="T60" fmla="*/ 3 w 9"/>
                  <a:gd name="T61" fmla="*/ 5 h 7"/>
                  <a:gd name="T62" fmla="*/ 4 w 9"/>
                  <a:gd name="T63" fmla="*/ 5 h 7"/>
                  <a:gd name="T64" fmla="*/ 4 w 9"/>
                  <a:gd name="T65" fmla="*/ 5 h 7"/>
                  <a:gd name="T66" fmla="*/ 5 w 9"/>
                  <a:gd name="T67" fmla="*/ 4 h 7"/>
                  <a:gd name="T68" fmla="*/ 6 w 9"/>
                  <a:gd name="T69" fmla="*/ 3 h 7"/>
                  <a:gd name="T70" fmla="*/ 6 w 9"/>
                  <a:gd name="T71" fmla="*/ 2 h 7"/>
                  <a:gd name="T72" fmla="*/ 7 w 9"/>
                  <a:gd name="T73" fmla="*/ 1 h 7"/>
                  <a:gd name="T74" fmla="*/ 8 w 9"/>
                  <a:gd name="T75" fmla="*/ 0 h 7"/>
                  <a:gd name="T76" fmla="*/ 9 w 9"/>
                  <a:gd name="T77" fmla="*/ 0 h 7"/>
                  <a:gd name="T78" fmla="*/ 9 w 9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6" name="Freeform 376"/>
              <p:cNvSpPr>
                <a:spLocks/>
              </p:cNvSpPr>
              <p:nvPr/>
            </p:nvSpPr>
            <p:spPr bwMode="auto">
              <a:xfrm>
                <a:off x="3740" y="831"/>
                <a:ext cx="36" cy="18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2 h 3"/>
                  <a:gd name="T4" fmla="*/ 4 w 6"/>
                  <a:gd name="T5" fmla="*/ 2 h 3"/>
                  <a:gd name="T6" fmla="*/ 5 w 6"/>
                  <a:gd name="T7" fmla="*/ 3 h 3"/>
                  <a:gd name="T8" fmla="*/ 5 w 6"/>
                  <a:gd name="T9" fmla="*/ 3 h 3"/>
                  <a:gd name="T10" fmla="*/ 4 w 6"/>
                  <a:gd name="T11" fmla="*/ 3 h 3"/>
                  <a:gd name="T12" fmla="*/ 4 w 6"/>
                  <a:gd name="T13" fmla="*/ 2 h 3"/>
                  <a:gd name="T14" fmla="*/ 4 w 6"/>
                  <a:gd name="T15" fmla="*/ 2 h 3"/>
                  <a:gd name="T16" fmla="*/ 4 w 6"/>
                  <a:gd name="T17" fmla="*/ 2 h 3"/>
                  <a:gd name="T18" fmla="*/ 3 w 6"/>
                  <a:gd name="T19" fmla="*/ 2 h 3"/>
                  <a:gd name="T20" fmla="*/ 2 w 6"/>
                  <a:gd name="T21" fmla="*/ 2 h 3"/>
                  <a:gd name="T22" fmla="*/ 2 w 6"/>
                  <a:gd name="T23" fmla="*/ 2 h 3"/>
                  <a:gd name="T24" fmla="*/ 2 w 6"/>
                  <a:gd name="T25" fmla="*/ 3 h 3"/>
                  <a:gd name="T26" fmla="*/ 1 w 6"/>
                  <a:gd name="T27" fmla="*/ 3 h 3"/>
                  <a:gd name="T28" fmla="*/ 1 w 6"/>
                  <a:gd name="T29" fmla="*/ 2 h 3"/>
                  <a:gd name="T30" fmla="*/ 2 w 6"/>
                  <a:gd name="T31" fmla="*/ 2 h 3"/>
                  <a:gd name="T32" fmla="*/ 1 w 6"/>
                  <a:gd name="T33" fmla="*/ 1 h 3"/>
                  <a:gd name="T34" fmla="*/ 0 w 6"/>
                  <a:gd name="T35" fmla="*/ 1 h 3"/>
                  <a:gd name="T36" fmla="*/ 0 w 6"/>
                  <a:gd name="T37" fmla="*/ 1 h 3"/>
                  <a:gd name="T38" fmla="*/ 0 w 6"/>
                  <a:gd name="T39" fmla="*/ 1 h 3"/>
                  <a:gd name="T40" fmla="*/ 1 w 6"/>
                  <a:gd name="T41" fmla="*/ 1 h 3"/>
                  <a:gd name="T42" fmla="*/ 2 w 6"/>
                  <a:gd name="T43" fmla="*/ 2 h 3"/>
                  <a:gd name="T44" fmla="*/ 3 w 6"/>
                  <a:gd name="T45" fmla="*/ 2 h 3"/>
                  <a:gd name="T46" fmla="*/ 4 w 6"/>
                  <a:gd name="T47" fmla="*/ 1 h 3"/>
                  <a:gd name="T48" fmla="*/ 5 w 6"/>
                  <a:gd name="T49" fmla="*/ 1 h 3"/>
                  <a:gd name="T50" fmla="*/ 5 w 6"/>
                  <a:gd name="T51" fmla="*/ 1 h 3"/>
                  <a:gd name="T52" fmla="*/ 6 w 6"/>
                  <a:gd name="T53" fmla="*/ 0 h 3"/>
                  <a:gd name="T54" fmla="*/ 5 w 6"/>
                  <a:gd name="T5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7" name="Freeform 377"/>
              <p:cNvSpPr>
                <a:spLocks/>
              </p:cNvSpPr>
              <p:nvPr/>
            </p:nvSpPr>
            <p:spPr bwMode="auto">
              <a:xfrm>
                <a:off x="3752" y="675"/>
                <a:ext cx="66" cy="162"/>
              </a:xfrm>
              <a:custGeom>
                <a:avLst/>
                <a:gdLst>
                  <a:gd name="T0" fmla="*/ 1 w 11"/>
                  <a:gd name="T1" fmla="*/ 26 h 27"/>
                  <a:gd name="T2" fmla="*/ 2 w 11"/>
                  <a:gd name="T3" fmla="*/ 26 h 27"/>
                  <a:gd name="T4" fmla="*/ 2 w 11"/>
                  <a:gd name="T5" fmla="*/ 26 h 27"/>
                  <a:gd name="T6" fmla="*/ 2 w 11"/>
                  <a:gd name="T7" fmla="*/ 25 h 27"/>
                  <a:gd name="T8" fmla="*/ 3 w 11"/>
                  <a:gd name="T9" fmla="*/ 23 h 27"/>
                  <a:gd name="T10" fmla="*/ 5 w 11"/>
                  <a:gd name="T11" fmla="*/ 18 h 27"/>
                  <a:gd name="T12" fmla="*/ 6 w 11"/>
                  <a:gd name="T13" fmla="*/ 15 h 27"/>
                  <a:gd name="T14" fmla="*/ 8 w 11"/>
                  <a:gd name="T15" fmla="*/ 10 h 27"/>
                  <a:gd name="T16" fmla="*/ 9 w 11"/>
                  <a:gd name="T17" fmla="*/ 7 h 27"/>
                  <a:gd name="T18" fmla="*/ 10 w 11"/>
                  <a:gd name="T19" fmla="*/ 5 h 27"/>
                  <a:gd name="T20" fmla="*/ 11 w 11"/>
                  <a:gd name="T21" fmla="*/ 4 h 27"/>
                  <a:gd name="T22" fmla="*/ 11 w 11"/>
                  <a:gd name="T23" fmla="*/ 3 h 27"/>
                  <a:gd name="T24" fmla="*/ 10 w 11"/>
                  <a:gd name="T25" fmla="*/ 2 h 27"/>
                  <a:gd name="T26" fmla="*/ 10 w 11"/>
                  <a:gd name="T27" fmla="*/ 1 h 27"/>
                  <a:gd name="T28" fmla="*/ 10 w 11"/>
                  <a:gd name="T29" fmla="*/ 0 h 27"/>
                  <a:gd name="T30" fmla="*/ 11 w 11"/>
                  <a:gd name="T31" fmla="*/ 1 h 27"/>
                  <a:gd name="T32" fmla="*/ 11 w 11"/>
                  <a:gd name="T33" fmla="*/ 2 h 27"/>
                  <a:gd name="T34" fmla="*/ 11 w 11"/>
                  <a:gd name="T35" fmla="*/ 3 h 27"/>
                  <a:gd name="T36" fmla="*/ 11 w 11"/>
                  <a:gd name="T37" fmla="*/ 3 h 27"/>
                  <a:gd name="T38" fmla="*/ 11 w 11"/>
                  <a:gd name="T39" fmla="*/ 4 h 27"/>
                  <a:gd name="T40" fmla="*/ 10 w 11"/>
                  <a:gd name="T41" fmla="*/ 6 h 27"/>
                  <a:gd name="T42" fmla="*/ 9 w 11"/>
                  <a:gd name="T43" fmla="*/ 8 h 27"/>
                  <a:gd name="T44" fmla="*/ 7 w 11"/>
                  <a:gd name="T45" fmla="*/ 13 h 27"/>
                  <a:gd name="T46" fmla="*/ 5 w 11"/>
                  <a:gd name="T47" fmla="*/ 19 h 27"/>
                  <a:gd name="T48" fmla="*/ 4 w 11"/>
                  <a:gd name="T49" fmla="*/ 24 h 27"/>
                  <a:gd name="T50" fmla="*/ 3 w 11"/>
                  <a:gd name="T51" fmla="*/ 26 h 27"/>
                  <a:gd name="T52" fmla="*/ 2 w 11"/>
                  <a:gd name="T53" fmla="*/ 27 h 27"/>
                  <a:gd name="T54" fmla="*/ 1 w 11"/>
                  <a:gd name="T55" fmla="*/ 27 h 27"/>
                  <a:gd name="T56" fmla="*/ 0 w 11"/>
                  <a:gd name="T57" fmla="*/ 27 h 27"/>
                  <a:gd name="T58" fmla="*/ 0 w 11"/>
                  <a:gd name="T59" fmla="*/ 26 h 27"/>
                  <a:gd name="T60" fmla="*/ 0 w 11"/>
                  <a:gd name="T61" fmla="*/ 25 h 27"/>
                  <a:gd name="T62" fmla="*/ 0 w 11"/>
                  <a:gd name="T63" fmla="*/ 24 h 27"/>
                  <a:gd name="T64" fmla="*/ 1 w 11"/>
                  <a:gd name="T65" fmla="*/ 21 h 27"/>
                  <a:gd name="T66" fmla="*/ 3 w 11"/>
                  <a:gd name="T67" fmla="*/ 14 h 27"/>
                  <a:gd name="T68" fmla="*/ 5 w 11"/>
                  <a:gd name="T69" fmla="*/ 8 h 27"/>
                  <a:gd name="T70" fmla="*/ 6 w 11"/>
                  <a:gd name="T71" fmla="*/ 6 h 27"/>
                  <a:gd name="T72" fmla="*/ 6 w 11"/>
                  <a:gd name="T73" fmla="*/ 4 h 27"/>
                  <a:gd name="T74" fmla="*/ 6 w 11"/>
                  <a:gd name="T75" fmla="*/ 3 h 27"/>
                  <a:gd name="T76" fmla="*/ 6 w 11"/>
                  <a:gd name="T77" fmla="*/ 2 h 27"/>
                  <a:gd name="T78" fmla="*/ 7 w 11"/>
                  <a:gd name="T79" fmla="*/ 1 h 27"/>
                  <a:gd name="T80" fmla="*/ 7 w 11"/>
                  <a:gd name="T81" fmla="*/ 0 h 27"/>
                  <a:gd name="T82" fmla="*/ 8 w 11"/>
                  <a:gd name="T83" fmla="*/ 0 h 27"/>
                  <a:gd name="T84" fmla="*/ 9 w 11"/>
                  <a:gd name="T85" fmla="*/ 0 h 27"/>
                  <a:gd name="T86" fmla="*/ 9 w 11"/>
                  <a:gd name="T87" fmla="*/ 1 h 27"/>
                  <a:gd name="T88" fmla="*/ 8 w 11"/>
                  <a:gd name="T89" fmla="*/ 1 h 27"/>
                  <a:gd name="T90" fmla="*/ 7 w 11"/>
                  <a:gd name="T91" fmla="*/ 1 h 27"/>
                  <a:gd name="T92" fmla="*/ 7 w 11"/>
                  <a:gd name="T93" fmla="*/ 2 h 27"/>
                  <a:gd name="T94" fmla="*/ 7 w 11"/>
                  <a:gd name="T95" fmla="*/ 2 h 27"/>
                  <a:gd name="T96" fmla="*/ 7 w 11"/>
                  <a:gd name="T97" fmla="*/ 3 h 27"/>
                  <a:gd name="T98" fmla="*/ 7 w 11"/>
                  <a:gd name="T99" fmla="*/ 6 h 27"/>
                  <a:gd name="T100" fmla="*/ 6 w 11"/>
                  <a:gd name="T101" fmla="*/ 9 h 27"/>
                  <a:gd name="T102" fmla="*/ 5 w 11"/>
                  <a:gd name="T103" fmla="*/ 12 h 27"/>
                  <a:gd name="T104" fmla="*/ 3 w 11"/>
                  <a:gd name="T105" fmla="*/ 18 h 27"/>
                  <a:gd name="T106" fmla="*/ 1 w 11"/>
                  <a:gd name="T107" fmla="*/ 22 h 27"/>
                  <a:gd name="T108" fmla="*/ 1 w 11"/>
                  <a:gd name="T109" fmla="*/ 24 h 27"/>
                  <a:gd name="T110" fmla="*/ 0 w 11"/>
                  <a:gd name="T111" fmla="*/ 25 h 27"/>
                  <a:gd name="T112" fmla="*/ 0 w 11"/>
                  <a:gd name="T113" fmla="*/ 26 h 27"/>
                  <a:gd name="T114" fmla="*/ 1 w 11"/>
                  <a:gd name="T115" fmla="*/ 26 h 27"/>
                  <a:gd name="T116" fmla="*/ 1 w 11"/>
                  <a:gd name="T1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" h="27">
                    <a:moveTo>
                      <a:pt x="1" y="26"/>
                    </a:moveTo>
                    <a:lnTo>
                      <a:pt x="2" y="26"/>
                    </a:lnTo>
                    <a:lnTo>
                      <a:pt x="2" y="26"/>
                    </a:lnTo>
                    <a:lnTo>
                      <a:pt x="2" y="25"/>
                    </a:lnTo>
                    <a:lnTo>
                      <a:pt x="3" y="23"/>
                    </a:lnTo>
                    <a:lnTo>
                      <a:pt x="5" y="18"/>
                    </a:lnTo>
                    <a:lnTo>
                      <a:pt x="6" y="15"/>
                    </a:lnTo>
                    <a:lnTo>
                      <a:pt x="8" y="10"/>
                    </a:lnTo>
                    <a:lnTo>
                      <a:pt x="9" y="7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0" y="6"/>
                    </a:lnTo>
                    <a:lnTo>
                      <a:pt x="9" y="8"/>
                    </a:lnTo>
                    <a:lnTo>
                      <a:pt x="7" y="13"/>
                    </a:lnTo>
                    <a:lnTo>
                      <a:pt x="5" y="19"/>
                    </a:lnTo>
                    <a:lnTo>
                      <a:pt x="4" y="24"/>
                    </a:lnTo>
                    <a:lnTo>
                      <a:pt x="3" y="26"/>
                    </a:lnTo>
                    <a:lnTo>
                      <a:pt x="2" y="27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3" y="14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5" y="12"/>
                    </a:lnTo>
                    <a:lnTo>
                      <a:pt x="3" y="18"/>
                    </a:lnTo>
                    <a:lnTo>
                      <a:pt x="1" y="22"/>
                    </a:lnTo>
                    <a:lnTo>
                      <a:pt x="1" y="24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1" y="26"/>
                    </a:ln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8" name="Freeform 378"/>
              <p:cNvSpPr>
                <a:spLocks/>
              </p:cNvSpPr>
              <p:nvPr/>
            </p:nvSpPr>
            <p:spPr bwMode="auto">
              <a:xfrm>
                <a:off x="3878" y="651"/>
                <a:ext cx="48" cy="66"/>
              </a:xfrm>
              <a:custGeom>
                <a:avLst/>
                <a:gdLst>
                  <a:gd name="T0" fmla="*/ 7 w 8"/>
                  <a:gd name="T1" fmla="*/ 1 h 11"/>
                  <a:gd name="T2" fmla="*/ 7 w 8"/>
                  <a:gd name="T3" fmla="*/ 1 h 11"/>
                  <a:gd name="T4" fmla="*/ 8 w 8"/>
                  <a:gd name="T5" fmla="*/ 2 h 11"/>
                  <a:gd name="T6" fmla="*/ 8 w 8"/>
                  <a:gd name="T7" fmla="*/ 3 h 11"/>
                  <a:gd name="T8" fmla="*/ 7 w 8"/>
                  <a:gd name="T9" fmla="*/ 3 h 11"/>
                  <a:gd name="T10" fmla="*/ 7 w 8"/>
                  <a:gd name="T11" fmla="*/ 3 h 11"/>
                  <a:gd name="T12" fmla="*/ 7 w 8"/>
                  <a:gd name="T13" fmla="*/ 4 h 11"/>
                  <a:gd name="T14" fmla="*/ 6 w 8"/>
                  <a:gd name="T15" fmla="*/ 4 h 11"/>
                  <a:gd name="T16" fmla="*/ 5 w 8"/>
                  <a:gd name="T17" fmla="*/ 5 h 11"/>
                  <a:gd name="T18" fmla="*/ 3 w 8"/>
                  <a:gd name="T19" fmla="*/ 7 h 11"/>
                  <a:gd name="T20" fmla="*/ 2 w 8"/>
                  <a:gd name="T21" fmla="*/ 9 h 11"/>
                  <a:gd name="T22" fmla="*/ 1 w 8"/>
                  <a:gd name="T23" fmla="*/ 10 h 11"/>
                  <a:gd name="T24" fmla="*/ 1 w 8"/>
                  <a:gd name="T25" fmla="*/ 10 h 11"/>
                  <a:gd name="T26" fmla="*/ 0 w 8"/>
                  <a:gd name="T27" fmla="*/ 11 h 11"/>
                  <a:gd name="T28" fmla="*/ 0 w 8"/>
                  <a:gd name="T29" fmla="*/ 10 h 11"/>
                  <a:gd name="T30" fmla="*/ 0 w 8"/>
                  <a:gd name="T31" fmla="*/ 10 h 11"/>
                  <a:gd name="T32" fmla="*/ 1 w 8"/>
                  <a:gd name="T33" fmla="*/ 9 h 11"/>
                  <a:gd name="T34" fmla="*/ 2 w 8"/>
                  <a:gd name="T35" fmla="*/ 7 h 11"/>
                  <a:gd name="T36" fmla="*/ 3 w 8"/>
                  <a:gd name="T37" fmla="*/ 5 h 11"/>
                  <a:gd name="T38" fmla="*/ 4 w 8"/>
                  <a:gd name="T39" fmla="*/ 4 h 11"/>
                  <a:gd name="T40" fmla="*/ 4 w 8"/>
                  <a:gd name="T41" fmla="*/ 3 h 11"/>
                  <a:gd name="T42" fmla="*/ 4 w 8"/>
                  <a:gd name="T43" fmla="*/ 2 h 11"/>
                  <a:gd name="T44" fmla="*/ 4 w 8"/>
                  <a:gd name="T45" fmla="*/ 1 h 11"/>
                  <a:gd name="T46" fmla="*/ 5 w 8"/>
                  <a:gd name="T47" fmla="*/ 1 h 11"/>
                  <a:gd name="T48" fmla="*/ 6 w 8"/>
                  <a:gd name="T49" fmla="*/ 0 h 11"/>
                  <a:gd name="T50" fmla="*/ 6 w 8"/>
                  <a:gd name="T51" fmla="*/ 1 h 11"/>
                  <a:gd name="T52" fmla="*/ 6 w 8"/>
                  <a:gd name="T53" fmla="*/ 1 h 11"/>
                  <a:gd name="T54" fmla="*/ 5 w 8"/>
                  <a:gd name="T55" fmla="*/ 2 h 11"/>
                  <a:gd name="T56" fmla="*/ 6 w 8"/>
                  <a:gd name="T57" fmla="*/ 2 h 11"/>
                  <a:gd name="T58" fmla="*/ 5 w 8"/>
                  <a:gd name="T59" fmla="*/ 4 h 11"/>
                  <a:gd name="T60" fmla="*/ 2 w 8"/>
                  <a:gd name="T61" fmla="*/ 7 h 11"/>
                  <a:gd name="T62" fmla="*/ 1 w 8"/>
                  <a:gd name="T63" fmla="*/ 9 h 11"/>
                  <a:gd name="T64" fmla="*/ 2 w 8"/>
                  <a:gd name="T65" fmla="*/ 8 h 11"/>
                  <a:gd name="T66" fmla="*/ 5 w 8"/>
                  <a:gd name="T67" fmla="*/ 4 h 11"/>
                  <a:gd name="T68" fmla="*/ 6 w 8"/>
                  <a:gd name="T69" fmla="*/ 2 h 11"/>
                  <a:gd name="T70" fmla="*/ 6 w 8"/>
                  <a:gd name="T71" fmla="*/ 2 h 11"/>
                  <a:gd name="T72" fmla="*/ 7 w 8"/>
                  <a:gd name="T73" fmla="*/ 2 h 11"/>
                  <a:gd name="T74" fmla="*/ 7 w 8"/>
                  <a:gd name="T75" fmla="*/ 2 h 11"/>
                  <a:gd name="T76" fmla="*/ 7 w 8"/>
                  <a:gd name="T77" fmla="*/ 1 h 11"/>
                  <a:gd name="T78" fmla="*/ 7 w 8"/>
                  <a:gd name="T7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1">
                    <a:moveTo>
                      <a:pt x="7" y="1"/>
                    </a:moveTo>
                    <a:lnTo>
                      <a:pt x="7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5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79" name="Freeform 379"/>
              <p:cNvSpPr>
                <a:spLocks/>
              </p:cNvSpPr>
              <p:nvPr/>
            </p:nvSpPr>
            <p:spPr bwMode="auto">
              <a:xfrm>
                <a:off x="3866" y="651"/>
                <a:ext cx="60" cy="84"/>
              </a:xfrm>
              <a:custGeom>
                <a:avLst/>
                <a:gdLst>
                  <a:gd name="T0" fmla="*/ 9 w 10"/>
                  <a:gd name="T1" fmla="*/ 1 h 14"/>
                  <a:gd name="T2" fmla="*/ 10 w 10"/>
                  <a:gd name="T3" fmla="*/ 2 h 14"/>
                  <a:gd name="T4" fmla="*/ 10 w 10"/>
                  <a:gd name="T5" fmla="*/ 3 h 14"/>
                  <a:gd name="T6" fmla="*/ 9 w 10"/>
                  <a:gd name="T7" fmla="*/ 4 h 14"/>
                  <a:gd name="T8" fmla="*/ 8 w 10"/>
                  <a:gd name="T9" fmla="*/ 5 h 14"/>
                  <a:gd name="T10" fmla="*/ 6 w 10"/>
                  <a:gd name="T11" fmla="*/ 7 h 14"/>
                  <a:gd name="T12" fmla="*/ 4 w 10"/>
                  <a:gd name="T13" fmla="*/ 10 h 14"/>
                  <a:gd name="T14" fmla="*/ 3 w 10"/>
                  <a:gd name="T15" fmla="*/ 11 h 14"/>
                  <a:gd name="T16" fmla="*/ 2 w 10"/>
                  <a:gd name="T17" fmla="*/ 11 h 14"/>
                  <a:gd name="T18" fmla="*/ 3 w 10"/>
                  <a:gd name="T19" fmla="*/ 9 h 14"/>
                  <a:gd name="T20" fmla="*/ 4 w 10"/>
                  <a:gd name="T21" fmla="*/ 6 h 14"/>
                  <a:gd name="T22" fmla="*/ 5 w 10"/>
                  <a:gd name="T23" fmla="*/ 3 h 14"/>
                  <a:gd name="T24" fmla="*/ 6 w 10"/>
                  <a:gd name="T25" fmla="*/ 1 h 14"/>
                  <a:gd name="T26" fmla="*/ 7 w 10"/>
                  <a:gd name="T27" fmla="*/ 0 h 14"/>
                  <a:gd name="T28" fmla="*/ 8 w 10"/>
                  <a:gd name="T29" fmla="*/ 0 h 14"/>
                  <a:gd name="T30" fmla="*/ 8 w 10"/>
                  <a:gd name="T31" fmla="*/ 0 h 14"/>
                  <a:gd name="T32" fmla="*/ 7 w 10"/>
                  <a:gd name="T33" fmla="*/ 0 h 14"/>
                  <a:gd name="T34" fmla="*/ 5 w 10"/>
                  <a:gd name="T35" fmla="*/ 1 h 14"/>
                  <a:gd name="T36" fmla="*/ 5 w 10"/>
                  <a:gd name="T37" fmla="*/ 3 h 14"/>
                  <a:gd name="T38" fmla="*/ 3 w 10"/>
                  <a:gd name="T39" fmla="*/ 7 h 14"/>
                  <a:gd name="T40" fmla="*/ 1 w 10"/>
                  <a:gd name="T41" fmla="*/ 9 h 14"/>
                  <a:gd name="T42" fmla="*/ 0 w 10"/>
                  <a:gd name="T43" fmla="*/ 12 h 14"/>
                  <a:gd name="T44" fmla="*/ 0 w 10"/>
                  <a:gd name="T45" fmla="*/ 14 h 14"/>
                  <a:gd name="T46" fmla="*/ 1 w 10"/>
                  <a:gd name="T47" fmla="*/ 14 h 14"/>
                  <a:gd name="T48" fmla="*/ 2 w 10"/>
                  <a:gd name="T49" fmla="*/ 13 h 14"/>
                  <a:gd name="T50" fmla="*/ 4 w 10"/>
                  <a:gd name="T51" fmla="*/ 10 h 14"/>
                  <a:gd name="T52" fmla="*/ 6 w 10"/>
                  <a:gd name="T53" fmla="*/ 7 h 14"/>
                  <a:gd name="T54" fmla="*/ 8 w 10"/>
                  <a:gd name="T55" fmla="*/ 5 h 14"/>
                  <a:gd name="T56" fmla="*/ 10 w 10"/>
                  <a:gd name="T57" fmla="*/ 4 h 14"/>
                  <a:gd name="T58" fmla="*/ 10 w 10"/>
                  <a:gd name="T59" fmla="*/ 2 h 14"/>
                  <a:gd name="T60" fmla="*/ 10 w 10"/>
                  <a:gd name="T61" fmla="*/ 1 h 14"/>
                  <a:gd name="T62" fmla="*/ 9 w 10"/>
                  <a:gd name="T6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14">
                    <a:moveTo>
                      <a:pt x="9" y="1"/>
                    </a:moveTo>
                    <a:lnTo>
                      <a:pt x="9" y="1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5" y="9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0" name="Freeform 380"/>
              <p:cNvSpPr>
                <a:spLocks/>
              </p:cNvSpPr>
              <p:nvPr/>
            </p:nvSpPr>
            <p:spPr bwMode="auto">
              <a:xfrm>
                <a:off x="3908" y="591"/>
                <a:ext cx="12" cy="72"/>
              </a:xfrm>
              <a:custGeom>
                <a:avLst/>
                <a:gdLst>
                  <a:gd name="T0" fmla="*/ 1 w 2"/>
                  <a:gd name="T1" fmla="*/ 12 h 12"/>
                  <a:gd name="T2" fmla="*/ 2 w 2"/>
                  <a:gd name="T3" fmla="*/ 11 h 12"/>
                  <a:gd name="T4" fmla="*/ 2 w 2"/>
                  <a:gd name="T5" fmla="*/ 11 h 12"/>
                  <a:gd name="T6" fmla="*/ 2 w 2"/>
                  <a:gd name="T7" fmla="*/ 10 h 12"/>
                  <a:gd name="T8" fmla="*/ 2 w 2"/>
                  <a:gd name="T9" fmla="*/ 9 h 12"/>
                  <a:gd name="T10" fmla="*/ 2 w 2"/>
                  <a:gd name="T11" fmla="*/ 9 h 12"/>
                  <a:gd name="T12" fmla="*/ 1 w 2"/>
                  <a:gd name="T13" fmla="*/ 8 h 12"/>
                  <a:gd name="T14" fmla="*/ 1 w 2"/>
                  <a:gd name="T15" fmla="*/ 7 h 12"/>
                  <a:gd name="T16" fmla="*/ 1 w 2"/>
                  <a:gd name="T17" fmla="*/ 6 h 12"/>
                  <a:gd name="T18" fmla="*/ 1 w 2"/>
                  <a:gd name="T19" fmla="*/ 4 h 12"/>
                  <a:gd name="T20" fmla="*/ 1 w 2"/>
                  <a:gd name="T21" fmla="*/ 3 h 12"/>
                  <a:gd name="T22" fmla="*/ 1 w 2"/>
                  <a:gd name="T23" fmla="*/ 2 h 12"/>
                  <a:gd name="T24" fmla="*/ 2 w 2"/>
                  <a:gd name="T25" fmla="*/ 2 h 12"/>
                  <a:gd name="T26" fmla="*/ 2 w 2"/>
                  <a:gd name="T27" fmla="*/ 1 h 12"/>
                  <a:gd name="T28" fmla="*/ 2 w 2"/>
                  <a:gd name="T29" fmla="*/ 1 h 12"/>
                  <a:gd name="T30" fmla="*/ 1 w 2"/>
                  <a:gd name="T31" fmla="*/ 0 h 12"/>
                  <a:gd name="T32" fmla="*/ 1 w 2"/>
                  <a:gd name="T33" fmla="*/ 1 h 12"/>
                  <a:gd name="T34" fmla="*/ 1 w 2"/>
                  <a:gd name="T35" fmla="*/ 1 h 12"/>
                  <a:gd name="T36" fmla="*/ 2 w 2"/>
                  <a:gd name="T37" fmla="*/ 1 h 12"/>
                  <a:gd name="T38" fmla="*/ 1 w 2"/>
                  <a:gd name="T39" fmla="*/ 2 h 12"/>
                  <a:gd name="T40" fmla="*/ 1 w 2"/>
                  <a:gd name="T41" fmla="*/ 2 h 12"/>
                  <a:gd name="T42" fmla="*/ 1 w 2"/>
                  <a:gd name="T43" fmla="*/ 1 h 12"/>
                  <a:gd name="T44" fmla="*/ 1 w 2"/>
                  <a:gd name="T45" fmla="*/ 1 h 12"/>
                  <a:gd name="T46" fmla="*/ 1 w 2"/>
                  <a:gd name="T47" fmla="*/ 1 h 12"/>
                  <a:gd name="T48" fmla="*/ 1 w 2"/>
                  <a:gd name="T49" fmla="*/ 0 h 12"/>
                  <a:gd name="T50" fmla="*/ 1 w 2"/>
                  <a:gd name="T51" fmla="*/ 1 h 12"/>
                  <a:gd name="T52" fmla="*/ 0 w 2"/>
                  <a:gd name="T53" fmla="*/ 1 h 12"/>
                  <a:gd name="T54" fmla="*/ 0 w 2"/>
                  <a:gd name="T55" fmla="*/ 2 h 12"/>
                  <a:gd name="T56" fmla="*/ 1 w 2"/>
                  <a:gd name="T57" fmla="*/ 2 h 12"/>
                  <a:gd name="T58" fmla="*/ 1 w 2"/>
                  <a:gd name="T59" fmla="*/ 2 h 12"/>
                  <a:gd name="T60" fmla="*/ 1 w 2"/>
                  <a:gd name="T61" fmla="*/ 3 h 12"/>
                  <a:gd name="T62" fmla="*/ 1 w 2"/>
                  <a:gd name="T63" fmla="*/ 5 h 12"/>
                  <a:gd name="T64" fmla="*/ 1 w 2"/>
                  <a:gd name="T65" fmla="*/ 7 h 12"/>
                  <a:gd name="T66" fmla="*/ 1 w 2"/>
                  <a:gd name="T67" fmla="*/ 8 h 12"/>
                  <a:gd name="T68" fmla="*/ 1 w 2"/>
                  <a:gd name="T69" fmla="*/ 8 h 12"/>
                  <a:gd name="T70" fmla="*/ 2 w 2"/>
                  <a:gd name="T71" fmla="*/ 9 h 12"/>
                  <a:gd name="T72" fmla="*/ 2 w 2"/>
                  <a:gd name="T73" fmla="*/ 10 h 12"/>
                  <a:gd name="T74" fmla="*/ 2 w 2"/>
                  <a:gd name="T75" fmla="*/ 10 h 12"/>
                  <a:gd name="T76" fmla="*/ 2 w 2"/>
                  <a:gd name="T77" fmla="*/ 11 h 12"/>
                  <a:gd name="T78" fmla="*/ 1 w 2"/>
                  <a:gd name="T7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" h="12">
                    <a:moveTo>
                      <a:pt x="1" y="12"/>
                    </a:move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1" name="Freeform 381"/>
              <p:cNvSpPr>
                <a:spLocks/>
              </p:cNvSpPr>
              <p:nvPr/>
            </p:nvSpPr>
            <p:spPr bwMode="auto">
              <a:xfrm>
                <a:off x="3896" y="579"/>
                <a:ext cx="24" cy="84"/>
              </a:xfrm>
              <a:custGeom>
                <a:avLst/>
                <a:gdLst>
                  <a:gd name="T0" fmla="*/ 3 w 4"/>
                  <a:gd name="T1" fmla="*/ 14 h 14"/>
                  <a:gd name="T2" fmla="*/ 4 w 4"/>
                  <a:gd name="T3" fmla="*/ 13 h 14"/>
                  <a:gd name="T4" fmla="*/ 4 w 4"/>
                  <a:gd name="T5" fmla="*/ 12 h 14"/>
                  <a:gd name="T6" fmla="*/ 3 w 4"/>
                  <a:gd name="T7" fmla="*/ 12 h 14"/>
                  <a:gd name="T8" fmla="*/ 3 w 4"/>
                  <a:gd name="T9" fmla="*/ 11 h 14"/>
                  <a:gd name="T10" fmla="*/ 3 w 4"/>
                  <a:gd name="T11" fmla="*/ 10 h 14"/>
                  <a:gd name="T12" fmla="*/ 3 w 4"/>
                  <a:gd name="T13" fmla="*/ 9 h 14"/>
                  <a:gd name="T14" fmla="*/ 3 w 4"/>
                  <a:gd name="T15" fmla="*/ 8 h 14"/>
                  <a:gd name="T16" fmla="*/ 3 w 4"/>
                  <a:gd name="T17" fmla="*/ 5 h 14"/>
                  <a:gd name="T18" fmla="*/ 2 w 4"/>
                  <a:gd name="T19" fmla="*/ 4 h 14"/>
                  <a:gd name="T20" fmla="*/ 2 w 4"/>
                  <a:gd name="T21" fmla="*/ 3 h 14"/>
                  <a:gd name="T22" fmla="*/ 2 w 4"/>
                  <a:gd name="T23" fmla="*/ 2 h 14"/>
                  <a:gd name="T24" fmla="*/ 1 w 4"/>
                  <a:gd name="T25" fmla="*/ 1 h 14"/>
                  <a:gd name="T26" fmla="*/ 2 w 4"/>
                  <a:gd name="T27" fmla="*/ 1 h 14"/>
                  <a:gd name="T28" fmla="*/ 2 w 4"/>
                  <a:gd name="T29" fmla="*/ 0 h 14"/>
                  <a:gd name="T30" fmla="*/ 2 w 4"/>
                  <a:gd name="T31" fmla="*/ 0 h 14"/>
                  <a:gd name="T32" fmla="*/ 1 w 4"/>
                  <a:gd name="T33" fmla="*/ 0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1 h 14"/>
                  <a:gd name="T40" fmla="*/ 1 w 4"/>
                  <a:gd name="T41" fmla="*/ 1 h 14"/>
                  <a:gd name="T42" fmla="*/ 1 w 4"/>
                  <a:gd name="T43" fmla="*/ 1 h 14"/>
                  <a:gd name="T44" fmla="*/ 1 w 4"/>
                  <a:gd name="T45" fmla="*/ 1 h 14"/>
                  <a:gd name="T46" fmla="*/ 1 w 4"/>
                  <a:gd name="T47" fmla="*/ 0 h 14"/>
                  <a:gd name="T48" fmla="*/ 1 w 4"/>
                  <a:gd name="T49" fmla="*/ 0 h 14"/>
                  <a:gd name="T50" fmla="*/ 1 w 4"/>
                  <a:gd name="T51" fmla="*/ 0 h 14"/>
                  <a:gd name="T52" fmla="*/ 1 w 4"/>
                  <a:gd name="T53" fmla="*/ 0 h 14"/>
                  <a:gd name="T54" fmla="*/ 0 w 4"/>
                  <a:gd name="T55" fmla="*/ 1 h 14"/>
                  <a:gd name="T56" fmla="*/ 1 w 4"/>
                  <a:gd name="T57" fmla="*/ 1 h 14"/>
                  <a:gd name="T58" fmla="*/ 1 w 4"/>
                  <a:gd name="T59" fmla="*/ 1 h 14"/>
                  <a:gd name="T60" fmla="*/ 1 w 4"/>
                  <a:gd name="T61" fmla="*/ 2 h 14"/>
                  <a:gd name="T62" fmla="*/ 2 w 4"/>
                  <a:gd name="T63" fmla="*/ 2 h 14"/>
                  <a:gd name="T64" fmla="*/ 2 w 4"/>
                  <a:gd name="T65" fmla="*/ 4 h 14"/>
                  <a:gd name="T66" fmla="*/ 2 w 4"/>
                  <a:gd name="T67" fmla="*/ 5 h 14"/>
                  <a:gd name="T68" fmla="*/ 2 w 4"/>
                  <a:gd name="T69" fmla="*/ 6 h 14"/>
                  <a:gd name="T70" fmla="*/ 2 w 4"/>
                  <a:gd name="T71" fmla="*/ 8 h 14"/>
                  <a:gd name="T72" fmla="*/ 2 w 4"/>
                  <a:gd name="T73" fmla="*/ 9 h 14"/>
                  <a:gd name="T74" fmla="*/ 2 w 4"/>
                  <a:gd name="T75" fmla="*/ 10 h 14"/>
                  <a:gd name="T76" fmla="*/ 3 w 4"/>
                  <a:gd name="T77" fmla="*/ 11 h 14"/>
                  <a:gd name="T78" fmla="*/ 3 w 4"/>
                  <a:gd name="T79" fmla="*/ 12 h 14"/>
                  <a:gd name="T80" fmla="*/ 3 w 4"/>
                  <a:gd name="T81" fmla="*/ 12 h 14"/>
                  <a:gd name="T82" fmla="*/ 3 w 4"/>
                  <a:gd name="T83" fmla="*/ 13 h 14"/>
                  <a:gd name="T84" fmla="*/ 3 w 4"/>
                  <a:gd name="T85" fmla="*/ 14 h 14"/>
                  <a:gd name="T86" fmla="*/ 3 w 4"/>
                  <a:gd name="T8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" h="14">
                    <a:moveTo>
                      <a:pt x="3" y="14"/>
                    </a:moveTo>
                    <a:lnTo>
                      <a:pt x="4" y="13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2" name="Freeform 382"/>
              <p:cNvSpPr>
                <a:spLocks/>
              </p:cNvSpPr>
              <p:nvPr/>
            </p:nvSpPr>
            <p:spPr bwMode="auto">
              <a:xfrm>
                <a:off x="3728" y="873"/>
                <a:ext cx="18" cy="48"/>
              </a:xfrm>
              <a:custGeom>
                <a:avLst/>
                <a:gdLst>
                  <a:gd name="T0" fmla="*/ 3 w 3"/>
                  <a:gd name="T1" fmla="*/ 0 h 8"/>
                  <a:gd name="T2" fmla="*/ 3 w 3"/>
                  <a:gd name="T3" fmla="*/ 2 h 8"/>
                  <a:gd name="T4" fmla="*/ 2 w 3"/>
                  <a:gd name="T5" fmla="*/ 6 h 8"/>
                  <a:gd name="T6" fmla="*/ 1 w 3"/>
                  <a:gd name="T7" fmla="*/ 7 h 8"/>
                  <a:gd name="T8" fmla="*/ 1 w 3"/>
                  <a:gd name="T9" fmla="*/ 8 h 8"/>
                  <a:gd name="T10" fmla="*/ 0 w 3"/>
                  <a:gd name="T11" fmla="*/ 8 h 8"/>
                  <a:gd name="T12" fmla="*/ 1 w 3"/>
                  <a:gd name="T13" fmla="*/ 6 h 8"/>
                  <a:gd name="T14" fmla="*/ 2 w 3"/>
                  <a:gd name="T15" fmla="*/ 4 h 8"/>
                  <a:gd name="T16" fmla="*/ 2 w 3"/>
                  <a:gd name="T17" fmla="*/ 1 h 8"/>
                  <a:gd name="T18" fmla="*/ 2 w 3"/>
                  <a:gd name="T19" fmla="*/ 0 h 8"/>
                  <a:gd name="T20" fmla="*/ 3 w 3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3" y="2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3" name="Freeform 383"/>
              <p:cNvSpPr>
                <a:spLocks/>
              </p:cNvSpPr>
              <p:nvPr/>
            </p:nvSpPr>
            <p:spPr bwMode="auto">
              <a:xfrm>
                <a:off x="3746" y="879"/>
                <a:ext cx="6" cy="54"/>
              </a:xfrm>
              <a:custGeom>
                <a:avLst/>
                <a:gdLst>
                  <a:gd name="T0" fmla="*/ 1 w 1"/>
                  <a:gd name="T1" fmla="*/ 0 h 9"/>
                  <a:gd name="T2" fmla="*/ 0 w 1"/>
                  <a:gd name="T3" fmla="*/ 0 h 9"/>
                  <a:gd name="T4" fmla="*/ 0 w 1"/>
                  <a:gd name="T5" fmla="*/ 3 h 9"/>
                  <a:gd name="T6" fmla="*/ 0 w 1"/>
                  <a:gd name="T7" fmla="*/ 6 h 9"/>
                  <a:gd name="T8" fmla="*/ 0 w 1"/>
                  <a:gd name="T9" fmla="*/ 9 h 9"/>
                  <a:gd name="T10" fmla="*/ 0 w 1"/>
                  <a:gd name="T11" fmla="*/ 9 h 9"/>
                  <a:gd name="T12" fmla="*/ 1 w 1"/>
                  <a:gd name="T13" fmla="*/ 5 h 9"/>
                  <a:gd name="T14" fmla="*/ 1 w 1"/>
                  <a:gd name="T15" fmla="*/ 3 h 9"/>
                  <a:gd name="T16" fmla="*/ 1 w 1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4" name="Freeform 384"/>
              <p:cNvSpPr>
                <a:spLocks/>
              </p:cNvSpPr>
              <p:nvPr/>
            </p:nvSpPr>
            <p:spPr bwMode="auto">
              <a:xfrm>
                <a:off x="3794" y="879"/>
                <a:ext cx="12" cy="48"/>
              </a:xfrm>
              <a:custGeom>
                <a:avLst/>
                <a:gdLst>
                  <a:gd name="T0" fmla="*/ 2 w 2"/>
                  <a:gd name="T1" fmla="*/ 0 h 8"/>
                  <a:gd name="T2" fmla="*/ 1 w 2"/>
                  <a:gd name="T3" fmla="*/ 4 h 8"/>
                  <a:gd name="T4" fmla="*/ 1 w 2"/>
                  <a:gd name="T5" fmla="*/ 8 h 8"/>
                  <a:gd name="T6" fmla="*/ 0 w 2"/>
                  <a:gd name="T7" fmla="*/ 8 h 8"/>
                  <a:gd name="T8" fmla="*/ 0 w 2"/>
                  <a:gd name="T9" fmla="*/ 5 h 8"/>
                  <a:gd name="T10" fmla="*/ 1 w 2"/>
                  <a:gd name="T11" fmla="*/ 3 h 8"/>
                  <a:gd name="T12" fmla="*/ 1 w 2"/>
                  <a:gd name="T13" fmla="*/ 0 h 8"/>
                  <a:gd name="T14" fmla="*/ 1 w 2"/>
                  <a:gd name="T15" fmla="*/ 0 h 8"/>
                  <a:gd name="T16" fmla="*/ 2 w 2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1" y="4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5" name="Freeform 385"/>
              <p:cNvSpPr>
                <a:spLocks/>
              </p:cNvSpPr>
              <p:nvPr/>
            </p:nvSpPr>
            <p:spPr bwMode="auto">
              <a:xfrm>
                <a:off x="3818" y="843"/>
                <a:ext cx="42" cy="72"/>
              </a:xfrm>
              <a:custGeom>
                <a:avLst/>
                <a:gdLst>
                  <a:gd name="T0" fmla="*/ 7 w 7"/>
                  <a:gd name="T1" fmla="*/ 0 h 12"/>
                  <a:gd name="T2" fmla="*/ 4 w 7"/>
                  <a:gd name="T3" fmla="*/ 5 h 12"/>
                  <a:gd name="T4" fmla="*/ 1 w 7"/>
                  <a:gd name="T5" fmla="*/ 12 h 12"/>
                  <a:gd name="T6" fmla="*/ 0 w 7"/>
                  <a:gd name="T7" fmla="*/ 11 h 12"/>
                  <a:gd name="T8" fmla="*/ 3 w 7"/>
                  <a:gd name="T9" fmla="*/ 7 h 12"/>
                  <a:gd name="T10" fmla="*/ 6 w 7"/>
                  <a:gd name="T11" fmla="*/ 1 h 12"/>
                  <a:gd name="T12" fmla="*/ 6 w 7"/>
                  <a:gd name="T13" fmla="*/ 0 h 12"/>
                  <a:gd name="T14" fmla="*/ 7 w 7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2">
                    <a:moveTo>
                      <a:pt x="7" y="0"/>
                    </a:moveTo>
                    <a:lnTo>
                      <a:pt x="4" y="5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3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6" name="Freeform 386"/>
              <p:cNvSpPr>
                <a:spLocks/>
              </p:cNvSpPr>
              <p:nvPr/>
            </p:nvSpPr>
            <p:spPr bwMode="auto">
              <a:xfrm>
                <a:off x="3872" y="873"/>
                <a:ext cx="18" cy="54"/>
              </a:xfrm>
              <a:custGeom>
                <a:avLst/>
                <a:gdLst>
                  <a:gd name="T0" fmla="*/ 3 w 3"/>
                  <a:gd name="T1" fmla="*/ 0 h 9"/>
                  <a:gd name="T2" fmla="*/ 1 w 3"/>
                  <a:gd name="T3" fmla="*/ 9 h 9"/>
                  <a:gd name="T4" fmla="*/ 0 w 3"/>
                  <a:gd name="T5" fmla="*/ 9 h 9"/>
                  <a:gd name="T6" fmla="*/ 1 w 3"/>
                  <a:gd name="T7" fmla="*/ 4 h 9"/>
                  <a:gd name="T8" fmla="*/ 2 w 3"/>
                  <a:gd name="T9" fmla="*/ 1 h 9"/>
                  <a:gd name="T10" fmla="*/ 2 w 3"/>
                  <a:gd name="T11" fmla="*/ 0 h 9"/>
                  <a:gd name="T12" fmla="*/ 3 w 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lnTo>
                      <a:pt x="1" y="9"/>
                    </a:lnTo>
                    <a:lnTo>
                      <a:pt x="0" y="9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7" name="Freeform 387"/>
              <p:cNvSpPr>
                <a:spLocks/>
              </p:cNvSpPr>
              <p:nvPr/>
            </p:nvSpPr>
            <p:spPr bwMode="auto">
              <a:xfrm>
                <a:off x="3914" y="867"/>
                <a:ext cx="48" cy="12"/>
              </a:xfrm>
              <a:custGeom>
                <a:avLst/>
                <a:gdLst>
                  <a:gd name="T0" fmla="*/ 7 w 8"/>
                  <a:gd name="T1" fmla="*/ 0 h 2"/>
                  <a:gd name="T2" fmla="*/ 8 w 8"/>
                  <a:gd name="T3" fmla="*/ 1 h 2"/>
                  <a:gd name="T4" fmla="*/ 6 w 8"/>
                  <a:gd name="T5" fmla="*/ 1 h 2"/>
                  <a:gd name="T6" fmla="*/ 4 w 8"/>
                  <a:gd name="T7" fmla="*/ 1 h 2"/>
                  <a:gd name="T8" fmla="*/ 2 w 8"/>
                  <a:gd name="T9" fmla="*/ 2 h 2"/>
                  <a:gd name="T10" fmla="*/ 0 w 8"/>
                  <a:gd name="T11" fmla="*/ 1 h 2"/>
                  <a:gd name="T12" fmla="*/ 3 w 8"/>
                  <a:gd name="T13" fmla="*/ 1 h 2"/>
                  <a:gd name="T14" fmla="*/ 4 w 8"/>
                  <a:gd name="T15" fmla="*/ 1 h 2"/>
                  <a:gd name="T16" fmla="*/ 5 w 8"/>
                  <a:gd name="T17" fmla="*/ 1 h 2"/>
                  <a:gd name="T18" fmla="*/ 6 w 8"/>
                  <a:gd name="T19" fmla="*/ 1 h 2"/>
                  <a:gd name="T20" fmla="*/ 7 w 8"/>
                  <a:gd name="T21" fmla="*/ 0 h 2"/>
                  <a:gd name="T22" fmla="*/ 7 w 8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2">
                    <a:moveTo>
                      <a:pt x="7" y="0"/>
                    </a:moveTo>
                    <a:lnTo>
                      <a:pt x="8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8" name="Freeform 388"/>
              <p:cNvSpPr>
                <a:spLocks/>
              </p:cNvSpPr>
              <p:nvPr/>
            </p:nvSpPr>
            <p:spPr bwMode="auto">
              <a:xfrm>
                <a:off x="3890" y="867"/>
                <a:ext cx="24" cy="6"/>
              </a:xfrm>
              <a:custGeom>
                <a:avLst/>
                <a:gdLst>
                  <a:gd name="T0" fmla="*/ 4 w 4"/>
                  <a:gd name="T1" fmla="*/ 0 h 1"/>
                  <a:gd name="T2" fmla="*/ 3 w 4"/>
                  <a:gd name="T3" fmla="*/ 1 h 1"/>
                  <a:gd name="T4" fmla="*/ 1 w 4"/>
                  <a:gd name="T5" fmla="*/ 1 h 1"/>
                  <a:gd name="T6" fmla="*/ 0 w 4"/>
                  <a:gd name="T7" fmla="*/ 1 h 1"/>
                  <a:gd name="T8" fmla="*/ 2 w 4"/>
                  <a:gd name="T9" fmla="*/ 1 h 1"/>
                  <a:gd name="T10" fmla="*/ 3 w 4"/>
                  <a:gd name="T11" fmla="*/ 1 h 1"/>
                  <a:gd name="T12" fmla="*/ 3 w 4"/>
                  <a:gd name="T13" fmla="*/ 1 h 1"/>
                  <a:gd name="T14" fmla="*/ 4 w 4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89" name="Freeform 389"/>
              <p:cNvSpPr>
                <a:spLocks/>
              </p:cNvSpPr>
              <p:nvPr/>
            </p:nvSpPr>
            <p:spPr bwMode="auto">
              <a:xfrm>
                <a:off x="3890" y="873"/>
                <a:ext cx="24" cy="6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1 h 1"/>
                  <a:gd name="T4" fmla="*/ 2 w 4"/>
                  <a:gd name="T5" fmla="*/ 1 h 1"/>
                  <a:gd name="T6" fmla="*/ 0 w 4"/>
                  <a:gd name="T7" fmla="*/ 0 h 1"/>
                  <a:gd name="T8" fmla="*/ 2 w 4"/>
                  <a:gd name="T9" fmla="*/ 1 h 1"/>
                  <a:gd name="T10" fmla="*/ 4 w 4"/>
                  <a:gd name="T11" fmla="*/ 0 h 1"/>
                  <a:gd name="T12" fmla="*/ 4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0" name="Freeform 390"/>
              <p:cNvSpPr>
                <a:spLocks/>
              </p:cNvSpPr>
              <p:nvPr/>
            </p:nvSpPr>
            <p:spPr bwMode="auto">
              <a:xfrm>
                <a:off x="3842" y="867"/>
                <a:ext cx="48" cy="12"/>
              </a:xfrm>
              <a:custGeom>
                <a:avLst/>
                <a:gdLst>
                  <a:gd name="T0" fmla="*/ 8 w 8"/>
                  <a:gd name="T1" fmla="*/ 1 h 2"/>
                  <a:gd name="T2" fmla="*/ 7 w 8"/>
                  <a:gd name="T3" fmla="*/ 1 h 2"/>
                  <a:gd name="T4" fmla="*/ 5 w 8"/>
                  <a:gd name="T5" fmla="*/ 1 h 2"/>
                  <a:gd name="T6" fmla="*/ 4 w 8"/>
                  <a:gd name="T7" fmla="*/ 2 h 2"/>
                  <a:gd name="T8" fmla="*/ 0 w 8"/>
                  <a:gd name="T9" fmla="*/ 2 h 2"/>
                  <a:gd name="T10" fmla="*/ 2 w 8"/>
                  <a:gd name="T11" fmla="*/ 1 h 2"/>
                  <a:gd name="T12" fmla="*/ 4 w 8"/>
                  <a:gd name="T13" fmla="*/ 1 h 2"/>
                  <a:gd name="T14" fmla="*/ 5 w 8"/>
                  <a:gd name="T15" fmla="*/ 0 h 2"/>
                  <a:gd name="T16" fmla="*/ 7 w 8"/>
                  <a:gd name="T17" fmla="*/ 1 h 2"/>
                  <a:gd name="T18" fmla="*/ 8 w 8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2">
                    <a:moveTo>
                      <a:pt x="8" y="1"/>
                    </a:moveTo>
                    <a:lnTo>
                      <a:pt x="7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1" name="Freeform 391"/>
              <p:cNvSpPr>
                <a:spLocks/>
              </p:cNvSpPr>
              <p:nvPr/>
            </p:nvSpPr>
            <p:spPr bwMode="auto">
              <a:xfrm>
                <a:off x="3848" y="867"/>
                <a:ext cx="66" cy="6"/>
              </a:xfrm>
              <a:custGeom>
                <a:avLst/>
                <a:gdLst>
                  <a:gd name="T0" fmla="*/ 8 w 11"/>
                  <a:gd name="T1" fmla="*/ 0 h 1"/>
                  <a:gd name="T2" fmla="*/ 6 w 11"/>
                  <a:gd name="T3" fmla="*/ 0 h 1"/>
                  <a:gd name="T4" fmla="*/ 5 w 11"/>
                  <a:gd name="T5" fmla="*/ 0 h 1"/>
                  <a:gd name="T6" fmla="*/ 3 w 11"/>
                  <a:gd name="T7" fmla="*/ 0 h 1"/>
                  <a:gd name="T8" fmla="*/ 2 w 11"/>
                  <a:gd name="T9" fmla="*/ 0 h 1"/>
                  <a:gd name="T10" fmla="*/ 1 w 11"/>
                  <a:gd name="T11" fmla="*/ 0 h 1"/>
                  <a:gd name="T12" fmla="*/ 0 w 11"/>
                  <a:gd name="T13" fmla="*/ 1 h 1"/>
                  <a:gd name="T14" fmla="*/ 0 w 11"/>
                  <a:gd name="T15" fmla="*/ 0 h 1"/>
                  <a:gd name="T16" fmla="*/ 2 w 11"/>
                  <a:gd name="T17" fmla="*/ 0 h 1"/>
                  <a:gd name="T18" fmla="*/ 4 w 11"/>
                  <a:gd name="T19" fmla="*/ 0 h 1"/>
                  <a:gd name="T20" fmla="*/ 4 w 11"/>
                  <a:gd name="T21" fmla="*/ 0 h 1"/>
                  <a:gd name="T22" fmla="*/ 5 w 11"/>
                  <a:gd name="T23" fmla="*/ 0 h 1"/>
                  <a:gd name="T24" fmla="*/ 8 w 11"/>
                  <a:gd name="T25" fmla="*/ 0 h 1"/>
                  <a:gd name="T26" fmla="*/ 11 w 11"/>
                  <a:gd name="T27" fmla="*/ 0 h 1"/>
                  <a:gd name="T28" fmla="*/ 8 w 11"/>
                  <a:gd name="T2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">
                    <a:moveTo>
                      <a:pt x="8" y="0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2" name="Freeform 392"/>
              <p:cNvSpPr>
                <a:spLocks/>
              </p:cNvSpPr>
              <p:nvPr/>
            </p:nvSpPr>
            <p:spPr bwMode="auto">
              <a:xfrm>
                <a:off x="3926" y="867"/>
                <a:ext cx="24" cy="6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0 h 1"/>
                  <a:gd name="T4" fmla="*/ 3 w 4"/>
                  <a:gd name="T5" fmla="*/ 0 h 1"/>
                  <a:gd name="T6" fmla="*/ 4 w 4"/>
                  <a:gd name="T7" fmla="*/ 0 h 1"/>
                  <a:gd name="T8" fmla="*/ 2 w 4"/>
                  <a:gd name="T9" fmla="*/ 0 h 1"/>
                  <a:gd name="T10" fmla="*/ 1 w 4"/>
                  <a:gd name="T11" fmla="*/ 1 h 1"/>
                  <a:gd name="T12" fmla="*/ 0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3" name="Freeform 393"/>
              <p:cNvSpPr>
                <a:spLocks/>
              </p:cNvSpPr>
              <p:nvPr/>
            </p:nvSpPr>
            <p:spPr bwMode="auto">
              <a:xfrm>
                <a:off x="3836" y="867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4" name="Freeform 394"/>
              <p:cNvSpPr>
                <a:spLocks/>
              </p:cNvSpPr>
              <p:nvPr/>
            </p:nvSpPr>
            <p:spPr bwMode="auto">
              <a:xfrm>
                <a:off x="3788" y="867"/>
                <a:ext cx="48" cy="12"/>
              </a:xfrm>
              <a:custGeom>
                <a:avLst/>
                <a:gdLst>
                  <a:gd name="T0" fmla="*/ 8 w 8"/>
                  <a:gd name="T1" fmla="*/ 1 h 2"/>
                  <a:gd name="T2" fmla="*/ 7 w 8"/>
                  <a:gd name="T3" fmla="*/ 1 h 2"/>
                  <a:gd name="T4" fmla="*/ 7 w 8"/>
                  <a:gd name="T5" fmla="*/ 0 h 2"/>
                  <a:gd name="T6" fmla="*/ 5 w 8"/>
                  <a:gd name="T7" fmla="*/ 1 h 2"/>
                  <a:gd name="T8" fmla="*/ 4 w 8"/>
                  <a:gd name="T9" fmla="*/ 1 h 2"/>
                  <a:gd name="T10" fmla="*/ 4 w 8"/>
                  <a:gd name="T11" fmla="*/ 1 h 2"/>
                  <a:gd name="T12" fmla="*/ 3 w 8"/>
                  <a:gd name="T13" fmla="*/ 1 h 2"/>
                  <a:gd name="T14" fmla="*/ 3 w 8"/>
                  <a:gd name="T15" fmla="*/ 0 h 2"/>
                  <a:gd name="T16" fmla="*/ 2 w 8"/>
                  <a:gd name="T17" fmla="*/ 0 h 2"/>
                  <a:gd name="T18" fmla="*/ 0 w 8"/>
                  <a:gd name="T19" fmla="*/ 0 h 2"/>
                  <a:gd name="T20" fmla="*/ 1 w 8"/>
                  <a:gd name="T21" fmla="*/ 0 h 2"/>
                  <a:gd name="T22" fmla="*/ 3 w 8"/>
                  <a:gd name="T23" fmla="*/ 1 h 2"/>
                  <a:gd name="T24" fmla="*/ 2 w 8"/>
                  <a:gd name="T25" fmla="*/ 1 h 2"/>
                  <a:gd name="T26" fmla="*/ 2 w 8"/>
                  <a:gd name="T27" fmla="*/ 1 h 2"/>
                  <a:gd name="T28" fmla="*/ 2 w 8"/>
                  <a:gd name="T29" fmla="*/ 2 h 2"/>
                  <a:gd name="T30" fmla="*/ 3 w 8"/>
                  <a:gd name="T31" fmla="*/ 2 h 2"/>
                  <a:gd name="T32" fmla="*/ 4 w 8"/>
                  <a:gd name="T33" fmla="*/ 1 h 2"/>
                  <a:gd name="T34" fmla="*/ 5 w 8"/>
                  <a:gd name="T35" fmla="*/ 1 h 2"/>
                  <a:gd name="T36" fmla="*/ 6 w 8"/>
                  <a:gd name="T37" fmla="*/ 1 h 2"/>
                  <a:gd name="T38" fmla="*/ 7 w 8"/>
                  <a:gd name="T39" fmla="*/ 1 h 2"/>
                  <a:gd name="T40" fmla="*/ 6 w 8"/>
                  <a:gd name="T41" fmla="*/ 1 h 2"/>
                  <a:gd name="T42" fmla="*/ 5 w 8"/>
                  <a:gd name="T43" fmla="*/ 2 h 2"/>
                  <a:gd name="T44" fmla="*/ 3 w 8"/>
                  <a:gd name="T45" fmla="*/ 2 h 2"/>
                  <a:gd name="T46" fmla="*/ 5 w 8"/>
                  <a:gd name="T47" fmla="*/ 2 h 2"/>
                  <a:gd name="T48" fmla="*/ 6 w 8"/>
                  <a:gd name="T49" fmla="*/ 2 h 2"/>
                  <a:gd name="T50" fmla="*/ 7 w 8"/>
                  <a:gd name="T51" fmla="*/ 2 h 2"/>
                  <a:gd name="T52" fmla="*/ 8 w 8"/>
                  <a:gd name="T53" fmla="*/ 2 h 2"/>
                  <a:gd name="T54" fmla="*/ 8 w 8"/>
                  <a:gd name="T5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2">
                    <a:moveTo>
                      <a:pt x="8" y="1"/>
                    </a:moveTo>
                    <a:lnTo>
                      <a:pt x="7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5" name="Freeform 395"/>
              <p:cNvSpPr>
                <a:spLocks/>
              </p:cNvSpPr>
              <p:nvPr/>
            </p:nvSpPr>
            <p:spPr bwMode="auto">
              <a:xfrm>
                <a:off x="3770" y="873"/>
                <a:ext cx="30" cy="6"/>
              </a:xfrm>
              <a:custGeom>
                <a:avLst/>
                <a:gdLst>
                  <a:gd name="T0" fmla="*/ 5 w 5"/>
                  <a:gd name="T1" fmla="*/ 1 h 1"/>
                  <a:gd name="T2" fmla="*/ 4 w 5"/>
                  <a:gd name="T3" fmla="*/ 1 h 1"/>
                  <a:gd name="T4" fmla="*/ 2 w 5"/>
                  <a:gd name="T5" fmla="*/ 1 h 1"/>
                  <a:gd name="T6" fmla="*/ 2 w 5"/>
                  <a:gd name="T7" fmla="*/ 0 h 1"/>
                  <a:gd name="T8" fmla="*/ 3 w 5"/>
                  <a:gd name="T9" fmla="*/ 0 h 1"/>
                  <a:gd name="T10" fmla="*/ 2 w 5"/>
                  <a:gd name="T11" fmla="*/ 0 h 1"/>
                  <a:gd name="T12" fmla="*/ 0 w 5"/>
                  <a:gd name="T13" fmla="*/ 0 h 1"/>
                  <a:gd name="T14" fmla="*/ 1 w 5"/>
                  <a:gd name="T15" fmla="*/ 1 h 1"/>
                  <a:gd name="T16" fmla="*/ 2 w 5"/>
                  <a:gd name="T17" fmla="*/ 1 h 1"/>
                  <a:gd name="T18" fmla="*/ 4 w 5"/>
                  <a:gd name="T19" fmla="*/ 1 h 1"/>
                  <a:gd name="T20" fmla="*/ 5 w 5"/>
                  <a:gd name="T21" fmla="*/ 1 h 1"/>
                  <a:gd name="T22" fmla="*/ 5 w 5"/>
                  <a:gd name="T2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">
                    <a:moveTo>
                      <a:pt x="5" y="1"/>
                    </a:moveTo>
                    <a:lnTo>
                      <a:pt x="4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6" name="Freeform 396"/>
              <p:cNvSpPr>
                <a:spLocks/>
              </p:cNvSpPr>
              <p:nvPr/>
            </p:nvSpPr>
            <p:spPr bwMode="auto">
              <a:xfrm>
                <a:off x="3746" y="867"/>
                <a:ext cx="36" cy="6"/>
              </a:xfrm>
              <a:custGeom>
                <a:avLst/>
                <a:gdLst>
                  <a:gd name="T0" fmla="*/ 1 w 6"/>
                  <a:gd name="T1" fmla="*/ 0 h 1"/>
                  <a:gd name="T2" fmla="*/ 2 w 6"/>
                  <a:gd name="T3" fmla="*/ 0 h 1"/>
                  <a:gd name="T4" fmla="*/ 3 w 6"/>
                  <a:gd name="T5" fmla="*/ 1 h 1"/>
                  <a:gd name="T6" fmla="*/ 4 w 6"/>
                  <a:gd name="T7" fmla="*/ 1 h 1"/>
                  <a:gd name="T8" fmla="*/ 4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5 w 6"/>
                  <a:gd name="T15" fmla="*/ 0 h 1"/>
                  <a:gd name="T16" fmla="*/ 4 w 6"/>
                  <a:gd name="T17" fmla="*/ 0 h 1"/>
                  <a:gd name="T18" fmla="*/ 3 w 6"/>
                  <a:gd name="T19" fmla="*/ 0 h 1"/>
                  <a:gd name="T20" fmla="*/ 2 w 6"/>
                  <a:gd name="T21" fmla="*/ 0 h 1"/>
                  <a:gd name="T22" fmla="*/ 1 w 6"/>
                  <a:gd name="T23" fmla="*/ 0 h 1"/>
                  <a:gd name="T24" fmla="*/ 0 w 6"/>
                  <a:gd name="T25" fmla="*/ 0 h 1"/>
                  <a:gd name="T26" fmla="*/ 1 w 6"/>
                  <a:gd name="T2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1">
                    <a:moveTo>
                      <a:pt x="1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7" name="Freeform 397"/>
              <p:cNvSpPr>
                <a:spLocks/>
              </p:cNvSpPr>
              <p:nvPr/>
            </p:nvSpPr>
            <p:spPr bwMode="auto">
              <a:xfrm>
                <a:off x="3734" y="867"/>
                <a:ext cx="24" cy="6"/>
              </a:xfrm>
              <a:custGeom>
                <a:avLst/>
                <a:gdLst>
                  <a:gd name="T0" fmla="*/ 2 w 4"/>
                  <a:gd name="T1" fmla="*/ 1 h 1"/>
                  <a:gd name="T2" fmla="*/ 3 w 4"/>
                  <a:gd name="T3" fmla="*/ 1 h 1"/>
                  <a:gd name="T4" fmla="*/ 4 w 4"/>
                  <a:gd name="T5" fmla="*/ 0 h 1"/>
                  <a:gd name="T6" fmla="*/ 2 w 4"/>
                  <a:gd name="T7" fmla="*/ 0 h 1"/>
                  <a:gd name="T8" fmla="*/ 1 w 4"/>
                  <a:gd name="T9" fmla="*/ 0 h 1"/>
                  <a:gd name="T10" fmla="*/ 0 w 4"/>
                  <a:gd name="T11" fmla="*/ 0 h 1"/>
                  <a:gd name="T12" fmla="*/ 0 w 4"/>
                  <a:gd name="T13" fmla="*/ 0 h 1"/>
                  <a:gd name="T14" fmla="*/ 2 w 4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3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8" name="Freeform 398"/>
              <p:cNvSpPr>
                <a:spLocks/>
              </p:cNvSpPr>
              <p:nvPr/>
            </p:nvSpPr>
            <p:spPr bwMode="auto">
              <a:xfrm>
                <a:off x="3746" y="873"/>
                <a:ext cx="30" cy="6"/>
              </a:xfrm>
              <a:custGeom>
                <a:avLst/>
                <a:gdLst>
                  <a:gd name="T0" fmla="*/ 1 w 5"/>
                  <a:gd name="T1" fmla="*/ 1 h 1"/>
                  <a:gd name="T2" fmla="*/ 3 w 5"/>
                  <a:gd name="T3" fmla="*/ 1 h 1"/>
                  <a:gd name="T4" fmla="*/ 5 w 5"/>
                  <a:gd name="T5" fmla="*/ 0 h 1"/>
                  <a:gd name="T6" fmla="*/ 3 w 5"/>
                  <a:gd name="T7" fmla="*/ 1 h 1"/>
                  <a:gd name="T8" fmla="*/ 2 w 5"/>
                  <a:gd name="T9" fmla="*/ 1 h 1"/>
                  <a:gd name="T10" fmla="*/ 0 w 5"/>
                  <a:gd name="T11" fmla="*/ 0 h 1"/>
                  <a:gd name="T12" fmla="*/ 1 w 5"/>
                  <a:gd name="T13" fmla="*/ 0 h 1"/>
                  <a:gd name="T14" fmla="*/ 0 w 5"/>
                  <a:gd name="T15" fmla="*/ 0 h 1"/>
                  <a:gd name="T16" fmla="*/ 0 w 5"/>
                  <a:gd name="T17" fmla="*/ 1 h 1"/>
                  <a:gd name="T18" fmla="*/ 1 w 5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lnTo>
                      <a:pt x="3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99" name="Freeform 399"/>
              <p:cNvSpPr>
                <a:spLocks/>
              </p:cNvSpPr>
              <p:nvPr/>
            </p:nvSpPr>
            <p:spPr bwMode="auto">
              <a:xfrm>
                <a:off x="3842" y="573"/>
                <a:ext cx="12" cy="18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2 h 3"/>
                  <a:gd name="T4" fmla="*/ 2 w 2"/>
                  <a:gd name="T5" fmla="*/ 1 h 3"/>
                  <a:gd name="T6" fmla="*/ 2 w 2"/>
                  <a:gd name="T7" fmla="*/ 1 h 3"/>
                  <a:gd name="T8" fmla="*/ 1 w 2"/>
                  <a:gd name="T9" fmla="*/ 0 h 3"/>
                  <a:gd name="T10" fmla="*/ 1 w 2"/>
                  <a:gd name="T11" fmla="*/ 0 h 3"/>
                  <a:gd name="T12" fmla="*/ 0 w 2"/>
                  <a:gd name="T13" fmla="*/ 1 h 3"/>
                  <a:gd name="T14" fmla="*/ 0 w 2"/>
                  <a:gd name="T15" fmla="*/ 1 h 3"/>
                  <a:gd name="T16" fmla="*/ 0 w 2"/>
                  <a:gd name="T17" fmla="*/ 2 h 3"/>
                  <a:gd name="T18" fmla="*/ 1 w 2"/>
                  <a:gd name="T19" fmla="*/ 2 h 3"/>
                  <a:gd name="T20" fmla="*/ 1 w 2"/>
                  <a:gd name="T21" fmla="*/ 3 h 3"/>
                  <a:gd name="T22" fmla="*/ 1 w 2"/>
                  <a:gd name="T23" fmla="*/ 3 h 3"/>
                  <a:gd name="T24" fmla="*/ 2 w 2"/>
                  <a:gd name="T25" fmla="*/ 3 h 3"/>
                  <a:gd name="T26" fmla="*/ 1 w 2"/>
                  <a:gd name="T27" fmla="*/ 2 h 3"/>
                  <a:gd name="T28" fmla="*/ 1 w 2"/>
                  <a:gd name="T29" fmla="*/ 2 h 3"/>
                  <a:gd name="T30" fmla="*/ 1 w 2"/>
                  <a:gd name="T31" fmla="*/ 2 h 3"/>
                  <a:gd name="T32" fmla="*/ 1 w 2"/>
                  <a:gd name="T33" fmla="*/ 2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1 h 3"/>
                  <a:gd name="T42" fmla="*/ 2 w 2"/>
                  <a:gd name="T43" fmla="*/ 1 h 3"/>
                  <a:gd name="T44" fmla="*/ 2 w 2"/>
                  <a:gd name="T45" fmla="*/ 2 h 3"/>
                  <a:gd name="T46" fmla="*/ 2 w 2"/>
                  <a:gd name="T47" fmla="*/ 2 h 3"/>
                  <a:gd name="T48" fmla="*/ 2 w 2"/>
                  <a:gd name="T49" fmla="*/ 2 h 3"/>
                  <a:gd name="T50" fmla="*/ 2 w 2"/>
                  <a:gd name="T51" fmla="*/ 2 h 3"/>
                  <a:gd name="T52" fmla="*/ 2 w 2"/>
                  <a:gd name="T5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0" name="Freeform 400"/>
              <p:cNvSpPr>
                <a:spLocks/>
              </p:cNvSpPr>
              <p:nvPr/>
            </p:nvSpPr>
            <p:spPr bwMode="auto">
              <a:xfrm>
                <a:off x="3848" y="585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1 h 1"/>
                  <a:gd name="T18" fmla="*/ 1 w 1"/>
                  <a:gd name="T19" fmla="*/ 1 h 1"/>
                  <a:gd name="T20" fmla="*/ 1 w 1"/>
                  <a:gd name="T21" fmla="*/ 1 h 1"/>
                  <a:gd name="T22" fmla="*/ 1 w 1"/>
                  <a:gd name="T23" fmla="*/ 0 h 1"/>
                  <a:gd name="T24" fmla="*/ 1 w 1"/>
                  <a:gd name="T25" fmla="*/ 0 h 1"/>
                  <a:gd name="T26" fmla="*/ 1 w 1"/>
                  <a:gd name="T2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1" name="Freeform 401"/>
              <p:cNvSpPr>
                <a:spLocks/>
              </p:cNvSpPr>
              <p:nvPr/>
            </p:nvSpPr>
            <p:spPr bwMode="auto">
              <a:xfrm>
                <a:off x="3848" y="579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1 h 1"/>
                  <a:gd name="T16" fmla="*/ 0 w 1"/>
                  <a:gd name="T17" fmla="*/ 1 h 1"/>
                  <a:gd name="T18" fmla="*/ 0 w 1"/>
                  <a:gd name="T19" fmla="*/ 1 h 1"/>
                  <a:gd name="T20" fmla="*/ 0 w 1"/>
                  <a:gd name="T21" fmla="*/ 1 h 1"/>
                  <a:gd name="T22" fmla="*/ 1 w 1"/>
                  <a:gd name="T23" fmla="*/ 1 h 1"/>
                  <a:gd name="T24" fmla="*/ 1 w 1"/>
                  <a:gd name="T25" fmla="*/ 1 h 1"/>
                  <a:gd name="T26" fmla="*/ 1 w 1"/>
                  <a:gd name="T27" fmla="*/ 1 h 1"/>
                  <a:gd name="T28" fmla="*/ 1 w 1"/>
                  <a:gd name="T2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2" name="Freeform 402"/>
              <p:cNvSpPr>
                <a:spLocks/>
              </p:cNvSpPr>
              <p:nvPr/>
            </p:nvSpPr>
            <p:spPr bwMode="auto">
              <a:xfrm>
                <a:off x="3812" y="627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0 h 2"/>
                  <a:gd name="T14" fmla="*/ 0 w 1"/>
                  <a:gd name="T15" fmla="*/ 0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1 h 2"/>
                  <a:gd name="T22" fmla="*/ 0 w 1"/>
                  <a:gd name="T23" fmla="*/ 2 h 2"/>
                  <a:gd name="T24" fmla="*/ 0 w 1"/>
                  <a:gd name="T25" fmla="*/ 2 h 2"/>
                  <a:gd name="T26" fmla="*/ 0 w 1"/>
                  <a:gd name="T27" fmla="*/ 1 h 2"/>
                  <a:gd name="T28" fmla="*/ 0 w 1"/>
                  <a:gd name="T29" fmla="*/ 1 h 2"/>
                  <a:gd name="T30" fmla="*/ 0 w 1"/>
                  <a:gd name="T31" fmla="*/ 1 h 2"/>
                  <a:gd name="T32" fmla="*/ 0 w 1"/>
                  <a:gd name="T33" fmla="*/ 1 h 2"/>
                  <a:gd name="T34" fmla="*/ 0 w 1"/>
                  <a:gd name="T35" fmla="*/ 0 h 2"/>
                  <a:gd name="T36" fmla="*/ 0 w 1"/>
                  <a:gd name="T37" fmla="*/ 0 h 2"/>
                  <a:gd name="T38" fmla="*/ 1 w 1"/>
                  <a:gd name="T39" fmla="*/ 0 h 2"/>
                  <a:gd name="T40" fmla="*/ 1 w 1"/>
                  <a:gd name="T41" fmla="*/ 0 h 2"/>
                  <a:gd name="T42" fmla="*/ 1 w 1"/>
                  <a:gd name="T43" fmla="*/ 1 h 2"/>
                  <a:gd name="T44" fmla="*/ 1 w 1"/>
                  <a:gd name="T45" fmla="*/ 1 h 2"/>
                  <a:gd name="T46" fmla="*/ 0 w 1"/>
                  <a:gd name="T47" fmla="*/ 1 h 2"/>
                  <a:gd name="T48" fmla="*/ 0 w 1"/>
                  <a:gd name="T49" fmla="*/ 1 h 2"/>
                  <a:gd name="T50" fmla="*/ 0 w 1"/>
                  <a:gd name="T51" fmla="*/ 2 h 2"/>
                  <a:gd name="T52" fmla="*/ 1 w 1"/>
                  <a:gd name="T5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3" name="Freeform 403"/>
              <p:cNvSpPr>
                <a:spLocks/>
              </p:cNvSpPr>
              <p:nvPr/>
            </p:nvSpPr>
            <p:spPr bwMode="auto">
              <a:xfrm>
                <a:off x="3812" y="627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1 h 1"/>
                  <a:gd name="T16" fmla="*/ 0 w 1"/>
                  <a:gd name="T17" fmla="*/ 1 h 1"/>
                  <a:gd name="T18" fmla="*/ 0 w 1"/>
                  <a:gd name="T19" fmla="*/ 1 h 1"/>
                  <a:gd name="T20" fmla="*/ 0 w 1"/>
                  <a:gd name="T21" fmla="*/ 1 h 1"/>
                  <a:gd name="T22" fmla="*/ 0 w 1"/>
                  <a:gd name="T23" fmla="*/ 1 h 1"/>
                  <a:gd name="T24" fmla="*/ 0 w 1"/>
                  <a:gd name="T25" fmla="*/ 1 h 1"/>
                  <a:gd name="T26" fmla="*/ 0 w 1"/>
                  <a:gd name="T27" fmla="*/ 1 h 1"/>
                  <a:gd name="T28" fmla="*/ 1 w 1"/>
                  <a:gd name="T2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4" name="Freeform 404"/>
              <p:cNvSpPr>
                <a:spLocks/>
              </p:cNvSpPr>
              <p:nvPr/>
            </p:nvSpPr>
            <p:spPr bwMode="auto">
              <a:xfrm>
                <a:off x="3818" y="639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0 h 2"/>
                  <a:gd name="T14" fmla="*/ 0 w 1"/>
                  <a:gd name="T15" fmla="*/ 0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  <a:gd name="T22" fmla="*/ 0 w 1"/>
                  <a:gd name="T23" fmla="*/ 2 h 2"/>
                  <a:gd name="T24" fmla="*/ 0 w 1"/>
                  <a:gd name="T25" fmla="*/ 2 h 2"/>
                  <a:gd name="T26" fmla="*/ 0 w 1"/>
                  <a:gd name="T27" fmla="*/ 1 h 2"/>
                  <a:gd name="T28" fmla="*/ 0 w 1"/>
                  <a:gd name="T29" fmla="*/ 1 h 2"/>
                  <a:gd name="T30" fmla="*/ 0 w 1"/>
                  <a:gd name="T31" fmla="*/ 1 h 2"/>
                  <a:gd name="T32" fmla="*/ 0 w 1"/>
                  <a:gd name="T33" fmla="*/ 1 h 2"/>
                  <a:gd name="T34" fmla="*/ 0 w 1"/>
                  <a:gd name="T35" fmla="*/ 0 h 2"/>
                  <a:gd name="T36" fmla="*/ 0 w 1"/>
                  <a:gd name="T37" fmla="*/ 0 h 2"/>
                  <a:gd name="T38" fmla="*/ 0 w 1"/>
                  <a:gd name="T39" fmla="*/ 0 h 2"/>
                  <a:gd name="T40" fmla="*/ 1 w 1"/>
                  <a:gd name="T41" fmla="*/ 1 h 2"/>
                  <a:gd name="T42" fmla="*/ 1 w 1"/>
                  <a:gd name="T43" fmla="*/ 1 h 2"/>
                  <a:gd name="T44" fmla="*/ 1 w 1"/>
                  <a:gd name="T45" fmla="*/ 1 h 2"/>
                  <a:gd name="T46" fmla="*/ 0 w 1"/>
                  <a:gd name="T47" fmla="*/ 1 h 2"/>
                  <a:gd name="T48" fmla="*/ 0 w 1"/>
                  <a:gd name="T49" fmla="*/ 1 h 2"/>
                  <a:gd name="T50" fmla="*/ 0 w 1"/>
                  <a:gd name="T51" fmla="*/ 2 h 2"/>
                  <a:gd name="T52" fmla="*/ 0 w 1"/>
                  <a:gd name="T5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5" name="Freeform 405"/>
              <p:cNvSpPr>
                <a:spLocks/>
              </p:cNvSpPr>
              <p:nvPr/>
            </p:nvSpPr>
            <p:spPr bwMode="auto">
              <a:xfrm>
                <a:off x="3818" y="639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1 h 1"/>
                  <a:gd name="T16" fmla="*/ 0 w 1"/>
                  <a:gd name="T17" fmla="*/ 1 h 1"/>
                  <a:gd name="T18" fmla="*/ 0 w 1"/>
                  <a:gd name="T19" fmla="*/ 1 h 1"/>
                  <a:gd name="T20" fmla="*/ 0 w 1"/>
                  <a:gd name="T21" fmla="*/ 1 h 1"/>
                  <a:gd name="T22" fmla="*/ 0 w 1"/>
                  <a:gd name="T23" fmla="*/ 1 h 1"/>
                  <a:gd name="T24" fmla="*/ 0 w 1"/>
                  <a:gd name="T25" fmla="*/ 1 h 1"/>
                  <a:gd name="T26" fmla="*/ 0 w 1"/>
                  <a:gd name="T27" fmla="*/ 1 h 1"/>
                  <a:gd name="T28" fmla="*/ 1 w 1"/>
                  <a:gd name="T2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6" name="Freeform 406"/>
              <p:cNvSpPr>
                <a:spLocks/>
              </p:cNvSpPr>
              <p:nvPr/>
            </p:nvSpPr>
            <p:spPr bwMode="auto">
              <a:xfrm>
                <a:off x="3770" y="573"/>
                <a:ext cx="192" cy="294"/>
              </a:xfrm>
              <a:custGeom>
                <a:avLst/>
                <a:gdLst>
                  <a:gd name="T0" fmla="*/ 31 w 32"/>
                  <a:gd name="T1" fmla="*/ 48 h 49"/>
                  <a:gd name="T2" fmla="*/ 31 w 32"/>
                  <a:gd name="T3" fmla="*/ 46 h 49"/>
                  <a:gd name="T4" fmla="*/ 31 w 32"/>
                  <a:gd name="T5" fmla="*/ 26 h 49"/>
                  <a:gd name="T6" fmla="*/ 30 w 32"/>
                  <a:gd name="T7" fmla="*/ 19 h 49"/>
                  <a:gd name="T8" fmla="*/ 30 w 32"/>
                  <a:gd name="T9" fmla="*/ 3 h 49"/>
                  <a:gd name="T10" fmla="*/ 30 w 32"/>
                  <a:gd name="T11" fmla="*/ 0 h 49"/>
                  <a:gd name="T12" fmla="*/ 0 w 32"/>
                  <a:gd name="T13" fmla="*/ 1 h 49"/>
                  <a:gd name="T14" fmla="*/ 0 w 32"/>
                  <a:gd name="T15" fmla="*/ 0 h 49"/>
                  <a:gd name="T16" fmla="*/ 30 w 32"/>
                  <a:gd name="T17" fmla="*/ 0 h 49"/>
                  <a:gd name="T18" fmla="*/ 32 w 32"/>
                  <a:gd name="T19" fmla="*/ 45 h 49"/>
                  <a:gd name="T20" fmla="*/ 32 w 32"/>
                  <a:gd name="T21" fmla="*/ 49 h 49"/>
                  <a:gd name="T22" fmla="*/ 31 w 32"/>
                  <a:gd name="T2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9">
                    <a:moveTo>
                      <a:pt x="31" y="48"/>
                    </a:moveTo>
                    <a:lnTo>
                      <a:pt x="31" y="46"/>
                    </a:lnTo>
                    <a:lnTo>
                      <a:pt x="31" y="26"/>
                    </a:lnTo>
                    <a:lnTo>
                      <a:pt x="30" y="19"/>
                    </a:lnTo>
                    <a:lnTo>
                      <a:pt x="30" y="3"/>
                    </a:lnTo>
                    <a:lnTo>
                      <a:pt x="3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2" y="45"/>
                    </a:lnTo>
                    <a:lnTo>
                      <a:pt x="32" y="49"/>
                    </a:lnTo>
                    <a:lnTo>
                      <a:pt x="31" y="4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7" name="Freeform 407"/>
              <p:cNvSpPr>
                <a:spLocks/>
              </p:cNvSpPr>
              <p:nvPr/>
            </p:nvSpPr>
            <p:spPr bwMode="auto">
              <a:xfrm>
                <a:off x="3872" y="633"/>
                <a:ext cx="36" cy="30"/>
              </a:xfrm>
              <a:custGeom>
                <a:avLst/>
                <a:gdLst>
                  <a:gd name="T0" fmla="*/ 6 w 6"/>
                  <a:gd name="T1" fmla="*/ 1 h 5"/>
                  <a:gd name="T2" fmla="*/ 6 w 6"/>
                  <a:gd name="T3" fmla="*/ 1 h 5"/>
                  <a:gd name="T4" fmla="*/ 5 w 6"/>
                  <a:gd name="T5" fmla="*/ 1 h 5"/>
                  <a:gd name="T6" fmla="*/ 5 w 6"/>
                  <a:gd name="T7" fmla="*/ 1 h 5"/>
                  <a:gd name="T8" fmla="*/ 5 w 6"/>
                  <a:gd name="T9" fmla="*/ 2 h 5"/>
                  <a:gd name="T10" fmla="*/ 4 w 6"/>
                  <a:gd name="T11" fmla="*/ 1 h 5"/>
                  <a:gd name="T12" fmla="*/ 4 w 6"/>
                  <a:gd name="T13" fmla="*/ 1 h 5"/>
                  <a:gd name="T14" fmla="*/ 4 w 6"/>
                  <a:gd name="T15" fmla="*/ 1 h 5"/>
                  <a:gd name="T16" fmla="*/ 3 w 6"/>
                  <a:gd name="T17" fmla="*/ 1 h 5"/>
                  <a:gd name="T18" fmla="*/ 3 w 6"/>
                  <a:gd name="T19" fmla="*/ 2 h 5"/>
                  <a:gd name="T20" fmla="*/ 4 w 6"/>
                  <a:gd name="T21" fmla="*/ 2 h 5"/>
                  <a:gd name="T22" fmla="*/ 3 w 6"/>
                  <a:gd name="T23" fmla="*/ 3 h 5"/>
                  <a:gd name="T24" fmla="*/ 3 w 6"/>
                  <a:gd name="T25" fmla="*/ 2 h 5"/>
                  <a:gd name="T26" fmla="*/ 3 w 6"/>
                  <a:gd name="T27" fmla="*/ 2 h 5"/>
                  <a:gd name="T28" fmla="*/ 2 w 6"/>
                  <a:gd name="T29" fmla="*/ 2 h 5"/>
                  <a:gd name="T30" fmla="*/ 2 w 6"/>
                  <a:gd name="T31" fmla="*/ 3 h 5"/>
                  <a:gd name="T32" fmla="*/ 2 w 6"/>
                  <a:gd name="T33" fmla="*/ 3 h 5"/>
                  <a:gd name="T34" fmla="*/ 3 w 6"/>
                  <a:gd name="T35" fmla="*/ 3 h 5"/>
                  <a:gd name="T36" fmla="*/ 3 w 6"/>
                  <a:gd name="T37" fmla="*/ 3 h 5"/>
                  <a:gd name="T38" fmla="*/ 3 w 6"/>
                  <a:gd name="T39" fmla="*/ 3 h 5"/>
                  <a:gd name="T40" fmla="*/ 2 w 6"/>
                  <a:gd name="T41" fmla="*/ 3 h 5"/>
                  <a:gd name="T42" fmla="*/ 2 w 6"/>
                  <a:gd name="T43" fmla="*/ 3 h 5"/>
                  <a:gd name="T44" fmla="*/ 2 w 6"/>
                  <a:gd name="T45" fmla="*/ 4 h 5"/>
                  <a:gd name="T46" fmla="*/ 2 w 6"/>
                  <a:gd name="T47" fmla="*/ 4 h 5"/>
                  <a:gd name="T48" fmla="*/ 2 w 6"/>
                  <a:gd name="T49" fmla="*/ 4 h 5"/>
                  <a:gd name="T50" fmla="*/ 2 w 6"/>
                  <a:gd name="T51" fmla="*/ 5 h 5"/>
                  <a:gd name="T52" fmla="*/ 2 w 6"/>
                  <a:gd name="T53" fmla="*/ 4 h 5"/>
                  <a:gd name="T54" fmla="*/ 1 w 6"/>
                  <a:gd name="T55" fmla="*/ 4 h 5"/>
                  <a:gd name="T56" fmla="*/ 1 w 6"/>
                  <a:gd name="T57" fmla="*/ 5 h 5"/>
                  <a:gd name="T58" fmla="*/ 0 w 6"/>
                  <a:gd name="T59" fmla="*/ 4 h 5"/>
                  <a:gd name="T60" fmla="*/ 1 w 6"/>
                  <a:gd name="T61" fmla="*/ 4 h 5"/>
                  <a:gd name="T62" fmla="*/ 1 w 6"/>
                  <a:gd name="T63" fmla="*/ 4 h 5"/>
                  <a:gd name="T64" fmla="*/ 1 w 6"/>
                  <a:gd name="T65" fmla="*/ 3 h 5"/>
                  <a:gd name="T66" fmla="*/ 1 w 6"/>
                  <a:gd name="T67" fmla="*/ 3 h 5"/>
                  <a:gd name="T68" fmla="*/ 1 w 6"/>
                  <a:gd name="T69" fmla="*/ 3 h 5"/>
                  <a:gd name="T70" fmla="*/ 2 w 6"/>
                  <a:gd name="T71" fmla="*/ 3 h 5"/>
                  <a:gd name="T72" fmla="*/ 2 w 6"/>
                  <a:gd name="T73" fmla="*/ 2 h 5"/>
                  <a:gd name="T74" fmla="*/ 2 w 6"/>
                  <a:gd name="T75" fmla="*/ 2 h 5"/>
                  <a:gd name="T76" fmla="*/ 2 w 6"/>
                  <a:gd name="T77" fmla="*/ 2 h 5"/>
                  <a:gd name="T78" fmla="*/ 2 w 6"/>
                  <a:gd name="T79" fmla="*/ 1 h 5"/>
                  <a:gd name="T80" fmla="*/ 3 w 6"/>
                  <a:gd name="T81" fmla="*/ 2 h 5"/>
                  <a:gd name="T82" fmla="*/ 3 w 6"/>
                  <a:gd name="T83" fmla="*/ 1 h 5"/>
                  <a:gd name="T84" fmla="*/ 3 w 6"/>
                  <a:gd name="T85" fmla="*/ 1 h 5"/>
                  <a:gd name="T86" fmla="*/ 3 w 6"/>
                  <a:gd name="T87" fmla="*/ 1 h 5"/>
                  <a:gd name="T88" fmla="*/ 3 w 6"/>
                  <a:gd name="T89" fmla="*/ 1 h 5"/>
                  <a:gd name="T90" fmla="*/ 4 w 6"/>
                  <a:gd name="T91" fmla="*/ 1 h 5"/>
                  <a:gd name="T92" fmla="*/ 4 w 6"/>
                  <a:gd name="T93" fmla="*/ 1 h 5"/>
                  <a:gd name="T94" fmla="*/ 4 w 6"/>
                  <a:gd name="T95" fmla="*/ 0 h 5"/>
                  <a:gd name="T96" fmla="*/ 5 w 6"/>
                  <a:gd name="T97" fmla="*/ 0 h 5"/>
                  <a:gd name="T98" fmla="*/ 5 w 6"/>
                  <a:gd name="T99" fmla="*/ 1 h 5"/>
                  <a:gd name="T100" fmla="*/ 5 w 6"/>
                  <a:gd name="T101" fmla="*/ 1 h 5"/>
                  <a:gd name="T102" fmla="*/ 5 w 6"/>
                  <a:gd name="T103" fmla="*/ 0 h 5"/>
                  <a:gd name="T104" fmla="*/ 6 w 6"/>
                  <a:gd name="T105" fmla="*/ 0 h 5"/>
                  <a:gd name="T106" fmla="*/ 6 w 6"/>
                  <a:gd name="T107" fmla="*/ 0 h 5"/>
                  <a:gd name="T108" fmla="*/ 6 w 6"/>
                  <a:gd name="T109" fmla="*/ 0 h 5"/>
                  <a:gd name="T110" fmla="*/ 6 w 6"/>
                  <a:gd name="T1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8" name="Freeform 408"/>
              <p:cNvSpPr>
                <a:spLocks/>
              </p:cNvSpPr>
              <p:nvPr/>
            </p:nvSpPr>
            <p:spPr bwMode="auto">
              <a:xfrm>
                <a:off x="3866" y="621"/>
                <a:ext cx="42" cy="36"/>
              </a:xfrm>
              <a:custGeom>
                <a:avLst/>
                <a:gdLst>
                  <a:gd name="T0" fmla="*/ 7 w 7"/>
                  <a:gd name="T1" fmla="*/ 2 h 6"/>
                  <a:gd name="T2" fmla="*/ 7 w 7"/>
                  <a:gd name="T3" fmla="*/ 2 h 6"/>
                  <a:gd name="T4" fmla="*/ 6 w 7"/>
                  <a:gd name="T5" fmla="*/ 1 h 6"/>
                  <a:gd name="T6" fmla="*/ 6 w 7"/>
                  <a:gd name="T7" fmla="*/ 1 h 6"/>
                  <a:gd name="T8" fmla="*/ 6 w 7"/>
                  <a:gd name="T9" fmla="*/ 2 h 6"/>
                  <a:gd name="T10" fmla="*/ 5 w 7"/>
                  <a:gd name="T11" fmla="*/ 2 h 6"/>
                  <a:gd name="T12" fmla="*/ 5 w 7"/>
                  <a:gd name="T13" fmla="*/ 2 h 6"/>
                  <a:gd name="T14" fmla="*/ 5 w 7"/>
                  <a:gd name="T15" fmla="*/ 2 h 6"/>
                  <a:gd name="T16" fmla="*/ 5 w 7"/>
                  <a:gd name="T17" fmla="*/ 1 h 6"/>
                  <a:gd name="T18" fmla="*/ 5 w 7"/>
                  <a:gd name="T19" fmla="*/ 1 h 6"/>
                  <a:gd name="T20" fmla="*/ 4 w 7"/>
                  <a:gd name="T21" fmla="*/ 1 h 6"/>
                  <a:gd name="T22" fmla="*/ 4 w 7"/>
                  <a:gd name="T23" fmla="*/ 2 h 6"/>
                  <a:gd name="T24" fmla="*/ 4 w 7"/>
                  <a:gd name="T25" fmla="*/ 2 h 6"/>
                  <a:gd name="T26" fmla="*/ 4 w 7"/>
                  <a:gd name="T27" fmla="*/ 3 h 6"/>
                  <a:gd name="T28" fmla="*/ 4 w 7"/>
                  <a:gd name="T29" fmla="*/ 3 h 6"/>
                  <a:gd name="T30" fmla="*/ 4 w 7"/>
                  <a:gd name="T31" fmla="*/ 2 h 6"/>
                  <a:gd name="T32" fmla="*/ 3 w 7"/>
                  <a:gd name="T33" fmla="*/ 2 h 6"/>
                  <a:gd name="T34" fmla="*/ 3 w 7"/>
                  <a:gd name="T35" fmla="*/ 3 h 6"/>
                  <a:gd name="T36" fmla="*/ 3 w 7"/>
                  <a:gd name="T37" fmla="*/ 4 h 6"/>
                  <a:gd name="T38" fmla="*/ 3 w 7"/>
                  <a:gd name="T39" fmla="*/ 4 h 6"/>
                  <a:gd name="T40" fmla="*/ 2 w 7"/>
                  <a:gd name="T41" fmla="*/ 3 h 6"/>
                  <a:gd name="T42" fmla="*/ 2 w 7"/>
                  <a:gd name="T43" fmla="*/ 4 h 6"/>
                  <a:gd name="T44" fmla="*/ 2 w 7"/>
                  <a:gd name="T45" fmla="*/ 4 h 6"/>
                  <a:gd name="T46" fmla="*/ 2 w 7"/>
                  <a:gd name="T47" fmla="*/ 5 h 6"/>
                  <a:gd name="T48" fmla="*/ 2 w 7"/>
                  <a:gd name="T49" fmla="*/ 5 h 6"/>
                  <a:gd name="T50" fmla="*/ 1 w 7"/>
                  <a:gd name="T51" fmla="*/ 5 h 6"/>
                  <a:gd name="T52" fmla="*/ 1 w 7"/>
                  <a:gd name="T53" fmla="*/ 5 h 6"/>
                  <a:gd name="T54" fmla="*/ 1 w 7"/>
                  <a:gd name="T55" fmla="*/ 6 h 6"/>
                  <a:gd name="T56" fmla="*/ 2 w 7"/>
                  <a:gd name="T57" fmla="*/ 6 h 6"/>
                  <a:gd name="T58" fmla="*/ 2 w 7"/>
                  <a:gd name="T59" fmla="*/ 6 h 6"/>
                  <a:gd name="T60" fmla="*/ 1 w 7"/>
                  <a:gd name="T61" fmla="*/ 6 h 6"/>
                  <a:gd name="T62" fmla="*/ 1 w 7"/>
                  <a:gd name="T63" fmla="*/ 6 h 6"/>
                  <a:gd name="T64" fmla="*/ 1 w 7"/>
                  <a:gd name="T65" fmla="*/ 5 h 6"/>
                  <a:gd name="T66" fmla="*/ 0 w 7"/>
                  <a:gd name="T67" fmla="*/ 5 h 6"/>
                  <a:gd name="T68" fmla="*/ 0 w 7"/>
                  <a:gd name="T69" fmla="*/ 5 h 6"/>
                  <a:gd name="T70" fmla="*/ 1 w 7"/>
                  <a:gd name="T71" fmla="*/ 5 h 6"/>
                  <a:gd name="T72" fmla="*/ 1 w 7"/>
                  <a:gd name="T73" fmla="*/ 5 h 6"/>
                  <a:gd name="T74" fmla="*/ 1 w 7"/>
                  <a:gd name="T75" fmla="*/ 4 h 6"/>
                  <a:gd name="T76" fmla="*/ 1 w 7"/>
                  <a:gd name="T77" fmla="*/ 4 h 6"/>
                  <a:gd name="T78" fmla="*/ 1 w 7"/>
                  <a:gd name="T79" fmla="*/ 4 h 6"/>
                  <a:gd name="T80" fmla="*/ 2 w 7"/>
                  <a:gd name="T81" fmla="*/ 4 h 6"/>
                  <a:gd name="T82" fmla="*/ 2 w 7"/>
                  <a:gd name="T83" fmla="*/ 3 h 6"/>
                  <a:gd name="T84" fmla="*/ 2 w 7"/>
                  <a:gd name="T85" fmla="*/ 3 h 6"/>
                  <a:gd name="T86" fmla="*/ 3 w 7"/>
                  <a:gd name="T87" fmla="*/ 3 h 6"/>
                  <a:gd name="T88" fmla="*/ 3 w 7"/>
                  <a:gd name="T89" fmla="*/ 2 h 6"/>
                  <a:gd name="T90" fmla="*/ 4 w 7"/>
                  <a:gd name="T91" fmla="*/ 2 h 6"/>
                  <a:gd name="T92" fmla="*/ 4 w 7"/>
                  <a:gd name="T93" fmla="*/ 1 h 6"/>
                  <a:gd name="T94" fmla="*/ 3 w 7"/>
                  <a:gd name="T95" fmla="*/ 1 h 6"/>
                  <a:gd name="T96" fmla="*/ 4 w 7"/>
                  <a:gd name="T97" fmla="*/ 1 h 6"/>
                  <a:gd name="T98" fmla="*/ 4 w 7"/>
                  <a:gd name="T99" fmla="*/ 1 h 6"/>
                  <a:gd name="T100" fmla="*/ 4 w 7"/>
                  <a:gd name="T101" fmla="*/ 1 h 6"/>
                  <a:gd name="T102" fmla="*/ 5 w 7"/>
                  <a:gd name="T103" fmla="*/ 1 h 6"/>
                  <a:gd name="T104" fmla="*/ 5 w 7"/>
                  <a:gd name="T105" fmla="*/ 1 h 6"/>
                  <a:gd name="T106" fmla="*/ 5 w 7"/>
                  <a:gd name="T107" fmla="*/ 0 h 6"/>
                  <a:gd name="T108" fmla="*/ 6 w 7"/>
                  <a:gd name="T109" fmla="*/ 0 h 6"/>
                  <a:gd name="T110" fmla="*/ 5 w 7"/>
                  <a:gd name="T111" fmla="*/ 1 h 6"/>
                  <a:gd name="T112" fmla="*/ 6 w 7"/>
                  <a:gd name="T113" fmla="*/ 1 h 6"/>
                  <a:gd name="T114" fmla="*/ 6 w 7"/>
                  <a:gd name="T115" fmla="*/ 1 h 6"/>
                  <a:gd name="T116" fmla="*/ 7 w 7"/>
                  <a:gd name="T117" fmla="*/ 1 h 6"/>
                  <a:gd name="T118" fmla="*/ 7 w 7"/>
                  <a:gd name="T119" fmla="*/ 0 h 6"/>
                  <a:gd name="T120" fmla="*/ 7 w 7"/>
                  <a:gd name="T121" fmla="*/ 0 h 6"/>
                  <a:gd name="T122" fmla="*/ 7 w 7"/>
                  <a:gd name="T123" fmla="*/ 2 h 6"/>
                  <a:gd name="T124" fmla="*/ 7 w 7"/>
                  <a:gd name="T1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" h="6">
                    <a:moveTo>
                      <a:pt x="7" y="2"/>
                    </a:move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09" name="Freeform 409"/>
              <p:cNvSpPr>
                <a:spLocks/>
              </p:cNvSpPr>
              <p:nvPr/>
            </p:nvSpPr>
            <p:spPr bwMode="auto">
              <a:xfrm>
                <a:off x="3860" y="609"/>
                <a:ext cx="48" cy="42"/>
              </a:xfrm>
              <a:custGeom>
                <a:avLst/>
                <a:gdLst>
                  <a:gd name="T0" fmla="*/ 8 w 8"/>
                  <a:gd name="T1" fmla="*/ 2 h 7"/>
                  <a:gd name="T2" fmla="*/ 7 w 8"/>
                  <a:gd name="T3" fmla="*/ 2 h 7"/>
                  <a:gd name="T4" fmla="*/ 6 w 8"/>
                  <a:gd name="T5" fmla="*/ 3 h 7"/>
                  <a:gd name="T6" fmla="*/ 6 w 8"/>
                  <a:gd name="T7" fmla="*/ 2 h 7"/>
                  <a:gd name="T8" fmla="*/ 6 w 8"/>
                  <a:gd name="T9" fmla="*/ 1 h 7"/>
                  <a:gd name="T10" fmla="*/ 5 w 8"/>
                  <a:gd name="T11" fmla="*/ 3 h 7"/>
                  <a:gd name="T12" fmla="*/ 5 w 8"/>
                  <a:gd name="T13" fmla="*/ 2 h 7"/>
                  <a:gd name="T14" fmla="*/ 4 w 8"/>
                  <a:gd name="T15" fmla="*/ 2 h 7"/>
                  <a:gd name="T16" fmla="*/ 5 w 8"/>
                  <a:gd name="T17" fmla="*/ 3 h 7"/>
                  <a:gd name="T18" fmla="*/ 4 w 8"/>
                  <a:gd name="T19" fmla="*/ 3 h 7"/>
                  <a:gd name="T20" fmla="*/ 3 w 8"/>
                  <a:gd name="T21" fmla="*/ 4 h 7"/>
                  <a:gd name="T22" fmla="*/ 3 w 8"/>
                  <a:gd name="T23" fmla="*/ 5 h 7"/>
                  <a:gd name="T24" fmla="*/ 3 w 8"/>
                  <a:gd name="T25" fmla="*/ 4 h 7"/>
                  <a:gd name="T26" fmla="*/ 2 w 8"/>
                  <a:gd name="T27" fmla="*/ 5 h 7"/>
                  <a:gd name="T28" fmla="*/ 2 w 8"/>
                  <a:gd name="T29" fmla="*/ 6 h 7"/>
                  <a:gd name="T30" fmla="*/ 2 w 8"/>
                  <a:gd name="T31" fmla="*/ 6 h 7"/>
                  <a:gd name="T32" fmla="*/ 1 w 8"/>
                  <a:gd name="T33" fmla="*/ 6 h 7"/>
                  <a:gd name="T34" fmla="*/ 1 w 8"/>
                  <a:gd name="T35" fmla="*/ 7 h 7"/>
                  <a:gd name="T36" fmla="*/ 1 w 8"/>
                  <a:gd name="T37" fmla="*/ 7 h 7"/>
                  <a:gd name="T38" fmla="*/ 0 w 8"/>
                  <a:gd name="T39" fmla="*/ 6 h 7"/>
                  <a:gd name="T40" fmla="*/ 1 w 8"/>
                  <a:gd name="T41" fmla="*/ 6 h 7"/>
                  <a:gd name="T42" fmla="*/ 1 w 8"/>
                  <a:gd name="T43" fmla="*/ 5 h 7"/>
                  <a:gd name="T44" fmla="*/ 2 w 8"/>
                  <a:gd name="T45" fmla="*/ 6 h 7"/>
                  <a:gd name="T46" fmla="*/ 2 w 8"/>
                  <a:gd name="T47" fmla="*/ 4 h 7"/>
                  <a:gd name="T48" fmla="*/ 3 w 8"/>
                  <a:gd name="T49" fmla="*/ 4 h 7"/>
                  <a:gd name="T50" fmla="*/ 3 w 8"/>
                  <a:gd name="T51" fmla="*/ 3 h 7"/>
                  <a:gd name="T52" fmla="*/ 3 w 8"/>
                  <a:gd name="T53" fmla="*/ 3 h 7"/>
                  <a:gd name="T54" fmla="*/ 4 w 8"/>
                  <a:gd name="T55" fmla="*/ 3 h 7"/>
                  <a:gd name="T56" fmla="*/ 4 w 8"/>
                  <a:gd name="T57" fmla="*/ 2 h 7"/>
                  <a:gd name="T58" fmla="*/ 3 w 8"/>
                  <a:gd name="T59" fmla="*/ 1 h 7"/>
                  <a:gd name="T60" fmla="*/ 3 w 8"/>
                  <a:gd name="T61" fmla="*/ 1 h 7"/>
                  <a:gd name="T62" fmla="*/ 3 w 8"/>
                  <a:gd name="T63" fmla="*/ 1 h 7"/>
                  <a:gd name="T64" fmla="*/ 3 w 8"/>
                  <a:gd name="T65" fmla="*/ 0 h 7"/>
                  <a:gd name="T66" fmla="*/ 4 w 8"/>
                  <a:gd name="T67" fmla="*/ 1 h 7"/>
                  <a:gd name="T68" fmla="*/ 4 w 8"/>
                  <a:gd name="T69" fmla="*/ 1 h 7"/>
                  <a:gd name="T70" fmla="*/ 5 w 8"/>
                  <a:gd name="T71" fmla="*/ 1 h 7"/>
                  <a:gd name="T72" fmla="*/ 5 w 8"/>
                  <a:gd name="T73" fmla="*/ 0 h 7"/>
                  <a:gd name="T74" fmla="*/ 5 w 8"/>
                  <a:gd name="T75" fmla="*/ 0 h 7"/>
                  <a:gd name="T76" fmla="*/ 6 w 8"/>
                  <a:gd name="T77" fmla="*/ 1 h 7"/>
                  <a:gd name="T78" fmla="*/ 6 w 8"/>
                  <a:gd name="T79" fmla="*/ 0 h 7"/>
                  <a:gd name="T80" fmla="*/ 6 w 8"/>
                  <a:gd name="T81" fmla="*/ 1 h 7"/>
                  <a:gd name="T82" fmla="*/ 7 w 8"/>
                  <a:gd name="T83" fmla="*/ 2 h 7"/>
                  <a:gd name="T84" fmla="*/ 8 w 8"/>
                  <a:gd name="T85" fmla="*/ 1 h 7"/>
                  <a:gd name="T86" fmla="*/ 7 w 8"/>
                  <a:gd name="T87" fmla="*/ 0 h 7"/>
                  <a:gd name="T88" fmla="*/ 8 w 8"/>
                  <a:gd name="T89" fmla="*/ 0 h 7"/>
                  <a:gd name="T90" fmla="*/ 8 w 8"/>
                  <a:gd name="T91" fmla="*/ 1 h 7"/>
                  <a:gd name="T92" fmla="*/ 8 w 8"/>
                  <a:gd name="T9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2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0" name="Freeform 410"/>
              <p:cNvSpPr>
                <a:spLocks/>
              </p:cNvSpPr>
              <p:nvPr/>
            </p:nvSpPr>
            <p:spPr bwMode="auto">
              <a:xfrm>
                <a:off x="3860" y="597"/>
                <a:ext cx="48" cy="48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7 h 8"/>
                  <a:gd name="T4" fmla="*/ 1 w 8"/>
                  <a:gd name="T5" fmla="*/ 7 h 8"/>
                  <a:gd name="T6" fmla="*/ 1 w 8"/>
                  <a:gd name="T7" fmla="*/ 6 h 8"/>
                  <a:gd name="T8" fmla="*/ 2 w 8"/>
                  <a:gd name="T9" fmla="*/ 6 h 8"/>
                  <a:gd name="T10" fmla="*/ 2 w 8"/>
                  <a:gd name="T11" fmla="*/ 6 h 8"/>
                  <a:gd name="T12" fmla="*/ 2 w 8"/>
                  <a:gd name="T13" fmla="*/ 5 h 8"/>
                  <a:gd name="T14" fmla="*/ 3 w 8"/>
                  <a:gd name="T15" fmla="*/ 5 h 8"/>
                  <a:gd name="T16" fmla="*/ 3 w 8"/>
                  <a:gd name="T17" fmla="*/ 3 h 8"/>
                  <a:gd name="T18" fmla="*/ 2 w 8"/>
                  <a:gd name="T19" fmla="*/ 3 h 8"/>
                  <a:gd name="T20" fmla="*/ 3 w 8"/>
                  <a:gd name="T21" fmla="*/ 2 h 8"/>
                  <a:gd name="T22" fmla="*/ 4 w 8"/>
                  <a:gd name="T23" fmla="*/ 3 h 8"/>
                  <a:gd name="T24" fmla="*/ 4 w 8"/>
                  <a:gd name="T25" fmla="*/ 2 h 8"/>
                  <a:gd name="T26" fmla="*/ 5 w 8"/>
                  <a:gd name="T27" fmla="*/ 2 h 8"/>
                  <a:gd name="T28" fmla="*/ 6 w 8"/>
                  <a:gd name="T29" fmla="*/ 2 h 8"/>
                  <a:gd name="T30" fmla="*/ 6 w 8"/>
                  <a:gd name="T31" fmla="*/ 3 h 8"/>
                  <a:gd name="T32" fmla="*/ 7 w 8"/>
                  <a:gd name="T33" fmla="*/ 2 h 8"/>
                  <a:gd name="T34" fmla="*/ 7 w 8"/>
                  <a:gd name="T35" fmla="*/ 2 h 8"/>
                  <a:gd name="T36" fmla="*/ 7 w 8"/>
                  <a:gd name="T37" fmla="*/ 2 h 8"/>
                  <a:gd name="T38" fmla="*/ 6 w 8"/>
                  <a:gd name="T39" fmla="*/ 1 h 8"/>
                  <a:gd name="T40" fmla="*/ 7 w 8"/>
                  <a:gd name="T41" fmla="*/ 1 h 8"/>
                  <a:gd name="T42" fmla="*/ 6 w 8"/>
                  <a:gd name="T43" fmla="*/ 1 h 8"/>
                  <a:gd name="T44" fmla="*/ 5 w 8"/>
                  <a:gd name="T45" fmla="*/ 0 h 8"/>
                  <a:gd name="T46" fmla="*/ 6 w 8"/>
                  <a:gd name="T47" fmla="*/ 1 h 8"/>
                  <a:gd name="T48" fmla="*/ 5 w 8"/>
                  <a:gd name="T49" fmla="*/ 1 h 8"/>
                  <a:gd name="T50" fmla="*/ 5 w 8"/>
                  <a:gd name="T51" fmla="*/ 2 h 8"/>
                  <a:gd name="T52" fmla="*/ 5 w 8"/>
                  <a:gd name="T53" fmla="*/ 1 h 8"/>
                  <a:gd name="T54" fmla="*/ 5 w 8"/>
                  <a:gd name="T55" fmla="*/ 2 h 8"/>
                  <a:gd name="T56" fmla="*/ 3 w 8"/>
                  <a:gd name="T57" fmla="*/ 2 h 8"/>
                  <a:gd name="T58" fmla="*/ 3 w 8"/>
                  <a:gd name="T59" fmla="*/ 1 h 8"/>
                  <a:gd name="T60" fmla="*/ 3 w 8"/>
                  <a:gd name="T61" fmla="*/ 2 h 8"/>
                  <a:gd name="T62" fmla="*/ 2 w 8"/>
                  <a:gd name="T63" fmla="*/ 2 h 8"/>
                  <a:gd name="T64" fmla="*/ 2 w 8"/>
                  <a:gd name="T65" fmla="*/ 2 h 8"/>
                  <a:gd name="T66" fmla="*/ 2 w 8"/>
                  <a:gd name="T67" fmla="*/ 3 h 8"/>
                  <a:gd name="T68" fmla="*/ 2 w 8"/>
                  <a:gd name="T69" fmla="*/ 3 h 8"/>
                  <a:gd name="T70" fmla="*/ 2 w 8"/>
                  <a:gd name="T71" fmla="*/ 4 h 8"/>
                  <a:gd name="T72" fmla="*/ 2 w 8"/>
                  <a:gd name="T73" fmla="*/ 4 h 8"/>
                  <a:gd name="T74" fmla="*/ 2 w 8"/>
                  <a:gd name="T75" fmla="*/ 4 h 8"/>
                  <a:gd name="T76" fmla="*/ 2 w 8"/>
                  <a:gd name="T77" fmla="*/ 5 h 8"/>
                  <a:gd name="T78" fmla="*/ 2 w 8"/>
                  <a:gd name="T79" fmla="*/ 5 h 8"/>
                  <a:gd name="T80" fmla="*/ 1 w 8"/>
                  <a:gd name="T81" fmla="*/ 5 h 8"/>
                  <a:gd name="T82" fmla="*/ 1 w 8"/>
                  <a:gd name="T83" fmla="*/ 6 h 8"/>
                  <a:gd name="T84" fmla="*/ 1 w 8"/>
                  <a:gd name="T85" fmla="*/ 6 h 8"/>
                  <a:gd name="T86" fmla="*/ 0 w 8"/>
                  <a:gd name="T87" fmla="*/ 7 h 8"/>
                  <a:gd name="T88" fmla="*/ 0 w 8"/>
                  <a:gd name="T89" fmla="*/ 8 h 8"/>
                  <a:gd name="T90" fmla="*/ 0 w 8"/>
                  <a:gd name="T9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" h="8">
                    <a:moveTo>
                      <a:pt x="1" y="8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1" name="Freeform 411"/>
              <p:cNvSpPr>
                <a:spLocks/>
              </p:cNvSpPr>
              <p:nvPr/>
            </p:nvSpPr>
            <p:spPr bwMode="auto">
              <a:xfrm>
                <a:off x="3860" y="591"/>
                <a:ext cx="48" cy="48"/>
              </a:xfrm>
              <a:custGeom>
                <a:avLst/>
                <a:gdLst>
                  <a:gd name="T0" fmla="*/ 8 w 8"/>
                  <a:gd name="T1" fmla="*/ 2 h 8"/>
                  <a:gd name="T2" fmla="*/ 7 w 8"/>
                  <a:gd name="T3" fmla="*/ 2 h 8"/>
                  <a:gd name="T4" fmla="*/ 7 w 8"/>
                  <a:gd name="T5" fmla="*/ 1 h 8"/>
                  <a:gd name="T6" fmla="*/ 7 w 8"/>
                  <a:gd name="T7" fmla="*/ 0 h 8"/>
                  <a:gd name="T8" fmla="*/ 6 w 8"/>
                  <a:gd name="T9" fmla="*/ 1 h 8"/>
                  <a:gd name="T10" fmla="*/ 5 w 8"/>
                  <a:gd name="T11" fmla="*/ 1 h 8"/>
                  <a:gd name="T12" fmla="*/ 5 w 8"/>
                  <a:gd name="T13" fmla="*/ 2 h 8"/>
                  <a:gd name="T14" fmla="*/ 4 w 8"/>
                  <a:gd name="T15" fmla="*/ 2 h 8"/>
                  <a:gd name="T16" fmla="*/ 3 w 8"/>
                  <a:gd name="T17" fmla="*/ 2 h 8"/>
                  <a:gd name="T18" fmla="*/ 3 w 8"/>
                  <a:gd name="T19" fmla="*/ 1 h 8"/>
                  <a:gd name="T20" fmla="*/ 3 w 8"/>
                  <a:gd name="T21" fmla="*/ 3 h 8"/>
                  <a:gd name="T22" fmla="*/ 2 w 8"/>
                  <a:gd name="T23" fmla="*/ 2 h 8"/>
                  <a:gd name="T24" fmla="*/ 1 w 8"/>
                  <a:gd name="T25" fmla="*/ 3 h 8"/>
                  <a:gd name="T26" fmla="*/ 2 w 8"/>
                  <a:gd name="T27" fmla="*/ 4 h 8"/>
                  <a:gd name="T28" fmla="*/ 1 w 8"/>
                  <a:gd name="T29" fmla="*/ 4 h 8"/>
                  <a:gd name="T30" fmla="*/ 1 w 8"/>
                  <a:gd name="T31" fmla="*/ 5 h 8"/>
                  <a:gd name="T32" fmla="*/ 2 w 8"/>
                  <a:gd name="T33" fmla="*/ 5 h 8"/>
                  <a:gd name="T34" fmla="*/ 1 w 8"/>
                  <a:gd name="T35" fmla="*/ 6 h 8"/>
                  <a:gd name="T36" fmla="*/ 1 w 8"/>
                  <a:gd name="T37" fmla="*/ 6 h 8"/>
                  <a:gd name="T38" fmla="*/ 0 w 8"/>
                  <a:gd name="T39" fmla="*/ 6 h 8"/>
                  <a:gd name="T40" fmla="*/ 0 w 8"/>
                  <a:gd name="T41" fmla="*/ 7 h 8"/>
                  <a:gd name="T42" fmla="*/ 0 w 8"/>
                  <a:gd name="T43" fmla="*/ 8 h 8"/>
                  <a:gd name="T44" fmla="*/ 0 w 8"/>
                  <a:gd name="T45" fmla="*/ 6 h 8"/>
                  <a:gd name="T46" fmla="*/ 0 w 8"/>
                  <a:gd name="T47" fmla="*/ 6 h 8"/>
                  <a:gd name="T48" fmla="*/ 1 w 8"/>
                  <a:gd name="T49" fmla="*/ 5 h 8"/>
                  <a:gd name="T50" fmla="*/ 1 w 8"/>
                  <a:gd name="T51" fmla="*/ 5 h 8"/>
                  <a:gd name="T52" fmla="*/ 0 w 8"/>
                  <a:gd name="T53" fmla="*/ 5 h 8"/>
                  <a:gd name="T54" fmla="*/ 0 w 8"/>
                  <a:gd name="T55" fmla="*/ 4 h 8"/>
                  <a:gd name="T56" fmla="*/ 1 w 8"/>
                  <a:gd name="T57" fmla="*/ 4 h 8"/>
                  <a:gd name="T58" fmla="*/ 1 w 8"/>
                  <a:gd name="T59" fmla="*/ 4 h 8"/>
                  <a:gd name="T60" fmla="*/ 1 w 8"/>
                  <a:gd name="T61" fmla="*/ 3 h 8"/>
                  <a:gd name="T62" fmla="*/ 2 w 8"/>
                  <a:gd name="T63" fmla="*/ 2 h 8"/>
                  <a:gd name="T64" fmla="*/ 2 w 8"/>
                  <a:gd name="T65" fmla="*/ 2 h 8"/>
                  <a:gd name="T66" fmla="*/ 3 w 8"/>
                  <a:gd name="T67" fmla="*/ 1 h 8"/>
                  <a:gd name="T68" fmla="*/ 4 w 8"/>
                  <a:gd name="T69" fmla="*/ 2 h 8"/>
                  <a:gd name="T70" fmla="*/ 4 w 8"/>
                  <a:gd name="T71" fmla="*/ 2 h 8"/>
                  <a:gd name="T72" fmla="*/ 5 w 8"/>
                  <a:gd name="T73" fmla="*/ 1 h 8"/>
                  <a:gd name="T74" fmla="*/ 6 w 8"/>
                  <a:gd name="T75" fmla="*/ 0 h 8"/>
                  <a:gd name="T76" fmla="*/ 7 w 8"/>
                  <a:gd name="T77" fmla="*/ 0 h 8"/>
                  <a:gd name="T78" fmla="*/ 7 w 8"/>
                  <a:gd name="T79" fmla="*/ 2 h 8"/>
                  <a:gd name="T80" fmla="*/ 8 w 8"/>
                  <a:gd name="T81" fmla="*/ 2 h 8"/>
                  <a:gd name="T82" fmla="*/ 8 w 8"/>
                  <a:gd name="T8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lnTo>
                      <a:pt x="8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2" name="Freeform 412"/>
              <p:cNvSpPr>
                <a:spLocks/>
              </p:cNvSpPr>
              <p:nvPr/>
            </p:nvSpPr>
            <p:spPr bwMode="auto">
              <a:xfrm>
                <a:off x="3878" y="591"/>
                <a:ext cx="18" cy="1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0 h 2"/>
                  <a:gd name="T4" fmla="*/ 3 w 3"/>
                  <a:gd name="T5" fmla="*/ 0 h 2"/>
                  <a:gd name="T6" fmla="*/ 2 w 3"/>
                  <a:gd name="T7" fmla="*/ 0 h 2"/>
                  <a:gd name="T8" fmla="*/ 2 w 3"/>
                  <a:gd name="T9" fmla="*/ 0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1 h 2"/>
                  <a:gd name="T16" fmla="*/ 1 w 3"/>
                  <a:gd name="T17" fmla="*/ 1 h 2"/>
                  <a:gd name="T18" fmla="*/ 1 w 3"/>
                  <a:gd name="T19" fmla="*/ 1 h 2"/>
                  <a:gd name="T20" fmla="*/ 1 w 3"/>
                  <a:gd name="T21" fmla="*/ 1 h 2"/>
                  <a:gd name="T22" fmla="*/ 0 w 3"/>
                  <a:gd name="T23" fmla="*/ 2 h 2"/>
                  <a:gd name="T24" fmla="*/ 0 w 3"/>
                  <a:gd name="T25" fmla="*/ 1 h 2"/>
                  <a:gd name="T26" fmla="*/ 1 w 3"/>
                  <a:gd name="T27" fmla="*/ 0 h 2"/>
                  <a:gd name="T28" fmla="*/ 1 w 3"/>
                  <a:gd name="T29" fmla="*/ 0 h 2"/>
                  <a:gd name="T30" fmla="*/ 1 w 3"/>
                  <a:gd name="T31" fmla="*/ 0 h 2"/>
                  <a:gd name="T32" fmla="*/ 2 w 3"/>
                  <a:gd name="T33" fmla="*/ 0 h 2"/>
                  <a:gd name="T34" fmla="*/ 2 w 3"/>
                  <a:gd name="T35" fmla="*/ 0 h 2"/>
                  <a:gd name="T36" fmla="*/ 2 w 3"/>
                  <a:gd name="T37" fmla="*/ 0 h 2"/>
                  <a:gd name="T38" fmla="*/ 2 w 3"/>
                  <a:gd name="T39" fmla="*/ 0 h 2"/>
                  <a:gd name="T40" fmla="*/ 3 w 3"/>
                  <a:gd name="T41" fmla="*/ 0 h 2"/>
                  <a:gd name="T42" fmla="*/ 3 w 3"/>
                  <a:gd name="T43" fmla="*/ 0 h 2"/>
                  <a:gd name="T44" fmla="*/ 3 w 3"/>
                  <a:gd name="T45" fmla="*/ 0 h 2"/>
                  <a:gd name="T46" fmla="*/ 3 w 3"/>
                  <a:gd name="T4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3" name="Freeform 413"/>
              <p:cNvSpPr>
                <a:spLocks/>
              </p:cNvSpPr>
              <p:nvPr/>
            </p:nvSpPr>
            <p:spPr bwMode="auto">
              <a:xfrm>
                <a:off x="3860" y="609"/>
                <a:ext cx="6" cy="1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0 w 1"/>
                  <a:gd name="T5" fmla="*/ 0 h 3"/>
                  <a:gd name="T6" fmla="*/ 0 w 1"/>
                  <a:gd name="T7" fmla="*/ 1 h 3"/>
                  <a:gd name="T8" fmla="*/ 0 w 1"/>
                  <a:gd name="T9" fmla="*/ 1 h 3"/>
                  <a:gd name="T10" fmla="*/ 0 w 1"/>
                  <a:gd name="T11" fmla="*/ 2 h 3"/>
                  <a:gd name="T12" fmla="*/ 0 w 1"/>
                  <a:gd name="T13" fmla="*/ 2 h 3"/>
                  <a:gd name="T14" fmla="*/ 0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2 h 3"/>
                  <a:gd name="T22" fmla="*/ 0 w 1"/>
                  <a:gd name="T23" fmla="*/ 1 h 3"/>
                  <a:gd name="T24" fmla="*/ 0 w 1"/>
                  <a:gd name="T25" fmla="*/ 1 h 3"/>
                  <a:gd name="T26" fmla="*/ 0 w 1"/>
                  <a:gd name="T27" fmla="*/ 0 h 3"/>
                  <a:gd name="T28" fmla="*/ 0 w 1"/>
                  <a:gd name="T29" fmla="*/ 0 h 3"/>
                  <a:gd name="T30" fmla="*/ 0 w 1"/>
                  <a:gd name="T31" fmla="*/ 0 h 3"/>
                  <a:gd name="T32" fmla="*/ 1 w 1"/>
                  <a:gd name="T33" fmla="*/ 0 h 3"/>
                  <a:gd name="T34" fmla="*/ 1 w 1"/>
                  <a:gd name="T35" fmla="*/ 0 h 3"/>
                  <a:gd name="T36" fmla="*/ 1 w 1"/>
                  <a:gd name="T37" fmla="*/ 0 h 3"/>
                  <a:gd name="T38" fmla="*/ 1 w 1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4" name="Freeform 414"/>
              <p:cNvSpPr>
                <a:spLocks/>
              </p:cNvSpPr>
              <p:nvPr/>
            </p:nvSpPr>
            <p:spPr bwMode="auto">
              <a:xfrm>
                <a:off x="3878" y="633"/>
                <a:ext cx="30" cy="36"/>
              </a:xfrm>
              <a:custGeom>
                <a:avLst/>
                <a:gdLst>
                  <a:gd name="T0" fmla="*/ 5 w 5"/>
                  <a:gd name="T1" fmla="*/ 1 h 6"/>
                  <a:gd name="T2" fmla="*/ 5 w 5"/>
                  <a:gd name="T3" fmla="*/ 1 h 6"/>
                  <a:gd name="T4" fmla="*/ 5 w 5"/>
                  <a:gd name="T5" fmla="*/ 2 h 6"/>
                  <a:gd name="T6" fmla="*/ 4 w 5"/>
                  <a:gd name="T7" fmla="*/ 2 h 6"/>
                  <a:gd name="T8" fmla="*/ 4 w 5"/>
                  <a:gd name="T9" fmla="*/ 2 h 6"/>
                  <a:gd name="T10" fmla="*/ 4 w 5"/>
                  <a:gd name="T11" fmla="*/ 1 h 6"/>
                  <a:gd name="T12" fmla="*/ 4 w 5"/>
                  <a:gd name="T13" fmla="*/ 1 h 6"/>
                  <a:gd name="T14" fmla="*/ 3 w 5"/>
                  <a:gd name="T15" fmla="*/ 2 h 6"/>
                  <a:gd name="T16" fmla="*/ 3 w 5"/>
                  <a:gd name="T17" fmla="*/ 2 h 6"/>
                  <a:gd name="T18" fmla="*/ 2 w 5"/>
                  <a:gd name="T19" fmla="*/ 2 h 6"/>
                  <a:gd name="T20" fmla="*/ 2 w 5"/>
                  <a:gd name="T21" fmla="*/ 3 h 6"/>
                  <a:gd name="T22" fmla="*/ 2 w 5"/>
                  <a:gd name="T23" fmla="*/ 3 h 6"/>
                  <a:gd name="T24" fmla="*/ 2 w 5"/>
                  <a:gd name="T25" fmla="*/ 3 h 6"/>
                  <a:gd name="T26" fmla="*/ 2 w 5"/>
                  <a:gd name="T27" fmla="*/ 3 h 6"/>
                  <a:gd name="T28" fmla="*/ 1 w 5"/>
                  <a:gd name="T29" fmla="*/ 3 h 6"/>
                  <a:gd name="T30" fmla="*/ 2 w 5"/>
                  <a:gd name="T31" fmla="*/ 4 h 6"/>
                  <a:gd name="T32" fmla="*/ 2 w 5"/>
                  <a:gd name="T33" fmla="*/ 4 h 6"/>
                  <a:gd name="T34" fmla="*/ 2 w 5"/>
                  <a:gd name="T35" fmla="*/ 4 h 6"/>
                  <a:gd name="T36" fmla="*/ 1 w 5"/>
                  <a:gd name="T37" fmla="*/ 4 h 6"/>
                  <a:gd name="T38" fmla="*/ 1 w 5"/>
                  <a:gd name="T39" fmla="*/ 4 h 6"/>
                  <a:gd name="T40" fmla="*/ 1 w 5"/>
                  <a:gd name="T41" fmla="*/ 5 h 6"/>
                  <a:gd name="T42" fmla="*/ 1 w 5"/>
                  <a:gd name="T43" fmla="*/ 5 h 6"/>
                  <a:gd name="T44" fmla="*/ 1 w 5"/>
                  <a:gd name="T45" fmla="*/ 5 h 6"/>
                  <a:gd name="T46" fmla="*/ 0 w 5"/>
                  <a:gd name="T47" fmla="*/ 5 h 6"/>
                  <a:gd name="T48" fmla="*/ 0 w 5"/>
                  <a:gd name="T49" fmla="*/ 5 h 6"/>
                  <a:gd name="T50" fmla="*/ 0 w 5"/>
                  <a:gd name="T51" fmla="*/ 4 h 6"/>
                  <a:gd name="T52" fmla="*/ 0 w 5"/>
                  <a:gd name="T53" fmla="*/ 4 h 6"/>
                  <a:gd name="T54" fmla="*/ 0 w 5"/>
                  <a:gd name="T55" fmla="*/ 5 h 6"/>
                  <a:gd name="T56" fmla="*/ 0 w 5"/>
                  <a:gd name="T57" fmla="*/ 5 h 6"/>
                  <a:gd name="T58" fmla="*/ 0 w 5"/>
                  <a:gd name="T59" fmla="*/ 5 h 6"/>
                  <a:gd name="T60" fmla="*/ 1 w 5"/>
                  <a:gd name="T61" fmla="*/ 6 h 6"/>
                  <a:gd name="T62" fmla="*/ 1 w 5"/>
                  <a:gd name="T63" fmla="*/ 5 h 6"/>
                  <a:gd name="T64" fmla="*/ 1 w 5"/>
                  <a:gd name="T65" fmla="*/ 5 h 6"/>
                  <a:gd name="T66" fmla="*/ 1 w 5"/>
                  <a:gd name="T67" fmla="*/ 4 h 6"/>
                  <a:gd name="T68" fmla="*/ 2 w 5"/>
                  <a:gd name="T69" fmla="*/ 4 h 6"/>
                  <a:gd name="T70" fmla="*/ 2 w 5"/>
                  <a:gd name="T71" fmla="*/ 4 h 6"/>
                  <a:gd name="T72" fmla="*/ 2 w 5"/>
                  <a:gd name="T73" fmla="*/ 4 h 6"/>
                  <a:gd name="T74" fmla="*/ 2 w 5"/>
                  <a:gd name="T75" fmla="*/ 4 h 6"/>
                  <a:gd name="T76" fmla="*/ 2 w 5"/>
                  <a:gd name="T77" fmla="*/ 4 h 6"/>
                  <a:gd name="T78" fmla="*/ 3 w 5"/>
                  <a:gd name="T79" fmla="*/ 3 h 6"/>
                  <a:gd name="T80" fmla="*/ 3 w 5"/>
                  <a:gd name="T81" fmla="*/ 3 h 6"/>
                  <a:gd name="T82" fmla="*/ 3 w 5"/>
                  <a:gd name="T83" fmla="*/ 3 h 6"/>
                  <a:gd name="T84" fmla="*/ 3 w 5"/>
                  <a:gd name="T85" fmla="*/ 3 h 6"/>
                  <a:gd name="T86" fmla="*/ 4 w 5"/>
                  <a:gd name="T87" fmla="*/ 2 h 6"/>
                  <a:gd name="T88" fmla="*/ 4 w 5"/>
                  <a:gd name="T89" fmla="*/ 2 h 6"/>
                  <a:gd name="T90" fmla="*/ 4 w 5"/>
                  <a:gd name="T91" fmla="*/ 2 h 6"/>
                  <a:gd name="T92" fmla="*/ 5 w 5"/>
                  <a:gd name="T93" fmla="*/ 2 h 6"/>
                  <a:gd name="T94" fmla="*/ 5 w 5"/>
                  <a:gd name="T95" fmla="*/ 2 h 6"/>
                  <a:gd name="T96" fmla="*/ 5 w 5"/>
                  <a:gd name="T97" fmla="*/ 1 h 6"/>
                  <a:gd name="T98" fmla="*/ 5 w 5"/>
                  <a:gd name="T99" fmla="*/ 1 h 6"/>
                  <a:gd name="T100" fmla="*/ 5 w 5"/>
                  <a:gd name="T101" fmla="*/ 0 h 6"/>
                  <a:gd name="T102" fmla="*/ 5 w 5"/>
                  <a:gd name="T10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" h="6">
                    <a:moveTo>
                      <a:pt x="5" y="1"/>
                    </a:move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5" name="Freeform 415"/>
              <p:cNvSpPr>
                <a:spLocks/>
              </p:cNvSpPr>
              <p:nvPr/>
            </p:nvSpPr>
            <p:spPr bwMode="auto">
              <a:xfrm>
                <a:off x="3770" y="591"/>
                <a:ext cx="60" cy="60"/>
              </a:xfrm>
              <a:custGeom>
                <a:avLst/>
                <a:gdLst>
                  <a:gd name="T0" fmla="*/ 9 w 10"/>
                  <a:gd name="T1" fmla="*/ 2 h 10"/>
                  <a:gd name="T2" fmla="*/ 8 w 10"/>
                  <a:gd name="T3" fmla="*/ 1 h 10"/>
                  <a:gd name="T4" fmla="*/ 9 w 10"/>
                  <a:gd name="T5" fmla="*/ 3 h 10"/>
                  <a:gd name="T6" fmla="*/ 8 w 10"/>
                  <a:gd name="T7" fmla="*/ 3 h 10"/>
                  <a:gd name="T8" fmla="*/ 7 w 10"/>
                  <a:gd name="T9" fmla="*/ 4 h 10"/>
                  <a:gd name="T10" fmla="*/ 7 w 10"/>
                  <a:gd name="T11" fmla="*/ 4 h 10"/>
                  <a:gd name="T12" fmla="*/ 7 w 10"/>
                  <a:gd name="T13" fmla="*/ 5 h 10"/>
                  <a:gd name="T14" fmla="*/ 6 w 10"/>
                  <a:gd name="T15" fmla="*/ 4 h 10"/>
                  <a:gd name="T16" fmla="*/ 6 w 10"/>
                  <a:gd name="T17" fmla="*/ 5 h 10"/>
                  <a:gd name="T18" fmla="*/ 6 w 10"/>
                  <a:gd name="T19" fmla="*/ 6 h 10"/>
                  <a:gd name="T20" fmla="*/ 5 w 10"/>
                  <a:gd name="T21" fmla="*/ 5 h 10"/>
                  <a:gd name="T22" fmla="*/ 5 w 10"/>
                  <a:gd name="T23" fmla="*/ 6 h 10"/>
                  <a:gd name="T24" fmla="*/ 4 w 10"/>
                  <a:gd name="T25" fmla="*/ 7 h 10"/>
                  <a:gd name="T26" fmla="*/ 4 w 10"/>
                  <a:gd name="T27" fmla="*/ 6 h 10"/>
                  <a:gd name="T28" fmla="*/ 4 w 10"/>
                  <a:gd name="T29" fmla="*/ 7 h 10"/>
                  <a:gd name="T30" fmla="*/ 4 w 10"/>
                  <a:gd name="T31" fmla="*/ 8 h 10"/>
                  <a:gd name="T32" fmla="*/ 3 w 10"/>
                  <a:gd name="T33" fmla="*/ 7 h 10"/>
                  <a:gd name="T34" fmla="*/ 3 w 10"/>
                  <a:gd name="T35" fmla="*/ 8 h 10"/>
                  <a:gd name="T36" fmla="*/ 3 w 10"/>
                  <a:gd name="T37" fmla="*/ 8 h 10"/>
                  <a:gd name="T38" fmla="*/ 3 w 10"/>
                  <a:gd name="T39" fmla="*/ 9 h 10"/>
                  <a:gd name="T40" fmla="*/ 2 w 10"/>
                  <a:gd name="T41" fmla="*/ 8 h 10"/>
                  <a:gd name="T42" fmla="*/ 2 w 10"/>
                  <a:gd name="T43" fmla="*/ 9 h 10"/>
                  <a:gd name="T44" fmla="*/ 2 w 10"/>
                  <a:gd name="T45" fmla="*/ 10 h 10"/>
                  <a:gd name="T46" fmla="*/ 1 w 10"/>
                  <a:gd name="T47" fmla="*/ 10 h 10"/>
                  <a:gd name="T48" fmla="*/ 1 w 10"/>
                  <a:gd name="T49" fmla="*/ 10 h 10"/>
                  <a:gd name="T50" fmla="*/ 0 w 10"/>
                  <a:gd name="T51" fmla="*/ 10 h 10"/>
                  <a:gd name="T52" fmla="*/ 1 w 10"/>
                  <a:gd name="T53" fmla="*/ 10 h 10"/>
                  <a:gd name="T54" fmla="*/ 2 w 10"/>
                  <a:gd name="T55" fmla="*/ 10 h 10"/>
                  <a:gd name="T56" fmla="*/ 2 w 10"/>
                  <a:gd name="T57" fmla="*/ 9 h 10"/>
                  <a:gd name="T58" fmla="*/ 3 w 10"/>
                  <a:gd name="T59" fmla="*/ 9 h 10"/>
                  <a:gd name="T60" fmla="*/ 3 w 10"/>
                  <a:gd name="T61" fmla="*/ 8 h 10"/>
                  <a:gd name="T62" fmla="*/ 4 w 10"/>
                  <a:gd name="T63" fmla="*/ 8 h 10"/>
                  <a:gd name="T64" fmla="*/ 4 w 10"/>
                  <a:gd name="T65" fmla="*/ 7 h 10"/>
                  <a:gd name="T66" fmla="*/ 5 w 10"/>
                  <a:gd name="T67" fmla="*/ 7 h 10"/>
                  <a:gd name="T68" fmla="*/ 5 w 10"/>
                  <a:gd name="T69" fmla="*/ 6 h 10"/>
                  <a:gd name="T70" fmla="*/ 6 w 10"/>
                  <a:gd name="T71" fmla="*/ 6 h 10"/>
                  <a:gd name="T72" fmla="*/ 6 w 10"/>
                  <a:gd name="T73" fmla="*/ 5 h 10"/>
                  <a:gd name="T74" fmla="*/ 7 w 10"/>
                  <a:gd name="T75" fmla="*/ 5 h 10"/>
                  <a:gd name="T76" fmla="*/ 7 w 10"/>
                  <a:gd name="T77" fmla="*/ 4 h 10"/>
                  <a:gd name="T78" fmla="*/ 8 w 10"/>
                  <a:gd name="T79" fmla="*/ 4 h 10"/>
                  <a:gd name="T80" fmla="*/ 8 w 10"/>
                  <a:gd name="T81" fmla="*/ 3 h 10"/>
                  <a:gd name="T82" fmla="*/ 9 w 10"/>
                  <a:gd name="T83" fmla="*/ 2 h 10"/>
                  <a:gd name="T84" fmla="*/ 9 w 10"/>
                  <a:gd name="T85" fmla="*/ 2 h 10"/>
                  <a:gd name="T86" fmla="*/ 10 w 10"/>
                  <a:gd name="T87" fmla="*/ 1 h 10"/>
                  <a:gd name="T88" fmla="*/ 9 w 10"/>
                  <a:gd name="T89" fmla="*/ 0 h 10"/>
                  <a:gd name="T90" fmla="*/ 9 w 10"/>
                  <a:gd name="T9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" h="10">
                    <a:moveTo>
                      <a:pt x="10" y="1"/>
                    </a:moveTo>
                    <a:lnTo>
                      <a:pt x="9" y="2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6" name="Freeform 416"/>
              <p:cNvSpPr>
                <a:spLocks/>
              </p:cNvSpPr>
              <p:nvPr/>
            </p:nvSpPr>
            <p:spPr bwMode="auto">
              <a:xfrm>
                <a:off x="3770" y="591"/>
                <a:ext cx="54" cy="60"/>
              </a:xfrm>
              <a:custGeom>
                <a:avLst/>
                <a:gdLst>
                  <a:gd name="T0" fmla="*/ 9 w 9"/>
                  <a:gd name="T1" fmla="*/ 1 h 10"/>
                  <a:gd name="T2" fmla="*/ 8 w 9"/>
                  <a:gd name="T3" fmla="*/ 2 h 10"/>
                  <a:gd name="T4" fmla="*/ 8 w 9"/>
                  <a:gd name="T5" fmla="*/ 2 h 10"/>
                  <a:gd name="T6" fmla="*/ 8 w 9"/>
                  <a:gd name="T7" fmla="*/ 3 h 10"/>
                  <a:gd name="T8" fmla="*/ 7 w 9"/>
                  <a:gd name="T9" fmla="*/ 3 h 10"/>
                  <a:gd name="T10" fmla="*/ 7 w 9"/>
                  <a:gd name="T11" fmla="*/ 4 h 10"/>
                  <a:gd name="T12" fmla="*/ 6 w 9"/>
                  <a:gd name="T13" fmla="*/ 4 h 10"/>
                  <a:gd name="T14" fmla="*/ 6 w 9"/>
                  <a:gd name="T15" fmla="*/ 5 h 10"/>
                  <a:gd name="T16" fmla="*/ 5 w 9"/>
                  <a:gd name="T17" fmla="*/ 5 h 10"/>
                  <a:gd name="T18" fmla="*/ 5 w 9"/>
                  <a:gd name="T19" fmla="*/ 5 h 10"/>
                  <a:gd name="T20" fmla="*/ 4 w 9"/>
                  <a:gd name="T21" fmla="*/ 6 h 10"/>
                  <a:gd name="T22" fmla="*/ 4 w 9"/>
                  <a:gd name="T23" fmla="*/ 7 h 10"/>
                  <a:gd name="T24" fmla="*/ 3 w 9"/>
                  <a:gd name="T25" fmla="*/ 7 h 10"/>
                  <a:gd name="T26" fmla="*/ 3 w 9"/>
                  <a:gd name="T27" fmla="*/ 8 h 10"/>
                  <a:gd name="T28" fmla="*/ 2 w 9"/>
                  <a:gd name="T29" fmla="*/ 8 h 10"/>
                  <a:gd name="T30" fmla="*/ 2 w 9"/>
                  <a:gd name="T31" fmla="*/ 9 h 10"/>
                  <a:gd name="T32" fmla="*/ 1 w 9"/>
                  <a:gd name="T33" fmla="*/ 9 h 10"/>
                  <a:gd name="T34" fmla="*/ 1 w 9"/>
                  <a:gd name="T35" fmla="*/ 10 h 10"/>
                  <a:gd name="T36" fmla="*/ 1 w 9"/>
                  <a:gd name="T37" fmla="*/ 9 h 10"/>
                  <a:gd name="T38" fmla="*/ 0 w 9"/>
                  <a:gd name="T39" fmla="*/ 8 h 10"/>
                  <a:gd name="T40" fmla="*/ 1 w 9"/>
                  <a:gd name="T41" fmla="*/ 8 h 10"/>
                  <a:gd name="T42" fmla="*/ 1 w 9"/>
                  <a:gd name="T43" fmla="*/ 8 h 10"/>
                  <a:gd name="T44" fmla="*/ 1 w 9"/>
                  <a:gd name="T45" fmla="*/ 7 h 10"/>
                  <a:gd name="T46" fmla="*/ 2 w 9"/>
                  <a:gd name="T47" fmla="*/ 8 h 10"/>
                  <a:gd name="T48" fmla="*/ 2 w 9"/>
                  <a:gd name="T49" fmla="*/ 8 h 10"/>
                  <a:gd name="T50" fmla="*/ 2 w 9"/>
                  <a:gd name="T51" fmla="*/ 7 h 10"/>
                  <a:gd name="T52" fmla="*/ 2 w 9"/>
                  <a:gd name="T53" fmla="*/ 7 h 10"/>
                  <a:gd name="T54" fmla="*/ 3 w 9"/>
                  <a:gd name="T55" fmla="*/ 7 h 10"/>
                  <a:gd name="T56" fmla="*/ 4 w 9"/>
                  <a:gd name="T57" fmla="*/ 6 h 10"/>
                  <a:gd name="T58" fmla="*/ 3 w 9"/>
                  <a:gd name="T59" fmla="*/ 6 h 10"/>
                  <a:gd name="T60" fmla="*/ 4 w 9"/>
                  <a:gd name="T61" fmla="*/ 5 h 10"/>
                  <a:gd name="T62" fmla="*/ 4 w 9"/>
                  <a:gd name="T63" fmla="*/ 5 h 10"/>
                  <a:gd name="T64" fmla="*/ 4 w 9"/>
                  <a:gd name="T65" fmla="*/ 4 h 10"/>
                  <a:gd name="T66" fmla="*/ 5 w 9"/>
                  <a:gd name="T67" fmla="*/ 5 h 10"/>
                  <a:gd name="T68" fmla="*/ 6 w 9"/>
                  <a:gd name="T69" fmla="*/ 4 h 10"/>
                  <a:gd name="T70" fmla="*/ 5 w 9"/>
                  <a:gd name="T71" fmla="*/ 4 h 10"/>
                  <a:gd name="T72" fmla="*/ 5 w 9"/>
                  <a:gd name="T73" fmla="*/ 4 h 10"/>
                  <a:gd name="T74" fmla="*/ 6 w 9"/>
                  <a:gd name="T75" fmla="*/ 3 h 10"/>
                  <a:gd name="T76" fmla="*/ 6 w 9"/>
                  <a:gd name="T77" fmla="*/ 3 h 10"/>
                  <a:gd name="T78" fmla="*/ 6 w 9"/>
                  <a:gd name="T79" fmla="*/ 2 h 10"/>
                  <a:gd name="T80" fmla="*/ 7 w 9"/>
                  <a:gd name="T81" fmla="*/ 2 h 10"/>
                  <a:gd name="T82" fmla="*/ 7 w 9"/>
                  <a:gd name="T83" fmla="*/ 2 h 10"/>
                  <a:gd name="T84" fmla="*/ 7 w 9"/>
                  <a:gd name="T85" fmla="*/ 1 h 10"/>
                  <a:gd name="T86" fmla="*/ 8 w 9"/>
                  <a:gd name="T87" fmla="*/ 1 h 10"/>
                  <a:gd name="T88" fmla="*/ 8 w 9"/>
                  <a:gd name="T89" fmla="*/ 1 h 10"/>
                  <a:gd name="T90" fmla="*/ 8 w 9"/>
                  <a:gd name="T91" fmla="*/ 0 h 10"/>
                  <a:gd name="T92" fmla="*/ 9 w 9"/>
                  <a:gd name="T9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" h="10">
                    <a:moveTo>
                      <a:pt x="9" y="1"/>
                    </a:moveTo>
                    <a:lnTo>
                      <a:pt x="9" y="1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7" name="Freeform 417"/>
              <p:cNvSpPr>
                <a:spLocks/>
              </p:cNvSpPr>
              <p:nvPr/>
            </p:nvSpPr>
            <p:spPr bwMode="auto">
              <a:xfrm>
                <a:off x="3770" y="585"/>
                <a:ext cx="54" cy="48"/>
              </a:xfrm>
              <a:custGeom>
                <a:avLst/>
                <a:gdLst>
                  <a:gd name="T0" fmla="*/ 9 w 9"/>
                  <a:gd name="T1" fmla="*/ 1 h 8"/>
                  <a:gd name="T2" fmla="*/ 8 w 9"/>
                  <a:gd name="T3" fmla="*/ 0 h 8"/>
                  <a:gd name="T4" fmla="*/ 8 w 9"/>
                  <a:gd name="T5" fmla="*/ 1 h 8"/>
                  <a:gd name="T6" fmla="*/ 7 w 9"/>
                  <a:gd name="T7" fmla="*/ 2 h 8"/>
                  <a:gd name="T8" fmla="*/ 8 w 9"/>
                  <a:gd name="T9" fmla="*/ 3 h 8"/>
                  <a:gd name="T10" fmla="*/ 6 w 9"/>
                  <a:gd name="T11" fmla="*/ 3 h 8"/>
                  <a:gd name="T12" fmla="*/ 6 w 9"/>
                  <a:gd name="T13" fmla="*/ 4 h 8"/>
                  <a:gd name="T14" fmla="*/ 6 w 9"/>
                  <a:gd name="T15" fmla="*/ 3 h 8"/>
                  <a:gd name="T16" fmla="*/ 5 w 9"/>
                  <a:gd name="T17" fmla="*/ 3 h 8"/>
                  <a:gd name="T18" fmla="*/ 5 w 9"/>
                  <a:gd name="T19" fmla="*/ 4 h 8"/>
                  <a:gd name="T20" fmla="*/ 5 w 9"/>
                  <a:gd name="T21" fmla="*/ 5 h 8"/>
                  <a:gd name="T22" fmla="*/ 4 w 9"/>
                  <a:gd name="T23" fmla="*/ 5 h 8"/>
                  <a:gd name="T24" fmla="*/ 4 w 9"/>
                  <a:gd name="T25" fmla="*/ 5 h 8"/>
                  <a:gd name="T26" fmla="*/ 4 w 9"/>
                  <a:gd name="T27" fmla="*/ 5 h 8"/>
                  <a:gd name="T28" fmla="*/ 3 w 9"/>
                  <a:gd name="T29" fmla="*/ 5 h 8"/>
                  <a:gd name="T30" fmla="*/ 3 w 9"/>
                  <a:gd name="T31" fmla="*/ 6 h 8"/>
                  <a:gd name="T32" fmla="*/ 4 w 9"/>
                  <a:gd name="T33" fmla="*/ 7 h 8"/>
                  <a:gd name="T34" fmla="*/ 3 w 9"/>
                  <a:gd name="T35" fmla="*/ 6 h 8"/>
                  <a:gd name="T36" fmla="*/ 2 w 9"/>
                  <a:gd name="T37" fmla="*/ 7 h 8"/>
                  <a:gd name="T38" fmla="*/ 3 w 9"/>
                  <a:gd name="T39" fmla="*/ 8 h 8"/>
                  <a:gd name="T40" fmla="*/ 2 w 9"/>
                  <a:gd name="T41" fmla="*/ 8 h 8"/>
                  <a:gd name="T42" fmla="*/ 1 w 9"/>
                  <a:gd name="T43" fmla="*/ 8 h 8"/>
                  <a:gd name="T44" fmla="*/ 1 w 9"/>
                  <a:gd name="T45" fmla="*/ 8 h 8"/>
                  <a:gd name="T46" fmla="*/ 0 w 9"/>
                  <a:gd name="T47" fmla="*/ 8 h 8"/>
                  <a:gd name="T48" fmla="*/ 0 w 9"/>
                  <a:gd name="T49" fmla="*/ 8 h 8"/>
                  <a:gd name="T50" fmla="*/ 1 w 9"/>
                  <a:gd name="T51" fmla="*/ 7 h 8"/>
                  <a:gd name="T52" fmla="*/ 1 w 9"/>
                  <a:gd name="T53" fmla="*/ 6 h 8"/>
                  <a:gd name="T54" fmla="*/ 1 w 9"/>
                  <a:gd name="T55" fmla="*/ 7 h 8"/>
                  <a:gd name="T56" fmla="*/ 1 w 9"/>
                  <a:gd name="T57" fmla="*/ 7 h 8"/>
                  <a:gd name="T58" fmla="*/ 2 w 9"/>
                  <a:gd name="T59" fmla="*/ 7 h 8"/>
                  <a:gd name="T60" fmla="*/ 2 w 9"/>
                  <a:gd name="T61" fmla="*/ 6 h 8"/>
                  <a:gd name="T62" fmla="*/ 2 w 9"/>
                  <a:gd name="T63" fmla="*/ 6 h 8"/>
                  <a:gd name="T64" fmla="*/ 2 w 9"/>
                  <a:gd name="T65" fmla="*/ 6 h 8"/>
                  <a:gd name="T66" fmla="*/ 3 w 9"/>
                  <a:gd name="T67" fmla="*/ 6 h 8"/>
                  <a:gd name="T68" fmla="*/ 3 w 9"/>
                  <a:gd name="T69" fmla="*/ 6 h 8"/>
                  <a:gd name="T70" fmla="*/ 2 w 9"/>
                  <a:gd name="T71" fmla="*/ 5 h 8"/>
                  <a:gd name="T72" fmla="*/ 3 w 9"/>
                  <a:gd name="T73" fmla="*/ 5 h 8"/>
                  <a:gd name="T74" fmla="*/ 3 w 9"/>
                  <a:gd name="T75" fmla="*/ 5 h 8"/>
                  <a:gd name="T76" fmla="*/ 3 w 9"/>
                  <a:gd name="T77" fmla="*/ 4 h 8"/>
                  <a:gd name="T78" fmla="*/ 4 w 9"/>
                  <a:gd name="T79" fmla="*/ 3 h 8"/>
                  <a:gd name="T80" fmla="*/ 4 w 9"/>
                  <a:gd name="T81" fmla="*/ 4 h 8"/>
                  <a:gd name="T82" fmla="*/ 5 w 9"/>
                  <a:gd name="T83" fmla="*/ 4 h 8"/>
                  <a:gd name="T84" fmla="*/ 5 w 9"/>
                  <a:gd name="T85" fmla="*/ 4 h 8"/>
                  <a:gd name="T86" fmla="*/ 5 w 9"/>
                  <a:gd name="T87" fmla="*/ 3 h 8"/>
                  <a:gd name="T88" fmla="*/ 5 w 9"/>
                  <a:gd name="T89" fmla="*/ 3 h 8"/>
                  <a:gd name="T90" fmla="*/ 6 w 9"/>
                  <a:gd name="T91" fmla="*/ 3 h 8"/>
                  <a:gd name="T92" fmla="*/ 6 w 9"/>
                  <a:gd name="T93" fmla="*/ 2 h 8"/>
                  <a:gd name="T94" fmla="*/ 6 w 9"/>
                  <a:gd name="T95" fmla="*/ 2 h 8"/>
                  <a:gd name="T96" fmla="*/ 7 w 9"/>
                  <a:gd name="T97" fmla="*/ 2 h 8"/>
                  <a:gd name="T98" fmla="*/ 7 w 9"/>
                  <a:gd name="T99" fmla="*/ 2 h 8"/>
                  <a:gd name="T100" fmla="*/ 7 w 9"/>
                  <a:gd name="T101" fmla="*/ 1 h 8"/>
                  <a:gd name="T102" fmla="*/ 8 w 9"/>
                  <a:gd name="T103" fmla="*/ 1 h 8"/>
                  <a:gd name="T104" fmla="*/ 8 w 9"/>
                  <a:gd name="T105" fmla="*/ 1 h 8"/>
                  <a:gd name="T106" fmla="*/ 9 w 9"/>
                  <a:gd name="T107" fmla="*/ 0 h 8"/>
                  <a:gd name="T108" fmla="*/ 9 w 9"/>
                  <a:gd name="T109" fmla="*/ 1 h 8"/>
                  <a:gd name="T110" fmla="*/ 9 w 9"/>
                  <a:gd name="T1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" h="8">
                    <a:moveTo>
                      <a:pt x="9" y="1"/>
                    </a:move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8" name="Freeform 418"/>
              <p:cNvSpPr>
                <a:spLocks/>
              </p:cNvSpPr>
              <p:nvPr/>
            </p:nvSpPr>
            <p:spPr bwMode="auto">
              <a:xfrm>
                <a:off x="3770" y="585"/>
                <a:ext cx="48" cy="42"/>
              </a:xfrm>
              <a:custGeom>
                <a:avLst/>
                <a:gdLst>
                  <a:gd name="T0" fmla="*/ 8 w 8"/>
                  <a:gd name="T1" fmla="*/ 0 h 7"/>
                  <a:gd name="T2" fmla="*/ 7 w 8"/>
                  <a:gd name="T3" fmla="*/ 0 h 7"/>
                  <a:gd name="T4" fmla="*/ 7 w 8"/>
                  <a:gd name="T5" fmla="*/ 1 h 7"/>
                  <a:gd name="T6" fmla="*/ 7 w 8"/>
                  <a:gd name="T7" fmla="*/ 2 h 7"/>
                  <a:gd name="T8" fmla="*/ 6 w 8"/>
                  <a:gd name="T9" fmla="*/ 1 h 7"/>
                  <a:gd name="T10" fmla="*/ 6 w 8"/>
                  <a:gd name="T11" fmla="*/ 2 h 7"/>
                  <a:gd name="T12" fmla="*/ 6 w 8"/>
                  <a:gd name="T13" fmla="*/ 2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4 w 8"/>
                  <a:gd name="T21" fmla="*/ 3 h 7"/>
                  <a:gd name="T22" fmla="*/ 4 w 8"/>
                  <a:gd name="T23" fmla="*/ 3 h 7"/>
                  <a:gd name="T24" fmla="*/ 3 w 8"/>
                  <a:gd name="T25" fmla="*/ 4 h 7"/>
                  <a:gd name="T26" fmla="*/ 3 w 8"/>
                  <a:gd name="T27" fmla="*/ 3 h 7"/>
                  <a:gd name="T28" fmla="*/ 2 w 8"/>
                  <a:gd name="T29" fmla="*/ 4 h 7"/>
                  <a:gd name="T30" fmla="*/ 3 w 8"/>
                  <a:gd name="T31" fmla="*/ 5 h 7"/>
                  <a:gd name="T32" fmla="*/ 2 w 8"/>
                  <a:gd name="T33" fmla="*/ 5 h 7"/>
                  <a:gd name="T34" fmla="*/ 2 w 8"/>
                  <a:gd name="T35" fmla="*/ 5 h 7"/>
                  <a:gd name="T36" fmla="*/ 2 w 8"/>
                  <a:gd name="T37" fmla="*/ 6 h 7"/>
                  <a:gd name="T38" fmla="*/ 1 w 8"/>
                  <a:gd name="T39" fmla="*/ 6 h 7"/>
                  <a:gd name="T40" fmla="*/ 1 w 8"/>
                  <a:gd name="T41" fmla="*/ 6 h 7"/>
                  <a:gd name="T42" fmla="*/ 0 w 8"/>
                  <a:gd name="T43" fmla="*/ 6 h 7"/>
                  <a:gd name="T44" fmla="*/ 0 w 8"/>
                  <a:gd name="T45" fmla="*/ 6 h 7"/>
                  <a:gd name="T46" fmla="*/ 1 w 8"/>
                  <a:gd name="T47" fmla="*/ 6 h 7"/>
                  <a:gd name="T48" fmla="*/ 1 w 8"/>
                  <a:gd name="T49" fmla="*/ 5 h 7"/>
                  <a:gd name="T50" fmla="*/ 1 w 8"/>
                  <a:gd name="T51" fmla="*/ 5 h 7"/>
                  <a:gd name="T52" fmla="*/ 2 w 8"/>
                  <a:gd name="T53" fmla="*/ 5 h 7"/>
                  <a:gd name="T54" fmla="*/ 2 w 8"/>
                  <a:gd name="T55" fmla="*/ 4 h 7"/>
                  <a:gd name="T56" fmla="*/ 2 w 8"/>
                  <a:gd name="T57" fmla="*/ 3 h 7"/>
                  <a:gd name="T58" fmla="*/ 2 w 8"/>
                  <a:gd name="T59" fmla="*/ 3 h 7"/>
                  <a:gd name="T60" fmla="*/ 3 w 8"/>
                  <a:gd name="T61" fmla="*/ 3 h 7"/>
                  <a:gd name="T62" fmla="*/ 3 w 8"/>
                  <a:gd name="T63" fmla="*/ 2 h 7"/>
                  <a:gd name="T64" fmla="*/ 3 w 8"/>
                  <a:gd name="T65" fmla="*/ 3 h 7"/>
                  <a:gd name="T66" fmla="*/ 4 w 8"/>
                  <a:gd name="T67" fmla="*/ 3 h 7"/>
                  <a:gd name="T68" fmla="*/ 4 w 8"/>
                  <a:gd name="T69" fmla="*/ 3 h 7"/>
                  <a:gd name="T70" fmla="*/ 4 w 8"/>
                  <a:gd name="T71" fmla="*/ 2 h 7"/>
                  <a:gd name="T72" fmla="*/ 5 w 8"/>
                  <a:gd name="T73" fmla="*/ 2 h 7"/>
                  <a:gd name="T74" fmla="*/ 6 w 8"/>
                  <a:gd name="T75" fmla="*/ 2 h 7"/>
                  <a:gd name="T76" fmla="*/ 5 w 8"/>
                  <a:gd name="T77" fmla="*/ 1 h 7"/>
                  <a:gd name="T78" fmla="*/ 6 w 8"/>
                  <a:gd name="T79" fmla="*/ 1 h 7"/>
                  <a:gd name="T80" fmla="*/ 7 w 8"/>
                  <a:gd name="T81" fmla="*/ 1 h 7"/>
                  <a:gd name="T82" fmla="*/ 7 w 8"/>
                  <a:gd name="T83" fmla="*/ 0 h 7"/>
                  <a:gd name="T84" fmla="*/ 8 w 8"/>
                  <a:gd name="T85" fmla="*/ 0 h 7"/>
                  <a:gd name="T86" fmla="*/ 8 w 8"/>
                  <a:gd name="T8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" h="7">
                    <a:moveTo>
                      <a:pt x="8" y="1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19" name="Freeform 419"/>
              <p:cNvSpPr>
                <a:spLocks/>
              </p:cNvSpPr>
              <p:nvPr/>
            </p:nvSpPr>
            <p:spPr bwMode="auto">
              <a:xfrm>
                <a:off x="3770" y="585"/>
                <a:ext cx="42" cy="30"/>
              </a:xfrm>
              <a:custGeom>
                <a:avLst/>
                <a:gdLst>
                  <a:gd name="T0" fmla="*/ 6 w 7"/>
                  <a:gd name="T1" fmla="*/ 0 h 5"/>
                  <a:gd name="T2" fmla="*/ 5 w 7"/>
                  <a:gd name="T3" fmla="*/ 0 h 5"/>
                  <a:gd name="T4" fmla="*/ 5 w 7"/>
                  <a:gd name="T5" fmla="*/ 1 h 5"/>
                  <a:gd name="T6" fmla="*/ 6 w 7"/>
                  <a:gd name="T7" fmla="*/ 1 h 5"/>
                  <a:gd name="T8" fmla="*/ 5 w 7"/>
                  <a:gd name="T9" fmla="*/ 1 h 5"/>
                  <a:gd name="T10" fmla="*/ 4 w 7"/>
                  <a:gd name="T11" fmla="*/ 1 h 5"/>
                  <a:gd name="T12" fmla="*/ 4 w 7"/>
                  <a:gd name="T13" fmla="*/ 1 h 5"/>
                  <a:gd name="T14" fmla="*/ 5 w 7"/>
                  <a:gd name="T15" fmla="*/ 2 h 5"/>
                  <a:gd name="T16" fmla="*/ 4 w 7"/>
                  <a:gd name="T17" fmla="*/ 2 h 5"/>
                  <a:gd name="T18" fmla="*/ 3 w 7"/>
                  <a:gd name="T19" fmla="*/ 3 h 5"/>
                  <a:gd name="T20" fmla="*/ 3 w 7"/>
                  <a:gd name="T21" fmla="*/ 2 h 5"/>
                  <a:gd name="T22" fmla="*/ 2 w 7"/>
                  <a:gd name="T23" fmla="*/ 2 h 5"/>
                  <a:gd name="T24" fmla="*/ 2 w 7"/>
                  <a:gd name="T25" fmla="*/ 3 h 5"/>
                  <a:gd name="T26" fmla="*/ 2 w 7"/>
                  <a:gd name="T27" fmla="*/ 4 h 5"/>
                  <a:gd name="T28" fmla="*/ 1 w 7"/>
                  <a:gd name="T29" fmla="*/ 3 h 5"/>
                  <a:gd name="T30" fmla="*/ 1 w 7"/>
                  <a:gd name="T31" fmla="*/ 4 h 5"/>
                  <a:gd name="T32" fmla="*/ 1 w 7"/>
                  <a:gd name="T33" fmla="*/ 5 h 5"/>
                  <a:gd name="T34" fmla="*/ 0 w 7"/>
                  <a:gd name="T35" fmla="*/ 4 h 5"/>
                  <a:gd name="T36" fmla="*/ 0 w 7"/>
                  <a:gd name="T37" fmla="*/ 4 h 5"/>
                  <a:gd name="T38" fmla="*/ 1 w 7"/>
                  <a:gd name="T39" fmla="*/ 4 h 5"/>
                  <a:gd name="T40" fmla="*/ 0 w 7"/>
                  <a:gd name="T41" fmla="*/ 3 h 5"/>
                  <a:gd name="T42" fmla="*/ 0 w 7"/>
                  <a:gd name="T43" fmla="*/ 3 h 5"/>
                  <a:gd name="T44" fmla="*/ 1 w 7"/>
                  <a:gd name="T45" fmla="*/ 3 h 5"/>
                  <a:gd name="T46" fmla="*/ 2 w 7"/>
                  <a:gd name="T47" fmla="*/ 3 h 5"/>
                  <a:gd name="T48" fmla="*/ 2 w 7"/>
                  <a:gd name="T49" fmla="*/ 2 h 5"/>
                  <a:gd name="T50" fmla="*/ 2 w 7"/>
                  <a:gd name="T51" fmla="*/ 2 h 5"/>
                  <a:gd name="T52" fmla="*/ 2 w 7"/>
                  <a:gd name="T53" fmla="*/ 2 h 5"/>
                  <a:gd name="T54" fmla="*/ 2 w 7"/>
                  <a:gd name="T55" fmla="*/ 1 h 5"/>
                  <a:gd name="T56" fmla="*/ 3 w 7"/>
                  <a:gd name="T57" fmla="*/ 2 h 5"/>
                  <a:gd name="T58" fmla="*/ 3 w 7"/>
                  <a:gd name="T59" fmla="*/ 2 h 5"/>
                  <a:gd name="T60" fmla="*/ 4 w 7"/>
                  <a:gd name="T61" fmla="*/ 1 h 5"/>
                  <a:gd name="T62" fmla="*/ 4 w 7"/>
                  <a:gd name="T63" fmla="*/ 0 h 5"/>
                  <a:gd name="T64" fmla="*/ 5 w 7"/>
                  <a:gd name="T65" fmla="*/ 0 h 5"/>
                  <a:gd name="T66" fmla="*/ 6 w 7"/>
                  <a:gd name="T67" fmla="*/ 0 h 5"/>
                  <a:gd name="T68" fmla="*/ 7 w 7"/>
                  <a:gd name="T69" fmla="*/ 0 h 5"/>
                  <a:gd name="T70" fmla="*/ 7 w 7"/>
                  <a:gd name="T7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0" name="Freeform 420"/>
              <p:cNvSpPr>
                <a:spLocks/>
              </p:cNvSpPr>
              <p:nvPr/>
            </p:nvSpPr>
            <p:spPr bwMode="auto">
              <a:xfrm>
                <a:off x="3770" y="579"/>
                <a:ext cx="36" cy="24"/>
              </a:xfrm>
              <a:custGeom>
                <a:avLst/>
                <a:gdLst>
                  <a:gd name="T0" fmla="*/ 6 w 6"/>
                  <a:gd name="T1" fmla="*/ 0 h 4"/>
                  <a:gd name="T2" fmla="*/ 5 w 6"/>
                  <a:gd name="T3" fmla="*/ 0 h 4"/>
                  <a:gd name="T4" fmla="*/ 5 w 6"/>
                  <a:gd name="T5" fmla="*/ 1 h 4"/>
                  <a:gd name="T6" fmla="*/ 5 w 6"/>
                  <a:gd name="T7" fmla="*/ 1 h 4"/>
                  <a:gd name="T8" fmla="*/ 4 w 6"/>
                  <a:gd name="T9" fmla="*/ 1 h 4"/>
                  <a:gd name="T10" fmla="*/ 4 w 6"/>
                  <a:gd name="T11" fmla="*/ 2 h 4"/>
                  <a:gd name="T12" fmla="*/ 4 w 6"/>
                  <a:gd name="T13" fmla="*/ 2 h 4"/>
                  <a:gd name="T14" fmla="*/ 3 w 6"/>
                  <a:gd name="T15" fmla="*/ 1 h 4"/>
                  <a:gd name="T16" fmla="*/ 2 w 6"/>
                  <a:gd name="T17" fmla="*/ 2 h 4"/>
                  <a:gd name="T18" fmla="*/ 2 w 6"/>
                  <a:gd name="T19" fmla="*/ 1 h 4"/>
                  <a:gd name="T20" fmla="*/ 1 w 6"/>
                  <a:gd name="T21" fmla="*/ 3 h 4"/>
                  <a:gd name="T22" fmla="*/ 1 w 6"/>
                  <a:gd name="T23" fmla="*/ 3 h 4"/>
                  <a:gd name="T24" fmla="*/ 0 w 6"/>
                  <a:gd name="T25" fmla="*/ 3 h 4"/>
                  <a:gd name="T26" fmla="*/ 1 w 6"/>
                  <a:gd name="T27" fmla="*/ 4 h 4"/>
                  <a:gd name="T28" fmla="*/ 0 w 6"/>
                  <a:gd name="T29" fmla="*/ 4 h 4"/>
                  <a:gd name="T30" fmla="*/ 0 w 6"/>
                  <a:gd name="T31" fmla="*/ 3 h 4"/>
                  <a:gd name="T32" fmla="*/ 1 w 6"/>
                  <a:gd name="T33" fmla="*/ 3 h 4"/>
                  <a:gd name="T34" fmla="*/ 1 w 6"/>
                  <a:gd name="T35" fmla="*/ 2 h 4"/>
                  <a:gd name="T36" fmla="*/ 1 w 6"/>
                  <a:gd name="T37" fmla="*/ 1 h 4"/>
                  <a:gd name="T38" fmla="*/ 0 w 6"/>
                  <a:gd name="T39" fmla="*/ 1 h 4"/>
                  <a:gd name="T40" fmla="*/ 0 w 6"/>
                  <a:gd name="T41" fmla="*/ 0 h 4"/>
                  <a:gd name="T42" fmla="*/ 1 w 6"/>
                  <a:gd name="T43" fmla="*/ 0 h 4"/>
                  <a:gd name="T44" fmla="*/ 1 w 6"/>
                  <a:gd name="T45" fmla="*/ 1 h 4"/>
                  <a:gd name="T46" fmla="*/ 2 w 6"/>
                  <a:gd name="T47" fmla="*/ 1 h 4"/>
                  <a:gd name="T48" fmla="*/ 2 w 6"/>
                  <a:gd name="T49" fmla="*/ 0 h 4"/>
                  <a:gd name="T50" fmla="*/ 2 w 6"/>
                  <a:gd name="T51" fmla="*/ 0 h 4"/>
                  <a:gd name="T52" fmla="*/ 2 w 6"/>
                  <a:gd name="T53" fmla="*/ 1 h 4"/>
                  <a:gd name="T54" fmla="*/ 3 w 6"/>
                  <a:gd name="T55" fmla="*/ 1 h 4"/>
                  <a:gd name="T56" fmla="*/ 3 w 6"/>
                  <a:gd name="T57" fmla="*/ 0 h 4"/>
                  <a:gd name="T58" fmla="*/ 3 w 6"/>
                  <a:gd name="T59" fmla="*/ 0 h 4"/>
                  <a:gd name="T60" fmla="*/ 4 w 6"/>
                  <a:gd name="T61" fmla="*/ 1 h 4"/>
                  <a:gd name="T62" fmla="*/ 4 w 6"/>
                  <a:gd name="T63" fmla="*/ 0 h 4"/>
                  <a:gd name="T64" fmla="*/ 5 w 6"/>
                  <a:gd name="T65" fmla="*/ 0 h 4"/>
                  <a:gd name="T66" fmla="*/ 6 w 6"/>
                  <a:gd name="T67" fmla="*/ 0 h 4"/>
                  <a:gd name="T68" fmla="*/ 6 w 6"/>
                  <a:gd name="T69" fmla="*/ 1 h 4"/>
                  <a:gd name="T70" fmla="*/ 5 w 6"/>
                  <a:gd name="T7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" h="4">
                    <a:moveTo>
                      <a:pt x="5" y="1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1" name="Freeform 421"/>
              <p:cNvSpPr>
                <a:spLocks/>
              </p:cNvSpPr>
              <p:nvPr/>
            </p:nvSpPr>
            <p:spPr bwMode="auto">
              <a:xfrm>
                <a:off x="3860" y="663"/>
                <a:ext cx="18" cy="36"/>
              </a:xfrm>
              <a:custGeom>
                <a:avLst/>
                <a:gdLst>
                  <a:gd name="T0" fmla="*/ 2 w 3"/>
                  <a:gd name="T1" fmla="*/ 1 h 6"/>
                  <a:gd name="T2" fmla="*/ 2 w 3"/>
                  <a:gd name="T3" fmla="*/ 1 h 6"/>
                  <a:gd name="T4" fmla="*/ 2 w 3"/>
                  <a:gd name="T5" fmla="*/ 1 h 6"/>
                  <a:gd name="T6" fmla="*/ 2 w 3"/>
                  <a:gd name="T7" fmla="*/ 2 h 6"/>
                  <a:gd name="T8" fmla="*/ 2 w 3"/>
                  <a:gd name="T9" fmla="*/ 2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3 h 6"/>
                  <a:gd name="T16" fmla="*/ 2 w 3"/>
                  <a:gd name="T17" fmla="*/ 3 h 6"/>
                  <a:gd name="T18" fmla="*/ 2 w 3"/>
                  <a:gd name="T19" fmla="*/ 3 h 6"/>
                  <a:gd name="T20" fmla="*/ 2 w 3"/>
                  <a:gd name="T21" fmla="*/ 4 h 6"/>
                  <a:gd name="T22" fmla="*/ 2 w 3"/>
                  <a:gd name="T23" fmla="*/ 4 h 6"/>
                  <a:gd name="T24" fmla="*/ 2 w 3"/>
                  <a:gd name="T25" fmla="*/ 5 h 6"/>
                  <a:gd name="T26" fmla="*/ 2 w 3"/>
                  <a:gd name="T27" fmla="*/ 5 h 6"/>
                  <a:gd name="T28" fmla="*/ 1 w 3"/>
                  <a:gd name="T29" fmla="*/ 5 h 6"/>
                  <a:gd name="T30" fmla="*/ 1 w 3"/>
                  <a:gd name="T31" fmla="*/ 5 h 6"/>
                  <a:gd name="T32" fmla="*/ 2 w 3"/>
                  <a:gd name="T33" fmla="*/ 5 h 6"/>
                  <a:gd name="T34" fmla="*/ 2 w 3"/>
                  <a:gd name="T35" fmla="*/ 6 h 6"/>
                  <a:gd name="T36" fmla="*/ 1 w 3"/>
                  <a:gd name="T37" fmla="*/ 6 h 6"/>
                  <a:gd name="T38" fmla="*/ 1 w 3"/>
                  <a:gd name="T39" fmla="*/ 6 h 6"/>
                  <a:gd name="T40" fmla="*/ 1 w 3"/>
                  <a:gd name="T41" fmla="*/ 5 h 6"/>
                  <a:gd name="T42" fmla="*/ 0 w 3"/>
                  <a:gd name="T43" fmla="*/ 6 h 6"/>
                  <a:gd name="T44" fmla="*/ 1 w 3"/>
                  <a:gd name="T45" fmla="*/ 6 h 6"/>
                  <a:gd name="T46" fmla="*/ 1 w 3"/>
                  <a:gd name="T47" fmla="*/ 6 h 6"/>
                  <a:gd name="T48" fmla="*/ 2 w 3"/>
                  <a:gd name="T49" fmla="*/ 6 h 6"/>
                  <a:gd name="T50" fmla="*/ 2 w 3"/>
                  <a:gd name="T51" fmla="*/ 5 h 6"/>
                  <a:gd name="T52" fmla="*/ 2 w 3"/>
                  <a:gd name="T53" fmla="*/ 5 h 6"/>
                  <a:gd name="T54" fmla="*/ 2 w 3"/>
                  <a:gd name="T55" fmla="*/ 5 h 6"/>
                  <a:gd name="T56" fmla="*/ 2 w 3"/>
                  <a:gd name="T57" fmla="*/ 4 h 6"/>
                  <a:gd name="T58" fmla="*/ 2 w 3"/>
                  <a:gd name="T59" fmla="*/ 4 h 6"/>
                  <a:gd name="T60" fmla="*/ 2 w 3"/>
                  <a:gd name="T61" fmla="*/ 4 h 6"/>
                  <a:gd name="T62" fmla="*/ 2 w 3"/>
                  <a:gd name="T63" fmla="*/ 4 h 6"/>
                  <a:gd name="T64" fmla="*/ 3 w 3"/>
                  <a:gd name="T65" fmla="*/ 3 h 6"/>
                  <a:gd name="T66" fmla="*/ 3 w 3"/>
                  <a:gd name="T67" fmla="*/ 3 h 6"/>
                  <a:gd name="T68" fmla="*/ 3 w 3"/>
                  <a:gd name="T69" fmla="*/ 2 h 6"/>
                  <a:gd name="T70" fmla="*/ 3 w 3"/>
                  <a:gd name="T71" fmla="*/ 2 h 6"/>
                  <a:gd name="T72" fmla="*/ 2 w 3"/>
                  <a:gd name="T73" fmla="*/ 2 h 6"/>
                  <a:gd name="T74" fmla="*/ 3 w 3"/>
                  <a:gd name="T75" fmla="*/ 2 h 6"/>
                  <a:gd name="T76" fmla="*/ 3 w 3"/>
                  <a:gd name="T77" fmla="*/ 1 h 6"/>
                  <a:gd name="T78" fmla="*/ 2 w 3"/>
                  <a:gd name="T79" fmla="*/ 0 h 6"/>
                  <a:gd name="T80" fmla="*/ 2 w 3"/>
                  <a:gd name="T81" fmla="*/ 0 h 6"/>
                  <a:gd name="T82" fmla="*/ 1 w 3"/>
                  <a:gd name="T83" fmla="*/ 1 h 6"/>
                  <a:gd name="T84" fmla="*/ 2 w 3"/>
                  <a:gd name="T8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" h="6">
                    <a:moveTo>
                      <a:pt x="2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2" name="Freeform 422"/>
              <p:cNvSpPr>
                <a:spLocks/>
              </p:cNvSpPr>
              <p:nvPr/>
            </p:nvSpPr>
            <p:spPr bwMode="auto">
              <a:xfrm>
                <a:off x="3860" y="663"/>
                <a:ext cx="12" cy="36"/>
              </a:xfrm>
              <a:custGeom>
                <a:avLst/>
                <a:gdLst>
                  <a:gd name="T0" fmla="*/ 2 w 2"/>
                  <a:gd name="T1" fmla="*/ 0 h 6"/>
                  <a:gd name="T2" fmla="*/ 1 w 2"/>
                  <a:gd name="T3" fmla="*/ 1 h 6"/>
                  <a:gd name="T4" fmla="*/ 1 w 2"/>
                  <a:gd name="T5" fmla="*/ 2 h 6"/>
                  <a:gd name="T6" fmla="*/ 2 w 2"/>
                  <a:gd name="T7" fmla="*/ 2 h 6"/>
                  <a:gd name="T8" fmla="*/ 2 w 2"/>
                  <a:gd name="T9" fmla="*/ 2 h 6"/>
                  <a:gd name="T10" fmla="*/ 2 w 2"/>
                  <a:gd name="T11" fmla="*/ 2 h 6"/>
                  <a:gd name="T12" fmla="*/ 2 w 2"/>
                  <a:gd name="T13" fmla="*/ 2 h 6"/>
                  <a:gd name="T14" fmla="*/ 2 w 2"/>
                  <a:gd name="T15" fmla="*/ 3 h 6"/>
                  <a:gd name="T16" fmla="*/ 2 w 2"/>
                  <a:gd name="T17" fmla="*/ 3 h 6"/>
                  <a:gd name="T18" fmla="*/ 2 w 2"/>
                  <a:gd name="T19" fmla="*/ 3 h 6"/>
                  <a:gd name="T20" fmla="*/ 2 w 2"/>
                  <a:gd name="T21" fmla="*/ 4 h 6"/>
                  <a:gd name="T22" fmla="*/ 1 w 2"/>
                  <a:gd name="T23" fmla="*/ 4 h 6"/>
                  <a:gd name="T24" fmla="*/ 1 w 2"/>
                  <a:gd name="T25" fmla="*/ 4 h 6"/>
                  <a:gd name="T26" fmla="*/ 1 w 2"/>
                  <a:gd name="T27" fmla="*/ 5 h 6"/>
                  <a:gd name="T28" fmla="*/ 1 w 2"/>
                  <a:gd name="T29" fmla="*/ 5 h 6"/>
                  <a:gd name="T30" fmla="*/ 1 w 2"/>
                  <a:gd name="T31" fmla="*/ 6 h 6"/>
                  <a:gd name="T32" fmla="*/ 0 w 2"/>
                  <a:gd name="T33" fmla="*/ 6 h 6"/>
                  <a:gd name="T34" fmla="*/ 1 w 2"/>
                  <a:gd name="T35" fmla="*/ 5 h 6"/>
                  <a:gd name="T36" fmla="*/ 1 w 2"/>
                  <a:gd name="T37" fmla="*/ 4 h 6"/>
                  <a:gd name="T38" fmla="*/ 0 w 2"/>
                  <a:gd name="T39" fmla="*/ 4 h 6"/>
                  <a:gd name="T40" fmla="*/ 0 w 2"/>
                  <a:gd name="T41" fmla="*/ 4 h 6"/>
                  <a:gd name="T42" fmla="*/ 0 w 2"/>
                  <a:gd name="T43" fmla="*/ 4 h 6"/>
                  <a:gd name="T44" fmla="*/ 1 w 2"/>
                  <a:gd name="T45" fmla="*/ 4 h 6"/>
                  <a:gd name="T46" fmla="*/ 1 w 2"/>
                  <a:gd name="T47" fmla="*/ 4 h 6"/>
                  <a:gd name="T48" fmla="*/ 1 w 2"/>
                  <a:gd name="T49" fmla="*/ 3 h 6"/>
                  <a:gd name="T50" fmla="*/ 1 w 2"/>
                  <a:gd name="T51" fmla="*/ 3 h 6"/>
                  <a:gd name="T52" fmla="*/ 1 w 2"/>
                  <a:gd name="T53" fmla="*/ 3 h 6"/>
                  <a:gd name="T54" fmla="*/ 1 w 2"/>
                  <a:gd name="T55" fmla="*/ 2 h 6"/>
                  <a:gd name="T56" fmla="*/ 1 w 2"/>
                  <a:gd name="T57" fmla="*/ 3 h 6"/>
                  <a:gd name="T58" fmla="*/ 1 w 2"/>
                  <a:gd name="T59" fmla="*/ 2 h 6"/>
                  <a:gd name="T60" fmla="*/ 1 w 2"/>
                  <a:gd name="T61" fmla="*/ 2 h 6"/>
                  <a:gd name="T62" fmla="*/ 1 w 2"/>
                  <a:gd name="T63" fmla="*/ 1 h 6"/>
                  <a:gd name="T64" fmla="*/ 0 w 2"/>
                  <a:gd name="T65" fmla="*/ 1 h 6"/>
                  <a:gd name="T66" fmla="*/ 0 w 2"/>
                  <a:gd name="T67" fmla="*/ 1 h 6"/>
                  <a:gd name="T68" fmla="*/ 1 w 2"/>
                  <a:gd name="T69" fmla="*/ 1 h 6"/>
                  <a:gd name="T70" fmla="*/ 1 w 2"/>
                  <a:gd name="T71" fmla="*/ 0 h 6"/>
                  <a:gd name="T72" fmla="*/ 2 w 2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3" name="Freeform 423"/>
              <p:cNvSpPr>
                <a:spLocks/>
              </p:cNvSpPr>
              <p:nvPr/>
            </p:nvSpPr>
            <p:spPr bwMode="auto">
              <a:xfrm>
                <a:off x="3854" y="657"/>
                <a:ext cx="18" cy="42"/>
              </a:xfrm>
              <a:custGeom>
                <a:avLst/>
                <a:gdLst>
                  <a:gd name="T0" fmla="*/ 1 w 3"/>
                  <a:gd name="T1" fmla="*/ 6 h 7"/>
                  <a:gd name="T2" fmla="*/ 1 w 3"/>
                  <a:gd name="T3" fmla="*/ 7 h 7"/>
                  <a:gd name="T4" fmla="*/ 1 w 3"/>
                  <a:gd name="T5" fmla="*/ 7 h 7"/>
                  <a:gd name="T6" fmla="*/ 1 w 3"/>
                  <a:gd name="T7" fmla="*/ 6 h 7"/>
                  <a:gd name="T8" fmla="*/ 1 w 3"/>
                  <a:gd name="T9" fmla="*/ 6 h 7"/>
                  <a:gd name="T10" fmla="*/ 1 w 3"/>
                  <a:gd name="T11" fmla="*/ 5 h 7"/>
                  <a:gd name="T12" fmla="*/ 1 w 3"/>
                  <a:gd name="T13" fmla="*/ 5 h 7"/>
                  <a:gd name="T14" fmla="*/ 1 w 3"/>
                  <a:gd name="T15" fmla="*/ 4 h 7"/>
                  <a:gd name="T16" fmla="*/ 1 w 3"/>
                  <a:gd name="T17" fmla="*/ 4 h 7"/>
                  <a:gd name="T18" fmla="*/ 2 w 3"/>
                  <a:gd name="T19" fmla="*/ 4 h 7"/>
                  <a:gd name="T20" fmla="*/ 1 w 3"/>
                  <a:gd name="T21" fmla="*/ 3 h 7"/>
                  <a:gd name="T22" fmla="*/ 1 w 3"/>
                  <a:gd name="T23" fmla="*/ 3 h 7"/>
                  <a:gd name="T24" fmla="*/ 1 w 3"/>
                  <a:gd name="T25" fmla="*/ 2 h 7"/>
                  <a:gd name="T26" fmla="*/ 2 w 3"/>
                  <a:gd name="T27" fmla="*/ 2 h 7"/>
                  <a:gd name="T28" fmla="*/ 1 w 3"/>
                  <a:gd name="T29" fmla="*/ 2 h 7"/>
                  <a:gd name="T30" fmla="*/ 1 w 3"/>
                  <a:gd name="T31" fmla="*/ 1 h 7"/>
                  <a:gd name="T32" fmla="*/ 2 w 3"/>
                  <a:gd name="T33" fmla="*/ 0 h 7"/>
                  <a:gd name="T34" fmla="*/ 2 w 3"/>
                  <a:gd name="T35" fmla="*/ 1 h 7"/>
                  <a:gd name="T36" fmla="*/ 2 w 3"/>
                  <a:gd name="T37" fmla="*/ 1 h 7"/>
                  <a:gd name="T38" fmla="*/ 2 w 3"/>
                  <a:gd name="T39" fmla="*/ 2 h 7"/>
                  <a:gd name="T40" fmla="*/ 3 w 3"/>
                  <a:gd name="T41" fmla="*/ 1 h 7"/>
                  <a:gd name="T42" fmla="*/ 3 w 3"/>
                  <a:gd name="T43" fmla="*/ 1 h 7"/>
                  <a:gd name="T44" fmla="*/ 2 w 3"/>
                  <a:gd name="T45" fmla="*/ 0 h 7"/>
                  <a:gd name="T46" fmla="*/ 2 w 3"/>
                  <a:gd name="T47" fmla="*/ 0 h 7"/>
                  <a:gd name="T48" fmla="*/ 1 w 3"/>
                  <a:gd name="T49" fmla="*/ 0 h 7"/>
                  <a:gd name="T50" fmla="*/ 1 w 3"/>
                  <a:gd name="T51" fmla="*/ 1 h 7"/>
                  <a:gd name="T52" fmla="*/ 1 w 3"/>
                  <a:gd name="T53" fmla="*/ 1 h 7"/>
                  <a:gd name="T54" fmla="*/ 1 w 3"/>
                  <a:gd name="T55" fmla="*/ 2 h 7"/>
                  <a:gd name="T56" fmla="*/ 1 w 3"/>
                  <a:gd name="T57" fmla="*/ 2 h 7"/>
                  <a:gd name="T58" fmla="*/ 0 w 3"/>
                  <a:gd name="T59" fmla="*/ 2 h 7"/>
                  <a:gd name="T60" fmla="*/ 0 w 3"/>
                  <a:gd name="T61" fmla="*/ 3 h 7"/>
                  <a:gd name="T62" fmla="*/ 1 w 3"/>
                  <a:gd name="T63" fmla="*/ 3 h 7"/>
                  <a:gd name="T64" fmla="*/ 1 w 3"/>
                  <a:gd name="T65" fmla="*/ 3 h 7"/>
                  <a:gd name="T66" fmla="*/ 1 w 3"/>
                  <a:gd name="T67" fmla="*/ 4 h 7"/>
                  <a:gd name="T68" fmla="*/ 1 w 3"/>
                  <a:gd name="T69" fmla="*/ 4 h 7"/>
                  <a:gd name="T70" fmla="*/ 0 w 3"/>
                  <a:gd name="T71" fmla="*/ 4 h 7"/>
                  <a:gd name="T72" fmla="*/ 0 w 3"/>
                  <a:gd name="T73" fmla="*/ 4 h 7"/>
                  <a:gd name="T74" fmla="*/ 1 w 3"/>
                  <a:gd name="T75" fmla="*/ 4 h 7"/>
                  <a:gd name="T76" fmla="*/ 1 w 3"/>
                  <a:gd name="T77" fmla="*/ 5 h 7"/>
                  <a:gd name="T78" fmla="*/ 1 w 3"/>
                  <a:gd name="T79" fmla="*/ 5 h 7"/>
                  <a:gd name="T80" fmla="*/ 0 w 3"/>
                  <a:gd name="T81" fmla="*/ 5 h 7"/>
                  <a:gd name="T82" fmla="*/ 0 w 3"/>
                  <a:gd name="T83" fmla="*/ 5 h 7"/>
                  <a:gd name="T84" fmla="*/ 0 w 3"/>
                  <a:gd name="T85" fmla="*/ 5 h 7"/>
                  <a:gd name="T86" fmla="*/ 0 w 3"/>
                  <a:gd name="T87" fmla="*/ 6 h 7"/>
                  <a:gd name="T88" fmla="*/ 0 w 3"/>
                  <a:gd name="T89" fmla="*/ 6 h 7"/>
                  <a:gd name="T90" fmla="*/ 0 w 3"/>
                  <a:gd name="T91" fmla="*/ 7 h 7"/>
                  <a:gd name="T92" fmla="*/ 0 w 3"/>
                  <a:gd name="T93" fmla="*/ 7 h 7"/>
                  <a:gd name="T94" fmla="*/ 1 w 3"/>
                  <a:gd name="T95" fmla="*/ 7 h 7"/>
                  <a:gd name="T96" fmla="*/ 1 w 3"/>
                  <a:gd name="T9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7">
                    <a:moveTo>
                      <a:pt x="1" y="6"/>
                    </a:move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4" name="Freeform 424"/>
              <p:cNvSpPr>
                <a:spLocks/>
              </p:cNvSpPr>
              <p:nvPr/>
            </p:nvSpPr>
            <p:spPr bwMode="auto">
              <a:xfrm>
                <a:off x="3848" y="651"/>
                <a:ext cx="18" cy="48"/>
              </a:xfrm>
              <a:custGeom>
                <a:avLst/>
                <a:gdLst>
                  <a:gd name="T0" fmla="*/ 2 w 3"/>
                  <a:gd name="T1" fmla="*/ 1 h 8"/>
                  <a:gd name="T2" fmla="*/ 2 w 3"/>
                  <a:gd name="T3" fmla="*/ 1 h 8"/>
                  <a:gd name="T4" fmla="*/ 2 w 3"/>
                  <a:gd name="T5" fmla="*/ 0 h 8"/>
                  <a:gd name="T6" fmla="*/ 2 w 3"/>
                  <a:gd name="T7" fmla="*/ 0 h 8"/>
                  <a:gd name="T8" fmla="*/ 2 w 3"/>
                  <a:gd name="T9" fmla="*/ 0 h 8"/>
                  <a:gd name="T10" fmla="*/ 1 w 3"/>
                  <a:gd name="T11" fmla="*/ 0 h 8"/>
                  <a:gd name="T12" fmla="*/ 1 w 3"/>
                  <a:gd name="T13" fmla="*/ 1 h 8"/>
                  <a:gd name="T14" fmla="*/ 1 w 3"/>
                  <a:gd name="T15" fmla="*/ 1 h 8"/>
                  <a:gd name="T16" fmla="*/ 1 w 3"/>
                  <a:gd name="T17" fmla="*/ 2 h 8"/>
                  <a:gd name="T18" fmla="*/ 2 w 3"/>
                  <a:gd name="T19" fmla="*/ 2 h 8"/>
                  <a:gd name="T20" fmla="*/ 2 w 3"/>
                  <a:gd name="T21" fmla="*/ 2 h 8"/>
                  <a:gd name="T22" fmla="*/ 2 w 3"/>
                  <a:gd name="T23" fmla="*/ 2 h 8"/>
                  <a:gd name="T24" fmla="*/ 2 w 3"/>
                  <a:gd name="T25" fmla="*/ 2 h 8"/>
                  <a:gd name="T26" fmla="*/ 1 w 3"/>
                  <a:gd name="T27" fmla="*/ 2 h 8"/>
                  <a:gd name="T28" fmla="*/ 1 w 3"/>
                  <a:gd name="T29" fmla="*/ 2 h 8"/>
                  <a:gd name="T30" fmla="*/ 1 w 3"/>
                  <a:gd name="T31" fmla="*/ 2 h 8"/>
                  <a:gd name="T32" fmla="*/ 1 w 3"/>
                  <a:gd name="T33" fmla="*/ 3 h 8"/>
                  <a:gd name="T34" fmla="*/ 1 w 3"/>
                  <a:gd name="T35" fmla="*/ 3 h 8"/>
                  <a:gd name="T36" fmla="*/ 1 w 3"/>
                  <a:gd name="T37" fmla="*/ 3 h 8"/>
                  <a:gd name="T38" fmla="*/ 2 w 3"/>
                  <a:gd name="T39" fmla="*/ 3 h 8"/>
                  <a:gd name="T40" fmla="*/ 1 w 3"/>
                  <a:gd name="T41" fmla="*/ 4 h 8"/>
                  <a:gd name="T42" fmla="*/ 1 w 3"/>
                  <a:gd name="T43" fmla="*/ 4 h 8"/>
                  <a:gd name="T44" fmla="*/ 1 w 3"/>
                  <a:gd name="T45" fmla="*/ 4 h 8"/>
                  <a:gd name="T46" fmla="*/ 1 w 3"/>
                  <a:gd name="T47" fmla="*/ 5 h 8"/>
                  <a:gd name="T48" fmla="*/ 2 w 3"/>
                  <a:gd name="T49" fmla="*/ 5 h 8"/>
                  <a:gd name="T50" fmla="*/ 1 w 3"/>
                  <a:gd name="T51" fmla="*/ 5 h 8"/>
                  <a:gd name="T52" fmla="*/ 1 w 3"/>
                  <a:gd name="T53" fmla="*/ 6 h 8"/>
                  <a:gd name="T54" fmla="*/ 2 w 3"/>
                  <a:gd name="T55" fmla="*/ 6 h 8"/>
                  <a:gd name="T56" fmla="*/ 1 w 3"/>
                  <a:gd name="T57" fmla="*/ 6 h 8"/>
                  <a:gd name="T58" fmla="*/ 1 w 3"/>
                  <a:gd name="T59" fmla="*/ 6 h 8"/>
                  <a:gd name="T60" fmla="*/ 0 w 3"/>
                  <a:gd name="T61" fmla="*/ 6 h 8"/>
                  <a:gd name="T62" fmla="*/ 0 w 3"/>
                  <a:gd name="T63" fmla="*/ 7 h 8"/>
                  <a:gd name="T64" fmla="*/ 1 w 3"/>
                  <a:gd name="T65" fmla="*/ 7 h 8"/>
                  <a:gd name="T66" fmla="*/ 1 w 3"/>
                  <a:gd name="T67" fmla="*/ 7 h 8"/>
                  <a:gd name="T68" fmla="*/ 1 w 3"/>
                  <a:gd name="T69" fmla="*/ 7 h 8"/>
                  <a:gd name="T70" fmla="*/ 1 w 3"/>
                  <a:gd name="T71" fmla="*/ 8 h 8"/>
                  <a:gd name="T72" fmla="*/ 1 w 3"/>
                  <a:gd name="T73" fmla="*/ 8 h 8"/>
                  <a:gd name="T74" fmla="*/ 0 w 3"/>
                  <a:gd name="T75" fmla="*/ 7 h 8"/>
                  <a:gd name="T76" fmla="*/ 0 w 3"/>
                  <a:gd name="T77" fmla="*/ 7 h 8"/>
                  <a:gd name="T78" fmla="*/ 0 w 3"/>
                  <a:gd name="T79" fmla="*/ 6 h 8"/>
                  <a:gd name="T80" fmla="*/ 1 w 3"/>
                  <a:gd name="T81" fmla="*/ 6 h 8"/>
                  <a:gd name="T82" fmla="*/ 1 w 3"/>
                  <a:gd name="T83" fmla="*/ 5 h 8"/>
                  <a:gd name="T84" fmla="*/ 1 w 3"/>
                  <a:gd name="T85" fmla="*/ 5 h 8"/>
                  <a:gd name="T86" fmla="*/ 0 w 3"/>
                  <a:gd name="T87" fmla="*/ 4 h 8"/>
                  <a:gd name="T88" fmla="*/ 0 w 3"/>
                  <a:gd name="T89" fmla="*/ 4 h 8"/>
                  <a:gd name="T90" fmla="*/ 1 w 3"/>
                  <a:gd name="T91" fmla="*/ 4 h 8"/>
                  <a:gd name="T92" fmla="*/ 1 w 3"/>
                  <a:gd name="T93" fmla="*/ 3 h 8"/>
                  <a:gd name="T94" fmla="*/ 1 w 3"/>
                  <a:gd name="T95" fmla="*/ 2 h 8"/>
                  <a:gd name="T96" fmla="*/ 1 w 3"/>
                  <a:gd name="T97" fmla="*/ 2 h 8"/>
                  <a:gd name="T98" fmla="*/ 1 w 3"/>
                  <a:gd name="T99" fmla="*/ 2 h 8"/>
                  <a:gd name="T100" fmla="*/ 1 w 3"/>
                  <a:gd name="T101" fmla="*/ 1 h 8"/>
                  <a:gd name="T102" fmla="*/ 1 w 3"/>
                  <a:gd name="T103" fmla="*/ 1 h 8"/>
                  <a:gd name="T104" fmla="*/ 1 w 3"/>
                  <a:gd name="T105" fmla="*/ 0 h 8"/>
                  <a:gd name="T106" fmla="*/ 1 w 3"/>
                  <a:gd name="T107" fmla="*/ 0 h 8"/>
                  <a:gd name="T108" fmla="*/ 2 w 3"/>
                  <a:gd name="T109" fmla="*/ 0 h 8"/>
                  <a:gd name="T110" fmla="*/ 2 w 3"/>
                  <a:gd name="T111" fmla="*/ 0 h 8"/>
                  <a:gd name="T112" fmla="*/ 3 w 3"/>
                  <a:gd name="T113" fmla="*/ 0 h 8"/>
                  <a:gd name="T114" fmla="*/ 3 w 3"/>
                  <a:gd name="T115" fmla="*/ 1 h 8"/>
                  <a:gd name="T116" fmla="*/ 2 w 3"/>
                  <a:gd name="T1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" h="8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5" name="Freeform 425"/>
              <p:cNvSpPr>
                <a:spLocks/>
              </p:cNvSpPr>
              <p:nvPr/>
            </p:nvSpPr>
            <p:spPr bwMode="auto">
              <a:xfrm>
                <a:off x="3842" y="639"/>
                <a:ext cx="18" cy="48"/>
              </a:xfrm>
              <a:custGeom>
                <a:avLst/>
                <a:gdLst>
                  <a:gd name="T0" fmla="*/ 2 w 3"/>
                  <a:gd name="T1" fmla="*/ 1 h 8"/>
                  <a:gd name="T2" fmla="*/ 2 w 3"/>
                  <a:gd name="T3" fmla="*/ 1 h 8"/>
                  <a:gd name="T4" fmla="*/ 1 w 3"/>
                  <a:gd name="T5" fmla="*/ 1 h 8"/>
                  <a:gd name="T6" fmla="*/ 2 w 3"/>
                  <a:gd name="T7" fmla="*/ 2 h 8"/>
                  <a:gd name="T8" fmla="*/ 2 w 3"/>
                  <a:gd name="T9" fmla="*/ 2 h 8"/>
                  <a:gd name="T10" fmla="*/ 2 w 3"/>
                  <a:gd name="T11" fmla="*/ 3 h 8"/>
                  <a:gd name="T12" fmla="*/ 1 w 3"/>
                  <a:gd name="T13" fmla="*/ 4 h 8"/>
                  <a:gd name="T14" fmla="*/ 2 w 3"/>
                  <a:gd name="T15" fmla="*/ 4 h 8"/>
                  <a:gd name="T16" fmla="*/ 1 w 3"/>
                  <a:gd name="T17" fmla="*/ 5 h 8"/>
                  <a:gd name="T18" fmla="*/ 1 w 3"/>
                  <a:gd name="T19" fmla="*/ 6 h 8"/>
                  <a:gd name="T20" fmla="*/ 2 w 3"/>
                  <a:gd name="T21" fmla="*/ 6 h 8"/>
                  <a:gd name="T22" fmla="*/ 1 w 3"/>
                  <a:gd name="T23" fmla="*/ 6 h 8"/>
                  <a:gd name="T24" fmla="*/ 1 w 3"/>
                  <a:gd name="T25" fmla="*/ 5 h 8"/>
                  <a:gd name="T26" fmla="*/ 0 w 3"/>
                  <a:gd name="T27" fmla="*/ 6 h 8"/>
                  <a:gd name="T28" fmla="*/ 1 w 3"/>
                  <a:gd name="T29" fmla="*/ 6 h 8"/>
                  <a:gd name="T30" fmla="*/ 1 w 3"/>
                  <a:gd name="T31" fmla="*/ 7 h 8"/>
                  <a:gd name="T32" fmla="*/ 0 w 3"/>
                  <a:gd name="T33" fmla="*/ 7 h 8"/>
                  <a:gd name="T34" fmla="*/ 0 w 3"/>
                  <a:gd name="T35" fmla="*/ 8 h 8"/>
                  <a:gd name="T36" fmla="*/ 1 w 3"/>
                  <a:gd name="T37" fmla="*/ 8 h 8"/>
                  <a:gd name="T38" fmla="*/ 1 w 3"/>
                  <a:gd name="T39" fmla="*/ 8 h 8"/>
                  <a:gd name="T40" fmla="*/ 0 w 3"/>
                  <a:gd name="T41" fmla="*/ 7 h 8"/>
                  <a:gd name="T42" fmla="*/ 0 w 3"/>
                  <a:gd name="T43" fmla="*/ 6 h 8"/>
                  <a:gd name="T44" fmla="*/ 0 w 3"/>
                  <a:gd name="T45" fmla="*/ 6 h 8"/>
                  <a:gd name="T46" fmla="*/ 0 w 3"/>
                  <a:gd name="T47" fmla="*/ 5 h 8"/>
                  <a:gd name="T48" fmla="*/ 1 w 3"/>
                  <a:gd name="T49" fmla="*/ 4 h 8"/>
                  <a:gd name="T50" fmla="*/ 1 w 3"/>
                  <a:gd name="T51" fmla="*/ 4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2 h 8"/>
                  <a:gd name="T58" fmla="*/ 1 w 3"/>
                  <a:gd name="T59" fmla="*/ 1 h 8"/>
                  <a:gd name="T60" fmla="*/ 2 w 3"/>
                  <a:gd name="T61" fmla="*/ 1 h 8"/>
                  <a:gd name="T62" fmla="*/ 3 w 3"/>
                  <a:gd name="T63" fmla="*/ 1 h 8"/>
                  <a:gd name="T64" fmla="*/ 2 w 3"/>
                  <a:gd name="T6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" h="8">
                    <a:moveTo>
                      <a:pt x="2" y="2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6" name="Freeform 426"/>
              <p:cNvSpPr>
                <a:spLocks/>
              </p:cNvSpPr>
              <p:nvPr/>
            </p:nvSpPr>
            <p:spPr bwMode="auto">
              <a:xfrm>
                <a:off x="3836" y="627"/>
                <a:ext cx="18" cy="48"/>
              </a:xfrm>
              <a:custGeom>
                <a:avLst/>
                <a:gdLst>
                  <a:gd name="T0" fmla="*/ 3 w 3"/>
                  <a:gd name="T1" fmla="*/ 2 h 8"/>
                  <a:gd name="T2" fmla="*/ 2 w 3"/>
                  <a:gd name="T3" fmla="*/ 1 h 8"/>
                  <a:gd name="T4" fmla="*/ 1 w 3"/>
                  <a:gd name="T5" fmla="*/ 1 h 8"/>
                  <a:gd name="T6" fmla="*/ 2 w 3"/>
                  <a:gd name="T7" fmla="*/ 2 h 8"/>
                  <a:gd name="T8" fmla="*/ 2 w 3"/>
                  <a:gd name="T9" fmla="*/ 4 h 8"/>
                  <a:gd name="T10" fmla="*/ 1 w 3"/>
                  <a:gd name="T11" fmla="*/ 4 h 8"/>
                  <a:gd name="T12" fmla="*/ 2 w 3"/>
                  <a:gd name="T13" fmla="*/ 5 h 8"/>
                  <a:gd name="T14" fmla="*/ 1 w 3"/>
                  <a:gd name="T15" fmla="*/ 5 h 8"/>
                  <a:gd name="T16" fmla="*/ 1 w 3"/>
                  <a:gd name="T17" fmla="*/ 5 h 8"/>
                  <a:gd name="T18" fmla="*/ 1 w 3"/>
                  <a:gd name="T19" fmla="*/ 6 h 8"/>
                  <a:gd name="T20" fmla="*/ 2 w 3"/>
                  <a:gd name="T21" fmla="*/ 7 h 8"/>
                  <a:gd name="T22" fmla="*/ 1 w 3"/>
                  <a:gd name="T23" fmla="*/ 6 h 8"/>
                  <a:gd name="T24" fmla="*/ 0 w 3"/>
                  <a:gd name="T25" fmla="*/ 7 h 8"/>
                  <a:gd name="T26" fmla="*/ 0 w 3"/>
                  <a:gd name="T27" fmla="*/ 7 h 8"/>
                  <a:gd name="T28" fmla="*/ 2 w 3"/>
                  <a:gd name="T29" fmla="*/ 7 h 8"/>
                  <a:gd name="T30" fmla="*/ 1 w 3"/>
                  <a:gd name="T31" fmla="*/ 8 h 8"/>
                  <a:gd name="T32" fmla="*/ 0 w 3"/>
                  <a:gd name="T33" fmla="*/ 7 h 8"/>
                  <a:gd name="T34" fmla="*/ 0 w 3"/>
                  <a:gd name="T35" fmla="*/ 6 h 8"/>
                  <a:gd name="T36" fmla="*/ 0 w 3"/>
                  <a:gd name="T37" fmla="*/ 5 h 8"/>
                  <a:gd name="T38" fmla="*/ 1 w 3"/>
                  <a:gd name="T39" fmla="*/ 5 h 8"/>
                  <a:gd name="T40" fmla="*/ 1 w 3"/>
                  <a:gd name="T41" fmla="*/ 4 h 8"/>
                  <a:gd name="T42" fmla="*/ 1 w 3"/>
                  <a:gd name="T43" fmla="*/ 4 h 8"/>
                  <a:gd name="T44" fmla="*/ 2 w 3"/>
                  <a:gd name="T45" fmla="*/ 3 h 8"/>
                  <a:gd name="T46" fmla="*/ 2 w 3"/>
                  <a:gd name="T47" fmla="*/ 2 h 8"/>
                  <a:gd name="T48" fmla="*/ 1 w 3"/>
                  <a:gd name="T49" fmla="*/ 2 h 8"/>
                  <a:gd name="T50" fmla="*/ 1 w 3"/>
                  <a:gd name="T51" fmla="*/ 2 h 8"/>
                  <a:gd name="T52" fmla="*/ 1 w 3"/>
                  <a:gd name="T53" fmla="*/ 1 h 8"/>
                  <a:gd name="T54" fmla="*/ 1 w 3"/>
                  <a:gd name="T55" fmla="*/ 0 h 8"/>
                  <a:gd name="T56" fmla="*/ 2 w 3"/>
                  <a:gd name="T57" fmla="*/ 1 h 8"/>
                  <a:gd name="T58" fmla="*/ 2 w 3"/>
                  <a:gd name="T59" fmla="*/ 1 h 8"/>
                  <a:gd name="T60" fmla="*/ 3 w 3"/>
                  <a:gd name="T61" fmla="*/ 2 h 8"/>
                  <a:gd name="T62" fmla="*/ 3 w 3"/>
                  <a:gd name="T6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" h="8">
                    <a:moveTo>
                      <a:pt x="2" y="3"/>
                    </a:move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7" name="Freeform 427"/>
              <p:cNvSpPr>
                <a:spLocks/>
              </p:cNvSpPr>
              <p:nvPr/>
            </p:nvSpPr>
            <p:spPr bwMode="auto">
              <a:xfrm>
                <a:off x="3830" y="633"/>
                <a:ext cx="12" cy="30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5 h 5"/>
                  <a:gd name="T4" fmla="*/ 0 w 2"/>
                  <a:gd name="T5" fmla="*/ 4 h 5"/>
                  <a:gd name="T6" fmla="*/ 0 w 2"/>
                  <a:gd name="T7" fmla="*/ 4 h 5"/>
                  <a:gd name="T8" fmla="*/ 1 w 2"/>
                  <a:gd name="T9" fmla="*/ 4 h 5"/>
                  <a:gd name="T10" fmla="*/ 2 w 2"/>
                  <a:gd name="T11" fmla="*/ 4 h 5"/>
                  <a:gd name="T12" fmla="*/ 1 w 2"/>
                  <a:gd name="T13" fmla="*/ 4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1 w 2"/>
                  <a:gd name="T21" fmla="*/ 2 h 5"/>
                  <a:gd name="T22" fmla="*/ 1 w 2"/>
                  <a:gd name="T23" fmla="*/ 2 h 5"/>
                  <a:gd name="T24" fmla="*/ 2 w 2"/>
                  <a:gd name="T25" fmla="*/ 3 h 5"/>
                  <a:gd name="T26" fmla="*/ 2 w 2"/>
                  <a:gd name="T27" fmla="*/ 3 h 5"/>
                  <a:gd name="T28" fmla="*/ 2 w 2"/>
                  <a:gd name="T29" fmla="*/ 2 h 5"/>
                  <a:gd name="T30" fmla="*/ 2 w 2"/>
                  <a:gd name="T31" fmla="*/ 2 h 5"/>
                  <a:gd name="T32" fmla="*/ 2 w 2"/>
                  <a:gd name="T33" fmla="*/ 1 h 5"/>
                  <a:gd name="T34" fmla="*/ 2 w 2"/>
                  <a:gd name="T35" fmla="*/ 1 h 5"/>
                  <a:gd name="T36" fmla="*/ 2 w 2"/>
                  <a:gd name="T37" fmla="*/ 1 h 5"/>
                  <a:gd name="T38" fmla="*/ 2 w 2"/>
                  <a:gd name="T39" fmla="*/ 1 h 5"/>
                  <a:gd name="T40" fmla="*/ 2 w 2"/>
                  <a:gd name="T41" fmla="*/ 1 h 5"/>
                  <a:gd name="T42" fmla="*/ 1 w 2"/>
                  <a:gd name="T43" fmla="*/ 1 h 5"/>
                  <a:gd name="T44" fmla="*/ 1 w 2"/>
                  <a:gd name="T45" fmla="*/ 0 h 5"/>
                  <a:gd name="T46" fmla="*/ 1 w 2"/>
                  <a:gd name="T47" fmla="*/ 1 h 5"/>
                  <a:gd name="T48" fmla="*/ 1 w 2"/>
                  <a:gd name="T49" fmla="*/ 1 h 5"/>
                  <a:gd name="T50" fmla="*/ 1 w 2"/>
                  <a:gd name="T51" fmla="*/ 2 h 5"/>
                  <a:gd name="T52" fmla="*/ 1 w 2"/>
                  <a:gd name="T53" fmla="*/ 2 h 5"/>
                  <a:gd name="T54" fmla="*/ 1 w 2"/>
                  <a:gd name="T55" fmla="*/ 2 h 5"/>
                  <a:gd name="T56" fmla="*/ 0 w 2"/>
                  <a:gd name="T57" fmla="*/ 2 h 5"/>
                  <a:gd name="T58" fmla="*/ 0 w 2"/>
                  <a:gd name="T59" fmla="*/ 2 h 5"/>
                  <a:gd name="T60" fmla="*/ 0 w 2"/>
                  <a:gd name="T61" fmla="*/ 2 h 5"/>
                  <a:gd name="T62" fmla="*/ 1 w 2"/>
                  <a:gd name="T63" fmla="*/ 2 h 5"/>
                  <a:gd name="T64" fmla="*/ 1 w 2"/>
                  <a:gd name="T65" fmla="*/ 3 h 5"/>
                  <a:gd name="T66" fmla="*/ 1 w 2"/>
                  <a:gd name="T67" fmla="*/ 3 h 5"/>
                  <a:gd name="T68" fmla="*/ 0 w 2"/>
                  <a:gd name="T69" fmla="*/ 4 h 5"/>
                  <a:gd name="T70" fmla="*/ 0 w 2"/>
                  <a:gd name="T71" fmla="*/ 4 h 5"/>
                  <a:gd name="T72" fmla="*/ 0 w 2"/>
                  <a:gd name="T73" fmla="*/ 5 h 5"/>
                  <a:gd name="T74" fmla="*/ 1 w 2"/>
                  <a:gd name="T75" fmla="*/ 5 h 5"/>
                  <a:gd name="T76" fmla="*/ 1 w 2"/>
                  <a:gd name="T77" fmla="*/ 5 h 5"/>
                  <a:gd name="T78" fmla="*/ 1 w 2"/>
                  <a:gd name="T7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8" name="Freeform 428"/>
              <p:cNvSpPr>
                <a:spLocks/>
              </p:cNvSpPr>
              <p:nvPr/>
            </p:nvSpPr>
            <p:spPr bwMode="auto">
              <a:xfrm>
                <a:off x="3824" y="627"/>
                <a:ext cx="18" cy="30"/>
              </a:xfrm>
              <a:custGeom>
                <a:avLst/>
                <a:gdLst>
                  <a:gd name="T0" fmla="*/ 2 w 3"/>
                  <a:gd name="T1" fmla="*/ 5 h 5"/>
                  <a:gd name="T2" fmla="*/ 1 w 3"/>
                  <a:gd name="T3" fmla="*/ 4 h 5"/>
                  <a:gd name="T4" fmla="*/ 1 w 3"/>
                  <a:gd name="T5" fmla="*/ 4 h 5"/>
                  <a:gd name="T6" fmla="*/ 1 w 3"/>
                  <a:gd name="T7" fmla="*/ 4 h 5"/>
                  <a:gd name="T8" fmla="*/ 1 w 3"/>
                  <a:gd name="T9" fmla="*/ 3 h 5"/>
                  <a:gd name="T10" fmla="*/ 1 w 3"/>
                  <a:gd name="T11" fmla="*/ 3 h 5"/>
                  <a:gd name="T12" fmla="*/ 1 w 3"/>
                  <a:gd name="T13" fmla="*/ 3 h 5"/>
                  <a:gd name="T14" fmla="*/ 1 w 3"/>
                  <a:gd name="T15" fmla="*/ 2 h 5"/>
                  <a:gd name="T16" fmla="*/ 2 w 3"/>
                  <a:gd name="T17" fmla="*/ 2 h 5"/>
                  <a:gd name="T18" fmla="*/ 2 w 3"/>
                  <a:gd name="T19" fmla="*/ 2 h 5"/>
                  <a:gd name="T20" fmla="*/ 2 w 3"/>
                  <a:gd name="T21" fmla="*/ 2 h 5"/>
                  <a:gd name="T22" fmla="*/ 2 w 3"/>
                  <a:gd name="T23" fmla="*/ 1 h 5"/>
                  <a:gd name="T24" fmla="*/ 2 w 3"/>
                  <a:gd name="T25" fmla="*/ 1 h 5"/>
                  <a:gd name="T26" fmla="*/ 2 w 3"/>
                  <a:gd name="T27" fmla="*/ 0 h 5"/>
                  <a:gd name="T28" fmla="*/ 3 w 3"/>
                  <a:gd name="T29" fmla="*/ 0 h 5"/>
                  <a:gd name="T30" fmla="*/ 3 w 3"/>
                  <a:gd name="T31" fmla="*/ 1 h 5"/>
                  <a:gd name="T32" fmla="*/ 3 w 3"/>
                  <a:gd name="T33" fmla="*/ 0 h 5"/>
                  <a:gd name="T34" fmla="*/ 3 w 3"/>
                  <a:gd name="T35" fmla="*/ 0 h 5"/>
                  <a:gd name="T36" fmla="*/ 3 w 3"/>
                  <a:gd name="T37" fmla="*/ 0 h 5"/>
                  <a:gd name="T38" fmla="*/ 3 w 3"/>
                  <a:gd name="T39" fmla="*/ 0 h 5"/>
                  <a:gd name="T40" fmla="*/ 2 w 3"/>
                  <a:gd name="T41" fmla="*/ 0 h 5"/>
                  <a:gd name="T42" fmla="*/ 2 w 3"/>
                  <a:gd name="T43" fmla="*/ 0 h 5"/>
                  <a:gd name="T44" fmla="*/ 2 w 3"/>
                  <a:gd name="T45" fmla="*/ 0 h 5"/>
                  <a:gd name="T46" fmla="*/ 2 w 3"/>
                  <a:gd name="T47" fmla="*/ 0 h 5"/>
                  <a:gd name="T48" fmla="*/ 2 w 3"/>
                  <a:gd name="T49" fmla="*/ 0 h 5"/>
                  <a:gd name="T50" fmla="*/ 2 w 3"/>
                  <a:gd name="T51" fmla="*/ 0 h 5"/>
                  <a:gd name="T52" fmla="*/ 2 w 3"/>
                  <a:gd name="T53" fmla="*/ 1 h 5"/>
                  <a:gd name="T54" fmla="*/ 2 w 3"/>
                  <a:gd name="T55" fmla="*/ 1 h 5"/>
                  <a:gd name="T56" fmla="*/ 2 w 3"/>
                  <a:gd name="T57" fmla="*/ 2 h 5"/>
                  <a:gd name="T58" fmla="*/ 1 w 3"/>
                  <a:gd name="T59" fmla="*/ 2 h 5"/>
                  <a:gd name="T60" fmla="*/ 1 w 3"/>
                  <a:gd name="T61" fmla="*/ 2 h 5"/>
                  <a:gd name="T62" fmla="*/ 1 w 3"/>
                  <a:gd name="T63" fmla="*/ 3 h 5"/>
                  <a:gd name="T64" fmla="*/ 0 w 3"/>
                  <a:gd name="T65" fmla="*/ 3 h 5"/>
                  <a:gd name="T66" fmla="*/ 0 w 3"/>
                  <a:gd name="T67" fmla="*/ 3 h 5"/>
                  <a:gd name="T68" fmla="*/ 0 w 3"/>
                  <a:gd name="T69" fmla="*/ 4 h 5"/>
                  <a:gd name="T70" fmla="*/ 1 w 3"/>
                  <a:gd name="T71" fmla="*/ 5 h 5"/>
                  <a:gd name="T72" fmla="*/ 1 w 3"/>
                  <a:gd name="T73" fmla="*/ 5 h 5"/>
                  <a:gd name="T74" fmla="*/ 1 w 3"/>
                  <a:gd name="T75" fmla="*/ 5 h 5"/>
                  <a:gd name="T76" fmla="*/ 2 w 3"/>
                  <a:gd name="T7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29" name="Freeform 429"/>
              <p:cNvSpPr>
                <a:spLocks/>
              </p:cNvSpPr>
              <p:nvPr/>
            </p:nvSpPr>
            <p:spPr bwMode="auto">
              <a:xfrm>
                <a:off x="3824" y="621"/>
                <a:ext cx="24" cy="2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1 h 4"/>
                  <a:gd name="T4" fmla="*/ 4 w 4"/>
                  <a:gd name="T5" fmla="*/ 1 h 4"/>
                  <a:gd name="T6" fmla="*/ 4 w 4"/>
                  <a:gd name="T7" fmla="*/ 0 h 4"/>
                  <a:gd name="T8" fmla="*/ 4 w 4"/>
                  <a:gd name="T9" fmla="*/ 0 h 4"/>
                  <a:gd name="T10" fmla="*/ 3 w 4"/>
                  <a:gd name="T11" fmla="*/ 1 h 4"/>
                  <a:gd name="T12" fmla="*/ 3 w 4"/>
                  <a:gd name="T13" fmla="*/ 1 h 4"/>
                  <a:gd name="T14" fmla="*/ 3 w 4"/>
                  <a:gd name="T15" fmla="*/ 0 h 4"/>
                  <a:gd name="T16" fmla="*/ 3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  <a:gd name="T22" fmla="*/ 2 w 4"/>
                  <a:gd name="T23" fmla="*/ 1 h 4"/>
                  <a:gd name="T24" fmla="*/ 2 w 4"/>
                  <a:gd name="T25" fmla="*/ 1 h 4"/>
                  <a:gd name="T26" fmla="*/ 2 w 4"/>
                  <a:gd name="T27" fmla="*/ 2 h 4"/>
                  <a:gd name="T28" fmla="*/ 1 w 4"/>
                  <a:gd name="T29" fmla="*/ 2 h 4"/>
                  <a:gd name="T30" fmla="*/ 1 w 4"/>
                  <a:gd name="T31" fmla="*/ 2 h 4"/>
                  <a:gd name="T32" fmla="*/ 1 w 4"/>
                  <a:gd name="T33" fmla="*/ 2 h 4"/>
                  <a:gd name="T34" fmla="*/ 1 w 4"/>
                  <a:gd name="T35" fmla="*/ 2 h 4"/>
                  <a:gd name="T36" fmla="*/ 1 w 4"/>
                  <a:gd name="T37" fmla="*/ 3 h 4"/>
                  <a:gd name="T38" fmla="*/ 1 w 4"/>
                  <a:gd name="T39" fmla="*/ 3 h 4"/>
                  <a:gd name="T40" fmla="*/ 1 w 4"/>
                  <a:gd name="T41" fmla="*/ 3 h 4"/>
                  <a:gd name="T42" fmla="*/ 1 w 4"/>
                  <a:gd name="T43" fmla="*/ 3 h 4"/>
                  <a:gd name="T44" fmla="*/ 0 w 4"/>
                  <a:gd name="T45" fmla="*/ 3 h 4"/>
                  <a:gd name="T46" fmla="*/ 0 w 4"/>
                  <a:gd name="T47" fmla="*/ 3 h 4"/>
                  <a:gd name="T48" fmla="*/ 0 w 4"/>
                  <a:gd name="T49" fmla="*/ 3 h 4"/>
                  <a:gd name="T50" fmla="*/ 0 w 4"/>
                  <a:gd name="T51" fmla="*/ 4 h 4"/>
                  <a:gd name="T52" fmla="*/ 0 w 4"/>
                  <a:gd name="T53" fmla="*/ 4 h 4"/>
                  <a:gd name="T54" fmla="*/ 1 w 4"/>
                  <a:gd name="T55" fmla="*/ 4 h 4"/>
                  <a:gd name="T56" fmla="*/ 0 w 4"/>
                  <a:gd name="T57" fmla="*/ 4 h 4"/>
                  <a:gd name="T58" fmla="*/ 0 w 4"/>
                  <a:gd name="T59" fmla="*/ 4 h 4"/>
                  <a:gd name="T60" fmla="*/ 0 w 4"/>
                  <a:gd name="T61" fmla="*/ 3 h 4"/>
                  <a:gd name="T62" fmla="*/ 0 w 4"/>
                  <a:gd name="T63" fmla="*/ 3 h 4"/>
                  <a:gd name="T64" fmla="*/ 0 w 4"/>
                  <a:gd name="T65" fmla="*/ 3 h 4"/>
                  <a:gd name="T66" fmla="*/ 1 w 4"/>
                  <a:gd name="T67" fmla="*/ 3 h 4"/>
                  <a:gd name="T68" fmla="*/ 1 w 4"/>
                  <a:gd name="T69" fmla="*/ 2 h 4"/>
                  <a:gd name="T70" fmla="*/ 1 w 4"/>
                  <a:gd name="T71" fmla="*/ 2 h 4"/>
                  <a:gd name="T72" fmla="*/ 1 w 4"/>
                  <a:gd name="T73" fmla="*/ 1 h 4"/>
                  <a:gd name="T74" fmla="*/ 1 w 4"/>
                  <a:gd name="T75" fmla="*/ 1 h 4"/>
                  <a:gd name="T76" fmla="*/ 2 w 4"/>
                  <a:gd name="T77" fmla="*/ 1 h 4"/>
                  <a:gd name="T78" fmla="*/ 2 w 4"/>
                  <a:gd name="T79" fmla="*/ 0 h 4"/>
                  <a:gd name="T80" fmla="*/ 2 w 4"/>
                  <a:gd name="T81" fmla="*/ 0 h 4"/>
                  <a:gd name="T82" fmla="*/ 2 w 4"/>
                  <a:gd name="T83" fmla="*/ 0 h 4"/>
                  <a:gd name="T84" fmla="*/ 2 w 4"/>
                  <a:gd name="T85" fmla="*/ 0 h 4"/>
                  <a:gd name="T86" fmla="*/ 3 w 4"/>
                  <a:gd name="T87" fmla="*/ 0 h 4"/>
                  <a:gd name="T88" fmla="*/ 3 w 4"/>
                  <a:gd name="T89" fmla="*/ 0 h 4"/>
                  <a:gd name="T90" fmla="*/ 3 w 4"/>
                  <a:gd name="T91" fmla="*/ 0 h 4"/>
                  <a:gd name="T92" fmla="*/ 4 w 4"/>
                  <a:gd name="T93" fmla="*/ 0 h 4"/>
                  <a:gd name="T94" fmla="*/ 4 w 4"/>
                  <a:gd name="T95" fmla="*/ 0 h 4"/>
                  <a:gd name="T96" fmla="*/ 4 w 4"/>
                  <a:gd name="T97" fmla="*/ 0 h 4"/>
                  <a:gd name="T98" fmla="*/ 4 w 4"/>
                  <a:gd name="T99" fmla="*/ 1 h 4"/>
                  <a:gd name="T100" fmla="*/ 4 w 4"/>
                  <a:gd name="T101" fmla="*/ 1 h 4"/>
                  <a:gd name="T102" fmla="*/ 4 w 4"/>
                  <a:gd name="T103" fmla="*/ 1 h 4"/>
                  <a:gd name="T104" fmla="*/ 4 w 4"/>
                  <a:gd name="T105" fmla="*/ 2 h 4"/>
                  <a:gd name="T106" fmla="*/ 4 w 4"/>
                  <a:gd name="T10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0" name="Freeform 430"/>
              <p:cNvSpPr>
                <a:spLocks/>
              </p:cNvSpPr>
              <p:nvPr/>
            </p:nvSpPr>
            <p:spPr bwMode="auto">
              <a:xfrm>
                <a:off x="3818" y="615"/>
                <a:ext cx="30" cy="24"/>
              </a:xfrm>
              <a:custGeom>
                <a:avLst/>
                <a:gdLst>
                  <a:gd name="T0" fmla="*/ 5 w 5"/>
                  <a:gd name="T1" fmla="*/ 1 h 4"/>
                  <a:gd name="T2" fmla="*/ 5 w 5"/>
                  <a:gd name="T3" fmla="*/ 1 h 4"/>
                  <a:gd name="T4" fmla="*/ 5 w 5"/>
                  <a:gd name="T5" fmla="*/ 0 h 4"/>
                  <a:gd name="T6" fmla="*/ 5 w 5"/>
                  <a:gd name="T7" fmla="*/ 0 h 4"/>
                  <a:gd name="T8" fmla="*/ 5 w 5"/>
                  <a:gd name="T9" fmla="*/ 0 h 4"/>
                  <a:gd name="T10" fmla="*/ 4 w 5"/>
                  <a:gd name="T11" fmla="*/ 0 h 4"/>
                  <a:gd name="T12" fmla="*/ 4 w 5"/>
                  <a:gd name="T13" fmla="*/ 0 h 4"/>
                  <a:gd name="T14" fmla="*/ 4 w 5"/>
                  <a:gd name="T15" fmla="*/ 1 h 4"/>
                  <a:gd name="T16" fmla="*/ 4 w 5"/>
                  <a:gd name="T17" fmla="*/ 1 h 4"/>
                  <a:gd name="T18" fmla="*/ 3 w 5"/>
                  <a:gd name="T19" fmla="*/ 1 h 4"/>
                  <a:gd name="T20" fmla="*/ 3 w 5"/>
                  <a:gd name="T21" fmla="*/ 0 h 4"/>
                  <a:gd name="T22" fmla="*/ 3 w 5"/>
                  <a:gd name="T23" fmla="*/ 0 h 4"/>
                  <a:gd name="T24" fmla="*/ 3 w 5"/>
                  <a:gd name="T25" fmla="*/ 0 h 4"/>
                  <a:gd name="T26" fmla="*/ 2 w 5"/>
                  <a:gd name="T27" fmla="*/ 0 h 4"/>
                  <a:gd name="T28" fmla="*/ 2 w 5"/>
                  <a:gd name="T29" fmla="*/ 0 h 4"/>
                  <a:gd name="T30" fmla="*/ 2 w 5"/>
                  <a:gd name="T31" fmla="*/ 1 h 4"/>
                  <a:gd name="T32" fmla="*/ 3 w 5"/>
                  <a:gd name="T33" fmla="*/ 1 h 4"/>
                  <a:gd name="T34" fmla="*/ 3 w 5"/>
                  <a:gd name="T35" fmla="*/ 1 h 4"/>
                  <a:gd name="T36" fmla="*/ 3 w 5"/>
                  <a:gd name="T37" fmla="*/ 1 h 4"/>
                  <a:gd name="T38" fmla="*/ 2 w 5"/>
                  <a:gd name="T39" fmla="*/ 1 h 4"/>
                  <a:gd name="T40" fmla="*/ 2 w 5"/>
                  <a:gd name="T41" fmla="*/ 1 h 4"/>
                  <a:gd name="T42" fmla="*/ 2 w 5"/>
                  <a:gd name="T43" fmla="*/ 2 h 4"/>
                  <a:gd name="T44" fmla="*/ 2 w 5"/>
                  <a:gd name="T45" fmla="*/ 2 h 4"/>
                  <a:gd name="T46" fmla="*/ 2 w 5"/>
                  <a:gd name="T47" fmla="*/ 3 h 4"/>
                  <a:gd name="T48" fmla="*/ 2 w 5"/>
                  <a:gd name="T49" fmla="*/ 3 h 4"/>
                  <a:gd name="T50" fmla="*/ 2 w 5"/>
                  <a:gd name="T51" fmla="*/ 3 h 4"/>
                  <a:gd name="T52" fmla="*/ 1 w 5"/>
                  <a:gd name="T53" fmla="*/ 3 h 4"/>
                  <a:gd name="T54" fmla="*/ 1 w 5"/>
                  <a:gd name="T55" fmla="*/ 3 h 4"/>
                  <a:gd name="T56" fmla="*/ 0 w 5"/>
                  <a:gd name="T57" fmla="*/ 3 h 4"/>
                  <a:gd name="T58" fmla="*/ 0 w 5"/>
                  <a:gd name="T59" fmla="*/ 3 h 4"/>
                  <a:gd name="T60" fmla="*/ 0 w 5"/>
                  <a:gd name="T61" fmla="*/ 3 h 4"/>
                  <a:gd name="T62" fmla="*/ 1 w 5"/>
                  <a:gd name="T63" fmla="*/ 4 h 4"/>
                  <a:gd name="T64" fmla="*/ 1 w 5"/>
                  <a:gd name="T65" fmla="*/ 4 h 4"/>
                  <a:gd name="T66" fmla="*/ 1 w 5"/>
                  <a:gd name="T67" fmla="*/ 4 h 4"/>
                  <a:gd name="T68" fmla="*/ 0 w 5"/>
                  <a:gd name="T69" fmla="*/ 4 h 4"/>
                  <a:gd name="T70" fmla="*/ 0 w 5"/>
                  <a:gd name="T71" fmla="*/ 3 h 4"/>
                  <a:gd name="T72" fmla="*/ 0 w 5"/>
                  <a:gd name="T73" fmla="*/ 3 h 4"/>
                  <a:gd name="T74" fmla="*/ 0 w 5"/>
                  <a:gd name="T75" fmla="*/ 3 h 4"/>
                  <a:gd name="T76" fmla="*/ 1 w 5"/>
                  <a:gd name="T77" fmla="*/ 2 h 4"/>
                  <a:gd name="T78" fmla="*/ 1 w 5"/>
                  <a:gd name="T79" fmla="*/ 2 h 4"/>
                  <a:gd name="T80" fmla="*/ 1 w 5"/>
                  <a:gd name="T81" fmla="*/ 2 h 4"/>
                  <a:gd name="T82" fmla="*/ 2 w 5"/>
                  <a:gd name="T83" fmla="*/ 2 h 4"/>
                  <a:gd name="T84" fmla="*/ 2 w 5"/>
                  <a:gd name="T85" fmla="*/ 1 h 4"/>
                  <a:gd name="T86" fmla="*/ 2 w 5"/>
                  <a:gd name="T87" fmla="*/ 1 h 4"/>
                  <a:gd name="T88" fmla="*/ 2 w 5"/>
                  <a:gd name="T89" fmla="*/ 1 h 4"/>
                  <a:gd name="T90" fmla="*/ 2 w 5"/>
                  <a:gd name="T91" fmla="*/ 0 h 4"/>
                  <a:gd name="T92" fmla="*/ 2 w 5"/>
                  <a:gd name="T93" fmla="*/ 0 h 4"/>
                  <a:gd name="T94" fmla="*/ 3 w 5"/>
                  <a:gd name="T95" fmla="*/ 0 h 4"/>
                  <a:gd name="T96" fmla="*/ 3 w 5"/>
                  <a:gd name="T97" fmla="*/ 0 h 4"/>
                  <a:gd name="T98" fmla="*/ 3 w 5"/>
                  <a:gd name="T99" fmla="*/ 0 h 4"/>
                  <a:gd name="T100" fmla="*/ 4 w 5"/>
                  <a:gd name="T101" fmla="*/ 0 h 4"/>
                  <a:gd name="T102" fmla="*/ 4 w 5"/>
                  <a:gd name="T103" fmla="*/ 0 h 4"/>
                  <a:gd name="T104" fmla="*/ 4 w 5"/>
                  <a:gd name="T105" fmla="*/ 0 h 4"/>
                  <a:gd name="T106" fmla="*/ 5 w 5"/>
                  <a:gd name="T107" fmla="*/ 0 h 4"/>
                  <a:gd name="T108" fmla="*/ 5 w 5"/>
                  <a:gd name="T109" fmla="*/ 0 h 4"/>
                  <a:gd name="T110" fmla="*/ 5 w 5"/>
                  <a:gd name="T111" fmla="*/ 0 h 4"/>
                  <a:gd name="T112" fmla="*/ 5 w 5"/>
                  <a:gd name="T113" fmla="*/ 1 h 4"/>
                  <a:gd name="T114" fmla="*/ 5 w 5"/>
                  <a:gd name="T115" fmla="*/ 1 h 4"/>
                  <a:gd name="T116" fmla="*/ 5 w 5"/>
                  <a:gd name="T117" fmla="*/ 1 h 4"/>
                  <a:gd name="T118" fmla="*/ 5 w 5"/>
                  <a:gd name="T11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" h="4">
                    <a:moveTo>
                      <a:pt x="5" y="1"/>
                    </a:move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1" name="Freeform 431"/>
              <p:cNvSpPr>
                <a:spLocks/>
              </p:cNvSpPr>
              <p:nvPr/>
            </p:nvSpPr>
            <p:spPr bwMode="auto">
              <a:xfrm>
                <a:off x="3818" y="603"/>
                <a:ext cx="24" cy="24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1 h 4"/>
                  <a:gd name="T4" fmla="*/ 4 w 4"/>
                  <a:gd name="T5" fmla="*/ 1 h 4"/>
                  <a:gd name="T6" fmla="*/ 4 w 4"/>
                  <a:gd name="T7" fmla="*/ 1 h 4"/>
                  <a:gd name="T8" fmla="*/ 3 w 4"/>
                  <a:gd name="T9" fmla="*/ 1 h 4"/>
                  <a:gd name="T10" fmla="*/ 3 w 4"/>
                  <a:gd name="T11" fmla="*/ 1 h 4"/>
                  <a:gd name="T12" fmla="*/ 3 w 4"/>
                  <a:gd name="T13" fmla="*/ 2 h 4"/>
                  <a:gd name="T14" fmla="*/ 3 w 4"/>
                  <a:gd name="T15" fmla="*/ 2 h 4"/>
                  <a:gd name="T16" fmla="*/ 3 w 4"/>
                  <a:gd name="T17" fmla="*/ 1 h 4"/>
                  <a:gd name="T18" fmla="*/ 2 w 4"/>
                  <a:gd name="T19" fmla="*/ 1 h 4"/>
                  <a:gd name="T20" fmla="*/ 2 w 4"/>
                  <a:gd name="T21" fmla="*/ 1 h 4"/>
                  <a:gd name="T22" fmla="*/ 2 w 4"/>
                  <a:gd name="T23" fmla="*/ 2 h 4"/>
                  <a:gd name="T24" fmla="*/ 2 w 4"/>
                  <a:gd name="T25" fmla="*/ 2 h 4"/>
                  <a:gd name="T26" fmla="*/ 2 w 4"/>
                  <a:gd name="T27" fmla="*/ 2 h 4"/>
                  <a:gd name="T28" fmla="*/ 1 w 4"/>
                  <a:gd name="T29" fmla="*/ 2 h 4"/>
                  <a:gd name="T30" fmla="*/ 1 w 4"/>
                  <a:gd name="T31" fmla="*/ 2 h 4"/>
                  <a:gd name="T32" fmla="*/ 1 w 4"/>
                  <a:gd name="T33" fmla="*/ 3 h 4"/>
                  <a:gd name="T34" fmla="*/ 1 w 4"/>
                  <a:gd name="T35" fmla="*/ 3 h 4"/>
                  <a:gd name="T36" fmla="*/ 2 w 4"/>
                  <a:gd name="T37" fmla="*/ 3 h 4"/>
                  <a:gd name="T38" fmla="*/ 2 w 4"/>
                  <a:gd name="T39" fmla="*/ 4 h 4"/>
                  <a:gd name="T40" fmla="*/ 1 w 4"/>
                  <a:gd name="T41" fmla="*/ 3 h 4"/>
                  <a:gd name="T42" fmla="*/ 1 w 4"/>
                  <a:gd name="T43" fmla="*/ 3 h 4"/>
                  <a:gd name="T44" fmla="*/ 0 w 4"/>
                  <a:gd name="T45" fmla="*/ 4 h 4"/>
                  <a:gd name="T46" fmla="*/ 0 w 4"/>
                  <a:gd name="T47" fmla="*/ 4 h 4"/>
                  <a:gd name="T48" fmla="*/ 1 w 4"/>
                  <a:gd name="T49" fmla="*/ 4 h 4"/>
                  <a:gd name="T50" fmla="*/ 1 w 4"/>
                  <a:gd name="T51" fmla="*/ 4 h 4"/>
                  <a:gd name="T52" fmla="*/ 0 w 4"/>
                  <a:gd name="T53" fmla="*/ 4 h 4"/>
                  <a:gd name="T54" fmla="*/ 0 w 4"/>
                  <a:gd name="T55" fmla="*/ 4 h 4"/>
                  <a:gd name="T56" fmla="*/ 0 w 4"/>
                  <a:gd name="T57" fmla="*/ 3 h 4"/>
                  <a:gd name="T58" fmla="*/ 1 w 4"/>
                  <a:gd name="T59" fmla="*/ 3 h 4"/>
                  <a:gd name="T60" fmla="*/ 1 w 4"/>
                  <a:gd name="T61" fmla="*/ 3 h 4"/>
                  <a:gd name="T62" fmla="*/ 1 w 4"/>
                  <a:gd name="T63" fmla="*/ 2 h 4"/>
                  <a:gd name="T64" fmla="*/ 1 w 4"/>
                  <a:gd name="T65" fmla="*/ 2 h 4"/>
                  <a:gd name="T66" fmla="*/ 1 w 4"/>
                  <a:gd name="T67" fmla="*/ 1 h 4"/>
                  <a:gd name="T68" fmla="*/ 1 w 4"/>
                  <a:gd name="T69" fmla="*/ 1 h 4"/>
                  <a:gd name="T70" fmla="*/ 2 w 4"/>
                  <a:gd name="T71" fmla="*/ 1 h 4"/>
                  <a:gd name="T72" fmla="*/ 3 w 4"/>
                  <a:gd name="T73" fmla="*/ 1 h 4"/>
                  <a:gd name="T74" fmla="*/ 3 w 4"/>
                  <a:gd name="T75" fmla="*/ 1 h 4"/>
                  <a:gd name="T76" fmla="*/ 3 w 4"/>
                  <a:gd name="T77" fmla="*/ 0 h 4"/>
                  <a:gd name="T78" fmla="*/ 3 w 4"/>
                  <a:gd name="T79" fmla="*/ 0 h 4"/>
                  <a:gd name="T80" fmla="*/ 4 w 4"/>
                  <a:gd name="T81" fmla="*/ 0 h 4"/>
                  <a:gd name="T82" fmla="*/ 4 w 4"/>
                  <a:gd name="T83" fmla="*/ 1 h 4"/>
                  <a:gd name="T84" fmla="*/ 4 w 4"/>
                  <a:gd name="T85" fmla="*/ 2 h 4"/>
                  <a:gd name="T86" fmla="*/ 4 w 4"/>
                  <a:gd name="T8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2" name="Freeform 432"/>
              <p:cNvSpPr>
                <a:spLocks/>
              </p:cNvSpPr>
              <p:nvPr/>
            </p:nvSpPr>
            <p:spPr bwMode="auto">
              <a:xfrm>
                <a:off x="3914" y="723"/>
                <a:ext cx="36" cy="12"/>
              </a:xfrm>
              <a:custGeom>
                <a:avLst/>
                <a:gdLst>
                  <a:gd name="T0" fmla="*/ 6 w 6"/>
                  <a:gd name="T1" fmla="*/ 2 h 2"/>
                  <a:gd name="T2" fmla="*/ 6 w 6"/>
                  <a:gd name="T3" fmla="*/ 1 h 2"/>
                  <a:gd name="T4" fmla="*/ 6 w 6"/>
                  <a:gd name="T5" fmla="*/ 1 h 2"/>
                  <a:gd name="T6" fmla="*/ 6 w 6"/>
                  <a:gd name="T7" fmla="*/ 1 h 2"/>
                  <a:gd name="T8" fmla="*/ 5 w 6"/>
                  <a:gd name="T9" fmla="*/ 1 h 2"/>
                  <a:gd name="T10" fmla="*/ 5 w 6"/>
                  <a:gd name="T11" fmla="*/ 1 h 2"/>
                  <a:gd name="T12" fmla="*/ 5 w 6"/>
                  <a:gd name="T13" fmla="*/ 1 h 2"/>
                  <a:gd name="T14" fmla="*/ 5 w 6"/>
                  <a:gd name="T15" fmla="*/ 2 h 2"/>
                  <a:gd name="T16" fmla="*/ 5 w 6"/>
                  <a:gd name="T17" fmla="*/ 2 h 2"/>
                  <a:gd name="T18" fmla="*/ 5 w 6"/>
                  <a:gd name="T19" fmla="*/ 2 h 2"/>
                  <a:gd name="T20" fmla="*/ 4 w 6"/>
                  <a:gd name="T21" fmla="*/ 1 h 2"/>
                  <a:gd name="T22" fmla="*/ 4 w 6"/>
                  <a:gd name="T23" fmla="*/ 1 h 2"/>
                  <a:gd name="T24" fmla="*/ 4 w 6"/>
                  <a:gd name="T25" fmla="*/ 2 h 2"/>
                  <a:gd name="T26" fmla="*/ 4 w 6"/>
                  <a:gd name="T27" fmla="*/ 2 h 2"/>
                  <a:gd name="T28" fmla="*/ 4 w 6"/>
                  <a:gd name="T29" fmla="*/ 2 h 2"/>
                  <a:gd name="T30" fmla="*/ 4 w 6"/>
                  <a:gd name="T31" fmla="*/ 1 h 2"/>
                  <a:gd name="T32" fmla="*/ 3 w 6"/>
                  <a:gd name="T33" fmla="*/ 1 h 2"/>
                  <a:gd name="T34" fmla="*/ 3 w 6"/>
                  <a:gd name="T35" fmla="*/ 1 h 2"/>
                  <a:gd name="T36" fmla="*/ 3 w 6"/>
                  <a:gd name="T37" fmla="*/ 1 h 2"/>
                  <a:gd name="T38" fmla="*/ 3 w 6"/>
                  <a:gd name="T39" fmla="*/ 2 h 2"/>
                  <a:gd name="T40" fmla="*/ 2 w 6"/>
                  <a:gd name="T41" fmla="*/ 1 h 2"/>
                  <a:gd name="T42" fmla="*/ 2 w 6"/>
                  <a:gd name="T43" fmla="*/ 1 h 2"/>
                  <a:gd name="T44" fmla="*/ 2 w 6"/>
                  <a:gd name="T45" fmla="*/ 1 h 2"/>
                  <a:gd name="T46" fmla="*/ 1 w 6"/>
                  <a:gd name="T47" fmla="*/ 2 h 2"/>
                  <a:gd name="T48" fmla="*/ 1 w 6"/>
                  <a:gd name="T49" fmla="*/ 1 h 2"/>
                  <a:gd name="T50" fmla="*/ 1 w 6"/>
                  <a:gd name="T51" fmla="*/ 1 h 2"/>
                  <a:gd name="T52" fmla="*/ 1 w 6"/>
                  <a:gd name="T53" fmla="*/ 1 h 2"/>
                  <a:gd name="T54" fmla="*/ 0 w 6"/>
                  <a:gd name="T55" fmla="*/ 1 h 2"/>
                  <a:gd name="T56" fmla="*/ 1 w 6"/>
                  <a:gd name="T57" fmla="*/ 1 h 2"/>
                  <a:gd name="T58" fmla="*/ 1 w 6"/>
                  <a:gd name="T59" fmla="*/ 0 h 2"/>
                  <a:gd name="T60" fmla="*/ 1 w 6"/>
                  <a:gd name="T61" fmla="*/ 0 h 2"/>
                  <a:gd name="T62" fmla="*/ 2 w 6"/>
                  <a:gd name="T63" fmla="*/ 1 h 2"/>
                  <a:gd name="T64" fmla="*/ 2 w 6"/>
                  <a:gd name="T65" fmla="*/ 1 h 2"/>
                  <a:gd name="T66" fmla="*/ 2 w 6"/>
                  <a:gd name="T67" fmla="*/ 1 h 2"/>
                  <a:gd name="T68" fmla="*/ 3 w 6"/>
                  <a:gd name="T69" fmla="*/ 1 h 2"/>
                  <a:gd name="T70" fmla="*/ 3 w 6"/>
                  <a:gd name="T71" fmla="*/ 1 h 2"/>
                  <a:gd name="T72" fmla="*/ 3 w 6"/>
                  <a:gd name="T73" fmla="*/ 0 h 2"/>
                  <a:gd name="T74" fmla="*/ 3 w 6"/>
                  <a:gd name="T75" fmla="*/ 0 h 2"/>
                  <a:gd name="T76" fmla="*/ 3 w 6"/>
                  <a:gd name="T77" fmla="*/ 1 h 2"/>
                  <a:gd name="T78" fmla="*/ 3 w 6"/>
                  <a:gd name="T79" fmla="*/ 1 h 2"/>
                  <a:gd name="T80" fmla="*/ 4 w 6"/>
                  <a:gd name="T81" fmla="*/ 1 h 2"/>
                  <a:gd name="T82" fmla="*/ 4 w 6"/>
                  <a:gd name="T83" fmla="*/ 1 h 2"/>
                  <a:gd name="T84" fmla="*/ 4 w 6"/>
                  <a:gd name="T85" fmla="*/ 1 h 2"/>
                  <a:gd name="T86" fmla="*/ 5 w 6"/>
                  <a:gd name="T87" fmla="*/ 1 h 2"/>
                  <a:gd name="T88" fmla="*/ 5 w 6"/>
                  <a:gd name="T89" fmla="*/ 1 h 2"/>
                  <a:gd name="T90" fmla="*/ 5 w 6"/>
                  <a:gd name="T91" fmla="*/ 1 h 2"/>
                  <a:gd name="T92" fmla="*/ 5 w 6"/>
                  <a:gd name="T93" fmla="*/ 1 h 2"/>
                  <a:gd name="T94" fmla="*/ 5 w 6"/>
                  <a:gd name="T95" fmla="*/ 0 h 2"/>
                  <a:gd name="T96" fmla="*/ 5 w 6"/>
                  <a:gd name="T97" fmla="*/ 0 h 2"/>
                  <a:gd name="T98" fmla="*/ 6 w 6"/>
                  <a:gd name="T99" fmla="*/ 0 h 2"/>
                  <a:gd name="T100" fmla="*/ 6 w 6"/>
                  <a:gd name="T101" fmla="*/ 1 h 2"/>
                  <a:gd name="T102" fmla="*/ 6 w 6"/>
                  <a:gd name="T103" fmla="*/ 1 h 2"/>
                  <a:gd name="T104" fmla="*/ 6 w 6"/>
                  <a:gd name="T105" fmla="*/ 2 h 2"/>
                  <a:gd name="T106" fmla="*/ 6 w 6"/>
                  <a:gd name="T107" fmla="*/ 2 h 2"/>
                  <a:gd name="T108" fmla="*/ 5 w 6"/>
                  <a:gd name="T109" fmla="*/ 2 h 2"/>
                  <a:gd name="T110" fmla="*/ 6 w 6"/>
                  <a:gd name="T111" fmla="*/ 2 h 2"/>
                  <a:gd name="T112" fmla="*/ 6 w 6"/>
                  <a:gd name="T1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" h="2">
                    <a:moveTo>
                      <a:pt x="6" y="2"/>
                    </a:move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3" name="Freeform 433"/>
              <p:cNvSpPr>
                <a:spLocks/>
              </p:cNvSpPr>
              <p:nvPr/>
            </p:nvSpPr>
            <p:spPr bwMode="auto">
              <a:xfrm>
                <a:off x="3914" y="699"/>
                <a:ext cx="36" cy="42"/>
              </a:xfrm>
              <a:custGeom>
                <a:avLst/>
                <a:gdLst>
                  <a:gd name="T0" fmla="*/ 5 w 6"/>
                  <a:gd name="T1" fmla="*/ 6 h 7"/>
                  <a:gd name="T2" fmla="*/ 4 w 6"/>
                  <a:gd name="T3" fmla="*/ 7 h 7"/>
                  <a:gd name="T4" fmla="*/ 4 w 6"/>
                  <a:gd name="T5" fmla="*/ 6 h 7"/>
                  <a:gd name="T6" fmla="*/ 3 w 6"/>
                  <a:gd name="T7" fmla="*/ 6 h 7"/>
                  <a:gd name="T8" fmla="*/ 2 w 6"/>
                  <a:gd name="T9" fmla="*/ 6 h 7"/>
                  <a:gd name="T10" fmla="*/ 1 w 6"/>
                  <a:gd name="T11" fmla="*/ 5 h 7"/>
                  <a:gd name="T12" fmla="*/ 0 w 6"/>
                  <a:gd name="T13" fmla="*/ 5 h 7"/>
                  <a:gd name="T14" fmla="*/ 1 w 6"/>
                  <a:gd name="T15" fmla="*/ 5 h 7"/>
                  <a:gd name="T16" fmla="*/ 0 w 6"/>
                  <a:gd name="T17" fmla="*/ 3 h 7"/>
                  <a:gd name="T18" fmla="*/ 1 w 6"/>
                  <a:gd name="T19" fmla="*/ 3 h 7"/>
                  <a:gd name="T20" fmla="*/ 2 w 6"/>
                  <a:gd name="T21" fmla="*/ 2 h 7"/>
                  <a:gd name="T22" fmla="*/ 1 w 6"/>
                  <a:gd name="T23" fmla="*/ 1 h 7"/>
                  <a:gd name="T24" fmla="*/ 2 w 6"/>
                  <a:gd name="T25" fmla="*/ 2 h 7"/>
                  <a:gd name="T26" fmla="*/ 2 w 6"/>
                  <a:gd name="T27" fmla="*/ 1 h 7"/>
                  <a:gd name="T28" fmla="*/ 3 w 6"/>
                  <a:gd name="T29" fmla="*/ 1 h 7"/>
                  <a:gd name="T30" fmla="*/ 3 w 6"/>
                  <a:gd name="T31" fmla="*/ 0 h 7"/>
                  <a:gd name="T32" fmla="*/ 4 w 6"/>
                  <a:gd name="T33" fmla="*/ 1 h 7"/>
                  <a:gd name="T34" fmla="*/ 4 w 6"/>
                  <a:gd name="T35" fmla="*/ 1 h 7"/>
                  <a:gd name="T36" fmla="*/ 5 w 6"/>
                  <a:gd name="T37" fmla="*/ 2 h 7"/>
                  <a:gd name="T38" fmla="*/ 5 w 6"/>
                  <a:gd name="T39" fmla="*/ 2 h 7"/>
                  <a:gd name="T40" fmla="*/ 5 w 6"/>
                  <a:gd name="T41" fmla="*/ 3 h 7"/>
                  <a:gd name="T42" fmla="*/ 6 w 6"/>
                  <a:gd name="T43" fmla="*/ 3 h 7"/>
                  <a:gd name="T44" fmla="*/ 6 w 6"/>
                  <a:gd name="T45" fmla="*/ 4 h 7"/>
                  <a:gd name="T46" fmla="*/ 6 w 6"/>
                  <a:gd name="T47" fmla="*/ 3 h 7"/>
                  <a:gd name="T48" fmla="*/ 6 w 6"/>
                  <a:gd name="T49" fmla="*/ 2 h 7"/>
                  <a:gd name="T50" fmla="*/ 5 w 6"/>
                  <a:gd name="T51" fmla="*/ 2 h 7"/>
                  <a:gd name="T52" fmla="*/ 4 w 6"/>
                  <a:gd name="T53" fmla="*/ 1 h 7"/>
                  <a:gd name="T54" fmla="*/ 4 w 6"/>
                  <a:gd name="T55" fmla="*/ 0 h 7"/>
                  <a:gd name="T56" fmla="*/ 3 w 6"/>
                  <a:gd name="T57" fmla="*/ 1 h 7"/>
                  <a:gd name="T58" fmla="*/ 2 w 6"/>
                  <a:gd name="T59" fmla="*/ 1 h 7"/>
                  <a:gd name="T60" fmla="*/ 1 w 6"/>
                  <a:gd name="T61" fmla="*/ 1 h 7"/>
                  <a:gd name="T62" fmla="*/ 1 w 6"/>
                  <a:gd name="T63" fmla="*/ 2 h 7"/>
                  <a:gd name="T64" fmla="*/ 1 w 6"/>
                  <a:gd name="T65" fmla="*/ 3 h 7"/>
                  <a:gd name="T66" fmla="*/ 0 w 6"/>
                  <a:gd name="T67" fmla="*/ 4 h 7"/>
                  <a:gd name="T68" fmla="*/ 0 w 6"/>
                  <a:gd name="T69" fmla="*/ 5 h 7"/>
                  <a:gd name="T70" fmla="*/ 0 w 6"/>
                  <a:gd name="T71" fmla="*/ 6 h 7"/>
                  <a:gd name="T72" fmla="*/ 1 w 6"/>
                  <a:gd name="T73" fmla="*/ 6 h 7"/>
                  <a:gd name="T74" fmla="*/ 2 w 6"/>
                  <a:gd name="T75" fmla="*/ 6 h 7"/>
                  <a:gd name="T76" fmla="*/ 3 w 6"/>
                  <a:gd name="T77" fmla="*/ 6 h 7"/>
                  <a:gd name="T78" fmla="*/ 4 w 6"/>
                  <a:gd name="T79" fmla="*/ 6 h 7"/>
                  <a:gd name="T80" fmla="*/ 5 w 6"/>
                  <a:gd name="T81" fmla="*/ 6 h 7"/>
                  <a:gd name="T82" fmla="*/ 5 w 6"/>
                  <a:gd name="T8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" h="7">
                    <a:moveTo>
                      <a:pt x="6" y="6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4" name="Freeform 434"/>
              <p:cNvSpPr>
                <a:spLocks/>
              </p:cNvSpPr>
              <p:nvPr/>
            </p:nvSpPr>
            <p:spPr bwMode="auto">
              <a:xfrm>
                <a:off x="3920" y="717"/>
                <a:ext cx="24" cy="12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1 h 2"/>
                  <a:gd name="T4" fmla="*/ 3 w 4"/>
                  <a:gd name="T5" fmla="*/ 1 h 2"/>
                  <a:gd name="T6" fmla="*/ 3 w 4"/>
                  <a:gd name="T7" fmla="*/ 2 h 2"/>
                  <a:gd name="T8" fmla="*/ 3 w 4"/>
                  <a:gd name="T9" fmla="*/ 2 h 2"/>
                  <a:gd name="T10" fmla="*/ 3 w 4"/>
                  <a:gd name="T11" fmla="*/ 1 h 2"/>
                  <a:gd name="T12" fmla="*/ 3 w 4"/>
                  <a:gd name="T13" fmla="*/ 1 h 2"/>
                  <a:gd name="T14" fmla="*/ 2 w 4"/>
                  <a:gd name="T15" fmla="*/ 1 h 2"/>
                  <a:gd name="T16" fmla="*/ 2 w 4"/>
                  <a:gd name="T17" fmla="*/ 1 h 2"/>
                  <a:gd name="T18" fmla="*/ 2 w 4"/>
                  <a:gd name="T19" fmla="*/ 1 h 2"/>
                  <a:gd name="T20" fmla="*/ 1 w 4"/>
                  <a:gd name="T21" fmla="*/ 1 h 2"/>
                  <a:gd name="T22" fmla="*/ 1 w 4"/>
                  <a:gd name="T23" fmla="*/ 1 h 2"/>
                  <a:gd name="T24" fmla="*/ 0 w 4"/>
                  <a:gd name="T25" fmla="*/ 2 h 2"/>
                  <a:gd name="T26" fmla="*/ 0 w 4"/>
                  <a:gd name="T27" fmla="*/ 1 h 2"/>
                  <a:gd name="T28" fmla="*/ 0 w 4"/>
                  <a:gd name="T29" fmla="*/ 1 h 2"/>
                  <a:gd name="T30" fmla="*/ 0 w 4"/>
                  <a:gd name="T31" fmla="*/ 1 h 2"/>
                  <a:gd name="T32" fmla="*/ 0 w 4"/>
                  <a:gd name="T33" fmla="*/ 0 h 2"/>
                  <a:gd name="T34" fmla="*/ 0 w 4"/>
                  <a:gd name="T35" fmla="*/ 0 h 2"/>
                  <a:gd name="T36" fmla="*/ 0 w 4"/>
                  <a:gd name="T37" fmla="*/ 0 h 2"/>
                  <a:gd name="T38" fmla="*/ 0 w 4"/>
                  <a:gd name="T39" fmla="*/ 0 h 2"/>
                  <a:gd name="T40" fmla="*/ 1 w 4"/>
                  <a:gd name="T41" fmla="*/ 0 h 2"/>
                  <a:gd name="T42" fmla="*/ 1 w 4"/>
                  <a:gd name="T43" fmla="*/ 0 h 2"/>
                  <a:gd name="T44" fmla="*/ 1 w 4"/>
                  <a:gd name="T45" fmla="*/ 0 h 2"/>
                  <a:gd name="T46" fmla="*/ 1 w 4"/>
                  <a:gd name="T47" fmla="*/ 1 h 2"/>
                  <a:gd name="T48" fmla="*/ 1 w 4"/>
                  <a:gd name="T49" fmla="*/ 1 h 2"/>
                  <a:gd name="T50" fmla="*/ 1 w 4"/>
                  <a:gd name="T51" fmla="*/ 1 h 2"/>
                  <a:gd name="T52" fmla="*/ 2 w 4"/>
                  <a:gd name="T53" fmla="*/ 1 h 2"/>
                  <a:gd name="T54" fmla="*/ 2 w 4"/>
                  <a:gd name="T55" fmla="*/ 1 h 2"/>
                  <a:gd name="T56" fmla="*/ 2 w 4"/>
                  <a:gd name="T57" fmla="*/ 0 h 2"/>
                  <a:gd name="T58" fmla="*/ 2 w 4"/>
                  <a:gd name="T59" fmla="*/ 0 h 2"/>
                  <a:gd name="T60" fmla="*/ 2 w 4"/>
                  <a:gd name="T61" fmla="*/ 0 h 2"/>
                  <a:gd name="T62" fmla="*/ 2 w 4"/>
                  <a:gd name="T63" fmla="*/ 0 h 2"/>
                  <a:gd name="T64" fmla="*/ 3 w 4"/>
                  <a:gd name="T65" fmla="*/ 0 h 2"/>
                  <a:gd name="T66" fmla="*/ 3 w 4"/>
                  <a:gd name="T67" fmla="*/ 0 h 2"/>
                  <a:gd name="T68" fmla="*/ 3 w 4"/>
                  <a:gd name="T69" fmla="*/ 1 h 2"/>
                  <a:gd name="T70" fmla="*/ 3 w 4"/>
                  <a:gd name="T71" fmla="*/ 1 h 2"/>
                  <a:gd name="T72" fmla="*/ 4 w 4"/>
                  <a:gd name="T73" fmla="*/ 1 h 2"/>
                  <a:gd name="T74" fmla="*/ 4 w 4"/>
                  <a:gd name="T75" fmla="*/ 1 h 2"/>
                  <a:gd name="T76" fmla="*/ 4 w 4"/>
                  <a:gd name="T77" fmla="*/ 1 h 2"/>
                  <a:gd name="T78" fmla="*/ 4 w 4"/>
                  <a:gd name="T79" fmla="*/ 0 h 2"/>
                  <a:gd name="T80" fmla="*/ 4 w 4"/>
                  <a:gd name="T81" fmla="*/ 0 h 2"/>
                  <a:gd name="T82" fmla="*/ 4 w 4"/>
                  <a:gd name="T83" fmla="*/ 0 h 2"/>
                  <a:gd name="T84" fmla="*/ 4 w 4"/>
                  <a:gd name="T85" fmla="*/ 0 h 2"/>
                  <a:gd name="T86" fmla="*/ 4 w 4"/>
                  <a:gd name="T87" fmla="*/ 1 h 2"/>
                  <a:gd name="T88" fmla="*/ 4 w 4"/>
                  <a:gd name="T89" fmla="*/ 1 h 2"/>
                  <a:gd name="T90" fmla="*/ 4 w 4"/>
                  <a:gd name="T9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5" name="Freeform 435"/>
              <p:cNvSpPr>
                <a:spLocks/>
              </p:cNvSpPr>
              <p:nvPr/>
            </p:nvSpPr>
            <p:spPr bwMode="auto">
              <a:xfrm>
                <a:off x="3920" y="705"/>
                <a:ext cx="24" cy="18"/>
              </a:xfrm>
              <a:custGeom>
                <a:avLst/>
                <a:gdLst>
                  <a:gd name="T0" fmla="*/ 2 w 4"/>
                  <a:gd name="T1" fmla="*/ 2 h 3"/>
                  <a:gd name="T2" fmla="*/ 2 w 4"/>
                  <a:gd name="T3" fmla="*/ 2 h 3"/>
                  <a:gd name="T4" fmla="*/ 1 w 4"/>
                  <a:gd name="T5" fmla="*/ 2 h 3"/>
                  <a:gd name="T6" fmla="*/ 1 w 4"/>
                  <a:gd name="T7" fmla="*/ 2 h 3"/>
                  <a:gd name="T8" fmla="*/ 1 w 4"/>
                  <a:gd name="T9" fmla="*/ 2 h 3"/>
                  <a:gd name="T10" fmla="*/ 1 w 4"/>
                  <a:gd name="T11" fmla="*/ 2 h 3"/>
                  <a:gd name="T12" fmla="*/ 0 w 4"/>
                  <a:gd name="T13" fmla="*/ 1 h 3"/>
                  <a:gd name="T14" fmla="*/ 0 w 4"/>
                  <a:gd name="T15" fmla="*/ 1 h 3"/>
                  <a:gd name="T16" fmla="*/ 1 w 4"/>
                  <a:gd name="T17" fmla="*/ 1 h 3"/>
                  <a:gd name="T18" fmla="*/ 1 w 4"/>
                  <a:gd name="T19" fmla="*/ 1 h 3"/>
                  <a:gd name="T20" fmla="*/ 1 w 4"/>
                  <a:gd name="T21" fmla="*/ 0 h 3"/>
                  <a:gd name="T22" fmla="*/ 1 w 4"/>
                  <a:gd name="T23" fmla="*/ 1 h 3"/>
                  <a:gd name="T24" fmla="*/ 1 w 4"/>
                  <a:gd name="T25" fmla="*/ 1 h 3"/>
                  <a:gd name="T26" fmla="*/ 2 w 4"/>
                  <a:gd name="T27" fmla="*/ 1 h 3"/>
                  <a:gd name="T28" fmla="*/ 2 w 4"/>
                  <a:gd name="T29" fmla="*/ 0 h 3"/>
                  <a:gd name="T30" fmla="*/ 2 w 4"/>
                  <a:gd name="T31" fmla="*/ 0 h 3"/>
                  <a:gd name="T32" fmla="*/ 2 w 4"/>
                  <a:gd name="T33" fmla="*/ 1 h 3"/>
                  <a:gd name="T34" fmla="*/ 2 w 4"/>
                  <a:gd name="T35" fmla="*/ 1 h 3"/>
                  <a:gd name="T36" fmla="*/ 3 w 4"/>
                  <a:gd name="T37" fmla="*/ 0 h 3"/>
                  <a:gd name="T38" fmla="*/ 3 w 4"/>
                  <a:gd name="T39" fmla="*/ 1 h 3"/>
                  <a:gd name="T40" fmla="*/ 3 w 4"/>
                  <a:gd name="T41" fmla="*/ 1 h 3"/>
                  <a:gd name="T42" fmla="*/ 3 w 4"/>
                  <a:gd name="T43" fmla="*/ 1 h 3"/>
                  <a:gd name="T44" fmla="*/ 3 w 4"/>
                  <a:gd name="T45" fmla="*/ 1 h 3"/>
                  <a:gd name="T46" fmla="*/ 4 w 4"/>
                  <a:gd name="T47" fmla="*/ 1 h 3"/>
                  <a:gd name="T48" fmla="*/ 4 w 4"/>
                  <a:gd name="T49" fmla="*/ 1 h 3"/>
                  <a:gd name="T50" fmla="*/ 4 w 4"/>
                  <a:gd name="T51" fmla="*/ 1 h 3"/>
                  <a:gd name="T52" fmla="*/ 4 w 4"/>
                  <a:gd name="T53" fmla="*/ 1 h 3"/>
                  <a:gd name="T54" fmla="*/ 4 w 4"/>
                  <a:gd name="T55" fmla="*/ 2 h 3"/>
                  <a:gd name="T56" fmla="*/ 4 w 4"/>
                  <a:gd name="T57" fmla="*/ 2 h 3"/>
                  <a:gd name="T58" fmla="*/ 4 w 4"/>
                  <a:gd name="T59" fmla="*/ 2 h 3"/>
                  <a:gd name="T60" fmla="*/ 4 w 4"/>
                  <a:gd name="T61" fmla="*/ 2 h 3"/>
                  <a:gd name="T62" fmla="*/ 4 w 4"/>
                  <a:gd name="T63" fmla="*/ 2 h 3"/>
                  <a:gd name="T64" fmla="*/ 3 w 4"/>
                  <a:gd name="T65" fmla="*/ 2 h 3"/>
                  <a:gd name="T66" fmla="*/ 3 w 4"/>
                  <a:gd name="T67" fmla="*/ 2 h 3"/>
                  <a:gd name="T68" fmla="*/ 3 w 4"/>
                  <a:gd name="T69" fmla="*/ 3 h 3"/>
                  <a:gd name="T70" fmla="*/ 3 w 4"/>
                  <a:gd name="T71" fmla="*/ 3 h 3"/>
                  <a:gd name="T72" fmla="*/ 3 w 4"/>
                  <a:gd name="T73" fmla="*/ 2 h 3"/>
                  <a:gd name="T74" fmla="*/ 3 w 4"/>
                  <a:gd name="T75" fmla="*/ 2 h 3"/>
                  <a:gd name="T76" fmla="*/ 3 w 4"/>
                  <a:gd name="T77" fmla="*/ 1 h 3"/>
                  <a:gd name="T78" fmla="*/ 3 w 4"/>
                  <a:gd name="T79" fmla="*/ 1 h 3"/>
                  <a:gd name="T80" fmla="*/ 2 w 4"/>
                  <a:gd name="T81" fmla="*/ 1 h 3"/>
                  <a:gd name="T82" fmla="*/ 2 w 4"/>
                  <a:gd name="T83" fmla="*/ 1 h 3"/>
                  <a:gd name="T84" fmla="*/ 2 w 4"/>
                  <a:gd name="T85" fmla="*/ 1 h 3"/>
                  <a:gd name="T86" fmla="*/ 2 w 4"/>
                  <a:gd name="T87" fmla="*/ 1 h 3"/>
                  <a:gd name="T88" fmla="*/ 2 w 4"/>
                  <a:gd name="T89" fmla="*/ 1 h 3"/>
                  <a:gd name="T90" fmla="*/ 1 w 4"/>
                  <a:gd name="T91" fmla="*/ 1 h 3"/>
                  <a:gd name="T92" fmla="*/ 1 w 4"/>
                  <a:gd name="T93" fmla="*/ 1 h 3"/>
                  <a:gd name="T94" fmla="*/ 1 w 4"/>
                  <a:gd name="T95" fmla="*/ 1 h 3"/>
                  <a:gd name="T96" fmla="*/ 1 w 4"/>
                  <a:gd name="T97" fmla="*/ 2 h 3"/>
                  <a:gd name="T98" fmla="*/ 1 w 4"/>
                  <a:gd name="T99" fmla="*/ 2 h 3"/>
                  <a:gd name="T100" fmla="*/ 2 w 4"/>
                  <a:gd name="T101" fmla="*/ 2 h 3"/>
                  <a:gd name="T102" fmla="*/ 2 w 4"/>
                  <a:gd name="T103" fmla="*/ 2 h 3"/>
                  <a:gd name="T104" fmla="*/ 2 w 4"/>
                  <a:gd name="T10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6" name="Freeform 436"/>
              <p:cNvSpPr>
                <a:spLocks/>
              </p:cNvSpPr>
              <p:nvPr/>
            </p:nvSpPr>
            <p:spPr bwMode="auto">
              <a:xfrm>
                <a:off x="3932" y="711"/>
                <a:ext cx="1" cy="1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0 h 2"/>
                  <a:gd name="T5" fmla="*/ 0 h 2"/>
                  <a:gd name="T6" fmla="*/ 1 h 2"/>
                  <a:gd name="T7" fmla="*/ 1 h 2"/>
                  <a:gd name="T8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7" name="Freeform 437"/>
              <p:cNvSpPr>
                <a:spLocks/>
              </p:cNvSpPr>
              <p:nvPr/>
            </p:nvSpPr>
            <p:spPr bwMode="auto">
              <a:xfrm>
                <a:off x="3878" y="705"/>
                <a:ext cx="42" cy="36"/>
              </a:xfrm>
              <a:custGeom>
                <a:avLst/>
                <a:gdLst>
                  <a:gd name="T0" fmla="*/ 6 w 7"/>
                  <a:gd name="T1" fmla="*/ 1 h 6"/>
                  <a:gd name="T2" fmla="*/ 6 w 7"/>
                  <a:gd name="T3" fmla="*/ 2 h 6"/>
                  <a:gd name="T4" fmla="*/ 6 w 7"/>
                  <a:gd name="T5" fmla="*/ 2 h 6"/>
                  <a:gd name="T6" fmla="*/ 5 w 7"/>
                  <a:gd name="T7" fmla="*/ 3 h 6"/>
                  <a:gd name="T8" fmla="*/ 5 w 7"/>
                  <a:gd name="T9" fmla="*/ 3 h 6"/>
                  <a:gd name="T10" fmla="*/ 5 w 7"/>
                  <a:gd name="T11" fmla="*/ 4 h 6"/>
                  <a:gd name="T12" fmla="*/ 5 w 7"/>
                  <a:gd name="T13" fmla="*/ 4 h 6"/>
                  <a:gd name="T14" fmla="*/ 5 w 7"/>
                  <a:gd name="T15" fmla="*/ 5 h 6"/>
                  <a:gd name="T16" fmla="*/ 4 w 7"/>
                  <a:gd name="T17" fmla="*/ 5 h 6"/>
                  <a:gd name="T18" fmla="*/ 4 w 7"/>
                  <a:gd name="T19" fmla="*/ 5 h 6"/>
                  <a:gd name="T20" fmla="*/ 4 w 7"/>
                  <a:gd name="T21" fmla="*/ 5 h 6"/>
                  <a:gd name="T22" fmla="*/ 3 w 7"/>
                  <a:gd name="T23" fmla="*/ 6 h 6"/>
                  <a:gd name="T24" fmla="*/ 2 w 7"/>
                  <a:gd name="T25" fmla="*/ 6 h 6"/>
                  <a:gd name="T26" fmla="*/ 2 w 7"/>
                  <a:gd name="T27" fmla="*/ 6 h 6"/>
                  <a:gd name="T28" fmla="*/ 1 w 7"/>
                  <a:gd name="T29" fmla="*/ 6 h 6"/>
                  <a:gd name="T30" fmla="*/ 1 w 7"/>
                  <a:gd name="T31" fmla="*/ 5 h 6"/>
                  <a:gd name="T32" fmla="*/ 1 w 7"/>
                  <a:gd name="T33" fmla="*/ 5 h 6"/>
                  <a:gd name="T34" fmla="*/ 1 w 7"/>
                  <a:gd name="T35" fmla="*/ 4 h 6"/>
                  <a:gd name="T36" fmla="*/ 1 w 7"/>
                  <a:gd name="T37" fmla="*/ 3 h 6"/>
                  <a:gd name="T38" fmla="*/ 2 w 7"/>
                  <a:gd name="T39" fmla="*/ 3 h 6"/>
                  <a:gd name="T40" fmla="*/ 2 w 7"/>
                  <a:gd name="T41" fmla="*/ 2 h 6"/>
                  <a:gd name="T42" fmla="*/ 3 w 7"/>
                  <a:gd name="T43" fmla="*/ 2 h 6"/>
                  <a:gd name="T44" fmla="*/ 3 w 7"/>
                  <a:gd name="T45" fmla="*/ 1 h 6"/>
                  <a:gd name="T46" fmla="*/ 3 w 7"/>
                  <a:gd name="T47" fmla="*/ 1 h 6"/>
                  <a:gd name="T48" fmla="*/ 4 w 7"/>
                  <a:gd name="T49" fmla="*/ 1 h 6"/>
                  <a:gd name="T50" fmla="*/ 4 w 7"/>
                  <a:gd name="T51" fmla="*/ 0 h 6"/>
                  <a:gd name="T52" fmla="*/ 5 w 7"/>
                  <a:gd name="T53" fmla="*/ 0 h 6"/>
                  <a:gd name="T54" fmla="*/ 5 w 7"/>
                  <a:gd name="T55" fmla="*/ 0 h 6"/>
                  <a:gd name="T56" fmla="*/ 6 w 7"/>
                  <a:gd name="T57" fmla="*/ 0 h 6"/>
                  <a:gd name="T58" fmla="*/ 6 w 7"/>
                  <a:gd name="T59" fmla="*/ 1 h 6"/>
                  <a:gd name="T60" fmla="*/ 6 w 7"/>
                  <a:gd name="T61" fmla="*/ 1 h 6"/>
                  <a:gd name="T62" fmla="*/ 7 w 7"/>
                  <a:gd name="T63" fmla="*/ 0 h 6"/>
                  <a:gd name="T64" fmla="*/ 6 w 7"/>
                  <a:gd name="T65" fmla="*/ 0 h 6"/>
                  <a:gd name="T66" fmla="*/ 5 w 7"/>
                  <a:gd name="T67" fmla="*/ 0 h 6"/>
                  <a:gd name="T68" fmla="*/ 4 w 7"/>
                  <a:gd name="T69" fmla="*/ 0 h 6"/>
                  <a:gd name="T70" fmla="*/ 4 w 7"/>
                  <a:gd name="T71" fmla="*/ 0 h 6"/>
                  <a:gd name="T72" fmla="*/ 4 w 7"/>
                  <a:gd name="T73" fmla="*/ 0 h 6"/>
                  <a:gd name="T74" fmla="*/ 3 w 7"/>
                  <a:gd name="T75" fmla="*/ 1 h 6"/>
                  <a:gd name="T76" fmla="*/ 3 w 7"/>
                  <a:gd name="T77" fmla="*/ 1 h 6"/>
                  <a:gd name="T78" fmla="*/ 2 w 7"/>
                  <a:gd name="T79" fmla="*/ 2 h 6"/>
                  <a:gd name="T80" fmla="*/ 2 w 7"/>
                  <a:gd name="T81" fmla="*/ 2 h 6"/>
                  <a:gd name="T82" fmla="*/ 1 w 7"/>
                  <a:gd name="T83" fmla="*/ 3 h 6"/>
                  <a:gd name="T84" fmla="*/ 1 w 7"/>
                  <a:gd name="T85" fmla="*/ 4 h 6"/>
                  <a:gd name="T86" fmla="*/ 1 w 7"/>
                  <a:gd name="T87" fmla="*/ 4 h 6"/>
                  <a:gd name="T88" fmla="*/ 1 w 7"/>
                  <a:gd name="T89" fmla="*/ 5 h 6"/>
                  <a:gd name="T90" fmla="*/ 1 w 7"/>
                  <a:gd name="T91" fmla="*/ 6 h 6"/>
                  <a:gd name="T92" fmla="*/ 2 w 7"/>
                  <a:gd name="T93" fmla="*/ 6 h 6"/>
                  <a:gd name="T94" fmla="*/ 2 w 7"/>
                  <a:gd name="T95" fmla="*/ 6 h 6"/>
                  <a:gd name="T96" fmla="*/ 3 w 7"/>
                  <a:gd name="T97" fmla="*/ 6 h 6"/>
                  <a:gd name="T98" fmla="*/ 4 w 7"/>
                  <a:gd name="T99" fmla="*/ 6 h 6"/>
                  <a:gd name="T100" fmla="*/ 4 w 7"/>
                  <a:gd name="T101" fmla="*/ 5 h 6"/>
                  <a:gd name="T102" fmla="*/ 5 w 7"/>
                  <a:gd name="T103" fmla="*/ 5 h 6"/>
                  <a:gd name="T104" fmla="*/ 5 w 7"/>
                  <a:gd name="T105" fmla="*/ 5 h 6"/>
                  <a:gd name="T106" fmla="*/ 5 w 7"/>
                  <a:gd name="T107" fmla="*/ 4 h 6"/>
                  <a:gd name="T108" fmla="*/ 6 w 7"/>
                  <a:gd name="T109" fmla="*/ 3 h 6"/>
                  <a:gd name="T110" fmla="*/ 6 w 7"/>
                  <a:gd name="T111" fmla="*/ 3 h 6"/>
                  <a:gd name="T112" fmla="*/ 6 w 7"/>
                  <a:gd name="T113" fmla="*/ 2 h 6"/>
                  <a:gd name="T114" fmla="*/ 6 w 7"/>
                  <a:gd name="T115" fmla="*/ 2 h 6"/>
                  <a:gd name="T116" fmla="*/ 6 w 7"/>
                  <a:gd name="T117" fmla="*/ 1 h 6"/>
                  <a:gd name="T118" fmla="*/ 6 w 7"/>
                  <a:gd name="T119" fmla="*/ 1 h 6"/>
                  <a:gd name="T120" fmla="*/ 6 w 7"/>
                  <a:gd name="T1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" h="6">
                    <a:moveTo>
                      <a:pt x="6" y="1"/>
                    </a:move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8" name="Freeform 438"/>
              <p:cNvSpPr>
                <a:spLocks/>
              </p:cNvSpPr>
              <p:nvPr/>
            </p:nvSpPr>
            <p:spPr bwMode="auto">
              <a:xfrm>
                <a:off x="3884" y="705"/>
                <a:ext cx="30" cy="36"/>
              </a:xfrm>
              <a:custGeom>
                <a:avLst/>
                <a:gdLst>
                  <a:gd name="T0" fmla="*/ 4 w 5"/>
                  <a:gd name="T1" fmla="*/ 1 h 6"/>
                  <a:gd name="T2" fmla="*/ 4 w 5"/>
                  <a:gd name="T3" fmla="*/ 2 h 6"/>
                  <a:gd name="T4" fmla="*/ 5 w 5"/>
                  <a:gd name="T5" fmla="*/ 2 h 6"/>
                  <a:gd name="T6" fmla="*/ 4 w 5"/>
                  <a:gd name="T7" fmla="*/ 2 h 6"/>
                  <a:gd name="T8" fmla="*/ 4 w 5"/>
                  <a:gd name="T9" fmla="*/ 3 h 6"/>
                  <a:gd name="T10" fmla="*/ 4 w 5"/>
                  <a:gd name="T11" fmla="*/ 3 h 6"/>
                  <a:gd name="T12" fmla="*/ 4 w 5"/>
                  <a:gd name="T13" fmla="*/ 3 h 6"/>
                  <a:gd name="T14" fmla="*/ 3 w 5"/>
                  <a:gd name="T15" fmla="*/ 4 h 6"/>
                  <a:gd name="T16" fmla="*/ 3 w 5"/>
                  <a:gd name="T17" fmla="*/ 4 h 6"/>
                  <a:gd name="T18" fmla="*/ 4 w 5"/>
                  <a:gd name="T19" fmla="*/ 4 h 6"/>
                  <a:gd name="T20" fmla="*/ 3 w 5"/>
                  <a:gd name="T21" fmla="*/ 4 h 6"/>
                  <a:gd name="T22" fmla="*/ 3 w 5"/>
                  <a:gd name="T23" fmla="*/ 4 h 6"/>
                  <a:gd name="T24" fmla="*/ 3 w 5"/>
                  <a:gd name="T25" fmla="*/ 5 h 6"/>
                  <a:gd name="T26" fmla="*/ 2 w 5"/>
                  <a:gd name="T27" fmla="*/ 5 h 6"/>
                  <a:gd name="T28" fmla="*/ 2 w 5"/>
                  <a:gd name="T29" fmla="*/ 5 h 6"/>
                  <a:gd name="T30" fmla="*/ 1 w 5"/>
                  <a:gd name="T31" fmla="*/ 5 h 6"/>
                  <a:gd name="T32" fmla="*/ 1 w 5"/>
                  <a:gd name="T33" fmla="*/ 5 h 6"/>
                  <a:gd name="T34" fmla="*/ 1 w 5"/>
                  <a:gd name="T35" fmla="*/ 5 h 6"/>
                  <a:gd name="T36" fmla="*/ 0 w 5"/>
                  <a:gd name="T37" fmla="*/ 5 h 6"/>
                  <a:gd name="T38" fmla="*/ 0 w 5"/>
                  <a:gd name="T39" fmla="*/ 5 h 6"/>
                  <a:gd name="T40" fmla="*/ 0 w 5"/>
                  <a:gd name="T41" fmla="*/ 4 h 6"/>
                  <a:gd name="T42" fmla="*/ 1 w 5"/>
                  <a:gd name="T43" fmla="*/ 4 h 6"/>
                  <a:gd name="T44" fmla="*/ 1 w 5"/>
                  <a:gd name="T45" fmla="*/ 5 h 6"/>
                  <a:gd name="T46" fmla="*/ 2 w 5"/>
                  <a:gd name="T47" fmla="*/ 5 h 6"/>
                  <a:gd name="T48" fmla="*/ 2 w 5"/>
                  <a:gd name="T49" fmla="*/ 4 h 6"/>
                  <a:gd name="T50" fmla="*/ 2 w 5"/>
                  <a:gd name="T51" fmla="*/ 4 h 6"/>
                  <a:gd name="T52" fmla="*/ 2 w 5"/>
                  <a:gd name="T53" fmla="*/ 4 h 6"/>
                  <a:gd name="T54" fmla="*/ 3 w 5"/>
                  <a:gd name="T55" fmla="*/ 3 h 6"/>
                  <a:gd name="T56" fmla="*/ 3 w 5"/>
                  <a:gd name="T57" fmla="*/ 4 h 6"/>
                  <a:gd name="T58" fmla="*/ 3 w 5"/>
                  <a:gd name="T59" fmla="*/ 3 h 6"/>
                  <a:gd name="T60" fmla="*/ 4 w 5"/>
                  <a:gd name="T61" fmla="*/ 2 h 6"/>
                  <a:gd name="T62" fmla="*/ 4 w 5"/>
                  <a:gd name="T63" fmla="*/ 2 h 6"/>
                  <a:gd name="T64" fmla="*/ 4 w 5"/>
                  <a:gd name="T65" fmla="*/ 1 h 6"/>
                  <a:gd name="T66" fmla="*/ 4 w 5"/>
                  <a:gd name="T67" fmla="*/ 1 h 6"/>
                  <a:gd name="T68" fmla="*/ 5 w 5"/>
                  <a:gd name="T69" fmla="*/ 0 h 6"/>
                  <a:gd name="T70" fmla="*/ 4 w 5"/>
                  <a:gd name="T7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" h="6">
                    <a:moveTo>
                      <a:pt x="5" y="1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39" name="Freeform 439"/>
              <p:cNvSpPr>
                <a:spLocks/>
              </p:cNvSpPr>
              <p:nvPr/>
            </p:nvSpPr>
            <p:spPr bwMode="auto">
              <a:xfrm>
                <a:off x="3884" y="711"/>
                <a:ext cx="24" cy="24"/>
              </a:xfrm>
              <a:custGeom>
                <a:avLst/>
                <a:gdLst>
                  <a:gd name="T0" fmla="*/ 4 w 4"/>
                  <a:gd name="T1" fmla="*/ 1 h 4"/>
                  <a:gd name="T2" fmla="*/ 4 w 4"/>
                  <a:gd name="T3" fmla="*/ 1 h 4"/>
                  <a:gd name="T4" fmla="*/ 3 w 4"/>
                  <a:gd name="T5" fmla="*/ 1 h 4"/>
                  <a:gd name="T6" fmla="*/ 3 w 4"/>
                  <a:gd name="T7" fmla="*/ 1 h 4"/>
                  <a:gd name="T8" fmla="*/ 3 w 4"/>
                  <a:gd name="T9" fmla="*/ 1 h 4"/>
                  <a:gd name="T10" fmla="*/ 3 w 4"/>
                  <a:gd name="T11" fmla="*/ 1 h 4"/>
                  <a:gd name="T12" fmla="*/ 3 w 4"/>
                  <a:gd name="T13" fmla="*/ 2 h 4"/>
                  <a:gd name="T14" fmla="*/ 3 w 4"/>
                  <a:gd name="T15" fmla="*/ 2 h 4"/>
                  <a:gd name="T16" fmla="*/ 3 w 4"/>
                  <a:gd name="T17" fmla="*/ 2 h 4"/>
                  <a:gd name="T18" fmla="*/ 3 w 4"/>
                  <a:gd name="T19" fmla="*/ 2 h 4"/>
                  <a:gd name="T20" fmla="*/ 2 w 4"/>
                  <a:gd name="T21" fmla="*/ 2 h 4"/>
                  <a:gd name="T22" fmla="*/ 3 w 4"/>
                  <a:gd name="T23" fmla="*/ 3 h 4"/>
                  <a:gd name="T24" fmla="*/ 3 w 4"/>
                  <a:gd name="T25" fmla="*/ 3 h 4"/>
                  <a:gd name="T26" fmla="*/ 2 w 4"/>
                  <a:gd name="T27" fmla="*/ 2 h 4"/>
                  <a:gd name="T28" fmla="*/ 2 w 4"/>
                  <a:gd name="T29" fmla="*/ 2 h 4"/>
                  <a:gd name="T30" fmla="*/ 2 w 4"/>
                  <a:gd name="T31" fmla="*/ 2 h 4"/>
                  <a:gd name="T32" fmla="*/ 1 w 4"/>
                  <a:gd name="T33" fmla="*/ 2 h 4"/>
                  <a:gd name="T34" fmla="*/ 2 w 4"/>
                  <a:gd name="T35" fmla="*/ 3 h 4"/>
                  <a:gd name="T36" fmla="*/ 2 w 4"/>
                  <a:gd name="T37" fmla="*/ 3 h 4"/>
                  <a:gd name="T38" fmla="*/ 2 w 4"/>
                  <a:gd name="T39" fmla="*/ 4 h 4"/>
                  <a:gd name="T40" fmla="*/ 1 w 4"/>
                  <a:gd name="T41" fmla="*/ 3 h 4"/>
                  <a:gd name="T42" fmla="*/ 1 w 4"/>
                  <a:gd name="T43" fmla="*/ 3 h 4"/>
                  <a:gd name="T44" fmla="*/ 1 w 4"/>
                  <a:gd name="T45" fmla="*/ 3 h 4"/>
                  <a:gd name="T46" fmla="*/ 1 w 4"/>
                  <a:gd name="T47" fmla="*/ 3 h 4"/>
                  <a:gd name="T48" fmla="*/ 0 w 4"/>
                  <a:gd name="T49" fmla="*/ 4 h 4"/>
                  <a:gd name="T50" fmla="*/ 1 w 4"/>
                  <a:gd name="T51" fmla="*/ 3 h 4"/>
                  <a:gd name="T52" fmla="*/ 0 w 4"/>
                  <a:gd name="T53" fmla="*/ 3 h 4"/>
                  <a:gd name="T54" fmla="*/ 0 w 4"/>
                  <a:gd name="T55" fmla="*/ 3 h 4"/>
                  <a:gd name="T56" fmla="*/ 0 w 4"/>
                  <a:gd name="T57" fmla="*/ 2 h 4"/>
                  <a:gd name="T58" fmla="*/ 0 w 4"/>
                  <a:gd name="T59" fmla="*/ 3 h 4"/>
                  <a:gd name="T60" fmla="*/ 1 w 4"/>
                  <a:gd name="T61" fmla="*/ 3 h 4"/>
                  <a:gd name="T62" fmla="*/ 1 w 4"/>
                  <a:gd name="T63" fmla="*/ 3 h 4"/>
                  <a:gd name="T64" fmla="*/ 1 w 4"/>
                  <a:gd name="T65" fmla="*/ 2 h 4"/>
                  <a:gd name="T66" fmla="*/ 1 w 4"/>
                  <a:gd name="T67" fmla="*/ 2 h 4"/>
                  <a:gd name="T68" fmla="*/ 1 w 4"/>
                  <a:gd name="T69" fmla="*/ 2 h 4"/>
                  <a:gd name="T70" fmla="*/ 1 w 4"/>
                  <a:gd name="T71" fmla="*/ 2 h 4"/>
                  <a:gd name="T72" fmla="*/ 1 w 4"/>
                  <a:gd name="T73" fmla="*/ 1 h 4"/>
                  <a:gd name="T74" fmla="*/ 1 w 4"/>
                  <a:gd name="T75" fmla="*/ 2 h 4"/>
                  <a:gd name="T76" fmla="*/ 1 w 4"/>
                  <a:gd name="T77" fmla="*/ 2 h 4"/>
                  <a:gd name="T78" fmla="*/ 2 w 4"/>
                  <a:gd name="T79" fmla="*/ 2 h 4"/>
                  <a:gd name="T80" fmla="*/ 2 w 4"/>
                  <a:gd name="T81" fmla="*/ 2 h 4"/>
                  <a:gd name="T82" fmla="*/ 2 w 4"/>
                  <a:gd name="T83" fmla="*/ 2 h 4"/>
                  <a:gd name="T84" fmla="*/ 2 w 4"/>
                  <a:gd name="T85" fmla="*/ 1 h 4"/>
                  <a:gd name="T86" fmla="*/ 2 w 4"/>
                  <a:gd name="T87" fmla="*/ 1 h 4"/>
                  <a:gd name="T88" fmla="*/ 2 w 4"/>
                  <a:gd name="T89" fmla="*/ 1 h 4"/>
                  <a:gd name="T90" fmla="*/ 2 w 4"/>
                  <a:gd name="T91" fmla="*/ 1 h 4"/>
                  <a:gd name="T92" fmla="*/ 2 w 4"/>
                  <a:gd name="T93" fmla="*/ 1 h 4"/>
                  <a:gd name="T94" fmla="*/ 2 w 4"/>
                  <a:gd name="T95" fmla="*/ 1 h 4"/>
                  <a:gd name="T96" fmla="*/ 2 w 4"/>
                  <a:gd name="T97" fmla="*/ 1 h 4"/>
                  <a:gd name="T98" fmla="*/ 3 w 4"/>
                  <a:gd name="T99" fmla="*/ 1 h 4"/>
                  <a:gd name="T100" fmla="*/ 3 w 4"/>
                  <a:gd name="T101" fmla="*/ 0 h 4"/>
                  <a:gd name="T102" fmla="*/ 3 w 4"/>
                  <a:gd name="T103" fmla="*/ 0 h 4"/>
                  <a:gd name="T104" fmla="*/ 3 w 4"/>
                  <a:gd name="T105" fmla="*/ 0 h 4"/>
                  <a:gd name="T106" fmla="*/ 3 w 4"/>
                  <a:gd name="T107" fmla="*/ 0 h 4"/>
                  <a:gd name="T108" fmla="*/ 3 w 4"/>
                  <a:gd name="T109" fmla="*/ 0 h 4"/>
                  <a:gd name="T110" fmla="*/ 3 w 4"/>
                  <a:gd name="T111" fmla="*/ 0 h 4"/>
                  <a:gd name="T112" fmla="*/ 3 w 4"/>
                  <a:gd name="T113" fmla="*/ 0 h 4"/>
                  <a:gd name="T114" fmla="*/ 3 w 4"/>
                  <a:gd name="T115" fmla="*/ 0 h 4"/>
                  <a:gd name="T116" fmla="*/ 4 w 4"/>
                  <a:gd name="T117" fmla="*/ 0 h 4"/>
                  <a:gd name="T118" fmla="*/ 4 w 4"/>
                  <a:gd name="T119" fmla="*/ 0 h 4"/>
                  <a:gd name="T120" fmla="*/ 4 w 4"/>
                  <a:gd name="T1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0" name="Freeform 440"/>
              <p:cNvSpPr>
                <a:spLocks/>
              </p:cNvSpPr>
              <p:nvPr/>
            </p:nvSpPr>
            <p:spPr bwMode="auto">
              <a:xfrm>
                <a:off x="3914" y="705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0 w 1"/>
                  <a:gd name="T11" fmla="*/ 1 h 1"/>
                  <a:gd name="T12" fmla="*/ 0 w 1"/>
                  <a:gd name="T13" fmla="*/ 1 h 1"/>
                  <a:gd name="T14" fmla="*/ 0 w 1"/>
                  <a:gd name="T15" fmla="*/ 1 h 1"/>
                  <a:gd name="T16" fmla="*/ 0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1" name="Freeform 441"/>
              <p:cNvSpPr>
                <a:spLocks/>
              </p:cNvSpPr>
              <p:nvPr/>
            </p:nvSpPr>
            <p:spPr bwMode="auto">
              <a:xfrm>
                <a:off x="3914" y="657"/>
                <a:ext cx="36" cy="42"/>
              </a:xfrm>
              <a:custGeom>
                <a:avLst/>
                <a:gdLst>
                  <a:gd name="T0" fmla="*/ 6 w 6"/>
                  <a:gd name="T1" fmla="*/ 5 h 7"/>
                  <a:gd name="T2" fmla="*/ 5 w 6"/>
                  <a:gd name="T3" fmla="*/ 5 h 7"/>
                  <a:gd name="T4" fmla="*/ 5 w 6"/>
                  <a:gd name="T5" fmla="*/ 6 h 7"/>
                  <a:gd name="T6" fmla="*/ 5 w 6"/>
                  <a:gd name="T7" fmla="*/ 6 h 7"/>
                  <a:gd name="T8" fmla="*/ 4 w 6"/>
                  <a:gd name="T9" fmla="*/ 5 h 7"/>
                  <a:gd name="T10" fmla="*/ 4 w 6"/>
                  <a:gd name="T11" fmla="*/ 6 h 7"/>
                  <a:gd name="T12" fmla="*/ 3 w 6"/>
                  <a:gd name="T13" fmla="*/ 6 h 7"/>
                  <a:gd name="T14" fmla="*/ 2 w 6"/>
                  <a:gd name="T15" fmla="*/ 6 h 7"/>
                  <a:gd name="T16" fmla="*/ 2 w 6"/>
                  <a:gd name="T17" fmla="*/ 7 h 7"/>
                  <a:gd name="T18" fmla="*/ 1 w 6"/>
                  <a:gd name="T19" fmla="*/ 6 h 7"/>
                  <a:gd name="T20" fmla="*/ 1 w 6"/>
                  <a:gd name="T21" fmla="*/ 7 h 7"/>
                  <a:gd name="T22" fmla="*/ 0 w 6"/>
                  <a:gd name="T23" fmla="*/ 7 h 7"/>
                  <a:gd name="T24" fmla="*/ 0 w 6"/>
                  <a:gd name="T25" fmla="*/ 6 h 7"/>
                  <a:gd name="T26" fmla="*/ 0 w 6"/>
                  <a:gd name="T27" fmla="*/ 6 h 7"/>
                  <a:gd name="T28" fmla="*/ 0 w 6"/>
                  <a:gd name="T29" fmla="*/ 5 h 7"/>
                  <a:gd name="T30" fmla="*/ 1 w 6"/>
                  <a:gd name="T31" fmla="*/ 5 h 7"/>
                  <a:gd name="T32" fmla="*/ 1 w 6"/>
                  <a:gd name="T33" fmla="*/ 4 h 7"/>
                  <a:gd name="T34" fmla="*/ 2 w 6"/>
                  <a:gd name="T35" fmla="*/ 4 h 7"/>
                  <a:gd name="T36" fmla="*/ 2 w 6"/>
                  <a:gd name="T37" fmla="*/ 3 h 7"/>
                  <a:gd name="T38" fmla="*/ 3 w 6"/>
                  <a:gd name="T39" fmla="*/ 3 h 7"/>
                  <a:gd name="T40" fmla="*/ 3 w 6"/>
                  <a:gd name="T41" fmla="*/ 2 h 7"/>
                  <a:gd name="T42" fmla="*/ 3 w 6"/>
                  <a:gd name="T43" fmla="*/ 2 h 7"/>
                  <a:gd name="T44" fmla="*/ 4 w 6"/>
                  <a:gd name="T45" fmla="*/ 2 h 7"/>
                  <a:gd name="T46" fmla="*/ 4 w 6"/>
                  <a:gd name="T47" fmla="*/ 1 h 7"/>
                  <a:gd name="T48" fmla="*/ 5 w 6"/>
                  <a:gd name="T49" fmla="*/ 1 h 7"/>
                  <a:gd name="T50" fmla="*/ 5 w 6"/>
                  <a:gd name="T51" fmla="*/ 1 h 7"/>
                  <a:gd name="T52" fmla="*/ 4 w 6"/>
                  <a:gd name="T53" fmla="*/ 1 h 7"/>
                  <a:gd name="T54" fmla="*/ 4 w 6"/>
                  <a:gd name="T55" fmla="*/ 1 h 7"/>
                  <a:gd name="T56" fmla="*/ 4 w 6"/>
                  <a:gd name="T57" fmla="*/ 0 h 7"/>
                  <a:gd name="T58" fmla="*/ 4 w 6"/>
                  <a:gd name="T59" fmla="*/ 0 h 7"/>
                  <a:gd name="T60" fmla="*/ 5 w 6"/>
                  <a:gd name="T61" fmla="*/ 0 h 7"/>
                  <a:gd name="T62" fmla="*/ 5 w 6"/>
                  <a:gd name="T63" fmla="*/ 0 h 7"/>
                  <a:gd name="T64" fmla="*/ 5 w 6"/>
                  <a:gd name="T65" fmla="*/ 1 h 7"/>
                  <a:gd name="T66" fmla="*/ 6 w 6"/>
                  <a:gd name="T67" fmla="*/ 0 h 7"/>
                  <a:gd name="T68" fmla="*/ 6 w 6"/>
                  <a:gd name="T69" fmla="*/ 0 h 7"/>
                  <a:gd name="T70" fmla="*/ 6 w 6"/>
                  <a:gd name="T71" fmla="*/ 0 h 7"/>
                  <a:gd name="T72" fmla="*/ 5 w 6"/>
                  <a:gd name="T73" fmla="*/ 0 h 7"/>
                  <a:gd name="T74" fmla="*/ 5 w 6"/>
                  <a:gd name="T75" fmla="*/ 0 h 7"/>
                  <a:gd name="T76" fmla="*/ 4 w 6"/>
                  <a:gd name="T77" fmla="*/ 0 h 7"/>
                  <a:gd name="T78" fmla="*/ 4 w 6"/>
                  <a:gd name="T79" fmla="*/ 0 h 7"/>
                  <a:gd name="T80" fmla="*/ 3 w 6"/>
                  <a:gd name="T81" fmla="*/ 1 h 7"/>
                  <a:gd name="T82" fmla="*/ 4 w 6"/>
                  <a:gd name="T83" fmla="*/ 1 h 7"/>
                  <a:gd name="T84" fmla="*/ 3 w 6"/>
                  <a:gd name="T85" fmla="*/ 2 h 7"/>
                  <a:gd name="T86" fmla="*/ 3 w 6"/>
                  <a:gd name="T87" fmla="*/ 2 h 7"/>
                  <a:gd name="T88" fmla="*/ 2 w 6"/>
                  <a:gd name="T89" fmla="*/ 3 h 7"/>
                  <a:gd name="T90" fmla="*/ 2 w 6"/>
                  <a:gd name="T91" fmla="*/ 3 h 7"/>
                  <a:gd name="T92" fmla="*/ 1 w 6"/>
                  <a:gd name="T93" fmla="*/ 4 h 7"/>
                  <a:gd name="T94" fmla="*/ 1 w 6"/>
                  <a:gd name="T95" fmla="*/ 4 h 7"/>
                  <a:gd name="T96" fmla="*/ 0 w 6"/>
                  <a:gd name="T97" fmla="*/ 5 h 7"/>
                  <a:gd name="T98" fmla="*/ 0 w 6"/>
                  <a:gd name="T99" fmla="*/ 6 h 7"/>
                  <a:gd name="T100" fmla="*/ 0 w 6"/>
                  <a:gd name="T101" fmla="*/ 6 h 7"/>
                  <a:gd name="T102" fmla="*/ 0 w 6"/>
                  <a:gd name="T103" fmla="*/ 7 h 7"/>
                  <a:gd name="T104" fmla="*/ 1 w 6"/>
                  <a:gd name="T105" fmla="*/ 7 h 7"/>
                  <a:gd name="T106" fmla="*/ 1 w 6"/>
                  <a:gd name="T107" fmla="*/ 7 h 7"/>
                  <a:gd name="T108" fmla="*/ 2 w 6"/>
                  <a:gd name="T109" fmla="*/ 7 h 7"/>
                  <a:gd name="T110" fmla="*/ 2 w 6"/>
                  <a:gd name="T111" fmla="*/ 7 h 7"/>
                  <a:gd name="T112" fmla="*/ 3 w 6"/>
                  <a:gd name="T113" fmla="*/ 7 h 7"/>
                  <a:gd name="T114" fmla="*/ 4 w 6"/>
                  <a:gd name="T115" fmla="*/ 7 h 7"/>
                  <a:gd name="T116" fmla="*/ 4 w 6"/>
                  <a:gd name="T117" fmla="*/ 6 h 7"/>
                  <a:gd name="T118" fmla="*/ 5 w 6"/>
                  <a:gd name="T119" fmla="*/ 7 h 7"/>
                  <a:gd name="T120" fmla="*/ 6 w 6"/>
                  <a:gd name="T121" fmla="*/ 6 h 7"/>
                  <a:gd name="T122" fmla="*/ 6 w 6"/>
                  <a:gd name="T123" fmla="*/ 5 h 7"/>
                  <a:gd name="T124" fmla="*/ 6 w 6"/>
                  <a:gd name="T12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" h="7">
                    <a:moveTo>
                      <a:pt x="6" y="5"/>
                    </a:move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2" name="Freeform 442"/>
              <p:cNvSpPr>
                <a:spLocks/>
              </p:cNvSpPr>
              <p:nvPr/>
            </p:nvSpPr>
            <p:spPr bwMode="auto">
              <a:xfrm>
                <a:off x="3914" y="681"/>
                <a:ext cx="36" cy="18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1 h 3"/>
                  <a:gd name="T4" fmla="*/ 5 w 6"/>
                  <a:gd name="T5" fmla="*/ 1 h 3"/>
                  <a:gd name="T6" fmla="*/ 5 w 6"/>
                  <a:gd name="T7" fmla="*/ 1 h 3"/>
                  <a:gd name="T8" fmla="*/ 4 w 6"/>
                  <a:gd name="T9" fmla="*/ 2 h 3"/>
                  <a:gd name="T10" fmla="*/ 4 w 6"/>
                  <a:gd name="T11" fmla="*/ 1 h 3"/>
                  <a:gd name="T12" fmla="*/ 3 w 6"/>
                  <a:gd name="T13" fmla="*/ 1 h 3"/>
                  <a:gd name="T14" fmla="*/ 3 w 6"/>
                  <a:gd name="T15" fmla="*/ 2 h 3"/>
                  <a:gd name="T16" fmla="*/ 2 w 6"/>
                  <a:gd name="T17" fmla="*/ 2 h 3"/>
                  <a:gd name="T18" fmla="*/ 1 w 6"/>
                  <a:gd name="T19" fmla="*/ 2 h 3"/>
                  <a:gd name="T20" fmla="*/ 1 w 6"/>
                  <a:gd name="T21" fmla="*/ 2 h 3"/>
                  <a:gd name="T22" fmla="*/ 1 w 6"/>
                  <a:gd name="T23" fmla="*/ 3 h 3"/>
                  <a:gd name="T24" fmla="*/ 0 w 6"/>
                  <a:gd name="T25" fmla="*/ 2 h 3"/>
                  <a:gd name="T26" fmla="*/ 0 w 6"/>
                  <a:gd name="T27" fmla="*/ 2 h 3"/>
                  <a:gd name="T28" fmla="*/ 1 w 6"/>
                  <a:gd name="T29" fmla="*/ 2 h 3"/>
                  <a:gd name="T30" fmla="*/ 1 w 6"/>
                  <a:gd name="T31" fmla="*/ 1 h 3"/>
                  <a:gd name="T32" fmla="*/ 1 w 6"/>
                  <a:gd name="T33" fmla="*/ 1 h 3"/>
                  <a:gd name="T34" fmla="*/ 1 w 6"/>
                  <a:gd name="T35" fmla="*/ 1 h 3"/>
                  <a:gd name="T36" fmla="*/ 2 w 6"/>
                  <a:gd name="T37" fmla="*/ 1 h 3"/>
                  <a:gd name="T38" fmla="*/ 2 w 6"/>
                  <a:gd name="T39" fmla="*/ 1 h 3"/>
                  <a:gd name="T40" fmla="*/ 2 w 6"/>
                  <a:gd name="T41" fmla="*/ 0 h 3"/>
                  <a:gd name="T42" fmla="*/ 2 w 6"/>
                  <a:gd name="T43" fmla="*/ 1 h 3"/>
                  <a:gd name="T44" fmla="*/ 2 w 6"/>
                  <a:gd name="T45" fmla="*/ 1 h 3"/>
                  <a:gd name="T46" fmla="*/ 3 w 6"/>
                  <a:gd name="T47" fmla="*/ 1 h 3"/>
                  <a:gd name="T48" fmla="*/ 3 w 6"/>
                  <a:gd name="T49" fmla="*/ 1 h 3"/>
                  <a:gd name="T50" fmla="*/ 3 w 6"/>
                  <a:gd name="T51" fmla="*/ 1 h 3"/>
                  <a:gd name="T52" fmla="*/ 3 w 6"/>
                  <a:gd name="T53" fmla="*/ 1 h 3"/>
                  <a:gd name="T54" fmla="*/ 4 w 6"/>
                  <a:gd name="T55" fmla="*/ 1 h 3"/>
                  <a:gd name="T56" fmla="*/ 5 w 6"/>
                  <a:gd name="T57" fmla="*/ 1 h 3"/>
                  <a:gd name="T58" fmla="*/ 5 w 6"/>
                  <a:gd name="T59" fmla="*/ 1 h 3"/>
                  <a:gd name="T60" fmla="*/ 5 w 6"/>
                  <a:gd name="T61" fmla="*/ 0 h 3"/>
                  <a:gd name="T62" fmla="*/ 5 w 6"/>
                  <a:gd name="T63" fmla="*/ 0 h 3"/>
                  <a:gd name="T64" fmla="*/ 6 w 6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3" name="Freeform 443"/>
              <p:cNvSpPr>
                <a:spLocks/>
              </p:cNvSpPr>
              <p:nvPr/>
            </p:nvSpPr>
            <p:spPr bwMode="auto">
              <a:xfrm>
                <a:off x="3926" y="669"/>
                <a:ext cx="24" cy="18"/>
              </a:xfrm>
              <a:custGeom>
                <a:avLst/>
                <a:gdLst>
                  <a:gd name="T0" fmla="*/ 4 w 4"/>
                  <a:gd name="T1" fmla="*/ 0 h 3"/>
                  <a:gd name="T2" fmla="*/ 4 w 4"/>
                  <a:gd name="T3" fmla="*/ 0 h 3"/>
                  <a:gd name="T4" fmla="*/ 3 w 4"/>
                  <a:gd name="T5" fmla="*/ 0 h 3"/>
                  <a:gd name="T6" fmla="*/ 3 w 4"/>
                  <a:gd name="T7" fmla="*/ 0 h 3"/>
                  <a:gd name="T8" fmla="*/ 3 w 4"/>
                  <a:gd name="T9" fmla="*/ 1 h 3"/>
                  <a:gd name="T10" fmla="*/ 3 w 4"/>
                  <a:gd name="T11" fmla="*/ 1 h 3"/>
                  <a:gd name="T12" fmla="*/ 4 w 4"/>
                  <a:gd name="T13" fmla="*/ 2 h 3"/>
                  <a:gd name="T14" fmla="*/ 3 w 4"/>
                  <a:gd name="T15" fmla="*/ 2 h 3"/>
                  <a:gd name="T16" fmla="*/ 3 w 4"/>
                  <a:gd name="T17" fmla="*/ 2 h 3"/>
                  <a:gd name="T18" fmla="*/ 3 w 4"/>
                  <a:gd name="T19" fmla="*/ 2 h 3"/>
                  <a:gd name="T20" fmla="*/ 2 w 4"/>
                  <a:gd name="T21" fmla="*/ 2 h 3"/>
                  <a:gd name="T22" fmla="*/ 2 w 4"/>
                  <a:gd name="T23" fmla="*/ 2 h 3"/>
                  <a:gd name="T24" fmla="*/ 3 w 4"/>
                  <a:gd name="T25" fmla="*/ 3 h 3"/>
                  <a:gd name="T26" fmla="*/ 2 w 4"/>
                  <a:gd name="T27" fmla="*/ 3 h 3"/>
                  <a:gd name="T28" fmla="*/ 2 w 4"/>
                  <a:gd name="T29" fmla="*/ 3 h 3"/>
                  <a:gd name="T30" fmla="*/ 2 w 4"/>
                  <a:gd name="T31" fmla="*/ 2 h 3"/>
                  <a:gd name="T32" fmla="*/ 1 w 4"/>
                  <a:gd name="T33" fmla="*/ 2 h 3"/>
                  <a:gd name="T34" fmla="*/ 1 w 4"/>
                  <a:gd name="T35" fmla="*/ 2 h 3"/>
                  <a:gd name="T36" fmla="*/ 1 w 4"/>
                  <a:gd name="T37" fmla="*/ 3 h 3"/>
                  <a:gd name="T38" fmla="*/ 1 w 4"/>
                  <a:gd name="T39" fmla="*/ 3 h 3"/>
                  <a:gd name="T40" fmla="*/ 1 w 4"/>
                  <a:gd name="T41" fmla="*/ 2 h 3"/>
                  <a:gd name="T42" fmla="*/ 0 w 4"/>
                  <a:gd name="T43" fmla="*/ 2 h 3"/>
                  <a:gd name="T44" fmla="*/ 0 w 4"/>
                  <a:gd name="T45" fmla="*/ 2 h 3"/>
                  <a:gd name="T46" fmla="*/ 0 w 4"/>
                  <a:gd name="T47" fmla="*/ 3 h 3"/>
                  <a:gd name="T48" fmla="*/ 0 w 4"/>
                  <a:gd name="T49" fmla="*/ 2 h 3"/>
                  <a:gd name="T50" fmla="*/ 0 w 4"/>
                  <a:gd name="T51" fmla="*/ 2 h 3"/>
                  <a:gd name="T52" fmla="*/ 1 w 4"/>
                  <a:gd name="T53" fmla="*/ 2 h 3"/>
                  <a:gd name="T54" fmla="*/ 1 w 4"/>
                  <a:gd name="T55" fmla="*/ 2 h 3"/>
                  <a:gd name="T56" fmla="*/ 1 w 4"/>
                  <a:gd name="T57" fmla="*/ 2 h 3"/>
                  <a:gd name="T58" fmla="*/ 1 w 4"/>
                  <a:gd name="T59" fmla="*/ 2 h 3"/>
                  <a:gd name="T60" fmla="*/ 1 w 4"/>
                  <a:gd name="T61" fmla="*/ 2 h 3"/>
                  <a:gd name="T62" fmla="*/ 1 w 4"/>
                  <a:gd name="T63" fmla="*/ 1 h 3"/>
                  <a:gd name="T64" fmla="*/ 1 w 4"/>
                  <a:gd name="T65" fmla="*/ 1 h 3"/>
                  <a:gd name="T66" fmla="*/ 1 w 4"/>
                  <a:gd name="T67" fmla="*/ 1 h 3"/>
                  <a:gd name="T68" fmla="*/ 1 w 4"/>
                  <a:gd name="T69" fmla="*/ 1 h 3"/>
                  <a:gd name="T70" fmla="*/ 2 w 4"/>
                  <a:gd name="T71" fmla="*/ 1 h 3"/>
                  <a:gd name="T72" fmla="*/ 2 w 4"/>
                  <a:gd name="T73" fmla="*/ 2 h 3"/>
                  <a:gd name="T74" fmla="*/ 2 w 4"/>
                  <a:gd name="T75" fmla="*/ 2 h 3"/>
                  <a:gd name="T76" fmla="*/ 2 w 4"/>
                  <a:gd name="T77" fmla="*/ 2 h 3"/>
                  <a:gd name="T78" fmla="*/ 2 w 4"/>
                  <a:gd name="T79" fmla="*/ 2 h 3"/>
                  <a:gd name="T80" fmla="*/ 2 w 4"/>
                  <a:gd name="T81" fmla="*/ 2 h 3"/>
                  <a:gd name="T82" fmla="*/ 3 w 4"/>
                  <a:gd name="T83" fmla="*/ 1 h 3"/>
                  <a:gd name="T84" fmla="*/ 3 w 4"/>
                  <a:gd name="T85" fmla="*/ 1 h 3"/>
                  <a:gd name="T86" fmla="*/ 3 w 4"/>
                  <a:gd name="T87" fmla="*/ 1 h 3"/>
                  <a:gd name="T88" fmla="*/ 3 w 4"/>
                  <a:gd name="T89" fmla="*/ 0 h 3"/>
                  <a:gd name="T90" fmla="*/ 3 w 4"/>
                  <a:gd name="T91" fmla="*/ 0 h 3"/>
                  <a:gd name="T92" fmla="*/ 4 w 4"/>
                  <a:gd name="T93" fmla="*/ 0 h 3"/>
                  <a:gd name="T94" fmla="*/ 4 w 4"/>
                  <a:gd name="T95" fmla="*/ 0 h 3"/>
                  <a:gd name="T96" fmla="*/ 4 w 4"/>
                  <a:gd name="T9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4" name="Freeform 444"/>
              <p:cNvSpPr>
                <a:spLocks/>
              </p:cNvSpPr>
              <p:nvPr/>
            </p:nvSpPr>
            <p:spPr bwMode="auto">
              <a:xfrm>
                <a:off x="3932" y="657"/>
                <a:ext cx="18" cy="24"/>
              </a:xfrm>
              <a:custGeom>
                <a:avLst/>
                <a:gdLst>
                  <a:gd name="T0" fmla="*/ 3 w 3"/>
                  <a:gd name="T1" fmla="*/ 1 h 4"/>
                  <a:gd name="T2" fmla="*/ 3 w 3"/>
                  <a:gd name="T3" fmla="*/ 1 h 4"/>
                  <a:gd name="T4" fmla="*/ 3 w 3"/>
                  <a:gd name="T5" fmla="*/ 1 h 4"/>
                  <a:gd name="T6" fmla="*/ 2 w 3"/>
                  <a:gd name="T7" fmla="*/ 2 h 4"/>
                  <a:gd name="T8" fmla="*/ 2 w 3"/>
                  <a:gd name="T9" fmla="*/ 2 h 4"/>
                  <a:gd name="T10" fmla="*/ 2 w 3"/>
                  <a:gd name="T11" fmla="*/ 2 h 4"/>
                  <a:gd name="T12" fmla="*/ 2 w 3"/>
                  <a:gd name="T13" fmla="*/ 3 h 4"/>
                  <a:gd name="T14" fmla="*/ 2 w 3"/>
                  <a:gd name="T15" fmla="*/ 3 h 4"/>
                  <a:gd name="T16" fmla="*/ 1 w 3"/>
                  <a:gd name="T17" fmla="*/ 3 h 4"/>
                  <a:gd name="T18" fmla="*/ 1 w 3"/>
                  <a:gd name="T19" fmla="*/ 3 h 4"/>
                  <a:gd name="T20" fmla="*/ 1 w 3"/>
                  <a:gd name="T21" fmla="*/ 4 h 4"/>
                  <a:gd name="T22" fmla="*/ 0 w 3"/>
                  <a:gd name="T23" fmla="*/ 4 h 4"/>
                  <a:gd name="T24" fmla="*/ 1 w 3"/>
                  <a:gd name="T25" fmla="*/ 3 h 4"/>
                  <a:gd name="T26" fmla="*/ 1 w 3"/>
                  <a:gd name="T27" fmla="*/ 3 h 4"/>
                  <a:gd name="T28" fmla="*/ 1 w 3"/>
                  <a:gd name="T29" fmla="*/ 2 h 4"/>
                  <a:gd name="T30" fmla="*/ 1 w 3"/>
                  <a:gd name="T31" fmla="*/ 2 h 4"/>
                  <a:gd name="T32" fmla="*/ 1 w 3"/>
                  <a:gd name="T33" fmla="*/ 2 h 4"/>
                  <a:gd name="T34" fmla="*/ 2 w 3"/>
                  <a:gd name="T35" fmla="*/ 2 h 4"/>
                  <a:gd name="T36" fmla="*/ 2 w 3"/>
                  <a:gd name="T37" fmla="*/ 2 h 4"/>
                  <a:gd name="T38" fmla="*/ 2 w 3"/>
                  <a:gd name="T39" fmla="*/ 1 h 4"/>
                  <a:gd name="T40" fmla="*/ 2 w 3"/>
                  <a:gd name="T41" fmla="*/ 1 h 4"/>
                  <a:gd name="T42" fmla="*/ 2 w 3"/>
                  <a:gd name="T43" fmla="*/ 1 h 4"/>
                  <a:gd name="T44" fmla="*/ 2 w 3"/>
                  <a:gd name="T45" fmla="*/ 0 h 4"/>
                  <a:gd name="T46" fmla="*/ 3 w 3"/>
                  <a:gd name="T47" fmla="*/ 0 h 4"/>
                  <a:gd name="T48" fmla="*/ 3 w 3"/>
                  <a:gd name="T49" fmla="*/ 1 h 4"/>
                  <a:gd name="T50" fmla="*/ 3 w 3"/>
                  <a:gd name="T5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5" name="Freeform 445"/>
              <p:cNvSpPr>
                <a:spLocks/>
              </p:cNvSpPr>
              <p:nvPr/>
            </p:nvSpPr>
            <p:spPr bwMode="auto">
              <a:xfrm>
                <a:off x="3938" y="657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0 w 1"/>
                  <a:gd name="T13" fmla="*/ 1 h 1"/>
                  <a:gd name="T14" fmla="*/ 0 w 1"/>
                  <a:gd name="T15" fmla="*/ 1 h 1"/>
                  <a:gd name="T16" fmla="*/ 1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6" name="Freeform 446"/>
              <p:cNvSpPr>
                <a:spLocks/>
              </p:cNvSpPr>
              <p:nvPr/>
            </p:nvSpPr>
            <p:spPr bwMode="auto">
              <a:xfrm>
                <a:off x="3914" y="597"/>
                <a:ext cx="36" cy="54"/>
              </a:xfrm>
              <a:custGeom>
                <a:avLst/>
                <a:gdLst>
                  <a:gd name="T0" fmla="*/ 5 w 6"/>
                  <a:gd name="T1" fmla="*/ 8 h 9"/>
                  <a:gd name="T2" fmla="*/ 5 w 6"/>
                  <a:gd name="T3" fmla="*/ 8 h 9"/>
                  <a:gd name="T4" fmla="*/ 4 w 6"/>
                  <a:gd name="T5" fmla="*/ 8 h 9"/>
                  <a:gd name="T6" fmla="*/ 4 w 6"/>
                  <a:gd name="T7" fmla="*/ 9 h 9"/>
                  <a:gd name="T8" fmla="*/ 3 w 6"/>
                  <a:gd name="T9" fmla="*/ 8 h 9"/>
                  <a:gd name="T10" fmla="*/ 3 w 6"/>
                  <a:gd name="T11" fmla="*/ 9 h 9"/>
                  <a:gd name="T12" fmla="*/ 2 w 6"/>
                  <a:gd name="T13" fmla="*/ 9 h 9"/>
                  <a:gd name="T14" fmla="*/ 2 w 6"/>
                  <a:gd name="T15" fmla="*/ 8 h 9"/>
                  <a:gd name="T16" fmla="*/ 2 w 6"/>
                  <a:gd name="T17" fmla="*/ 8 h 9"/>
                  <a:gd name="T18" fmla="*/ 1 w 6"/>
                  <a:gd name="T19" fmla="*/ 8 h 9"/>
                  <a:gd name="T20" fmla="*/ 1 w 6"/>
                  <a:gd name="T21" fmla="*/ 7 h 9"/>
                  <a:gd name="T22" fmla="*/ 1 w 6"/>
                  <a:gd name="T23" fmla="*/ 7 h 9"/>
                  <a:gd name="T24" fmla="*/ 0 w 6"/>
                  <a:gd name="T25" fmla="*/ 7 h 9"/>
                  <a:gd name="T26" fmla="*/ 1 w 6"/>
                  <a:gd name="T27" fmla="*/ 6 h 9"/>
                  <a:gd name="T28" fmla="*/ 0 w 6"/>
                  <a:gd name="T29" fmla="*/ 6 h 9"/>
                  <a:gd name="T30" fmla="*/ 0 w 6"/>
                  <a:gd name="T31" fmla="*/ 5 h 9"/>
                  <a:gd name="T32" fmla="*/ 1 w 6"/>
                  <a:gd name="T33" fmla="*/ 5 h 9"/>
                  <a:gd name="T34" fmla="*/ 0 w 6"/>
                  <a:gd name="T35" fmla="*/ 4 h 9"/>
                  <a:gd name="T36" fmla="*/ 0 w 6"/>
                  <a:gd name="T37" fmla="*/ 3 h 9"/>
                  <a:gd name="T38" fmla="*/ 1 w 6"/>
                  <a:gd name="T39" fmla="*/ 3 h 9"/>
                  <a:gd name="T40" fmla="*/ 0 w 6"/>
                  <a:gd name="T41" fmla="*/ 3 h 9"/>
                  <a:gd name="T42" fmla="*/ 0 w 6"/>
                  <a:gd name="T43" fmla="*/ 2 h 9"/>
                  <a:gd name="T44" fmla="*/ 1 w 6"/>
                  <a:gd name="T45" fmla="*/ 2 h 9"/>
                  <a:gd name="T46" fmla="*/ 1 w 6"/>
                  <a:gd name="T47" fmla="*/ 2 h 9"/>
                  <a:gd name="T48" fmla="*/ 0 w 6"/>
                  <a:gd name="T49" fmla="*/ 1 h 9"/>
                  <a:gd name="T50" fmla="*/ 1 w 6"/>
                  <a:gd name="T51" fmla="*/ 1 h 9"/>
                  <a:gd name="T52" fmla="*/ 1 w 6"/>
                  <a:gd name="T53" fmla="*/ 0 h 9"/>
                  <a:gd name="T54" fmla="*/ 2 w 6"/>
                  <a:gd name="T55" fmla="*/ 1 h 9"/>
                  <a:gd name="T56" fmla="*/ 2 w 6"/>
                  <a:gd name="T57" fmla="*/ 0 h 9"/>
                  <a:gd name="T58" fmla="*/ 3 w 6"/>
                  <a:gd name="T59" fmla="*/ 0 h 9"/>
                  <a:gd name="T60" fmla="*/ 3 w 6"/>
                  <a:gd name="T61" fmla="*/ 1 h 9"/>
                  <a:gd name="T62" fmla="*/ 3 w 6"/>
                  <a:gd name="T63" fmla="*/ 0 h 9"/>
                  <a:gd name="T64" fmla="*/ 4 w 6"/>
                  <a:gd name="T65" fmla="*/ 0 h 9"/>
                  <a:gd name="T66" fmla="*/ 5 w 6"/>
                  <a:gd name="T67" fmla="*/ 1 h 9"/>
                  <a:gd name="T68" fmla="*/ 5 w 6"/>
                  <a:gd name="T69" fmla="*/ 1 h 9"/>
                  <a:gd name="T70" fmla="*/ 5 w 6"/>
                  <a:gd name="T71" fmla="*/ 0 h 9"/>
                  <a:gd name="T72" fmla="*/ 6 w 6"/>
                  <a:gd name="T73" fmla="*/ 0 h 9"/>
                  <a:gd name="T74" fmla="*/ 5 w 6"/>
                  <a:gd name="T75" fmla="*/ 0 h 9"/>
                  <a:gd name="T76" fmla="*/ 5 w 6"/>
                  <a:gd name="T77" fmla="*/ 0 h 9"/>
                  <a:gd name="T78" fmla="*/ 4 w 6"/>
                  <a:gd name="T79" fmla="*/ 0 h 9"/>
                  <a:gd name="T80" fmla="*/ 3 w 6"/>
                  <a:gd name="T81" fmla="*/ 0 h 9"/>
                  <a:gd name="T82" fmla="*/ 2 w 6"/>
                  <a:gd name="T83" fmla="*/ 0 h 9"/>
                  <a:gd name="T84" fmla="*/ 2 w 6"/>
                  <a:gd name="T85" fmla="*/ 0 h 9"/>
                  <a:gd name="T86" fmla="*/ 1 w 6"/>
                  <a:gd name="T87" fmla="*/ 0 h 9"/>
                  <a:gd name="T88" fmla="*/ 0 w 6"/>
                  <a:gd name="T89" fmla="*/ 2 h 9"/>
                  <a:gd name="T90" fmla="*/ 0 w 6"/>
                  <a:gd name="T91" fmla="*/ 3 h 9"/>
                  <a:gd name="T92" fmla="*/ 0 w 6"/>
                  <a:gd name="T93" fmla="*/ 6 h 9"/>
                  <a:gd name="T94" fmla="*/ 0 w 6"/>
                  <a:gd name="T95" fmla="*/ 7 h 9"/>
                  <a:gd name="T96" fmla="*/ 1 w 6"/>
                  <a:gd name="T97" fmla="*/ 8 h 9"/>
                  <a:gd name="T98" fmla="*/ 1 w 6"/>
                  <a:gd name="T99" fmla="*/ 9 h 9"/>
                  <a:gd name="T100" fmla="*/ 2 w 6"/>
                  <a:gd name="T101" fmla="*/ 9 h 9"/>
                  <a:gd name="T102" fmla="*/ 3 w 6"/>
                  <a:gd name="T103" fmla="*/ 9 h 9"/>
                  <a:gd name="T104" fmla="*/ 4 w 6"/>
                  <a:gd name="T105" fmla="*/ 9 h 9"/>
                  <a:gd name="T106" fmla="*/ 4 w 6"/>
                  <a:gd name="T107" fmla="*/ 9 h 9"/>
                  <a:gd name="T108" fmla="*/ 5 w 6"/>
                  <a:gd name="T109" fmla="*/ 9 h 9"/>
                  <a:gd name="T110" fmla="*/ 5 w 6"/>
                  <a:gd name="T111" fmla="*/ 9 h 9"/>
                  <a:gd name="T112" fmla="*/ 6 w 6"/>
                  <a:gd name="T113" fmla="*/ 8 h 9"/>
                  <a:gd name="T114" fmla="*/ 6 w 6"/>
                  <a:gd name="T11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" h="9">
                    <a:moveTo>
                      <a:pt x="6" y="8"/>
                    </a:move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7" name="Freeform 447"/>
              <p:cNvSpPr>
                <a:spLocks/>
              </p:cNvSpPr>
              <p:nvPr/>
            </p:nvSpPr>
            <p:spPr bwMode="auto">
              <a:xfrm>
                <a:off x="3914" y="597"/>
                <a:ext cx="36" cy="48"/>
              </a:xfrm>
              <a:custGeom>
                <a:avLst/>
                <a:gdLst>
                  <a:gd name="T0" fmla="*/ 6 w 6"/>
                  <a:gd name="T1" fmla="*/ 7 h 8"/>
                  <a:gd name="T2" fmla="*/ 5 w 6"/>
                  <a:gd name="T3" fmla="*/ 7 h 8"/>
                  <a:gd name="T4" fmla="*/ 5 w 6"/>
                  <a:gd name="T5" fmla="*/ 8 h 8"/>
                  <a:gd name="T6" fmla="*/ 5 w 6"/>
                  <a:gd name="T7" fmla="*/ 7 h 8"/>
                  <a:gd name="T8" fmla="*/ 4 w 6"/>
                  <a:gd name="T9" fmla="*/ 7 h 8"/>
                  <a:gd name="T10" fmla="*/ 3 w 6"/>
                  <a:gd name="T11" fmla="*/ 8 h 8"/>
                  <a:gd name="T12" fmla="*/ 3 w 6"/>
                  <a:gd name="T13" fmla="*/ 8 h 8"/>
                  <a:gd name="T14" fmla="*/ 2 w 6"/>
                  <a:gd name="T15" fmla="*/ 8 h 8"/>
                  <a:gd name="T16" fmla="*/ 2 w 6"/>
                  <a:gd name="T17" fmla="*/ 8 h 8"/>
                  <a:gd name="T18" fmla="*/ 2 w 6"/>
                  <a:gd name="T19" fmla="*/ 7 h 8"/>
                  <a:gd name="T20" fmla="*/ 2 w 6"/>
                  <a:gd name="T21" fmla="*/ 7 h 8"/>
                  <a:gd name="T22" fmla="*/ 1 w 6"/>
                  <a:gd name="T23" fmla="*/ 7 h 8"/>
                  <a:gd name="T24" fmla="*/ 1 w 6"/>
                  <a:gd name="T25" fmla="*/ 6 h 8"/>
                  <a:gd name="T26" fmla="*/ 1 w 6"/>
                  <a:gd name="T27" fmla="*/ 6 h 8"/>
                  <a:gd name="T28" fmla="*/ 1 w 6"/>
                  <a:gd name="T29" fmla="*/ 5 h 8"/>
                  <a:gd name="T30" fmla="*/ 1 w 6"/>
                  <a:gd name="T31" fmla="*/ 4 h 8"/>
                  <a:gd name="T32" fmla="*/ 1 w 6"/>
                  <a:gd name="T33" fmla="*/ 3 h 8"/>
                  <a:gd name="T34" fmla="*/ 1 w 6"/>
                  <a:gd name="T35" fmla="*/ 3 h 8"/>
                  <a:gd name="T36" fmla="*/ 1 w 6"/>
                  <a:gd name="T37" fmla="*/ 2 h 8"/>
                  <a:gd name="T38" fmla="*/ 1 w 6"/>
                  <a:gd name="T39" fmla="*/ 2 h 8"/>
                  <a:gd name="T40" fmla="*/ 1 w 6"/>
                  <a:gd name="T41" fmla="*/ 1 h 8"/>
                  <a:gd name="T42" fmla="*/ 2 w 6"/>
                  <a:gd name="T43" fmla="*/ 1 h 8"/>
                  <a:gd name="T44" fmla="*/ 2 w 6"/>
                  <a:gd name="T45" fmla="*/ 2 h 8"/>
                  <a:gd name="T46" fmla="*/ 3 w 6"/>
                  <a:gd name="T47" fmla="*/ 2 h 8"/>
                  <a:gd name="T48" fmla="*/ 3 w 6"/>
                  <a:gd name="T49" fmla="*/ 0 h 8"/>
                  <a:gd name="T50" fmla="*/ 4 w 6"/>
                  <a:gd name="T51" fmla="*/ 1 h 8"/>
                  <a:gd name="T52" fmla="*/ 5 w 6"/>
                  <a:gd name="T53" fmla="*/ 1 h 8"/>
                  <a:gd name="T54" fmla="*/ 5 w 6"/>
                  <a:gd name="T55" fmla="*/ 1 h 8"/>
                  <a:gd name="T56" fmla="*/ 5 w 6"/>
                  <a:gd name="T57" fmla="*/ 1 h 8"/>
                  <a:gd name="T58" fmla="*/ 6 w 6"/>
                  <a:gd name="T59" fmla="*/ 1 h 8"/>
                  <a:gd name="T60" fmla="*/ 6 w 6"/>
                  <a:gd name="T61" fmla="*/ 2 h 8"/>
                  <a:gd name="T62" fmla="*/ 5 w 6"/>
                  <a:gd name="T63" fmla="*/ 2 h 8"/>
                  <a:gd name="T64" fmla="*/ 4 w 6"/>
                  <a:gd name="T65" fmla="*/ 2 h 8"/>
                  <a:gd name="T66" fmla="*/ 3 w 6"/>
                  <a:gd name="T67" fmla="*/ 2 h 8"/>
                  <a:gd name="T68" fmla="*/ 3 w 6"/>
                  <a:gd name="T69" fmla="*/ 2 h 8"/>
                  <a:gd name="T70" fmla="*/ 2 w 6"/>
                  <a:gd name="T71" fmla="*/ 2 h 8"/>
                  <a:gd name="T72" fmla="*/ 2 w 6"/>
                  <a:gd name="T73" fmla="*/ 1 h 8"/>
                  <a:gd name="T74" fmla="*/ 1 w 6"/>
                  <a:gd name="T75" fmla="*/ 2 h 8"/>
                  <a:gd name="T76" fmla="*/ 1 w 6"/>
                  <a:gd name="T77" fmla="*/ 3 h 8"/>
                  <a:gd name="T78" fmla="*/ 1 w 6"/>
                  <a:gd name="T79" fmla="*/ 3 h 8"/>
                  <a:gd name="T80" fmla="*/ 1 w 6"/>
                  <a:gd name="T81" fmla="*/ 4 h 8"/>
                  <a:gd name="T82" fmla="*/ 2 w 6"/>
                  <a:gd name="T83" fmla="*/ 5 h 8"/>
                  <a:gd name="T84" fmla="*/ 1 w 6"/>
                  <a:gd name="T85" fmla="*/ 6 h 8"/>
                  <a:gd name="T86" fmla="*/ 2 w 6"/>
                  <a:gd name="T87" fmla="*/ 6 h 8"/>
                  <a:gd name="T88" fmla="*/ 2 w 6"/>
                  <a:gd name="T89" fmla="*/ 7 h 8"/>
                  <a:gd name="T90" fmla="*/ 2 w 6"/>
                  <a:gd name="T91" fmla="*/ 7 h 8"/>
                  <a:gd name="T92" fmla="*/ 3 w 6"/>
                  <a:gd name="T93" fmla="*/ 8 h 8"/>
                  <a:gd name="T94" fmla="*/ 3 w 6"/>
                  <a:gd name="T95" fmla="*/ 7 h 8"/>
                  <a:gd name="T96" fmla="*/ 3 w 6"/>
                  <a:gd name="T97" fmla="*/ 6 h 8"/>
                  <a:gd name="T98" fmla="*/ 4 w 6"/>
                  <a:gd name="T99" fmla="*/ 7 h 8"/>
                  <a:gd name="T100" fmla="*/ 5 w 6"/>
                  <a:gd name="T101" fmla="*/ 7 h 8"/>
                  <a:gd name="T102" fmla="*/ 6 w 6"/>
                  <a:gd name="T103" fmla="*/ 7 h 8"/>
                  <a:gd name="T104" fmla="*/ 6 w 6"/>
                  <a:gd name="T10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" h="8">
                    <a:moveTo>
                      <a:pt x="6" y="8"/>
                    </a:move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8" name="Freeform 448"/>
              <p:cNvSpPr>
                <a:spLocks/>
              </p:cNvSpPr>
              <p:nvPr/>
            </p:nvSpPr>
            <p:spPr bwMode="auto">
              <a:xfrm>
                <a:off x="3920" y="609"/>
                <a:ext cx="30" cy="3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3 w 5"/>
                  <a:gd name="T5" fmla="*/ 4 h 5"/>
                  <a:gd name="T6" fmla="*/ 3 w 5"/>
                  <a:gd name="T7" fmla="*/ 5 h 5"/>
                  <a:gd name="T8" fmla="*/ 2 w 5"/>
                  <a:gd name="T9" fmla="*/ 4 h 5"/>
                  <a:gd name="T10" fmla="*/ 2 w 5"/>
                  <a:gd name="T11" fmla="*/ 4 h 5"/>
                  <a:gd name="T12" fmla="*/ 1 w 5"/>
                  <a:gd name="T13" fmla="*/ 5 h 5"/>
                  <a:gd name="T14" fmla="*/ 1 w 5"/>
                  <a:gd name="T15" fmla="*/ 5 h 5"/>
                  <a:gd name="T16" fmla="*/ 2 w 5"/>
                  <a:gd name="T17" fmla="*/ 4 h 5"/>
                  <a:gd name="T18" fmla="*/ 1 w 5"/>
                  <a:gd name="T19" fmla="*/ 3 h 5"/>
                  <a:gd name="T20" fmla="*/ 1 w 5"/>
                  <a:gd name="T21" fmla="*/ 3 h 5"/>
                  <a:gd name="T22" fmla="*/ 0 w 5"/>
                  <a:gd name="T23" fmla="*/ 3 h 5"/>
                  <a:gd name="T24" fmla="*/ 1 w 5"/>
                  <a:gd name="T25" fmla="*/ 2 h 5"/>
                  <a:gd name="T26" fmla="*/ 1 w 5"/>
                  <a:gd name="T27" fmla="*/ 2 h 5"/>
                  <a:gd name="T28" fmla="*/ 0 w 5"/>
                  <a:gd name="T29" fmla="*/ 1 h 5"/>
                  <a:gd name="T30" fmla="*/ 0 w 5"/>
                  <a:gd name="T31" fmla="*/ 1 h 5"/>
                  <a:gd name="T32" fmla="*/ 1 w 5"/>
                  <a:gd name="T33" fmla="*/ 1 h 5"/>
                  <a:gd name="T34" fmla="*/ 1 w 5"/>
                  <a:gd name="T35" fmla="*/ 0 h 5"/>
                  <a:gd name="T36" fmla="*/ 2 w 5"/>
                  <a:gd name="T37" fmla="*/ 0 h 5"/>
                  <a:gd name="T38" fmla="*/ 1 w 5"/>
                  <a:gd name="T39" fmla="*/ 1 h 5"/>
                  <a:gd name="T40" fmla="*/ 1 w 5"/>
                  <a:gd name="T41" fmla="*/ 1 h 5"/>
                  <a:gd name="T42" fmla="*/ 2 w 5"/>
                  <a:gd name="T43" fmla="*/ 2 h 5"/>
                  <a:gd name="T44" fmla="*/ 1 w 5"/>
                  <a:gd name="T45" fmla="*/ 2 h 5"/>
                  <a:gd name="T46" fmla="*/ 1 w 5"/>
                  <a:gd name="T47" fmla="*/ 3 h 5"/>
                  <a:gd name="T48" fmla="*/ 2 w 5"/>
                  <a:gd name="T49" fmla="*/ 3 h 5"/>
                  <a:gd name="T50" fmla="*/ 2 w 5"/>
                  <a:gd name="T51" fmla="*/ 4 h 5"/>
                  <a:gd name="T52" fmla="*/ 3 w 5"/>
                  <a:gd name="T53" fmla="*/ 4 h 5"/>
                  <a:gd name="T54" fmla="*/ 3 w 5"/>
                  <a:gd name="T55" fmla="*/ 4 h 5"/>
                  <a:gd name="T56" fmla="*/ 3 w 5"/>
                  <a:gd name="T57" fmla="*/ 3 h 5"/>
                  <a:gd name="T58" fmla="*/ 4 w 5"/>
                  <a:gd name="T59" fmla="*/ 3 h 5"/>
                  <a:gd name="T60" fmla="*/ 5 w 5"/>
                  <a:gd name="T61" fmla="*/ 4 h 5"/>
                  <a:gd name="T62" fmla="*/ 4 w 5"/>
                  <a:gd name="T6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lnTo>
                      <a:pt x="5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49" name="Freeform 449"/>
              <p:cNvSpPr>
                <a:spLocks/>
              </p:cNvSpPr>
              <p:nvPr/>
            </p:nvSpPr>
            <p:spPr bwMode="auto">
              <a:xfrm>
                <a:off x="3926" y="609"/>
                <a:ext cx="24" cy="24"/>
              </a:xfrm>
              <a:custGeom>
                <a:avLst/>
                <a:gdLst>
                  <a:gd name="T0" fmla="*/ 4 w 4"/>
                  <a:gd name="T1" fmla="*/ 3 h 4"/>
                  <a:gd name="T2" fmla="*/ 4 w 4"/>
                  <a:gd name="T3" fmla="*/ 3 h 4"/>
                  <a:gd name="T4" fmla="*/ 3 w 4"/>
                  <a:gd name="T5" fmla="*/ 3 h 4"/>
                  <a:gd name="T6" fmla="*/ 2 w 4"/>
                  <a:gd name="T7" fmla="*/ 3 h 4"/>
                  <a:gd name="T8" fmla="*/ 2 w 4"/>
                  <a:gd name="T9" fmla="*/ 3 h 4"/>
                  <a:gd name="T10" fmla="*/ 2 w 4"/>
                  <a:gd name="T11" fmla="*/ 4 h 4"/>
                  <a:gd name="T12" fmla="*/ 2 w 4"/>
                  <a:gd name="T13" fmla="*/ 4 h 4"/>
                  <a:gd name="T14" fmla="*/ 2 w 4"/>
                  <a:gd name="T15" fmla="*/ 3 h 4"/>
                  <a:gd name="T16" fmla="*/ 2 w 4"/>
                  <a:gd name="T17" fmla="*/ 3 h 4"/>
                  <a:gd name="T18" fmla="*/ 1 w 4"/>
                  <a:gd name="T19" fmla="*/ 3 h 4"/>
                  <a:gd name="T20" fmla="*/ 1 w 4"/>
                  <a:gd name="T21" fmla="*/ 3 h 4"/>
                  <a:gd name="T22" fmla="*/ 0 w 4"/>
                  <a:gd name="T23" fmla="*/ 3 h 4"/>
                  <a:gd name="T24" fmla="*/ 1 w 4"/>
                  <a:gd name="T25" fmla="*/ 3 h 4"/>
                  <a:gd name="T26" fmla="*/ 2 w 4"/>
                  <a:gd name="T27" fmla="*/ 3 h 4"/>
                  <a:gd name="T28" fmla="*/ 2 w 4"/>
                  <a:gd name="T29" fmla="*/ 2 h 4"/>
                  <a:gd name="T30" fmla="*/ 2 w 4"/>
                  <a:gd name="T31" fmla="*/ 2 h 4"/>
                  <a:gd name="T32" fmla="*/ 1 w 4"/>
                  <a:gd name="T33" fmla="*/ 2 h 4"/>
                  <a:gd name="T34" fmla="*/ 1 w 4"/>
                  <a:gd name="T35" fmla="*/ 1 h 4"/>
                  <a:gd name="T36" fmla="*/ 2 w 4"/>
                  <a:gd name="T37" fmla="*/ 1 h 4"/>
                  <a:gd name="T38" fmla="*/ 2 w 4"/>
                  <a:gd name="T39" fmla="*/ 1 h 4"/>
                  <a:gd name="T40" fmla="*/ 1 w 4"/>
                  <a:gd name="T41" fmla="*/ 0 h 4"/>
                  <a:gd name="T42" fmla="*/ 1 w 4"/>
                  <a:gd name="T43" fmla="*/ 0 h 4"/>
                  <a:gd name="T44" fmla="*/ 2 w 4"/>
                  <a:gd name="T45" fmla="*/ 1 h 4"/>
                  <a:gd name="T46" fmla="*/ 2 w 4"/>
                  <a:gd name="T47" fmla="*/ 1 h 4"/>
                  <a:gd name="T48" fmla="*/ 2 w 4"/>
                  <a:gd name="T49" fmla="*/ 1 h 4"/>
                  <a:gd name="T50" fmla="*/ 2 w 4"/>
                  <a:gd name="T51" fmla="*/ 0 h 4"/>
                  <a:gd name="T52" fmla="*/ 2 w 4"/>
                  <a:gd name="T53" fmla="*/ 0 h 4"/>
                  <a:gd name="T54" fmla="*/ 3 w 4"/>
                  <a:gd name="T55" fmla="*/ 0 h 4"/>
                  <a:gd name="T56" fmla="*/ 2 w 4"/>
                  <a:gd name="T57" fmla="*/ 0 h 4"/>
                  <a:gd name="T58" fmla="*/ 3 w 4"/>
                  <a:gd name="T59" fmla="*/ 1 h 4"/>
                  <a:gd name="T60" fmla="*/ 3 w 4"/>
                  <a:gd name="T61" fmla="*/ 1 h 4"/>
                  <a:gd name="T62" fmla="*/ 4 w 4"/>
                  <a:gd name="T63" fmla="*/ 1 h 4"/>
                  <a:gd name="T64" fmla="*/ 4 w 4"/>
                  <a:gd name="T65" fmla="*/ 1 h 4"/>
                  <a:gd name="T66" fmla="*/ 4 w 4"/>
                  <a:gd name="T67" fmla="*/ 1 h 4"/>
                  <a:gd name="T68" fmla="*/ 3 w 4"/>
                  <a:gd name="T69" fmla="*/ 1 h 4"/>
                  <a:gd name="T70" fmla="*/ 3 w 4"/>
                  <a:gd name="T71" fmla="*/ 1 h 4"/>
                  <a:gd name="T72" fmla="*/ 3 w 4"/>
                  <a:gd name="T73" fmla="*/ 1 h 4"/>
                  <a:gd name="T74" fmla="*/ 2 w 4"/>
                  <a:gd name="T75" fmla="*/ 1 h 4"/>
                  <a:gd name="T76" fmla="*/ 2 w 4"/>
                  <a:gd name="T77" fmla="*/ 1 h 4"/>
                  <a:gd name="T78" fmla="*/ 2 w 4"/>
                  <a:gd name="T79" fmla="*/ 2 h 4"/>
                  <a:gd name="T80" fmla="*/ 2 w 4"/>
                  <a:gd name="T81" fmla="*/ 2 h 4"/>
                  <a:gd name="T82" fmla="*/ 2 w 4"/>
                  <a:gd name="T83" fmla="*/ 3 h 4"/>
                  <a:gd name="T84" fmla="*/ 3 w 4"/>
                  <a:gd name="T85" fmla="*/ 2 h 4"/>
                  <a:gd name="T86" fmla="*/ 3 w 4"/>
                  <a:gd name="T87" fmla="*/ 2 h 4"/>
                  <a:gd name="T88" fmla="*/ 4 w 4"/>
                  <a:gd name="T89" fmla="*/ 2 h 4"/>
                  <a:gd name="T90" fmla="*/ 4 w 4"/>
                  <a:gd name="T91" fmla="*/ 3 h 4"/>
                  <a:gd name="T92" fmla="*/ 4 w 4"/>
                  <a:gd name="T9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0" name="Freeform 450"/>
              <p:cNvSpPr>
                <a:spLocks/>
              </p:cNvSpPr>
              <p:nvPr/>
            </p:nvSpPr>
            <p:spPr bwMode="auto">
              <a:xfrm>
                <a:off x="3914" y="591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1 w 1"/>
                  <a:gd name="T13" fmla="*/ 1 h 1"/>
                  <a:gd name="T14" fmla="*/ 1 w 1"/>
                  <a:gd name="T15" fmla="*/ 1 h 1"/>
                  <a:gd name="T16" fmla="*/ 0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1" name="Freeform 451"/>
              <p:cNvSpPr>
                <a:spLocks/>
              </p:cNvSpPr>
              <p:nvPr/>
            </p:nvSpPr>
            <p:spPr bwMode="auto">
              <a:xfrm>
                <a:off x="3902" y="573"/>
                <a:ext cx="48" cy="24"/>
              </a:xfrm>
              <a:custGeom>
                <a:avLst/>
                <a:gdLst>
                  <a:gd name="T0" fmla="*/ 8 w 8"/>
                  <a:gd name="T1" fmla="*/ 1 h 4"/>
                  <a:gd name="T2" fmla="*/ 7 w 8"/>
                  <a:gd name="T3" fmla="*/ 2 h 4"/>
                  <a:gd name="T4" fmla="*/ 8 w 8"/>
                  <a:gd name="T5" fmla="*/ 2 h 4"/>
                  <a:gd name="T6" fmla="*/ 8 w 8"/>
                  <a:gd name="T7" fmla="*/ 3 h 4"/>
                  <a:gd name="T8" fmla="*/ 7 w 8"/>
                  <a:gd name="T9" fmla="*/ 3 h 4"/>
                  <a:gd name="T10" fmla="*/ 7 w 8"/>
                  <a:gd name="T11" fmla="*/ 2 h 4"/>
                  <a:gd name="T12" fmla="*/ 7 w 8"/>
                  <a:gd name="T13" fmla="*/ 3 h 4"/>
                  <a:gd name="T14" fmla="*/ 6 w 8"/>
                  <a:gd name="T15" fmla="*/ 3 h 4"/>
                  <a:gd name="T16" fmla="*/ 5 w 8"/>
                  <a:gd name="T17" fmla="*/ 2 h 4"/>
                  <a:gd name="T18" fmla="*/ 5 w 8"/>
                  <a:gd name="T19" fmla="*/ 3 h 4"/>
                  <a:gd name="T20" fmla="*/ 4 w 8"/>
                  <a:gd name="T21" fmla="*/ 3 h 4"/>
                  <a:gd name="T22" fmla="*/ 4 w 8"/>
                  <a:gd name="T23" fmla="*/ 3 h 4"/>
                  <a:gd name="T24" fmla="*/ 3 w 8"/>
                  <a:gd name="T25" fmla="*/ 3 h 4"/>
                  <a:gd name="T26" fmla="*/ 3 w 8"/>
                  <a:gd name="T27" fmla="*/ 3 h 4"/>
                  <a:gd name="T28" fmla="*/ 2 w 8"/>
                  <a:gd name="T29" fmla="*/ 3 h 4"/>
                  <a:gd name="T30" fmla="*/ 2 w 8"/>
                  <a:gd name="T31" fmla="*/ 2 h 4"/>
                  <a:gd name="T32" fmla="*/ 1 w 8"/>
                  <a:gd name="T33" fmla="*/ 2 h 4"/>
                  <a:gd name="T34" fmla="*/ 1 w 8"/>
                  <a:gd name="T35" fmla="*/ 2 h 4"/>
                  <a:gd name="T36" fmla="*/ 1 w 8"/>
                  <a:gd name="T37" fmla="*/ 1 h 4"/>
                  <a:gd name="T38" fmla="*/ 2 w 8"/>
                  <a:gd name="T39" fmla="*/ 1 h 4"/>
                  <a:gd name="T40" fmla="*/ 2 w 8"/>
                  <a:gd name="T41" fmla="*/ 0 h 4"/>
                  <a:gd name="T42" fmla="*/ 1 w 8"/>
                  <a:gd name="T43" fmla="*/ 1 h 4"/>
                  <a:gd name="T44" fmla="*/ 1 w 8"/>
                  <a:gd name="T45" fmla="*/ 1 h 4"/>
                  <a:gd name="T46" fmla="*/ 0 w 8"/>
                  <a:gd name="T47" fmla="*/ 0 h 4"/>
                  <a:gd name="T48" fmla="*/ 0 w 8"/>
                  <a:gd name="T49" fmla="*/ 1 h 4"/>
                  <a:gd name="T50" fmla="*/ 1 w 8"/>
                  <a:gd name="T51" fmla="*/ 1 h 4"/>
                  <a:gd name="T52" fmla="*/ 1 w 8"/>
                  <a:gd name="T53" fmla="*/ 2 h 4"/>
                  <a:gd name="T54" fmla="*/ 1 w 8"/>
                  <a:gd name="T55" fmla="*/ 3 h 4"/>
                  <a:gd name="T56" fmla="*/ 2 w 8"/>
                  <a:gd name="T57" fmla="*/ 3 h 4"/>
                  <a:gd name="T58" fmla="*/ 2 w 8"/>
                  <a:gd name="T59" fmla="*/ 3 h 4"/>
                  <a:gd name="T60" fmla="*/ 3 w 8"/>
                  <a:gd name="T61" fmla="*/ 4 h 4"/>
                  <a:gd name="T62" fmla="*/ 3 w 8"/>
                  <a:gd name="T63" fmla="*/ 4 h 4"/>
                  <a:gd name="T64" fmla="*/ 4 w 8"/>
                  <a:gd name="T65" fmla="*/ 3 h 4"/>
                  <a:gd name="T66" fmla="*/ 5 w 8"/>
                  <a:gd name="T67" fmla="*/ 3 h 4"/>
                  <a:gd name="T68" fmla="*/ 6 w 8"/>
                  <a:gd name="T69" fmla="*/ 3 h 4"/>
                  <a:gd name="T70" fmla="*/ 6 w 8"/>
                  <a:gd name="T71" fmla="*/ 3 h 4"/>
                  <a:gd name="T72" fmla="*/ 7 w 8"/>
                  <a:gd name="T73" fmla="*/ 3 h 4"/>
                  <a:gd name="T74" fmla="*/ 7 w 8"/>
                  <a:gd name="T75" fmla="*/ 3 h 4"/>
                  <a:gd name="T76" fmla="*/ 8 w 8"/>
                  <a:gd name="T77" fmla="*/ 3 h 4"/>
                  <a:gd name="T78" fmla="*/ 8 w 8"/>
                  <a:gd name="T79" fmla="*/ 3 h 4"/>
                  <a:gd name="T80" fmla="*/ 8 w 8"/>
                  <a:gd name="T81" fmla="*/ 1 h 4"/>
                  <a:gd name="T82" fmla="*/ 8 w 8"/>
                  <a:gd name="T8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2" name="Freeform 452"/>
              <p:cNvSpPr>
                <a:spLocks/>
              </p:cNvSpPr>
              <p:nvPr/>
            </p:nvSpPr>
            <p:spPr bwMode="auto">
              <a:xfrm>
                <a:off x="3908" y="573"/>
                <a:ext cx="36" cy="18"/>
              </a:xfrm>
              <a:custGeom>
                <a:avLst/>
                <a:gdLst>
                  <a:gd name="T0" fmla="*/ 6 w 6"/>
                  <a:gd name="T1" fmla="*/ 2 h 3"/>
                  <a:gd name="T2" fmla="*/ 6 w 6"/>
                  <a:gd name="T3" fmla="*/ 3 h 3"/>
                  <a:gd name="T4" fmla="*/ 6 w 6"/>
                  <a:gd name="T5" fmla="*/ 2 h 3"/>
                  <a:gd name="T6" fmla="*/ 5 w 6"/>
                  <a:gd name="T7" fmla="*/ 1 h 3"/>
                  <a:gd name="T8" fmla="*/ 5 w 6"/>
                  <a:gd name="T9" fmla="*/ 2 h 3"/>
                  <a:gd name="T10" fmla="*/ 5 w 6"/>
                  <a:gd name="T11" fmla="*/ 3 h 3"/>
                  <a:gd name="T12" fmla="*/ 4 w 6"/>
                  <a:gd name="T13" fmla="*/ 2 h 3"/>
                  <a:gd name="T14" fmla="*/ 4 w 6"/>
                  <a:gd name="T15" fmla="*/ 2 h 3"/>
                  <a:gd name="T16" fmla="*/ 3 w 6"/>
                  <a:gd name="T17" fmla="*/ 2 h 3"/>
                  <a:gd name="T18" fmla="*/ 3 w 6"/>
                  <a:gd name="T19" fmla="*/ 3 h 3"/>
                  <a:gd name="T20" fmla="*/ 3 w 6"/>
                  <a:gd name="T21" fmla="*/ 2 h 3"/>
                  <a:gd name="T22" fmla="*/ 2 w 6"/>
                  <a:gd name="T23" fmla="*/ 2 h 3"/>
                  <a:gd name="T24" fmla="*/ 2 w 6"/>
                  <a:gd name="T25" fmla="*/ 3 h 3"/>
                  <a:gd name="T26" fmla="*/ 2 w 6"/>
                  <a:gd name="T27" fmla="*/ 3 h 3"/>
                  <a:gd name="T28" fmla="*/ 1 w 6"/>
                  <a:gd name="T29" fmla="*/ 2 h 3"/>
                  <a:gd name="T30" fmla="*/ 1 w 6"/>
                  <a:gd name="T31" fmla="*/ 3 h 3"/>
                  <a:gd name="T32" fmla="*/ 1 w 6"/>
                  <a:gd name="T33" fmla="*/ 2 h 3"/>
                  <a:gd name="T34" fmla="*/ 1 w 6"/>
                  <a:gd name="T35" fmla="*/ 1 h 3"/>
                  <a:gd name="T36" fmla="*/ 0 w 6"/>
                  <a:gd name="T37" fmla="*/ 1 h 3"/>
                  <a:gd name="T38" fmla="*/ 1 w 6"/>
                  <a:gd name="T39" fmla="*/ 1 h 3"/>
                  <a:gd name="T40" fmla="*/ 1 w 6"/>
                  <a:gd name="T41" fmla="*/ 1 h 3"/>
                  <a:gd name="T42" fmla="*/ 1 w 6"/>
                  <a:gd name="T43" fmla="*/ 2 h 3"/>
                  <a:gd name="T44" fmla="*/ 2 w 6"/>
                  <a:gd name="T45" fmla="*/ 2 h 3"/>
                  <a:gd name="T46" fmla="*/ 2 w 6"/>
                  <a:gd name="T47" fmla="*/ 2 h 3"/>
                  <a:gd name="T48" fmla="*/ 2 w 6"/>
                  <a:gd name="T49" fmla="*/ 1 h 3"/>
                  <a:gd name="T50" fmla="*/ 3 w 6"/>
                  <a:gd name="T51" fmla="*/ 2 h 3"/>
                  <a:gd name="T52" fmla="*/ 3 w 6"/>
                  <a:gd name="T53" fmla="*/ 2 h 3"/>
                  <a:gd name="T54" fmla="*/ 4 w 6"/>
                  <a:gd name="T55" fmla="*/ 1 h 3"/>
                  <a:gd name="T56" fmla="*/ 4 w 6"/>
                  <a:gd name="T57" fmla="*/ 1 h 3"/>
                  <a:gd name="T58" fmla="*/ 5 w 6"/>
                  <a:gd name="T59" fmla="*/ 1 h 3"/>
                  <a:gd name="T60" fmla="*/ 5 w 6"/>
                  <a:gd name="T61" fmla="*/ 1 h 3"/>
                  <a:gd name="T62" fmla="*/ 5 w 6"/>
                  <a:gd name="T63" fmla="*/ 0 h 3"/>
                  <a:gd name="T64" fmla="*/ 6 w 6"/>
                  <a:gd name="T65" fmla="*/ 1 h 3"/>
                  <a:gd name="T66" fmla="*/ 6 w 6"/>
                  <a:gd name="T6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3" name="Freeform 453"/>
              <p:cNvSpPr>
                <a:spLocks/>
              </p:cNvSpPr>
              <p:nvPr/>
            </p:nvSpPr>
            <p:spPr bwMode="auto">
              <a:xfrm>
                <a:off x="3914" y="573"/>
                <a:ext cx="18" cy="12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  <a:gd name="T4" fmla="*/ 1 w 3"/>
                  <a:gd name="T5" fmla="*/ 1 h 2"/>
                  <a:gd name="T6" fmla="*/ 1 w 3"/>
                  <a:gd name="T7" fmla="*/ 1 h 2"/>
                  <a:gd name="T8" fmla="*/ 1 w 3"/>
                  <a:gd name="T9" fmla="*/ 2 h 2"/>
                  <a:gd name="T10" fmla="*/ 1 w 3"/>
                  <a:gd name="T11" fmla="*/ 1 h 2"/>
                  <a:gd name="T12" fmla="*/ 1 w 3"/>
                  <a:gd name="T13" fmla="*/ 1 h 2"/>
                  <a:gd name="T14" fmla="*/ 2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3 w 3"/>
                  <a:gd name="T21" fmla="*/ 1 h 2"/>
                  <a:gd name="T22" fmla="*/ 3 w 3"/>
                  <a:gd name="T23" fmla="*/ 1 h 2"/>
                  <a:gd name="T24" fmla="*/ 3 w 3"/>
                  <a:gd name="T25" fmla="*/ 1 h 2"/>
                  <a:gd name="T26" fmla="*/ 3 w 3"/>
                  <a:gd name="T27" fmla="*/ 0 h 2"/>
                  <a:gd name="T28" fmla="*/ 2 w 3"/>
                  <a:gd name="T29" fmla="*/ 0 h 2"/>
                  <a:gd name="T30" fmla="*/ 2 w 3"/>
                  <a:gd name="T31" fmla="*/ 1 h 2"/>
                  <a:gd name="T32" fmla="*/ 1 w 3"/>
                  <a:gd name="T33" fmla="*/ 1 h 2"/>
                  <a:gd name="T34" fmla="*/ 1 w 3"/>
                  <a:gd name="T35" fmla="*/ 1 h 2"/>
                  <a:gd name="T36" fmla="*/ 0 w 3"/>
                  <a:gd name="T37" fmla="*/ 1 h 2"/>
                  <a:gd name="T38" fmla="*/ 0 w 3"/>
                  <a:gd name="T39" fmla="*/ 1 h 2"/>
                  <a:gd name="T40" fmla="*/ 0 w 3"/>
                  <a:gd name="T4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4" name="Freeform 454"/>
              <p:cNvSpPr>
                <a:spLocks/>
              </p:cNvSpPr>
              <p:nvPr/>
            </p:nvSpPr>
            <p:spPr bwMode="auto">
              <a:xfrm>
                <a:off x="3830" y="699"/>
                <a:ext cx="36" cy="36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3 h 6"/>
                  <a:gd name="T4" fmla="*/ 5 w 6"/>
                  <a:gd name="T5" fmla="*/ 3 h 6"/>
                  <a:gd name="T6" fmla="*/ 6 w 6"/>
                  <a:gd name="T7" fmla="*/ 4 h 6"/>
                  <a:gd name="T8" fmla="*/ 5 w 6"/>
                  <a:gd name="T9" fmla="*/ 4 h 6"/>
                  <a:gd name="T10" fmla="*/ 5 w 6"/>
                  <a:gd name="T11" fmla="*/ 5 h 6"/>
                  <a:gd name="T12" fmla="*/ 5 w 6"/>
                  <a:gd name="T13" fmla="*/ 5 h 6"/>
                  <a:gd name="T14" fmla="*/ 4 w 6"/>
                  <a:gd name="T15" fmla="*/ 5 h 6"/>
                  <a:gd name="T16" fmla="*/ 3 w 6"/>
                  <a:gd name="T17" fmla="*/ 6 h 6"/>
                  <a:gd name="T18" fmla="*/ 3 w 6"/>
                  <a:gd name="T19" fmla="*/ 6 h 6"/>
                  <a:gd name="T20" fmla="*/ 2 w 6"/>
                  <a:gd name="T21" fmla="*/ 6 h 6"/>
                  <a:gd name="T22" fmla="*/ 1 w 6"/>
                  <a:gd name="T23" fmla="*/ 6 h 6"/>
                  <a:gd name="T24" fmla="*/ 1 w 6"/>
                  <a:gd name="T25" fmla="*/ 6 h 6"/>
                  <a:gd name="T26" fmla="*/ 0 w 6"/>
                  <a:gd name="T27" fmla="*/ 6 h 6"/>
                  <a:gd name="T28" fmla="*/ 0 w 6"/>
                  <a:gd name="T29" fmla="*/ 5 h 6"/>
                  <a:gd name="T30" fmla="*/ 1 w 6"/>
                  <a:gd name="T31" fmla="*/ 5 h 6"/>
                  <a:gd name="T32" fmla="*/ 1 w 6"/>
                  <a:gd name="T33" fmla="*/ 4 h 6"/>
                  <a:gd name="T34" fmla="*/ 1 w 6"/>
                  <a:gd name="T35" fmla="*/ 4 h 6"/>
                  <a:gd name="T36" fmla="*/ 1 w 6"/>
                  <a:gd name="T37" fmla="*/ 3 h 6"/>
                  <a:gd name="T38" fmla="*/ 1 w 6"/>
                  <a:gd name="T39" fmla="*/ 3 h 6"/>
                  <a:gd name="T40" fmla="*/ 2 w 6"/>
                  <a:gd name="T41" fmla="*/ 3 h 6"/>
                  <a:gd name="T42" fmla="*/ 2 w 6"/>
                  <a:gd name="T43" fmla="*/ 2 h 6"/>
                  <a:gd name="T44" fmla="*/ 2 w 6"/>
                  <a:gd name="T45" fmla="*/ 1 h 6"/>
                  <a:gd name="T46" fmla="*/ 3 w 6"/>
                  <a:gd name="T47" fmla="*/ 2 h 6"/>
                  <a:gd name="T48" fmla="*/ 3 w 6"/>
                  <a:gd name="T49" fmla="*/ 1 h 6"/>
                  <a:gd name="T50" fmla="*/ 4 w 6"/>
                  <a:gd name="T51" fmla="*/ 1 h 6"/>
                  <a:gd name="T52" fmla="*/ 4 w 6"/>
                  <a:gd name="T53" fmla="*/ 1 h 6"/>
                  <a:gd name="T54" fmla="*/ 4 w 6"/>
                  <a:gd name="T55" fmla="*/ 1 h 6"/>
                  <a:gd name="T56" fmla="*/ 5 w 6"/>
                  <a:gd name="T57" fmla="*/ 0 h 6"/>
                  <a:gd name="T58" fmla="*/ 5 w 6"/>
                  <a:gd name="T59" fmla="*/ 1 h 6"/>
                  <a:gd name="T60" fmla="*/ 6 w 6"/>
                  <a:gd name="T61" fmla="*/ 1 h 6"/>
                  <a:gd name="T62" fmla="*/ 6 w 6"/>
                  <a:gd name="T63" fmla="*/ 1 h 6"/>
                  <a:gd name="T64" fmla="*/ 5 w 6"/>
                  <a:gd name="T65" fmla="*/ 1 h 6"/>
                  <a:gd name="T66" fmla="*/ 5 w 6"/>
                  <a:gd name="T67" fmla="*/ 0 h 6"/>
                  <a:gd name="T68" fmla="*/ 4 w 6"/>
                  <a:gd name="T69" fmla="*/ 1 h 6"/>
                  <a:gd name="T70" fmla="*/ 4 w 6"/>
                  <a:gd name="T71" fmla="*/ 1 h 6"/>
                  <a:gd name="T72" fmla="*/ 3 w 6"/>
                  <a:gd name="T73" fmla="*/ 1 h 6"/>
                  <a:gd name="T74" fmla="*/ 3 w 6"/>
                  <a:gd name="T75" fmla="*/ 1 h 6"/>
                  <a:gd name="T76" fmla="*/ 2 w 6"/>
                  <a:gd name="T77" fmla="*/ 1 h 6"/>
                  <a:gd name="T78" fmla="*/ 2 w 6"/>
                  <a:gd name="T79" fmla="*/ 2 h 6"/>
                  <a:gd name="T80" fmla="*/ 2 w 6"/>
                  <a:gd name="T81" fmla="*/ 2 h 6"/>
                  <a:gd name="T82" fmla="*/ 1 w 6"/>
                  <a:gd name="T83" fmla="*/ 3 h 6"/>
                  <a:gd name="T84" fmla="*/ 1 w 6"/>
                  <a:gd name="T85" fmla="*/ 3 h 6"/>
                  <a:gd name="T86" fmla="*/ 1 w 6"/>
                  <a:gd name="T87" fmla="*/ 4 h 6"/>
                  <a:gd name="T88" fmla="*/ 1 w 6"/>
                  <a:gd name="T89" fmla="*/ 5 h 6"/>
                  <a:gd name="T90" fmla="*/ 0 w 6"/>
                  <a:gd name="T91" fmla="*/ 5 h 6"/>
                  <a:gd name="T92" fmla="*/ 0 w 6"/>
                  <a:gd name="T93" fmla="*/ 6 h 6"/>
                  <a:gd name="T94" fmla="*/ 1 w 6"/>
                  <a:gd name="T95" fmla="*/ 6 h 6"/>
                  <a:gd name="T96" fmla="*/ 1 w 6"/>
                  <a:gd name="T97" fmla="*/ 6 h 6"/>
                  <a:gd name="T98" fmla="*/ 1 w 6"/>
                  <a:gd name="T99" fmla="*/ 6 h 6"/>
                  <a:gd name="T100" fmla="*/ 2 w 6"/>
                  <a:gd name="T101" fmla="*/ 6 h 6"/>
                  <a:gd name="T102" fmla="*/ 3 w 6"/>
                  <a:gd name="T103" fmla="*/ 6 h 6"/>
                  <a:gd name="T104" fmla="*/ 3 w 6"/>
                  <a:gd name="T105" fmla="*/ 6 h 6"/>
                  <a:gd name="T106" fmla="*/ 4 w 6"/>
                  <a:gd name="T107" fmla="*/ 6 h 6"/>
                  <a:gd name="T108" fmla="*/ 5 w 6"/>
                  <a:gd name="T109" fmla="*/ 6 h 6"/>
                  <a:gd name="T110" fmla="*/ 5 w 6"/>
                  <a:gd name="T111" fmla="*/ 5 h 6"/>
                  <a:gd name="T112" fmla="*/ 5 w 6"/>
                  <a:gd name="T113" fmla="*/ 4 h 6"/>
                  <a:gd name="T114" fmla="*/ 6 w 6"/>
                  <a:gd name="T115" fmla="*/ 4 h 6"/>
                  <a:gd name="T116" fmla="*/ 6 w 6"/>
                  <a:gd name="T117" fmla="*/ 3 h 6"/>
                  <a:gd name="T118" fmla="*/ 6 w 6"/>
                  <a:gd name="T119" fmla="*/ 3 h 6"/>
                  <a:gd name="T120" fmla="*/ 6 w 6"/>
                  <a:gd name="T121" fmla="*/ 3 h 6"/>
                  <a:gd name="T122" fmla="*/ 6 w 6"/>
                  <a:gd name="T123" fmla="*/ 2 h 6"/>
                  <a:gd name="T124" fmla="*/ 6 w 6"/>
                  <a:gd name="T1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5" name="Freeform 455"/>
              <p:cNvSpPr>
                <a:spLocks/>
              </p:cNvSpPr>
              <p:nvPr/>
            </p:nvSpPr>
            <p:spPr bwMode="auto">
              <a:xfrm>
                <a:off x="3830" y="705"/>
                <a:ext cx="36" cy="30"/>
              </a:xfrm>
              <a:custGeom>
                <a:avLst/>
                <a:gdLst>
                  <a:gd name="T0" fmla="*/ 6 w 6"/>
                  <a:gd name="T1" fmla="*/ 1 h 5"/>
                  <a:gd name="T2" fmla="*/ 5 w 6"/>
                  <a:gd name="T3" fmla="*/ 2 h 5"/>
                  <a:gd name="T4" fmla="*/ 6 w 6"/>
                  <a:gd name="T5" fmla="*/ 2 h 5"/>
                  <a:gd name="T6" fmla="*/ 5 w 6"/>
                  <a:gd name="T7" fmla="*/ 2 h 5"/>
                  <a:gd name="T8" fmla="*/ 5 w 6"/>
                  <a:gd name="T9" fmla="*/ 3 h 5"/>
                  <a:gd name="T10" fmla="*/ 5 w 6"/>
                  <a:gd name="T11" fmla="*/ 4 h 5"/>
                  <a:gd name="T12" fmla="*/ 4 w 6"/>
                  <a:gd name="T13" fmla="*/ 4 h 5"/>
                  <a:gd name="T14" fmla="*/ 4 w 6"/>
                  <a:gd name="T15" fmla="*/ 4 h 5"/>
                  <a:gd name="T16" fmla="*/ 4 w 6"/>
                  <a:gd name="T17" fmla="*/ 5 h 5"/>
                  <a:gd name="T18" fmla="*/ 3 w 6"/>
                  <a:gd name="T19" fmla="*/ 4 h 5"/>
                  <a:gd name="T20" fmla="*/ 3 w 6"/>
                  <a:gd name="T21" fmla="*/ 5 h 5"/>
                  <a:gd name="T22" fmla="*/ 2 w 6"/>
                  <a:gd name="T23" fmla="*/ 5 h 5"/>
                  <a:gd name="T24" fmla="*/ 2 w 6"/>
                  <a:gd name="T25" fmla="*/ 4 h 5"/>
                  <a:gd name="T26" fmla="*/ 1 w 6"/>
                  <a:gd name="T27" fmla="*/ 5 h 5"/>
                  <a:gd name="T28" fmla="*/ 1 w 6"/>
                  <a:gd name="T29" fmla="*/ 5 h 5"/>
                  <a:gd name="T30" fmla="*/ 0 w 6"/>
                  <a:gd name="T31" fmla="*/ 4 h 5"/>
                  <a:gd name="T32" fmla="*/ 1 w 6"/>
                  <a:gd name="T33" fmla="*/ 4 h 5"/>
                  <a:gd name="T34" fmla="*/ 2 w 6"/>
                  <a:gd name="T35" fmla="*/ 4 h 5"/>
                  <a:gd name="T36" fmla="*/ 2 w 6"/>
                  <a:gd name="T37" fmla="*/ 4 h 5"/>
                  <a:gd name="T38" fmla="*/ 3 w 6"/>
                  <a:gd name="T39" fmla="*/ 4 h 5"/>
                  <a:gd name="T40" fmla="*/ 3 w 6"/>
                  <a:gd name="T41" fmla="*/ 4 h 5"/>
                  <a:gd name="T42" fmla="*/ 3 w 6"/>
                  <a:gd name="T43" fmla="*/ 4 h 5"/>
                  <a:gd name="T44" fmla="*/ 4 w 6"/>
                  <a:gd name="T45" fmla="*/ 4 h 5"/>
                  <a:gd name="T46" fmla="*/ 4 w 6"/>
                  <a:gd name="T47" fmla="*/ 3 h 5"/>
                  <a:gd name="T48" fmla="*/ 4 w 6"/>
                  <a:gd name="T49" fmla="*/ 3 h 5"/>
                  <a:gd name="T50" fmla="*/ 4 w 6"/>
                  <a:gd name="T51" fmla="*/ 2 h 5"/>
                  <a:gd name="T52" fmla="*/ 5 w 6"/>
                  <a:gd name="T53" fmla="*/ 2 h 5"/>
                  <a:gd name="T54" fmla="*/ 5 w 6"/>
                  <a:gd name="T55" fmla="*/ 2 h 5"/>
                  <a:gd name="T56" fmla="*/ 4 w 6"/>
                  <a:gd name="T57" fmla="*/ 1 h 5"/>
                  <a:gd name="T58" fmla="*/ 5 w 6"/>
                  <a:gd name="T59" fmla="*/ 1 h 5"/>
                  <a:gd name="T60" fmla="*/ 5 w 6"/>
                  <a:gd name="T61" fmla="*/ 1 h 5"/>
                  <a:gd name="T62" fmla="*/ 5 w 6"/>
                  <a:gd name="T63" fmla="*/ 0 h 5"/>
                  <a:gd name="T64" fmla="*/ 5 w 6"/>
                  <a:gd name="T65" fmla="*/ 0 h 5"/>
                  <a:gd name="T66" fmla="*/ 5 w 6"/>
                  <a:gd name="T67" fmla="*/ 0 h 5"/>
                  <a:gd name="T68" fmla="*/ 6 w 6"/>
                  <a:gd name="T69" fmla="*/ 1 h 5"/>
                  <a:gd name="T70" fmla="*/ 6 w 6"/>
                  <a:gd name="T71" fmla="*/ 1 h 5"/>
                  <a:gd name="T72" fmla="*/ 6 w 6"/>
                  <a:gd name="T73" fmla="*/ 0 h 5"/>
                  <a:gd name="T74" fmla="*/ 6 w 6"/>
                  <a:gd name="T75" fmla="*/ 0 h 5"/>
                  <a:gd name="T76" fmla="*/ 6 w 6"/>
                  <a:gd name="T77" fmla="*/ 0 h 5"/>
                  <a:gd name="T78" fmla="*/ 6 w 6"/>
                  <a:gd name="T7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6" name="Freeform 456"/>
              <p:cNvSpPr>
                <a:spLocks/>
              </p:cNvSpPr>
              <p:nvPr/>
            </p:nvSpPr>
            <p:spPr bwMode="auto">
              <a:xfrm>
                <a:off x="3836" y="705"/>
                <a:ext cx="24" cy="24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4 w 4"/>
                  <a:gd name="T5" fmla="*/ 2 h 4"/>
                  <a:gd name="T6" fmla="*/ 3 w 4"/>
                  <a:gd name="T7" fmla="*/ 2 h 4"/>
                  <a:gd name="T8" fmla="*/ 3 w 4"/>
                  <a:gd name="T9" fmla="*/ 2 h 4"/>
                  <a:gd name="T10" fmla="*/ 3 w 4"/>
                  <a:gd name="T11" fmla="*/ 3 h 4"/>
                  <a:gd name="T12" fmla="*/ 3 w 4"/>
                  <a:gd name="T13" fmla="*/ 3 h 4"/>
                  <a:gd name="T14" fmla="*/ 2 w 4"/>
                  <a:gd name="T15" fmla="*/ 3 h 4"/>
                  <a:gd name="T16" fmla="*/ 2 w 4"/>
                  <a:gd name="T17" fmla="*/ 4 h 4"/>
                  <a:gd name="T18" fmla="*/ 2 w 4"/>
                  <a:gd name="T19" fmla="*/ 3 h 4"/>
                  <a:gd name="T20" fmla="*/ 1 w 4"/>
                  <a:gd name="T21" fmla="*/ 3 h 4"/>
                  <a:gd name="T22" fmla="*/ 1 w 4"/>
                  <a:gd name="T23" fmla="*/ 4 h 4"/>
                  <a:gd name="T24" fmla="*/ 1 w 4"/>
                  <a:gd name="T25" fmla="*/ 3 h 4"/>
                  <a:gd name="T26" fmla="*/ 0 w 4"/>
                  <a:gd name="T27" fmla="*/ 3 h 4"/>
                  <a:gd name="T28" fmla="*/ 0 w 4"/>
                  <a:gd name="T29" fmla="*/ 3 h 4"/>
                  <a:gd name="T30" fmla="*/ 1 w 4"/>
                  <a:gd name="T31" fmla="*/ 2 h 4"/>
                  <a:gd name="T32" fmla="*/ 1 w 4"/>
                  <a:gd name="T33" fmla="*/ 2 h 4"/>
                  <a:gd name="T34" fmla="*/ 1 w 4"/>
                  <a:gd name="T35" fmla="*/ 2 h 4"/>
                  <a:gd name="T36" fmla="*/ 2 w 4"/>
                  <a:gd name="T37" fmla="*/ 1 h 4"/>
                  <a:gd name="T38" fmla="*/ 2 w 4"/>
                  <a:gd name="T39" fmla="*/ 0 h 4"/>
                  <a:gd name="T40" fmla="*/ 2 w 4"/>
                  <a:gd name="T41" fmla="*/ 1 h 4"/>
                  <a:gd name="T42" fmla="*/ 1 w 4"/>
                  <a:gd name="T43" fmla="*/ 2 h 4"/>
                  <a:gd name="T44" fmla="*/ 2 w 4"/>
                  <a:gd name="T45" fmla="*/ 2 h 4"/>
                  <a:gd name="T46" fmla="*/ 1 w 4"/>
                  <a:gd name="T47" fmla="*/ 3 h 4"/>
                  <a:gd name="T48" fmla="*/ 1 w 4"/>
                  <a:gd name="T49" fmla="*/ 3 h 4"/>
                  <a:gd name="T50" fmla="*/ 2 w 4"/>
                  <a:gd name="T51" fmla="*/ 3 h 4"/>
                  <a:gd name="T52" fmla="*/ 2 w 4"/>
                  <a:gd name="T53" fmla="*/ 2 h 4"/>
                  <a:gd name="T54" fmla="*/ 3 w 4"/>
                  <a:gd name="T55" fmla="*/ 2 h 4"/>
                  <a:gd name="T56" fmla="*/ 3 w 4"/>
                  <a:gd name="T57" fmla="*/ 1 h 4"/>
                  <a:gd name="T58" fmla="*/ 3 w 4"/>
                  <a:gd name="T59" fmla="*/ 1 h 4"/>
                  <a:gd name="T60" fmla="*/ 3 w 4"/>
                  <a:gd name="T61" fmla="*/ 0 h 4"/>
                  <a:gd name="T62" fmla="*/ 4 w 4"/>
                  <a:gd name="T63" fmla="*/ 0 h 4"/>
                  <a:gd name="T64" fmla="*/ 4 w 4"/>
                  <a:gd name="T6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7" name="Freeform 457"/>
              <p:cNvSpPr>
                <a:spLocks/>
              </p:cNvSpPr>
              <p:nvPr/>
            </p:nvSpPr>
            <p:spPr bwMode="auto">
              <a:xfrm>
                <a:off x="3848" y="705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  <a:gd name="T12" fmla="*/ 0 w 1"/>
                  <a:gd name="T13" fmla="*/ 1 h 1"/>
                  <a:gd name="T14" fmla="*/ 0 w 1"/>
                  <a:gd name="T15" fmla="*/ 1 h 1"/>
                  <a:gd name="T16" fmla="*/ 1 w 1"/>
                  <a:gd name="T17" fmla="*/ 1 h 1"/>
                  <a:gd name="T18" fmla="*/ 1 w 1"/>
                  <a:gd name="T19" fmla="*/ 1 h 1"/>
                  <a:gd name="T20" fmla="*/ 1 w 1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8" name="Freeform 458"/>
              <p:cNvSpPr>
                <a:spLocks/>
              </p:cNvSpPr>
              <p:nvPr/>
            </p:nvSpPr>
            <p:spPr bwMode="auto">
              <a:xfrm>
                <a:off x="3776" y="639"/>
                <a:ext cx="66" cy="84"/>
              </a:xfrm>
              <a:custGeom>
                <a:avLst/>
                <a:gdLst>
                  <a:gd name="T0" fmla="*/ 0 w 11"/>
                  <a:gd name="T1" fmla="*/ 8 h 14"/>
                  <a:gd name="T2" fmla="*/ 0 w 11"/>
                  <a:gd name="T3" fmla="*/ 7 h 14"/>
                  <a:gd name="T4" fmla="*/ 0 w 11"/>
                  <a:gd name="T5" fmla="*/ 5 h 14"/>
                  <a:gd name="T6" fmla="*/ 1 w 11"/>
                  <a:gd name="T7" fmla="*/ 4 h 14"/>
                  <a:gd name="T8" fmla="*/ 1 w 11"/>
                  <a:gd name="T9" fmla="*/ 3 h 14"/>
                  <a:gd name="T10" fmla="*/ 2 w 11"/>
                  <a:gd name="T11" fmla="*/ 3 h 14"/>
                  <a:gd name="T12" fmla="*/ 2 w 11"/>
                  <a:gd name="T13" fmla="*/ 2 h 14"/>
                  <a:gd name="T14" fmla="*/ 3 w 11"/>
                  <a:gd name="T15" fmla="*/ 1 h 14"/>
                  <a:gd name="T16" fmla="*/ 4 w 11"/>
                  <a:gd name="T17" fmla="*/ 1 h 14"/>
                  <a:gd name="T18" fmla="*/ 5 w 11"/>
                  <a:gd name="T19" fmla="*/ 0 h 14"/>
                  <a:gd name="T20" fmla="*/ 5 w 11"/>
                  <a:gd name="T21" fmla="*/ 1 h 14"/>
                  <a:gd name="T22" fmla="*/ 6 w 11"/>
                  <a:gd name="T23" fmla="*/ 1 h 14"/>
                  <a:gd name="T24" fmla="*/ 7 w 11"/>
                  <a:gd name="T25" fmla="*/ 2 h 14"/>
                  <a:gd name="T26" fmla="*/ 7 w 11"/>
                  <a:gd name="T27" fmla="*/ 3 h 14"/>
                  <a:gd name="T28" fmla="*/ 8 w 11"/>
                  <a:gd name="T29" fmla="*/ 5 h 14"/>
                  <a:gd name="T30" fmla="*/ 9 w 11"/>
                  <a:gd name="T31" fmla="*/ 6 h 14"/>
                  <a:gd name="T32" fmla="*/ 10 w 11"/>
                  <a:gd name="T33" fmla="*/ 6 h 14"/>
                  <a:gd name="T34" fmla="*/ 10 w 11"/>
                  <a:gd name="T35" fmla="*/ 7 h 14"/>
                  <a:gd name="T36" fmla="*/ 10 w 11"/>
                  <a:gd name="T37" fmla="*/ 9 h 14"/>
                  <a:gd name="T38" fmla="*/ 11 w 11"/>
                  <a:gd name="T39" fmla="*/ 10 h 14"/>
                  <a:gd name="T40" fmla="*/ 10 w 11"/>
                  <a:gd name="T41" fmla="*/ 10 h 14"/>
                  <a:gd name="T42" fmla="*/ 10 w 11"/>
                  <a:gd name="T43" fmla="*/ 11 h 14"/>
                  <a:gd name="T44" fmla="*/ 9 w 11"/>
                  <a:gd name="T45" fmla="*/ 13 h 14"/>
                  <a:gd name="T46" fmla="*/ 9 w 11"/>
                  <a:gd name="T47" fmla="*/ 13 h 14"/>
                  <a:gd name="T48" fmla="*/ 8 w 11"/>
                  <a:gd name="T49" fmla="*/ 13 h 14"/>
                  <a:gd name="T50" fmla="*/ 8 w 11"/>
                  <a:gd name="T51" fmla="*/ 14 h 14"/>
                  <a:gd name="T52" fmla="*/ 9 w 11"/>
                  <a:gd name="T53" fmla="*/ 13 h 14"/>
                  <a:gd name="T54" fmla="*/ 9 w 11"/>
                  <a:gd name="T55" fmla="*/ 12 h 14"/>
                  <a:gd name="T56" fmla="*/ 10 w 11"/>
                  <a:gd name="T57" fmla="*/ 11 h 14"/>
                  <a:gd name="T58" fmla="*/ 10 w 11"/>
                  <a:gd name="T59" fmla="*/ 10 h 14"/>
                  <a:gd name="T60" fmla="*/ 11 w 11"/>
                  <a:gd name="T61" fmla="*/ 10 h 14"/>
                  <a:gd name="T62" fmla="*/ 11 w 11"/>
                  <a:gd name="T63" fmla="*/ 9 h 14"/>
                  <a:gd name="T64" fmla="*/ 11 w 11"/>
                  <a:gd name="T65" fmla="*/ 7 h 14"/>
                  <a:gd name="T66" fmla="*/ 10 w 11"/>
                  <a:gd name="T67" fmla="*/ 7 h 14"/>
                  <a:gd name="T68" fmla="*/ 9 w 11"/>
                  <a:gd name="T69" fmla="*/ 6 h 14"/>
                  <a:gd name="T70" fmla="*/ 9 w 11"/>
                  <a:gd name="T71" fmla="*/ 5 h 14"/>
                  <a:gd name="T72" fmla="*/ 8 w 11"/>
                  <a:gd name="T73" fmla="*/ 4 h 14"/>
                  <a:gd name="T74" fmla="*/ 7 w 11"/>
                  <a:gd name="T75" fmla="*/ 3 h 14"/>
                  <a:gd name="T76" fmla="*/ 7 w 11"/>
                  <a:gd name="T77" fmla="*/ 2 h 14"/>
                  <a:gd name="T78" fmla="*/ 6 w 11"/>
                  <a:gd name="T79" fmla="*/ 0 h 14"/>
                  <a:gd name="T80" fmla="*/ 5 w 11"/>
                  <a:gd name="T81" fmla="*/ 0 h 14"/>
                  <a:gd name="T82" fmla="*/ 4 w 11"/>
                  <a:gd name="T83" fmla="*/ 0 h 14"/>
                  <a:gd name="T84" fmla="*/ 3 w 11"/>
                  <a:gd name="T85" fmla="*/ 0 h 14"/>
                  <a:gd name="T86" fmla="*/ 3 w 11"/>
                  <a:gd name="T87" fmla="*/ 1 h 14"/>
                  <a:gd name="T88" fmla="*/ 2 w 11"/>
                  <a:gd name="T89" fmla="*/ 2 h 14"/>
                  <a:gd name="T90" fmla="*/ 1 w 11"/>
                  <a:gd name="T91" fmla="*/ 3 h 14"/>
                  <a:gd name="T92" fmla="*/ 1 w 11"/>
                  <a:gd name="T93" fmla="*/ 4 h 14"/>
                  <a:gd name="T94" fmla="*/ 0 w 11"/>
                  <a:gd name="T95" fmla="*/ 5 h 14"/>
                  <a:gd name="T96" fmla="*/ 0 w 11"/>
                  <a:gd name="T97" fmla="*/ 6 h 14"/>
                  <a:gd name="T98" fmla="*/ 0 w 11"/>
                  <a:gd name="T99" fmla="*/ 7 h 14"/>
                  <a:gd name="T100" fmla="*/ 1 w 11"/>
                  <a:gd name="T10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4">
                    <a:moveTo>
                      <a:pt x="1" y="8"/>
                    </a:moveTo>
                    <a:lnTo>
                      <a:pt x="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59" name="Freeform 459"/>
              <p:cNvSpPr>
                <a:spLocks/>
              </p:cNvSpPr>
              <p:nvPr/>
            </p:nvSpPr>
            <p:spPr bwMode="auto">
              <a:xfrm>
                <a:off x="3782" y="639"/>
                <a:ext cx="54" cy="78"/>
              </a:xfrm>
              <a:custGeom>
                <a:avLst/>
                <a:gdLst>
                  <a:gd name="T0" fmla="*/ 7 w 9"/>
                  <a:gd name="T1" fmla="*/ 13 h 13"/>
                  <a:gd name="T2" fmla="*/ 7 w 9"/>
                  <a:gd name="T3" fmla="*/ 12 h 13"/>
                  <a:gd name="T4" fmla="*/ 8 w 9"/>
                  <a:gd name="T5" fmla="*/ 11 h 13"/>
                  <a:gd name="T6" fmla="*/ 8 w 9"/>
                  <a:gd name="T7" fmla="*/ 11 h 13"/>
                  <a:gd name="T8" fmla="*/ 8 w 9"/>
                  <a:gd name="T9" fmla="*/ 10 h 13"/>
                  <a:gd name="T10" fmla="*/ 9 w 9"/>
                  <a:gd name="T11" fmla="*/ 10 h 13"/>
                  <a:gd name="T12" fmla="*/ 9 w 9"/>
                  <a:gd name="T13" fmla="*/ 9 h 13"/>
                  <a:gd name="T14" fmla="*/ 9 w 9"/>
                  <a:gd name="T15" fmla="*/ 8 h 13"/>
                  <a:gd name="T16" fmla="*/ 9 w 9"/>
                  <a:gd name="T17" fmla="*/ 7 h 13"/>
                  <a:gd name="T18" fmla="*/ 8 w 9"/>
                  <a:gd name="T19" fmla="*/ 7 h 13"/>
                  <a:gd name="T20" fmla="*/ 8 w 9"/>
                  <a:gd name="T21" fmla="*/ 5 h 13"/>
                  <a:gd name="T22" fmla="*/ 7 w 9"/>
                  <a:gd name="T23" fmla="*/ 5 h 13"/>
                  <a:gd name="T24" fmla="*/ 7 w 9"/>
                  <a:gd name="T25" fmla="*/ 5 h 13"/>
                  <a:gd name="T26" fmla="*/ 6 w 9"/>
                  <a:gd name="T27" fmla="*/ 4 h 13"/>
                  <a:gd name="T28" fmla="*/ 5 w 9"/>
                  <a:gd name="T29" fmla="*/ 3 h 13"/>
                  <a:gd name="T30" fmla="*/ 5 w 9"/>
                  <a:gd name="T31" fmla="*/ 2 h 13"/>
                  <a:gd name="T32" fmla="*/ 4 w 9"/>
                  <a:gd name="T33" fmla="*/ 2 h 13"/>
                  <a:gd name="T34" fmla="*/ 4 w 9"/>
                  <a:gd name="T35" fmla="*/ 0 h 13"/>
                  <a:gd name="T36" fmla="*/ 3 w 9"/>
                  <a:gd name="T37" fmla="*/ 1 h 13"/>
                  <a:gd name="T38" fmla="*/ 3 w 9"/>
                  <a:gd name="T39" fmla="*/ 2 h 13"/>
                  <a:gd name="T40" fmla="*/ 2 w 9"/>
                  <a:gd name="T41" fmla="*/ 2 h 13"/>
                  <a:gd name="T42" fmla="*/ 2 w 9"/>
                  <a:gd name="T43" fmla="*/ 2 h 13"/>
                  <a:gd name="T44" fmla="*/ 1 w 9"/>
                  <a:gd name="T45" fmla="*/ 2 h 13"/>
                  <a:gd name="T46" fmla="*/ 2 w 9"/>
                  <a:gd name="T47" fmla="*/ 4 h 13"/>
                  <a:gd name="T48" fmla="*/ 1 w 9"/>
                  <a:gd name="T49" fmla="*/ 4 h 13"/>
                  <a:gd name="T50" fmla="*/ 1 w 9"/>
                  <a:gd name="T51" fmla="*/ 4 h 13"/>
                  <a:gd name="T52" fmla="*/ 0 w 9"/>
                  <a:gd name="T53" fmla="*/ 5 h 13"/>
                  <a:gd name="T54" fmla="*/ 0 w 9"/>
                  <a:gd name="T55" fmla="*/ 6 h 13"/>
                  <a:gd name="T56" fmla="*/ 0 w 9"/>
                  <a:gd name="T57" fmla="*/ 7 h 13"/>
                  <a:gd name="T58" fmla="*/ 0 w 9"/>
                  <a:gd name="T59" fmla="*/ 7 h 13"/>
                  <a:gd name="T60" fmla="*/ 1 w 9"/>
                  <a:gd name="T61" fmla="*/ 5 h 13"/>
                  <a:gd name="T62" fmla="*/ 2 w 9"/>
                  <a:gd name="T63" fmla="*/ 5 h 13"/>
                  <a:gd name="T64" fmla="*/ 2 w 9"/>
                  <a:gd name="T65" fmla="*/ 3 h 13"/>
                  <a:gd name="T66" fmla="*/ 2 w 9"/>
                  <a:gd name="T67" fmla="*/ 2 h 13"/>
                  <a:gd name="T68" fmla="*/ 3 w 9"/>
                  <a:gd name="T69" fmla="*/ 3 h 13"/>
                  <a:gd name="T70" fmla="*/ 4 w 9"/>
                  <a:gd name="T71" fmla="*/ 2 h 13"/>
                  <a:gd name="T72" fmla="*/ 5 w 9"/>
                  <a:gd name="T73" fmla="*/ 3 h 13"/>
                  <a:gd name="T74" fmla="*/ 6 w 9"/>
                  <a:gd name="T75" fmla="*/ 4 h 13"/>
                  <a:gd name="T76" fmla="*/ 6 w 9"/>
                  <a:gd name="T77" fmla="*/ 5 h 13"/>
                  <a:gd name="T78" fmla="*/ 7 w 9"/>
                  <a:gd name="T79" fmla="*/ 5 h 13"/>
                  <a:gd name="T80" fmla="*/ 7 w 9"/>
                  <a:gd name="T81" fmla="*/ 6 h 13"/>
                  <a:gd name="T82" fmla="*/ 8 w 9"/>
                  <a:gd name="T83" fmla="*/ 7 h 13"/>
                  <a:gd name="T84" fmla="*/ 8 w 9"/>
                  <a:gd name="T85" fmla="*/ 8 h 13"/>
                  <a:gd name="T86" fmla="*/ 8 w 9"/>
                  <a:gd name="T87" fmla="*/ 10 h 13"/>
                  <a:gd name="T88" fmla="*/ 8 w 9"/>
                  <a:gd name="T89" fmla="*/ 11 h 13"/>
                  <a:gd name="T90" fmla="*/ 7 w 9"/>
                  <a:gd name="T91" fmla="*/ 12 h 13"/>
                  <a:gd name="T92" fmla="*/ 6 w 9"/>
                  <a:gd name="T9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" h="13">
                    <a:moveTo>
                      <a:pt x="7" y="13"/>
                    </a:moveTo>
                    <a:lnTo>
                      <a:pt x="7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0" name="Freeform 460"/>
              <p:cNvSpPr>
                <a:spLocks/>
              </p:cNvSpPr>
              <p:nvPr/>
            </p:nvSpPr>
            <p:spPr bwMode="auto">
              <a:xfrm>
                <a:off x="3782" y="651"/>
                <a:ext cx="48" cy="66"/>
              </a:xfrm>
              <a:custGeom>
                <a:avLst/>
                <a:gdLst>
                  <a:gd name="T0" fmla="*/ 6 w 8"/>
                  <a:gd name="T1" fmla="*/ 11 h 11"/>
                  <a:gd name="T2" fmla="*/ 6 w 8"/>
                  <a:gd name="T3" fmla="*/ 10 h 11"/>
                  <a:gd name="T4" fmla="*/ 7 w 8"/>
                  <a:gd name="T5" fmla="*/ 10 h 11"/>
                  <a:gd name="T6" fmla="*/ 6 w 8"/>
                  <a:gd name="T7" fmla="*/ 9 h 11"/>
                  <a:gd name="T8" fmla="*/ 8 w 8"/>
                  <a:gd name="T9" fmla="*/ 9 h 11"/>
                  <a:gd name="T10" fmla="*/ 8 w 8"/>
                  <a:gd name="T11" fmla="*/ 8 h 11"/>
                  <a:gd name="T12" fmla="*/ 7 w 8"/>
                  <a:gd name="T13" fmla="*/ 7 h 11"/>
                  <a:gd name="T14" fmla="*/ 8 w 8"/>
                  <a:gd name="T15" fmla="*/ 7 h 11"/>
                  <a:gd name="T16" fmla="*/ 7 w 8"/>
                  <a:gd name="T17" fmla="*/ 7 h 11"/>
                  <a:gd name="T18" fmla="*/ 8 w 8"/>
                  <a:gd name="T19" fmla="*/ 6 h 11"/>
                  <a:gd name="T20" fmla="*/ 8 w 8"/>
                  <a:gd name="T21" fmla="*/ 6 h 11"/>
                  <a:gd name="T22" fmla="*/ 7 w 8"/>
                  <a:gd name="T23" fmla="*/ 5 h 11"/>
                  <a:gd name="T24" fmla="*/ 8 w 8"/>
                  <a:gd name="T25" fmla="*/ 5 h 11"/>
                  <a:gd name="T26" fmla="*/ 7 w 8"/>
                  <a:gd name="T27" fmla="*/ 5 h 11"/>
                  <a:gd name="T28" fmla="*/ 6 w 8"/>
                  <a:gd name="T29" fmla="*/ 4 h 11"/>
                  <a:gd name="T30" fmla="*/ 6 w 8"/>
                  <a:gd name="T31" fmla="*/ 3 h 11"/>
                  <a:gd name="T32" fmla="*/ 5 w 8"/>
                  <a:gd name="T33" fmla="*/ 3 h 11"/>
                  <a:gd name="T34" fmla="*/ 6 w 8"/>
                  <a:gd name="T35" fmla="*/ 2 h 11"/>
                  <a:gd name="T36" fmla="*/ 5 w 8"/>
                  <a:gd name="T37" fmla="*/ 3 h 11"/>
                  <a:gd name="T38" fmla="*/ 4 w 8"/>
                  <a:gd name="T39" fmla="*/ 1 h 11"/>
                  <a:gd name="T40" fmla="*/ 4 w 8"/>
                  <a:gd name="T41" fmla="*/ 1 h 11"/>
                  <a:gd name="T42" fmla="*/ 3 w 8"/>
                  <a:gd name="T43" fmla="*/ 1 h 11"/>
                  <a:gd name="T44" fmla="*/ 3 w 8"/>
                  <a:gd name="T45" fmla="*/ 1 h 11"/>
                  <a:gd name="T46" fmla="*/ 2 w 8"/>
                  <a:gd name="T47" fmla="*/ 2 h 11"/>
                  <a:gd name="T48" fmla="*/ 3 w 8"/>
                  <a:gd name="T49" fmla="*/ 2 h 11"/>
                  <a:gd name="T50" fmla="*/ 2 w 8"/>
                  <a:gd name="T51" fmla="*/ 3 h 11"/>
                  <a:gd name="T52" fmla="*/ 2 w 8"/>
                  <a:gd name="T53" fmla="*/ 3 h 11"/>
                  <a:gd name="T54" fmla="*/ 1 w 8"/>
                  <a:gd name="T55" fmla="*/ 4 h 11"/>
                  <a:gd name="T56" fmla="*/ 0 w 8"/>
                  <a:gd name="T57" fmla="*/ 4 h 11"/>
                  <a:gd name="T58" fmla="*/ 1 w 8"/>
                  <a:gd name="T59" fmla="*/ 5 h 11"/>
                  <a:gd name="T60" fmla="*/ 0 w 8"/>
                  <a:gd name="T61" fmla="*/ 6 h 11"/>
                  <a:gd name="T62" fmla="*/ 0 w 8"/>
                  <a:gd name="T63" fmla="*/ 6 h 11"/>
                  <a:gd name="T64" fmla="*/ 1 w 8"/>
                  <a:gd name="T65" fmla="*/ 5 h 11"/>
                  <a:gd name="T66" fmla="*/ 2 w 8"/>
                  <a:gd name="T67" fmla="*/ 4 h 11"/>
                  <a:gd name="T68" fmla="*/ 2 w 8"/>
                  <a:gd name="T69" fmla="*/ 3 h 11"/>
                  <a:gd name="T70" fmla="*/ 3 w 8"/>
                  <a:gd name="T71" fmla="*/ 2 h 11"/>
                  <a:gd name="T72" fmla="*/ 4 w 8"/>
                  <a:gd name="T73" fmla="*/ 1 h 11"/>
                  <a:gd name="T74" fmla="*/ 4 w 8"/>
                  <a:gd name="T75" fmla="*/ 3 h 11"/>
                  <a:gd name="T76" fmla="*/ 5 w 8"/>
                  <a:gd name="T77" fmla="*/ 3 h 11"/>
                  <a:gd name="T78" fmla="*/ 6 w 8"/>
                  <a:gd name="T79" fmla="*/ 5 h 11"/>
                  <a:gd name="T80" fmla="*/ 7 w 8"/>
                  <a:gd name="T81" fmla="*/ 6 h 11"/>
                  <a:gd name="T82" fmla="*/ 7 w 8"/>
                  <a:gd name="T83" fmla="*/ 7 h 11"/>
                  <a:gd name="T84" fmla="*/ 7 w 8"/>
                  <a:gd name="T85" fmla="*/ 8 h 11"/>
                  <a:gd name="T86" fmla="*/ 6 w 8"/>
                  <a:gd name="T87" fmla="*/ 9 h 11"/>
                  <a:gd name="T88" fmla="*/ 6 w 8"/>
                  <a:gd name="T89" fmla="*/ 10 h 11"/>
                  <a:gd name="T90" fmla="*/ 6 w 8"/>
                  <a:gd name="T9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" h="11">
                    <a:moveTo>
                      <a:pt x="7" y="11"/>
                    </a:moveTo>
                    <a:lnTo>
                      <a:pt x="6" y="11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1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1" name="Freeform 461"/>
              <p:cNvSpPr>
                <a:spLocks/>
              </p:cNvSpPr>
              <p:nvPr/>
            </p:nvSpPr>
            <p:spPr bwMode="auto">
              <a:xfrm>
                <a:off x="3800" y="663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  <a:gd name="T12" fmla="*/ 0 w 1"/>
                  <a:gd name="T13" fmla="*/ 1 h 1"/>
                  <a:gd name="T14" fmla="*/ 1 w 1"/>
                  <a:gd name="T15" fmla="*/ 1 h 1"/>
                  <a:gd name="T16" fmla="*/ 1 w 1"/>
                  <a:gd name="T17" fmla="*/ 0 h 1"/>
                  <a:gd name="T18" fmla="*/ 1 w 1"/>
                  <a:gd name="T19" fmla="*/ 0 h 1"/>
                  <a:gd name="T20" fmla="*/ 1 w 1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2" name="Freeform 462"/>
              <p:cNvSpPr>
                <a:spLocks/>
              </p:cNvSpPr>
              <p:nvPr/>
            </p:nvSpPr>
            <p:spPr bwMode="auto">
              <a:xfrm>
                <a:off x="3806" y="669"/>
                <a:ext cx="6" cy="2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2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0 h 4"/>
                  <a:gd name="T14" fmla="*/ 0 w 1"/>
                  <a:gd name="T15" fmla="*/ 1 h 4"/>
                  <a:gd name="T16" fmla="*/ 0 w 1"/>
                  <a:gd name="T17" fmla="*/ 2 h 4"/>
                  <a:gd name="T18" fmla="*/ 0 w 1"/>
                  <a:gd name="T19" fmla="*/ 3 h 4"/>
                  <a:gd name="T20" fmla="*/ 0 w 1"/>
                  <a:gd name="T21" fmla="*/ 4 h 4"/>
                  <a:gd name="T22" fmla="*/ 0 w 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3" name="Freeform 463"/>
              <p:cNvSpPr>
                <a:spLocks/>
              </p:cNvSpPr>
              <p:nvPr/>
            </p:nvSpPr>
            <p:spPr bwMode="auto">
              <a:xfrm>
                <a:off x="3728" y="573"/>
                <a:ext cx="48" cy="300"/>
              </a:xfrm>
              <a:custGeom>
                <a:avLst/>
                <a:gdLst>
                  <a:gd name="T0" fmla="*/ 3 w 8"/>
                  <a:gd name="T1" fmla="*/ 50 h 50"/>
                  <a:gd name="T2" fmla="*/ 2 w 8"/>
                  <a:gd name="T3" fmla="*/ 50 h 50"/>
                  <a:gd name="T4" fmla="*/ 0 w 8"/>
                  <a:gd name="T5" fmla="*/ 50 h 50"/>
                  <a:gd name="T6" fmla="*/ 0 w 8"/>
                  <a:gd name="T7" fmla="*/ 46 h 50"/>
                  <a:gd name="T8" fmla="*/ 5 w 8"/>
                  <a:gd name="T9" fmla="*/ 27 h 50"/>
                  <a:gd name="T10" fmla="*/ 5 w 8"/>
                  <a:gd name="T11" fmla="*/ 2 h 50"/>
                  <a:gd name="T12" fmla="*/ 6 w 8"/>
                  <a:gd name="T13" fmla="*/ 0 h 50"/>
                  <a:gd name="T14" fmla="*/ 7 w 8"/>
                  <a:gd name="T15" fmla="*/ 0 h 50"/>
                  <a:gd name="T16" fmla="*/ 8 w 8"/>
                  <a:gd name="T17" fmla="*/ 25 h 50"/>
                  <a:gd name="T18" fmla="*/ 1 w 8"/>
                  <a:gd name="T19" fmla="*/ 48 h 50"/>
                  <a:gd name="T20" fmla="*/ 1 w 8"/>
                  <a:gd name="T21" fmla="*/ 50 h 50"/>
                  <a:gd name="T22" fmla="*/ 3 w 8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50">
                    <a:moveTo>
                      <a:pt x="3" y="50"/>
                    </a:moveTo>
                    <a:lnTo>
                      <a:pt x="2" y="50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5" y="27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25"/>
                    </a:lnTo>
                    <a:lnTo>
                      <a:pt x="1" y="48"/>
                    </a:lnTo>
                    <a:lnTo>
                      <a:pt x="1" y="50"/>
                    </a:lnTo>
                    <a:lnTo>
                      <a:pt x="3" y="50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4" name="Freeform 464"/>
              <p:cNvSpPr>
                <a:spLocks/>
              </p:cNvSpPr>
              <p:nvPr/>
            </p:nvSpPr>
            <p:spPr bwMode="auto">
              <a:xfrm>
                <a:off x="3812" y="789"/>
                <a:ext cx="6" cy="66"/>
              </a:xfrm>
              <a:custGeom>
                <a:avLst/>
                <a:gdLst>
                  <a:gd name="T0" fmla="*/ 0 w 1"/>
                  <a:gd name="T1" fmla="*/ 11 h 11"/>
                  <a:gd name="T2" fmla="*/ 0 w 1"/>
                  <a:gd name="T3" fmla="*/ 5 h 11"/>
                  <a:gd name="T4" fmla="*/ 0 w 1"/>
                  <a:gd name="T5" fmla="*/ 4 h 11"/>
                  <a:gd name="T6" fmla="*/ 1 w 1"/>
                  <a:gd name="T7" fmla="*/ 3 h 11"/>
                  <a:gd name="T8" fmla="*/ 1 w 1"/>
                  <a:gd name="T9" fmla="*/ 2 h 11"/>
                  <a:gd name="T10" fmla="*/ 1 w 1"/>
                  <a:gd name="T11" fmla="*/ 1 h 11"/>
                  <a:gd name="T12" fmla="*/ 1 w 1"/>
                  <a:gd name="T13" fmla="*/ 0 h 11"/>
                  <a:gd name="T14" fmla="*/ 1 w 1"/>
                  <a:gd name="T15" fmla="*/ 0 h 11"/>
                  <a:gd name="T16" fmla="*/ 1 w 1"/>
                  <a:gd name="T17" fmla="*/ 1 h 11"/>
                  <a:gd name="T18" fmla="*/ 1 w 1"/>
                  <a:gd name="T19" fmla="*/ 2 h 11"/>
                  <a:gd name="T20" fmla="*/ 0 w 1"/>
                  <a:gd name="T21" fmla="*/ 3 h 11"/>
                  <a:gd name="T22" fmla="*/ 0 w 1"/>
                  <a:gd name="T23" fmla="*/ 4 h 11"/>
                  <a:gd name="T24" fmla="*/ 0 w 1"/>
                  <a:gd name="T25" fmla="*/ 5 h 11"/>
                  <a:gd name="T26" fmla="*/ 0 w 1"/>
                  <a:gd name="T27" fmla="*/ 7 h 11"/>
                  <a:gd name="T28" fmla="*/ 0 w 1"/>
                  <a:gd name="T29" fmla="*/ 10 h 11"/>
                  <a:gd name="T30" fmla="*/ 0 w 1"/>
                  <a:gd name="T31" fmla="*/ 11 h 11"/>
                  <a:gd name="T32" fmla="*/ 0 w 1"/>
                  <a:gd name="T3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" h="11">
                    <a:moveTo>
                      <a:pt x="0" y="11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0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5" name="Freeform 465"/>
              <p:cNvSpPr>
                <a:spLocks/>
              </p:cNvSpPr>
              <p:nvPr/>
            </p:nvSpPr>
            <p:spPr bwMode="auto">
              <a:xfrm>
                <a:off x="3818" y="765"/>
                <a:ext cx="12" cy="24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4 h 4"/>
                  <a:gd name="T4" fmla="*/ 2 w 2"/>
                  <a:gd name="T5" fmla="*/ 3 h 4"/>
                  <a:gd name="T6" fmla="*/ 2 w 2"/>
                  <a:gd name="T7" fmla="*/ 3 h 4"/>
                  <a:gd name="T8" fmla="*/ 2 w 2"/>
                  <a:gd name="T9" fmla="*/ 2 h 4"/>
                  <a:gd name="T10" fmla="*/ 2 w 2"/>
                  <a:gd name="T11" fmla="*/ 1 h 4"/>
                  <a:gd name="T12" fmla="*/ 2 w 2"/>
                  <a:gd name="T13" fmla="*/ 0 h 4"/>
                  <a:gd name="T14" fmla="*/ 2 w 2"/>
                  <a:gd name="T15" fmla="*/ 0 h 4"/>
                  <a:gd name="T16" fmla="*/ 1 w 2"/>
                  <a:gd name="T17" fmla="*/ 0 h 4"/>
                  <a:gd name="T18" fmla="*/ 1 w 2"/>
                  <a:gd name="T19" fmla="*/ 0 h 4"/>
                  <a:gd name="T20" fmla="*/ 1 w 2"/>
                  <a:gd name="T21" fmla="*/ 1 h 4"/>
                  <a:gd name="T22" fmla="*/ 1 w 2"/>
                  <a:gd name="T23" fmla="*/ 2 h 4"/>
                  <a:gd name="T24" fmla="*/ 1 w 2"/>
                  <a:gd name="T25" fmla="*/ 3 h 4"/>
                  <a:gd name="T26" fmla="*/ 0 w 2"/>
                  <a:gd name="T27" fmla="*/ 3 h 4"/>
                  <a:gd name="T28" fmla="*/ 0 w 2"/>
                  <a:gd name="T29" fmla="*/ 3 h 4"/>
                  <a:gd name="T30" fmla="*/ 0 w 2"/>
                  <a:gd name="T3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0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6" name="Freeform 466"/>
              <p:cNvSpPr>
                <a:spLocks/>
              </p:cNvSpPr>
              <p:nvPr/>
            </p:nvSpPr>
            <p:spPr bwMode="auto">
              <a:xfrm>
                <a:off x="3830" y="759"/>
                <a:ext cx="12" cy="1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2 w 2"/>
                  <a:gd name="T5" fmla="*/ 1 h 2"/>
                  <a:gd name="T6" fmla="*/ 2 w 2"/>
                  <a:gd name="T7" fmla="*/ 1 h 2"/>
                  <a:gd name="T8" fmla="*/ 1 w 2"/>
                  <a:gd name="T9" fmla="*/ 1 h 2"/>
                  <a:gd name="T10" fmla="*/ 1 w 2"/>
                  <a:gd name="T11" fmla="*/ 1 h 2"/>
                  <a:gd name="T12" fmla="*/ 0 w 2"/>
                  <a:gd name="T13" fmla="*/ 0 h 2"/>
                  <a:gd name="T14" fmla="*/ 0 w 2"/>
                  <a:gd name="T15" fmla="*/ 1 h 2"/>
                  <a:gd name="T16" fmla="*/ 1 w 2"/>
                  <a:gd name="T17" fmla="*/ 2 h 2"/>
                  <a:gd name="T18" fmla="*/ 1 w 2"/>
                  <a:gd name="T19" fmla="*/ 2 h 2"/>
                  <a:gd name="T20" fmla="*/ 1 w 2"/>
                  <a:gd name="T21" fmla="*/ 2 h 2"/>
                  <a:gd name="T22" fmla="*/ 1 w 2"/>
                  <a:gd name="T23" fmla="*/ 2 h 2"/>
                  <a:gd name="T24" fmla="*/ 2 w 2"/>
                  <a:gd name="T25" fmla="*/ 1 h 2"/>
                  <a:gd name="T26" fmla="*/ 2 w 2"/>
                  <a:gd name="T27" fmla="*/ 2 h 2"/>
                  <a:gd name="T28" fmla="*/ 2 w 2"/>
                  <a:gd name="T2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0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7" name="Freeform 467"/>
              <p:cNvSpPr>
                <a:spLocks/>
              </p:cNvSpPr>
              <p:nvPr/>
            </p:nvSpPr>
            <p:spPr bwMode="auto">
              <a:xfrm>
                <a:off x="3836" y="753"/>
                <a:ext cx="6" cy="6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  <a:gd name="T14" fmla="*/ 1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8" name="Freeform 468"/>
              <p:cNvSpPr>
                <a:spLocks/>
              </p:cNvSpPr>
              <p:nvPr/>
            </p:nvSpPr>
            <p:spPr bwMode="auto">
              <a:xfrm>
                <a:off x="3812" y="759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1 w 1"/>
                  <a:gd name="T15" fmla="*/ 0 h 1"/>
                  <a:gd name="T16" fmla="*/ 1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0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69" name="Freeform 469"/>
              <p:cNvSpPr>
                <a:spLocks/>
              </p:cNvSpPr>
              <p:nvPr/>
            </p:nvSpPr>
            <p:spPr bwMode="auto">
              <a:xfrm>
                <a:off x="3812" y="771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1 w 1"/>
                  <a:gd name="T15" fmla="*/ 1 h 1"/>
                  <a:gd name="T16" fmla="*/ 1 w 1"/>
                  <a:gd name="T17" fmla="*/ 1 h 1"/>
                  <a:gd name="T18" fmla="*/ 1 w 1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0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70" name="Freeform 470"/>
              <p:cNvSpPr>
                <a:spLocks/>
              </p:cNvSpPr>
              <p:nvPr/>
            </p:nvSpPr>
            <p:spPr bwMode="auto">
              <a:xfrm>
                <a:off x="3824" y="747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1 w 1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0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28548" name="Group 548"/>
          <p:cNvGrpSpPr>
            <a:grpSpLocks/>
          </p:cNvGrpSpPr>
          <p:nvPr/>
        </p:nvGrpSpPr>
        <p:grpSpPr bwMode="auto">
          <a:xfrm>
            <a:off x="318535" y="4149740"/>
            <a:ext cx="8850313" cy="1187450"/>
            <a:chOff x="110" y="3812"/>
            <a:chExt cx="5575" cy="748"/>
          </a:xfrm>
        </p:grpSpPr>
        <p:sp>
          <p:nvSpPr>
            <p:cNvPr id="128471" name="Text Box 471"/>
            <p:cNvSpPr txBox="1">
              <a:spLocks noChangeArrowheads="1"/>
            </p:cNvSpPr>
            <p:nvPr/>
          </p:nvSpPr>
          <p:spPr bwMode="auto">
            <a:xfrm>
              <a:off x="648" y="3812"/>
              <a:ext cx="500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2000" b="1" i="1" dirty="0">
                  <a:solidFill>
                    <a:srgbClr val="000090"/>
                  </a:solidFill>
                </a:rPr>
                <a:t>Blocco </a:t>
              </a:r>
              <a:r>
                <a:rPr lang="it-IT" sz="2000" b="1" i="1" dirty="0" err="1">
                  <a:solidFill>
                    <a:srgbClr val="000090"/>
                  </a:solidFill>
                </a:rPr>
                <a:t>dell</a:t>
              </a:r>
              <a:r>
                <a:rPr lang="ja-JP" altLang="it-IT" sz="2000" b="1" i="1" dirty="0">
                  <a:solidFill>
                    <a:srgbClr val="000090"/>
                  </a:solidFill>
                  <a:latin typeface="Arial"/>
                </a:rPr>
                <a:t>’</a:t>
              </a:r>
              <a:r>
                <a:rPr lang="it-IT" sz="2000" b="1" i="1" dirty="0">
                  <a:solidFill>
                    <a:srgbClr val="000090"/>
                  </a:solidFill>
                </a:rPr>
                <a:t>aggregazione piastrinica</a:t>
              </a:r>
              <a:r>
                <a:rPr lang="it-IT" sz="2000" dirty="0"/>
                <a:t>: Tendenza alle emorragie soprattutto aspirina </a:t>
              </a:r>
            </a:p>
          </p:txBody>
        </p:sp>
        <p:grpSp>
          <p:nvGrpSpPr>
            <p:cNvPr id="128473" name="Group 473"/>
            <p:cNvGrpSpPr>
              <a:grpSpLocks/>
            </p:cNvGrpSpPr>
            <p:nvPr/>
          </p:nvGrpSpPr>
          <p:grpSpPr bwMode="auto">
            <a:xfrm>
              <a:off x="110" y="3883"/>
              <a:ext cx="486" cy="265"/>
              <a:chOff x="2096" y="1677"/>
              <a:chExt cx="330" cy="180"/>
            </a:xfrm>
          </p:grpSpPr>
          <p:sp>
            <p:nvSpPr>
              <p:cNvPr id="128474" name="Freeform 474"/>
              <p:cNvSpPr>
                <a:spLocks/>
              </p:cNvSpPr>
              <p:nvPr/>
            </p:nvSpPr>
            <p:spPr bwMode="auto">
              <a:xfrm>
                <a:off x="2096" y="1677"/>
                <a:ext cx="330" cy="180"/>
              </a:xfrm>
              <a:custGeom>
                <a:avLst/>
                <a:gdLst>
                  <a:gd name="T0" fmla="*/ 44 w 55"/>
                  <a:gd name="T1" fmla="*/ 3 h 30"/>
                  <a:gd name="T2" fmla="*/ 48 w 55"/>
                  <a:gd name="T3" fmla="*/ 3 h 30"/>
                  <a:gd name="T4" fmla="*/ 51 w 55"/>
                  <a:gd name="T5" fmla="*/ 4 h 30"/>
                  <a:gd name="T6" fmla="*/ 53 w 55"/>
                  <a:gd name="T7" fmla="*/ 6 h 30"/>
                  <a:gd name="T8" fmla="*/ 54 w 55"/>
                  <a:gd name="T9" fmla="*/ 9 h 30"/>
                  <a:gd name="T10" fmla="*/ 55 w 55"/>
                  <a:gd name="T11" fmla="*/ 11 h 30"/>
                  <a:gd name="T12" fmla="*/ 55 w 55"/>
                  <a:gd name="T13" fmla="*/ 13 h 30"/>
                  <a:gd name="T14" fmla="*/ 54 w 55"/>
                  <a:gd name="T15" fmla="*/ 15 h 30"/>
                  <a:gd name="T16" fmla="*/ 53 w 55"/>
                  <a:gd name="T17" fmla="*/ 17 h 30"/>
                  <a:gd name="T18" fmla="*/ 51 w 55"/>
                  <a:gd name="T19" fmla="*/ 19 h 30"/>
                  <a:gd name="T20" fmla="*/ 49 w 55"/>
                  <a:gd name="T21" fmla="*/ 20 h 30"/>
                  <a:gd name="T22" fmla="*/ 47 w 55"/>
                  <a:gd name="T23" fmla="*/ 21 h 30"/>
                  <a:gd name="T24" fmla="*/ 45 w 55"/>
                  <a:gd name="T25" fmla="*/ 22 h 30"/>
                  <a:gd name="T26" fmla="*/ 42 w 55"/>
                  <a:gd name="T27" fmla="*/ 23 h 30"/>
                  <a:gd name="T28" fmla="*/ 40 w 55"/>
                  <a:gd name="T29" fmla="*/ 23 h 30"/>
                  <a:gd name="T30" fmla="*/ 37 w 55"/>
                  <a:gd name="T31" fmla="*/ 23 h 30"/>
                  <a:gd name="T32" fmla="*/ 36 w 55"/>
                  <a:gd name="T33" fmla="*/ 24 h 30"/>
                  <a:gd name="T34" fmla="*/ 35 w 55"/>
                  <a:gd name="T35" fmla="*/ 24 h 30"/>
                  <a:gd name="T36" fmla="*/ 35 w 55"/>
                  <a:gd name="T37" fmla="*/ 24 h 30"/>
                  <a:gd name="T38" fmla="*/ 35 w 55"/>
                  <a:gd name="T39" fmla="*/ 25 h 30"/>
                  <a:gd name="T40" fmla="*/ 35 w 55"/>
                  <a:gd name="T41" fmla="*/ 25 h 30"/>
                  <a:gd name="T42" fmla="*/ 35 w 55"/>
                  <a:gd name="T43" fmla="*/ 26 h 30"/>
                  <a:gd name="T44" fmla="*/ 34 w 55"/>
                  <a:gd name="T45" fmla="*/ 27 h 30"/>
                  <a:gd name="T46" fmla="*/ 32 w 55"/>
                  <a:gd name="T47" fmla="*/ 28 h 30"/>
                  <a:gd name="T48" fmla="*/ 31 w 55"/>
                  <a:gd name="T49" fmla="*/ 29 h 30"/>
                  <a:gd name="T50" fmla="*/ 28 w 55"/>
                  <a:gd name="T51" fmla="*/ 30 h 30"/>
                  <a:gd name="T52" fmla="*/ 24 w 55"/>
                  <a:gd name="T53" fmla="*/ 30 h 30"/>
                  <a:gd name="T54" fmla="*/ 20 w 55"/>
                  <a:gd name="T55" fmla="*/ 29 h 30"/>
                  <a:gd name="T56" fmla="*/ 17 w 55"/>
                  <a:gd name="T57" fmla="*/ 27 h 30"/>
                  <a:gd name="T58" fmla="*/ 13 w 55"/>
                  <a:gd name="T59" fmla="*/ 25 h 30"/>
                  <a:gd name="T60" fmla="*/ 9 w 55"/>
                  <a:gd name="T61" fmla="*/ 23 h 30"/>
                  <a:gd name="T62" fmla="*/ 6 w 55"/>
                  <a:gd name="T63" fmla="*/ 21 h 30"/>
                  <a:gd name="T64" fmla="*/ 2 w 55"/>
                  <a:gd name="T65" fmla="*/ 19 h 30"/>
                  <a:gd name="T66" fmla="*/ 1 w 55"/>
                  <a:gd name="T67" fmla="*/ 16 h 30"/>
                  <a:gd name="T68" fmla="*/ 0 w 55"/>
                  <a:gd name="T69" fmla="*/ 13 h 30"/>
                  <a:gd name="T70" fmla="*/ 0 w 55"/>
                  <a:gd name="T71" fmla="*/ 11 h 30"/>
                  <a:gd name="T72" fmla="*/ 1 w 55"/>
                  <a:gd name="T73" fmla="*/ 8 h 30"/>
                  <a:gd name="T74" fmla="*/ 2 w 55"/>
                  <a:gd name="T75" fmla="*/ 6 h 30"/>
                  <a:gd name="T76" fmla="*/ 3 w 55"/>
                  <a:gd name="T77" fmla="*/ 5 h 30"/>
                  <a:gd name="T78" fmla="*/ 5 w 55"/>
                  <a:gd name="T79" fmla="*/ 4 h 30"/>
                  <a:gd name="T80" fmla="*/ 7 w 55"/>
                  <a:gd name="T81" fmla="*/ 4 h 30"/>
                  <a:gd name="T82" fmla="*/ 9 w 55"/>
                  <a:gd name="T83" fmla="*/ 4 h 30"/>
                  <a:gd name="T84" fmla="*/ 12 w 55"/>
                  <a:gd name="T85" fmla="*/ 4 h 30"/>
                  <a:gd name="T86" fmla="*/ 15 w 55"/>
                  <a:gd name="T87" fmla="*/ 6 h 30"/>
                  <a:gd name="T88" fmla="*/ 17 w 55"/>
                  <a:gd name="T89" fmla="*/ 7 h 30"/>
                  <a:gd name="T90" fmla="*/ 19 w 55"/>
                  <a:gd name="T91" fmla="*/ 8 h 30"/>
                  <a:gd name="T92" fmla="*/ 19 w 55"/>
                  <a:gd name="T93" fmla="*/ 8 h 30"/>
                  <a:gd name="T94" fmla="*/ 19 w 55"/>
                  <a:gd name="T95" fmla="*/ 8 h 30"/>
                  <a:gd name="T96" fmla="*/ 20 w 55"/>
                  <a:gd name="T97" fmla="*/ 8 h 30"/>
                  <a:gd name="T98" fmla="*/ 20 w 55"/>
                  <a:gd name="T99" fmla="*/ 7 h 30"/>
                  <a:gd name="T100" fmla="*/ 20 w 55"/>
                  <a:gd name="T101" fmla="*/ 5 h 30"/>
                  <a:gd name="T102" fmla="*/ 21 w 55"/>
                  <a:gd name="T103" fmla="*/ 3 h 30"/>
                  <a:gd name="T104" fmla="*/ 22 w 55"/>
                  <a:gd name="T105" fmla="*/ 2 h 30"/>
                  <a:gd name="T106" fmla="*/ 25 w 55"/>
                  <a:gd name="T107" fmla="*/ 0 h 30"/>
                  <a:gd name="T108" fmla="*/ 30 w 55"/>
                  <a:gd name="T109" fmla="*/ 0 h 30"/>
                  <a:gd name="T110" fmla="*/ 35 w 55"/>
                  <a:gd name="T111" fmla="*/ 2 h 30"/>
                  <a:gd name="T112" fmla="*/ 40 w 55"/>
                  <a:gd name="T113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" h="30">
                    <a:moveTo>
                      <a:pt x="43" y="3"/>
                    </a:moveTo>
                    <a:lnTo>
                      <a:pt x="44" y="3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51" y="4"/>
                    </a:lnTo>
                    <a:lnTo>
                      <a:pt x="52" y="5"/>
                    </a:lnTo>
                    <a:lnTo>
                      <a:pt x="53" y="6"/>
                    </a:lnTo>
                    <a:lnTo>
                      <a:pt x="54" y="8"/>
                    </a:lnTo>
                    <a:lnTo>
                      <a:pt x="54" y="9"/>
                    </a:lnTo>
                    <a:lnTo>
                      <a:pt x="55" y="10"/>
                    </a:lnTo>
                    <a:lnTo>
                      <a:pt x="55" y="11"/>
                    </a:lnTo>
                    <a:lnTo>
                      <a:pt x="55" y="12"/>
                    </a:lnTo>
                    <a:lnTo>
                      <a:pt x="55" y="13"/>
                    </a:lnTo>
                    <a:lnTo>
                      <a:pt x="55" y="14"/>
                    </a:lnTo>
                    <a:lnTo>
                      <a:pt x="54" y="15"/>
                    </a:lnTo>
                    <a:lnTo>
                      <a:pt x="54" y="16"/>
                    </a:lnTo>
                    <a:lnTo>
                      <a:pt x="53" y="17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50" y="20"/>
                    </a:lnTo>
                    <a:lnTo>
                      <a:pt x="49" y="20"/>
                    </a:lnTo>
                    <a:lnTo>
                      <a:pt x="48" y="21"/>
                    </a:lnTo>
                    <a:lnTo>
                      <a:pt x="47" y="21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4" y="22"/>
                    </a:lnTo>
                    <a:lnTo>
                      <a:pt x="42" y="23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38" y="23"/>
                    </a:lnTo>
                    <a:lnTo>
                      <a:pt x="37" y="23"/>
                    </a:lnTo>
                    <a:lnTo>
                      <a:pt x="36" y="23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5" y="24"/>
                    </a:lnTo>
                    <a:lnTo>
                      <a:pt x="35" y="24"/>
                    </a:lnTo>
                    <a:lnTo>
                      <a:pt x="35" y="24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6"/>
                    </a:lnTo>
                    <a:lnTo>
                      <a:pt x="34" y="26"/>
                    </a:lnTo>
                    <a:lnTo>
                      <a:pt x="34" y="27"/>
                    </a:lnTo>
                    <a:lnTo>
                      <a:pt x="33" y="27"/>
                    </a:lnTo>
                    <a:lnTo>
                      <a:pt x="32" y="28"/>
                    </a:lnTo>
                    <a:lnTo>
                      <a:pt x="31" y="28"/>
                    </a:lnTo>
                    <a:lnTo>
                      <a:pt x="31" y="29"/>
                    </a:lnTo>
                    <a:lnTo>
                      <a:pt x="30" y="29"/>
                    </a:lnTo>
                    <a:lnTo>
                      <a:pt x="28" y="30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2" y="29"/>
                    </a:lnTo>
                    <a:lnTo>
                      <a:pt x="20" y="29"/>
                    </a:lnTo>
                    <a:lnTo>
                      <a:pt x="18" y="28"/>
                    </a:lnTo>
                    <a:lnTo>
                      <a:pt x="17" y="27"/>
                    </a:lnTo>
                    <a:lnTo>
                      <a:pt x="15" y="26"/>
                    </a:lnTo>
                    <a:lnTo>
                      <a:pt x="13" y="25"/>
                    </a:lnTo>
                    <a:lnTo>
                      <a:pt x="11" y="24"/>
                    </a:lnTo>
                    <a:lnTo>
                      <a:pt x="9" y="23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7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2"/>
                    </a:lnTo>
                    <a:lnTo>
                      <a:pt x="22" y="1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3" y="1"/>
                    </a:lnTo>
                    <a:lnTo>
                      <a:pt x="35" y="2"/>
                    </a:lnTo>
                    <a:lnTo>
                      <a:pt x="38" y="2"/>
                    </a:lnTo>
                    <a:lnTo>
                      <a:pt x="40" y="3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75" name="Freeform 475"/>
              <p:cNvSpPr>
                <a:spLocks/>
              </p:cNvSpPr>
              <p:nvPr/>
            </p:nvSpPr>
            <p:spPr bwMode="auto">
              <a:xfrm>
                <a:off x="2222" y="1683"/>
                <a:ext cx="198" cy="126"/>
              </a:xfrm>
              <a:custGeom>
                <a:avLst/>
                <a:gdLst>
                  <a:gd name="T0" fmla="*/ 21 w 33"/>
                  <a:gd name="T1" fmla="*/ 3 h 21"/>
                  <a:gd name="T2" fmla="*/ 25 w 33"/>
                  <a:gd name="T3" fmla="*/ 4 h 21"/>
                  <a:gd name="T4" fmla="*/ 28 w 33"/>
                  <a:gd name="T5" fmla="*/ 5 h 21"/>
                  <a:gd name="T6" fmla="*/ 31 w 33"/>
                  <a:gd name="T7" fmla="*/ 7 h 21"/>
                  <a:gd name="T8" fmla="*/ 33 w 33"/>
                  <a:gd name="T9" fmla="*/ 9 h 21"/>
                  <a:gd name="T10" fmla="*/ 33 w 33"/>
                  <a:gd name="T11" fmla="*/ 11 h 21"/>
                  <a:gd name="T12" fmla="*/ 32 w 33"/>
                  <a:gd name="T13" fmla="*/ 13 h 21"/>
                  <a:gd name="T14" fmla="*/ 31 w 33"/>
                  <a:gd name="T15" fmla="*/ 14 h 21"/>
                  <a:gd name="T16" fmla="*/ 30 w 33"/>
                  <a:gd name="T17" fmla="*/ 16 h 21"/>
                  <a:gd name="T18" fmla="*/ 29 w 33"/>
                  <a:gd name="T19" fmla="*/ 18 h 21"/>
                  <a:gd name="T20" fmla="*/ 27 w 33"/>
                  <a:gd name="T21" fmla="*/ 19 h 21"/>
                  <a:gd name="T22" fmla="*/ 24 w 33"/>
                  <a:gd name="T23" fmla="*/ 20 h 21"/>
                  <a:gd name="T24" fmla="*/ 23 w 33"/>
                  <a:gd name="T25" fmla="*/ 20 h 21"/>
                  <a:gd name="T26" fmla="*/ 21 w 33"/>
                  <a:gd name="T27" fmla="*/ 21 h 21"/>
                  <a:gd name="T28" fmla="*/ 18 w 33"/>
                  <a:gd name="T29" fmla="*/ 21 h 21"/>
                  <a:gd name="T30" fmla="*/ 16 w 33"/>
                  <a:gd name="T31" fmla="*/ 20 h 21"/>
                  <a:gd name="T32" fmla="*/ 16 w 33"/>
                  <a:gd name="T33" fmla="*/ 20 h 21"/>
                  <a:gd name="T34" fmla="*/ 15 w 33"/>
                  <a:gd name="T35" fmla="*/ 20 h 21"/>
                  <a:gd name="T36" fmla="*/ 15 w 33"/>
                  <a:gd name="T37" fmla="*/ 19 h 21"/>
                  <a:gd name="T38" fmla="*/ 15 w 33"/>
                  <a:gd name="T39" fmla="*/ 18 h 21"/>
                  <a:gd name="T40" fmla="*/ 17 w 33"/>
                  <a:gd name="T41" fmla="*/ 18 h 21"/>
                  <a:gd name="T42" fmla="*/ 20 w 33"/>
                  <a:gd name="T43" fmla="*/ 19 h 21"/>
                  <a:gd name="T44" fmla="*/ 23 w 33"/>
                  <a:gd name="T45" fmla="*/ 18 h 21"/>
                  <a:gd name="T46" fmla="*/ 25 w 33"/>
                  <a:gd name="T47" fmla="*/ 17 h 21"/>
                  <a:gd name="T48" fmla="*/ 26 w 33"/>
                  <a:gd name="T49" fmla="*/ 15 h 21"/>
                  <a:gd name="T50" fmla="*/ 27 w 33"/>
                  <a:gd name="T51" fmla="*/ 15 h 21"/>
                  <a:gd name="T52" fmla="*/ 27 w 33"/>
                  <a:gd name="T53" fmla="*/ 14 h 21"/>
                  <a:gd name="T54" fmla="*/ 27 w 33"/>
                  <a:gd name="T55" fmla="*/ 13 h 21"/>
                  <a:gd name="T56" fmla="*/ 26 w 33"/>
                  <a:gd name="T57" fmla="*/ 12 h 21"/>
                  <a:gd name="T58" fmla="*/ 25 w 33"/>
                  <a:gd name="T59" fmla="*/ 10 h 21"/>
                  <a:gd name="T60" fmla="*/ 23 w 33"/>
                  <a:gd name="T61" fmla="*/ 10 h 21"/>
                  <a:gd name="T62" fmla="*/ 21 w 33"/>
                  <a:gd name="T63" fmla="*/ 9 h 21"/>
                  <a:gd name="T64" fmla="*/ 19 w 33"/>
                  <a:gd name="T65" fmla="*/ 8 h 21"/>
                  <a:gd name="T66" fmla="*/ 16 w 33"/>
                  <a:gd name="T67" fmla="*/ 7 h 21"/>
                  <a:gd name="T68" fmla="*/ 13 w 33"/>
                  <a:gd name="T69" fmla="*/ 7 h 21"/>
                  <a:gd name="T70" fmla="*/ 10 w 33"/>
                  <a:gd name="T71" fmla="*/ 7 h 21"/>
                  <a:gd name="T72" fmla="*/ 8 w 33"/>
                  <a:gd name="T73" fmla="*/ 8 h 21"/>
                  <a:gd name="T74" fmla="*/ 8 w 33"/>
                  <a:gd name="T75" fmla="*/ 8 h 21"/>
                  <a:gd name="T76" fmla="*/ 7 w 33"/>
                  <a:gd name="T77" fmla="*/ 9 h 21"/>
                  <a:gd name="T78" fmla="*/ 7 w 33"/>
                  <a:gd name="T79" fmla="*/ 10 h 21"/>
                  <a:gd name="T80" fmla="*/ 6 w 33"/>
                  <a:gd name="T81" fmla="*/ 10 h 21"/>
                  <a:gd name="T82" fmla="*/ 4 w 33"/>
                  <a:gd name="T83" fmla="*/ 9 h 21"/>
                  <a:gd name="T84" fmla="*/ 3 w 33"/>
                  <a:gd name="T85" fmla="*/ 9 h 21"/>
                  <a:gd name="T86" fmla="*/ 1 w 33"/>
                  <a:gd name="T87" fmla="*/ 8 h 21"/>
                  <a:gd name="T88" fmla="*/ 0 w 33"/>
                  <a:gd name="T89" fmla="*/ 7 h 21"/>
                  <a:gd name="T90" fmla="*/ 0 w 33"/>
                  <a:gd name="T91" fmla="*/ 6 h 21"/>
                  <a:gd name="T92" fmla="*/ 0 w 33"/>
                  <a:gd name="T93" fmla="*/ 5 h 21"/>
                  <a:gd name="T94" fmla="*/ 0 w 33"/>
                  <a:gd name="T95" fmla="*/ 4 h 21"/>
                  <a:gd name="T96" fmla="*/ 2 w 33"/>
                  <a:gd name="T97" fmla="*/ 2 h 21"/>
                  <a:gd name="T98" fmla="*/ 5 w 33"/>
                  <a:gd name="T99" fmla="*/ 0 h 21"/>
                  <a:gd name="T100" fmla="*/ 8 w 33"/>
                  <a:gd name="T101" fmla="*/ 1 h 21"/>
                  <a:gd name="T102" fmla="*/ 12 w 33"/>
                  <a:gd name="T103" fmla="*/ 1 h 21"/>
                  <a:gd name="T104" fmla="*/ 14 w 33"/>
                  <a:gd name="T105" fmla="*/ 2 h 21"/>
                  <a:gd name="T106" fmla="*/ 15 w 33"/>
                  <a:gd name="T107" fmla="*/ 2 h 21"/>
                  <a:gd name="T108" fmla="*/ 17 w 33"/>
                  <a:gd name="T109" fmla="*/ 3 h 21"/>
                  <a:gd name="T110" fmla="*/ 18 w 33"/>
                  <a:gd name="T111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" h="21">
                    <a:moveTo>
                      <a:pt x="19" y="3"/>
                    </a:moveTo>
                    <a:lnTo>
                      <a:pt x="21" y="3"/>
                    </a:lnTo>
                    <a:lnTo>
                      <a:pt x="23" y="4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1" y="7"/>
                    </a:lnTo>
                    <a:lnTo>
                      <a:pt x="32" y="8"/>
                    </a:lnTo>
                    <a:lnTo>
                      <a:pt x="33" y="9"/>
                    </a:lnTo>
                    <a:lnTo>
                      <a:pt x="33" y="10"/>
                    </a:lnTo>
                    <a:lnTo>
                      <a:pt x="33" y="11"/>
                    </a:lnTo>
                    <a:lnTo>
                      <a:pt x="32" y="12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1" y="14"/>
                    </a:lnTo>
                    <a:lnTo>
                      <a:pt x="31" y="15"/>
                    </a:lnTo>
                    <a:lnTo>
                      <a:pt x="30" y="16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7" y="19"/>
                    </a:lnTo>
                    <a:lnTo>
                      <a:pt x="26" y="19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3" y="20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7" y="21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7" y="18"/>
                    </a:lnTo>
                    <a:lnTo>
                      <a:pt x="18" y="19"/>
                    </a:lnTo>
                    <a:lnTo>
                      <a:pt x="20" y="19"/>
                    </a:lnTo>
                    <a:lnTo>
                      <a:pt x="21" y="19"/>
                    </a:lnTo>
                    <a:lnTo>
                      <a:pt x="23" y="18"/>
                    </a:lnTo>
                    <a:lnTo>
                      <a:pt x="24" y="18"/>
                    </a:lnTo>
                    <a:lnTo>
                      <a:pt x="25" y="17"/>
                    </a:lnTo>
                    <a:lnTo>
                      <a:pt x="26" y="16"/>
                    </a:lnTo>
                    <a:lnTo>
                      <a:pt x="26" y="15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4" y="10"/>
                    </a:lnTo>
                    <a:lnTo>
                      <a:pt x="23" y="10"/>
                    </a:lnTo>
                    <a:lnTo>
                      <a:pt x="22" y="9"/>
                    </a:lnTo>
                    <a:lnTo>
                      <a:pt x="21" y="9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EA55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76" name="Freeform 476"/>
              <p:cNvSpPr>
                <a:spLocks/>
              </p:cNvSpPr>
              <p:nvPr/>
            </p:nvSpPr>
            <p:spPr bwMode="auto">
              <a:xfrm>
                <a:off x="2222" y="1689"/>
                <a:ext cx="192" cy="114"/>
              </a:xfrm>
              <a:custGeom>
                <a:avLst/>
                <a:gdLst>
                  <a:gd name="T0" fmla="*/ 21 w 32"/>
                  <a:gd name="T1" fmla="*/ 3 h 19"/>
                  <a:gd name="T2" fmla="*/ 24 w 32"/>
                  <a:gd name="T3" fmla="*/ 3 h 19"/>
                  <a:gd name="T4" fmla="*/ 28 w 32"/>
                  <a:gd name="T5" fmla="*/ 4 h 19"/>
                  <a:gd name="T6" fmla="*/ 31 w 32"/>
                  <a:gd name="T7" fmla="*/ 6 h 19"/>
                  <a:gd name="T8" fmla="*/ 32 w 32"/>
                  <a:gd name="T9" fmla="*/ 9 h 19"/>
                  <a:gd name="T10" fmla="*/ 32 w 32"/>
                  <a:gd name="T11" fmla="*/ 10 h 19"/>
                  <a:gd name="T12" fmla="*/ 32 w 32"/>
                  <a:gd name="T13" fmla="*/ 12 h 19"/>
                  <a:gd name="T14" fmla="*/ 31 w 32"/>
                  <a:gd name="T15" fmla="*/ 13 h 19"/>
                  <a:gd name="T16" fmla="*/ 30 w 32"/>
                  <a:gd name="T17" fmla="*/ 15 h 19"/>
                  <a:gd name="T18" fmla="*/ 28 w 32"/>
                  <a:gd name="T19" fmla="*/ 17 h 19"/>
                  <a:gd name="T20" fmla="*/ 26 w 32"/>
                  <a:gd name="T21" fmla="*/ 18 h 19"/>
                  <a:gd name="T22" fmla="*/ 24 w 32"/>
                  <a:gd name="T23" fmla="*/ 18 h 19"/>
                  <a:gd name="T24" fmla="*/ 23 w 32"/>
                  <a:gd name="T25" fmla="*/ 19 h 19"/>
                  <a:gd name="T26" fmla="*/ 21 w 32"/>
                  <a:gd name="T27" fmla="*/ 19 h 19"/>
                  <a:gd name="T28" fmla="*/ 18 w 32"/>
                  <a:gd name="T29" fmla="*/ 19 h 19"/>
                  <a:gd name="T30" fmla="*/ 16 w 32"/>
                  <a:gd name="T31" fmla="*/ 19 h 19"/>
                  <a:gd name="T32" fmla="*/ 16 w 32"/>
                  <a:gd name="T33" fmla="*/ 19 h 19"/>
                  <a:gd name="T34" fmla="*/ 15 w 32"/>
                  <a:gd name="T35" fmla="*/ 18 h 19"/>
                  <a:gd name="T36" fmla="*/ 15 w 32"/>
                  <a:gd name="T37" fmla="*/ 18 h 19"/>
                  <a:gd name="T38" fmla="*/ 15 w 32"/>
                  <a:gd name="T39" fmla="*/ 17 h 19"/>
                  <a:gd name="T40" fmla="*/ 17 w 32"/>
                  <a:gd name="T41" fmla="*/ 17 h 19"/>
                  <a:gd name="T42" fmla="*/ 20 w 32"/>
                  <a:gd name="T43" fmla="*/ 18 h 19"/>
                  <a:gd name="T44" fmla="*/ 23 w 32"/>
                  <a:gd name="T45" fmla="*/ 17 h 19"/>
                  <a:gd name="T46" fmla="*/ 25 w 32"/>
                  <a:gd name="T47" fmla="*/ 16 h 19"/>
                  <a:gd name="T48" fmla="*/ 26 w 32"/>
                  <a:gd name="T49" fmla="*/ 14 h 19"/>
                  <a:gd name="T50" fmla="*/ 27 w 32"/>
                  <a:gd name="T51" fmla="*/ 14 h 19"/>
                  <a:gd name="T52" fmla="*/ 27 w 32"/>
                  <a:gd name="T53" fmla="*/ 13 h 19"/>
                  <a:gd name="T54" fmla="*/ 27 w 32"/>
                  <a:gd name="T55" fmla="*/ 12 h 19"/>
                  <a:gd name="T56" fmla="*/ 26 w 32"/>
                  <a:gd name="T57" fmla="*/ 11 h 19"/>
                  <a:gd name="T58" fmla="*/ 25 w 32"/>
                  <a:gd name="T59" fmla="*/ 9 h 19"/>
                  <a:gd name="T60" fmla="*/ 23 w 32"/>
                  <a:gd name="T61" fmla="*/ 9 h 19"/>
                  <a:gd name="T62" fmla="*/ 21 w 32"/>
                  <a:gd name="T63" fmla="*/ 8 h 19"/>
                  <a:gd name="T64" fmla="*/ 19 w 32"/>
                  <a:gd name="T65" fmla="*/ 7 h 19"/>
                  <a:gd name="T66" fmla="*/ 16 w 32"/>
                  <a:gd name="T67" fmla="*/ 6 h 19"/>
                  <a:gd name="T68" fmla="*/ 13 w 32"/>
                  <a:gd name="T69" fmla="*/ 6 h 19"/>
                  <a:gd name="T70" fmla="*/ 10 w 32"/>
                  <a:gd name="T71" fmla="*/ 6 h 19"/>
                  <a:gd name="T72" fmla="*/ 8 w 32"/>
                  <a:gd name="T73" fmla="*/ 7 h 19"/>
                  <a:gd name="T74" fmla="*/ 8 w 32"/>
                  <a:gd name="T75" fmla="*/ 7 h 19"/>
                  <a:gd name="T76" fmla="*/ 7 w 32"/>
                  <a:gd name="T77" fmla="*/ 8 h 19"/>
                  <a:gd name="T78" fmla="*/ 7 w 32"/>
                  <a:gd name="T79" fmla="*/ 9 h 19"/>
                  <a:gd name="T80" fmla="*/ 6 w 32"/>
                  <a:gd name="T81" fmla="*/ 9 h 19"/>
                  <a:gd name="T82" fmla="*/ 5 w 32"/>
                  <a:gd name="T83" fmla="*/ 8 h 19"/>
                  <a:gd name="T84" fmla="*/ 3 w 32"/>
                  <a:gd name="T85" fmla="*/ 8 h 19"/>
                  <a:gd name="T86" fmla="*/ 1 w 32"/>
                  <a:gd name="T87" fmla="*/ 7 h 19"/>
                  <a:gd name="T88" fmla="*/ 0 w 32"/>
                  <a:gd name="T89" fmla="*/ 6 h 19"/>
                  <a:gd name="T90" fmla="*/ 0 w 32"/>
                  <a:gd name="T91" fmla="*/ 5 h 19"/>
                  <a:gd name="T92" fmla="*/ 0 w 32"/>
                  <a:gd name="T93" fmla="*/ 4 h 19"/>
                  <a:gd name="T94" fmla="*/ 1 w 32"/>
                  <a:gd name="T95" fmla="*/ 3 h 19"/>
                  <a:gd name="T96" fmla="*/ 2 w 32"/>
                  <a:gd name="T97" fmla="*/ 1 h 19"/>
                  <a:gd name="T98" fmla="*/ 5 w 32"/>
                  <a:gd name="T99" fmla="*/ 0 h 19"/>
                  <a:gd name="T100" fmla="*/ 9 w 32"/>
                  <a:gd name="T101" fmla="*/ 0 h 19"/>
                  <a:gd name="T102" fmla="*/ 12 w 32"/>
                  <a:gd name="T103" fmla="*/ 1 h 19"/>
                  <a:gd name="T104" fmla="*/ 14 w 32"/>
                  <a:gd name="T105" fmla="*/ 1 h 19"/>
                  <a:gd name="T106" fmla="*/ 15 w 32"/>
                  <a:gd name="T107" fmla="*/ 2 h 19"/>
                  <a:gd name="T108" fmla="*/ 17 w 32"/>
                  <a:gd name="T109" fmla="*/ 2 h 19"/>
                  <a:gd name="T110" fmla="*/ 18 w 32"/>
                  <a:gd name="T11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19">
                    <a:moveTo>
                      <a:pt x="19" y="2"/>
                    </a:moveTo>
                    <a:lnTo>
                      <a:pt x="21" y="3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2" y="8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11"/>
                    </a:lnTo>
                    <a:lnTo>
                      <a:pt x="32" y="12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31" y="14"/>
                    </a:lnTo>
                    <a:lnTo>
                      <a:pt x="30" y="15"/>
                    </a:lnTo>
                    <a:lnTo>
                      <a:pt x="29" y="16"/>
                    </a:lnTo>
                    <a:lnTo>
                      <a:pt x="28" y="17"/>
                    </a:lnTo>
                    <a:lnTo>
                      <a:pt x="27" y="17"/>
                    </a:lnTo>
                    <a:lnTo>
                      <a:pt x="26" y="18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19"/>
                    </a:lnTo>
                    <a:lnTo>
                      <a:pt x="23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8" y="18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6" y="15"/>
                    </a:lnTo>
                    <a:lnTo>
                      <a:pt x="26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6" y="11"/>
                    </a:lnTo>
                    <a:lnTo>
                      <a:pt x="25" y="10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EA4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77" name="Freeform 477"/>
              <p:cNvSpPr>
                <a:spLocks/>
              </p:cNvSpPr>
              <p:nvPr/>
            </p:nvSpPr>
            <p:spPr bwMode="auto">
              <a:xfrm>
                <a:off x="2228" y="1689"/>
                <a:ext cx="186" cy="114"/>
              </a:xfrm>
              <a:custGeom>
                <a:avLst/>
                <a:gdLst>
                  <a:gd name="T0" fmla="*/ 20 w 31"/>
                  <a:gd name="T1" fmla="*/ 3 h 19"/>
                  <a:gd name="T2" fmla="*/ 23 w 31"/>
                  <a:gd name="T3" fmla="*/ 3 h 19"/>
                  <a:gd name="T4" fmla="*/ 27 w 31"/>
                  <a:gd name="T5" fmla="*/ 4 h 19"/>
                  <a:gd name="T6" fmla="*/ 29 w 31"/>
                  <a:gd name="T7" fmla="*/ 6 h 19"/>
                  <a:gd name="T8" fmla="*/ 31 w 31"/>
                  <a:gd name="T9" fmla="*/ 9 h 19"/>
                  <a:gd name="T10" fmla="*/ 31 w 31"/>
                  <a:gd name="T11" fmla="*/ 11 h 19"/>
                  <a:gd name="T12" fmla="*/ 31 w 31"/>
                  <a:gd name="T13" fmla="*/ 12 h 19"/>
                  <a:gd name="T14" fmla="*/ 30 w 31"/>
                  <a:gd name="T15" fmla="*/ 13 h 19"/>
                  <a:gd name="T16" fmla="*/ 29 w 31"/>
                  <a:gd name="T17" fmla="*/ 15 h 19"/>
                  <a:gd name="T18" fmla="*/ 27 w 31"/>
                  <a:gd name="T19" fmla="*/ 17 h 19"/>
                  <a:gd name="T20" fmla="*/ 25 w 31"/>
                  <a:gd name="T21" fmla="*/ 18 h 19"/>
                  <a:gd name="T22" fmla="*/ 23 w 31"/>
                  <a:gd name="T23" fmla="*/ 18 h 19"/>
                  <a:gd name="T24" fmla="*/ 22 w 31"/>
                  <a:gd name="T25" fmla="*/ 19 h 19"/>
                  <a:gd name="T26" fmla="*/ 19 w 31"/>
                  <a:gd name="T27" fmla="*/ 19 h 19"/>
                  <a:gd name="T28" fmla="*/ 17 w 31"/>
                  <a:gd name="T29" fmla="*/ 19 h 19"/>
                  <a:gd name="T30" fmla="*/ 15 w 31"/>
                  <a:gd name="T31" fmla="*/ 19 h 19"/>
                  <a:gd name="T32" fmla="*/ 15 w 31"/>
                  <a:gd name="T33" fmla="*/ 19 h 19"/>
                  <a:gd name="T34" fmla="*/ 14 w 31"/>
                  <a:gd name="T35" fmla="*/ 18 h 19"/>
                  <a:gd name="T36" fmla="*/ 14 w 31"/>
                  <a:gd name="T37" fmla="*/ 18 h 19"/>
                  <a:gd name="T38" fmla="*/ 14 w 31"/>
                  <a:gd name="T39" fmla="*/ 17 h 19"/>
                  <a:gd name="T40" fmla="*/ 16 w 31"/>
                  <a:gd name="T41" fmla="*/ 17 h 19"/>
                  <a:gd name="T42" fmla="*/ 19 w 31"/>
                  <a:gd name="T43" fmla="*/ 18 h 19"/>
                  <a:gd name="T44" fmla="*/ 22 w 31"/>
                  <a:gd name="T45" fmla="*/ 17 h 19"/>
                  <a:gd name="T46" fmla="*/ 24 w 31"/>
                  <a:gd name="T47" fmla="*/ 16 h 19"/>
                  <a:gd name="T48" fmla="*/ 25 w 31"/>
                  <a:gd name="T49" fmla="*/ 14 h 19"/>
                  <a:gd name="T50" fmla="*/ 26 w 31"/>
                  <a:gd name="T51" fmla="*/ 14 h 19"/>
                  <a:gd name="T52" fmla="*/ 26 w 31"/>
                  <a:gd name="T53" fmla="*/ 13 h 19"/>
                  <a:gd name="T54" fmla="*/ 26 w 31"/>
                  <a:gd name="T55" fmla="*/ 12 h 19"/>
                  <a:gd name="T56" fmla="*/ 25 w 31"/>
                  <a:gd name="T57" fmla="*/ 11 h 19"/>
                  <a:gd name="T58" fmla="*/ 24 w 31"/>
                  <a:gd name="T59" fmla="*/ 9 h 19"/>
                  <a:gd name="T60" fmla="*/ 22 w 31"/>
                  <a:gd name="T61" fmla="*/ 9 h 19"/>
                  <a:gd name="T62" fmla="*/ 20 w 31"/>
                  <a:gd name="T63" fmla="*/ 8 h 19"/>
                  <a:gd name="T64" fmla="*/ 18 w 31"/>
                  <a:gd name="T65" fmla="*/ 7 h 19"/>
                  <a:gd name="T66" fmla="*/ 15 w 31"/>
                  <a:gd name="T67" fmla="*/ 6 h 19"/>
                  <a:gd name="T68" fmla="*/ 12 w 31"/>
                  <a:gd name="T69" fmla="*/ 6 h 19"/>
                  <a:gd name="T70" fmla="*/ 9 w 31"/>
                  <a:gd name="T71" fmla="*/ 6 h 19"/>
                  <a:gd name="T72" fmla="*/ 7 w 31"/>
                  <a:gd name="T73" fmla="*/ 7 h 19"/>
                  <a:gd name="T74" fmla="*/ 7 w 31"/>
                  <a:gd name="T75" fmla="*/ 7 h 19"/>
                  <a:gd name="T76" fmla="*/ 6 w 31"/>
                  <a:gd name="T77" fmla="*/ 8 h 19"/>
                  <a:gd name="T78" fmla="*/ 6 w 31"/>
                  <a:gd name="T79" fmla="*/ 9 h 19"/>
                  <a:gd name="T80" fmla="*/ 5 w 31"/>
                  <a:gd name="T81" fmla="*/ 9 h 19"/>
                  <a:gd name="T82" fmla="*/ 4 w 31"/>
                  <a:gd name="T83" fmla="*/ 8 h 19"/>
                  <a:gd name="T84" fmla="*/ 2 w 31"/>
                  <a:gd name="T85" fmla="*/ 8 h 19"/>
                  <a:gd name="T86" fmla="*/ 1 w 31"/>
                  <a:gd name="T87" fmla="*/ 7 h 19"/>
                  <a:gd name="T88" fmla="*/ 0 w 31"/>
                  <a:gd name="T89" fmla="*/ 6 h 19"/>
                  <a:gd name="T90" fmla="*/ 0 w 31"/>
                  <a:gd name="T91" fmla="*/ 5 h 19"/>
                  <a:gd name="T92" fmla="*/ 0 w 31"/>
                  <a:gd name="T93" fmla="*/ 4 h 19"/>
                  <a:gd name="T94" fmla="*/ 0 w 31"/>
                  <a:gd name="T95" fmla="*/ 3 h 19"/>
                  <a:gd name="T96" fmla="*/ 1 w 31"/>
                  <a:gd name="T97" fmla="*/ 1 h 19"/>
                  <a:gd name="T98" fmla="*/ 4 w 31"/>
                  <a:gd name="T99" fmla="*/ 0 h 19"/>
                  <a:gd name="T100" fmla="*/ 8 w 31"/>
                  <a:gd name="T101" fmla="*/ 0 h 19"/>
                  <a:gd name="T102" fmla="*/ 11 w 31"/>
                  <a:gd name="T103" fmla="*/ 1 h 19"/>
                  <a:gd name="T104" fmla="*/ 13 w 31"/>
                  <a:gd name="T105" fmla="*/ 2 h 19"/>
                  <a:gd name="T106" fmla="*/ 14 w 31"/>
                  <a:gd name="T107" fmla="*/ 2 h 19"/>
                  <a:gd name="T108" fmla="*/ 16 w 31"/>
                  <a:gd name="T109" fmla="*/ 2 h 19"/>
                  <a:gd name="T110" fmla="*/ 17 w 31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19">
                    <a:moveTo>
                      <a:pt x="18" y="3"/>
                    </a:moveTo>
                    <a:lnTo>
                      <a:pt x="20" y="3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30" y="8"/>
                    </a:lnTo>
                    <a:lnTo>
                      <a:pt x="31" y="9"/>
                    </a:lnTo>
                    <a:lnTo>
                      <a:pt x="31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0" y="14"/>
                    </a:lnTo>
                    <a:lnTo>
                      <a:pt x="29" y="15"/>
                    </a:lnTo>
                    <a:lnTo>
                      <a:pt x="28" y="16"/>
                    </a:lnTo>
                    <a:lnTo>
                      <a:pt x="27" y="17"/>
                    </a:lnTo>
                    <a:lnTo>
                      <a:pt x="26" y="17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78" name="Freeform 478"/>
              <p:cNvSpPr>
                <a:spLocks/>
              </p:cNvSpPr>
              <p:nvPr/>
            </p:nvSpPr>
            <p:spPr bwMode="auto">
              <a:xfrm>
                <a:off x="2228" y="1689"/>
                <a:ext cx="186" cy="114"/>
              </a:xfrm>
              <a:custGeom>
                <a:avLst/>
                <a:gdLst>
                  <a:gd name="T0" fmla="*/ 19 w 31"/>
                  <a:gd name="T1" fmla="*/ 3 h 19"/>
                  <a:gd name="T2" fmla="*/ 23 w 31"/>
                  <a:gd name="T3" fmla="*/ 4 h 19"/>
                  <a:gd name="T4" fmla="*/ 26 w 31"/>
                  <a:gd name="T5" fmla="*/ 4 h 19"/>
                  <a:gd name="T6" fmla="*/ 29 w 31"/>
                  <a:gd name="T7" fmla="*/ 7 h 19"/>
                  <a:gd name="T8" fmla="*/ 30 w 31"/>
                  <a:gd name="T9" fmla="*/ 9 h 19"/>
                  <a:gd name="T10" fmla="*/ 31 w 31"/>
                  <a:gd name="T11" fmla="*/ 11 h 19"/>
                  <a:gd name="T12" fmla="*/ 30 w 31"/>
                  <a:gd name="T13" fmla="*/ 12 h 19"/>
                  <a:gd name="T14" fmla="*/ 30 w 31"/>
                  <a:gd name="T15" fmla="*/ 13 h 19"/>
                  <a:gd name="T16" fmla="*/ 29 w 31"/>
                  <a:gd name="T17" fmla="*/ 15 h 19"/>
                  <a:gd name="T18" fmla="*/ 27 w 31"/>
                  <a:gd name="T19" fmla="*/ 17 h 19"/>
                  <a:gd name="T20" fmla="*/ 25 w 31"/>
                  <a:gd name="T21" fmla="*/ 17 h 19"/>
                  <a:gd name="T22" fmla="*/ 23 w 31"/>
                  <a:gd name="T23" fmla="*/ 18 h 19"/>
                  <a:gd name="T24" fmla="*/ 21 w 31"/>
                  <a:gd name="T25" fmla="*/ 19 h 19"/>
                  <a:gd name="T26" fmla="*/ 19 w 31"/>
                  <a:gd name="T27" fmla="*/ 19 h 19"/>
                  <a:gd name="T28" fmla="*/ 17 w 31"/>
                  <a:gd name="T29" fmla="*/ 19 h 19"/>
                  <a:gd name="T30" fmla="*/ 15 w 31"/>
                  <a:gd name="T31" fmla="*/ 19 h 19"/>
                  <a:gd name="T32" fmla="*/ 15 w 31"/>
                  <a:gd name="T33" fmla="*/ 19 h 19"/>
                  <a:gd name="T34" fmla="*/ 14 w 31"/>
                  <a:gd name="T35" fmla="*/ 18 h 19"/>
                  <a:gd name="T36" fmla="*/ 14 w 31"/>
                  <a:gd name="T37" fmla="*/ 18 h 19"/>
                  <a:gd name="T38" fmla="*/ 14 w 31"/>
                  <a:gd name="T39" fmla="*/ 17 h 19"/>
                  <a:gd name="T40" fmla="*/ 16 w 31"/>
                  <a:gd name="T41" fmla="*/ 17 h 19"/>
                  <a:gd name="T42" fmla="*/ 19 w 31"/>
                  <a:gd name="T43" fmla="*/ 18 h 19"/>
                  <a:gd name="T44" fmla="*/ 22 w 31"/>
                  <a:gd name="T45" fmla="*/ 17 h 19"/>
                  <a:gd name="T46" fmla="*/ 24 w 31"/>
                  <a:gd name="T47" fmla="*/ 16 h 19"/>
                  <a:gd name="T48" fmla="*/ 25 w 31"/>
                  <a:gd name="T49" fmla="*/ 14 h 19"/>
                  <a:gd name="T50" fmla="*/ 26 w 31"/>
                  <a:gd name="T51" fmla="*/ 14 h 19"/>
                  <a:gd name="T52" fmla="*/ 26 w 31"/>
                  <a:gd name="T53" fmla="*/ 13 h 19"/>
                  <a:gd name="T54" fmla="*/ 26 w 31"/>
                  <a:gd name="T55" fmla="*/ 12 h 19"/>
                  <a:gd name="T56" fmla="*/ 25 w 31"/>
                  <a:gd name="T57" fmla="*/ 11 h 19"/>
                  <a:gd name="T58" fmla="*/ 24 w 31"/>
                  <a:gd name="T59" fmla="*/ 9 h 19"/>
                  <a:gd name="T60" fmla="*/ 22 w 31"/>
                  <a:gd name="T61" fmla="*/ 9 h 19"/>
                  <a:gd name="T62" fmla="*/ 20 w 31"/>
                  <a:gd name="T63" fmla="*/ 8 h 19"/>
                  <a:gd name="T64" fmla="*/ 18 w 31"/>
                  <a:gd name="T65" fmla="*/ 7 h 19"/>
                  <a:gd name="T66" fmla="*/ 15 w 31"/>
                  <a:gd name="T67" fmla="*/ 6 h 19"/>
                  <a:gd name="T68" fmla="*/ 12 w 31"/>
                  <a:gd name="T69" fmla="*/ 6 h 19"/>
                  <a:gd name="T70" fmla="*/ 9 w 31"/>
                  <a:gd name="T71" fmla="*/ 6 h 19"/>
                  <a:gd name="T72" fmla="*/ 7 w 31"/>
                  <a:gd name="T73" fmla="*/ 7 h 19"/>
                  <a:gd name="T74" fmla="*/ 7 w 31"/>
                  <a:gd name="T75" fmla="*/ 7 h 19"/>
                  <a:gd name="T76" fmla="*/ 6 w 31"/>
                  <a:gd name="T77" fmla="*/ 8 h 19"/>
                  <a:gd name="T78" fmla="*/ 6 w 31"/>
                  <a:gd name="T79" fmla="*/ 9 h 19"/>
                  <a:gd name="T80" fmla="*/ 5 w 31"/>
                  <a:gd name="T81" fmla="*/ 9 h 19"/>
                  <a:gd name="T82" fmla="*/ 4 w 31"/>
                  <a:gd name="T83" fmla="*/ 9 h 19"/>
                  <a:gd name="T84" fmla="*/ 2 w 31"/>
                  <a:gd name="T85" fmla="*/ 8 h 19"/>
                  <a:gd name="T86" fmla="*/ 1 w 31"/>
                  <a:gd name="T87" fmla="*/ 7 h 19"/>
                  <a:gd name="T88" fmla="*/ 0 w 31"/>
                  <a:gd name="T89" fmla="*/ 6 h 19"/>
                  <a:gd name="T90" fmla="*/ 0 w 31"/>
                  <a:gd name="T91" fmla="*/ 5 h 19"/>
                  <a:gd name="T92" fmla="*/ 0 w 31"/>
                  <a:gd name="T93" fmla="*/ 4 h 19"/>
                  <a:gd name="T94" fmla="*/ 0 w 31"/>
                  <a:gd name="T95" fmla="*/ 3 h 19"/>
                  <a:gd name="T96" fmla="*/ 2 w 31"/>
                  <a:gd name="T97" fmla="*/ 1 h 19"/>
                  <a:gd name="T98" fmla="*/ 5 w 31"/>
                  <a:gd name="T99" fmla="*/ 0 h 19"/>
                  <a:gd name="T100" fmla="*/ 8 w 31"/>
                  <a:gd name="T101" fmla="*/ 0 h 19"/>
                  <a:gd name="T102" fmla="*/ 11 w 31"/>
                  <a:gd name="T103" fmla="*/ 1 h 19"/>
                  <a:gd name="T104" fmla="*/ 13 w 31"/>
                  <a:gd name="T105" fmla="*/ 2 h 19"/>
                  <a:gd name="T106" fmla="*/ 14 w 31"/>
                  <a:gd name="T107" fmla="*/ 2 h 19"/>
                  <a:gd name="T108" fmla="*/ 16 w 31"/>
                  <a:gd name="T109" fmla="*/ 3 h 19"/>
                  <a:gd name="T110" fmla="*/ 17 w 31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19">
                    <a:moveTo>
                      <a:pt x="18" y="3"/>
                    </a:moveTo>
                    <a:lnTo>
                      <a:pt x="19" y="3"/>
                    </a:lnTo>
                    <a:lnTo>
                      <a:pt x="21" y="3"/>
                    </a:lnTo>
                    <a:lnTo>
                      <a:pt x="23" y="4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8" y="5"/>
                    </a:lnTo>
                    <a:lnTo>
                      <a:pt x="29" y="7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9" y="15"/>
                    </a:lnTo>
                    <a:lnTo>
                      <a:pt x="28" y="16"/>
                    </a:lnTo>
                    <a:lnTo>
                      <a:pt x="27" y="17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79" name="Freeform 479"/>
              <p:cNvSpPr>
                <a:spLocks/>
              </p:cNvSpPr>
              <p:nvPr/>
            </p:nvSpPr>
            <p:spPr bwMode="auto">
              <a:xfrm>
                <a:off x="2228" y="1689"/>
                <a:ext cx="180" cy="114"/>
              </a:xfrm>
              <a:custGeom>
                <a:avLst/>
                <a:gdLst>
                  <a:gd name="T0" fmla="*/ 19 w 30"/>
                  <a:gd name="T1" fmla="*/ 3 h 19"/>
                  <a:gd name="T2" fmla="*/ 23 w 30"/>
                  <a:gd name="T3" fmla="*/ 4 h 19"/>
                  <a:gd name="T4" fmla="*/ 26 w 30"/>
                  <a:gd name="T5" fmla="*/ 5 h 19"/>
                  <a:gd name="T6" fmla="*/ 29 w 30"/>
                  <a:gd name="T7" fmla="*/ 7 h 19"/>
                  <a:gd name="T8" fmla="*/ 30 w 30"/>
                  <a:gd name="T9" fmla="*/ 10 h 19"/>
                  <a:gd name="T10" fmla="*/ 30 w 30"/>
                  <a:gd name="T11" fmla="*/ 11 h 19"/>
                  <a:gd name="T12" fmla="*/ 30 w 30"/>
                  <a:gd name="T13" fmla="*/ 12 h 19"/>
                  <a:gd name="T14" fmla="*/ 30 w 30"/>
                  <a:gd name="T15" fmla="*/ 13 h 19"/>
                  <a:gd name="T16" fmla="*/ 29 w 30"/>
                  <a:gd name="T17" fmla="*/ 15 h 19"/>
                  <a:gd name="T18" fmla="*/ 27 w 30"/>
                  <a:gd name="T19" fmla="*/ 16 h 19"/>
                  <a:gd name="T20" fmla="*/ 25 w 30"/>
                  <a:gd name="T21" fmla="*/ 17 h 19"/>
                  <a:gd name="T22" fmla="*/ 23 w 30"/>
                  <a:gd name="T23" fmla="*/ 18 h 19"/>
                  <a:gd name="T24" fmla="*/ 21 w 30"/>
                  <a:gd name="T25" fmla="*/ 19 h 19"/>
                  <a:gd name="T26" fmla="*/ 19 w 30"/>
                  <a:gd name="T27" fmla="*/ 19 h 19"/>
                  <a:gd name="T28" fmla="*/ 17 w 30"/>
                  <a:gd name="T29" fmla="*/ 19 h 19"/>
                  <a:gd name="T30" fmla="*/ 15 w 30"/>
                  <a:gd name="T31" fmla="*/ 19 h 19"/>
                  <a:gd name="T32" fmla="*/ 15 w 30"/>
                  <a:gd name="T33" fmla="*/ 19 h 19"/>
                  <a:gd name="T34" fmla="*/ 14 w 30"/>
                  <a:gd name="T35" fmla="*/ 18 h 19"/>
                  <a:gd name="T36" fmla="*/ 14 w 30"/>
                  <a:gd name="T37" fmla="*/ 18 h 19"/>
                  <a:gd name="T38" fmla="*/ 14 w 30"/>
                  <a:gd name="T39" fmla="*/ 17 h 19"/>
                  <a:gd name="T40" fmla="*/ 16 w 30"/>
                  <a:gd name="T41" fmla="*/ 17 h 19"/>
                  <a:gd name="T42" fmla="*/ 19 w 30"/>
                  <a:gd name="T43" fmla="*/ 18 h 19"/>
                  <a:gd name="T44" fmla="*/ 22 w 30"/>
                  <a:gd name="T45" fmla="*/ 17 h 19"/>
                  <a:gd name="T46" fmla="*/ 24 w 30"/>
                  <a:gd name="T47" fmla="*/ 16 h 19"/>
                  <a:gd name="T48" fmla="*/ 25 w 30"/>
                  <a:gd name="T49" fmla="*/ 14 h 19"/>
                  <a:gd name="T50" fmla="*/ 26 w 30"/>
                  <a:gd name="T51" fmla="*/ 14 h 19"/>
                  <a:gd name="T52" fmla="*/ 26 w 30"/>
                  <a:gd name="T53" fmla="*/ 13 h 19"/>
                  <a:gd name="T54" fmla="*/ 26 w 30"/>
                  <a:gd name="T55" fmla="*/ 12 h 19"/>
                  <a:gd name="T56" fmla="*/ 25 w 30"/>
                  <a:gd name="T57" fmla="*/ 11 h 19"/>
                  <a:gd name="T58" fmla="*/ 24 w 30"/>
                  <a:gd name="T59" fmla="*/ 9 h 19"/>
                  <a:gd name="T60" fmla="*/ 22 w 30"/>
                  <a:gd name="T61" fmla="*/ 9 h 19"/>
                  <a:gd name="T62" fmla="*/ 20 w 30"/>
                  <a:gd name="T63" fmla="*/ 8 h 19"/>
                  <a:gd name="T64" fmla="*/ 18 w 30"/>
                  <a:gd name="T65" fmla="*/ 7 h 19"/>
                  <a:gd name="T66" fmla="*/ 15 w 30"/>
                  <a:gd name="T67" fmla="*/ 6 h 19"/>
                  <a:gd name="T68" fmla="*/ 12 w 30"/>
                  <a:gd name="T69" fmla="*/ 6 h 19"/>
                  <a:gd name="T70" fmla="*/ 9 w 30"/>
                  <a:gd name="T71" fmla="*/ 6 h 19"/>
                  <a:gd name="T72" fmla="*/ 7 w 30"/>
                  <a:gd name="T73" fmla="*/ 7 h 19"/>
                  <a:gd name="T74" fmla="*/ 7 w 30"/>
                  <a:gd name="T75" fmla="*/ 7 h 19"/>
                  <a:gd name="T76" fmla="*/ 6 w 30"/>
                  <a:gd name="T77" fmla="*/ 8 h 19"/>
                  <a:gd name="T78" fmla="*/ 6 w 30"/>
                  <a:gd name="T79" fmla="*/ 9 h 19"/>
                  <a:gd name="T80" fmla="*/ 5 w 30"/>
                  <a:gd name="T81" fmla="*/ 9 h 19"/>
                  <a:gd name="T82" fmla="*/ 4 w 30"/>
                  <a:gd name="T83" fmla="*/ 9 h 19"/>
                  <a:gd name="T84" fmla="*/ 2 w 30"/>
                  <a:gd name="T85" fmla="*/ 8 h 19"/>
                  <a:gd name="T86" fmla="*/ 1 w 30"/>
                  <a:gd name="T87" fmla="*/ 7 h 19"/>
                  <a:gd name="T88" fmla="*/ 0 w 30"/>
                  <a:gd name="T89" fmla="*/ 7 h 19"/>
                  <a:gd name="T90" fmla="*/ 0 w 30"/>
                  <a:gd name="T91" fmla="*/ 5 h 19"/>
                  <a:gd name="T92" fmla="*/ 0 w 30"/>
                  <a:gd name="T93" fmla="*/ 4 h 19"/>
                  <a:gd name="T94" fmla="*/ 1 w 30"/>
                  <a:gd name="T95" fmla="*/ 4 h 19"/>
                  <a:gd name="T96" fmla="*/ 2 w 30"/>
                  <a:gd name="T97" fmla="*/ 2 h 19"/>
                  <a:gd name="T98" fmla="*/ 5 w 30"/>
                  <a:gd name="T99" fmla="*/ 0 h 19"/>
                  <a:gd name="T100" fmla="*/ 8 w 30"/>
                  <a:gd name="T101" fmla="*/ 0 h 19"/>
                  <a:gd name="T102" fmla="*/ 11 w 30"/>
                  <a:gd name="T103" fmla="*/ 1 h 19"/>
                  <a:gd name="T104" fmla="*/ 13 w 30"/>
                  <a:gd name="T105" fmla="*/ 2 h 19"/>
                  <a:gd name="T106" fmla="*/ 14 w 30"/>
                  <a:gd name="T107" fmla="*/ 2 h 19"/>
                  <a:gd name="T108" fmla="*/ 16 w 30"/>
                  <a:gd name="T109" fmla="*/ 3 h 19"/>
                  <a:gd name="T110" fmla="*/ 17 w 30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" h="19">
                    <a:moveTo>
                      <a:pt x="18" y="3"/>
                    </a:moveTo>
                    <a:lnTo>
                      <a:pt x="19" y="3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7" y="6"/>
                    </a:lnTo>
                    <a:lnTo>
                      <a:pt x="29" y="7"/>
                    </a:lnTo>
                    <a:lnTo>
                      <a:pt x="30" y="9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9" y="15"/>
                    </a:lnTo>
                    <a:lnTo>
                      <a:pt x="28" y="16"/>
                    </a:lnTo>
                    <a:lnTo>
                      <a:pt x="27" y="16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8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0" name="Freeform 480"/>
              <p:cNvSpPr>
                <a:spLocks/>
              </p:cNvSpPr>
              <p:nvPr/>
            </p:nvSpPr>
            <p:spPr bwMode="auto">
              <a:xfrm>
                <a:off x="2228" y="1689"/>
                <a:ext cx="180" cy="114"/>
              </a:xfrm>
              <a:custGeom>
                <a:avLst/>
                <a:gdLst>
                  <a:gd name="T0" fmla="*/ 19 w 30"/>
                  <a:gd name="T1" fmla="*/ 4 h 19"/>
                  <a:gd name="T2" fmla="*/ 23 w 30"/>
                  <a:gd name="T3" fmla="*/ 4 h 19"/>
                  <a:gd name="T4" fmla="*/ 26 w 30"/>
                  <a:gd name="T5" fmla="*/ 5 h 19"/>
                  <a:gd name="T6" fmla="*/ 28 w 30"/>
                  <a:gd name="T7" fmla="*/ 7 h 19"/>
                  <a:gd name="T8" fmla="*/ 30 w 30"/>
                  <a:gd name="T9" fmla="*/ 10 h 19"/>
                  <a:gd name="T10" fmla="*/ 30 w 30"/>
                  <a:gd name="T11" fmla="*/ 11 h 19"/>
                  <a:gd name="T12" fmla="*/ 30 w 30"/>
                  <a:gd name="T13" fmla="*/ 12 h 19"/>
                  <a:gd name="T14" fmla="*/ 29 w 30"/>
                  <a:gd name="T15" fmla="*/ 13 h 19"/>
                  <a:gd name="T16" fmla="*/ 28 w 30"/>
                  <a:gd name="T17" fmla="*/ 15 h 19"/>
                  <a:gd name="T18" fmla="*/ 27 w 30"/>
                  <a:gd name="T19" fmla="*/ 16 h 19"/>
                  <a:gd name="T20" fmla="*/ 25 w 30"/>
                  <a:gd name="T21" fmla="*/ 17 h 19"/>
                  <a:gd name="T22" fmla="*/ 23 w 30"/>
                  <a:gd name="T23" fmla="*/ 18 h 19"/>
                  <a:gd name="T24" fmla="*/ 21 w 30"/>
                  <a:gd name="T25" fmla="*/ 19 h 19"/>
                  <a:gd name="T26" fmla="*/ 19 w 30"/>
                  <a:gd name="T27" fmla="*/ 19 h 19"/>
                  <a:gd name="T28" fmla="*/ 17 w 30"/>
                  <a:gd name="T29" fmla="*/ 19 h 19"/>
                  <a:gd name="T30" fmla="*/ 15 w 30"/>
                  <a:gd name="T31" fmla="*/ 19 h 19"/>
                  <a:gd name="T32" fmla="*/ 15 w 30"/>
                  <a:gd name="T33" fmla="*/ 19 h 19"/>
                  <a:gd name="T34" fmla="*/ 14 w 30"/>
                  <a:gd name="T35" fmla="*/ 18 h 19"/>
                  <a:gd name="T36" fmla="*/ 14 w 30"/>
                  <a:gd name="T37" fmla="*/ 18 h 19"/>
                  <a:gd name="T38" fmla="*/ 14 w 30"/>
                  <a:gd name="T39" fmla="*/ 17 h 19"/>
                  <a:gd name="T40" fmla="*/ 16 w 30"/>
                  <a:gd name="T41" fmla="*/ 17 h 19"/>
                  <a:gd name="T42" fmla="*/ 19 w 30"/>
                  <a:gd name="T43" fmla="*/ 18 h 19"/>
                  <a:gd name="T44" fmla="*/ 22 w 30"/>
                  <a:gd name="T45" fmla="*/ 17 h 19"/>
                  <a:gd name="T46" fmla="*/ 24 w 30"/>
                  <a:gd name="T47" fmla="*/ 16 h 19"/>
                  <a:gd name="T48" fmla="*/ 25 w 30"/>
                  <a:gd name="T49" fmla="*/ 14 h 19"/>
                  <a:gd name="T50" fmla="*/ 26 w 30"/>
                  <a:gd name="T51" fmla="*/ 14 h 19"/>
                  <a:gd name="T52" fmla="*/ 26 w 30"/>
                  <a:gd name="T53" fmla="*/ 13 h 19"/>
                  <a:gd name="T54" fmla="*/ 26 w 30"/>
                  <a:gd name="T55" fmla="*/ 12 h 19"/>
                  <a:gd name="T56" fmla="*/ 25 w 30"/>
                  <a:gd name="T57" fmla="*/ 11 h 19"/>
                  <a:gd name="T58" fmla="*/ 24 w 30"/>
                  <a:gd name="T59" fmla="*/ 9 h 19"/>
                  <a:gd name="T60" fmla="*/ 22 w 30"/>
                  <a:gd name="T61" fmla="*/ 9 h 19"/>
                  <a:gd name="T62" fmla="*/ 20 w 30"/>
                  <a:gd name="T63" fmla="*/ 8 h 19"/>
                  <a:gd name="T64" fmla="*/ 18 w 30"/>
                  <a:gd name="T65" fmla="*/ 7 h 19"/>
                  <a:gd name="T66" fmla="*/ 15 w 30"/>
                  <a:gd name="T67" fmla="*/ 6 h 19"/>
                  <a:gd name="T68" fmla="*/ 12 w 30"/>
                  <a:gd name="T69" fmla="*/ 6 h 19"/>
                  <a:gd name="T70" fmla="*/ 9 w 30"/>
                  <a:gd name="T71" fmla="*/ 6 h 19"/>
                  <a:gd name="T72" fmla="*/ 7 w 30"/>
                  <a:gd name="T73" fmla="*/ 7 h 19"/>
                  <a:gd name="T74" fmla="*/ 7 w 30"/>
                  <a:gd name="T75" fmla="*/ 7 h 19"/>
                  <a:gd name="T76" fmla="*/ 6 w 30"/>
                  <a:gd name="T77" fmla="*/ 8 h 19"/>
                  <a:gd name="T78" fmla="*/ 6 w 30"/>
                  <a:gd name="T79" fmla="*/ 9 h 19"/>
                  <a:gd name="T80" fmla="*/ 5 w 30"/>
                  <a:gd name="T81" fmla="*/ 9 h 19"/>
                  <a:gd name="T82" fmla="*/ 4 w 30"/>
                  <a:gd name="T83" fmla="*/ 9 h 19"/>
                  <a:gd name="T84" fmla="*/ 3 w 30"/>
                  <a:gd name="T85" fmla="*/ 8 h 19"/>
                  <a:gd name="T86" fmla="*/ 1 w 30"/>
                  <a:gd name="T87" fmla="*/ 8 h 19"/>
                  <a:gd name="T88" fmla="*/ 0 w 30"/>
                  <a:gd name="T89" fmla="*/ 7 h 19"/>
                  <a:gd name="T90" fmla="*/ 0 w 30"/>
                  <a:gd name="T91" fmla="*/ 6 h 19"/>
                  <a:gd name="T92" fmla="*/ 1 w 30"/>
                  <a:gd name="T93" fmla="*/ 5 h 19"/>
                  <a:gd name="T94" fmla="*/ 1 w 30"/>
                  <a:gd name="T95" fmla="*/ 4 h 19"/>
                  <a:gd name="T96" fmla="*/ 2 w 30"/>
                  <a:gd name="T97" fmla="*/ 2 h 19"/>
                  <a:gd name="T98" fmla="*/ 5 w 30"/>
                  <a:gd name="T99" fmla="*/ 1 h 19"/>
                  <a:gd name="T100" fmla="*/ 8 w 30"/>
                  <a:gd name="T101" fmla="*/ 1 h 19"/>
                  <a:gd name="T102" fmla="*/ 11 w 30"/>
                  <a:gd name="T103" fmla="*/ 2 h 19"/>
                  <a:gd name="T104" fmla="*/ 13 w 30"/>
                  <a:gd name="T105" fmla="*/ 2 h 19"/>
                  <a:gd name="T106" fmla="*/ 14 w 30"/>
                  <a:gd name="T107" fmla="*/ 3 h 19"/>
                  <a:gd name="T108" fmla="*/ 15 w 30"/>
                  <a:gd name="T109" fmla="*/ 3 h 19"/>
                  <a:gd name="T110" fmla="*/ 17 w 30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" h="19">
                    <a:moveTo>
                      <a:pt x="18" y="3"/>
                    </a:moveTo>
                    <a:lnTo>
                      <a:pt x="19" y="4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29" y="13"/>
                    </a:lnTo>
                    <a:lnTo>
                      <a:pt x="29" y="14"/>
                    </a:lnTo>
                    <a:lnTo>
                      <a:pt x="28" y="15"/>
                    </a:lnTo>
                    <a:lnTo>
                      <a:pt x="28" y="16"/>
                    </a:lnTo>
                    <a:lnTo>
                      <a:pt x="27" y="16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1" name="Freeform 481"/>
              <p:cNvSpPr>
                <a:spLocks/>
              </p:cNvSpPr>
              <p:nvPr/>
            </p:nvSpPr>
            <p:spPr bwMode="auto">
              <a:xfrm>
                <a:off x="2234" y="1695"/>
                <a:ext cx="174" cy="108"/>
              </a:xfrm>
              <a:custGeom>
                <a:avLst/>
                <a:gdLst>
                  <a:gd name="T0" fmla="*/ 18 w 29"/>
                  <a:gd name="T1" fmla="*/ 3 h 18"/>
                  <a:gd name="T2" fmla="*/ 21 w 29"/>
                  <a:gd name="T3" fmla="*/ 3 h 18"/>
                  <a:gd name="T4" fmla="*/ 24 w 29"/>
                  <a:gd name="T5" fmla="*/ 4 h 18"/>
                  <a:gd name="T6" fmla="*/ 27 w 29"/>
                  <a:gd name="T7" fmla="*/ 7 h 18"/>
                  <a:gd name="T8" fmla="*/ 28 w 29"/>
                  <a:gd name="T9" fmla="*/ 9 h 18"/>
                  <a:gd name="T10" fmla="*/ 28 w 29"/>
                  <a:gd name="T11" fmla="*/ 10 h 18"/>
                  <a:gd name="T12" fmla="*/ 28 w 29"/>
                  <a:gd name="T13" fmla="*/ 11 h 18"/>
                  <a:gd name="T14" fmla="*/ 28 w 29"/>
                  <a:gd name="T15" fmla="*/ 12 h 18"/>
                  <a:gd name="T16" fmla="*/ 27 w 29"/>
                  <a:gd name="T17" fmla="*/ 14 h 18"/>
                  <a:gd name="T18" fmla="*/ 26 w 29"/>
                  <a:gd name="T19" fmla="*/ 15 h 18"/>
                  <a:gd name="T20" fmla="*/ 24 w 29"/>
                  <a:gd name="T21" fmla="*/ 16 h 18"/>
                  <a:gd name="T22" fmla="*/ 22 w 29"/>
                  <a:gd name="T23" fmla="*/ 17 h 18"/>
                  <a:gd name="T24" fmla="*/ 20 w 29"/>
                  <a:gd name="T25" fmla="*/ 18 h 18"/>
                  <a:gd name="T26" fmla="*/ 18 w 29"/>
                  <a:gd name="T27" fmla="*/ 18 h 18"/>
                  <a:gd name="T28" fmla="*/ 16 w 29"/>
                  <a:gd name="T29" fmla="*/ 18 h 18"/>
                  <a:gd name="T30" fmla="*/ 14 w 29"/>
                  <a:gd name="T31" fmla="*/ 18 h 18"/>
                  <a:gd name="T32" fmla="*/ 14 w 29"/>
                  <a:gd name="T33" fmla="*/ 18 h 18"/>
                  <a:gd name="T34" fmla="*/ 13 w 29"/>
                  <a:gd name="T35" fmla="*/ 17 h 18"/>
                  <a:gd name="T36" fmla="*/ 13 w 29"/>
                  <a:gd name="T37" fmla="*/ 17 h 18"/>
                  <a:gd name="T38" fmla="*/ 13 w 29"/>
                  <a:gd name="T39" fmla="*/ 16 h 18"/>
                  <a:gd name="T40" fmla="*/ 15 w 29"/>
                  <a:gd name="T41" fmla="*/ 16 h 18"/>
                  <a:gd name="T42" fmla="*/ 18 w 29"/>
                  <a:gd name="T43" fmla="*/ 17 h 18"/>
                  <a:gd name="T44" fmla="*/ 21 w 29"/>
                  <a:gd name="T45" fmla="*/ 16 h 18"/>
                  <a:gd name="T46" fmla="*/ 23 w 29"/>
                  <a:gd name="T47" fmla="*/ 15 h 18"/>
                  <a:gd name="T48" fmla="*/ 24 w 29"/>
                  <a:gd name="T49" fmla="*/ 13 h 18"/>
                  <a:gd name="T50" fmla="*/ 25 w 29"/>
                  <a:gd name="T51" fmla="*/ 13 h 18"/>
                  <a:gd name="T52" fmla="*/ 25 w 29"/>
                  <a:gd name="T53" fmla="*/ 12 h 18"/>
                  <a:gd name="T54" fmla="*/ 25 w 29"/>
                  <a:gd name="T55" fmla="*/ 11 h 18"/>
                  <a:gd name="T56" fmla="*/ 24 w 29"/>
                  <a:gd name="T57" fmla="*/ 10 h 18"/>
                  <a:gd name="T58" fmla="*/ 23 w 29"/>
                  <a:gd name="T59" fmla="*/ 8 h 18"/>
                  <a:gd name="T60" fmla="*/ 21 w 29"/>
                  <a:gd name="T61" fmla="*/ 8 h 18"/>
                  <a:gd name="T62" fmla="*/ 19 w 29"/>
                  <a:gd name="T63" fmla="*/ 7 h 18"/>
                  <a:gd name="T64" fmla="*/ 17 w 29"/>
                  <a:gd name="T65" fmla="*/ 6 h 18"/>
                  <a:gd name="T66" fmla="*/ 14 w 29"/>
                  <a:gd name="T67" fmla="*/ 5 h 18"/>
                  <a:gd name="T68" fmla="*/ 11 w 29"/>
                  <a:gd name="T69" fmla="*/ 5 h 18"/>
                  <a:gd name="T70" fmla="*/ 8 w 29"/>
                  <a:gd name="T71" fmla="*/ 5 h 18"/>
                  <a:gd name="T72" fmla="*/ 6 w 29"/>
                  <a:gd name="T73" fmla="*/ 6 h 18"/>
                  <a:gd name="T74" fmla="*/ 6 w 29"/>
                  <a:gd name="T75" fmla="*/ 6 h 18"/>
                  <a:gd name="T76" fmla="*/ 5 w 29"/>
                  <a:gd name="T77" fmla="*/ 7 h 18"/>
                  <a:gd name="T78" fmla="*/ 5 w 29"/>
                  <a:gd name="T79" fmla="*/ 8 h 18"/>
                  <a:gd name="T80" fmla="*/ 4 w 29"/>
                  <a:gd name="T81" fmla="*/ 8 h 18"/>
                  <a:gd name="T82" fmla="*/ 3 w 29"/>
                  <a:gd name="T83" fmla="*/ 8 h 18"/>
                  <a:gd name="T84" fmla="*/ 2 w 29"/>
                  <a:gd name="T85" fmla="*/ 7 h 18"/>
                  <a:gd name="T86" fmla="*/ 0 w 29"/>
                  <a:gd name="T87" fmla="*/ 7 h 18"/>
                  <a:gd name="T88" fmla="*/ 0 w 29"/>
                  <a:gd name="T89" fmla="*/ 6 h 18"/>
                  <a:gd name="T90" fmla="*/ 0 w 29"/>
                  <a:gd name="T91" fmla="*/ 5 h 18"/>
                  <a:gd name="T92" fmla="*/ 0 w 29"/>
                  <a:gd name="T93" fmla="*/ 4 h 18"/>
                  <a:gd name="T94" fmla="*/ 0 w 29"/>
                  <a:gd name="T95" fmla="*/ 3 h 18"/>
                  <a:gd name="T96" fmla="*/ 2 w 29"/>
                  <a:gd name="T97" fmla="*/ 1 h 18"/>
                  <a:gd name="T98" fmla="*/ 4 w 29"/>
                  <a:gd name="T99" fmla="*/ 0 h 18"/>
                  <a:gd name="T100" fmla="*/ 7 w 29"/>
                  <a:gd name="T101" fmla="*/ 0 h 18"/>
                  <a:gd name="T102" fmla="*/ 10 w 29"/>
                  <a:gd name="T103" fmla="*/ 1 h 18"/>
                  <a:gd name="T104" fmla="*/ 12 w 29"/>
                  <a:gd name="T105" fmla="*/ 2 h 18"/>
                  <a:gd name="T106" fmla="*/ 13 w 29"/>
                  <a:gd name="T107" fmla="*/ 2 h 18"/>
                  <a:gd name="T108" fmla="*/ 14 w 29"/>
                  <a:gd name="T109" fmla="*/ 2 h 18"/>
                  <a:gd name="T110" fmla="*/ 16 w 29"/>
                  <a:gd name="T1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" h="18">
                    <a:moveTo>
                      <a:pt x="16" y="3"/>
                    </a:moveTo>
                    <a:lnTo>
                      <a:pt x="18" y="3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9" y="11"/>
                    </a:lnTo>
                    <a:lnTo>
                      <a:pt x="28" y="11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3"/>
                    </a:lnTo>
                    <a:lnTo>
                      <a:pt x="27" y="14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8" y="18"/>
                    </a:lnTo>
                    <a:lnTo>
                      <a:pt x="17" y="18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6" y="17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84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2" name="Freeform 482"/>
              <p:cNvSpPr>
                <a:spLocks/>
              </p:cNvSpPr>
              <p:nvPr/>
            </p:nvSpPr>
            <p:spPr bwMode="auto">
              <a:xfrm>
                <a:off x="2234" y="1695"/>
                <a:ext cx="168" cy="108"/>
              </a:xfrm>
              <a:custGeom>
                <a:avLst/>
                <a:gdLst>
                  <a:gd name="T0" fmla="*/ 18 w 28"/>
                  <a:gd name="T1" fmla="*/ 3 h 18"/>
                  <a:gd name="T2" fmla="*/ 21 w 28"/>
                  <a:gd name="T3" fmla="*/ 4 h 18"/>
                  <a:gd name="T4" fmla="*/ 24 w 28"/>
                  <a:gd name="T5" fmla="*/ 5 h 18"/>
                  <a:gd name="T6" fmla="*/ 26 w 28"/>
                  <a:gd name="T7" fmla="*/ 7 h 18"/>
                  <a:gd name="T8" fmla="*/ 28 w 28"/>
                  <a:gd name="T9" fmla="*/ 10 h 18"/>
                  <a:gd name="T10" fmla="*/ 28 w 28"/>
                  <a:gd name="T11" fmla="*/ 11 h 18"/>
                  <a:gd name="T12" fmla="*/ 28 w 28"/>
                  <a:gd name="T13" fmla="*/ 11 h 18"/>
                  <a:gd name="T14" fmla="*/ 28 w 28"/>
                  <a:gd name="T15" fmla="*/ 12 h 18"/>
                  <a:gd name="T16" fmla="*/ 27 w 28"/>
                  <a:gd name="T17" fmla="*/ 14 h 18"/>
                  <a:gd name="T18" fmla="*/ 26 w 28"/>
                  <a:gd name="T19" fmla="*/ 15 h 18"/>
                  <a:gd name="T20" fmla="*/ 24 w 28"/>
                  <a:gd name="T21" fmla="*/ 16 h 18"/>
                  <a:gd name="T22" fmla="*/ 22 w 28"/>
                  <a:gd name="T23" fmla="*/ 17 h 18"/>
                  <a:gd name="T24" fmla="*/ 20 w 28"/>
                  <a:gd name="T25" fmla="*/ 18 h 18"/>
                  <a:gd name="T26" fmla="*/ 18 w 28"/>
                  <a:gd name="T27" fmla="*/ 18 h 18"/>
                  <a:gd name="T28" fmla="*/ 16 w 28"/>
                  <a:gd name="T29" fmla="*/ 18 h 18"/>
                  <a:gd name="T30" fmla="*/ 14 w 28"/>
                  <a:gd name="T31" fmla="*/ 18 h 18"/>
                  <a:gd name="T32" fmla="*/ 14 w 28"/>
                  <a:gd name="T33" fmla="*/ 17 h 18"/>
                  <a:gd name="T34" fmla="*/ 13 w 28"/>
                  <a:gd name="T35" fmla="*/ 17 h 18"/>
                  <a:gd name="T36" fmla="*/ 13 w 28"/>
                  <a:gd name="T37" fmla="*/ 17 h 18"/>
                  <a:gd name="T38" fmla="*/ 13 w 28"/>
                  <a:gd name="T39" fmla="*/ 16 h 18"/>
                  <a:gd name="T40" fmla="*/ 15 w 28"/>
                  <a:gd name="T41" fmla="*/ 16 h 18"/>
                  <a:gd name="T42" fmla="*/ 18 w 28"/>
                  <a:gd name="T43" fmla="*/ 17 h 18"/>
                  <a:gd name="T44" fmla="*/ 21 w 28"/>
                  <a:gd name="T45" fmla="*/ 16 h 18"/>
                  <a:gd name="T46" fmla="*/ 23 w 28"/>
                  <a:gd name="T47" fmla="*/ 15 h 18"/>
                  <a:gd name="T48" fmla="*/ 24 w 28"/>
                  <a:gd name="T49" fmla="*/ 13 h 18"/>
                  <a:gd name="T50" fmla="*/ 25 w 28"/>
                  <a:gd name="T51" fmla="*/ 13 h 18"/>
                  <a:gd name="T52" fmla="*/ 25 w 28"/>
                  <a:gd name="T53" fmla="*/ 12 h 18"/>
                  <a:gd name="T54" fmla="*/ 25 w 28"/>
                  <a:gd name="T55" fmla="*/ 11 h 18"/>
                  <a:gd name="T56" fmla="*/ 24 w 28"/>
                  <a:gd name="T57" fmla="*/ 10 h 18"/>
                  <a:gd name="T58" fmla="*/ 23 w 28"/>
                  <a:gd name="T59" fmla="*/ 8 h 18"/>
                  <a:gd name="T60" fmla="*/ 21 w 28"/>
                  <a:gd name="T61" fmla="*/ 8 h 18"/>
                  <a:gd name="T62" fmla="*/ 19 w 28"/>
                  <a:gd name="T63" fmla="*/ 7 h 18"/>
                  <a:gd name="T64" fmla="*/ 17 w 28"/>
                  <a:gd name="T65" fmla="*/ 6 h 18"/>
                  <a:gd name="T66" fmla="*/ 14 w 28"/>
                  <a:gd name="T67" fmla="*/ 5 h 18"/>
                  <a:gd name="T68" fmla="*/ 11 w 28"/>
                  <a:gd name="T69" fmla="*/ 5 h 18"/>
                  <a:gd name="T70" fmla="*/ 8 w 28"/>
                  <a:gd name="T71" fmla="*/ 5 h 18"/>
                  <a:gd name="T72" fmla="*/ 6 w 28"/>
                  <a:gd name="T73" fmla="*/ 6 h 18"/>
                  <a:gd name="T74" fmla="*/ 6 w 28"/>
                  <a:gd name="T75" fmla="*/ 6 h 18"/>
                  <a:gd name="T76" fmla="*/ 5 w 28"/>
                  <a:gd name="T77" fmla="*/ 7 h 18"/>
                  <a:gd name="T78" fmla="*/ 5 w 28"/>
                  <a:gd name="T79" fmla="*/ 8 h 18"/>
                  <a:gd name="T80" fmla="*/ 4 w 28"/>
                  <a:gd name="T81" fmla="*/ 8 h 18"/>
                  <a:gd name="T82" fmla="*/ 3 w 28"/>
                  <a:gd name="T83" fmla="*/ 8 h 18"/>
                  <a:gd name="T84" fmla="*/ 2 w 28"/>
                  <a:gd name="T85" fmla="*/ 7 h 18"/>
                  <a:gd name="T86" fmla="*/ 1 w 28"/>
                  <a:gd name="T87" fmla="*/ 7 h 18"/>
                  <a:gd name="T88" fmla="*/ 0 w 28"/>
                  <a:gd name="T89" fmla="*/ 6 h 18"/>
                  <a:gd name="T90" fmla="*/ 0 w 28"/>
                  <a:gd name="T91" fmla="*/ 5 h 18"/>
                  <a:gd name="T92" fmla="*/ 0 w 28"/>
                  <a:gd name="T93" fmla="*/ 4 h 18"/>
                  <a:gd name="T94" fmla="*/ 1 w 28"/>
                  <a:gd name="T95" fmla="*/ 3 h 18"/>
                  <a:gd name="T96" fmla="*/ 2 w 28"/>
                  <a:gd name="T97" fmla="*/ 1 h 18"/>
                  <a:gd name="T98" fmla="*/ 4 w 28"/>
                  <a:gd name="T99" fmla="*/ 0 h 18"/>
                  <a:gd name="T100" fmla="*/ 7 w 28"/>
                  <a:gd name="T101" fmla="*/ 0 h 18"/>
                  <a:gd name="T102" fmla="*/ 10 w 28"/>
                  <a:gd name="T103" fmla="*/ 1 h 18"/>
                  <a:gd name="T104" fmla="*/ 12 w 28"/>
                  <a:gd name="T105" fmla="*/ 2 h 18"/>
                  <a:gd name="T106" fmla="*/ 13 w 28"/>
                  <a:gd name="T107" fmla="*/ 2 h 18"/>
                  <a:gd name="T108" fmla="*/ 14 w 28"/>
                  <a:gd name="T109" fmla="*/ 2 h 18"/>
                  <a:gd name="T110" fmla="*/ 16 w 28"/>
                  <a:gd name="T11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18">
                    <a:moveTo>
                      <a:pt x="16" y="3"/>
                    </a:moveTo>
                    <a:lnTo>
                      <a:pt x="18" y="3"/>
                    </a:lnTo>
                    <a:lnTo>
                      <a:pt x="20" y="3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4" y="5"/>
                    </a:lnTo>
                    <a:lnTo>
                      <a:pt x="25" y="6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3"/>
                    </a:lnTo>
                    <a:lnTo>
                      <a:pt x="27" y="14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8" y="18"/>
                    </a:lnTo>
                    <a:lnTo>
                      <a:pt x="17" y="18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3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6" y="17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84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3" name="Freeform 483"/>
              <p:cNvSpPr>
                <a:spLocks/>
              </p:cNvSpPr>
              <p:nvPr/>
            </p:nvSpPr>
            <p:spPr bwMode="auto">
              <a:xfrm>
                <a:off x="2102" y="1701"/>
                <a:ext cx="204" cy="150"/>
              </a:xfrm>
              <a:custGeom>
                <a:avLst/>
                <a:gdLst>
                  <a:gd name="T0" fmla="*/ 19 w 34"/>
                  <a:gd name="T1" fmla="*/ 5 h 25"/>
                  <a:gd name="T2" fmla="*/ 22 w 34"/>
                  <a:gd name="T3" fmla="*/ 7 h 25"/>
                  <a:gd name="T4" fmla="*/ 26 w 34"/>
                  <a:gd name="T5" fmla="*/ 9 h 25"/>
                  <a:gd name="T6" fmla="*/ 29 w 34"/>
                  <a:gd name="T7" fmla="*/ 10 h 25"/>
                  <a:gd name="T8" fmla="*/ 31 w 34"/>
                  <a:gd name="T9" fmla="*/ 11 h 25"/>
                  <a:gd name="T10" fmla="*/ 32 w 34"/>
                  <a:gd name="T11" fmla="*/ 12 h 25"/>
                  <a:gd name="T12" fmla="*/ 33 w 34"/>
                  <a:gd name="T13" fmla="*/ 13 h 25"/>
                  <a:gd name="T14" fmla="*/ 33 w 34"/>
                  <a:gd name="T15" fmla="*/ 14 h 25"/>
                  <a:gd name="T16" fmla="*/ 34 w 34"/>
                  <a:gd name="T17" fmla="*/ 15 h 25"/>
                  <a:gd name="T18" fmla="*/ 34 w 34"/>
                  <a:gd name="T19" fmla="*/ 16 h 25"/>
                  <a:gd name="T20" fmla="*/ 34 w 34"/>
                  <a:gd name="T21" fmla="*/ 17 h 25"/>
                  <a:gd name="T22" fmla="*/ 34 w 34"/>
                  <a:gd name="T23" fmla="*/ 18 h 25"/>
                  <a:gd name="T24" fmla="*/ 34 w 34"/>
                  <a:gd name="T25" fmla="*/ 20 h 25"/>
                  <a:gd name="T26" fmla="*/ 33 w 34"/>
                  <a:gd name="T27" fmla="*/ 21 h 25"/>
                  <a:gd name="T28" fmla="*/ 31 w 34"/>
                  <a:gd name="T29" fmla="*/ 23 h 25"/>
                  <a:gd name="T30" fmla="*/ 30 w 34"/>
                  <a:gd name="T31" fmla="*/ 24 h 25"/>
                  <a:gd name="T32" fmla="*/ 29 w 34"/>
                  <a:gd name="T33" fmla="*/ 24 h 25"/>
                  <a:gd name="T34" fmla="*/ 29 w 34"/>
                  <a:gd name="T35" fmla="*/ 24 h 25"/>
                  <a:gd name="T36" fmla="*/ 28 w 34"/>
                  <a:gd name="T37" fmla="*/ 25 h 25"/>
                  <a:gd name="T38" fmla="*/ 28 w 34"/>
                  <a:gd name="T39" fmla="*/ 25 h 25"/>
                  <a:gd name="T40" fmla="*/ 25 w 34"/>
                  <a:gd name="T41" fmla="*/ 25 h 25"/>
                  <a:gd name="T42" fmla="*/ 22 w 34"/>
                  <a:gd name="T43" fmla="*/ 25 h 25"/>
                  <a:gd name="T44" fmla="*/ 19 w 34"/>
                  <a:gd name="T45" fmla="*/ 23 h 25"/>
                  <a:gd name="T46" fmla="*/ 15 w 34"/>
                  <a:gd name="T47" fmla="*/ 22 h 25"/>
                  <a:gd name="T48" fmla="*/ 12 w 34"/>
                  <a:gd name="T49" fmla="*/ 20 h 25"/>
                  <a:gd name="T50" fmla="*/ 7 w 34"/>
                  <a:gd name="T51" fmla="*/ 17 h 25"/>
                  <a:gd name="T52" fmla="*/ 3 w 34"/>
                  <a:gd name="T53" fmla="*/ 14 h 25"/>
                  <a:gd name="T54" fmla="*/ 1 w 34"/>
                  <a:gd name="T55" fmla="*/ 10 h 25"/>
                  <a:gd name="T56" fmla="*/ 0 w 34"/>
                  <a:gd name="T57" fmla="*/ 7 h 25"/>
                  <a:gd name="T58" fmla="*/ 0 w 34"/>
                  <a:gd name="T59" fmla="*/ 5 h 25"/>
                  <a:gd name="T60" fmla="*/ 1 w 34"/>
                  <a:gd name="T61" fmla="*/ 3 h 25"/>
                  <a:gd name="T62" fmla="*/ 2 w 34"/>
                  <a:gd name="T63" fmla="*/ 2 h 25"/>
                  <a:gd name="T64" fmla="*/ 4 w 34"/>
                  <a:gd name="T65" fmla="*/ 1 h 25"/>
                  <a:gd name="T66" fmla="*/ 6 w 34"/>
                  <a:gd name="T67" fmla="*/ 0 h 25"/>
                  <a:gd name="T68" fmla="*/ 8 w 34"/>
                  <a:gd name="T69" fmla="*/ 1 h 25"/>
                  <a:gd name="T70" fmla="*/ 10 w 34"/>
                  <a:gd name="T71" fmla="*/ 1 h 25"/>
                  <a:gd name="T72" fmla="*/ 12 w 34"/>
                  <a:gd name="T73" fmla="*/ 2 h 25"/>
                  <a:gd name="T74" fmla="*/ 14 w 34"/>
                  <a:gd name="T75" fmla="*/ 3 h 25"/>
                  <a:gd name="T76" fmla="*/ 15 w 34"/>
                  <a:gd name="T77" fmla="*/ 3 h 25"/>
                  <a:gd name="T78" fmla="*/ 17 w 34"/>
                  <a:gd name="T7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5">
                    <a:moveTo>
                      <a:pt x="17" y="5"/>
                    </a:move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9"/>
                    </a:lnTo>
                    <a:lnTo>
                      <a:pt x="34" y="20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2" y="22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0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8" y="24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4" y="25"/>
                    </a:lnTo>
                    <a:lnTo>
                      <a:pt x="22" y="25"/>
                    </a:lnTo>
                    <a:lnTo>
                      <a:pt x="20" y="24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5" y="22"/>
                    </a:lnTo>
                    <a:lnTo>
                      <a:pt x="14" y="21"/>
                    </a:lnTo>
                    <a:lnTo>
                      <a:pt x="12" y="20"/>
                    </a:lnTo>
                    <a:lnTo>
                      <a:pt x="10" y="18"/>
                    </a:lnTo>
                    <a:lnTo>
                      <a:pt x="7" y="17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9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4" name="Freeform 484"/>
              <p:cNvSpPr>
                <a:spLocks/>
              </p:cNvSpPr>
              <p:nvPr/>
            </p:nvSpPr>
            <p:spPr bwMode="auto">
              <a:xfrm>
                <a:off x="2102" y="1701"/>
                <a:ext cx="204" cy="150"/>
              </a:xfrm>
              <a:custGeom>
                <a:avLst/>
                <a:gdLst>
                  <a:gd name="T0" fmla="*/ 19 w 34"/>
                  <a:gd name="T1" fmla="*/ 5 h 25"/>
                  <a:gd name="T2" fmla="*/ 22 w 34"/>
                  <a:gd name="T3" fmla="*/ 7 h 25"/>
                  <a:gd name="T4" fmla="*/ 26 w 34"/>
                  <a:gd name="T5" fmla="*/ 9 h 25"/>
                  <a:gd name="T6" fmla="*/ 29 w 34"/>
                  <a:gd name="T7" fmla="*/ 10 h 25"/>
                  <a:gd name="T8" fmla="*/ 31 w 34"/>
                  <a:gd name="T9" fmla="*/ 11 h 25"/>
                  <a:gd name="T10" fmla="*/ 32 w 34"/>
                  <a:gd name="T11" fmla="*/ 12 h 25"/>
                  <a:gd name="T12" fmla="*/ 33 w 34"/>
                  <a:gd name="T13" fmla="*/ 13 h 25"/>
                  <a:gd name="T14" fmla="*/ 33 w 34"/>
                  <a:gd name="T15" fmla="*/ 14 h 25"/>
                  <a:gd name="T16" fmla="*/ 34 w 34"/>
                  <a:gd name="T17" fmla="*/ 15 h 25"/>
                  <a:gd name="T18" fmla="*/ 34 w 34"/>
                  <a:gd name="T19" fmla="*/ 16 h 25"/>
                  <a:gd name="T20" fmla="*/ 34 w 34"/>
                  <a:gd name="T21" fmla="*/ 17 h 25"/>
                  <a:gd name="T22" fmla="*/ 34 w 34"/>
                  <a:gd name="T23" fmla="*/ 18 h 25"/>
                  <a:gd name="T24" fmla="*/ 34 w 34"/>
                  <a:gd name="T25" fmla="*/ 20 h 25"/>
                  <a:gd name="T26" fmla="*/ 33 w 34"/>
                  <a:gd name="T27" fmla="*/ 21 h 25"/>
                  <a:gd name="T28" fmla="*/ 31 w 34"/>
                  <a:gd name="T29" fmla="*/ 23 h 25"/>
                  <a:gd name="T30" fmla="*/ 30 w 34"/>
                  <a:gd name="T31" fmla="*/ 24 h 25"/>
                  <a:gd name="T32" fmla="*/ 29 w 34"/>
                  <a:gd name="T33" fmla="*/ 24 h 25"/>
                  <a:gd name="T34" fmla="*/ 29 w 34"/>
                  <a:gd name="T35" fmla="*/ 24 h 25"/>
                  <a:gd name="T36" fmla="*/ 28 w 34"/>
                  <a:gd name="T37" fmla="*/ 25 h 25"/>
                  <a:gd name="T38" fmla="*/ 28 w 34"/>
                  <a:gd name="T39" fmla="*/ 25 h 25"/>
                  <a:gd name="T40" fmla="*/ 25 w 34"/>
                  <a:gd name="T41" fmla="*/ 25 h 25"/>
                  <a:gd name="T42" fmla="*/ 22 w 34"/>
                  <a:gd name="T43" fmla="*/ 25 h 25"/>
                  <a:gd name="T44" fmla="*/ 19 w 34"/>
                  <a:gd name="T45" fmla="*/ 23 h 25"/>
                  <a:gd name="T46" fmla="*/ 15 w 34"/>
                  <a:gd name="T47" fmla="*/ 22 h 25"/>
                  <a:gd name="T48" fmla="*/ 12 w 34"/>
                  <a:gd name="T49" fmla="*/ 20 h 25"/>
                  <a:gd name="T50" fmla="*/ 7 w 34"/>
                  <a:gd name="T51" fmla="*/ 17 h 25"/>
                  <a:gd name="T52" fmla="*/ 3 w 34"/>
                  <a:gd name="T53" fmla="*/ 14 h 25"/>
                  <a:gd name="T54" fmla="*/ 1 w 34"/>
                  <a:gd name="T55" fmla="*/ 10 h 25"/>
                  <a:gd name="T56" fmla="*/ 0 w 34"/>
                  <a:gd name="T57" fmla="*/ 7 h 25"/>
                  <a:gd name="T58" fmla="*/ 0 w 34"/>
                  <a:gd name="T59" fmla="*/ 5 h 25"/>
                  <a:gd name="T60" fmla="*/ 1 w 34"/>
                  <a:gd name="T61" fmla="*/ 3 h 25"/>
                  <a:gd name="T62" fmla="*/ 2 w 34"/>
                  <a:gd name="T63" fmla="*/ 2 h 25"/>
                  <a:gd name="T64" fmla="*/ 4 w 34"/>
                  <a:gd name="T65" fmla="*/ 1 h 25"/>
                  <a:gd name="T66" fmla="*/ 6 w 34"/>
                  <a:gd name="T67" fmla="*/ 0 h 25"/>
                  <a:gd name="T68" fmla="*/ 8 w 34"/>
                  <a:gd name="T69" fmla="*/ 1 h 25"/>
                  <a:gd name="T70" fmla="*/ 10 w 34"/>
                  <a:gd name="T71" fmla="*/ 1 h 25"/>
                  <a:gd name="T72" fmla="*/ 12 w 34"/>
                  <a:gd name="T73" fmla="*/ 2 h 25"/>
                  <a:gd name="T74" fmla="*/ 14 w 34"/>
                  <a:gd name="T75" fmla="*/ 3 h 25"/>
                  <a:gd name="T76" fmla="*/ 15 w 34"/>
                  <a:gd name="T77" fmla="*/ 3 h 25"/>
                  <a:gd name="T78" fmla="*/ 17 w 34"/>
                  <a:gd name="T7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5">
                    <a:moveTo>
                      <a:pt x="17" y="5"/>
                    </a:move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9"/>
                    </a:lnTo>
                    <a:lnTo>
                      <a:pt x="34" y="20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2" y="22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0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8" y="24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4" y="25"/>
                    </a:lnTo>
                    <a:lnTo>
                      <a:pt x="22" y="25"/>
                    </a:lnTo>
                    <a:lnTo>
                      <a:pt x="20" y="24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5" y="22"/>
                    </a:lnTo>
                    <a:lnTo>
                      <a:pt x="14" y="21"/>
                    </a:lnTo>
                    <a:lnTo>
                      <a:pt x="12" y="20"/>
                    </a:lnTo>
                    <a:lnTo>
                      <a:pt x="10" y="18"/>
                    </a:lnTo>
                    <a:lnTo>
                      <a:pt x="7" y="17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A5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5" name="Freeform 485"/>
              <p:cNvSpPr>
                <a:spLocks/>
              </p:cNvSpPr>
              <p:nvPr/>
            </p:nvSpPr>
            <p:spPr bwMode="auto">
              <a:xfrm>
                <a:off x="2102" y="1707"/>
                <a:ext cx="204" cy="144"/>
              </a:xfrm>
              <a:custGeom>
                <a:avLst/>
                <a:gdLst>
                  <a:gd name="T0" fmla="*/ 19 w 34"/>
                  <a:gd name="T1" fmla="*/ 5 h 24"/>
                  <a:gd name="T2" fmla="*/ 22 w 34"/>
                  <a:gd name="T3" fmla="*/ 6 h 24"/>
                  <a:gd name="T4" fmla="*/ 25 w 34"/>
                  <a:gd name="T5" fmla="*/ 8 h 24"/>
                  <a:gd name="T6" fmla="*/ 29 w 34"/>
                  <a:gd name="T7" fmla="*/ 9 h 24"/>
                  <a:gd name="T8" fmla="*/ 31 w 34"/>
                  <a:gd name="T9" fmla="*/ 10 h 24"/>
                  <a:gd name="T10" fmla="*/ 32 w 34"/>
                  <a:gd name="T11" fmla="*/ 11 h 24"/>
                  <a:gd name="T12" fmla="*/ 32 w 34"/>
                  <a:gd name="T13" fmla="*/ 12 h 24"/>
                  <a:gd name="T14" fmla="*/ 33 w 34"/>
                  <a:gd name="T15" fmla="*/ 13 h 24"/>
                  <a:gd name="T16" fmla="*/ 33 w 34"/>
                  <a:gd name="T17" fmla="*/ 14 h 24"/>
                  <a:gd name="T18" fmla="*/ 34 w 34"/>
                  <a:gd name="T19" fmla="*/ 15 h 24"/>
                  <a:gd name="T20" fmla="*/ 34 w 34"/>
                  <a:gd name="T21" fmla="*/ 16 h 24"/>
                  <a:gd name="T22" fmla="*/ 34 w 34"/>
                  <a:gd name="T23" fmla="*/ 17 h 24"/>
                  <a:gd name="T24" fmla="*/ 33 w 34"/>
                  <a:gd name="T25" fmla="*/ 19 h 24"/>
                  <a:gd name="T26" fmla="*/ 33 w 34"/>
                  <a:gd name="T27" fmla="*/ 20 h 24"/>
                  <a:gd name="T28" fmla="*/ 31 w 34"/>
                  <a:gd name="T29" fmla="*/ 21 h 24"/>
                  <a:gd name="T30" fmla="*/ 30 w 34"/>
                  <a:gd name="T31" fmla="*/ 22 h 24"/>
                  <a:gd name="T32" fmla="*/ 29 w 34"/>
                  <a:gd name="T33" fmla="*/ 23 h 24"/>
                  <a:gd name="T34" fmla="*/ 28 w 34"/>
                  <a:gd name="T35" fmla="*/ 23 h 24"/>
                  <a:gd name="T36" fmla="*/ 28 w 34"/>
                  <a:gd name="T37" fmla="*/ 23 h 24"/>
                  <a:gd name="T38" fmla="*/ 28 w 34"/>
                  <a:gd name="T39" fmla="*/ 24 h 24"/>
                  <a:gd name="T40" fmla="*/ 25 w 34"/>
                  <a:gd name="T41" fmla="*/ 24 h 24"/>
                  <a:gd name="T42" fmla="*/ 22 w 34"/>
                  <a:gd name="T43" fmla="*/ 24 h 24"/>
                  <a:gd name="T44" fmla="*/ 19 w 34"/>
                  <a:gd name="T45" fmla="*/ 22 h 24"/>
                  <a:gd name="T46" fmla="*/ 15 w 34"/>
                  <a:gd name="T47" fmla="*/ 20 h 24"/>
                  <a:gd name="T48" fmla="*/ 12 w 34"/>
                  <a:gd name="T49" fmla="*/ 18 h 24"/>
                  <a:gd name="T50" fmla="*/ 8 w 34"/>
                  <a:gd name="T51" fmla="*/ 16 h 24"/>
                  <a:gd name="T52" fmla="*/ 3 w 34"/>
                  <a:gd name="T53" fmla="*/ 13 h 24"/>
                  <a:gd name="T54" fmla="*/ 1 w 34"/>
                  <a:gd name="T55" fmla="*/ 10 h 24"/>
                  <a:gd name="T56" fmla="*/ 0 w 34"/>
                  <a:gd name="T57" fmla="*/ 6 h 24"/>
                  <a:gd name="T58" fmla="*/ 0 w 34"/>
                  <a:gd name="T59" fmla="*/ 4 h 24"/>
                  <a:gd name="T60" fmla="*/ 1 w 34"/>
                  <a:gd name="T61" fmla="*/ 2 h 24"/>
                  <a:gd name="T62" fmla="*/ 2 w 34"/>
                  <a:gd name="T63" fmla="*/ 1 h 24"/>
                  <a:gd name="T64" fmla="*/ 4 w 34"/>
                  <a:gd name="T65" fmla="*/ 0 h 24"/>
                  <a:gd name="T66" fmla="*/ 6 w 34"/>
                  <a:gd name="T67" fmla="*/ 0 h 24"/>
                  <a:gd name="T68" fmla="*/ 8 w 34"/>
                  <a:gd name="T69" fmla="*/ 0 h 24"/>
                  <a:gd name="T70" fmla="*/ 10 w 34"/>
                  <a:gd name="T71" fmla="*/ 1 h 24"/>
                  <a:gd name="T72" fmla="*/ 12 w 34"/>
                  <a:gd name="T73" fmla="*/ 1 h 24"/>
                  <a:gd name="T74" fmla="*/ 14 w 34"/>
                  <a:gd name="T75" fmla="*/ 2 h 24"/>
                  <a:gd name="T76" fmla="*/ 15 w 34"/>
                  <a:gd name="T77" fmla="*/ 3 h 24"/>
                  <a:gd name="T78" fmla="*/ 17 w 34"/>
                  <a:gd name="T7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4">
                    <a:moveTo>
                      <a:pt x="17" y="4"/>
                    </a:moveTo>
                    <a:lnTo>
                      <a:pt x="19" y="5"/>
                    </a:lnTo>
                    <a:lnTo>
                      <a:pt x="21" y="5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5" y="8"/>
                    </a:lnTo>
                    <a:lnTo>
                      <a:pt x="27" y="9"/>
                    </a:lnTo>
                    <a:lnTo>
                      <a:pt x="29" y="9"/>
                    </a:lnTo>
                    <a:lnTo>
                      <a:pt x="30" y="10"/>
                    </a:lnTo>
                    <a:lnTo>
                      <a:pt x="31" y="10"/>
                    </a:lnTo>
                    <a:lnTo>
                      <a:pt x="31" y="11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3" y="13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4" y="14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3" y="19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32" y="21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30" y="22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4"/>
                    </a:lnTo>
                    <a:lnTo>
                      <a:pt x="27" y="24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20" y="23"/>
                    </a:lnTo>
                    <a:lnTo>
                      <a:pt x="19" y="22"/>
                    </a:lnTo>
                    <a:lnTo>
                      <a:pt x="17" y="21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2" y="18"/>
                    </a:lnTo>
                    <a:lnTo>
                      <a:pt x="10" y="17"/>
                    </a:lnTo>
                    <a:lnTo>
                      <a:pt x="8" y="16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A52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6" name="Freeform 486"/>
              <p:cNvSpPr>
                <a:spLocks/>
              </p:cNvSpPr>
              <p:nvPr/>
            </p:nvSpPr>
            <p:spPr bwMode="auto">
              <a:xfrm>
                <a:off x="2108" y="1707"/>
                <a:ext cx="198" cy="144"/>
              </a:xfrm>
              <a:custGeom>
                <a:avLst/>
                <a:gdLst>
                  <a:gd name="T0" fmla="*/ 18 w 33"/>
                  <a:gd name="T1" fmla="*/ 5 h 24"/>
                  <a:gd name="T2" fmla="*/ 21 w 33"/>
                  <a:gd name="T3" fmla="*/ 6 h 24"/>
                  <a:gd name="T4" fmla="*/ 24 w 33"/>
                  <a:gd name="T5" fmla="*/ 8 h 24"/>
                  <a:gd name="T6" fmla="*/ 27 w 33"/>
                  <a:gd name="T7" fmla="*/ 9 h 24"/>
                  <a:gd name="T8" fmla="*/ 30 w 33"/>
                  <a:gd name="T9" fmla="*/ 10 h 24"/>
                  <a:gd name="T10" fmla="*/ 30 w 33"/>
                  <a:gd name="T11" fmla="*/ 11 h 24"/>
                  <a:gd name="T12" fmla="*/ 31 w 33"/>
                  <a:gd name="T13" fmla="*/ 12 h 24"/>
                  <a:gd name="T14" fmla="*/ 32 w 33"/>
                  <a:gd name="T15" fmla="*/ 13 h 24"/>
                  <a:gd name="T16" fmla="*/ 32 w 33"/>
                  <a:gd name="T17" fmla="*/ 14 h 24"/>
                  <a:gd name="T18" fmla="*/ 33 w 33"/>
                  <a:gd name="T19" fmla="*/ 15 h 24"/>
                  <a:gd name="T20" fmla="*/ 33 w 33"/>
                  <a:gd name="T21" fmla="*/ 16 h 24"/>
                  <a:gd name="T22" fmla="*/ 33 w 33"/>
                  <a:gd name="T23" fmla="*/ 17 h 24"/>
                  <a:gd name="T24" fmla="*/ 32 w 33"/>
                  <a:gd name="T25" fmla="*/ 19 h 24"/>
                  <a:gd name="T26" fmla="*/ 31 w 33"/>
                  <a:gd name="T27" fmla="*/ 20 h 24"/>
                  <a:gd name="T28" fmla="*/ 30 w 33"/>
                  <a:gd name="T29" fmla="*/ 21 h 24"/>
                  <a:gd name="T30" fmla="*/ 29 w 33"/>
                  <a:gd name="T31" fmla="*/ 22 h 24"/>
                  <a:gd name="T32" fmla="*/ 28 w 33"/>
                  <a:gd name="T33" fmla="*/ 23 h 24"/>
                  <a:gd name="T34" fmla="*/ 27 w 33"/>
                  <a:gd name="T35" fmla="*/ 23 h 24"/>
                  <a:gd name="T36" fmla="*/ 27 w 33"/>
                  <a:gd name="T37" fmla="*/ 23 h 24"/>
                  <a:gd name="T38" fmla="*/ 26 w 33"/>
                  <a:gd name="T39" fmla="*/ 23 h 24"/>
                  <a:gd name="T40" fmla="*/ 24 w 33"/>
                  <a:gd name="T41" fmla="*/ 24 h 24"/>
                  <a:gd name="T42" fmla="*/ 21 w 33"/>
                  <a:gd name="T43" fmla="*/ 23 h 24"/>
                  <a:gd name="T44" fmla="*/ 18 w 33"/>
                  <a:gd name="T45" fmla="*/ 22 h 24"/>
                  <a:gd name="T46" fmla="*/ 15 w 33"/>
                  <a:gd name="T47" fmla="*/ 20 h 24"/>
                  <a:gd name="T48" fmla="*/ 11 w 33"/>
                  <a:gd name="T49" fmla="*/ 18 h 24"/>
                  <a:gd name="T50" fmla="*/ 7 w 33"/>
                  <a:gd name="T51" fmla="*/ 16 h 24"/>
                  <a:gd name="T52" fmla="*/ 3 w 33"/>
                  <a:gd name="T53" fmla="*/ 13 h 24"/>
                  <a:gd name="T54" fmla="*/ 0 w 33"/>
                  <a:gd name="T55" fmla="*/ 10 h 24"/>
                  <a:gd name="T56" fmla="*/ 0 w 33"/>
                  <a:gd name="T57" fmla="*/ 6 h 24"/>
                  <a:gd name="T58" fmla="*/ 0 w 33"/>
                  <a:gd name="T59" fmla="*/ 4 h 24"/>
                  <a:gd name="T60" fmla="*/ 0 w 33"/>
                  <a:gd name="T61" fmla="*/ 3 h 24"/>
                  <a:gd name="T62" fmla="*/ 1 w 33"/>
                  <a:gd name="T63" fmla="*/ 1 h 24"/>
                  <a:gd name="T64" fmla="*/ 3 w 33"/>
                  <a:gd name="T65" fmla="*/ 0 h 24"/>
                  <a:gd name="T66" fmla="*/ 5 w 33"/>
                  <a:gd name="T67" fmla="*/ 0 h 24"/>
                  <a:gd name="T68" fmla="*/ 7 w 33"/>
                  <a:gd name="T69" fmla="*/ 0 h 24"/>
                  <a:gd name="T70" fmla="*/ 9 w 33"/>
                  <a:gd name="T71" fmla="*/ 1 h 24"/>
                  <a:gd name="T72" fmla="*/ 11 w 33"/>
                  <a:gd name="T73" fmla="*/ 2 h 24"/>
                  <a:gd name="T74" fmla="*/ 12 w 33"/>
                  <a:gd name="T75" fmla="*/ 2 h 24"/>
                  <a:gd name="T76" fmla="*/ 14 w 33"/>
                  <a:gd name="T77" fmla="*/ 3 h 24"/>
                  <a:gd name="T78" fmla="*/ 15 w 33"/>
                  <a:gd name="T7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24">
                    <a:moveTo>
                      <a:pt x="16" y="4"/>
                    </a:moveTo>
                    <a:lnTo>
                      <a:pt x="18" y="5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3" y="7"/>
                    </a:lnTo>
                    <a:lnTo>
                      <a:pt x="24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6"/>
                    </a:lnTo>
                    <a:lnTo>
                      <a:pt x="33" y="17"/>
                    </a:lnTo>
                    <a:lnTo>
                      <a:pt x="33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19"/>
                    </a:lnTo>
                    <a:lnTo>
                      <a:pt x="31" y="20"/>
                    </a:lnTo>
                    <a:lnTo>
                      <a:pt x="31" y="21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29" y="22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4" y="24"/>
                    </a:lnTo>
                    <a:lnTo>
                      <a:pt x="23" y="24"/>
                    </a:lnTo>
                    <a:lnTo>
                      <a:pt x="21" y="23"/>
                    </a:lnTo>
                    <a:lnTo>
                      <a:pt x="19" y="23"/>
                    </a:lnTo>
                    <a:lnTo>
                      <a:pt x="18" y="22"/>
                    </a:lnTo>
                    <a:lnTo>
                      <a:pt x="16" y="21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6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A4C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7" name="Freeform 487"/>
              <p:cNvSpPr>
                <a:spLocks/>
              </p:cNvSpPr>
              <p:nvPr/>
            </p:nvSpPr>
            <p:spPr bwMode="auto">
              <a:xfrm>
                <a:off x="2108" y="1707"/>
                <a:ext cx="192" cy="138"/>
              </a:xfrm>
              <a:custGeom>
                <a:avLst/>
                <a:gdLst>
                  <a:gd name="T0" fmla="*/ 18 w 32"/>
                  <a:gd name="T1" fmla="*/ 5 h 23"/>
                  <a:gd name="T2" fmla="*/ 21 w 32"/>
                  <a:gd name="T3" fmla="*/ 6 h 23"/>
                  <a:gd name="T4" fmla="*/ 24 w 32"/>
                  <a:gd name="T5" fmla="*/ 8 h 23"/>
                  <a:gd name="T6" fmla="*/ 27 w 32"/>
                  <a:gd name="T7" fmla="*/ 9 h 23"/>
                  <a:gd name="T8" fmla="*/ 29 w 32"/>
                  <a:gd name="T9" fmla="*/ 10 h 23"/>
                  <a:gd name="T10" fmla="*/ 30 w 32"/>
                  <a:gd name="T11" fmla="*/ 11 h 23"/>
                  <a:gd name="T12" fmla="*/ 31 w 32"/>
                  <a:gd name="T13" fmla="*/ 12 h 23"/>
                  <a:gd name="T14" fmla="*/ 31 w 32"/>
                  <a:gd name="T15" fmla="*/ 13 h 23"/>
                  <a:gd name="T16" fmla="*/ 32 w 32"/>
                  <a:gd name="T17" fmla="*/ 14 h 23"/>
                  <a:gd name="T18" fmla="*/ 32 w 32"/>
                  <a:gd name="T19" fmla="*/ 15 h 23"/>
                  <a:gd name="T20" fmla="*/ 32 w 32"/>
                  <a:gd name="T21" fmla="*/ 16 h 23"/>
                  <a:gd name="T22" fmla="*/ 32 w 32"/>
                  <a:gd name="T23" fmla="*/ 17 h 23"/>
                  <a:gd name="T24" fmla="*/ 32 w 32"/>
                  <a:gd name="T25" fmla="*/ 18 h 23"/>
                  <a:gd name="T26" fmla="*/ 31 w 32"/>
                  <a:gd name="T27" fmla="*/ 20 h 23"/>
                  <a:gd name="T28" fmla="*/ 30 w 32"/>
                  <a:gd name="T29" fmla="*/ 21 h 23"/>
                  <a:gd name="T30" fmla="*/ 29 w 32"/>
                  <a:gd name="T31" fmla="*/ 22 h 23"/>
                  <a:gd name="T32" fmla="*/ 28 w 32"/>
                  <a:gd name="T33" fmla="*/ 22 h 23"/>
                  <a:gd name="T34" fmla="*/ 27 w 32"/>
                  <a:gd name="T35" fmla="*/ 22 h 23"/>
                  <a:gd name="T36" fmla="*/ 27 w 32"/>
                  <a:gd name="T37" fmla="*/ 23 h 23"/>
                  <a:gd name="T38" fmla="*/ 26 w 32"/>
                  <a:gd name="T39" fmla="*/ 23 h 23"/>
                  <a:gd name="T40" fmla="*/ 24 w 32"/>
                  <a:gd name="T41" fmla="*/ 23 h 23"/>
                  <a:gd name="T42" fmla="*/ 21 w 32"/>
                  <a:gd name="T43" fmla="*/ 23 h 23"/>
                  <a:gd name="T44" fmla="*/ 18 w 32"/>
                  <a:gd name="T45" fmla="*/ 22 h 23"/>
                  <a:gd name="T46" fmla="*/ 15 w 32"/>
                  <a:gd name="T47" fmla="*/ 20 h 23"/>
                  <a:gd name="T48" fmla="*/ 11 w 32"/>
                  <a:gd name="T49" fmla="*/ 18 h 23"/>
                  <a:gd name="T50" fmla="*/ 7 w 32"/>
                  <a:gd name="T51" fmla="*/ 16 h 23"/>
                  <a:gd name="T52" fmla="*/ 3 w 32"/>
                  <a:gd name="T53" fmla="*/ 14 h 23"/>
                  <a:gd name="T54" fmla="*/ 0 w 32"/>
                  <a:gd name="T55" fmla="*/ 10 h 23"/>
                  <a:gd name="T56" fmla="*/ 0 w 32"/>
                  <a:gd name="T57" fmla="*/ 6 h 23"/>
                  <a:gd name="T58" fmla="*/ 0 w 32"/>
                  <a:gd name="T59" fmla="*/ 4 h 23"/>
                  <a:gd name="T60" fmla="*/ 1 w 32"/>
                  <a:gd name="T61" fmla="*/ 3 h 23"/>
                  <a:gd name="T62" fmla="*/ 2 w 32"/>
                  <a:gd name="T63" fmla="*/ 1 h 23"/>
                  <a:gd name="T64" fmla="*/ 3 w 32"/>
                  <a:gd name="T65" fmla="*/ 1 h 23"/>
                  <a:gd name="T66" fmla="*/ 5 w 32"/>
                  <a:gd name="T67" fmla="*/ 0 h 23"/>
                  <a:gd name="T68" fmla="*/ 7 w 32"/>
                  <a:gd name="T69" fmla="*/ 1 h 23"/>
                  <a:gd name="T70" fmla="*/ 9 w 32"/>
                  <a:gd name="T71" fmla="*/ 1 h 23"/>
                  <a:gd name="T72" fmla="*/ 11 w 32"/>
                  <a:gd name="T73" fmla="*/ 2 h 23"/>
                  <a:gd name="T74" fmla="*/ 12 w 32"/>
                  <a:gd name="T75" fmla="*/ 3 h 23"/>
                  <a:gd name="T76" fmla="*/ 14 w 32"/>
                  <a:gd name="T77" fmla="*/ 3 h 23"/>
                  <a:gd name="T78" fmla="*/ 15 w 32"/>
                  <a:gd name="T7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23">
                    <a:moveTo>
                      <a:pt x="16" y="4"/>
                    </a:moveTo>
                    <a:lnTo>
                      <a:pt x="18" y="5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1" y="19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0" y="21"/>
                    </a:lnTo>
                    <a:lnTo>
                      <a:pt x="30" y="21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4" y="23"/>
                    </a:lnTo>
                    <a:lnTo>
                      <a:pt x="22" y="23"/>
                    </a:lnTo>
                    <a:lnTo>
                      <a:pt x="21" y="23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6" y="21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6"/>
                    </a:lnTo>
                    <a:lnTo>
                      <a:pt x="5" y="15"/>
                    </a:lnTo>
                    <a:lnTo>
                      <a:pt x="3" y="14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94A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8" name="Freeform 488"/>
              <p:cNvSpPr>
                <a:spLocks/>
              </p:cNvSpPr>
              <p:nvPr/>
            </p:nvSpPr>
            <p:spPr bwMode="auto">
              <a:xfrm>
                <a:off x="2108" y="1713"/>
                <a:ext cx="192" cy="132"/>
              </a:xfrm>
              <a:custGeom>
                <a:avLst/>
                <a:gdLst>
                  <a:gd name="T0" fmla="*/ 18 w 32"/>
                  <a:gd name="T1" fmla="*/ 4 h 22"/>
                  <a:gd name="T2" fmla="*/ 21 w 32"/>
                  <a:gd name="T3" fmla="*/ 6 h 22"/>
                  <a:gd name="T4" fmla="*/ 24 w 32"/>
                  <a:gd name="T5" fmla="*/ 7 h 22"/>
                  <a:gd name="T6" fmla="*/ 27 w 32"/>
                  <a:gd name="T7" fmla="*/ 9 h 22"/>
                  <a:gd name="T8" fmla="*/ 29 w 32"/>
                  <a:gd name="T9" fmla="*/ 9 h 22"/>
                  <a:gd name="T10" fmla="*/ 30 w 32"/>
                  <a:gd name="T11" fmla="*/ 10 h 22"/>
                  <a:gd name="T12" fmla="*/ 30 w 32"/>
                  <a:gd name="T13" fmla="*/ 11 h 22"/>
                  <a:gd name="T14" fmla="*/ 31 w 32"/>
                  <a:gd name="T15" fmla="*/ 12 h 22"/>
                  <a:gd name="T16" fmla="*/ 32 w 32"/>
                  <a:gd name="T17" fmla="*/ 13 h 22"/>
                  <a:gd name="T18" fmla="*/ 32 w 32"/>
                  <a:gd name="T19" fmla="*/ 14 h 22"/>
                  <a:gd name="T20" fmla="*/ 32 w 32"/>
                  <a:gd name="T21" fmla="*/ 15 h 22"/>
                  <a:gd name="T22" fmla="*/ 32 w 32"/>
                  <a:gd name="T23" fmla="*/ 16 h 22"/>
                  <a:gd name="T24" fmla="*/ 31 w 32"/>
                  <a:gd name="T25" fmla="*/ 17 h 22"/>
                  <a:gd name="T26" fmla="*/ 31 w 32"/>
                  <a:gd name="T27" fmla="*/ 19 h 22"/>
                  <a:gd name="T28" fmla="*/ 30 w 32"/>
                  <a:gd name="T29" fmla="*/ 20 h 22"/>
                  <a:gd name="T30" fmla="*/ 29 w 32"/>
                  <a:gd name="T31" fmla="*/ 21 h 22"/>
                  <a:gd name="T32" fmla="*/ 28 w 32"/>
                  <a:gd name="T33" fmla="*/ 21 h 22"/>
                  <a:gd name="T34" fmla="*/ 27 w 32"/>
                  <a:gd name="T35" fmla="*/ 21 h 22"/>
                  <a:gd name="T36" fmla="*/ 27 w 32"/>
                  <a:gd name="T37" fmla="*/ 21 h 22"/>
                  <a:gd name="T38" fmla="*/ 26 w 32"/>
                  <a:gd name="T39" fmla="*/ 22 h 22"/>
                  <a:gd name="T40" fmla="*/ 24 w 32"/>
                  <a:gd name="T41" fmla="*/ 22 h 22"/>
                  <a:gd name="T42" fmla="*/ 21 w 32"/>
                  <a:gd name="T43" fmla="*/ 22 h 22"/>
                  <a:gd name="T44" fmla="*/ 18 w 32"/>
                  <a:gd name="T45" fmla="*/ 21 h 22"/>
                  <a:gd name="T46" fmla="*/ 15 w 32"/>
                  <a:gd name="T47" fmla="*/ 19 h 22"/>
                  <a:gd name="T48" fmla="*/ 11 w 32"/>
                  <a:gd name="T49" fmla="*/ 17 h 22"/>
                  <a:gd name="T50" fmla="*/ 7 w 32"/>
                  <a:gd name="T51" fmla="*/ 15 h 22"/>
                  <a:gd name="T52" fmla="*/ 3 w 32"/>
                  <a:gd name="T53" fmla="*/ 13 h 22"/>
                  <a:gd name="T54" fmla="*/ 1 w 32"/>
                  <a:gd name="T55" fmla="*/ 9 h 22"/>
                  <a:gd name="T56" fmla="*/ 0 w 32"/>
                  <a:gd name="T57" fmla="*/ 5 h 22"/>
                  <a:gd name="T58" fmla="*/ 0 w 32"/>
                  <a:gd name="T59" fmla="*/ 3 h 22"/>
                  <a:gd name="T60" fmla="*/ 1 w 32"/>
                  <a:gd name="T61" fmla="*/ 2 h 22"/>
                  <a:gd name="T62" fmla="*/ 2 w 32"/>
                  <a:gd name="T63" fmla="*/ 1 h 22"/>
                  <a:gd name="T64" fmla="*/ 4 w 32"/>
                  <a:gd name="T65" fmla="*/ 0 h 22"/>
                  <a:gd name="T66" fmla="*/ 5 w 32"/>
                  <a:gd name="T67" fmla="*/ 0 h 22"/>
                  <a:gd name="T68" fmla="*/ 7 w 32"/>
                  <a:gd name="T69" fmla="*/ 0 h 22"/>
                  <a:gd name="T70" fmla="*/ 9 w 32"/>
                  <a:gd name="T71" fmla="*/ 1 h 22"/>
                  <a:gd name="T72" fmla="*/ 11 w 32"/>
                  <a:gd name="T73" fmla="*/ 1 h 22"/>
                  <a:gd name="T74" fmla="*/ 12 w 32"/>
                  <a:gd name="T75" fmla="*/ 2 h 22"/>
                  <a:gd name="T76" fmla="*/ 14 w 32"/>
                  <a:gd name="T77" fmla="*/ 2 h 22"/>
                  <a:gd name="T78" fmla="*/ 15 w 32"/>
                  <a:gd name="T7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22">
                    <a:moveTo>
                      <a:pt x="16" y="4"/>
                    </a:moveTo>
                    <a:lnTo>
                      <a:pt x="18" y="4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5" y="8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1" y="17"/>
                    </a:lnTo>
                    <a:lnTo>
                      <a:pt x="31" y="18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29" y="21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6" y="20"/>
                    </a:lnTo>
                    <a:lnTo>
                      <a:pt x="15" y="19"/>
                    </a:lnTo>
                    <a:lnTo>
                      <a:pt x="13" y="18"/>
                    </a:lnTo>
                    <a:lnTo>
                      <a:pt x="11" y="17"/>
                    </a:lnTo>
                    <a:lnTo>
                      <a:pt x="9" y="16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948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89" name="Freeform 489"/>
              <p:cNvSpPr>
                <a:spLocks/>
              </p:cNvSpPr>
              <p:nvPr/>
            </p:nvSpPr>
            <p:spPr bwMode="auto">
              <a:xfrm>
                <a:off x="2108" y="1713"/>
                <a:ext cx="192" cy="132"/>
              </a:xfrm>
              <a:custGeom>
                <a:avLst/>
                <a:gdLst>
                  <a:gd name="T0" fmla="*/ 18 w 32"/>
                  <a:gd name="T1" fmla="*/ 4 h 22"/>
                  <a:gd name="T2" fmla="*/ 21 w 32"/>
                  <a:gd name="T3" fmla="*/ 6 h 22"/>
                  <a:gd name="T4" fmla="*/ 23 w 32"/>
                  <a:gd name="T5" fmla="*/ 7 h 22"/>
                  <a:gd name="T6" fmla="*/ 26 w 32"/>
                  <a:gd name="T7" fmla="*/ 9 h 22"/>
                  <a:gd name="T8" fmla="*/ 29 w 32"/>
                  <a:gd name="T9" fmla="*/ 10 h 22"/>
                  <a:gd name="T10" fmla="*/ 29 w 32"/>
                  <a:gd name="T11" fmla="*/ 10 h 22"/>
                  <a:gd name="T12" fmla="*/ 30 w 32"/>
                  <a:gd name="T13" fmla="*/ 11 h 22"/>
                  <a:gd name="T14" fmla="*/ 31 w 32"/>
                  <a:gd name="T15" fmla="*/ 12 h 22"/>
                  <a:gd name="T16" fmla="*/ 31 w 32"/>
                  <a:gd name="T17" fmla="*/ 13 h 22"/>
                  <a:gd name="T18" fmla="*/ 32 w 32"/>
                  <a:gd name="T19" fmla="*/ 14 h 22"/>
                  <a:gd name="T20" fmla="*/ 32 w 32"/>
                  <a:gd name="T21" fmla="*/ 15 h 22"/>
                  <a:gd name="T22" fmla="*/ 32 w 32"/>
                  <a:gd name="T23" fmla="*/ 16 h 22"/>
                  <a:gd name="T24" fmla="*/ 31 w 32"/>
                  <a:gd name="T25" fmla="*/ 17 h 22"/>
                  <a:gd name="T26" fmla="*/ 31 w 32"/>
                  <a:gd name="T27" fmla="*/ 19 h 22"/>
                  <a:gd name="T28" fmla="*/ 30 w 32"/>
                  <a:gd name="T29" fmla="*/ 19 h 22"/>
                  <a:gd name="T30" fmla="*/ 29 w 32"/>
                  <a:gd name="T31" fmla="*/ 20 h 22"/>
                  <a:gd name="T32" fmla="*/ 28 w 32"/>
                  <a:gd name="T33" fmla="*/ 21 h 22"/>
                  <a:gd name="T34" fmla="*/ 27 w 32"/>
                  <a:gd name="T35" fmla="*/ 21 h 22"/>
                  <a:gd name="T36" fmla="*/ 27 w 32"/>
                  <a:gd name="T37" fmla="*/ 21 h 22"/>
                  <a:gd name="T38" fmla="*/ 26 w 32"/>
                  <a:gd name="T39" fmla="*/ 21 h 22"/>
                  <a:gd name="T40" fmla="*/ 24 w 32"/>
                  <a:gd name="T41" fmla="*/ 22 h 22"/>
                  <a:gd name="T42" fmla="*/ 21 w 32"/>
                  <a:gd name="T43" fmla="*/ 22 h 22"/>
                  <a:gd name="T44" fmla="*/ 18 w 32"/>
                  <a:gd name="T45" fmla="*/ 20 h 22"/>
                  <a:gd name="T46" fmla="*/ 15 w 32"/>
                  <a:gd name="T47" fmla="*/ 19 h 22"/>
                  <a:gd name="T48" fmla="*/ 11 w 32"/>
                  <a:gd name="T49" fmla="*/ 17 h 22"/>
                  <a:gd name="T50" fmla="*/ 7 w 32"/>
                  <a:gd name="T51" fmla="*/ 15 h 22"/>
                  <a:gd name="T52" fmla="*/ 3 w 32"/>
                  <a:gd name="T53" fmla="*/ 13 h 22"/>
                  <a:gd name="T54" fmla="*/ 1 w 32"/>
                  <a:gd name="T55" fmla="*/ 9 h 22"/>
                  <a:gd name="T56" fmla="*/ 0 w 32"/>
                  <a:gd name="T57" fmla="*/ 5 h 22"/>
                  <a:gd name="T58" fmla="*/ 1 w 32"/>
                  <a:gd name="T59" fmla="*/ 4 h 22"/>
                  <a:gd name="T60" fmla="*/ 1 w 32"/>
                  <a:gd name="T61" fmla="*/ 2 h 22"/>
                  <a:gd name="T62" fmla="*/ 2 w 32"/>
                  <a:gd name="T63" fmla="*/ 1 h 22"/>
                  <a:gd name="T64" fmla="*/ 4 w 32"/>
                  <a:gd name="T65" fmla="*/ 0 h 22"/>
                  <a:gd name="T66" fmla="*/ 6 w 32"/>
                  <a:gd name="T67" fmla="*/ 0 h 22"/>
                  <a:gd name="T68" fmla="*/ 7 w 32"/>
                  <a:gd name="T69" fmla="*/ 0 h 22"/>
                  <a:gd name="T70" fmla="*/ 9 w 32"/>
                  <a:gd name="T71" fmla="*/ 1 h 22"/>
                  <a:gd name="T72" fmla="*/ 11 w 32"/>
                  <a:gd name="T73" fmla="*/ 2 h 22"/>
                  <a:gd name="T74" fmla="*/ 12 w 32"/>
                  <a:gd name="T75" fmla="*/ 2 h 22"/>
                  <a:gd name="T76" fmla="*/ 14 w 32"/>
                  <a:gd name="T77" fmla="*/ 3 h 22"/>
                  <a:gd name="T78" fmla="*/ 15 w 32"/>
                  <a:gd name="T7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22">
                    <a:moveTo>
                      <a:pt x="16" y="4"/>
                    </a:moveTo>
                    <a:lnTo>
                      <a:pt x="18" y="4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5" y="8"/>
                    </a:lnTo>
                    <a:lnTo>
                      <a:pt x="26" y="9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2" y="16"/>
                    </a:lnTo>
                    <a:lnTo>
                      <a:pt x="31" y="16"/>
                    </a:lnTo>
                    <a:lnTo>
                      <a:pt x="31" y="17"/>
                    </a:lnTo>
                    <a:lnTo>
                      <a:pt x="31" y="18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9" y="20"/>
                    </a:lnTo>
                    <a:lnTo>
                      <a:pt x="29" y="20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6" y="21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19" y="21"/>
                    </a:lnTo>
                    <a:lnTo>
                      <a:pt x="18" y="20"/>
                    </a:lnTo>
                    <a:lnTo>
                      <a:pt x="16" y="20"/>
                    </a:lnTo>
                    <a:lnTo>
                      <a:pt x="15" y="19"/>
                    </a:lnTo>
                    <a:lnTo>
                      <a:pt x="13" y="18"/>
                    </a:lnTo>
                    <a:lnTo>
                      <a:pt x="11" y="17"/>
                    </a:lnTo>
                    <a:lnTo>
                      <a:pt x="9" y="16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94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0" name="Freeform 490"/>
              <p:cNvSpPr>
                <a:spLocks/>
              </p:cNvSpPr>
              <p:nvPr/>
            </p:nvSpPr>
            <p:spPr bwMode="auto">
              <a:xfrm>
                <a:off x="2114" y="1713"/>
                <a:ext cx="180" cy="132"/>
              </a:xfrm>
              <a:custGeom>
                <a:avLst/>
                <a:gdLst>
                  <a:gd name="T0" fmla="*/ 16 w 30"/>
                  <a:gd name="T1" fmla="*/ 4 h 22"/>
                  <a:gd name="T2" fmla="*/ 19 w 30"/>
                  <a:gd name="T3" fmla="*/ 6 h 22"/>
                  <a:gd name="T4" fmla="*/ 22 w 30"/>
                  <a:gd name="T5" fmla="*/ 7 h 22"/>
                  <a:gd name="T6" fmla="*/ 25 w 30"/>
                  <a:gd name="T7" fmla="*/ 9 h 22"/>
                  <a:gd name="T8" fmla="*/ 27 w 30"/>
                  <a:gd name="T9" fmla="*/ 10 h 22"/>
                  <a:gd name="T10" fmla="*/ 28 w 30"/>
                  <a:gd name="T11" fmla="*/ 10 h 22"/>
                  <a:gd name="T12" fmla="*/ 29 w 30"/>
                  <a:gd name="T13" fmla="*/ 11 h 22"/>
                  <a:gd name="T14" fmla="*/ 29 w 30"/>
                  <a:gd name="T15" fmla="*/ 12 h 22"/>
                  <a:gd name="T16" fmla="*/ 30 w 30"/>
                  <a:gd name="T17" fmla="*/ 13 h 22"/>
                  <a:gd name="T18" fmla="*/ 30 w 30"/>
                  <a:gd name="T19" fmla="*/ 14 h 22"/>
                  <a:gd name="T20" fmla="*/ 30 w 30"/>
                  <a:gd name="T21" fmla="*/ 14 h 22"/>
                  <a:gd name="T22" fmla="*/ 30 w 30"/>
                  <a:gd name="T23" fmla="*/ 16 h 22"/>
                  <a:gd name="T24" fmla="*/ 30 w 30"/>
                  <a:gd name="T25" fmla="*/ 17 h 22"/>
                  <a:gd name="T26" fmla="*/ 29 w 30"/>
                  <a:gd name="T27" fmla="*/ 18 h 22"/>
                  <a:gd name="T28" fmla="*/ 29 w 30"/>
                  <a:gd name="T29" fmla="*/ 19 h 22"/>
                  <a:gd name="T30" fmla="*/ 28 w 30"/>
                  <a:gd name="T31" fmla="*/ 20 h 22"/>
                  <a:gd name="T32" fmla="*/ 27 w 30"/>
                  <a:gd name="T33" fmla="*/ 20 h 22"/>
                  <a:gd name="T34" fmla="*/ 26 w 30"/>
                  <a:gd name="T35" fmla="*/ 21 h 22"/>
                  <a:gd name="T36" fmla="*/ 26 w 30"/>
                  <a:gd name="T37" fmla="*/ 21 h 22"/>
                  <a:gd name="T38" fmla="*/ 25 w 30"/>
                  <a:gd name="T39" fmla="*/ 21 h 22"/>
                  <a:gd name="T40" fmla="*/ 23 w 30"/>
                  <a:gd name="T41" fmla="*/ 22 h 22"/>
                  <a:gd name="T42" fmla="*/ 20 w 30"/>
                  <a:gd name="T43" fmla="*/ 21 h 22"/>
                  <a:gd name="T44" fmla="*/ 17 w 30"/>
                  <a:gd name="T45" fmla="*/ 20 h 22"/>
                  <a:gd name="T46" fmla="*/ 14 w 30"/>
                  <a:gd name="T47" fmla="*/ 19 h 22"/>
                  <a:gd name="T48" fmla="*/ 10 w 30"/>
                  <a:gd name="T49" fmla="*/ 17 h 22"/>
                  <a:gd name="T50" fmla="*/ 6 w 30"/>
                  <a:gd name="T51" fmla="*/ 15 h 22"/>
                  <a:gd name="T52" fmla="*/ 3 w 30"/>
                  <a:gd name="T53" fmla="*/ 13 h 22"/>
                  <a:gd name="T54" fmla="*/ 0 w 30"/>
                  <a:gd name="T55" fmla="*/ 9 h 22"/>
                  <a:gd name="T56" fmla="*/ 0 w 30"/>
                  <a:gd name="T57" fmla="*/ 6 h 22"/>
                  <a:gd name="T58" fmla="*/ 0 w 30"/>
                  <a:gd name="T59" fmla="*/ 4 h 22"/>
                  <a:gd name="T60" fmla="*/ 0 w 30"/>
                  <a:gd name="T61" fmla="*/ 2 h 22"/>
                  <a:gd name="T62" fmla="*/ 1 w 30"/>
                  <a:gd name="T63" fmla="*/ 1 h 22"/>
                  <a:gd name="T64" fmla="*/ 3 w 30"/>
                  <a:gd name="T65" fmla="*/ 1 h 22"/>
                  <a:gd name="T66" fmla="*/ 5 w 30"/>
                  <a:gd name="T67" fmla="*/ 0 h 22"/>
                  <a:gd name="T68" fmla="*/ 6 w 30"/>
                  <a:gd name="T69" fmla="*/ 1 h 22"/>
                  <a:gd name="T70" fmla="*/ 8 w 30"/>
                  <a:gd name="T71" fmla="*/ 1 h 22"/>
                  <a:gd name="T72" fmla="*/ 9 w 30"/>
                  <a:gd name="T73" fmla="*/ 2 h 22"/>
                  <a:gd name="T74" fmla="*/ 11 w 30"/>
                  <a:gd name="T75" fmla="*/ 3 h 22"/>
                  <a:gd name="T76" fmla="*/ 13 w 30"/>
                  <a:gd name="T77" fmla="*/ 3 h 22"/>
                  <a:gd name="T78" fmla="*/ 14 w 30"/>
                  <a:gd name="T7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" h="22">
                    <a:moveTo>
                      <a:pt x="15" y="4"/>
                    </a:moveTo>
                    <a:lnTo>
                      <a:pt x="16" y="4"/>
                    </a:lnTo>
                    <a:lnTo>
                      <a:pt x="18" y="5"/>
                    </a:lnTo>
                    <a:lnTo>
                      <a:pt x="19" y="6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5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7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7" y="21"/>
                    </a:lnTo>
                    <a:lnTo>
                      <a:pt x="27" y="20"/>
                    </a:lnTo>
                    <a:lnTo>
                      <a:pt x="27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23" y="22"/>
                    </a:lnTo>
                    <a:lnTo>
                      <a:pt x="21" y="22"/>
                    </a:lnTo>
                    <a:lnTo>
                      <a:pt x="20" y="21"/>
                    </a:lnTo>
                    <a:lnTo>
                      <a:pt x="18" y="21"/>
                    </a:lnTo>
                    <a:lnTo>
                      <a:pt x="17" y="20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2" y="18"/>
                    </a:lnTo>
                    <a:lnTo>
                      <a:pt x="10" y="17"/>
                    </a:lnTo>
                    <a:lnTo>
                      <a:pt x="8" y="16"/>
                    </a:lnTo>
                    <a:lnTo>
                      <a:pt x="6" y="15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E84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1" name="Freeform 491"/>
              <p:cNvSpPr>
                <a:spLocks/>
              </p:cNvSpPr>
              <p:nvPr/>
            </p:nvSpPr>
            <p:spPr bwMode="auto">
              <a:xfrm>
                <a:off x="2114" y="1719"/>
                <a:ext cx="180" cy="120"/>
              </a:xfrm>
              <a:custGeom>
                <a:avLst/>
                <a:gdLst>
                  <a:gd name="T0" fmla="*/ 16 w 30"/>
                  <a:gd name="T1" fmla="*/ 4 h 20"/>
                  <a:gd name="T2" fmla="*/ 19 w 30"/>
                  <a:gd name="T3" fmla="*/ 5 h 20"/>
                  <a:gd name="T4" fmla="*/ 22 w 30"/>
                  <a:gd name="T5" fmla="*/ 7 h 20"/>
                  <a:gd name="T6" fmla="*/ 25 w 30"/>
                  <a:gd name="T7" fmla="*/ 8 h 20"/>
                  <a:gd name="T8" fmla="*/ 27 w 30"/>
                  <a:gd name="T9" fmla="*/ 9 h 20"/>
                  <a:gd name="T10" fmla="*/ 28 w 30"/>
                  <a:gd name="T11" fmla="*/ 9 h 20"/>
                  <a:gd name="T12" fmla="*/ 28 w 30"/>
                  <a:gd name="T13" fmla="*/ 10 h 20"/>
                  <a:gd name="T14" fmla="*/ 29 w 30"/>
                  <a:gd name="T15" fmla="*/ 11 h 20"/>
                  <a:gd name="T16" fmla="*/ 30 w 30"/>
                  <a:gd name="T17" fmla="*/ 12 h 20"/>
                  <a:gd name="T18" fmla="*/ 30 w 30"/>
                  <a:gd name="T19" fmla="*/ 12 h 20"/>
                  <a:gd name="T20" fmla="*/ 30 w 30"/>
                  <a:gd name="T21" fmla="*/ 13 h 20"/>
                  <a:gd name="T22" fmla="*/ 30 w 30"/>
                  <a:gd name="T23" fmla="*/ 14 h 20"/>
                  <a:gd name="T24" fmla="*/ 29 w 30"/>
                  <a:gd name="T25" fmla="*/ 16 h 20"/>
                  <a:gd name="T26" fmla="*/ 29 w 30"/>
                  <a:gd name="T27" fmla="*/ 17 h 20"/>
                  <a:gd name="T28" fmla="*/ 29 w 30"/>
                  <a:gd name="T29" fmla="*/ 18 h 20"/>
                  <a:gd name="T30" fmla="*/ 28 w 30"/>
                  <a:gd name="T31" fmla="*/ 19 h 20"/>
                  <a:gd name="T32" fmla="*/ 27 w 30"/>
                  <a:gd name="T33" fmla="*/ 19 h 20"/>
                  <a:gd name="T34" fmla="*/ 26 w 30"/>
                  <a:gd name="T35" fmla="*/ 19 h 20"/>
                  <a:gd name="T36" fmla="*/ 26 w 30"/>
                  <a:gd name="T37" fmla="*/ 20 h 20"/>
                  <a:gd name="T38" fmla="*/ 25 w 30"/>
                  <a:gd name="T39" fmla="*/ 20 h 20"/>
                  <a:gd name="T40" fmla="*/ 23 w 30"/>
                  <a:gd name="T41" fmla="*/ 20 h 20"/>
                  <a:gd name="T42" fmla="*/ 20 w 30"/>
                  <a:gd name="T43" fmla="*/ 20 h 20"/>
                  <a:gd name="T44" fmla="*/ 17 w 30"/>
                  <a:gd name="T45" fmla="*/ 19 h 20"/>
                  <a:gd name="T46" fmla="*/ 14 w 30"/>
                  <a:gd name="T47" fmla="*/ 18 h 20"/>
                  <a:gd name="T48" fmla="*/ 10 w 30"/>
                  <a:gd name="T49" fmla="*/ 16 h 20"/>
                  <a:gd name="T50" fmla="*/ 6 w 30"/>
                  <a:gd name="T51" fmla="*/ 14 h 20"/>
                  <a:gd name="T52" fmla="*/ 3 w 30"/>
                  <a:gd name="T53" fmla="*/ 12 h 20"/>
                  <a:gd name="T54" fmla="*/ 1 w 30"/>
                  <a:gd name="T55" fmla="*/ 8 h 20"/>
                  <a:gd name="T56" fmla="*/ 0 w 30"/>
                  <a:gd name="T57" fmla="*/ 5 h 20"/>
                  <a:gd name="T58" fmla="*/ 0 w 30"/>
                  <a:gd name="T59" fmla="*/ 3 h 20"/>
                  <a:gd name="T60" fmla="*/ 1 w 30"/>
                  <a:gd name="T61" fmla="*/ 1 h 20"/>
                  <a:gd name="T62" fmla="*/ 2 w 30"/>
                  <a:gd name="T63" fmla="*/ 0 h 20"/>
                  <a:gd name="T64" fmla="*/ 3 w 30"/>
                  <a:gd name="T65" fmla="*/ 0 h 20"/>
                  <a:gd name="T66" fmla="*/ 5 w 30"/>
                  <a:gd name="T67" fmla="*/ 0 h 20"/>
                  <a:gd name="T68" fmla="*/ 6 w 30"/>
                  <a:gd name="T69" fmla="*/ 0 h 20"/>
                  <a:gd name="T70" fmla="*/ 8 w 30"/>
                  <a:gd name="T71" fmla="*/ 1 h 20"/>
                  <a:gd name="T72" fmla="*/ 9 w 30"/>
                  <a:gd name="T73" fmla="*/ 1 h 20"/>
                  <a:gd name="T74" fmla="*/ 11 w 30"/>
                  <a:gd name="T75" fmla="*/ 2 h 20"/>
                  <a:gd name="T76" fmla="*/ 12 w 30"/>
                  <a:gd name="T77" fmla="*/ 2 h 20"/>
                  <a:gd name="T78" fmla="*/ 14 w 30"/>
                  <a:gd name="T7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" h="20">
                    <a:moveTo>
                      <a:pt x="15" y="3"/>
                    </a:moveTo>
                    <a:lnTo>
                      <a:pt x="16" y="4"/>
                    </a:lnTo>
                    <a:lnTo>
                      <a:pt x="18" y="4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9" y="10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5"/>
                    </a:lnTo>
                    <a:lnTo>
                      <a:pt x="29" y="16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8" y="19"/>
                    </a:lnTo>
                    <a:lnTo>
                      <a:pt x="27" y="19"/>
                    </a:lnTo>
                    <a:lnTo>
                      <a:pt x="27" y="19"/>
                    </a:lnTo>
                    <a:lnTo>
                      <a:pt x="27" y="19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17"/>
                    </a:lnTo>
                    <a:lnTo>
                      <a:pt x="10" y="16"/>
                    </a:lnTo>
                    <a:lnTo>
                      <a:pt x="8" y="15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E84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2" name="Freeform 492"/>
              <p:cNvSpPr>
                <a:spLocks/>
              </p:cNvSpPr>
              <p:nvPr/>
            </p:nvSpPr>
            <p:spPr bwMode="auto">
              <a:xfrm>
                <a:off x="2270" y="1731"/>
                <a:ext cx="108" cy="54"/>
              </a:xfrm>
              <a:custGeom>
                <a:avLst/>
                <a:gdLst>
                  <a:gd name="T0" fmla="*/ 8 w 18"/>
                  <a:gd name="T1" fmla="*/ 0 h 9"/>
                  <a:gd name="T2" fmla="*/ 8 w 18"/>
                  <a:gd name="T3" fmla="*/ 1 h 9"/>
                  <a:gd name="T4" fmla="*/ 10 w 18"/>
                  <a:gd name="T5" fmla="*/ 1 h 9"/>
                  <a:gd name="T6" fmla="*/ 11 w 18"/>
                  <a:gd name="T7" fmla="*/ 2 h 9"/>
                  <a:gd name="T8" fmla="*/ 12 w 18"/>
                  <a:gd name="T9" fmla="*/ 2 h 9"/>
                  <a:gd name="T10" fmla="*/ 13 w 18"/>
                  <a:gd name="T11" fmla="*/ 3 h 9"/>
                  <a:gd name="T12" fmla="*/ 15 w 18"/>
                  <a:gd name="T13" fmla="*/ 3 h 9"/>
                  <a:gd name="T14" fmla="*/ 16 w 18"/>
                  <a:gd name="T15" fmla="*/ 4 h 9"/>
                  <a:gd name="T16" fmla="*/ 17 w 18"/>
                  <a:gd name="T17" fmla="*/ 5 h 9"/>
                  <a:gd name="T18" fmla="*/ 18 w 18"/>
                  <a:gd name="T19" fmla="*/ 6 h 9"/>
                  <a:gd name="T20" fmla="*/ 18 w 18"/>
                  <a:gd name="T21" fmla="*/ 6 h 9"/>
                  <a:gd name="T22" fmla="*/ 18 w 18"/>
                  <a:gd name="T23" fmla="*/ 6 h 9"/>
                  <a:gd name="T24" fmla="*/ 17 w 18"/>
                  <a:gd name="T25" fmla="*/ 7 h 9"/>
                  <a:gd name="T26" fmla="*/ 17 w 18"/>
                  <a:gd name="T27" fmla="*/ 7 h 9"/>
                  <a:gd name="T28" fmla="*/ 17 w 18"/>
                  <a:gd name="T29" fmla="*/ 7 h 9"/>
                  <a:gd name="T30" fmla="*/ 17 w 18"/>
                  <a:gd name="T31" fmla="*/ 7 h 9"/>
                  <a:gd name="T32" fmla="*/ 17 w 18"/>
                  <a:gd name="T33" fmla="*/ 8 h 9"/>
                  <a:gd name="T34" fmla="*/ 17 w 18"/>
                  <a:gd name="T35" fmla="*/ 8 h 9"/>
                  <a:gd name="T36" fmla="*/ 15 w 18"/>
                  <a:gd name="T37" fmla="*/ 9 h 9"/>
                  <a:gd name="T38" fmla="*/ 14 w 18"/>
                  <a:gd name="T39" fmla="*/ 9 h 9"/>
                  <a:gd name="T40" fmla="*/ 13 w 18"/>
                  <a:gd name="T41" fmla="*/ 9 h 9"/>
                  <a:gd name="T42" fmla="*/ 11 w 18"/>
                  <a:gd name="T43" fmla="*/ 9 h 9"/>
                  <a:gd name="T44" fmla="*/ 10 w 18"/>
                  <a:gd name="T45" fmla="*/ 9 h 9"/>
                  <a:gd name="T46" fmla="*/ 9 w 18"/>
                  <a:gd name="T47" fmla="*/ 9 h 9"/>
                  <a:gd name="T48" fmla="*/ 7 w 18"/>
                  <a:gd name="T49" fmla="*/ 8 h 9"/>
                  <a:gd name="T50" fmla="*/ 6 w 18"/>
                  <a:gd name="T51" fmla="*/ 8 h 9"/>
                  <a:gd name="T52" fmla="*/ 5 w 18"/>
                  <a:gd name="T53" fmla="*/ 7 h 9"/>
                  <a:gd name="T54" fmla="*/ 5 w 18"/>
                  <a:gd name="T55" fmla="*/ 7 h 9"/>
                  <a:gd name="T56" fmla="*/ 4 w 18"/>
                  <a:gd name="T57" fmla="*/ 6 h 9"/>
                  <a:gd name="T58" fmla="*/ 4 w 18"/>
                  <a:gd name="T59" fmla="*/ 5 h 9"/>
                  <a:gd name="T60" fmla="*/ 3 w 18"/>
                  <a:gd name="T61" fmla="*/ 5 h 9"/>
                  <a:gd name="T62" fmla="*/ 3 w 18"/>
                  <a:gd name="T63" fmla="*/ 4 h 9"/>
                  <a:gd name="T64" fmla="*/ 2 w 18"/>
                  <a:gd name="T65" fmla="*/ 4 h 9"/>
                  <a:gd name="T66" fmla="*/ 1 w 18"/>
                  <a:gd name="T67" fmla="*/ 4 h 9"/>
                  <a:gd name="T68" fmla="*/ 1 w 18"/>
                  <a:gd name="T69" fmla="*/ 4 h 9"/>
                  <a:gd name="T70" fmla="*/ 1 w 18"/>
                  <a:gd name="T71" fmla="*/ 4 h 9"/>
                  <a:gd name="T72" fmla="*/ 1 w 18"/>
                  <a:gd name="T73" fmla="*/ 4 h 9"/>
                  <a:gd name="T74" fmla="*/ 1 w 18"/>
                  <a:gd name="T75" fmla="*/ 3 h 9"/>
                  <a:gd name="T76" fmla="*/ 1 w 18"/>
                  <a:gd name="T77" fmla="*/ 3 h 9"/>
                  <a:gd name="T78" fmla="*/ 0 w 18"/>
                  <a:gd name="T79" fmla="*/ 3 h 9"/>
                  <a:gd name="T80" fmla="*/ 0 w 18"/>
                  <a:gd name="T81" fmla="*/ 3 h 9"/>
                  <a:gd name="T82" fmla="*/ 0 w 18"/>
                  <a:gd name="T83" fmla="*/ 3 h 9"/>
                  <a:gd name="T84" fmla="*/ 0 w 18"/>
                  <a:gd name="T85" fmla="*/ 3 h 9"/>
                  <a:gd name="T86" fmla="*/ 0 w 18"/>
                  <a:gd name="T87" fmla="*/ 3 h 9"/>
                  <a:gd name="T88" fmla="*/ 0 w 18"/>
                  <a:gd name="T89" fmla="*/ 2 h 9"/>
                  <a:gd name="T90" fmla="*/ 0 w 18"/>
                  <a:gd name="T91" fmla="*/ 2 h 9"/>
                  <a:gd name="T92" fmla="*/ 0 w 18"/>
                  <a:gd name="T93" fmla="*/ 2 h 9"/>
                  <a:gd name="T94" fmla="*/ 0 w 18"/>
                  <a:gd name="T95" fmla="*/ 2 h 9"/>
                  <a:gd name="T96" fmla="*/ 0 w 18"/>
                  <a:gd name="T97" fmla="*/ 1 h 9"/>
                  <a:gd name="T98" fmla="*/ 0 w 18"/>
                  <a:gd name="T99" fmla="*/ 1 h 9"/>
                  <a:gd name="T100" fmla="*/ 1 w 18"/>
                  <a:gd name="T101" fmla="*/ 0 h 9"/>
                  <a:gd name="T102" fmla="*/ 2 w 18"/>
                  <a:gd name="T103" fmla="*/ 0 h 9"/>
                  <a:gd name="T104" fmla="*/ 3 w 18"/>
                  <a:gd name="T105" fmla="*/ 0 h 9"/>
                  <a:gd name="T106" fmla="*/ 4 w 18"/>
                  <a:gd name="T107" fmla="*/ 0 h 9"/>
                  <a:gd name="T108" fmla="*/ 5 w 18"/>
                  <a:gd name="T109" fmla="*/ 0 h 9"/>
                  <a:gd name="T110" fmla="*/ 6 w 18"/>
                  <a:gd name="T111" fmla="*/ 0 h 9"/>
                  <a:gd name="T112" fmla="*/ 7 w 18"/>
                  <a:gd name="T113" fmla="*/ 1 h 9"/>
                  <a:gd name="T114" fmla="*/ 8 w 18"/>
                  <a:gd name="T1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" h="9">
                    <a:moveTo>
                      <a:pt x="8" y="0"/>
                    </a:moveTo>
                    <a:lnTo>
                      <a:pt x="8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C72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3" name="Freeform 493"/>
              <p:cNvSpPr>
                <a:spLocks/>
              </p:cNvSpPr>
              <p:nvPr/>
            </p:nvSpPr>
            <p:spPr bwMode="auto">
              <a:xfrm>
                <a:off x="2276" y="1731"/>
                <a:ext cx="96" cy="54"/>
              </a:xfrm>
              <a:custGeom>
                <a:avLst/>
                <a:gdLst>
                  <a:gd name="T0" fmla="*/ 7 w 16"/>
                  <a:gd name="T1" fmla="*/ 1 h 9"/>
                  <a:gd name="T2" fmla="*/ 7 w 16"/>
                  <a:gd name="T3" fmla="*/ 1 h 9"/>
                  <a:gd name="T4" fmla="*/ 8 w 16"/>
                  <a:gd name="T5" fmla="*/ 2 h 9"/>
                  <a:gd name="T6" fmla="*/ 10 w 16"/>
                  <a:gd name="T7" fmla="*/ 2 h 9"/>
                  <a:gd name="T8" fmla="*/ 11 w 16"/>
                  <a:gd name="T9" fmla="*/ 2 h 9"/>
                  <a:gd name="T10" fmla="*/ 12 w 16"/>
                  <a:gd name="T11" fmla="*/ 3 h 9"/>
                  <a:gd name="T12" fmla="*/ 13 w 16"/>
                  <a:gd name="T13" fmla="*/ 3 h 9"/>
                  <a:gd name="T14" fmla="*/ 14 w 16"/>
                  <a:gd name="T15" fmla="*/ 4 h 9"/>
                  <a:gd name="T16" fmla="*/ 15 w 16"/>
                  <a:gd name="T17" fmla="*/ 5 h 9"/>
                  <a:gd name="T18" fmla="*/ 16 w 16"/>
                  <a:gd name="T19" fmla="*/ 6 h 9"/>
                  <a:gd name="T20" fmla="*/ 16 w 16"/>
                  <a:gd name="T21" fmla="*/ 6 h 9"/>
                  <a:gd name="T22" fmla="*/ 16 w 16"/>
                  <a:gd name="T23" fmla="*/ 6 h 9"/>
                  <a:gd name="T24" fmla="*/ 16 w 16"/>
                  <a:gd name="T25" fmla="*/ 6 h 9"/>
                  <a:gd name="T26" fmla="*/ 16 w 16"/>
                  <a:gd name="T27" fmla="*/ 7 h 9"/>
                  <a:gd name="T28" fmla="*/ 16 w 16"/>
                  <a:gd name="T29" fmla="*/ 7 h 9"/>
                  <a:gd name="T30" fmla="*/ 15 w 16"/>
                  <a:gd name="T31" fmla="*/ 7 h 9"/>
                  <a:gd name="T32" fmla="*/ 15 w 16"/>
                  <a:gd name="T33" fmla="*/ 7 h 9"/>
                  <a:gd name="T34" fmla="*/ 15 w 16"/>
                  <a:gd name="T35" fmla="*/ 8 h 9"/>
                  <a:gd name="T36" fmla="*/ 14 w 16"/>
                  <a:gd name="T37" fmla="*/ 8 h 9"/>
                  <a:gd name="T38" fmla="*/ 13 w 16"/>
                  <a:gd name="T39" fmla="*/ 9 h 9"/>
                  <a:gd name="T40" fmla="*/ 12 w 16"/>
                  <a:gd name="T41" fmla="*/ 9 h 9"/>
                  <a:gd name="T42" fmla="*/ 10 w 16"/>
                  <a:gd name="T43" fmla="*/ 9 h 9"/>
                  <a:gd name="T44" fmla="*/ 9 w 16"/>
                  <a:gd name="T45" fmla="*/ 9 h 9"/>
                  <a:gd name="T46" fmla="*/ 8 w 16"/>
                  <a:gd name="T47" fmla="*/ 8 h 9"/>
                  <a:gd name="T48" fmla="*/ 6 w 16"/>
                  <a:gd name="T49" fmla="*/ 8 h 9"/>
                  <a:gd name="T50" fmla="*/ 5 w 16"/>
                  <a:gd name="T51" fmla="*/ 8 h 9"/>
                  <a:gd name="T52" fmla="*/ 5 w 16"/>
                  <a:gd name="T53" fmla="*/ 7 h 9"/>
                  <a:gd name="T54" fmla="*/ 4 w 16"/>
                  <a:gd name="T55" fmla="*/ 7 h 9"/>
                  <a:gd name="T56" fmla="*/ 4 w 16"/>
                  <a:gd name="T57" fmla="*/ 6 h 9"/>
                  <a:gd name="T58" fmla="*/ 3 w 16"/>
                  <a:gd name="T59" fmla="*/ 5 h 9"/>
                  <a:gd name="T60" fmla="*/ 3 w 16"/>
                  <a:gd name="T61" fmla="*/ 5 h 9"/>
                  <a:gd name="T62" fmla="*/ 2 w 16"/>
                  <a:gd name="T63" fmla="*/ 4 h 9"/>
                  <a:gd name="T64" fmla="*/ 1 w 16"/>
                  <a:gd name="T65" fmla="*/ 4 h 9"/>
                  <a:gd name="T66" fmla="*/ 1 w 16"/>
                  <a:gd name="T67" fmla="*/ 4 h 9"/>
                  <a:gd name="T68" fmla="*/ 1 w 16"/>
                  <a:gd name="T69" fmla="*/ 4 h 9"/>
                  <a:gd name="T70" fmla="*/ 0 w 16"/>
                  <a:gd name="T71" fmla="*/ 4 h 9"/>
                  <a:gd name="T72" fmla="*/ 0 w 16"/>
                  <a:gd name="T73" fmla="*/ 4 h 9"/>
                  <a:gd name="T74" fmla="*/ 0 w 16"/>
                  <a:gd name="T75" fmla="*/ 4 h 9"/>
                  <a:gd name="T76" fmla="*/ 0 w 16"/>
                  <a:gd name="T77" fmla="*/ 3 h 9"/>
                  <a:gd name="T78" fmla="*/ 0 w 16"/>
                  <a:gd name="T79" fmla="*/ 3 h 9"/>
                  <a:gd name="T80" fmla="*/ 0 w 16"/>
                  <a:gd name="T81" fmla="*/ 3 h 9"/>
                  <a:gd name="T82" fmla="*/ 0 w 16"/>
                  <a:gd name="T83" fmla="*/ 3 h 9"/>
                  <a:gd name="T84" fmla="*/ 0 w 16"/>
                  <a:gd name="T85" fmla="*/ 3 h 9"/>
                  <a:gd name="T86" fmla="*/ 0 w 16"/>
                  <a:gd name="T87" fmla="*/ 3 h 9"/>
                  <a:gd name="T88" fmla="*/ 0 w 16"/>
                  <a:gd name="T89" fmla="*/ 3 h 9"/>
                  <a:gd name="T90" fmla="*/ 0 w 16"/>
                  <a:gd name="T91" fmla="*/ 2 h 9"/>
                  <a:gd name="T92" fmla="*/ 0 w 16"/>
                  <a:gd name="T93" fmla="*/ 2 h 9"/>
                  <a:gd name="T94" fmla="*/ 0 w 16"/>
                  <a:gd name="T95" fmla="*/ 2 h 9"/>
                  <a:gd name="T96" fmla="*/ 0 w 16"/>
                  <a:gd name="T97" fmla="*/ 2 h 9"/>
                  <a:gd name="T98" fmla="*/ 0 w 16"/>
                  <a:gd name="T99" fmla="*/ 1 h 9"/>
                  <a:gd name="T100" fmla="*/ 1 w 16"/>
                  <a:gd name="T101" fmla="*/ 1 h 9"/>
                  <a:gd name="T102" fmla="*/ 2 w 16"/>
                  <a:gd name="T103" fmla="*/ 0 h 9"/>
                  <a:gd name="T104" fmla="*/ 2 w 16"/>
                  <a:gd name="T105" fmla="*/ 0 h 9"/>
                  <a:gd name="T106" fmla="*/ 3 w 16"/>
                  <a:gd name="T107" fmla="*/ 0 h 9"/>
                  <a:gd name="T108" fmla="*/ 4 w 16"/>
                  <a:gd name="T109" fmla="*/ 0 h 9"/>
                  <a:gd name="T110" fmla="*/ 5 w 16"/>
                  <a:gd name="T111" fmla="*/ 1 h 9"/>
                  <a:gd name="T112" fmla="*/ 6 w 16"/>
                  <a:gd name="T113" fmla="*/ 1 h 9"/>
                  <a:gd name="T114" fmla="*/ 7 w 16"/>
                  <a:gd name="T1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" h="9">
                    <a:moveTo>
                      <a:pt x="7" y="1"/>
                    </a:moveTo>
                    <a:lnTo>
                      <a:pt x="7" y="1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EE7B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4" name="Freeform 494"/>
              <p:cNvSpPr>
                <a:spLocks/>
              </p:cNvSpPr>
              <p:nvPr/>
            </p:nvSpPr>
            <p:spPr bwMode="auto">
              <a:xfrm>
                <a:off x="2276" y="1731"/>
                <a:ext cx="90" cy="48"/>
              </a:xfrm>
              <a:custGeom>
                <a:avLst/>
                <a:gdLst>
                  <a:gd name="T0" fmla="*/ 7 w 15"/>
                  <a:gd name="T1" fmla="*/ 1 h 8"/>
                  <a:gd name="T2" fmla="*/ 7 w 15"/>
                  <a:gd name="T3" fmla="*/ 1 h 8"/>
                  <a:gd name="T4" fmla="*/ 8 w 15"/>
                  <a:gd name="T5" fmla="*/ 2 h 8"/>
                  <a:gd name="T6" fmla="*/ 10 w 15"/>
                  <a:gd name="T7" fmla="*/ 2 h 8"/>
                  <a:gd name="T8" fmla="*/ 11 w 15"/>
                  <a:gd name="T9" fmla="*/ 2 h 8"/>
                  <a:gd name="T10" fmla="*/ 12 w 15"/>
                  <a:gd name="T11" fmla="*/ 3 h 8"/>
                  <a:gd name="T12" fmla="*/ 13 w 15"/>
                  <a:gd name="T13" fmla="*/ 3 h 8"/>
                  <a:gd name="T14" fmla="*/ 14 w 15"/>
                  <a:gd name="T15" fmla="*/ 4 h 8"/>
                  <a:gd name="T16" fmla="*/ 15 w 15"/>
                  <a:gd name="T17" fmla="*/ 5 h 8"/>
                  <a:gd name="T18" fmla="*/ 15 w 15"/>
                  <a:gd name="T19" fmla="*/ 6 h 8"/>
                  <a:gd name="T20" fmla="*/ 15 w 15"/>
                  <a:gd name="T21" fmla="*/ 6 h 8"/>
                  <a:gd name="T22" fmla="*/ 15 w 15"/>
                  <a:gd name="T23" fmla="*/ 6 h 8"/>
                  <a:gd name="T24" fmla="*/ 15 w 15"/>
                  <a:gd name="T25" fmla="*/ 6 h 8"/>
                  <a:gd name="T26" fmla="*/ 15 w 15"/>
                  <a:gd name="T27" fmla="*/ 7 h 8"/>
                  <a:gd name="T28" fmla="*/ 15 w 15"/>
                  <a:gd name="T29" fmla="*/ 7 h 8"/>
                  <a:gd name="T30" fmla="*/ 15 w 15"/>
                  <a:gd name="T31" fmla="*/ 7 h 8"/>
                  <a:gd name="T32" fmla="*/ 15 w 15"/>
                  <a:gd name="T33" fmla="*/ 7 h 8"/>
                  <a:gd name="T34" fmla="*/ 15 w 15"/>
                  <a:gd name="T35" fmla="*/ 7 h 8"/>
                  <a:gd name="T36" fmla="*/ 13 w 15"/>
                  <a:gd name="T37" fmla="*/ 8 h 8"/>
                  <a:gd name="T38" fmla="*/ 12 w 15"/>
                  <a:gd name="T39" fmla="*/ 8 h 8"/>
                  <a:gd name="T40" fmla="*/ 11 w 15"/>
                  <a:gd name="T41" fmla="*/ 8 h 8"/>
                  <a:gd name="T42" fmla="*/ 10 w 15"/>
                  <a:gd name="T43" fmla="*/ 8 h 8"/>
                  <a:gd name="T44" fmla="*/ 9 w 15"/>
                  <a:gd name="T45" fmla="*/ 8 h 8"/>
                  <a:gd name="T46" fmla="*/ 8 w 15"/>
                  <a:gd name="T47" fmla="*/ 8 h 8"/>
                  <a:gd name="T48" fmla="*/ 6 w 15"/>
                  <a:gd name="T49" fmla="*/ 8 h 8"/>
                  <a:gd name="T50" fmla="*/ 5 w 15"/>
                  <a:gd name="T51" fmla="*/ 7 h 8"/>
                  <a:gd name="T52" fmla="*/ 5 w 15"/>
                  <a:gd name="T53" fmla="*/ 7 h 8"/>
                  <a:gd name="T54" fmla="*/ 4 w 15"/>
                  <a:gd name="T55" fmla="*/ 6 h 8"/>
                  <a:gd name="T56" fmla="*/ 4 w 15"/>
                  <a:gd name="T57" fmla="*/ 6 h 8"/>
                  <a:gd name="T58" fmla="*/ 3 w 15"/>
                  <a:gd name="T59" fmla="*/ 5 h 8"/>
                  <a:gd name="T60" fmla="*/ 3 w 15"/>
                  <a:gd name="T61" fmla="*/ 5 h 8"/>
                  <a:gd name="T62" fmla="*/ 2 w 15"/>
                  <a:gd name="T63" fmla="*/ 4 h 8"/>
                  <a:gd name="T64" fmla="*/ 2 w 15"/>
                  <a:gd name="T65" fmla="*/ 4 h 8"/>
                  <a:gd name="T66" fmla="*/ 1 w 15"/>
                  <a:gd name="T67" fmla="*/ 4 h 8"/>
                  <a:gd name="T68" fmla="*/ 1 w 15"/>
                  <a:gd name="T69" fmla="*/ 4 h 8"/>
                  <a:gd name="T70" fmla="*/ 1 w 15"/>
                  <a:gd name="T71" fmla="*/ 4 h 8"/>
                  <a:gd name="T72" fmla="*/ 1 w 15"/>
                  <a:gd name="T73" fmla="*/ 4 h 8"/>
                  <a:gd name="T74" fmla="*/ 1 w 15"/>
                  <a:gd name="T75" fmla="*/ 4 h 8"/>
                  <a:gd name="T76" fmla="*/ 1 w 15"/>
                  <a:gd name="T77" fmla="*/ 3 h 8"/>
                  <a:gd name="T78" fmla="*/ 1 w 15"/>
                  <a:gd name="T79" fmla="*/ 3 h 8"/>
                  <a:gd name="T80" fmla="*/ 0 w 15"/>
                  <a:gd name="T81" fmla="*/ 3 h 8"/>
                  <a:gd name="T82" fmla="*/ 0 w 15"/>
                  <a:gd name="T83" fmla="*/ 3 h 8"/>
                  <a:gd name="T84" fmla="*/ 1 w 15"/>
                  <a:gd name="T85" fmla="*/ 3 h 8"/>
                  <a:gd name="T86" fmla="*/ 1 w 15"/>
                  <a:gd name="T87" fmla="*/ 3 h 8"/>
                  <a:gd name="T88" fmla="*/ 1 w 15"/>
                  <a:gd name="T89" fmla="*/ 3 h 8"/>
                  <a:gd name="T90" fmla="*/ 1 w 15"/>
                  <a:gd name="T91" fmla="*/ 2 h 8"/>
                  <a:gd name="T92" fmla="*/ 1 w 15"/>
                  <a:gd name="T93" fmla="*/ 2 h 8"/>
                  <a:gd name="T94" fmla="*/ 1 w 15"/>
                  <a:gd name="T95" fmla="*/ 2 h 8"/>
                  <a:gd name="T96" fmla="*/ 1 w 15"/>
                  <a:gd name="T97" fmla="*/ 2 h 8"/>
                  <a:gd name="T98" fmla="*/ 1 w 15"/>
                  <a:gd name="T99" fmla="*/ 2 h 8"/>
                  <a:gd name="T100" fmla="*/ 1 w 15"/>
                  <a:gd name="T101" fmla="*/ 1 h 8"/>
                  <a:gd name="T102" fmla="*/ 2 w 15"/>
                  <a:gd name="T103" fmla="*/ 1 h 8"/>
                  <a:gd name="T104" fmla="*/ 3 w 15"/>
                  <a:gd name="T105" fmla="*/ 0 h 8"/>
                  <a:gd name="T106" fmla="*/ 4 w 15"/>
                  <a:gd name="T107" fmla="*/ 1 h 8"/>
                  <a:gd name="T108" fmla="*/ 4 w 15"/>
                  <a:gd name="T109" fmla="*/ 1 h 8"/>
                  <a:gd name="T110" fmla="*/ 5 w 15"/>
                  <a:gd name="T111" fmla="*/ 1 h 8"/>
                  <a:gd name="T112" fmla="*/ 6 w 15"/>
                  <a:gd name="T113" fmla="*/ 1 h 8"/>
                  <a:gd name="T114" fmla="*/ 7 w 15"/>
                  <a:gd name="T1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" h="8">
                    <a:moveTo>
                      <a:pt x="7" y="1"/>
                    </a:moveTo>
                    <a:lnTo>
                      <a:pt x="7" y="1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ED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5" name="Freeform 495"/>
              <p:cNvSpPr>
                <a:spLocks/>
              </p:cNvSpPr>
              <p:nvPr/>
            </p:nvSpPr>
            <p:spPr bwMode="auto">
              <a:xfrm>
                <a:off x="2282" y="1737"/>
                <a:ext cx="84" cy="42"/>
              </a:xfrm>
              <a:custGeom>
                <a:avLst/>
                <a:gdLst>
                  <a:gd name="T0" fmla="*/ 6 w 14"/>
                  <a:gd name="T1" fmla="*/ 0 h 7"/>
                  <a:gd name="T2" fmla="*/ 6 w 14"/>
                  <a:gd name="T3" fmla="*/ 1 h 7"/>
                  <a:gd name="T4" fmla="*/ 7 w 14"/>
                  <a:gd name="T5" fmla="*/ 1 h 7"/>
                  <a:gd name="T6" fmla="*/ 8 w 14"/>
                  <a:gd name="T7" fmla="*/ 1 h 7"/>
                  <a:gd name="T8" fmla="*/ 9 w 14"/>
                  <a:gd name="T9" fmla="*/ 2 h 7"/>
                  <a:gd name="T10" fmla="*/ 10 w 14"/>
                  <a:gd name="T11" fmla="*/ 2 h 7"/>
                  <a:gd name="T12" fmla="*/ 11 w 14"/>
                  <a:gd name="T13" fmla="*/ 2 h 7"/>
                  <a:gd name="T14" fmla="*/ 12 w 14"/>
                  <a:gd name="T15" fmla="*/ 3 h 7"/>
                  <a:gd name="T16" fmla="*/ 13 w 14"/>
                  <a:gd name="T17" fmla="*/ 4 h 7"/>
                  <a:gd name="T18" fmla="*/ 14 w 14"/>
                  <a:gd name="T19" fmla="*/ 4 h 7"/>
                  <a:gd name="T20" fmla="*/ 14 w 14"/>
                  <a:gd name="T21" fmla="*/ 5 h 7"/>
                  <a:gd name="T22" fmla="*/ 14 w 14"/>
                  <a:gd name="T23" fmla="*/ 5 h 7"/>
                  <a:gd name="T24" fmla="*/ 14 w 14"/>
                  <a:gd name="T25" fmla="*/ 5 h 7"/>
                  <a:gd name="T26" fmla="*/ 13 w 14"/>
                  <a:gd name="T27" fmla="*/ 5 h 7"/>
                  <a:gd name="T28" fmla="*/ 13 w 14"/>
                  <a:gd name="T29" fmla="*/ 6 h 7"/>
                  <a:gd name="T30" fmla="*/ 13 w 14"/>
                  <a:gd name="T31" fmla="*/ 6 h 7"/>
                  <a:gd name="T32" fmla="*/ 13 w 14"/>
                  <a:gd name="T33" fmla="*/ 6 h 7"/>
                  <a:gd name="T34" fmla="*/ 13 w 14"/>
                  <a:gd name="T35" fmla="*/ 6 h 7"/>
                  <a:gd name="T36" fmla="*/ 12 w 14"/>
                  <a:gd name="T37" fmla="*/ 7 h 7"/>
                  <a:gd name="T38" fmla="*/ 11 w 14"/>
                  <a:gd name="T39" fmla="*/ 7 h 7"/>
                  <a:gd name="T40" fmla="*/ 10 w 14"/>
                  <a:gd name="T41" fmla="*/ 7 h 7"/>
                  <a:gd name="T42" fmla="*/ 9 w 14"/>
                  <a:gd name="T43" fmla="*/ 7 h 7"/>
                  <a:gd name="T44" fmla="*/ 8 w 14"/>
                  <a:gd name="T45" fmla="*/ 7 h 7"/>
                  <a:gd name="T46" fmla="*/ 7 w 14"/>
                  <a:gd name="T47" fmla="*/ 7 h 7"/>
                  <a:gd name="T48" fmla="*/ 6 w 14"/>
                  <a:gd name="T49" fmla="*/ 7 h 7"/>
                  <a:gd name="T50" fmla="*/ 5 w 14"/>
                  <a:gd name="T51" fmla="*/ 6 h 7"/>
                  <a:gd name="T52" fmla="*/ 4 w 14"/>
                  <a:gd name="T53" fmla="*/ 6 h 7"/>
                  <a:gd name="T54" fmla="*/ 4 w 14"/>
                  <a:gd name="T55" fmla="*/ 5 h 7"/>
                  <a:gd name="T56" fmla="*/ 3 w 14"/>
                  <a:gd name="T57" fmla="*/ 5 h 7"/>
                  <a:gd name="T58" fmla="*/ 3 w 14"/>
                  <a:gd name="T59" fmla="*/ 4 h 7"/>
                  <a:gd name="T60" fmla="*/ 2 w 14"/>
                  <a:gd name="T61" fmla="*/ 4 h 7"/>
                  <a:gd name="T62" fmla="*/ 2 w 14"/>
                  <a:gd name="T63" fmla="*/ 3 h 7"/>
                  <a:gd name="T64" fmla="*/ 1 w 14"/>
                  <a:gd name="T65" fmla="*/ 3 h 7"/>
                  <a:gd name="T66" fmla="*/ 1 w 14"/>
                  <a:gd name="T67" fmla="*/ 3 h 7"/>
                  <a:gd name="T68" fmla="*/ 1 w 14"/>
                  <a:gd name="T69" fmla="*/ 3 h 7"/>
                  <a:gd name="T70" fmla="*/ 1 w 14"/>
                  <a:gd name="T71" fmla="*/ 3 h 7"/>
                  <a:gd name="T72" fmla="*/ 1 w 14"/>
                  <a:gd name="T73" fmla="*/ 3 h 7"/>
                  <a:gd name="T74" fmla="*/ 0 w 14"/>
                  <a:gd name="T75" fmla="*/ 3 h 7"/>
                  <a:gd name="T76" fmla="*/ 0 w 14"/>
                  <a:gd name="T77" fmla="*/ 3 h 7"/>
                  <a:gd name="T78" fmla="*/ 0 w 14"/>
                  <a:gd name="T79" fmla="*/ 3 h 7"/>
                  <a:gd name="T80" fmla="*/ 0 w 14"/>
                  <a:gd name="T81" fmla="*/ 2 h 7"/>
                  <a:gd name="T82" fmla="*/ 0 w 14"/>
                  <a:gd name="T83" fmla="*/ 2 h 7"/>
                  <a:gd name="T84" fmla="*/ 0 w 14"/>
                  <a:gd name="T85" fmla="*/ 2 h 7"/>
                  <a:gd name="T86" fmla="*/ 0 w 14"/>
                  <a:gd name="T87" fmla="*/ 2 h 7"/>
                  <a:gd name="T88" fmla="*/ 0 w 14"/>
                  <a:gd name="T89" fmla="*/ 2 h 7"/>
                  <a:gd name="T90" fmla="*/ 0 w 14"/>
                  <a:gd name="T91" fmla="*/ 2 h 7"/>
                  <a:gd name="T92" fmla="*/ 0 w 14"/>
                  <a:gd name="T93" fmla="*/ 1 h 7"/>
                  <a:gd name="T94" fmla="*/ 0 w 14"/>
                  <a:gd name="T95" fmla="*/ 1 h 7"/>
                  <a:gd name="T96" fmla="*/ 0 w 14"/>
                  <a:gd name="T97" fmla="*/ 1 h 7"/>
                  <a:gd name="T98" fmla="*/ 0 w 14"/>
                  <a:gd name="T99" fmla="*/ 1 h 7"/>
                  <a:gd name="T100" fmla="*/ 1 w 14"/>
                  <a:gd name="T101" fmla="*/ 0 h 7"/>
                  <a:gd name="T102" fmla="*/ 1 w 14"/>
                  <a:gd name="T103" fmla="*/ 0 h 7"/>
                  <a:gd name="T104" fmla="*/ 2 w 14"/>
                  <a:gd name="T105" fmla="*/ 0 h 7"/>
                  <a:gd name="T106" fmla="*/ 3 w 14"/>
                  <a:gd name="T107" fmla="*/ 0 h 7"/>
                  <a:gd name="T108" fmla="*/ 4 w 14"/>
                  <a:gd name="T109" fmla="*/ 0 h 7"/>
                  <a:gd name="T110" fmla="*/ 4 w 14"/>
                  <a:gd name="T111" fmla="*/ 0 h 7"/>
                  <a:gd name="T112" fmla="*/ 5 w 14"/>
                  <a:gd name="T113" fmla="*/ 0 h 7"/>
                  <a:gd name="T114" fmla="*/ 6 w 14"/>
                  <a:gd name="T1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7">
                    <a:moveTo>
                      <a:pt x="6" y="0"/>
                    </a:move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A8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6" name="Freeform 496"/>
              <p:cNvSpPr>
                <a:spLocks/>
              </p:cNvSpPr>
              <p:nvPr/>
            </p:nvSpPr>
            <p:spPr bwMode="auto">
              <a:xfrm>
                <a:off x="2288" y="1737"/>
                <a:ext cx="72" cy="42"/>
              </a:xfrm>
              <a:custGeom>
                <a:avLst/>
                <a:gdLst>
                  <a:gd name="T0" fmla="*/ 5 w 12"/>
                  <a:gd name="T1" fmla="*/ 1 h 7"/>
                  <a:gd name="T2" fmla="*/ 5 w 12"/>
                  <a:gd name="T3" fmla="*/ 1 h 7"/>
                  <a:gd name="T4" fmla="*/ 6 w 12"/>
                  <a:gd name="T5" fmla="*/ 1 h 7"/>
                  <a:gd name="T6" fmla="*/ 7 w 12"/>
                  <a:gd name="T7" fmla="*/ 2 h 7"/>
                  <a:gd name="T8" fmla="*/ 8 w 12"/>
                  <a:gd name="T9" fmla="*/ 2 h 7"/>
                  <a:gd name="T10" fmla="*/ 9 w 12"/>
                  <a:gd name="T11" fmla="*/ 2 h 7"/>
                  <a:gd name="T12" fmla="*/ 10 w 12"/>
                  <a:gd name="T13" fmla="*/ 2 h 7"/>
                  <a:gd name="T14" fmla="*/ 11 w 12"/>
                  <a:gd name="T15" fmla="*/ 3 h 7"/>
                  <a:gd name="T16" fmla="*/ 11 w 12"/>
                  <a:gd name="T17" fmla="*/ 4 h 7"/>
                  <a:gd name="T18" fmla="*/ 12 w 12"/>
                  <a:gd name="T19" fmla="*/ 4 h 7"/>
                  <a:gd name="T20" fmla="*/ 12 w 12"/>
                  <a:gd name="T21" fmla="*/ 5 h 7"/>
                  <a:gd name="T22" fmla="*/ 12 w 12"/>
                  <a:gd name="T23" fmla="*/ 5 h 7"/>
                  <a:gd name="T24" fmla="*/ 12 w 12"/>
                  <a:gd name="T25" fmla="*/ 5 h 7"/>
                  <a:gd name="T26" fmla="*/ 12 w 12"/>
                  <a:gd name="T27" fmla="*/ 5 h 7"/>
                  <a:gd name="T28" fmla="*/ 12 w 12"/>
                  <a:gd name="T29" fmla="*/ 5 h 7"/>
                  <a:gd name="T30" fmla="*/ 12 w 12"/>
                  <a:gd name="T31" fmla="*/ 6 h 7"/>
                  <a:gd name="T32" fmla="*/ 12 w 12"/>
                  <a:gd name="T33" fmla="*/ 6 h 7"/>
                  <a:gd name="T34" fmla="*/ 11 w 12"/>
                  <a:gd name="T35" fmla="*/ 6 h 7"/>
                  <a:gd name="T36" fmla="*/ 11 w 12"/>
                  <a:gd name="T37" fmla="*/ 6 h 7"/>
                  <a:gd name="T38" fmla="*/ 10 w 12"/>
                  <a:gd name="T39" fmla="*/ 7 h 7"/>
                  <a:gd name="T40" fmla="*/ 9 w 12"/>
                  <a:gd name="T41" fmla="*/ 7 h 7"/>
                  <a:gd name="T42" fmla="*/ 8 w 12"/>
                  <a:gd name="T43" fmla="*/ 7 h 7"/>
                  <a:gd name="T44" fmla="*/ 7 w 12"/>
                  <a:gd name="T45" fmla="*/ 7 h 7"/>
                  <a:gd name="T46" fmla="*/ 6 w 12"/>
                  <a:gd name="T47" fmla="*/ 7 h 7"/>
                  <a:gd name="T48" fmla="*/ 5 w 12"/>
                  <a:gd name="T49" fmla="*/ 6 h 7"/>
                  <a:gd name="T50" fmla="*/ 4 w 12"/>
                  <a:gd name="T51" fmla="*/ 6 h 7"/>
                  <a:gd name="T52" fmla="*/ 3 w 12"/>
                  <a:gd name="T53" fmla="*/ 6 h 7"/>
                  <a:gd name="T54" fmla="*/ 3 w 12"/>
                  <a:gd name="T55" fmla="*/ 5 h 7"/>
                  <a:gd name="T56" fmla="*/ 3 w 12"/>
                  <a:gd name="T57" fmla="*/ 5 h 7"/>
                  <a:gd name="T58" fmla="*/ 2 w 12"/>
                  <a:gd name="T59" fmla="*/ 4 h 7"/>
                  <a:gd name="T60" fmla="*/ 2 w 12"/>
                  <a:gd name="T61" fmla="*/ 4 h 7"/>
                  <a:gd name="T62" fmla="*/ 1 w 12"/>
                  <a:gd name="T63" fmla="*/ 3 h 7"/>
                  <a:gd name="T64" fmla="*/ 1 w 12"/>
                  <a:gd name="T65" fmla="*/ 3 h 7"/>
                  <a:gd name="T66" fmla="*/ 0 w 12"/>
                  <a:gd name="T67" fmla="*/ 3 h 7"/>
                  <a:gd name="T68" fmla="*/ 0 w 12"/>
                  <a:gd name="T69" fmla="*/ 3 h 7"/>
                  <a:gd name="T70" fmla="*/ 0 w 12"/>
                  <a:gd name="T71" fmla="*/ 3 h 7"/>
                  <a:gd name="T72" fmla="*/ 0 w 12"/>
                  <a:gd name="T73" fmla="*/ 3 h 7"/>
                  <a:gd name="T74" fmla="*/ 0 w 12"/>
                  <a:gd name="T75" fmla="*/ 3 h 7"/>
                  <a:gd name="T76" fmla="*/ 0 w 12"/>
                  <a:gd name="T77" fmla="*/ 3 h 7"/>
                  <a:gd name="T78" fmla="*/ 0 w 12"/>
                  <a:gd name="T79" fmla="*/ 3 h 7"/>
                  <a:gd name="T80" fmla="*/ 0 w 12"/>
                  <a:gd name="T81" fmla="*/ 3 h 7"/>
                  <a:gd name="T82" fmla="*/ 0 w 12"/>
                  <a:gd name="T83" fmla="*/ 3 h 7"/>
                  <a:gd name="T84" fmla="*/ 0 w 12"/>
                  <a:gd name="T85" fmla="*/ 2 h 7"/>
                  <a:gd name="T86" fmla="*/ 0 w 12"/>
                  <a:gd name="T87" fmla="*/ 2 h 7"/>
                  <a:gd name="T88" fmla="*/ 0 w 12"/>
                  <a:gd name="T89" fmla="*/ 2 h 7"/>
                  <a:gd name="T90" fmla="*/ 0 w 12"/>
                  <a:gd name="T91" fmla="*/ 2 h 7"/>
                  <a:gd name="T92" fmla="*/ 0 w 12"/>
                  <a:gd name="T93" fmla="*/ 2 h 7"/>
                  <a:gd name="T94" fmla="*/ 0 w 12"/>
                  <a:gd name="T95" fmla="*/ 1 h 7"/>
                  <a:gd name="T96" fmla="*/ 0 w 12"/>
                  <a:gd name="T97" fmla="*/ 1 h 7"/>
                  <a:gd name="T98" fmla="*/ 0 w 12"/>
                  <a:gd name="T99" fmla="*/ 1 h 7"/>
                  <a:gd name="T100" fmla="*/ 0 w 12"/>
                  <a:gd name="T101" fmla="*/ 1 h 7"/>
                  <a:gd name="T102" fmla="*/ 1 w 12"/>
                  <a:gd name="T103" fmla="*/ 0 h 7"/>
                  <a:gd name="T104" fmla="*/ 2 w 12"/>
                  <a:gd name="T105" fmla="*/ 0 h 7"/>
                  <a:gd name="T106" fmla="*/ 2 w 12"/>
                  <a:gd name="T107" fmla="*/ 0 h 7"/>
                  <a:gd name="T108" fmla="*/ 3 w 12"/>
                  <a:gd name="T109" fmla="*/ 0 h 7"/>
                  <a:gd name="T110" fmla="*/ 4 w 12"/>
                  <a:gd name="T111" fmla="*/ 1 h 7"/>
                  <a:gd name="T112" fmla="*/ 4 w 12"/>
                  <a:gd name="T113" fmla="*/ 1 h 7"/>
                  <a:gd name="T114" fmla="*/ 5 w 12"/>
                  <a:gd name="T1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" h="7">
                    <a:moveTo>
                      <a:pt x="5" y="1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E98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7" name="Freeform 497"/>
              <p:cNvSpPr>
                <a:spLocks/>
              </p:cNvSpPr>
              <p:nvPr/>
            </p:nvSpPr>
            <p:spPr bwMode="auto">
              <a:xfrm>
                <a:off x="2288" y="1737"/>
                <a:ext cx="66" cy="42"/>
              </a:xfrm>
              <a:custGeom>
                <a:avLst/>
                <a:gdLst>
                  <a:gd name="T0" fmla="*/ 5 w 11"/>
                  <a:gd name="T1" fmla="*/ 1 h 7"/>
                  <a:gd name="T2" fmla="*/ 5 w 11"/>
                  <a:gd name="T3" fmla="*/ 1 h 7"/>
                  <a:gd name="T4" fmla="*/ 6 w 11"/>
                  <a:gd name="T5" fmla="*/ 1 h 7"/>
                  <a:gd name="T6" fmla="*/ 7 w 11"/>
                  <a:gd name="T7" fmla="*/ 2 h 7"/>
                  <a:gd name="T8" fmla="*/ 8 w 11"/>
                  <a:gd name="T9" fmla="*/ 2 h 7"/>
                  <a:gd name="T10" fmla="*/ 9 w 11"/>
                  <a:gd name="T11" fmla="*/ 2 h 7"/>
                  <a:gd name="T12" fmla="*/ 9 w 11"/>
                  <a:gd name="T13" fmla="*/ 3 h 7"/>
                  <a:gd name="T14" fmla="*/ 10 w 11"/>
                  <a:gd name="T15" fmla="*/ 3 h 7"/>
                  <a:gd name="T16" fmla="*/ 11 w 11"/>
                  <a:gd name="T17" fmla="*/ 4 h 7"/>
                  <a:gd name="T18" fmla="*/ 11 w 11"/>
                  <a:gd name="T19" fmla="*/ 4 h 7"/>
                  <a:gd name="T20" fmla="*/ 11 w 11"/>
                  <a:gd name="T21" fmla="*/ 4 h 7"/>
                  <a:gd name="T22" fmla="*/ 11 w 11"/>
                  <a:gd name="T23" fmla="*/ 5 h 7"/>
                  <a:gd name="T24" fmla="*/ 11 w 11"/>
                  <a:gd name="T25" fmla="*/ 5 h 7"/>
                  <a:gd name="T26" fmla="*/ 11 w 11"/>
                  <a:gd name="T27" fmla="*/ 5 h 7"/>
                  <a:gd name="T28" fmla="*/ 11 w 11"/>
                  <a:gd name="T29" fmla="*/ 5 h 7"/>
                  <a:gd name="T30" fmla="*/ 11 w 11"/>
                  <a:gd name="T31" fmla="*/ 5 h 7"/>
                  <a:gd name="T32" fmla="*/ 11 w 11"/>
                  <a:gd name="T33" fmla="*/ 5 h 7"/>
                  <a:gd name="T34" fmla="*/ 11 w 11"/>
                  <a:gd name="T35" fmla="*/ 6 h 7"/>
                  <a:gd name="T36" fmla="*/ 10 w 11"/>
                  <a:gd name="T37" fmla="*/ 6 h 7"/>
                  <a:gd name="T38" fmla="*/ 9 w 11"/>
                  <a:gd name="T39" fmla="*/ 6 h 7"/>
                  <a:gd name="T40" fmla="*/ 8 w 11"/>
                  <a:gd name="T41" fmla="*/ 6 h 7"/>
                  <a:gd name="T42" fmla="*/ 7 w 11"/>
                  <a:gd name="T43" fmla="*/ 7 h 7"/>
                  <a:gd name="T44" fmla="*/ 7 w 11"/>
                  <a:gd name="T45" fmla="*/ 6 h 7"/>
                  <a:gd name="T46" fmla="*/ 6 w 11"/>
                  <a:gd name="T47" fmla="*/ 6 h 7"/>
                  <a:gd name="T48" fmla="*/ 5 w 11"/>
                  <a:gd name="T49" fmla="*/ 6 h 7"/>
                  <a:gd name="T50" fmla="*/ 4 w 11"/>
                  <a:gd name="T51" fmla="*/ 6 h 7"/>
                  <a:gd name="T52" fmla="*/ 4 w 11"/>
                  <a:gd name="T53" fmla="*/ 5 h 7"/>
                  <a:gd name="T54" fmla="*/ 3 w 11"/>
                  <a:gd name="T55" fmla="*/ 5 h 7"/>
                  <a:gd name="T56" fmla="*/ 3 w 11"/>
                  <a:gd name="T57" fmla="*/ 4 h 7"/>
                  <a:gd name="T58" fmla="*/ 3 w 11"/>
                  <a:gd name="T59" fmla="*/ 4 h 7"/>
                  <a:gd name="T60" fmla="*/ 2 w 11"/>
                  <a:gd name="T61" fmla="*/ 4 h 7"/>
                  <a:gd name="T62" fmla="*/ 2 w 11"/>
                  <a:gd name="T63" fmla="*/ 3 h 7"/>
                  <a:gd name="T64" fmla="*/ 1 w 11"/>
                  <a:gd name="T65" fmla="*/ 3 h 7"/>
                  <a:gd name="T66" fmla="*/ 1 w 11"/>
                  <a:gd name="T67" fmla="*/ 3 h 7"/>
                  <a:gd name="T68" fmla="*/ 1 w 11"/>
                  <a:gd name="T69" fmla="*/ 3 h 7"/>
                  <a:gd name="T70" fmla="*/ 1 w 11"/>
                  <a:gd name="T71" fmla="*/ 3 h 7"/>
                  <a:gd name="T72" fmla="*/ 1 w 11"/>
                  <a:gd name="T73" fmla="*/ 3 h 7"/>
                  <a:gd name="T74" fmla="*/ 1 w 11"/>
                  <a:gd name="T75" fmla="*/ 3 h 7"/>
                  <a:gd name="T76" fmla="*/ 0 w 11"/>
                  <a:gd name="T77" fmla="*/ 3 h 7"/>
                  <a:gd name="T78" fmla="*/ 0 w 11"/>
                  <a:gd name="T79" fmla="*/ 3 h 7"/>
                  <a:gd name="T80" fmla="*/ 0 w 11"/>
                  <a:gd name="T81" fmla="*/ 2 h 7"/>
                  <a:gd name="T82" fmla="*/ 0 w 11"/>
                  <a:gd name="T83" fmla="*/ 2 h 7"/>
                  <a:gd name="T84" fmla="*/ 0 w 11"/>
                  <a:gd name="T85" fmla="*/ 2 h 7"/>
                  <a:gd name="T86" fmla="*/ 0 w 11"/>
                  <a:gd name="T87" fmla="*/ 2 h 7"/>
                  <a:gd name="T88" fmla="*/ 0 w 11"/>
                  <a:gd name="T89" fmla="*/ 2 h 7"/>
                  <a:gd name="T90" fmla="*/ 0 w 11"/>
                  <a:gd name="T91" fmla="*/ 2 h 7"/>
                  <a:gd name="T92" fmla="*/ 0 w 11"/>
                  <a:gd name="T93" fmla="*/ 1 h 7"/>
                  <a:gd name="T94" fmla="*/ 0 w 11"/>
                  <a:gd name="T95" fmla="*/ 1 h 7"/>
                  <a:gd name="T96" fmla="*/ 1 w 11"/>
                  <a:gd name="T97" fmla="*/ 1 h 7"/>
                  <a:gd name="T98" fmla="*/ 1 w 11"/>
                  <a:gd name="T99" fmla="*/ 1 h 7"/>
                  <a:gd name="T100" fmla="*/ 2 w 11"/>
                  <a:gd name="T101" fmla="*/ 0 h 7"/>
                  <a:gd name="T102" fmla="*/ 3 w 11"/>
                  <a:gd name="T103" fmla="*/ 1 h 7"/>
                  <a:gd name="T104" fmla="*/ 3 w 11"/>
                  <a:gd name="T105" fmla="*/ 1 h 7"/>
                  <a:gd name="T106" fmla="*/ 4 w 11"/>
                  <a:gd name="T107" fmla="*/ 1 h 7"/>
                  <a:gd name="T108" fmla="*/ 5 w 11"/>
                  <a:gd name="T10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" h="7">
                    <a:moveTo>
                      <a:pt x="5" y="1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E89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8" name="Freeform 498"/>
              <p:cNvSpPr>
                <a:spLocks/>
              </p:cNvSpPr>
              <p:nvPr/>
            </p:nvSpPr>
            <p:spPr bwMode="auto">
              <a:xfrm>
                <a:off x="2294" y="1743"/>
                <a:ext cx="60" cy="30"/>
              </a:xfrm>
              <a:custGeom>
                <a:avLst/>
                <a:gdLst>
                  <a:gd name="T0" fmla="*/ 4 w 10"/>
                  <a:gd name="T1" fmla="*/ 0 h 5"/>
                  <a:gd name="T2" fmla="*/ 5 w 10"/>
                  <a:gd name="T3" fmla="*/ 1 h 5"/>
                  <a:gd name="T4" fmla="*/ 5 w 10"/>
                  <a:gd name="T5" fmla="*/ 1 h 5"/>
                  <a:gd name="T6" fmla="*/ 6 w 10"/>
                  <a:gd name="T7" fmla="*/ 1 h 5"/>
                  <a:gd name="T8" fmla="*/ 7 w 10"/>
                  <a:gd name="T9" fmla="*/ 1 h 5"/>
                  <a:gd name="T10" fmla="*/ 7 w 10"/>
                  <a:gd name="T11" fmla="*/ 1 h 5"/>
                  <a:gd name="T12" fmla="*/ 8 w 10"/>
                  <a:gd name="T13" fmla="*/ 2 h 5"/>
                  <a:gd name="T14" fmla="*/ 9 w 10"/>
                  <a:gd name="T15" fmla="*/ 2 h 5"/>
                  <a:gd name="T16" fmla="*/ 9 w 10"/>
                  <a:gd name="T17" fmla="*/ 3 h 5"/>
                  <a:gd name="T18" fmla="*/ 10 w 10"/>
                  <a:gd name="T19" fmla="*/ 3 h 5"/>
                  <a:gd name="T20" fmla="*/ 10 w 10"/>
                  <a:gd name="T21" fmla="*/ 3 h 5"/>
                  <a:gd name="T22" fmla="*/ 10 w 10"/>
                  <a:gd name="T23" fmla="*/ 4 h 5"/>
                  <a:gd name="T24" fmla="*/ 10 w 10"/>
                  <a:gd name="T25" fmla="*/ 4 h 5"/>
                  <a:gd name="T26" fmla="*/ 10 w 10"/>
                  <a:gd name="T27" fmla="*/ 4 h 5"/>
                  <a:gd name="T28" fmla="*/ 10 w 10"/>
                  <a:gd name="T29" fmla="*/ 4 h 5"/>
                  <a:gd name="T30" fmla="*/ 9 w 10"/>
                  <a:gd name="T31" fmla="*/ 4 h 5"/>
                  <a:gd name="T32" fmla="*/ 9 w 10"/>
                  <a:gd name="T33" fmla="*/ 4 h 5"/>
                  <a:gd name="T34" fmla="*/ 9 w 10"/>
                  <a:gd name="T35" fmla="*/ 4 h 5"/>
                  <a:gd name="T36" fmla="*/ 9 w 10"/>
                  <a:gd name="T37" fmla="*/ 5 h 5"/>
                  <a:gd name="T38" fmla="*/ 8 w 10"/>
                  <a:gd name="T39" fmla="*/ 5 h 5"/>
                  <a:gd name="T40" fmla="*/ 7 w 10"/>
                  <a:gd name="T41" fmla="*/ 5 h 5"/>
                  <a:gd name="T42" fmla="*/ 6 w 10"/>
                  <a:gd name="T43" fmla="*/ 5 h 5"/>
                  <a:gd name="T44" fmla="*/ 5 w 10"/>
                  <a:gd name="T45" fmla="*/ 5 h 5"/>
                  <a:gd name="T46" fmla="*/ 5 w 10"/>
                  <a:gd name="T47" fmla="*/ 5 h 5"/>
                  <a:gd name="T48" fmla="*/ 4 w 10"/>
                  <a:gd name="T49" fmla="*/ 5 h 5"/>
                  <a:gd name="T50" fmla="*/ 3 w 10"/>
                  <a:gd name="T51" fmla="*/ 4 h 5"/>
                  <a:gd name="T52" fmla="*/ 3 w 10"/>
                  <a:gd name="T53" fmla="*/ 4 h 5"/>
                  <a:gd name="T54" fmla="*/ 3 w 10"/>
                  <a:gd name="T55" fmla="*/ 4 h 5"/>
                  <a:gd name="T56" fmla="*/ 2 w 10"/>
                  <a:gd name="T57" fmla="*/ 3 h 5"/>
                  <a:gd name="T58" fmla="*/ 2 w 10"/>
                  <a:gd name="T59" fmla="*/ 3 h 5"/>
                  <a:gd name="T60" fmla="*/ 2 w 10"/>
                  <a:gd name="T61" fmla="*/ 3 h 5"/>
                  <a:gd name="T62" fmla="*/ 1 w 10"/>
                  <a:gd name="T63" fmla="*/ 2 h 5"/>
                  <a:gd name="T64" fmla="*/ 1 w 10"/>
                  <a:gd name="T65" fmla="*/ 2 h 5"/>
                  <a:gd name="T66" fmla="*/ 0 w 10"/>
                  <a:gd name="T67" fmla="*/ 2 h 5"/>
                  <a:gd name="T68" fmla="*/ 0 w 10"/>
                  <a:gd name="T69" fmla="*/ 2 h 5"/>
                  <a:gd name="T70" fmla="*/ 0 w 10"/>
                  <a:gd name="T71" fmla="*/ 2 h 5"/>
                  <a:gd name="T72" fmla="*/ 0 w 10"/>
                  <a:gd name="T73" fmla="*/ 2 h 5"/>
                  <a:gd name="T74" fmla="*/ 0 w 10"/>
                  <a:gd name="T75" fmla="*/ 2 h 5"/>
                  <a:gd name="T76" fmla="*/ 0 w 10"/>
                  <a:gd name="T77" fmla="*/ 2 h 5"/>
                  <a:gd name="T78" fmla="*/ 0 w 10"/>
                  <a:gd name="T79" fmla="*/ 2 h 5"/>
                  <a:gd name="T80" fmla="*/ 0 w 10"/>
                  <a:gd name="T81" fmla="*/ 2 h 5"/>
                  <a:gd name="T82" fmla="*/ 0 w 10"/>
                  <a:gd name="T83" fmla="*/ 1 h 5"/>
                  <a:gd name="T84" fmla="*/ 0 w 10"/>
                  <a:gd name="T85" fmla="*/ 1 h 5"/>
                  <a:gd name="T86" fmla="*/ 0 w 10"/>
                  <a:gd name="T87" fmla="*/ 1 h 5"/>
                  <a:gd name="T88" fmla="*/ 0 w 10"/>
                  <a:gd name="T89" fmla="*/ 1 h 5"/>
                  <a:gd name="T90" fmla="*/ 0 w 10"/>
                  <a:gd name="T91" fmla="*/ 1 h 5"/>
                  <a:gd name="T92" fmla="*/ 0 w 10"/>
                  <a:gd name="T93" fmla="*/ 1 h 5"/>
                  <a:gd name="T94" fmla="*/ 0 w 10"/>
                  <a:gd name="T95" fmla="*/ 1 h 5"/>
                  <a:gd name="T96" fmla="*/ 0 w 10"/>
                  <a:gd name="T97" fmla="*/ 0 h 5"/>
                  <a:gd name="T98" fmla="*/ 1 w 10"/>
                  <a:gd name="T99" fmla="*/ 0 h 5"/>
                  <a:gd name="T100" fmla="*/ 1 w 10"/>
                  <a:gd name="T101" fmla="*/ 0 h 5"/>
                  <a:gd name="T102" fmla="*/ 2 w 10"/>
                  <a:gd name="T103" fmla="*/ 0 h 5"/>
                  <a:gd name="T104" fmla="*/ 3 w 10"/>
                  <a:gd name="T105" fmla="*/ 0 h 5"/>
                  <a:gd name="T106" fmla="*/ 3 w 10"/>
                  <a:gd name="T107" fmla="*/ 0 h 5"/>
                  <a:gd name="T108" fmla="*/ 4 w 10"/>
                  <a:gd name="T10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49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99" name="Freeform 499"/>
              <p:cNvSpPr>
                <a:spLocks/>
              </p:cNvSpPr>
              <p:nvPr/>
            </p:nvSpPr>
            <p:spPr bwMode="auto">
              <a:xfrm>
                <a:off x="2294" y="1743"/>
                <a:ext cx="54" cy="30"/>
              </a:xfrm>
              <a:custGeom>
                <a:avLst/>
                <a:gdLst>
                  <a:gd name="T0" fmla="*/ 4 w 9"/>
                  <a:gd name="T1" fmla="*/ 1 h 5"/>
                  <a:gd name="T2" fmla="*/ 5 w 9"/>
                  <a:gd name="T3" fmla="*/ 1 h 5"/>
                  <a:gd name="T4" fmla="*/ 5 w 9"/>
                  <a:gd name="T5" fmla="*/ 1 h 5"/>
                  <a:gd name="T6" fmla="*/ 6 w 9"/>
                  <a:gd name="T7" fmla="*/ 1 h 5"/>
                  <a:gd name="T8" fmla="*/ 6 w 9"/>
                  <a:gd name="T9" fmla="*/ 1 h 5"/>
                  <a:gd name="T10" fmla="*/ 7 w 9"/>
                  <a:gd name="T11" fmla="*/ 2 h 5"/>
                  <a:gd name="T12" fmla="*/ 8 w 9"/>
                  <a:gd name="T13" fmla="*/ 2 h 5"/>
                  <a:gd name="T14" fmla="*/ 8 w 9"/>
                  <a:gd name="T15" fmla="*/ 2 h 5"/>
                  <a:gd name="T16" fmla="*/ 9 w 9"/>
                  <a:gd name="T17" fmla="*/ 3 h 5"/>
                  <a:gd name="T18" fmla="*/ 9 w 9"/>
                  <a:gd name="T19" fmla="*/ 3 h 5"/>
                  <a:gd name="T20" fmla="*/ 9 w 9"/>
                  <a:gd name="T21" fmla="*/ 3 h 5"/>
                  <a:gd name="T22" fmla="*/ 9 w 9"/>
                  <a:gd name="T23" fmla="*/ 3 h 5"/>
                  <a:gd name="T24" fmla="*/ 9 w 9"/>
                  <a:gd name="T25" fmla="*/ 4 h 5"/>
                  <a:gd name="T26" fmla="*/ 9 w 9"/>
                  <a:gd name="T27" fmla="*/ 4 h 5"/>
                  <a:gd name="T28" fmla="*/ 9 w 9"/>
                  <a:gd name="T29" fmla="*/ 4 h 5"/>
                  <a:gd name="T30" fmla="*/ 9 w 9"/>
                  <a:gd name="T31" fmla="*/ 4 h 5"/>
                  <a:gd name="T32" fmla="*/ 9 w 9"/>
                  <a:gd name="T33" fmla="*/ 4 h 5"/>
                  <a:gd name="T34" fmla="*/ 9 w 9"/>
                  <a:gd name="T35" fmla="*/ 4 h 5"/>
                  <a:gd name="T36" fmla="*/ 8 w 9"/>
                  <a:gd name="T37" fmla="*/ 5 h 5"/>
                  <a:gd name="T38" fmla="*/ 7 w 9"/>
                  <a:gd name="T39" fmla="*/ 5 h 5"/>
                  <a:gd name="T40" fmla="*/ 7 w 9"/>
                  <a:gd name="T41" fmla="*/ 5 h 5"/>
                  <a:gd name="T42" fmla="*/ 6 w 9"/>
                  <a:gd name="T43" fmla="*/ 5 h 5"/>
                  <a:gd name="T44" fmla="*/ 5 w 9"/>
                  <a:gd name="T45" fmla="*/ 5 h 5"/>
                  <a:gd name="T46" fmla="*/ 5 w 9"/>
                  <a:gd name="T47" fmla="*/ 5 h 5"/>
                  <a:gd name="T48" fmla="*/ 4 w 9"/>
                  <a:gd name="T49" fmla="*/ 4 h 5"/>
                  <a:gd name="T50" fmla="*/ 3 w 9"/>
                  <a:gd name="T51" fmla="*/ 4 h 5"/>
                  <a:gd name="T52" fmla="*/ 3 w 9"/>
                  <a:gd name="T53" fmla="*/ 4 h 5"/>
                  <a:gd name="T54" fmla="*/ 3 w 9"/>
                  <a:gd name="T55" fmla="*/ 4 h 5"/>
                  <a:gd name="T56" fmla="*/ 3 w 9"/>
                  <a:gd name="T57" fmla="*/ 3 h 5"/>
                  <a:gd name="T58" fmla="*/ 2 w 9"/>
                  <a:gd name="T59" fmla="*/ 3 h 5"/>
                  <a:gd name="T60" fmla="*/ 2 w 9"/>
                  <a:gd name="T61" fmla="*/ 3 h 5"/>
                  <a:gd name="T62" fmla="*/ 2 w 9"/>
                  <a:gd name="T63" fmla="*/ 2 h 5"/>
                  <a:gd name="T64" fmla="*/ 1 w 9"/>
                  <a:gd name="T65" fmla="*/ 2 h 5"/>
                  <a:gd name="T66" fmla="*/ 1 w 9"/>
                  <a:gd name="T67" fmla="*/ 2 h 5"/>
                  <a:gd name="T68" fmla="*/ 1 w 9"/>
                  <a:gd name="T69" fmla="*/ 2 h 5"/>
                  <a:gd name="T70" fmla="*/ 1 w 9"/>
                  <a:gd name="T71" fmla="*/ 2 h 5"/>
                  <a:gd name="T72" fmla="*/ 1 w 9"/>
                  <a:gd name="T73" fmla="*/ 2 h 5"/>
                  <a:gd name="T74" fmla="*/ 0 w 9"/>
                  <a:gd name="T75" fmla="*/ 2 h 5"/>
                  <a:gd name="T76" fmla="*/ 1 w 9"/>
                  <a:gd name="T77" fmla="*/ 2 h 5"/>
                  <a:gd name="T78" fmla="*/ 1 w 9"/>
                  <a:gd name="T79" fmla="*/ 2 h 5"/>
                  <a:gd name="T80" fmla="*/ 1 w 9"/>
                  <a:gd name="T81" fmla="*/ 1 h 5"/>
                  <a:gd name="T82" fmla="*/ 1 w 9"/>
                  <a:gd name="T83" fmla="*/ 1 h 5"/>
                  <a:gd name="T84" fmla="*/ 1 w 9"/>
                  <a:gd name="T85" fmla="*/ 1 h 5"/>
                  <a:gd name="T86" fmla="*/ 1 w 9"/>
                  <a:gd name="T87" fmla="*/ 1 h 5"/>
                  <a:gd name="T88" fmla="*/ 1 w 9"/>
                  <a:gd name="T89" fmla="*/ 1 h 5"/>
                  <a:gd name="T90" fmla="*/ 1 w 9"/>
                  <a:gd name="T91" fmla="*/ 1 h 5"/>
                  <a:gd name="T92" fmla="*/ 1 w 9"/>
                  <a:gd name="T93" fmla="*/ 0 h 5"/>
                  <a:gd name="T94" fmla="*/ 1 w 9"/>
                  <a:gd name="T95" fmla="*/ 0 h 5"/>
                  <a:gd name="T96" fmla="*/ 2 w 9"/>
                  <a:gd name="T97" fmla="*/ 0 h 5"/>
                  <a:gd name="T98" fmla="*/ 2 w 9"/>
                  <a:gd name="T99" fmla="*/ 0 h 5"/>
                  <a:gd name="T100" fmla="*/ 3 w 9"/>
                  <a:gd name="T101" fmla="*/ 0 h 5"/>
                  <a:gd name="T102" fmla="*/ 3 w 9"/>
                  <a:gd name="T103" fmla="*/ 0 h 5"/>
                  <a:gd name="T104" fmla="*/ 4 w 9"/>
                  <a:gd name="T10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" h="5">
                    <a:moveTo>
                      <a:pt x="4" y="1"/>
                    </a:move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19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0" name="Freeform 500"/>
              <p:cNvSpPr>
                <a:spLocks/>
              </p:cNvSpPr>
              <p:nvPr/>
            </p:nvSpPr>
            <p:spPr bwMode="auto">
              <a:xfrm>
                <a:off x="2132" y="1743"/>
                <a:ext cx="126" cy="84"/>
              </a:xfrm>
              <a:custGeom>
                <a:avLst/>
                <a:gdLst>
                  <a:gd name="T0" fmla="*/ 10 w 21"/>
                  <a:gd name="T1" fmla="*/ 2 h 14"/>
                  <a:gd name="T2" fmla="*/ 11 w 21"/>
                  <a:gd name="T3" fmla="*/ 3 h 14"/>
                  <a:gd name="T4" fmla="*/ 13 w 21"/>
                  <a:gd name="T5" fmla="*/ 3 h 14"/>
                  <a:gd name="T6" fmla="*/ 15 w 21"/>
                  <a:gd name="T7" fmla="*/ 4 h 14"/>
                  <a:gd name="T8" fmla="*/ 16 w 21"/>
                  <a:gd name="T9" fmla="*/ 5 h 14"/>
                  <a:gd name="T10" fmla="*/ 18 w 21"/>
                  <a:gd name="T11" fmla="*/ 6 h 14"/>
                  <a:gd name="T12" fmla="*/ 19 w 21"/>
                  <a:gd name="T13" fmla="*/ 7 h 14"/>
                  <a:gd name="T14" fmla="*/ 20 w 21"/>
                  <a:gd name="T15" fmla="*/ 9 h 14"/>
                  <a:gd name="T16" fmla="*/ 21 w 21"/>
                  <a:gd name="T17" fmla="*/ 11 h 14"/>
                  <a:gd name="T18" fmla="*/ 21 w 21"/>
                  <a:gd name="T19" fmla="*/ 11 h 14"/>
                  <a:gd name="T20" fmla="*/ 21 w 21"/>
                  <a:gd name="T21" fmla="*/ 12 h 14"/>
                  <a:gd name="T22" fmla="*/ 21 w 21"/>
                  <a:gd name="T23" fmla="*/ 12 h 14"/>
                  <a:gd name="T24" fmla="*/ 20 w 21"/>
                  <a:gd name="T25" fmla="*/ 13 h 14"/>
                  <a:gd name="T26" fmla="*/ 20 w 21"/>
                  <a:gd name="T27" fmla="*/ 13 h 14"/>
                  <a:gd name="T28" fmla="*/ 20 w 21"/>
                  <a:gd name="T29" fmla="*/ 13 h 14"/>
                  <a:gd name="T30" fmla="*/ 19 w 21"/>
                  <a:gd name="T31" fmla="*/ 14 h 14"/>
                  <a:gd name="T32" fmla="*/ 19 w 21"/>
                  <a:gd name="T33" fmla="*/ 14 h 14"/>
                  <a:gd name="T34" fmla="*/ 18 w 21"/>
                  <a:gd name="T35" fmla="*/ 14 h 14"/>
                  <a:gd name="T36" fmla="*/ 18 w 21"/>
                  <a:gd name="T37" fmla="*/ 14 h 14"/>
                  <a:gd name="T38" fmla="*/ 17 w 21"/>
                  <a:gd name="T39" fmla="*/ 14 h 14"/>
                  <a:gd name="T40" fmla="*/ 17 w 21"/>
                  <a:gd name="T41" fmla="*/ 14 h 14"/>
                  <a:gd name="T42" fmla="*/ 16 w 21"/>
                  <a:gd name="T43" fmla="*/ 14 h 14"/>
                  <a:gd name="T44" fmla="*/ 16 w 21"/>
                  <a:gd name="T45" fmla="*/ 14 h 14"/>
                  <a:gd name="T46" fmla="*/ 15 w 21"/>
                  <a:gd name="T47" fmla="*/ 14 h 14"/>
                  <a:gd name="T48" fmla="*/ 15 w 21"/>
                  <a:gd name="T49" fmla="*/ 14 h 14"/>
                  <a:gd name="T50" fmla="*/ 14 w 21"/>
                  <a:gd name="T51" fmla="*/ 13 h 14"/>
                  <a:gd name="T52" fmla="*/ 14 w 21"/>
                  <a:gd name="T53" fmla="*/ 13 h 14"/>
                  <a:gd name="T54" fmla="*/ 13 w 21"/>
                  <a:gd name="T55" fmla="*/ 13 h 14"/>
                  <a:gd name="T56" fmla="*/ 13 w 21"/>
                  <a:gd name="T57" fmla="*/ 13 h 14"/>
                  <a:gd name="T58" fmla="*/ 12 w 21"/>
                  <a:gd name="T59" fmla="*/ 12 h 14"/>
                  <a:gd name="T60" fmla="*/ 11 w 21"/>
                  <a:gd name="T61" fmla="*/ 12 h 14"/>
                  <a:gd name="T62" fmla="*/ 11 w 21"/>
                  <a:gd name="T63" fmla="*/ 12 h 14"/>
                  <a:gd name="T64" fmla="*/ 10 w 21"/>
                  <a:gd name="T65" fmla="*/ 12 h 14"/>
                  <a:gd name="T66" fmla="*/ 9 w 21"/>
                  <a:gd name="T67" fmla="*/ 11 h 14"/>
                  <a:gd name="T68" fmla="*/ 7 w 21"/>
                  <a:gd name="T69" fmla="*/ 11 h 14"/>
                  <a:gd name="T70" fmla="*/ 6 w 21"/>
                  <a:gd name="T71" fmla="*/ 10 h 14"/>
                  <a:gd name="T72" fmla="*/ 4 w 21"/>
                  <a:gd name="T73" fmla="*/ 9 h 14"/>
                  <a:gd name="T74" fmla="*/ 3 w 21"/>
                  <a:gd name="T75" fmla="*/ 8 h 14"/>
                  <a:gd name="T76" fmla="*/ 2 w 21"/>
                  <a:gd name="T77" fmla="*/ 6 h 14"/>
                  <a:gd name="T78" fmla="*/ 1 w 21"/>
                  <a:gd name="T79" fmla="*/ 5 h 14"/>
                  <a:gd name="T80" fmla="*/ 0 w 21"/>
                  <a:gd name="T81" fmla="*/ 3 h 14"/>
                  <a:gd name="T82" fmla="*/ 0 w 21"/>
                  <a:gd name="T83" fmla="*/ 3 h 14"/>
                  <a:gd name="T84" fmla="*/ 0 w 21"/>
                  <a:gd name="T85" fmla="*/ 3 h 14"/>
                  <a:gd name="T86" fmla="*/ 0 w 21"/>
                  <a:gd name="T87" fmla="*/ 2 h 14"/>
                  <a:gd name="T88" fmla="*/ 1 w 21"/>
                  <a:gd name="T89" fmla="*/ 2 h 14"/>
                  <a:gd name="T90" fmla="*/ 1 w 21"/>
                  <a:gd name="T91" fmla="*/ 2 h 14"/>
                  <a:gd name="T92" fmla="*/ 1 w 21"/>
                  <a:gd name="T93" fmla="*/ 1 h 14"/>
                  <a:gd name="T94" fmla="*/ 1 w 21"/>
                  <a:gd name="T95" fmla="*/ 1 h 14"/>
                  <a:gd name="T96" fmla="*/ 2 w 21"/>
                  <a:gd name="T97" fmla="*/ 1 h 14"/>
                  <a:gd name="T98" fmla="*/ 3 w 21"/>
                  <a:gd name="T99" fmla="*/ 0 h 14"/>
                  <a:gd name="T100" fmla="*/ 4 w 21"/>
                  <a:gd name="T101" fmla="*/ 0 h 14"/>
                  <a:gd name="T102" fmla="*/ 5 w 21"/>
                  <a:gd name="T103" fmla="*/ 0 h 14"/>
                  <a:gd name="T104" fmla="*/ 6 w 21"/>
                  <a:gd name="T105" fmla="*/ 1 h 14"/>
                  <a:gd name="T106" fmla="*/ 7 w 21"/>
                  <a:gd name="T107" fmla="*/ 1 h 14"/>
                  <a:gd name="T108" fmla="*/ 8 w 21"/>
                  <a:gd name="T109" fmla="*/ 1 h 14"/>
                  <a:gd name="T110" fmla="*/ 9 w 21"/>
                  <a:gd name="T111" fmla="*/ 2 h 14"/>
                  <a:gd name="T112" fmla="*/ 10 w 21"/>
                  <a:gd name="T1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14">
                    <a:moveTo>
                      <a:pt x="10" y="2"/>
                    </a:moveTo>
                    <a:lnTo>
                      <a:pt x="11" y="3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9" y="7"/>
                    </a:lnTo>
                    <a:lnTo>
                      <a:pt x="20" y="9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10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1" name="Freeform 501"/>
              <p:cNvSpPr>
                <a:spLocks/>
              </p:cNvSpPr>
              <p:nvPr/>
            </p:nvSpPr>
            <p:spPr bwMode="auto">
              <a:xfrm>
                <a:off x="2138" y="1755"/>
                <a:ext cx="114" cy="66"/>
              </a:xfrm>
              <a:custGeom>
                <a:avLst/>
                <a:gdLst>
                  <a:gd name="T0" fmla="*/ 13 w 19"/>
                  <a:gd name="T1" fmla="*/ 3 h 11"/>
                  <a:gd name="T2" fmla="*/ 14 w 19"/>
                  <a:gd name="T3" fmla="*/ 3 h 11"/>
                  <a:gd name="T4" fmla="*/ 15 w 19"/>
                  <a:gd name="T5" fmla="*/ 4 h 11"/>
                  <a:gd name="T6" fmla="*/ 15 w 19"/>
                  <a:gd name="T7" fmla="*/ 4 h 11"/>
                  <a:gd name="T8" fmla="*/ 16 w 19"/>
                  <a:gd name="T9" fmla="*/ 5 h 11"/>
                  <a:gd name="T10" fmla="*/ 17 w 19"/>
                  <a:gd name="T11" fmla="*/ 6 h 11"/>
                  <a:gd name="T12" fmla="*/ 18 w 19"/>
                  <a:gd name="T13" fmla="*/ 7 h 11"/>
                  <a:gd name="T14" fmla="*/ 18 w 19"/>
                  <a:gd name="T15" fmla="*/ 7 h 11"/>
                  <a:gd name="T16" fmla="*/ 19 w 19"/>
                  <a:gd name="T17" fmla="*/ 8 h 11"/>
                  <a:gd name="T18" fmla="*/ 19 w 19"/>
                  <a:gd name="T19" fmla="*/ 8 h 11"/>
                  <a:gd name="T20" fmla="*/ 19 w 19"/>
                  <a:gd name="T21" fmla="*/ 9 h 11"/>
                  <a:gd name="T22" fmla="*/ 19 w 19"/>
                  <a:gd name="T23" fmla="*/ 9 h 11"/>
                  <a:gd name="T24" fmla="*/ 19 w 19"/>
                  <a:gd name="T25" fmla="*/ 9 h 11"/>
                  <a:gd name="T26" fmla="*/ 19 w 19"/>
                  <a:gd name="T27" fmla="*/ 9 h 11"/>
                  <a:gd name="T28" fmla="*/ 19 w 19"/>
                  <a:gd name="T29" fmla="*/ 10 h 11"/>
                  <a:gd name="T30" fmla="*/ 19 w 19"/>
                  <a:gd name="T31" fmla="*/ 10 h 11"/>
                  <a:gd name="T32" fmla="*/ 19 w 19"/>
                  <a:gd name="T33" fmla="*/ 10 h 11"/>
                  <a:gd name="T34" fmla="*/ 18 w 19"/>
                  <a:gd name="T35" fmla="*/ 11 h 11"/>
                  <a:gd name="T36" fmla="*/ 16 w 19"/>
                  <a:gd name="T37" fmla="*/ 11 h 11"/>
                  <a:gd name="T38" fmla="*/ 15 w 19"/>
                  <a:gd name="T39" fmla="*/ 11 h 11"/>
                  <a:gd name="T40" fmla="*/ 14 w 19"/>
                  <a:gd name="T41" fmla="*/ 10 h 11"/>
                  <a:gd name="T42" fmla="*/ 13 w 19"/>
                  <a:gd name="T43" fmla="*/ 10 h 11"/>
                  <a:gd name="T44" fmla="*/ 12 w 19"/>
                  <a:gd name="T45" fmla="*/ 9 h 11"/>
                  <a:gd name="T46" fmla="*/ 11 w 19"/>
                  <a:gd name="T47" fmla="*/ 9 h 11"/>
                  <a:gd name="T48" fmla="*/ 10 w 19"/>
                  <a:gd name="T49" fmla="*/ 9 h 11"/>
                  <a:gd name="T50" fmla="*/ 9 w 19"/>
                  <a:gd name="T51" fmla="*/ 8 h 11"/>
                  <a:gd name="T52" fmla="*/ 8 w 19"/>
                  <a:gd name="T53" fmla="*/ 8 h 11"/>
                  <a:gd name="T54" fmla="*/ 8 w 19"/>
                  <a:gd name="T55" fmla="*/ 8 h 11"/>
                  <a:gd name="T56" fmla="*/ 7 w 19"/>
                  <a:gd name="T57" fmla="*/ 7 h 11"/>
                  <a:gd name="T58" fmla="*/ 6 w 19"/>
                  <a:gd name="T59" fmla="*/ 7 h 11"/>
                  <a:gd name="T60" fmla="*/ 5 w 19"/>
                  <a:gd name="T61" fmla="*/ 7 h 11"/>
                  <a:gd name="T62" fmla="*/ 5 w 19"/>
                  <a:gd name="T63" fmla="*/ 7 h 11"/>
                  <a:gd name="T64" fmla="*/ 4 w 19"/>
                  <a:gd name="T65" fmla="*/ 6 h 11"/>
                  <a:gd name="T66" fmla="*/ 3 w 19"/>
                  <a:gd name="T67" fmla="*/ 6 h 11"/>
                  <a:gd name="T68" fmla="*/ 3 w 19"/>
                  <a:gd name="T69" fmla="*/ 5 h 11"/>
                  <a:gd name="T70" fmla="*/ 2 w 19"/>
                  <a:gd name="T71" fmla="*/ 5 h 11"/>
                  <a:gd name="T72" fmla="*/ 1 w 19"/>
                  <a:gd name="T73" fmla="*/ 4 h 11"/>
                  <a:gd name="T74" fmla="*/ 0 w 19"/>
                  <a:gd name="T75" fmla="*/ 3 h 11"/>
                  <a:gd name="T76" fmla="*/ 0 w 19"/>
                  <a:gd name="T77" fmla="*/ 2 h 11"/>
                  <a:gd name="T78" fmla="*/ 0 w 19"/>
                  <a:gd name="T79" fmla="*/ 2 h 11"/>
                  <a:gd name="T80" fmla="*/ 0 w 19"/>
                  <a:gd name="T81" fmla="*/ 1 h 11"/>
                  <a:gd name="T82" fmla="*/ 2 w 19"/>
                  <a:gd name="T83" fmla="*/ 0 h 11"/>
                  <a:gd name="T84" fmla="*/ 4 w 19"/>
                  <a:gd name="T85" fmla="*/ 0 h 11"/>
                  <a:gd name="T86" fmla="*/ 5 w 19"/>
                  <a:gd name="T87" fmla="*/ 0 h 11"/>
                  <a:gd name="T88" fmla="*/ 7 w 19"/>
                  <a:gd name="T89" fmla="*/ 0 h 11"/>
                  <a:gd name="T90" fmla="*/ 8 w 19"/>
                  <a:gd name="T91" fmla="*/ 1 h 11"/>
                  <a:gd name="T92" fmla="*/ 10 w 19"/>
                  <a:gd name="T93" fmla="*/ 2 h 11"/>
                  <a:gd name="T94" fmla="*/ 11 w 19"/>
                  <a:gd name="T95" fmla="*/ 2 h 11"/>
                  <a:gd name="T96" fmla="*/ 13 w 19"/>
                  <a:gd name="T9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11">
                    <a:moveTo>
                      <a:pt x="13" y="3"/>
                    </a:moveTo>
                    <a:lnTo>
                      <a:pt x="14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EC72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2" name="Freeform 502"/>
              <p:cNvSpPr>
                <a:spLocks/>
              </p:cNvSpPr>
              <p:nvPr/>
            </p:nvSpPr>
            <p:spPr bwMode="auto">
              <a:xfrm>
                <a:off x="2144" y="1755"/>
                <a:ext cx="108" cy="60"/>
              </a:xfrm>
              <a:custGeom>
                <a:avLst/>
                <a:gdLst>
                  <a:gd name="T0" fmla="*/ 12 w 18"/>
                  <a:gd name="T1" fmla="*/ 3 h 10"/>
                  <a:gd name="T2" fmla="*/ 12 w 18"/>
                  <a:gd name="T3" fmla="*/ 3 h 10"/>
                  <a:gd name="T4" fmla="*/ 13 w 18"/>
                  <a:gd name="T5" fmla="*/ 4 h 10"/>
                  <a:gd name="T6" fmla="*/ 14 w 18"/>
                  <a:gd name="T7" fmla="*/ 4 h 10"/>
                  <a:gd name="T8" fmla="*/ 15 w 18"/>
                  <a:gd name="T9" fmla="*/ 5 h 10"/>
                  <a:gd name="T10" fmla="*/ 15 w 18"/>
                  <a:gd name="T11" fmla="*/ 6 h 10"/>
                  <a:gd name="T12" fmla="*/ 16 w 18"/>
                  <a:gd name="T13" fmla="*/ 6 h 10"/>
                  <a:gd name="T14" fmla="*/ 17 w 18"/>
                  <a:gd name="T15" fmla="*/ 7 h 10"/>
                  <a:gd name="T16" fmla="*/ 17 w 18"/>
                  <a:gd name="T17" fmla="*/ 8 h 10"/>
                  <a:gd name="T18" fmla="*/ 17 w 18"/>
                  <a:gd name="T19" fmla="*/ 8 h 10"/>
                  <a:gd name="T20" fmla="*/ 18 w 18"/>
                  <a:gd name="T21" fmla="*/ 8 h 10"/>
                  <a:gd name="T22" fmla="*/ 18 w 18"/>
                  <a:gd name="T23" fmla="*/ 9 h 10"/>
                  <a:gd name="T24" fmla="*/ 17 w 18"/>
                  <a:gd name="T25" fmla="*/ 9 h 10"/>
                  <a:gd name="T26" fmla="*/ 17 w 18"/>
                  <a:gd name="T27" fmla="*/ 9 h 10"/>
                  <a:gd name="T28" fmla="*/ 17 w 18"/>
                  <a:gd name="T29" fmla="*/ 9 h 10"/>
                  <a:gd name="T30" fmla="*/ 17 w 18"/>
                  <a:gd name="T31" fmla="*/ 9 h 10"/>
                  <a:gd name="T32" fmla="*/ 17 w 18"/>
                  <a:gd name="T33" fmla="*/ 10 h 10"/>
                  <a:gd name="T34" fmla="*/ 16 w 18"/>
                  <a:gd name="T35" fmla="*/ 10 h 10"/>
                  <a:gd name="T36" fmla="*/ 15 w 18"/>
                  <a:gd name="T37" fmla="*/ 10 h 10"/>
                  <a:gd name="T38" fmla="*/ 14 w 18"/>
                  <a:gd name="T39" fmla="*/ 10 h 10"/>
                  <a:gd name="T40" fmla="*/ 13 w 18"/>
                  <a:gd name="T41" fmla="*/ 10 h 10"/>
                  <a:gd name="T42" fmla="*/ 12 w 18"/>
                  <a:gd name="T43" fmla="*/ 10 h 10"/>
                  <a:gd name="T44" fmla="*/ 11 w 18"/>
                  <a:gd name="T45" fmla="*/ 9 h 10"/>
                  <a:gd name="T46" fmla="*/ 10 w 18"/>
                  <a:gd name="T47" fmla="*/ 9 h 10"/>
                  <a:gd name="T48" fmla="*/ 9 w 18"/>
                  <a:gd name="T49" fmla="*/ 8 h 10"/>
                  <a:gd name="T50" fmla="*/ 8 w 18"/>
                  <a:gd name="T51" fmla="*/ 8 h 10"/>
                  <a:gd name="T52" fmla="*/ 8 w 18"/>
                  <a:gd name="T53" fmla="*/ 8 h 10"/>
                  <a:gd name="T54" fmla="*/ 7 w 18"/>
                  <a:gd name="T55" fmla="*/ 7 h 10"/>
                  <a:gd name="T56" fmla="*/ 6 w 18"/>
                  <a:gd name="T57" fmla="*/ 7 h 10"/>
                  <a:gd name="T58" fmla="*/ 5 w 18"/>
                  <a:gd name="T59" fmla="*/ 7 h 10"/>
                  <a:gd name="T60" fmla="*/ 5 w 18"/>
                  <a:gd name="T61" fmla="*/ 7 h 10"/>
                  <a:gd name="T62" fmla="*/ 4 w 18"/>
                  <a:gd name="T63" fmla="*/ 7 h 10"/>
                  <a:gd name="T64" fmla="*/ 3 w 18"/>
                  <a:gd name="T65" fmla="*/ 6 h 10"/>
                  <a:gd name="T66" fmla="*/ 3 w 18"/>
                  <a:gd name="T67" fmla="*/ 6 h 10"/>
                  <a:gd name="T68" fmla="*/ 2 w 18"/>
                  <a:gd name="T69" fmla="*/ 5 h 10"/>
                  <a:gd name="T70" fmla="*/ 1 w 18"/>
                  <a:gd name="T71" fmla="*/ 5 h 10"/>
                  <a:gd name="T72" fmla="*/ 1 w 18"/>
                  <a:gd name="T73" fmla="*/ 4 h 10"/>
                  <a:gd name="T74" fmla="*/ 0 w 18"/>
                  <a:gd name="T75" fmla="*/ 3 h 10"/>
                  <a:gd name="T76" fmla="*/ 0 w 18"/>
                  <a:gd name="T77" fmla="*/ 3 h 10"/>
                  <a:gd name="T78" fmla="*/ 0 w 18"/>
                  <a:gd name="T79" fmla="*/ 2 h 10"/>
                  <a:gd name="T80" fmla="*/ 0 w 18"/>
                  <a:gd name="T81" fmla="*/ 1 h 10"/>
                  <a:gd name="T82" fmla="*/ 1 w 18"/>
                  <a:gd name="T83" fmla="*/ 0 h 10"/>
                  <a:gd name="T84" fmla="*/ 3 w 18"/>
                  <a:gd name="T85" fmla="*/ 0 h 10"/>
                  <a:gd name="T86" fmla="*/ 4 w 18"/>
                  <a:gd name="T87" fmla="*/ 0 h 10"/>
                  <a:gd name="T88" fmla="*/ 6 w 18"/>
                  <a:gd name="T89" fmla="*/ 1 h 10"/>
                  <a:gd name="T90" fmla="*/ 7 w 18"/>
                  <a:gd name="T91" fmla="*/ 1 h 10"/>
                  <a:gd name="T92" fmla="*/ 9 w 18"/>
                  <a:gd name="T93" fmla="*/ 2 h 10"/>
                  <a:gd name="T94" fmla="*/ 10 w 18"/>
                  <a:gd name="T95" fmla="*/ 3 h 10"/>
                  <a:gd name="T96" fmla="*/ 12 w 18"/>
                  <a:gd name="T9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10">
                    <a:moveTo>
                      <a:pt x="12" y="3"/>
                    </a:move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10"/>
                    </a:lnTo>
                    <a:lnTo>
                      <a:pt x="16" y="10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EE7B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3" name="Freeform 503"/>
              <p:cNvSpPr>
                <a:spLocks/>
              </p:cNvSpPr>
              <p:nvPr/>
            </p:nvSpPr>
            <p:spPr bwMode="auto">
              <a:xfrm>
                <a:off x="2144" y="1755"/>
                <a:ext cx="102" cy="60"/>
              </a:xfrm>
              <a:custGeom>
                <a:avLst/>
                <a:gdLst>
                  <a:gd name="T0" fmla="*/ 11 w 17"/>
                  <a:gd name="T1" fmla="*/ 3 h 10"/>
                  <a:gd name="T2" fmla="*/ 12 w 17"/>
                  <a:gd name="T3" fmla="*/ 3 h 10"/>
                  <a:gd name="T4" fmla="*/ 13 w 17"/>
                  <a:gd name="T5" fmla="*/ 4 h 10"/>
                  <a:gd name="T6" fmla="*/ 14 w 17"/>
                  <a:gd name="T7" fmla="*/ 4 h 10"/>
                  <a:gd name="T8" fmla="*/ 14 w 17"/>
                  <a:gd name="T9" fmla="*/ 5 h 10"/>
                  <a:gd name="T10" fmla="*/ 15 w 17"/>
                  <a:gd name="T11" fmla="*/ 6 h 10"/>
                  <a:gd name="T12" fmla="*/ 15 w 17"/>
                  <a:gd name="T13" fmla="*/ 6 h 10"/>
                  <a:gd name="T14" fmla="*/ 16 w 17"/>
                  <a:gd name="T15" fmla="*/ 7 h 10"/>
                  <a:gd name="T16" fmla="*/ 17 w 17"/>
                  <a:gd name="T17" fmla="*/ 8 h 10"/>
                  <a:gd name="T18" fmla="*/ 17 w 17"/>
                  <a:gd name="T19" fmla="*/ 8 h 10"/>
                  <a:gd name="T20" fmla="*/ 17 w 17"/>
                  <a:gd name="T21" fmla="*/ 8 h 10"/>
                  <a:gd name="T22" fmla="*/ 17 w 17"/>
                  <a:gd name="T23" fmla="*/ 8 h 10"/>
                  <a:gd name="T24" fmla="*/ 17 w 17"/>
                  <a:gd name="T25" fmla="*/ 9 h 10"/>
                  <a:gd name="T26" fmla="*/ 17 w 17"/>
                  <a:gd name="T27" fmla="*/ 9 h 10"/>
                  <a:gd name="T28" fmla="*/ 17 w 17"/>
                  <a:gd name="T29" fmla="*/ 9 h 10"/>
                  <a:gd name="T30" fmla="*/ 16 w 17"/>
                  <a:gd name="T31" fmla="*/ 9 h 10"/>
                  <a:gd name="T32" fmla="*/ 16 w 17"/>
                  <a:gd name="T33" fmla="*/ 9 h 10"/>
                  <a:gd name="T34" fmla="*/ 15 w 17"/>
                  <a:gd name="T35" fmla="*/ 10 h 10"/>
                  <a:gd name="T36" fmla="*/ 14 w 17"/>
                  <a:gd name="T37" fmla="*/ 10 h 10"/>
                  <a:gd name="T38" fmla="*/ 13 w 17"/>
                  <a:gd name="T39" fmla="*/ 10 h 10"/>
                  <a:gd name="T40" fmla="*/ 13 w 17"/>
                  <a:gd name="T41" fmla="*/ 10 h 10"/>
                  <a:gd name="T42" fmla="*/ 12 w 17"/>
                  <a:gd name="T43" fmla="*/ 9 h 10"/>
                  <a:gd name="T44" fmla="*/ 11 w 17"/>
                  <a:gd name="T45" fmla="*/ 9 h 10"/>
                  <a:gd name="T46" fmla="*/ 10 w 17"/>
                  <a:gd name="T47" fmla="*/ 8 h 10"/>
                  <a:gd name="T48" fmla="*/ 9 w 17"/>
                  <a:gd name="T49" fmla="*/ 8 h 10"/>
                  <a:gd name="T50" fmla="*/ 8 w 17"/>
                  <a:gd name="T51" fmla="*/ 8 h 10"/>
                  <a:gd name="T52" fmla="*/ 8 w 17"/>
                  <a:gd name="T53" fmla="*/ 8 h 10"/>
                  <a:gd name="T54" fmla="*/ 7 w 17"/>
                  <a:gd name="T55" fmla="*/ 7 h 10"/>
                  <a:gd name="T56" fmla="*/ 6 w 17"/>
                  <a:gd name="T57" fmla="*/ 7 h 10"/>
                  <a:gd name="T58" fmla="*/ 6 w 17"/>
                  <a:gd name="T59" fmla="*/ 7 h 10"/>
                  <a:gd name="T60" fmla="*/ 5 w 17"/>
                  <a:gd name="T61" fmla="*/ 7 h 10"/>
                  <a:gd name="T62" fmla="*/ 4 w 17"/>
                  <a:gd name="T63" fmla="*/ 6 h 10"/>
                  <a:gd name="T64" fmla="*/ 4 w 17"/>
                  <a:gd name="T65" fmla="*/ 6 h 10"/>
                  <a:gd name="T66" fmla="*/ 3 w 17"/>
                  <a:gd name="T67" fmla="*/ 6 h 10"/>
                  <a:gd name="T68" fmla="*/ 3 w 17"/>
                  <a:gd name="T69" fmla="*/ 5 h 10"/>
                  <a:gd name="T70" fmla="*/ 2 w 17"/>
                  <a:gd name="T71" fmla="*/ 5 h 10"/>
                  <a:gd name="T72" fmla="*/ 1 w 17"/>
                  <a:gd name="T73" fmla="*/ 4 h 10"/>
                  <a:gd name="T74" fmla="*/ 1 w 17"/>
                  <a:gd name="T75" fmla="*/ 4 h 10"/>
                  <a:gd name="T76" fmla="*/ 0 w 17"/>
                  <a:gd name="T77" fmla="*/ 3 h 10"/>
                  <a:gd name="T78" fmla="*/ 0 w 17"/>
                  <a:gd name="T79" fmla="*/ 2 h 10"/>
                  <a:gd name="T80" fmla="*/ 1 w 17"/>
                  <a:gd name="T81" fmla="*/ 1 h 10"/>
                  <a:gd name="T82" fmla="*/ 2 w 17"/>
                  <a:gd name="T83" fmla="*/ 1 h 10"/>
                  <a:gd name="T84" fmla="*/ 3 w 17"/>
                  <a:gd name="T85" fmla="*/ 0 h 10"/>
                  <a:gd name="T86" fmla="*/ 5 w 17"/>
                  <a:gd name="T87" fmla="*/ 1 h 10"/>
                  <a:gd name="T88" fmla="*/ 6 w 17"/>
                  <a:gd name="T89" fmla="*/ 1 h 10"/>
                  <a:gd name="T90" fmla="*/ 7 w 17"/>
                  <a:gd name="T91" fmla="*/ 2 h 10"/>
                  <a:gd name="T92" fmla="*/ 9 w 17"/>
                  <a:gd name="T93" fmla="*/ 2 h 10"/>
                  <a:gd name="T94" fmla="*/ 10 w 17"/>
                  <a:gd name="T95" fmla="*/ 3 h 10"/>
                  <a:gd name="T96" fmla="*/ 11 w 17"/>
                  <a:gd name="T9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" h="10">
                    <a:moveTo>
                      <a:pt x="11" y="3"/>
                    </a:move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6" y="7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ED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4" name="Freeform 504"/>
              <p:cNvSpPr>
                <a:spLocks/>
              </p:cNvSpPr>
              <p:nvPr/>
            </p:nvSpPr>
            <p:spPr bwMode="auto">
              <a:xfrm>
                <a:off x="2150" y="1761"/>
                <a:ext cx="90" cy="54"/>
              </a:xfrm>
              <a:custGeom>
                <a:avLst/>
                <a:gdLst>
                  <a:gd name="T0" fmla="*/ 10 w 15"/>
                  <a:gd name="T1" fmla="*/ 2 h 9"/>
                  <a:gd name="T2" fmla="*/ 11 w 15"/>
                  <a:gd name="T3" fmla="*/ 2 h 9"/>
                  <a:gd name="T4" fmla="*/ 12 w 15"/>
                  <a:gd name="T5" fmla="*/ 3 h 9"/>
                  <a:gd name="T6" fmla="*/ 12 w 15"/>
                  <a:gd name="T7" fmla="*/ 3 h 9"/>
                  <a:gd name="T8" fmla="*/ 13 w 15"/>
                  <a:gd name="T9" fmla="*/ 4 h 9"/>
                  <a:gd name="T10" fmla="*/ 13 w 15"/>
                  <a:gd name="T11" fmla="*/ 5 h 9"/>
                  <a:gd name="T12" fmla="*/ 14 w 15"/>
                  <a:gd name="T13" fmla="*/ 5 h 9"/>
                  <a:gd name="T14" fmla="*/ 14 w 15"/>
                  <a:gd name="T15" fmla="*/ 6 h 9"/>
                  <a:gd name="T16" fmla="*/ 15 w 15"/>
                  <a:gd name="T17" fmla="*/ 7 h 9"/>
                  <a:gd name="T18" fmla="*/ 15 w 15"/>
                  <a:gd name="T19" fmla="*/ 7 h 9"/>
                  <a:gd name="T20" fmla="*/ 15 w 15"/>
                  <a:gd name="T21" fmla="*/ 7 h 9"/>
                  <a:gd name="T22" fmla="*/ 15 w 15"/>
                  <a:gd name="T23" fmla="*/ 7 h 9"/>
                  <a:gd name="T24" fmla="*/ 15 w 15"/>
                  <a:gd name="T25" fmla="*/ 7 h 9"/>
                  <a:gd name="T26" fmla="*/ 15 w 15"/>
                  <a:gd name="T27" fmla="*/ 7 h 9"/>
                  <a:gd name="T28" fmla="*/ 15 w 15"/>
                  <a:gd name="T29" fmla="*/ 8 h 9"/>
                  <a:gd name="T30" fmla="*/ 15 w 15"/>
                  <a:gd name="T31" fmla="*/ 8 h 9"/>
                  <a:gd name="T32" fmla="*/ 15 w 15"/>
                  <a:gd name="T33" fmla="*/ 8 h 9"/>
                  <a:gd name="T34" fmla="*/ 14 w 15"/>
                  <a:gd name="T35" fmla="*/ 8 h 9"/>
                  <a:gd name="T36" fmla="*/ 13 w 15"/>
                  <a:gd name="T37" fmla="*/ 9 h 9"/>
                  <a:gd name="T38" fmla="*/ 12 w 15"/>
                  <a:gd name="T39" fmla="*/ 8 h 9"/>
                  <a:gd name="T40" fmla="*/ 11 w 15"/>
                  <a:gd name="T41" fmla="*/ 8 h 9"/>
                  <a:gd name="T42" fmla="*/ 10 w 15"/>
                  <a:gd name="T43" fmla="*/ 8 h 9"/>
                  <a:gd name="T44" fmla="*/ 9 w 15"/>
                  <a:gd name="T45" fmla="*/ 7 h 9"/>
                  <a:gd name="T46" fmla="*/ 9 w 15"/>
                  <a:gd name="T47" fmla="*/ 7 h 9"/>
                  <a:gd name="T48" fmla="*/ 8 w 15"/>
                  <a:gd name="T49" fmla="*/ 7 h 9"/>
                  <a:gd name="T50" fmla="*/ 7 w 15"/>
                  <a:gd name="T51" fmla="*/ 7 h 9"/>
                  <a:gd name="T52" fmla="*/ 7 w 15"/>
                  <a:gd name="T53" fmla="*/ 6 h 9"/>
                  <a:gd name="T54" fmla="*/ 6 w 15"/>
                  <a:gd name="T55" fmla="*/ 6 h 9"/>
                  <a:gd name="T56" fmla="*/ 6 w 15"/>
                  <a:gd name="T57" fmla="*/ 6 h 9"/>
                  <a:gd name="T58" fmla="*/ 5 w 15"/>
                  <a:gd name="T59" fmla="*/ 6 h 9"/>
                  <a:gd name="T60" fmla="*/ 4 w 15"/>
                  <a:gd name="T61" fmla="*/ 6 h 9"/>
                  <a:gd name="T62" fmla="*/ 4 w 15"/>
                  <a:gd name="T63" fmla="*/ 5 h 9"/>
                  <a:gd name="T64" fmla="*/ 3 w 15"/>
                  <a:gd name="T65" fmla="*/ 5 h 9"/>
                  <a:gd name="T66" fmla="*/ 3 w 15"/>
                  <a:gd name="T67" fmla="*/ 5 h 9"/>
                  <a:gd name="T68" fmla="*/ 2 w 15"/>
                  <a:gd name="T69" fmla="*/ 4 h 9"/>
                  <a:gd name="T70" fmla="*/ 2 w 15"/>
                  <a:gd name="T71" fmla="*/ 4 h 9"/>
                  <a:gd name="T72" fmla="*/ 1 w 15"/>
                  <a:gd name="T73" fmla="*/ 3 h 9"/>
                  <a:gd name="T74" fmla="*/ 0 w 15"/>
                  <a:gd name="T75" fmla="*/ 3 h 9"/>
                  <a:gd name="T76" fmla="*/ 0 w 15"/>
                  <a:gd name="T77" fmla="*/ 2 h 9"/>
                  <a:gd name="T78" fmla="*/ 0 w 15"/>
                  <a:gd name="T79" fmla="*/ 1 h 9"/>
                  <a:gd name="T80" fmla="*/ 0 w 15"/>
                  <a:gd name="T81" fmla="*/ 1 h 9"/>
                  <a:gd name="T82" fmla="*/ 2 w 15"/>
                  <a:gd name="T83" fmla="*/ 0 h 9"/>
                  <a:gd name="T84" fmla="*/ 3 w 15"/>
                  <a:gd name="T85" fmla="*/ 0 h 9"/>
                  <a:gd name="T86" fmla="*/ 4 w 15"/>
                  <a:gd name="T87" fmla="*/ 0 h 9"/>
                  <a:gd name="T88" fmla="*/ 5 w 15"/>
                  <a:gd name="T89" fmla="*/ 0 h 9"/>
                  <a:gd name="T90" fmla="*/ 6 w 15"/>
                  <a:gd name="T91" fmla="*/ 1 h 9"/>
                  <a:gd name="T92" fmla="*/ 8 w 15"/>
                  <a:gd name="T93" fmla="*/ 1 h 9"/>
                  <a:gd name="T94" fmla="*/ 9 w 15"/>
                  <a:gd name="T95" fmla="*/ 2 h 9"/>
                  <a:gd name="T96" fmla="*/ 10 w 15"/>
                  <a:gd name="T9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lnTo>
                      <a:pt x="11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A8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5" name="Freeform 505"/>
              <p:cNvSpPr>
                <a:spLocks/>
              </p:cNvSpPr>
              <p:nvPr/>
            </p:nvSpPr>
            <p:spPr bwMode="auto">
              <a:xfrm>
                <a:off x="2156" y="1761"/>
                <a:ext cx="78" cy="48"/>
              </a:xfrm>
              <a:custGeom>
                <a:avLst/>
                <a:gdLst>
                  <a:gd name="T0" fmla="*/ 9 w 13"/>
                  <a:gd name="T1" fmla="*/ 2 h 8"/>
                  <a:gd name="T2" fmla="*/ 10 w 13"/>
                  <a:gd name="T3" fmla="*/ 3 h 8"/>
                  <a:gd name="T4" fmla="*/ 10 w 13"/>
                  <a:gd name="T5" fmla="*/ 3 h 8"/>
                  <a:gd name="T6" fmla="*/ 11 w 13"/>
                  <a:gd name="T7" fmla="*/ 3 h 8"/>
                  <a:gd name="T8" fmla="*/ 11 w 13"/>
                  <a:gd name="T9" fmla="*/ 4 h 8"/>
                  <a:gd name="T10" fmla="*/ 12 w 13"/>
                  <a:gd name="T11" fmla="*/ 5 h 8"/>
                  <a:gd name="T12" fmla="*/ 12 w 13"/>
                  <a:gd name="T13" fmla="*/ 5 h 8"/>
                  <a:gd name="T14" fmla="*/ 13 w 13"/>
                  <a:gd name="T15" fmla="*/ 6 h 8"/>
                  <a:gd name="T16" fmla="*/ 13 w 13"/>
                  <a:gd name="T17" fmla="*/ 6 h 8"/>
                  <a:gd name="T18" fmla="*/ 13 w 13"/>
                  <a:gd name="T19" fmla="*/ 6 h 8"/>
                  <a:gd name="T20" fmla="*/ 13 w 13"/>
                  <a:gd name="T21" fmla="*/ 7 h 8"/>
                  <a:gd name="T22" fmla="*/ 13 w 13"/>
                  <a:gd name="T23" fmla="*/ 7 h 8"/>
                  <a:gd name="T24" fmla="*/ 13 w 13"/>
                  <a:gd name="T25" fmla="*/ 7 h 8"/>
                  <a:gd name="T26" fmla="*/ 13 w 13"/>
                  <a:gd name="T27" fmla="*/ 7 h 8"/>
                  <a:gd name="T28" fmla="*/ 13 w 13"/>
                  <a:gd name="T29" fmla="*/ 7 h 8"/>
                  <a:gd name="T30" fmla="*/ 13 w 13"/>
                  <a:gd name="T31" fmla="*/ 7 h 8"/>
                  <a:gd name="T32" fmla="*/ 13 w 13"/>
                  <a:gd name="T33" fmla="*/ 8 h 8"/>
                  <a:gd name="T34" fmla="*/ 12 w 13"/>
                  <a:gd name="T35" fmla="*/ 8 h 8"/>
                  <a:gd name="T36" fmla="*/ 11 w 13"/>
                  <a:gd name="T37" fmla="*/ 8 h 8"/>
                  <a:gd name="T38" fmla="*/ 11 w 13"/>
                  <a:gd name="T39" fmla="*/ 8 h 8"/>
                  <a:gd name="T40" fmla="*/ 10 w 13"/>
                  <a:gd name="T41" fmla="*/ 8 h 8"/>
                  <a:gd name="T42" fmla="*/ 9 w 13"/>
                  <a:gd name="T43" fmla="*/ 8 h 8"/>
                  <a:gd name="T44" fmla="*/ 8 w 13"/>
                  <a:gd name="T45" fmla="*/ 7 h 8"/>
                  <a:gd name="T46" fmla="*/ 8 w 13"/>
                  <a:gd name="T47" fmla="*/ 7 h 8"/>
                  <a:gd name="T48" fmla="*/ 7 w 13"/>
                  <a:gd name="T49" fmla="*/ 7 h 8"/>
                  <a:gd name="T50" fmla="*/ 6 w 13"/>
                  <a:gd name="T51" fmla="*/ 6 h 8"/>
                  <a:gd name="T52" fmla="*/ 6 w 13"/>
                  <a:gd name="T53" fmla="*/ 6 h 8"/>
                  <a:gd name="T54" fmla="*/ 5 w 13"/>
                  <a:gd name="T55" fmla="*/ 6 h 8"/>
                  <a:gd name="T56" fmla="*/ 5 w 13"/>
                  <a:gd name="T57" fmla="*/ 6 h 8"/>
                  <a:gd name="T58" fmla="*/ 4 w 13"/>
                  <a:gd name="T59" fmla="*/ 6 h 8"/>
                  <a:gd name="T60" fmla="*/ 4 w 13"/>
                  <a:gd name="T61" fmla="*/ 5 h 8"/>
                  <a:gd name="T62" fmla="*/ 3 w 13"/>
                  <a:gd name="T63" fmla="*/ 5 h 8"/>
                  <a:gd name="T64" fmla="*/ 3 w 13"/>
                  <a:gd name="T65" fmla="*/ 5 h 8"/>
                  <a:gd name="T66" fmla="*/ 2 w 13"/>
                  <a:gd name="T67" fmla="*/ 5 h 8"/>
                  <a:gd name="T68" fmla="*/ 2 w 13"/>
                  <a:gd name="T69" fmla="*/ 4 h 8"/>
                  <a:gd name="T70" fmla="*/ 1 w 13"/>
                  <a:gd name="T71" fmla="*/ 4 h 8"/>
                  <a:gd name="T72" fmla="*/ 1 w 13"/>
                  <a:gd name="T73" fmla="*/ 3 h 8"/>
                  <a:gd name="T74" fmla="*/ 0 w 13"/>
                  <a:gd name="T75" fmla="*/ 3 h 8"/>
                  <a:gd name="T76" fmla="*/ 0 w 13"/>
                  <a:gd name="T77" fmla="*/ 2 h 8"/>
                  <a:gd name="T78" fmla="*/ 0 w 13"/>
                  <a:gd name="T79" fmla="*/ 2 h 8"/>
                  <a:gd name="T80" fmla="*/ 0 w 13"/>
                  <a:gd name="T81" fmla="*/ 1 h 8"/>
                  <a:gd name="T82" fmla="*/ 1 w 13"/>
                  <a:gd name="T83" fmla="*/ 0 h 8"/>
                  <a:gd name="T84" fmla="*/ 2 w 13"/>
                  <a:gd name="T85" fmla="*/ 0 h 8"/>
                  <a:gd name="T86" fmla="*/ 3 w 13"/>
                  <a:gd name="T87" fmla="*/ 0 h 8"/>
                  <a:gd name="T88" fmla="*/ 4 w 13"/>
                  <a:gd name="T89" fmla="*/ 1 h 8"/>
                  <a:gd name="T90" fmla="*/ 5 w 13"/>
                  <a:gd name="T91" fmla="*/ 1 h 8"/>
                  <a:gd name="T92" fmla="*/ 7 w 13"/>
                  <a:gd name="T93" fmla="*/ 2 h 8"/>
                  <a:gd name="T94" fmla="*/ 8 w 13"/>
                  <a:gd name="T95" fmla="*/ 2 h 8"/>
                  <a:gd name="T96" fmla="*/ 9 w 13"/>
                  <a:gd name="T9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" h="8">
                    <a:moveTo>
                      <a:pt x="9" y="2"/>
                    </a:move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E98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6" name="Freeform 506"/>
              <p:cNvSpPr>
                <a:spLocks/>
              </p:cNvSpPr>
              <p:nvPr/>
            </p:nvSpPr>
            <p:spPr bwMode="auto">
              <a:xfrm>
                <a:off x="2156" y="1767"/>
                <a:ext cx="78" cy="42"/>
              </a:xfrm>
              <a:custGeom>
                <a:avLst/>
                <a:gdLst>
                  <a:gd name="T0" fmla="*/ 9 w 13"/>
                  <a:gd name="T1" fmla="*/ 2 h 7"/>
                  <a:gd name="T2" fmla="*/ 9 w 13"/>
                  <a:gd name="T3" fmla="*/ 2 h 7"/>
                  <a:gd name="T4" fmla="*/ 10 w 13"/>
                  <a:gd name="T5" fmla="*/ 2 h 7"/>
                  <a:gd name="T6" fmla="*/ 10 w 13"/>
                  <a:gd name="T7" fmla="*/ 3 h 7"/>
                  <a:gd name="T8" fmla="*/ 11 w 13"/>
                  <a:gd name="T9" fmla="*/ 3 h 7"/>
                  <a:gd name="T10" fmla="*/ 11 w 13"/>
                  <a:gd name="T11" fmla="*/ 4 h 7"/>
                  <a:gd name="T12" fmla="*/ 12 w 13"/>
                  <a:gd name="T13" fmla="*/ 4 h 7"/>
                  <a:gd name="T14" fmla="*/ 12 w 13"/>
                  <a:gd name="T15" fmla="*/ 5 h 7"/>
                  <a:gd name="T16" fmla="*/ 13 w 13"/>
                  <a:gd name="T17" fmla="*/ 5 h 7"/>
                  <a:gd name="T18" fmla="*/ 13 w 13"/>
                  <a:gd name="T19" fmla="*/ 5 h 7"/>
                  <a:gd name="T20" fmla="*/ 13 w 13"/>
                  <a:gd name="T21" fmla="*/ 5 h 7"/>
                  <a:gd name="T22" fmla="*/ 13 w 13"/>
                  <a:gd name="T23" fmla="*/ 6 h 7"/>
                  <a:gd name="T24" fmla="*/ 13 w 13"/>
                  <a:gd name="T25" fmla="*/ 6 h 7"/>
                  <a:gd name="T26" fmla="*/ 13 w 13"/>
                  <a:gd name="T27" fmla="*/ 6 h 7"/>
                  <a:gd name="T28" fmla="*/ 13 w 13"/>
                  <a:gd name="T29" fmla="*/ 6 h 7"/>
                  <a:gd name="T30" fmla="*/ 12 w 13"/>
                  <a:gd name="T31" fmla="*/ 6 h 7"/>
                  <a:gd name="T32" fmla="*/ 12 w 13"/>
                  <a:gd name="T33" fmla="*/ 6 h 7"/>
                  <a:gd name="T34" fmla="*/ 12 w 13"/>
                  <a:gd name="T35" fmla="*/ 7 h 7"/>
                  <a:gd name="T36" fmla="*/ 11 w 13"/>
                  <a:gd name="T37" fmla="*/ 7 h 7"/>
                  <a:gd name="T38" fmla="*/ 10 w 13"/>
                  <a:gd name="T39" fmla="*/ 7 h 7"/>
                  <a:gd name="T40" fmla="*/ 10 w 13"/>
                  <a:gd name="T41" fmla="*/ 6 h 7"/>
                  <a:gd name="T42" fmla="*/ 9 w 13"/>
                  <a:gd name="T43" fmla="*/ 6 h 7"/>
                  <a:gd name="T44" fmla="*/ 8 w 13"/>
                  <a:gd name="T45" fmla="*/ 6 h 7"/>
                  <a:gd name="T46" fmla="*/ 7 w 13"/>
                  <a:gd name="T47" fmla="*/ 6 h 7"/>
                  <a:gd name="T48" fmla="*/ 7 w 13"/>
                  <a:gd name="T49" fmla="*/ 5 h 7"/>
                  <a:gd name="T50" fmla="*/ 6 w 13"/>
                  <a:gd name="T51" fmla="*/ 5 h 7"/>
                  <a:gd name="T52" fmla="*/ 6 w 13"/>
                  <a:gd name="T53" fmla="*/ 5 h 7"/>
                  <a:gd name="T54" fmla="*/ 5 w 13"/>
                  <a:gd name="T55" fmla="*/ 5 h 7"/>
                  <a:gd name="T56" fmla="*/ 5 w 13"/>
                  <a:gd name="T57" fmla="*/ 5 h 7"/>
                  <a:gd name="T58" fmla="*/ 4 w 13"/>
                  <a:gd name="T59" fmla="*/ 5 h 7"/>
                  <a:gd name="T60" fmla="*/ 4 w 13"/>
                  <a:gd name="T61" fmla="*/ 4 h 7"/>
                  <a:gd name="T62" fmla="*/ 3 w 13"/>
                  <a:gd name="T63" fmla="*/ 4 h 7"/>
                  <a:gd name="T64" fmla="*/ 3 w 13"/>
                  <a:gd name="T65" fmla="*/ 4 h 7"/>
                  <a:gd name="T66" fmla="*/ 3 w 13"/>
                  <a:gd name="T67" fmla="*/ 4 h 7"/>
                  <a:gd name="T68" fmla="*/ 2 w 13"/>
                  <a:gd name="T69" fmla="*/ 3 h 7"/>
                  <a:gd name="T70" fmla="*/ 2 w 13"/>
                  <a:gd name="T71" fmla="*/ 3 h 7"/>
                  <a:gd name="T72" fmla="*/ 1 w 13"/>
                  <a:gd name="T73" fmla="*/ 2 h 7"/>
                  <a:gd name="T74" fmla="*/ 1 w 13"/>
                  <a:gd name="T75" fmla="*/ 2 h 7"/>
                  <a:gd name="T76" fmla="*/ 0 w 13"/>
                  <a:gd name="T77" fmla="*/ 1 h 7"/>
                  <a:gd name="T78" fmla="*/ 0 w 13"/>
                  <a:gd name="T79" fmla="*/ 1 h 7"/>
                  <a:gd name="T80" fmla="*/ 1 w 13"/>
                  <a:gd name="T81" fmla="*/ 0 h 7"/>
                  <a:gd name="T82" fmla="*/ 2 w 13"/>
                  <a:gd name="T83" fmla="*/ 0 h 7"/>
                  <a:gd name="T84" fmla="*/ 3 w 13"/>
                  <a:gd name="T85" fmla="*/ 0 h 7"/>
                  <a:gd name="T86" fmla="*/ 4 w 13"/>
                  <a:gd name="T87" fmla="*/ 0 h 7"/>
                  <a:gd name="T88" fmla="*/ 5 w 13"/>
                  <a:gd name="T89" fmla="*/ 0 h 7"/>
                  <a:gd name="T90" fmla="*/ 6 w 13"/>
                  <a:gd name="T91" fmla="*/ 1 h 7"/>
                  <a:gd name="T92" fmla="*/ 7 w 13"/>
                  <a:gd name="T93" fmla="*/ 1 h 7"/>
                  <a:gd name="T94" fmla="*/ 8 w 13"/>
                  <a:gd name="T95" fmla="*/ 1 h 7"/>
                  <a:gd name="T96" fmla="*/ 9 w 13"/>
                  <a:gd name="T9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" h="7">
                    <a:moveTo>
                      <a:pt x="9" y="2"/>
                    </a:moveTo>
                    <a:lnTo>
                      <a:pt x="9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E89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7" name="Freeform 507"/>
              <p:cNvSpPr>
                <a:spLocks/>
              </p:cNvSpPr>
              <p:nvPr/>
            </p:nvSpPr>
            <p:spPr bwMode="auto">
              <a:xfrm>
                <a:off x="2162" y="1767"/>
                <a:ext cx="66" cy="36"/>
              </a:xfrm>
              <a:custGeom>
                <a:avLst/>
                <a:gdLst>
                  <a:gd name="T0" fmla="*/ 7 w 11"/>
                  <a:gd name="T1" fmla="*/ 2 h 6"/>
                  <a:gd name="T2" fmla="*/ 8 w 11"/>
                  <a:gd name="T3" fmla="*/ 2 h 6"/>
                  <a:gd name="T4" fmla="*/ 8 w 11"/>
                  <a:gd name="T5" fmla="*/ 2 h 6"/>
                  <a:gd name="T6" fmla="*/ 9 w 11"/>
                  <a:gd name="T7" fmla="*/ 3 h 6"/>
                  <a:gd name="T8" fmla="*/ 9 w 11"/>
                  <a:gd name="T9" fmla="*/ 3 h 6"/>
                  <a:gd name="T10" fmla="*/ 10 w 11"/>
                  <a:gd name="T11" fmla="*/ 3 h 6"/>
                  <a:gd name="T12" fmla="*/ 10 w 11"/>
                  <a:gd name="T13" fmla="*/ 4 h 6"/>
                  <a:gd name="T14" fmla="*/ 11 w 11"/>
                  <a:gd name="T15" fmla="*/ 4 h 6"/>
                  <a:gd name="T16" fmla="*/ 11 w 11"/>
                  <a:gd name="T17" fmla="*/ 5 h 6"/>
                  <a:gd name="T18" fmla="*/ 11 w 11"/>
                  <a:gd name="T19" fmla="*/ 5 h 6"/>
                  <a:gd name="T20" fmla="*/ 11 w 11"/>
                  <a:gd name="T21" fmla="*/ 5 h 6"/>
                  <a:gd name="T22" fmla="*/ 11 w 11"/>
                  <a:gd name="T23" fmla="*/ 5 h 6"/>
                  <a:gd name="T24" fmla="*/ 11 w 11"/>
                  <a:gd name="T25" fmla="*/ 5 h 6"/>
                  <a:gd name="T26" fmla="*/ 11 w 11"/>
                  <a:gd name="T27" fmla="*/ 6 h 6"/>
                  <a:gd name="T28" fmla="*/ 11 w 11"/>
                  <a:gd name="T29" fmla="*/ 6 h 6"/>
                  <a:gd name="T30" fmla="*/ 11 w 11"/>
                  <a:gd name="T31" fmla="*/ 6 h 6"/>
                  <a:gd name="T32" fmla="*/ 11 w 11"/>
                  <a:gd name="T33" fmla="*/ 6 h 6"/>
                  <a:gd name="T34" fmla="*/ 10 w 11"/>
                  <a:gd name="T35" fmla="*/ 6 h 6"/>
                  <a:gd name="T36" fmla="*/ 9 w 11"/>
                  <a:gd name="T37" fmla="*/ 6 h 6"/>
                  <a:gd name="T38" fmla="*/ 9 w 11"/>
                  <a:gd name="T39" fmla="*/ 6 h 6"/>
                  <a:gd name="T40" fmla="*/ 8 w 11"/>
                  <a:gd name="T41" fmla="*/ 6 h 6"/>
                  <a:gd name="T42" fmla="*/ 8 w 11"/>
                  <a:gd name="T43" fmla="*/ 6 h 6"/>
                  <a:gd name="T44" fmla="*/ 7 w 11"/>
                  <a:gd name="T45" fmla="*/ 6 h 6"/>
                  <a:gd name="T46" fmla="*/ 6 w 11"/>
                  <a:gd name="T47" fmla="*/ 5 h 6"/>
                  <a:gd name="T48" fmla="*/ 6 w 11"/>
                  <a:gd name="T49" fmla="*/ 5 h 6"/>
                  <a:gd name="T50" fmla="*/ 5 w 11"/>
                  <a:gd name="T51" fmla="*/ 5 h 6"/>
                  <a:gd name="T52" fmla="*/ 5 w 11"/>
                  <a:gd name="T53" fmla="*/ 5 h 6"/>
                  <a:gd name="T54" fmla="*/ 4 w 11"/>
                  <a:gd name="T55" fmla="*/ 5 h 6"/>
                  <a:gd name="T56" fmla="*/ 4 w 11"/>
                  <a:gd name="T57" fmla="*/ 4 h 6"/>
                  <a:gd name="T58" fmla="*/ 4 w 11"/>
                  <a:gd name="T59" fmla="*/ 4 h 6"/>
                  <a:gd name="T60" fmla="*/ 3 w 11"/>
                  <a:gd name="T61" fmla="*/ 4 h 6"/>
                  <a:gd name="T62" fmla="*/ 3 w 11"/>
                  <a:gd name="T63" fmla="*/ 4 h 6"/>
                  <a:gd name="T64" fmla="*/ 2 w 11"/>
                  <a:gd name="T65" fmla="*/ 4 h 6"/>
                  <a:gd name="T66" fmla="*/ 2 w 11"/>
                  <a:gd name="T67" fmla="*/ 4 h 6"/>
                  <a:gd name="T68" fmla="*/ 2 w 11"/>
                  <a:gd name="T69" fmla="*/ 3 h 6"/>
                  <a:gd name="T70" fmla="*/ 1 w 11"/>
                  <a:gd name="T71" fmla="*/ 3 h 6"/>
                  <a:gd name="T72" fmla="*/ 1 w 11"/>
                  <a:gd name="T73" fmla="*/ 2 h 6"/>
                  <a:gd name="T74" fmla="*/ 0 w 11"/>
                  <a:gd name="T75" fmla="*/ 2 h 6"/>
                  <a:gd name="T76" fmla="*/ 0 w 11"/>
                  <a:gd name="T77" fmla="*/ 2 h 6"/>
                  <a:gd name="T78" fmla="*/ 0 w 11"/>
                  <a:gd name="T79" fmla="*/ 1 h 6"/>
                  <a:gd name="T80" fmla="*/ 0 w 11"/>
                  <a:gd name="T81" fmla="*/ 1 h 6"/>
                  <a:gd name="T82" fmla="*/ 1 w 11"/>
                  <a:gd name="T83" fmla="*/ 0 h 6"/>
                  <a:gd name="T84" fmla="*/ 2 w 11"/>
                  <a:gd name="T85" fmla="*/ 0 h 6"/>
                  <a:gd name="T86" fmla="*/ 3 w 11"/>
                  <a:gd name="T87" fmla="*/ 0 h 6"/>
                  <a:gd name="T88" fmla="*/ 4 w 11"/>
                  <a:gd name="T89" fmla="*/ 0 h 6"/>
                  <a:gd name="T90" fmla="*/ 5 w 11"/>
                  <a:gd name="T91" fmla="*/ 1 h 6"/>
                  <a:gd name="T92" fmla="*/ 6 w 11"/>
                  <a:gd name="T93" fmla="*/ 1 h 6"/>
                  <a:gd name="T94" fmla="*/ 6 w 11"/>
                  <a:gd name="T95" fmla="*/ 2 h 6"/>
                  <a:gd name="T96" fmla="*/ 7 w 11"/>
                  <a:gd name="T9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" h="6">
                    <a:moveTo>
                      <a:pt x="7" y="2"/>
                    </a:moveTo>
                    <a:lnTo>
                      <a:pt x="8" y="2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E49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8" name="Freeform 508"/>
              <p:cNvSpPr>
                <a:spLocks/>
              </p:cNvSpPr>
              <p:nvPr/>
            </p:nvSpPr>
            <p:spPr bwMode="auto">
              <a:xfrm>
                <a:off x="2168" y="1767"/>
                <a:ext cx="54" cy="36"/>
              </a:xfrm>
              <a:custGeom>
                <a:avLst/>
                <a:gdLst>
                  <a:gd name="T0" fmla="*/ 6 w 9"/>
                  <a:gd name="T1" fmla="*/ 2 h 6"/>
                  <a:gd name="T2" fmla="*/ 7 w 9"/>
                  <a:gd name="T3" fmla="*/ 2 h 6"/>
                  <a:gd name="T4" fmla="*/ 7 w 9"/>
                  <a:gd name="T5" fmla="*/ 2 h 6"/>
                  <a:gd name="T6" fmla="*/ 7 w 9"/>
                  <a:gd name="T7" fmla="*/ 3 h 6"/>
                  <a:gd name="T8" fmla="*/ 8 w 9"/>
                  <a:gd name="T9" fmla="*/ 3 h 6"/>
                  <a:gd name="T10" fmla="*/ 8 w 9"/>
                  <a:gd name="T11" fmla="*/ 3 h 6"/>
                  <a:gd name="T12" fmla="*/ 9 w 9"/>
                  <a:gd name="T13" fmla="*/ 4 h 6"/>
                  <a:gd name="T14" fmla="*/ 9 w 9"/>
                  <a:gd name="T15" fmla="*/ 4 h 6"/>
                  <a:gd name="T16" fmla="*/ 9 w 9"/>
                  <a:gd name="T17" fmla="*/ 5 h 6"/>
                  <a:gd name="T18" fmla="*/ 9 w 9"/>
                  <a:gd name="T19" fmla="*/ 5 h 6"/>
                  <a:gd name="T20" fmla="*/ 9 w 9"/>
                  <a:gd name="T21" fmla="*/ 5 h 6"/>
                  <a:gd name="T22" fmla="*/ 9 w 9"/>
                  <a:gd name="T23" fmla="*/ 5 h 6"/>
                  <a:gd name="T24" fmla="*/ 9 w 9"/>
                  <a:gd name="T25" fmla="*/ 5 h 6"/>
                  <a:gd name="T26" fmla="*/ 9 w 9"/>
                  <a:gd name="T27" fmla="*/ 5 h 6"/>
                  <a:gd name="T28" fmla="*/ 9 w 9"/>
                  <a:gd name="T29" fmla="*/ 6 h 6"/>
                  <a:gd name="T30" fmla="*/ 9 w 9"/>
                  <a:gd name="T31" fmla="*/ 6 h 6"/>
                  <a:gd name="T32" fmla="*/ 8 w 9"/>
                  <a:gd name="T33" fmla="*/ 6 h 6"/>
                  <a:gd name="T34" fmla="*/ 7 w 9"/>
                  <a:gd name="T35" fmla="*/ 6 h 6"/>
                  <a:gd name="T36" fmla="*/ 7 w 9"/>
                  <a:gd name="T37" fmla="*/ 6 h 6"/>
                  <a:gd name="T38" fmla="*/ 6 w 9"/>
                  <a:gd name="T39" fmla="*/ 6 h 6"/>
                  <a:gd name="T40" fmla="*/ 6 w 9"/>
                  <a:gd name="T41" fmla="*/ 5 h 6"/>
                  <a:gd name="T42" fmla="*/ 5 w 9"/>
                  <a:gd name="T43" fmla="*/ 5 h 6"/>
                  <a:gd name="T44" fmla="*/ 5 w 9"/>
                  <a:gd name="T45" fmla="*/ 5 h 6"/>
                  <a:gd name="T46" fmla="*/ 4 w 9"/>
                  <a:gd name="T47" fmla="*/ 5 h 6"/>
                  <a:gd name="T48" fmla="*/ 4 w 9"/>
                  <a:gd name="T49" fmla="*/ 5 h 6"/>
                  <a:gd name="T50" fmla="*/ 4 w 9"/>
                  <a:gd name="T51" fmla="*/ 4 h 6"/>
                  <a:gd name="T52" fmla="*/ 3 w 9"/>
                  <a:gd name="T53" fmla="*/ 4 h 6"/>
                  <a:gd name="T54" fmla="*/ 3 w 9"/>
                  <a:gd name="T55" fmla="*/ 4 h 6"/>
                  <a:gd name="T56" fmla="*/ 3 w 9"/>
                  <a:gd name="T57" fmla="*/ 4 h 6"/>
                  <a:gd name="T58" fmla="*/ 2 w 9"/>
                  <a:gd name="T59" fmla="*/ 4 h 6"/>
                  <a:gd name="T60" fmla="*/ 2 w 9"/>
                  <a:gd name="T61" fmla="*/ 4 h 6"/>
                  <a:gd name="T62" fmla="*/ 1 w 9"/>
                  <a:gd name="T63" fmla="*/ 3 h 6"/>
                  <a:gd name="T64" fmla="*/ 1 w 9"/>
                  <a:gd name="T65" fmla="*/ 3 h 6"/>
                  <a:gd name="T66" fmla="*/ 1 w 9"/>
                  <a:gd name="T67" fmla="*/ 3 h 6"/>
                  <a:gd name="T68" fmla="*/ 0 w 9"/>
                  <a:gd name="T69" fmla="*/ 3 h 6"/>
                  <a:gd name="T70" fmla="*/ 0 w 9"/>
                  <a:gd name="T71" fmla="*/ 2 h 6"/>
                  <a:gd name="T72" fmla="*/ 0 w 9"/>
                  <a:gd name="T73" fmla="*/ 2 h 6"/>
                  <a:gd name="T74" fmla="*/ 0 w 9"/>
                  <a:gd name="T75" fmla="*/ 1 h 6"/>
                  <a:gd name="T76" fmla="*/ 0 w 9"/>
                  <a:gd name="T77" fmla="*/ 1 h 6"/>
                  <a:gd name="T78" fmla="*/ 1 w 9"/>
                  <a:gd name="T79" fmla="*/ 0 h 6"/>
                  <a:gd name="T80" fmla="*/ 2 w 9"/>
                  <a:gd name="T81" fmla="*/ 0 h 6"/>
                  <a:gd name="T82" fmla="*/ 2 w 9"/>
                  <a:gd name="T83" fmla="*/ 0 h 6"/>
                  <a:gd name="T84" fmla="*/ 3 w 9"/>
                  <a:gd name="T85" fmla="*/ 1 h 6"/>
                  <a:gd name="T86" fmla="*/ 4 w 9"/>
                  <a:gd name="T87" fmla="*/ 1 h 6"/>
                  <a:gd name="T88" fmla="*/ 5 w 9"/>
                  <a:gd name="T89" fmla="*/ 1 h 6"/>
                  <a:gd name="T90" fmla="*/ 5 w 9"/>
                  <a:gd name="T91" fmla="*/ 2 h 6"/>
                  <a:gd name="T92" fmla="*/ 6 w 9"/>
                  <a:gd name="T9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" h="6">
                    <a:moveTo>
                      <a:pt x="6" y="2"/>
                    </a:move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19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09" name="Freeform 509"/>
              <p:cNvSpPr>
                <a:spLocks/>
              </p:cNvSpPr>
              <p:nvPr/>
            </p:nvSpPr>
            <p:spPr bwMode="auto">
              <a:xfrm>
                <a:off x="2096" y="1677"/>
                <a:ext cx="330" cy="180"/>
              </a:xfrm>
              <a:custGeom>
                <a:avLst/>
                <a:gdLst>
                  <a:gd name="T0" fmla="*/ 44 w 55"/>
                  <a:gd name="T1" fmla="*/ 3 h 30"/>
                  <a:gd name="T2" fmla="*/ 48 w 55"/>
                  <a:gd name="T3" fmla="*/ 3 h 30"/>
                  <a:gd name="T4" fmla="*/ 51 w 55"/>
                  <a:gd name="T5" fmla="*/ 4 h 30"/>
                  <a:gd name="T6" fmla="*/ 53 w 55"/>
                  <a:gd name="T7" fmla="*/ 6 h 30"/>
                  <a:gd name="T8" fmla="*/ 54 w 55"/>
                  <a:gd name="T9" fmla="*/ 9 h 30"/>
                  <a:gd name="T10" fmla="*/ 55 w 55"/>
                  <a:gd name="T11" fmla="*/ 11 h 30"/>
                  <a:gd name="T12" fmla="*/ 55 w 55"/>
                  <a:gd name="T13" fmla="*/ 13 h 30"/>
                  <a:gd name="T14" fmla="*/ 54 w 55"/>
                  <a:gd name="T15" fmla="*/ 15 h 30"/>
                  <a:gd name="T16" fmla="*/ 53 w 55"/>
                  <a:gd name="T17" fmla="*/ 17 h 30"/>
                  <a:gd name="T18" fmla="*/ 51 w 55"/>
                  <a:gd name="T19" fmla="*/ 19 h 30"/>
                  <a:gd name="T20" fmla="*/ 49 w 55"/>
                  <a:gd name="T21" fmla="*/ 20 h 30"/>
                  <a:gd name="T22" fmla="*/ 47 w 55"/>
                  <a:gd name="T23" fmla="*/ 21 h 30"/>
                  <a:gd name="T24" fmla="*/ 45 w 55"/>
                  <a:gd name="T25" fmla="*/ 22 h 30"/>
                  <a:gd name="T26" fmla="*/ 42 w 55"/>
                  <a:gd name="T27" fmla="*/ 23 h 30"/>
                  <a:gd name="T28" fmla="*/ 40 w 55"/>
                  <a:gd name="T29" fmla="*/ 23 h 30"/>
                  <a:gd name="T30" fmla="*/ 37 w 55"/>
                  <a:gd name="T31" fmla="*/ 23 h 30"/>
                  <a:gd name="T32" fmla="*/ 36 w 55"/>
                  <a:gd name="T33" fmla="*/ 24 h 30"/>
                  <a:gd name="T34" fmla="*/ 35 w 55"/>
                  <a:gd name="T35" fmla="*/ 24 h 30"/>
                  <a:gd name="T36" fmla="*/ 35 w 55"/>
                  <a:gd name="T37" fmla="*/ 24 h 30"/>
                  <a:gd name="T38" fmla="*/ 35 w 55"/>
                  <a:gd name="T39" fmla="*/ 25 h 30"/>
                  <a:gd name="T40" fmla="*/ 35 w 55"/>
                  <a:gd name="T41" fmla="*/ 25 h 30"/>
                  <a:gd name="T42" fmla="*/ 35 w 55"/>
                  <a:gd name="T43" fmla="*/ 26 h 30"/>
                  <a:gd name="T44" fmla="*/ 34 w 55"/>
                  <a:gd name="T45" fmla="*/ 27 h 30"/>
                  <a:gd name="T46" fmla="*/ 32 w 55"/>
                  <a:gd name="T47" fmla="*/ 28 h 30"/>
                  <a:gd name="T48" fmla="*/ 31 w 55"/>
                  <a:gd name="T49" fmla="*/ 29 h 30"/>
                  <a:gd name="T50" fmla="*/ 28 w 55"/>
                  <a:gd name="T51" fmla="*/ 30 h 30"/>
                  <a:gd name="T52" fmla="*/ 24 w 55"/>
                  <a:gd name="T53" fmla="*/ 30 h 30"/>
                  <a:gd name="T54" fmla="*/ 20 w 55"/>
                  <a:gd name="T55" fmla="*/ 29 h 30"/>
                  <a:gd name="T56" fmla="*/ 17 w 55"/>
                  <a:gd name="T57" fmla="*/ 27 h 30"/>
                  <a:gd name="T58" fmla="*/ 13 w 55"/>
                  <a:gd name="T59" fmla="*/ 25 h 30"/>
                  <a:gd name="T60" fmla="*/ 9 w 55"/>
                  <a:gd name="T61" fmla="*/ 23 h 30"/>
                  <a:gd name="T62" fmla="*/ 6 w 55"/>
                  <a:gd name="T63" fmla="*/ 21 h 30"/>
                  <a:gd name="T64" fmla="*/ 2 w 55"/>
                  <a:gd name="T65" fmla="*/ 19 h 30"/>
                  <a:gd name="T66" fmla="*/ 1 w 55"/>
                  <a:gd name="T67" fmla="*/ 16 h 30"/>
                  <a:gd name="T68" fmla="*/ 0 w 55"/>
                  <a:gd name="T69" fmla="*/ 13 h 30"/>
                  <a:gd name="T70" fmla="*/ 0 w 55"/>
                  <a:gd name="T71" fmla="*/ 11 h 30"/>
                  <a:gd name="T72" fmla="*/ 1 w 55"/>
                  <a:gd name="T73" fmla="*/ 8 h 30"/>
                  <a:gd name="T74" fmla="*/ 2 w 55"/>
                  <a:gd name="T75" fmla="*/ 6 h 30"/>
                  <a:gd name="T76" fmla="*/ 3 w 55"/>
                  <a:gd name="T77" fmla="*/ 5 h 30"/>
                  <a:gd name="T78" fmla="*/ 5 w 55"/>
                  <a:gd name="T79" fmla="*/ 4 h 30"/>
                  <a:gd name="T80" fmla="*/ 7 w 55"/>
                  <a:gd name="T81" fmla="*/ 4 h 30"/>
                  <a:gd name="T82" fmla="*/ 9 w 55"/>
                  <a:gd name="T83" fmla="*/ 4 h 30"/>
                  <a:gd name="T84" fmla="*/ 12 w 55"/>
                  <a:gd name="T85" fmla="*/ 4 h 30"/>
                  <a:gd name="T86" fmla="*/ 15 w 55"/>
                  <a:gd name="T87" fmla="*/ 6 h 30"/>
                  <a:gd name="T88" fmla="*/ 17 w 55"/>
                  <a:gd name="T89" fmla="*/ 7 h 30"/>
                  <a:gd name="T90" fmla="*/ 19 w 55"/>
                  <a:gd name="T91" fmla="*/ 8 h 30"/>
                  <a:gd name="T92" fmla="*/ 19 w 55"/>
                  <a:gd name="T93" fmla="*/ 8 h 30"/>
                  <a:gd name="T94" fmla="*/ 19 w 55"/>
                  <a:gd name="T95" fmla="*/ 8 h 30"/>
                  <a:gd name="T96" fmla="*/ 20 w 55"/>
                  <a:gd name="T97" fmla="*/ 8 h 30"/>
                  <a:gd name="T98" fmla="*/ 20 w 55"/>
                  <a:gd name="T99" fmla="*/ 7 h 30"/>
                  <a:gd name="T100" fmla="*/ 20 w 55"/>
                  <a:gd name="T101" fmla="*/ 5 h 30"/>
                  <a:gd name="T102" fmla="*/ 21 w 55"/>
                  <a:gd name="T103" fmla="*/ 3 h 30"/>
                  <a:gd name="T104" fmla="*/ 22 w 55"/>
                  <a:gd name="T105" fmla="*/ 2 h 30"/>
                  <a:gd name="T106" fmla="*/ 25 w 55"/>
                  <a:gd name="T107" fmla="*/ 0 h 30"/>
                  <a:gd name="T108" fmla="*/ 30 w 55"/>
                  <a:gd name="T109" fmla="*/ 0 h 30"/>
                  <a:gd name="T110" fmla="*/ 35 w 55"/>
                  <a:gd name="T111" fmla="*/ 2 h 30"/>
                  <a:gd name="T112" fmla="*/ 40 w 55"/>
                  <a:gd name="T113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" h="30">
                    <a:moveTo>
                      <a:pt x="43" y="3"/>
                    </a:moveTo>
                    <a:lnTo>
                      <a:pt x="44" y="3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51" y="4"/>
                    </a:lnTo>
                    <a:lnTo>
                      <a:pt x="52" y="5"/>
                    </a:lnTo>
                    <a:lnTo>
                      <a:pt x="53" y="6"/>
                    </a:lnTo>
                    <a:lnTo>
                      <a:pt x="54" y="8"/>
                    </a:lnTo>
                    <a:lnTo>
                      <a:pt x="54" y="9"/>
                    </a:lnTo>
                    <a:lnTo>
                      <a:pt x="55" y="10"/>
                    </a:lnTo>
                    <a:lnTo>
                      <a:pt x="55" y="11"/>
                    </a:lnTo>
                    <a:lnTo>
                      <a:pt x="55" y="12"/>
                    </a:lnTo>
                    <a:lnTo>
                      <a:pt x="55" y="13"/>
                    </a:lnTo>
                    <a:lnTo>
                      <a:pt x="55" y="14"/>
                    </a:lnTo>
                    <a:lnTo>
                      <a:pt x="54" y="15"/>
                    </a:lnTo>
                    <a:lnTo>
                      <a:pt x="54" y="16"/>
                    </a:lnTo>
                    <a:lnTo>
                      <a:pt x="53" y="17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50" y="20"/>
                    </a:lnTo>
                    <a:lnTo>
                      <a:pt x="49" y="20"/>
                    </a:lnTo>
                    <a:lnTo>
                      <a:pt x="48" y="21"/>
                    </a:lnTo>
                    <a:lnTo>
                      <a:pt x="47" y="21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4" y="22"/>
                    </a:lnTo>
                    <a:lnTo>
                      <a:pt x="42" y="23"/>
                    </a:lnTo>
                    <a:lnTo>
                      <a:pt x="41" y="23"/>
                    </a:lnTo>
                    <a:lnTo>
                      <a:pt x="40" y="23"/>
                    </a:lnTo>
                    <a:lnTo>
                      <a:pt x="38" y="23"/>
                    </a:lnTo>
                    <a:lnTo>
                      <a:pt x="37" y="23"/>
                    </a:lnTo>
                    <a:lnTo>
                      <a:pt x="36" y="23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5" y="24"/>
                    </a:lnTo>
                    <a:lnTo>
                      <a:pt x="35" y="24"/>
                    </a:lnTo>
                    <a:lnTo>
                      <a:pt x="35" y="24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6"/>
                    </a:lnTo>
                    <a:lnTo>
                      <a:pt x="34" y="26"/>
                    </a:lnTo>
                    <a:lnTo>
                      <a:pt x="34" y="27"/>
                    </a:lnTo>
                    <a:lnTo>
                      <a:pt x="33" y="27"/>
                    </a:lnTo>
                    <a:lnTo>
                      <a:pt x="32" y="28"/>
                    </a:lnTo>
                    <a:lnTo>
                      <a:pt x="31" y="28"/>
                    </a:lnTo>
                    <a:lnTo>
                      <a:pt x="31" y="29"/>
                    </a:lnTo>
                    <a:lnTo>
                      <a:pt x="30" y="29"/>
                    </a:lnTo>
                    <a:lnTo>
                      <a:pt x="28" y="30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2" y="29"/>
                    </a:lnTo>
                    <a:lnTo>
                      <a:pt x="20" y="29"/>
                    </a:lnTo>
                    <a:lnTo>
                      <a:pt x="18" y="28"/>
                    </a:lnTo>
                    <a:lnTo>
                      <a:pt x="17" y="27"/>
                    </a:lnTo>
                    <a:lnTo>
                      <a:pt x="15" y="26"/>
                    </a:lnTo>
                    <a:lnTo>
                      <a:pt x="13" y="25"/>
                    </a:lnTo>
                    <a:lnTo>
                      <a:pt x="11" y="24"/>
                    </a:lnTo>
                    <a:lnTo>
                      <a:pt x="9" y="23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7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2"/>
                    </a:lnTo>
                    <a:lnTo>
                      <a:pt x="22" y="1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3" y="1"/>
                    </a:lnTo>
                    <a:lnTo>
                      <a:pt x="35" y="2"/>
                    </a:lnTo>
                    <a:lnTo>
                      <a:pt x="38" y="2"/>
                    </a:lnTo>
                    <a:lnTo>
                      <a:pt x="40" y="3"/>
                    </a:lnTo>
                    <a:lnTo>
                      <a:pt x="43" y="3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0" name="Freeform 510"/>
              <p:cNvSpPr>
                <a:spLocks/>
              </p:cNvSpPr>
              <p:nvPr/>
            </p:nvSpPr>
            <p:spPr bwMode="auto">
              <a:xfrm>
                <a:off x="2222" y="1683"/>
                <a:ext cx="198" cy="126"/>
              </a:xfrm>
              <a:custGeom>
                <a:avLst/>
                <a:gdLst>
                  <a:gd name="T0" fmla="*/ 21 w 33"/>
                  <a:gd name="T1" fmla="*/ 3 h 21"/>
                  <a:gd name="T2" fmla="*/ 25 w 33"/>
                  <a:gd name="T3" fmla="*/ 4 h 21"/>
                  <a:gd name="T4" fmla="*/ 28 w 33"/>
                  <a:gd name="T5" fmla="*/ 5 h 21"/>
                  <a:gd name="T6" fmla="*/ 31 w 33"/>
                  <a:gd name="T7" fmla="*/ 7 h 21"/>
                  <a:gd name="T8" fmla="*/ 33 w 33"/>
                  <a:gd name="T9" fmla="*/ 9 h 21"/>
                  <a:gd name="T10" fmla="*/ 33 w 33"/>
                  <a:gd name="T11" fmla="*/ 11 h 21"/>
                  <a:gd name="T12" fmla="*/ 32 w 33"/>
                  <a:gd name="T13" fmla="*/ 13 h 21"/>
                  <a:gd name="T14" fmla="*/ 31 w 33"/>
                  <a:gd name="T15" fmla="*/ 14 h 21"/>
                  <a:gd name="T16" fmla="*/ 30 w 33"/>
                  <a:gd name="T17" fmla="*/ 16 h 21"/>
                  <a:gd name="T18" fmla="*/ 29 w 33"/>
                  <a:gd name="T19" fmla="*/ 18 h 21"/>
                  <a:gd name="T20" fmla="*/ 27 w 33"/>
                  <a:gd name="T21" fmla="*/ 19 h 21"/>
                  <a:gd name="T22" fmla="*/ 24 w 33"/>
                  <a:gd name="T23" fmla="*/ 20 h 21"/>
                  <a:gd name="T24" fmla="*/ 23 w 33"/>
                  <a:gd name="T25" fmla="*/ 20 h 21"/>
                  <a:gd name="T26" fmla="*/ 21 w 33"/>
                  <a:gd name="T27" fmla="*/ 21 h 21"/>
                  <a:gd name="T28" fmla="*/ 18 w 33"/>
                  <a:gd name="T29" fmla="*/ 21 h 21"/>
                  <a:gd name="T30" fmla="*/ 16 w 33"/>
                  <a:gd name="T31" fmla="*/ 20 h 21"/>
                  <a:gd name="T32" fmla="*/ 16 w 33"/>
                  <a:gd name="T33" fmla="*/ 20 h 21"/>
                  <a:gd name="T34" fmla="*/ 15 w 33"/>
                  <a:gd name="T35" fmla="*/ 20 h 21"/>
                  <a:gd name="T36" fmla="*/ 15 w 33"/>
                  <a:gd name="T37" fmla="*/ 19 h 21"/>
                  <a:gd name="T38" fmla="*/ 15 w 33"/>
                  <a:gd name="T39" fmla="*/ 18 h 21"/>
                  <a:gd name="T40" fmla="*/ 17 w 33"/>
                  <a:gd name="T41" fmla="*/ 18 h 21"/>
                  <a:gd name="T42" fmla="*/ 20 w 33"/>
                  <a:gd name="T43" fmla="*/ 19 h 21"/>
                  <a:gd name="T44" fmla="*/ 23 w 33"/>
                  <a:gd name="T45" fmla="*/ 18 h 21"/>
                  <a:gd name="T46" fmla="*/ 25 w 33"/>
                  <a:gd name="T47" fmla="*/ 17 h 21"/>
                  <a:gd name="T48" fmla="*/ 26 w 33"/>
                  <a:gd name="T49" fmla="*/ 15 h 21"/>
                  <a:gd name="T50" fmla="*/ 27 w 33"/>
                  <a:gd name="T51" fmla="*/ 15 h 21"/>
                  <a:gd name="T52" fmla="*/ 27 w 33"/>
                  <a:gd name="T53" fmla="*/ 14 h 21"/>
                  <a:gd name="T54" fmla="*/ 27 w 33"/>
                  <a:gd name="T55" fmla="*/ 13 h 21"/>
                  <a:gd name="T56" fmla="*/ 26 w 33"/>
                  <a:gd name="T57" fmla="*/ 12 h 21"/>
                  <a:gd name="T58" fmla="*/ 25 w 33"/>
                  <a:gd name="T59" fmla="*/ 10 h 21"/>
                  <a:gd name="T60" fmla="*/ 23 w 33"/>
                  <a:gd name="T61" fmla="*/ 10 h 21"/>
                  <a:gd name="T62" fmla="*/ 21 w 33"/>
                  <a:gd name="T63" fmla="*/ 9 h 21"/>
                  <a:gd name="T64" fmla="*/ 19 w 33"/>
                  <a:gd name="T65" fmla="*/ 8 h 21"/>
                  <a:gd name="T66" fmla="*/ 16 w 33"/>
                  <a:gd name="T67" fmla="*/ 7 h 21"/>
                  <a:gd name="T68" fmla="*/ 13 w 33"/>
                  <a:gd name="T69" fmla="*/ 7 h 21"/>
                  <a:gd name="T70" fmla="*/ 10 w 33"/>
                  <a:gd name="T71" fmla="*/ 7 h 21"/>
                  <a:gd name="T72" fmla="*/ 8 w 33"/>
                  <a:gd name="T73" fmla="*/ 8 h 21"/>
                  <a:gd name="T74" fmla="*/ 8 w 33"/>
                  <a:gd name="T75" fmla="*/ 8 h 21"/>
                  <a:gd name="T76" fmla="*/ 7 w 33"/>
                  <a:gd name="T77" fmla="*/ 9 h 21"/>
                  <a:gd name="T78" fmla="*/ 7 w 33"/>
                  <a:gd name="T79" fmla="*/ 10 h 21"/>
                  <a:gd name="T80" fmla="*/ 6 w 33"/>
                  <a:gd name="T81" fmla="*/ 10 h 21"/>
                  <a:gd name="T82" fmla="*/ 4 w 33"/>
                  <a:gd name="T83" fmla="*/ 9 h 21"/>
                  <a:gd name="T84" fmla="*/ 3 w 33"/>
                  <a:gd name="T85" fmla="*/ 9 h 21"/>
                  <a:gd name="T86" fmla="*/ 1 w 33"/>
                  <a:gd name="T87" fmla="*/ 8 h 21"/>
                  <a:gd name="T88" fmla="*/ 0 w 33"/>
                  <a:gd name="T89" fmla="*/ 7 h 21"/>
                  <a:gd name="T90" fmla="*/ 0 w 33"/>
                  <a:gd name="T91" fmla="*/ 6 h 21"/>
                  <a:gd name="T92" fmla="*/ 0 w 33"/>
                  <a:gd name="T93" fmla="*/ 5 h 21"/>
                  <a:gd name="T94" fmla="*/ 0 w 33"/>
                  <a:gd name="T95" fmla="*/ 4 h 21"/>
                  <a:gd name="T96" fmla="*/ 2 w 33"/>
                  <a:gd name="T97" fmla="*/ 2 h 21"/>
                  <a:gd name="T98" fmla="*/ 5 w 33"/>
                  <a:gd name="T99" fmla="*/ 0 h 21"/>
                  <a:gd name="T100" fmla="*/ 8 w 33"/>
                  <a:gd name="T101" fmla="*/ 1 h 21"/>
                  <a:gd name="T102" fmla="*/ 12 w 33"/>
                  <a:gd name="T103" fmla="*/ 1 h 21"/>
                  <a:gd name="T104" fmla="*/ 14 w 33"/>
                  <a:gd name="T105" fmla="*/ 2 h 21"/>
                  <a:gd name="T106" fmla="*/ 15 w 33"/>
                  <a:gd name="T107" fmla="*/ 2 h 21"/>
                  <a:gd name="T108" fmla="*/ 17 w 33"/>
                  <a:gd name="T109" fmla="*/ 3 h 21"/>
                  <a:gd name="T110" fmla="*/ 18 w 33"/>
                  <a:gd name="T111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" h="21">
                    <a:moveTo>
                      <a:pt x="19" y="3"/>
                    </a:moveTo>
                    <a:lnTo>
                      <a:pt x="21" y="3"/>
                    </a:lnTo>
                    <a:lnTo>
                      <a:pt x="23" y="4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1" y="7"/>
                    </a:lnTo>
                    <a:lnTo>
                      <a:pt x="32" y="8"/>
                    </a:lnTo>
                    <a:lnTo>
                      <a:pt x="33" y="9"/>
                    </a:lnTo>
                    <a:lnTo>
                      <a:pt x="33" y="10"/>
                    </a:lnTo>
                    <a:lnTo>
                      <a:pt x="33" y="11"/>
                    </a:lnTo>
                    <a:lnTo>
                      <a:pt x="32" y="12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1" y="14"/>
                    </a:lnTo>
                    <a:lnTo>
                      <a:pt x="31" y="15"/>
                    </a:lnTo>
                    <a:lnTo>
                      <a:pt x="30" y="16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7" y="19"/>
                    </a:lnTo>
                    <a:lnTo>
                      <a:pt x="26" y="19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3" y="20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7" y="21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7" y="18"/>
                    </a:lnTo>
                    <a:lnTo>
                      <a:pt x="18" y="19"/>
                    </a:lnTo>
                    <a:lnTo>
                      <a:pt x="20" y="19"/>
                    </a:lnTo>
                    <a:lnTo>
                      <a:pt x="21" y="19"/>
                    </a:lnTo>
                    <a:lnTo>
                      <a:pt x="23" y="18"/>
                    </a:lnTo>
                    <a:lnTo>
                      <a:pt x="24" y="18"/>
                    </a:lnTo>
                    <a:lnTo>
                      <a:pt x="25" y="17"/>
                    </a:lnTo>
                    <a:lnTo>
                      <a:pt x="26" y="16"/>
                    </a:lnTo>
                    <a:lnTo>
                      <a:pt x="26" y="15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4" y="10"/>
                    </a:lnTo>
                    <a:lnTo>
                      <a:pt x="23" y="10"/>
                    </a:lnTo>
                    <a:lnTo>
                      <a:pt x="22" y="9"/>
                    </a:lnTo>
                    <a:lnTo>
                      <a:pt x="21" y="9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EA55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1" name="Freeform 511"/>
              <p:cNvSpPr>
                <a:spLocks/>
              </p:cNvSpPr>
              <p:nvPr/>
            </p:nvSpPr>
            <p:spPr bwMode="auto">
              <a:xfrm>
                <a:off x="2222" y="1689"/>
                <a:ext cx="192" cy="114"/>
              </a:xfrm>
              <a:custGeom>
                <a:avLst/>
                <a:gdLst>
                  <a:gd name="T0" fmla="*/ 21 w 32"/>
                  <a:gd name="T1" fmla="*/ 3 h 19"/>
                  <a:gd name="T2" fmla="*/ 24 w 32"/>
                  <a:gd name="T3" fmla="*/ 3 h 19"/>
                  <a:gd name="T4" fmla="*/ 28 w 32"/>
                  <a:gd name="T5" fmla="*/ 4 h 19"/>
                  <a:gd name="T6" fmla="*/ 31 w 32"/>
                  <a:gd name="T7" fmla="*/ 6 h 19"/>
                  <a:gd name="T8" fmla="*/ 32 w 32"/>
                  <a:gd name="T9" fmla="*/ 9 h 19"/>
                  <a:gd name="T10" fmla="*/ 32 w 32"/>
                  <a:gd name="T11" fmla="*/ 10 h 19"/>
                  <a:gd name="T12" fmla="*/ 32 w 32"/>
                  <a:gd name="T13" fmla="*/ 12 h 19"/>
                  <a:gd name="T14" fmla="*/ 31 w 32"/>
                  <a:gd name="T15" fmla="*/ 13 h 19"/>
                  <a:gd name="T16" fmla="*/ 30 w 32"/>
                  <a:gd name="T17" fmla="*/ 15 h 19"/>
                  <a:gd name="T18" fmla="*/ 28 w 32"/>
                  <a:gd name="T19" fmla="*/ 17 h 19"/>
                  <a:gd name="T20" fmla="*/ 26 w 32"/>
                  <a:gd name="T21" fmla="*/ 18 h 19"/>
                  <a:gd name="T22" fmla="*/ 24 w 32"/>
                  <a:gd name="T23" fmla="*/ 18 h 19"/>
                  <a:gd name="T24" fmla="*/ 23 w 32"/>
                  <a:gd name="T25" fmla="*/ 19 h 19"/>
                  <a:gd name="T26" fmla="*/ 21 w 32"/>
                  <a:gd name="T27" fmla="*/ 19 h 19"/>
                  <a:gd name="T28" fmla="*/ 18 w 32"/>
                  <a:gd name="T29" fmla="*/ 19 h 19"/>
                  <a:gd name="T30" fmla="*/ 16 w 32"/>
                  <a:gd name="T31" fmla="*/ 19 h 19"/>
                  <a:gd name="T32" fmla="*/ 16 w 32"/>
                  <a:gd name="T33" fmla="*/ 19 h 19"/>
                  <a:gd name="T34" fmla="*/ 15 w 32"/>
                  <a:gd name="T35" fmla="*/ 18 h 19"/>
                  <a:gd name="T36" fmla="*/ 15 w 32"/>
                  <a:gd name="T37" fmla="*/ 18 h 19"/>
                  <a:gd name="T38" fmla="*/ 15 w 32"/>
                  <a:gd name="T39" fmla="*/ 17 h 19"/>
                  <a:gd name="T40" fmla="*/ 17 w 32"/>
                  <a:gd name="T41" fmla="*/ 17 h 19"/>
                  <a:gd name="T42" fmla="*/ 20 w 32"/>
                  <a:gd name="T43" fmla="*/ 18 h 19"/>
                  <a:gd name="T44" fmla="*/ 23 w 32"/>
                  <a:gd name="T45" fmla="*/ 17 h 19"/>
                  <a:gd name="T46" fmla="*/ 25 w 32"/>
                  <a:gd name="T47" fmla="*/ 16 h 19"/>
                  <a:gd name="T48" fmla="*/ 26 w 32"/>
                  <a:gd name="T49" fmla="*/ 14 h 19"/>
                  <a:gd name="T50" fmla="*/ 27 w 32"/>
                  <a:gd name="T51" fmla="*/ 14 h 19"/>
                  <a:gd name="T52" fmla="*/ 27 w 32"/>
                  <a:gd name="T53" fmla="*/ 13 h 19"/>
                  <a:gd name="T54" fmla="*/ 27 w 32"/>
                  <a:gd name="T55" fmla="*/ 12 h 19"/>
                  <a:gd name="T56" fmla="*/ 26 w 32"/>
                  <a:gd name="T57" fmla="*/ 11 h 19"/>
                  <a:gd name="T58" fmla="*/ 25 w 32"/>
                  <a:gd name="T59" fmla="*/ 9 h 19"/>
                  <a:gd name="T60" fmla="*/ 23 w 32"/>
                  <a:gd name="T61" fmla="*/ 9 h 19"/>
                  <a:gd name="T62" fmla="*/ 21 w 32"/>
                  <a:gd name="T63" fmla="*/ 8 h 19"/>
                  <a:gd name="T64" fmla="*/ 19 w 32"/>
                  <a:gd name="T65" fmla="*/ 7 h 19"/>
                  <a:gd name="T66" fmla="*/ 16 w 32"/>
                  <a:gd name="T67" fmla="*/ 6 h 19"/>
                  <a:gd name="T68" fmla="*/ 13 w 32"/>
                  <a:gd name="T69" fmla="*/ 6 h 19"/>
                  <a:gd name="T70" fmla="*/ 10 w 32"/>
                  <a:gd name="T71" fmla="*/ 6 h 19"/>
                  <a:gd name="T72" fmla="*/ 8 w 32"/>
                  <a:gd name="T73" fmla="*/ 7 h 19"/>
                  <a:gd name="T74" fmla="*/ 8 w 32"/>
                  <a:gd name="T75" fmla="*/ 7 h 19"/>
                  <a:gd name="T76" fmla="*/ 7 w 32"/>
                  <a:gd name="T77" fmla="*/ 8 h 19"/>
                  <a:gd name="T78" fmla="*/ 7 w 32"/>
                  <a:gd name="T79" fmla="*/ 9 h 19"/>
                  <a:gd name="T80" fmla="*/ 6 w 32"/>
                  <a:gd name="T81" fmla="*/ 9 h 19"/>
                  <a:gd name="T82" fmla="*/ 5 w 32"/>
                  <a:gd name="T83" fmla="*/ 8 h 19"/>
                  <a:gd name="T84" fmla="*/ 3 w 32"/>
                  <a:gd name="T85" fmla="*/ 8 h 19"/>
                  <a:gd name="T86" fmla="*/ 1 w 32"/>
                  <a:gd name="T87" fmla="*/ 7 h 19"/>
                  <a:gd name="T88" fmla="*/ 0 w 32"/>
                  <a:gd name="T89" fmla="*/ 6 h 19"/>
                  <a:gd name="T90" fmla="*/ 0 w 32"/>
                  <a:gd name="T91" fmla="*/ 5 h 19"/>
                  <a:gd name="T92" fmla="*/ 0 w 32"/>
                  <a:gd name="T93" fmla="*/ 4 h 19"/>
                  <a:gd name="T94" fmla="*/ 1 w 32"/>
                  <a:gd name="T95" fmla="*/ 3 h 19"/>
                  <a:gd name="T96" fmla="*/ 2 w 32"/>
                  <a:gd name="T97" fmla="*/ 1 h 19"/>
                  <a:gd name="T98" fmla="*/ 5 w 32"/>
                  <a:gd name="T99" fmla="*/ 0 h 19"/>
                  <a:gd name="T100" fmla="*/ 9 w 32"/>
                  <a:gd name="T101" fmla="*/ 0 h 19"/>
                  <a:gd name="T102" fmla="*/ 12 w 32"/>
                  <a:gd name="T103" fmla="*/ 1 h 19"/>
                  <a:gd name="T104" fmla="*/ 14 w 32"/>
                  <a:gd name="T105" fmla="*/ 1 h 19"/>
                  <a:gd name="T106" fmla="*/ 15 w 32"/>
                  <a:gd name="T107" fmla="*/ 2 h 19"/>
                  <a:gd name="T108" fmla="*/ 17 w 32"/>
                  <a:gd name="T109" fmla="*/ 2 h 19"/>
                  <a:gd name="T110" fmla="*/ 18 w 32"/>
                  <a:gd name="T11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19">
                    <a:moveTo>
                      <a:pt x="19" y="2"/>
                    </a:moveTo>
                    <a:lnTo>
                      <a:pt x="21" y="3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29" y="5"/>
                    </a:lnTo>
                    <a:lnTo>
                      <a:pt x="31" y="6"/>
                    </a:lnTo>
                    <a:lnTo>
                      <a:pt x="32" y="8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11"/>
                    </a:lnTo>
                    <a:lnTo>
                      <a:pt x="32" y="12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31" y="14"/>
                    </a:lnTo>
                    <a:lnTo>
                      <a:pt x="30" y="15"/>
                    </a:lnTo>
                    <a:lnTo>
                      <a:pt x="29" y="16"/>
                    </a:lnTo>
                    <a:lnTo>
                      <a:pt x="28" y="17"/>
                    </a:lnTo>
                    <a:lnTo>
                      <a:pt x="27" y="17"/>
                    </a:lnTo>
                    <a:lnTo>
                      <a:pt x="26" y="18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19"/>
                    </a:lnTo>
                    <a:lnTo>
                      <a:pt x="23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8" y="18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6" y="15"/>
                    </a:lnTo>
                    <a:lnTo>
                      <a:pt x="26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6" y="11"/>
                    </a:lnTo>
                    <a:lnTo>
                      <a:pt x="25" y="10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EA4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2" name="Freeform 512"/>
              <p:cNvSpPr>
                <a:spLocks/>
              </p:cNvSpPr>
              <p:nvPr/>
            </p:nvSpPr>
            <p:spPr bwMode="auto">
              <a:xfrm>
                <a:off x="2228" y="1689"/>
                <a:ext cx="186" cy="114"/>
              </a:xfrm>
              <a:custGeom>
                <a:avLst/>
                <a:gdLst>
                  <a:gd name="T0" fmla="*/ 20 w 31"/>
                  <a:gd name="T1" fmla="*/ 3 h 19"/>
                  <a:gd name="T2" fmla="*/ 23 w 31"/>
                  <a:gd name="T3" fmla="*/ 3 h 19"/>
                  <a:gd name="T4" fmla="*/ 27 w 31"/>
                  <a:gd name="T5" fmla="*/ 4 h 19"/>
                  <a:gd name="T6" fmla="*/ 29 w 31"/>
                  <a:gd name="T7" fmla="*/ 6 h 19"/>
                  <a:gd name="T8" fmla="*/ 31 w 31"/>
                  <a:gd name="T9" fmla="*/ 9 h 19"/>
                  <a:gd name="T10" fmla="*/ 31 w 31"/>
                  <a:gd name="T11" fmla="*/ 11 h 19"/>
                  <a:gd name="T12" fmla="*/ 31 w 31"/>
                  <a:gd name="T13" fmla="*/ 12 h 19"/>
                  <a:gd name="T14" fmla="*/ 30 w 31"/>
                  <a:gd name="T15" fmla="*/ 13 h 19"/>
                  <a:gd name="T16" fmla="*/ 29 w 31"/>
                  <a:gd name="T17" fmla="*/ 15 h 19"/>
                  <a:gd name="T18" fmla="*/ 27 w 31"/>
                  <a:gd name="T19" fmla="*/ 17 h 19"/>
                  <a:gd name="T20" fmla="*/ 25 w 31"/>
                  <a:gd name="T21" fmla="*/ 18 h 19"/>
                  <a:gd name="T22" fmla="*/ 23 w 31"/>
                  <a:gd name="T23" fmla="*/ 18 h 19"/>
                  <a:gd name="T24" fmla="*/ 22 w 31"/>
                  <a:gd name="T25" fmla="*/ 19 h 19"/>
                  <a:gd name="T26" fmla="*/ 19 w 31"/>
                  <a:gd name="T27" fmla="*/ 19 h 19"/>
                  <a:gd name="T28" fmla="*/ 17 w 31"/>
                  <a:gd name="T29" fmla="*/ 19 h 19"/>
                  <a:gd name="T30" fmla="*/ 15 w 31"/>
                  <a:gd name="T31" fmla="*/ 19 h 19"/>
                  <a:gd name="T32" fmla="*/ 15 w 31"/>
                  <a:gd name="T33" fmla="*/ 19 h 19"/>
                  <a:gd name="T34" fmla="*/ 14 w 31"/>
                  <a:gd name="T35" fmla="*/ 18 h 19"/>
                  <a:gd name="T36" fmla="*/ 14 w 31"/>
                  <a:gd name="T37" fmla="*/ 18 h 19"/>
                  <a:gd name="T38" fmla="*/ 14 w 31"/>
                  <a:gd name="T39" fmla="*/ 17 h 19"/>
                  <a:gd name="T40" fmla="*/ 16 w 31"/>
                  <a:gd name="T41" fmla="*/ 17 h 19"/>
                  <a:gd name="T42" fmla="*/ 19 w 31"/>
                  <a:gd name="T43" fmla="*/ 18 h 19"/>
                  <a:gd name="T44" fmla="*/ 22 w 31"/>
                  <a:gd name="T45" fmla="*/ 17 h 19"/>
                  <a:gd name="T46" fmla="*/ 24 w 31"/>
                  <a:gd name="T47" fmla="*/ 16 h 19"/>
                  <a:gd name="T48" fmla="*/ 25 w 31"/>
                  <a:gd name="T49" fmla="*/ 14 h 19"/>
                  <a:gd name="T50" fmla="*/ 26 w 31"/>
                  <a:gd name="T51" fmla="*/ 14 h 19"/>
                  <a:gd name="T52" fmla="*/ 26 w 31"/>
                  <a:gd name="T53" fmla="*/ 13 h 19"/>
                  <a:gd name="T54" fmla="*/ 26 w 31"/>
                  <a:gd name="T55" fmla="*/ 12 h 19"/>
                  <a:gd name="T56" fmla="*/ 25 w 31"/>
                  <a:gd name="T57" fmla="*/ 11 h 19"/>
                  <a:gd name="T58" fmla="*/ 24 w 31"/>
                  <a:gd name="T59" fmla="*/ 9 h 19"/>
                  <a:gd name="T60" fmla="*/ 22 w 31"/>
                  <a:gd name="T61" fmla="*/ 9 h 19"/>
                  <a:gd name="T62" fmla="*/ 20 w 31"/>
                  <a:gd name="T63" fmla="*/ 8 h 19"/>
                  <a:gd name="T64" fmla="*/ 18 w 31"/>
                  <a:gd name="T65" fmla="*/ 7 h 19"/>
                  <a:gd name="T66" fmla="*/ 15 w 31"/>
                  <a:gd name="T67" fmla="*/ 6 h 19"/>
                  <a:gd name="T68" fmla="*/ 12 w 31"/>
                  <a:gd name="T69" fmla="*/ 6 h 19"/>
                  <a:gd name="T70" fmla="*/ 9 w 31"/>
                  <a:gd name="T71" fmla="*/ 6 h 19"/>
                  <a:gd name="T72" fmla="*/ 7 w 31"/>
                  <a:gd name="T73" fmla="*/ 7 h 19"/>
                  <a:gd name="T74" fmla="*/ 7 w 31"/>
                  <a:gd name="T75" fmla="*/ 7 h 19"/>
                  <a:gd name="T76" fmla="*/ 6 w 31"/>
                  <a:gd name="T77" fmla="*/ 8 h 19"/>
                  <a:gd name="T78" fmla="*/ 6 w 31"/>
                  <a:gd name="T79" fmla="*/ 9 h 19"/>
                  <a:gd name="T80" fmla="*/ 5 w 31"/>
                  <a:gd name="T81" fmla="*/ 9 h 19"/>
                  <a:gd name="T82" fmla="*/ 4 w 31"/>
                  <a:gd name="T83" fmla="*/ 8 h 19"/>
                  <a:gd name="T84" fmla="*/ 2 w 31"/>
                  <a:gd name="T85" fmla="*/ 8 h 19"/>
                  <a:gd name="T86" fmla="*/ 1 w 31"/>
                  <a:gd name="T87" fmla="*/ 7 h 19"/>
                  <a:gd name="T88" fmla="*/ 0 w 31"/>
                  <a:gd name="T89" fmla="*/ 6 h 19"/>
                  <a:gd name="T90" fmla="*/ 0 w 31"/>
                  <a:gd name="T91" fmla="*/ 5 h 19"/>
                  <a:gd name="T92" fmla="*/ 0 w 31"/>
                  <a:gd name="T93" fmla="*/ 4 h 19"/>
                  <a:gd name="T94" fmla="*/ 0 w 31"/>
                  <a:gd name="T95" fmla="*/ 3 h 19"/>
                  <a:gd name="T96" fmla="*/ 1 w 31"/>
                  <a:gd name="T97" fmla="*/ 1 h 19"/>
                  <a:gd name="T98" fmla="*/ 4 w 31"/>
                  <a:gd name="T99" fmla="*/ 0 h 19"/>
                  <a:gd name="T100" fmla="*/ 8 w 31"/>
                  <a:gd name="T101" fmla="*/ 0 h 19"/>
                  <a:gd name="T102" fmla="*/ 11 w 31"/>
                  <a:gd name="T103" fmla="*/ 1 h 19"/>
                  <a:gd name="T104" fmla="*/ 13 w 31"/>
                  <a:gd name="T105" fmla="*/ 2 h 19"/>
                  <a:gd name="T106" fmla="*/ 14 w 31"/>
                  <a:gd name="T107" fmla="*/ 2 h 19"/>
                  <a:gd name="T108" fmla="*/ 16 w 31"/>
                  <a:gd name="T109" fmla="*/ 2 h 19"/>
                  <a:gd name="T110" fmla="*/ 17 w 31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19">
                    <a:moveTo>
                      <a:pt x="18" y="3"/>
                    </a:moveTo>
                    <a:lnTo>
                      <a:pt x="20" y="3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30" y="8"/>
                    </a:lnTo>
                    <a:lnTo>
                      <a:pt x="31" y="9"/>
                    </a:lnTo>
                    <a:lnTo>
                      <a:pt x="31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0" y="14"/>
                    </a:lnTo>
                    <a:lnTo>
                      <a:pt x="29" y="15"/>
                    </a:lnTo>
                    <a:lnTo>
                      <a:pt x="28" y="16"/>
                    </a:lnTo>
                    <a:lnTo>
                      <a:pt x="27" y="17"/>
                    </a:lnTo>
                    <a:lnTo>
                      <a:pt x="26" y="17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3" name="Freeform 513"/>
              <p:cNvSpPr>
                <a:spLocks/>
              </p:cNvSpPr>
              <p:nvPr/>
            </p:nvSpPr>
            <p:spPr bwMode="auto">
              <a:xfrm>
                <a:off x="2228" y="1689"/>
                <a:ext cx="186" cy="114"/>
              </a:xfrm>
              <a:custGeom>
                <a:avLst/>
                <a:gdLst>
                  <a:gd name="T0" fmla="*/ 19 w 31"/>
                  <a:gd name="T1" fmla="*/ 3 h 19"/>
                  <a:gd name="T2" fmla="*/ 23 w 31"/>
                  <a:gd name="T3" fmla="*/ 4 h 19"/>
                  <a:gd name="T4" fmla="*/ 26 w 31"/>
                  <a:gd name="T5" fmla="*/ 4 h 19"/>
                  <a:gd name="T6" fmla="*/ 29 w 31"/>
                  <a:gd name="T7" fmla="*/ 7 h 19"/>
                  <a:gd name="T8" fmla="*/ 30 w 31"/>
                  <a:gd name="T9" fmla="*/ 9 h 19"/>
                  <a:gd name="T10" fmla="*/ 31 w 31"/>
                  <a:gd name="T11" fmla="*/ 11 h 19"/>
                  <a:gd name="T12" fmla="*/ 30 w 31"/>
                  <a:gd name="T13" fmla="*/ 12 h 19"/>
                  <a:gd name="T14" fmla="*/ 30 w 31"/>
                  <a:gd name="T15" fmla="*/ 13 h 19"/>
                  <a:gd name="T16" fmla="*/ 29 w 31"/>
                  <a:gd name="T17" fmla="*/ 15 h 19"/>
                  <a:gd name="T18" fmla="*/ 27 w 31"/>
                  <a:gd name="T19" fmla="*/ 17 h 19"/>
                  <a:gd name="T20" fmla="*/ 25 w 31"/>
                  <a:gd name="T21" fmla="*/ 17 h 19"/>
                  <a:gd name="T22" fmla="*/ 23 w 31"/>
                  <a:gd name="T23" fmla="*/ 18 h 19"/>
                  <a:gd name="T24" fmla="*/ 21 w 31"/>
                  <a:gd name="T25" fmla="*/ 19 h 19"/>
                  <a:gd name="T26" fmla="*/ 19 w 31"/>
                  <a:gd name="T27" fmla="*/ 19 h 19"/>
                  <a:gd name="T28" fmla="*/ 17 w 31"/>
                  <a:gd name="T29" fmla="*/ 19 h 19"/>
                  <a:gd name="T30" fmla="*/ 15 w 31"/>
                  <a:gd name="T31" fmla="*/ 19 h 19"/>
                  <a:gd name="T32" fmla="*/ 15 w 31"/>
                  <a:gd name="T33" fmla="*/ 19 h 19"/>
                  <a:gd name="T34" fmla="*/ 14 w 31"/>
                  <a:gd name="T35" fmla="*/ 18 h 19"/>
                  <a:gd name="T36" fmla="*/ 14 w 31"/>
                  <a:gd name="T37" fmla="*/ 18 h 19"/>
                  <a:gd name="T38" fmla="*/ 14 w 31"/>
                  <a:gd name="T39" fmla="*/ 17 h 19"/>
                  <a:gd name="T40" fmla="*/ 16 w 31"/>
                  <a:gd name="T41" fmla="*/ 17 h 19"/>
                  <a:gd name="T42" fmla="*/ 19 w 31"/>
                  <a:gd name="T43" fmla="*/ 18 h 19"/>
                  <a:gd name="T44" fmla="*/ 22 w 31"/>
                  <a:gd name="T45" fmla="*/ 17 h 19"/>
                  <a:gd name="T46" fmla="*/ 24 w 31"/>
                  <a:gd name="T47" fmla="*/ 16 h 19"/>
                  <a:gd name="T48" fmla="*/ 25 w 31"/>
                  <a:gd name="T49" fmla="*/ 14 h 19"/>
                  <a:gd name="T50" fmla="*/ 26 w 31"/>
                  <a:gd name="T51" fmla="*/ 14 h 19"/>
                  <a:gd name="T52" fmla="*/ 26 w 31"/>
                  <a:gd name="T53" fmla="*/ 13 h 19"/>
                  <a:gd name="T54" fmla="*/ 26 w 31"/>
                  <a:gd name="T55" fmla="*/ 12 h 19"/>
                  <a:gd name="T56" fmla="*/ 25 w 31"/>
                  <a:gd name="T57" fmla="*/ 11 h 19"/>
                  <a:gd name="T58" fmla="*/ 24 w 31"/>
                  <a:gd name="T59" fmla="*/ 9 h 19"/>
                  <a:gd name="T60" fmla="*/ 22 w 31"/>
                  <a:gd name="T61" fmla="*/ 9 h 19"/>
                  <a:gd name="T62" fmla="*/ 20 w 31"/>
                  <a:gd name="T63" fmla="*/ 8 h 19"/>
                  <a:gd name="T64" fmla="*/ 18 w 31"/>
                  <a:gd name="T65" fmla="*/ 7 h 19"/>
                  <a:gd name="T66" fmla="*/ 15 w 31"/>
                  <a:gd name="T67" fmla="*/ 6 h 19"/>
                  <a:gd name="T68" fmla="*/ 12 w 31"/>
                  <a:gd name="T69" fmla="*/ 6 h 19"/>
                  <a:gd name="T70" fmla="*/ 9 w 31"/>
                  <a:gd name="T71" fmla="*/ 6 h 19"/>
                  <a:gd name="T72" fmla="*/ 7 w 31"/>
                  <a:gd name="T73" fmla="*/ 7 h 19"/>
                  <a:gd name="T74" fmla="*/ 7 w 31"/>
                  <a:gd name="T75" fmla="*/ 7 h 19"/>
                  <a:gd name="T76" fmla="*/ 6 w 31"/>
                  <a:gd name="T77" fmla="*/ 8 h 19"/>
                  <a:gd name="T78" fmla="*/ 6 w 31"/>
                  <a:gd name="T79" fmla="*/ 9 h 19"/>
                  <a:gd name="T80" fmla="*/ 5 w 31"/>
                  <a:gd name="T81" fmla="*/ 9 h 19"/>
                  <a:gd name="T82" fmla="*/ 4 w 31"/>
                  <a:gd name="T83" fmla="*/ 9 h 19"/>
                  <a:gd name="T84" fmla="*/ 2 w 31"/>
                  <a:gd name="T85" fmla="*/ 8 h 19"/>
                  <a:gd name="T86" fmla="*/ 1 w 31"/>
                  <a:gd name="T87" fmla="*/ 7 h 19"/>
                  <a:gd name="T88" fmla="*/ 0 w 31"/>
                  <a:gd name="T89" fmla="*/ 6 h 19"/>
                  <a:gd name="T90" fmla="*/ 0 w 31"/>
                  <a:gd name="T91" fmla="*/ 5 h 19"/>
                  <a:gd name="T92" fmla="*/ 0 w 31"/>
                  <a:gd name="T93" fmla="*/ 4 h 19"/>
                  <a:gd name="T94" fmla="*/ 0 w 31"/>
                  <a:gd name="T95" fmla="*/ 3 h 19"/>
                  <a:gd name="T96" fmla="*/ 2 w 31"/>
                  <a:gd name="T97" fmla="*/ 1 h 19"/>
                  <a:gd name="T98" fmla="*/ 5 w 31"/>
                  <a:gd name="T99" fmla="*/ 0 h 19"/>
                  <a:gd name="T100" fmla="*/ 8 w 31"/>
                  <a:gd name="T101" fmla="*/ 0 h 19"/>
                  <a:gd name="T102" fmla="*/ 11 w 31"/>
                  <a:gd name="T103" fmla="*/ 1 h 19"/>
                  <a:gd name="T104" fmla="*/ 13 w 31"/>
                  <a:gd name="T105" fmla="*/ 2 h 19"/>
                  <a:gd name="T106" fmla="*/ 14 w 31"/>
                  <a:gd name="T107" fmla="*/ 2 h 19"/>
                  <a:gd name="T108" fmla="*/ 16 w 31"/>
                  <a:gd name="T109" fmla="*/ 3 h 19"/>
                  <a:gd name="T110" fmla="*/ 17 w 31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19">
                    <a:moveTo>
                      <a:pt x="18" y="3"/>
                    </a:moveTo>
                    <a:lnTo>
                      <a:pt x="19" y="3"/>
                    </a:lnTo>
                    <a:lnTo>
                      <a:pt x="21" y="3"/>
                    </a:lnTo>
                    <a:lnTo>
                      <a:pt x="23" y="4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8" y="5"/>
                    </a:lnTo>
                    <a:lnTo>
                      <a:pt x="29" y="7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9" y="15"/>
                    </a:lnTo>
                    <a:lnTo>
                      <a:pt x="28" y="16"/>
                    </a:lnTo>
                    <a:lnTo>
                      <a:pt x="27" y="17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4" name="Freeform 514"/>
              <p:cNvSpPr>
                <a:spLocks/>
              </p:cNvSpPr>
              <p:nvPr/>
            </p:nvSpPr>
            <p:spPr bwMode="auto">
              <a:xfrm>
                <a:off x="2228" y="1689"/>
                <a:ext cx="180" cy="114"/>
              </a:xfrm>
              <a:custGeom>
                <a:avLst/>
                <a:gdLst>
                  <a:gd name="T0" fmla="*/ 19 w 30"/>
                  <a:gd name="T1" fmla="*/ 3 h 19"/>
                  <a:gd name="T2" fmla="*/ 23 w 30"/>
                  <a:gd name="T3" fmla="*/ 4 h 19"/>
                  <a:gd name="T4" fmla="*/ 26 w 30"/>
                  <a:gd name="T5" fmla="*/ 5 h 19"/>
                  <a:gd name="T6" fmla="*/ 29 w 30"/>
                  <a:gd name="T7" fmla="*/ 7 h 19"/>
                  <a:gd name="T8" fmla="*/ 30 w 30"/>
                  <a:gd name="T9" fmla="*/ 10 h 19"/>
                  <a:gd name="T10" fmla="*/ 30 w 30"/>
                  <a:gd name="T11" fmla="*/ 11 h 19"/>
                  <a:gd name="T12" fmla="*/ 30 w 30"/>
                  <a:gd name="T13" fmla="*/ 12 h 19"/>
                  <a:gd name="T14" fmla="*/ 30 w 30"/>
                  <a:gd name="T15" fmla="*/ 13 h 19"/>
                  <a:gd name="T16" fmla="*/ 29 w 30"/>
                  <a:gd name="T17" fmla="*/ 15 h 19"/>
                  <a:gd name="T18" fmla="*/ 27 w 30"/>
                  <a:gd name="T19" fmla="*/ 16 h 19"/>
                  <a:gd name="T20" fmla="*/ 25 w 30"/>
                  <a:gd name="T21" fmla="*/ 17 h 19"/>
                  <a:gd name="T22" fmla="*/ 23 w 30"/>
                  <a:gd name="T23" fmla="*/ 18 h 19"/>
                  <a:gd name="T24" fmla="*/ 21 w 30"/>
                  <a:gd name="T25" fmla="*/ 19 h 19"/>
                  <a:gd name="T26" fmla="*/ 19 w 30"/>
                  <a:gd name="T27" fmla="*/ 19 h 19"/>
                  <a:gd name="T28" fmla="*/ 17 w 30"/>
                  <a:gd name="T29" fmla="*/ 19 h 19"/>
                  <a:gd name="T30" fmla="*/ 15 w 30"/>
                  <a:gd name="T31" fmla="*/ 19 h 19"/>
                  <a:gd name="T32" fmla="*/ 15 w 30"/>
                  <a:gd name="T33" fmla="*/ 19 h 19"/>
                  <a:gd name="T34" fmla="*/ 14 w 30"/>
                  <a:gd name="T35" fmla="*/ 18 h 19"/>
                  <a:gd name="T36" fmla="*/ 14 w 30"/>
                  <a:gd name="T37" fmla="*/ 18 h 19"/>
                  <a:gd name="T38" fmla="*/ 14 w 30"/>
                  <a:gd name="T39" fmla="*/ 17 h 19"/>
                  <a:gd name="T40" fmla="*/ 16 w 30"/>
                  <a:gd name="T41" fmla="*/ 17 h 19"/>
                  <a:gd name="T42" fmla="*/ 19 w 30"/>
                  <a:gd name="T43" fmla="*/ 18 h 19"/>
                  <a:gd name="T44" fmla="*/ 22 w 30"/>
                  <a:gd name="T45" fmla="*/ 17 h 19"/>
                  <a:gd name="T46" fmla="*/ 24 w 30"/>
                  <a:gd name="T47" fmla="*/ 16 h 19"/>
                  <a:gd name="T48" fmla="*/ 25 w 30"/>
                  <a:gd name="T49" fmla="*/ 14 h 19"/>
                  <a:gd name="T50" fmla="*/ 26 w 30"/>
                  <a:gd name="T51" fmla="*/ 14 h 19"/>
                  <a:gd name="T52" fmla="*/ 26 w 30"/>
                  <a:gd name="T53" fmla="*/ 13 h 19"/>
                  <a:gd name="T54" fmla="*/ 26 w 30"/>
                  <a:gd name="T55" fmla="*/ 12 h 19"/>
                  <a:gd name="T56" fmla="*/ 25 w 30"/>
                  <a:gd name="T57" fmla="*/ 11 h 19"/>
                  <a:gd name="T58" fmla="*/ 24 w 30"/>
                  <a:gd name="T59" fmla="*/ 9 h 19"/>
                  <a:gd name="T60" fmla="*/ 22 w 30"/>
                  <a:gd name="T61" fmla="*/ 9 h 19"/>
                  <a:gd name="T62" fmla="*/ 20 w 30"/>
                  <a:gd name="T63" fmla="*/ 8 h 19"/>
                  <a:gd name="T64" fmla="*/ 18 w 30"/>
                  <a:gd name="T65" fmla="*/ 7 h 19"/>
                  <a:gd name="T66" fmla="*/ 15 w 30"/>
                  <a:gd name="T67" fmla="*/ 6 h 19"/>
                  <a:gd name="T68" fmla="*/ 12 w 30"/>
                  <a:gd name="T69" fmla="*/ 6 h 19"/>
                  <a:gd name="T70" fmla="*/ 9 w 30"/>
                  <a:gd name="T71" fmla="*/ 6 h 19"/>
                  <a:gd name="T72" fmla="*/ 7 w 30"/>
                  <a:gd name="T73" fmla="*/ 7 h 19"/>
                  <a:gd name="T74" fmla="*/ 7 w 30"/>
                  <a:gd name="T75" fmla="*/ 7 h 19"/>
                  <a:gd name="T76" fmla="*/ 6 w 30"/>
                  <a:gd name="T77" fmla="*/ 8 h 19"/>
                  <a:gd name="T78" fmla="*/ 6 w 30"/>
                  <a:gd name="T79" fmla="*/ 9 h 19"/>
                  <a:gd name="T80" fmla="*/ 5 w 30"/>
                  <a:gd name="T81" fmla="*/ 9 h 19"/>
                  <a:gd name="T82" fmla="*/ 4 w 30"/>
                  <a:gd name="T83" fmla="*/ 9 h 19"/>
                  <a:gd name="T84" fmla="*/ 2 w 30"/>
                  <a:gd name="T85" fmla="*/ 8 h 19"/>
                  <a:gd name="T86" fmla="*/ 1 w 30"/>
                  <a:gd name="T87" fmla="*/ 7 h 19"/>
                  <a:gd name="T88" fmla="*/ 0 w 30"/>
                  <a:gd name="T89" fmla="*/ 7 h 19"/>
                  <a:gd name="T90" fmla="*/ 0 w 30"/>
                  <a:gd name="T91" fmla="*/ 5 h 19"/>
                  <a:gd name="T92" fmla="*/ 0 w 30"/>
                  <a:gd name="T93" fmla="*/ 4 h 19"/>
                  <a:gd name="T94" fmla="*/ 1 w 30"/>
                  <a:gd name="T95" fmla="*/ 4 h 19"/>
                  <a:gd name="T96" fmla="*/ 2 w 30"/>
                  <a:gd name="T97" fmla="*/ 2 h 19"/>
                  <a:gd name="T98" fmla="*/ 5 w 30"/>
                  <a:gd name="T99" fmla="*/ 0 h 19"/>
                  <a:gd name="T100" fmla="*/ 8 w 30"/>
                  <a:gd name="T101" fmla="*/ 0 h 19"/>
                  <a:gd name="T102" fmla="*/ 11 w 30"/>
                  <a:gd name="T103" fmla="*/ 1 h 19"/>
                  <a:gd name="T104" fmla="*/ 13 w 30"/>
                  <a:gd name="T105" fmla="*/ 2 h 19"/>
                  <a:gd name="T106" fmla="*/ 14 w 30"/>
                  <a:gd name="T107" fmla="*/ 2 h 19"/>
                  <a:gd name="T108" fmla="*/ 16 w 30"/>
                  <a:gd name="T109" fmla="*/ 3 h 19"/>
                  <a:gd name="T110" fmla="*/ 17 w 30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" h="19">
                    <a:moveTo>
                      <a:pt x="18" y="3"/>
                    </a:moveTo>
                    <a:lnTo>
                      <a:pt x="19" y="3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7" y="6"/>
                    </a:lnTo>
                    <a:lnTo>
                      <a:pt x="29" y="7"/>
                    </a:lnTo>
                    <a:lnTo>
                      <a:pt x="30" y="9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9" y="15"/>
                    </a:lnTo>
                    <a:lnTo>
                      <a:pt x="28" y="16"/>
                    </a:lnTo>
                    <a:lnTo>
                      <a:pt x="27" y="16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8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5" name="Freeform 515"/>
              <p:cNvSpPr>
                <a:spLocks/>
              </p:cNvSpPr>
              <p:nvPr/>
            </p:nvSpPr>
            <p:spPr bwMode="auto">
              <a:xfrm>
                <a:off x="2228" y="1689"/>
                <a:ext cx="180" cy="114"/>
              </a:xfrm>
              <a:custGeom>
                <a:avLst/>
                <a:gdLst>
                  <a:gd name="T0" fmla="*/ 19 w 30"/>
                  <a:gd name="T1" fmla="*/ 4 h 19"/>
                  <a:gd name="T2" fmla="*/ 23 w 30"/>
                  <a:gd name="T3" fmla="*/ 4 h 19"/>
                  <a:gd name="T4" fmla="*/ 26 w 30"/>
                  <a:gd name="T5" fmla="*/ 5 h 19"/>
                  <a:gd name="T6" fmla="*/ 28 w 30"/>
                  <a:gd name="T7" fmla="*/ 7 h 19"/>
                  <a:gd name="T8" fmla="*/ 30 w 30"/>
                  <a:gd name="T9" fmla="*/ 10 h 19"/>
                  <a:gd name="T10" fmla="*/ 30 w 30"/>
                  <a:gd name="T11" fmla="*/ 11 h 19"/>
                  <a:gd name="T12" fmla="*/ 30 w 30"/>
                  <a:gd name="T13" fmla="*/ 12 h 19"/>
                  <a:gd name="T14" fmla="*/ 29 w 30"/>
                  <a:gd name="T15" fmla="*/ 13 h 19"/>
                  <a:gd name="T16" fmla="*/ 28 w 30"/>
                  <a:gd name="T17" fmla="*/ 15 h 19"/>
                  <a:gd name="T18" fmla="*/ 27 w 30"/>
                  <a:gd name="T19" fmla="*/ 16 h 19"/>
                  <a:gd name="T20" fmla="*/ 25 w 30"/>
                  <a:gd name="T21" fmla="*/ 17 h 19"/>
                  <a:gd name="T22" fmla="*/ 23 w 30"/>
                  <a:gd name="T23" fmla="*/ 18 h 19"/>
                  <a:gd name="T24" fmla="*/ 21 w 30"/>
                  <a:gd name="T25" fmla="*/ 19 h 19"/>
                  <a:gd name="T26" fmla="*/ 19 w 30"/>
                  <a:gd name="T27" fmla="*/ 19 h 19"/>
                  <a:gd name="T28" fmla="*/ 17 w 30"/>
                  <a:gd name="T29" fmla="*/ 19 h 19"/>
                  <a:gd name="T30" fmla="*/ 15 w 30"/>
                  <a:gd name="T31" fmla="*/ 19 h 19"/>
                  <a:gd name="T32" fmla="*/ 15 w 30"/>
                  <a:gd name="T33" fmla="*/ 19 h 19"/>
                  <a:gd name="T34" fmla="*/ 14 w 30"/>
                  <a:gd name="T35" fmla="*/ 18 h 19"/>
                  <a:gd name="T36" fmla="*/ 14 w 30"/>
                  <a:gd name="T37" fmla="*/ 18 h 19"/>
                  <a:gd name="T38" fmla="*/ 14 w 30"/>
                  <a:gd name="T39" fmla="*/ 17 h 19"/>
                  <a:gd name="T40" fmla="*/ 16 w 30"/>
                  <a:gd name="T41" fmla="*/ 17 h 19"/>
                  <a:gd name="T42" fmla="*/ 19 w 30"/>
                  <a:gd name="T43" fmla="*/ 18 h 19"/>
                  <a:gd name="T44" fmla="*/ 22 w 30"/>
                  <a:gd name="T45" fmla="*/ 17 h 19"/>
                  <a:gd name="T46" fmla="*/ 24 w 30"/>
                  <a:gd name="T47" fmla="*/ 16 h 19"/>
                  <a:gd name="T48" fmla="*/ 25 w 30"/>
                  <a:gd name="T49" fmla="*/ 14 h 19"/>
                  <a:gd name="T50" fmla="*/ 26 w 30"/>
                  <a:gd name="T51" fmla="*/ 14 h 19"/>
                  <a:gd name="T52" fmla="*/ 26 w 30"/>
                  <a:gd name="T53" fmla="*/ 13 h 19"/>
                  <a:gd name="T54" fmla="*/ 26 w 30"/>
                  <a:gd name="T55" fmla="*/ 12 h 19"/>
                  <a:gd name="T56" fmla="*/ 25 w 30"/>
                  <a:gd name="T57" fmla="*/ 11 h 19"/>
                  <a:gd name="T58" fmla="*/ 24 w 30"/>
                  <a:gd name="T59" fmla="*/ 9 h 19"/>
                  <a:gd name="T60" fmla="*/ 22 w 30"/>
                  <a:gd name="T61" fmla="*/ 9 h 19"/>
                  <a:gd name="T62" fmla="*/ 20 w 30"/>
                  <a:gd name="T63" fmla="*/ 8 h 19"/>
                  <a:gd name="T64" fmla="*/ 18 w 30"/>
                  <a:gd name="T65" fmla="*/ 7 h 19"/>
                  <a:gd name="T66" fmla="*/ 15 w 30"/>
                  <a:gd name="T67" fmla="*/ 6 h 19"/>
                  <a:gd name="T68" fmla="*/ 12 w 30"/>
                  <a:gd name="T69" fmla="*/ 6 h 19"/>
                  <a:gd name="T70" fmla="*/ 9 w 30"/>
                  <a:gd name="T71" fmla="*/ 6 h 19"/>
                  <a:gd name="T72" fmla="*/ 7 w 30"/>
                  <a:gd name="T73" fmla="*/ 7 h 19"/>
                  <a:gd name="T74" fmla="*/ 7 w 30"/>
                  <a:gd name="T75" fmla="*/ 7 h 19"/>
                  <a:gd name="T76" fmla="*/ 6 w 30"/>
                  <a:gd name="T77" fmla="*/ 8 h 19"/>
                  <a:gd name="T78" fmla="*/ 6 w 30"/>
                  <a:gd name="T79" fmla="*/ 9 h 19"/>
                  <a:gd name="T80" fmla="*/ 5 w 30"/>
                  <a:gd name="T81" fmla="*/ 9 h 19"/>
                  <a:gd name="T82" fmla="*/ 4 w 30"/>
                  <a:gd name="T83" fmla="*/ 9 h 19"/>
                  <a:gd name="T84" fmla="*/ 3 w 30"/>
                  <a:gd name="T85" fmla="*/ 8 h 19"/>
                  <a:gd name="T86" fmla="*/ 1 w 30"/>
                  <a:gd name="T87" fmla="*/ 8 h 19"/>
                  <a:gd name="T88" fmla="*/ 0 w 30"/>
                  <a:gd name="T89" fmla="*/ 7 h 19"/>
                  <a:gd name="T90" fmla="*/ 0 w 30"/>
                  <a:gd name="T91" fmla="*/ 6 h 19"/>
                  <a:gd name="T92" fmla="*/ 1 w 30"/>
                  <a:gd name="T93" fmla="*/ 5 h 19"/>
                  <a:gd name="T94" fmla="*/ 1 w 30"/>
                  <a:gd name="T95" fmla="*/ 4 h 19"/>
                  <a:gd name="T96" fmla="*/ 2 w 30"/>
                  <a:gd name="T97" fmla="*/ 2 h 19"/>
                  <a:gd name="T98" fmla="*/ 5 w 30"/>
                  <a:gd name="T99" fmla="*/ 1 h 19"/>
                  <a:gd name="T100" fmla="*/ 8 w 30"/>
                  <a:gd name="T101" fmla="*/ 1 h 19"/>
                  <a:gd name="T102" fmla="*/ 11 w 30"/>
                  <a:gd name="T103" fmla="*/ 2 h 19"/>
                  <a:gd name="T104" fmla="*/ 13 w 30"/>
                  <a:gd name="T105" fmla="*/ 2 h 19"/>
                  <a:gd name="T106" fmla="*/ 14 w 30"/>
                  <a:gd name="T107" fmla="*/ 3 h 19"/>
                  <a:gd name="T108" fmla="*/ 15 w 30"/>
                  <a:gd name="T109" fmla="*/ 3 h 19"/>
                  <a:gd name="T110" fmla="*/ 17 w 30"/>
                  <a:gd name="T1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" h="19">
                    <a:moveTo>
                      <a:pt x="18" y="3"/>
                    </a:moveTo>
                    <a:lnTo>
                      <a:pt x="19" y="4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29" y="13"/>
                    </a:lnTo>
                    <a:lnTo>
                      <a:pt x="29" y="14"/>
                    </a:lnTo>
                    <a:lnTo>
                      <a:pt x="28" y="15"/>
                    </a:lnTo>
                    <a:lnTo>
                      <a:pt x="28" y="16"/>
                    </a:lnTo>
                    <a:lnTo>
                      <a:pt x="27" y="16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E94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6" name="Freeform 516"/>
              <p:cNvSpPr>
                <a:spLocks/>
              </p:cNvSpPr>
              <p:nvPr/>
            </p:nvSpPr>
            <p:spPr bwMode="auto">
              <a:xfrm>
                <a:off x="2234" y="1695"/>
                <a:ext cx="174" cy="108"/>
              </a:xfrm>
              <a:custGeom>
                <a:avLst/>
                <a:gdLst>
                  <a:gd name="T0" fmla="*/ 18 w 29"/>
                  <a:gd name="T1" fmla="*/ 3 h 18"/>
                  <a:gd name="T2" fmla="*/ 21 w 29"/>
                  <a:gd name="T3" fmla="*/ 3 h 18"/>
                  <a:gd name="T4" fmla="*/ 24 w 29"/>
                  <a:gd name="T5" fmla="*/ 4 h 18"/>
                  <a:gd name="T6" fmla="*/ 27 w 29"/>
                  <a:gd name="T7" fmla="*/ 7 h 18"/>
                  <a:gd name="T8" fmla="*/ 28 w 29"/>
                  <a:gd name="T9" fmla="*/ 9 h 18"/>
                  <a:gd name="T10" fmla="*/ 28 w 29"/>
                  <a:gd name="T11" fmla="*/ 10 h 18"/>
                  <a:gd name="T12" fmla="*/ 28 w 29"/>
                  <a:gd name="T13" fmla="*/ 11 h 18"/>
                  <a:gd name="T14" fmla="*/ 28 w 29"/>
                  <a:gd name="T15" fmla="*/ 12 h 18"/>
                  <a:gd name="T16" fmla="*/ 27 w 29"/>
                  <a:gd name="T17" fmla="*/ 14 h 18"/>
                  <a:gd name="T18" fmla="*/ 26 w 29"/>
                  <a:gd name="T19" fmla="*/ 15 h 18"/>
                  <a:gd name="T20" fmla="*/ 24 w 29"/>
                  <a:gd name="T21" fmla="*/ 16 h 18"/>
                  <a:gd name="T22" fmla="*/ 22 w 29"/>
                  <a:gd name="T23" fmla="*/ 17 h 18"/>
                  <a:gd name="T24" fmla="*/ 20 w 29"/>
                  <a:gd name="T25" fmla="*/ 18 h 18"/>
                  <a:gd name="T26" fmla="*/ 18 w 29"/>
                  <a:gd name="T27" fmla="*/ 18 h 18"/>
                  <a:gd name="T28" fmla="*/ 16 w 29"/>
                  <a:gd name="T29" fmla="*/ 18 h 18"/>
                  <a:gd name="T30" fmla="*/ 14 w 29"/>
                  <a:gd name="T31" fmla="*/ 18 h 18"/>
                  <a:gd name="T32" fmla="*/ 14 w 29"/>
                  <a:gd name="T33" fmla="*/ 18 h 18"/>
                  <a:gd name="T34" fmla="*/ 13 w 29"/>
                  <a:gd name="T35" fmla="*/ 17 h 18"/>
                  <a:gd name="T36" fmla="*/ 13 w 29"/>
                  <a:gd name="T37" fmla="*/ 17 h 18"/>
                  <a:gd name="T38" fmla="*/ 13 w 29"/>
                  <a:gd name="T39" fmla="*/ 16 h 18"/>
                  <a:gd name="T40" fmla="*/ 15 w 29"/>
                  <a:gd name="T41" fmla="*/ 16 h 18"/>
                  <a:gd name="T42" fmla="*/ 18 w 29"/>
                  <a:gd name="T43" fmla="*/ 17 h 18"/>
                  <a:gd name="T44" fmla="*/ 21 w 29"/>
                  <a:gd name="T45" fmla="*/ 16 h 18"/>
                  <a:gd name="T46" fmla="*/ 23 w 29"/>
                  <a:gd name="T47" fmla="*/ 15 h 18"/>
                  <a:gd name="T48" fmla="*/ 24 w 29"/>
                  <a:gd name="T49" fmla="*/ 13 h 18"/>
                  <a:gd name="T50" fmla="*/ 25 w 29"/>
                  <a:gd name="T51" fmla="*/ 13 h 18"/>
                  <a:gd name="T52" fmla="*/ 25 w 29"/>
                  <a:gd name="T53" fmla="*/ 12 h 18"/>
                  <a:gd name="T54" fmla="*/ 25 w 29"/>
                  <a:gd name="T55" fmla="*/ 11 h 18"/>
                  <a:gd name="T56" fmla="*/ 24 w 29"/>
                  <a:gd name="T57" fmla="*/ 10 h 18"/>
                  <a:gd name="T58" fmla="*/ 23 w 29"/>
                  <a:gd name="T59" fmla="*/ 8 h 18"/>
                  <a:gd name="T60" fmla="*/ 21 w 29"/>
                  <a:gd name="T61" fmla="*/ 8 h 18"/>
                  <a:gd name="T62" fmla="*/ 19 w 29"/>
                  <a:gd name="T63" fmla="*/ 7 h 18"/>
                  <a:gd name="T64" fmla="*/ 17 w 29"/>
                  <a:gd name="T65" fmla="*/ 6 h 18"/>
                  <a:gd name="T66" fmla="*/ 14 w 29"/>
                  <a:gd name="T67" fmla="*/ 5 h 18"/>
                  <a:gd name="T68" fmla="*/ 11 w 29"/>
                  <a:gd name="T69" fmla="*/ 5 h 18"/>
                  <a:gd name="T70" fmla="*/ 8 w 29"/>
                  <a:gd name="T71" fmla="*/ 5 h 18"/>
                  <a:gd name="T72" fmla="*/ 6 w 29"/>
                  <a:gd name="T73" fmla="*/ 6 h 18"/>
                  <a:gd name="T74" fmla="*/ 6 w 29"/>
                  <a:gd name="T75" fmla="*/ 6 h 18"/>
                  <a:gd name="T76" fmla="*/ 5 w 29"/>
                  <a:gd name="T77" fmla="*/ 7 h 18"/>
                  <a:gd name="T78" fmla="*/ 5 w 29"/>
                  <a:gd name="T79" fmla="*/ 8 h 18"/>
                  <a:gd name="T80" fmla="*/ 4 w 29"/>
                  <a:gd name="T81" fmla="*/ 8 h 18"/>
                  <a:gd name="T82" fmla="*/ 3 w 29"/>
                  <a:gd name="T83" fmla="*/ 8 h 18"/>
                  <a:gd name="T84" fmla="*/ 2 w 29"/>
                  <a:gd name="T85" fmla="*/ 7 h 18"/>
                  <a:gd name="T86" fmla="*/ 0 w 29"/>
                  <a:gd name="T87" fmla="*/ 7 h 18"/>
                  <a:gd name="T88" fmla="*/ 0 w 29"/>
                  <a:gd name="T89" fmla="*/ 6 h 18"/>
                  <a:gd name="T90" fmla="*/ 0 w 29"/>
                  <a:gd name="T91" fmla="*/ 5 h 18"/>
                  <a:gd name="T92" fmla="*/ 0 w 29"/>
                  <a:gd name="T93" fmla="*/ 4 h 18"/>
                  <a:gd name="T94" fmla="*/ 0 w 29"/>
                  <a:gd name="T95" fmla="*/ 3 h 18"/>
                  <a:gd name="T96" fmla="*/ 2 w 29"/>
                  <a:gd name="T97" fmla="*/ 1 h 18"/>
                  <a:gd name="T98" fmla="*/ 4 w 29"/>
                  <a:gd name="T99" fmla="*/ 0 h 18"/>
                  <a:gd name="T100" fmla="*/ 7 w 29"/>
                  <a:gd name="T101" fmla="*/ 0 h 18"/>
                  <a:gd name="T102" fmla="*/ 10 w 29"/>
                  <a:gd name="T103" fmla="*/ 1 h 18"/>
                  <a:gd name="T104" fmla="*/ 12 w 29"/>
                  <a:gd name="T105" fmla="*/ 2 h 18"/>
                  <a:gd name="T106" fmla="*/ 13 w 29"/>
                  <a:gd name="T107" fmla="*/ 2 h 18"/>
                  <a:gd name="T108" fmla="*/ 14 w 29"/>
                  <a:gd name="T109" fmla="*/ 2 h 18"/>
                  <a:gd name="T110" fmla="*/ 16 w 29"/>
                  <a:gd name="T1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" h="18">
                    <a:moveTo>
                      <a:pt x="16" y="3"/>
                    </a:moveTo>
                    <a:lnTo>
                      <a:pt x="18" y="3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9" y="11"/>
                    </a:lnTo>
                    <a:lnTo>
                      <a:pt x="28" y="11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3"/>
                    </a:lnTo>
                    <a:lnTo>
                      <a:pt x="27" y="14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8" y="18"/>
                    </a:lnTo>
                    <a:lnTo>
                      <a:pt x="17" y="18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6" y="17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84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7" name="Freeform 517"/>
              <p:cNvSpPr>
                <a:spLocks/>
              </p:cNvSpPr>
              <p:nvPr/>
            </p:nvSpPr>
            <p:spPr bwMode="auto">
              <a:xfrm>
                <a:off x="2234" y="1695"/>
                <a:ext cx="168" cy="108"/>
              </a:xfrm>
              <a:custGeom>
                <a:avLst/>
                <a:gdLst>
                  <a:gd name="T0" fmla="*/ 18 w 28"/>
                  <a:gd name="T1" fmla="*/ 3 h 18"/>
                  <a:gd name="T2" fmla="*/ 21 w 28"/>
                  <a:gd name="T3" fmla="*/ 4 h 18"/>
                  <a:gd name="T4" fmla="*/ 24 w 28"/>
                  <a:gd name="T5" fmla="*/ 5 h 18"/>
                  <a:gd name="T6" fmla="*/ 26 w 28"/>
                  <a:gd name="T7" fmla="*/ 7 h 18"/>
                  <a:gd name="T8" fmla="*/ 28 w 28"/>
                  <a:gd name="T9" fmla="*/ 10 h 18"/>
                  <a:gd name="T10" fmla="*/ 28 w 28"/>
                  <a:gd name="T11" fmla="*/ 11 h 18"/>
                  <a:gd name="T12" fmla="*/ 28 w 28"/>
                  <a:gd name="T13" fmla="*/ 11 h 18"/>
                  <a:gd name="T14" fmla="*/ 28 w 28"/>
                  <a:gd name="T15" fmla="*/ 12 h 18"/>
                  <a:gd name="T16" fmla="*/ 27 w 28"/>
                  <a:gd name="T17" fmla="*/ 14 h 18"/>
                  <a:gd name="T18" fmla="*/ 26 w 28"/>
                  <a:gd name="T19" fmla="*/ 15 h 18"/>
                  <a:gd name="T20" fmla="*/ 24 w 28"/>
                  <a:gd name="T21" fmla="*/ 16 h 18"/>
                  <a:gd name="T22" fmla="*/ 22 w 28"/>
                  <a:gd name="T23" fmla="*/ 17 h 18"/>
                  <a:gd name="T24" fmla="*/ 20 w 28"/>
                  <a:gd name="T25" fmla="*/ 18 h 18"/>
                  <a:gd name="T26" fmla="*/ 18 w 28"/>
                  <a:gd name="T27" fmla="*/ 18 h 18"/>
                  <a:gd name="T28" fmla="*/ 16 w 28"/>
                  <a:gd name="T29" fmla="*/ 18 h 18"/>
                  <a:gd name="T30" fmla="*/ 14 w 28"/>
                  <a:gd name="T31" fmla="*/ 18 h 18"/>
                  <a:gd name="T32" fmla="*/ 14 w 28"/>
                  <a:gd name="T33" fmla="*/ 17 h 18"/>
                  <a:gd name="T34" fmla="*/ 13 w 28"/>
                  <a:gd name="T35" fmla="*/ 17 h 18"/>
                  <a:gd name="T36" fmla="*/ 13 w 28"/>
                  <a:gd name="T37" fmla="*/ 17 h 18"/>
                  <a:gd name="T38" fmla="*/ 13 w 28"/>
                  <a:gd name="T39" fmla="*/ 16 h 18"/>
                  <a:gd name="T40" fmla="*/ 15 w 28"/>
                  <a:gd name="T41" fmla="*/ 16 h 18"/>
                  <a:gd name="T42" fmla="*/ 18 w 28"/>
                  <a:gd name="T43" fmla="*/ 17 h 18"/>
                  <a:gd name="T44" fmla="*/ 21 w 28"/>
                  <a:gd name="T45" fmla="*/ 16 h 18"/>
                  <a:gd name="T46" fmla="*/ 23 w 28"/>
                  <a:gd name="T47" fmla="*/ 15 h 18"/>
                  <a:gd name="T48" fmla="*/ 24 w 28"/>
                  <a:gd name="T49" fmla="*/ 13 h 18"/>
                  <a:gd name="T50" fmla="*/ 25 w 28"/>
                  <a:gd name="T51" fmla="*/ 13 h 18"/>
                  <a:gd name="T52" fmla="*/ 25 w 28"/>
                  <a:gd name="T53" fmla="*/ 12 h 18"/>
                  <a:gd name="T54" fmla="*/ 25 w 28"/>
                  <a:gd name="T55" fmla="*/ 11 h 18"/>
                  <a:gd name="T56" fmla="*/ 24 w 28"/>
                  <a:gd name="T57" fmla="*/ 10 h 18"/>
                  <a:gd name="T58" fmla="*/ 23 w 28"/>
                  <a:gd name="T59" fmla="*/ 8 h 18"/>
                  <a:gd name="T60" fmla="*/ 21 w 28"/>
                  <a:gd name="T61" fmla="*/ 8 h 18"/>
                  <a:gd name="T62" fmla="*/ 19 w 28"/>
                  <a:gd name="T63" fmla="*/ 7 h 18"/>
                  <a:gd name="T64" fmla="*/ 17 w 28"/>
                  <a:gd name="T65" fmla="*/ 6 h 18"/>
                  <a:gd name="T66" fmla="*/ 14 w 28"/>
                  <a:gd name="T67" fmla="*/ 5 h 18"/>
                  <a:gd name="T68" fmla="*/ 11 w 28"/>
                  <a:gd name="T69" fmla="*/ 5 h 18"/>
                  <a:gd name="T70" fmla="*/ 8 w 28"/>
                  <a:gd name="T71" fmla="*/ 5 h 18"/>
                  <a:gd name="T72" fmla="*/ 6 w 28"/>
                  <a:gd name="T73" fmla="*/ 6 h 18"/>
                  <a:gd name="T74" fmla="*/ 6 w 28"/>
                  <a:gd name="T75" fmla="*/ 6 h 18"/>
                  <a:gd name="T76" fmla="*/ 5 w 28"/>
                  <a:gd name="T77" fmla="*/ 7 h 18"/>
                  <a:gd name="T78" fmla="*/ 5 w 28"/>
                  <a:gd name="T79" fmla="*/ 8 h 18"/>
                  <a:gd name="T80" fmla="*/ 4 w 28"/>
                  <a:gd name="T81" fmla="*/ 8 h 18"/>
                  <a:gd name="T82" fmla="*/ 3 w 28"/>
                  <a:gd name="T83" fmla="*/ 8 h 18"/>
                  <a:gd name="T84" fmla="*/ 2 w 28"/>
                  <a:gd name="T85" fmla="*/ 7 h 18"/>
                  <a:gd name="T86" fmla="*/ 1 w 28"/>
                  <a:gd name="T87" fmla="*/ 7 h 18"/>
                  <a:gd name="T88" fmla="*/ 0 w 28"/>
                  <a:gd name="T89" fmla="*/ 6 h 18"/>
                  <a:gd name="T90" fmla="*/ 0 w 28"/>
                  <a:gd name="T91" fmla="*/ 5 h 18"/>
                  <a:gd name="T92" fmla="*/ 0 w 28"/>
                  <a:gd name="T93" fmla="*/ 4 h 18"/>
                  <a:gd name="T94" fmla="*/ 1 w 28"/>
                  <a:gd name="T95" fmla="*/ 3 h 18"/>
                  <a:gd name="T96" fmla="*/ 2 w 28"/>
                  <a:gd name="T97" fmla="*/ 1 h 18"/>
                  <a:gd name="T98" fmla="*/ 4 w 28"/>
                  <a:gd name="T99" fmla="*/ 0 h 18"/>
                  <a:gd name="T100" fmla="*/ 7 w 28"/>
                  <a:gd name="T101" fmla="*/ 0 h 18"/>
                  <a:gd name="T102" fmla="*/ 10 w 28"/>
                  <a:gd name="T103" fmla="*/ 1 h 18"/>
                  <a:gd name="T104" fmla="*/ 12 w 28"/>
                  <a:gd name="T105" fmla="*/ 2 h 18"/>
                  <a:gd name="T106" fmla="*/ 13 w 28"/>
                  <a:gd name="T107" fmla="*/ 2 h 18"/>
                  <a:gd name="T108" fmla="*/ 14 w 28"/>
                  <a:gd name="T109" fmla="*/ 2 h 18"/>
                  <a:gd name="T110" fmla="*/ 16 w 28"/>
                  <a:gd name="T11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18">
                    <a:moveTo>
                      <a:pt x="16" y="3"/>
                    </a:moveTo>
                    <a:lnTo>
                      <a:pt x="18" y="3"/>
                    </a:lnTo>
                    <a:lnTo>
                      <a:pt x="20" y="3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4" y="5"/>
                    </a:lnTo>
                    <a:lnTo>
                      <a:pt x="25" y="6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3"/>
                    </a:lnTo>
                    <a:lnTo>
                      <a:pt x="27" y="14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8" y="18"/>
                    </a:lnTo>
                    <a:lnTo>
                      <a:pt x="17" y="18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3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6" y="17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4" y="10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84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8" name="Freeform 518"/>
              <p:cNvSpPr>
                <a:spLocks/>
              </p:cNvSpPr>
              <p:nvPr/>
            </p:nvSpPr>
            <p:spPr bwMode="auto">
              <a:xfrm>
                <a:off x="2102" y="1701"/>
                <a:ext cx="204" cy="150"/>
              </a:xfrm>
              <a:custGeom>
                <a:avLst/>
                <a:gdLst>
                  <a:gd name="T0" fmla="*/ 19 w 34"/>
                  <a:gd name="T1" fmla="*/ 5 h 25"/>
                  <a:gd name="T2" fmla="*/ 22 w 34"/>
                  <a:gd name="T3" fmla="*/ 7 h 25"/>
                  <a:gd name="T4" fmla="*/ 26 w 34"/>
                  <a:gd name="T5" fmla="*/ 9 h 25"/>
                  <a:gd name="T6" fmla="*/ 29 w 34"/>
                  <a:gd name="T7" fmla="*/ 10 h 25"/>
                  <a:gd name="T8" fmla="*/ 31 w 34"/>
                  <a:gd name="T9" fmla="*/ 11 h 25"/>
                  <a:gd name="T10" fmla="*/ 32 w 34"/>
                  <a:gd name="T11" fmla="*/ 12 h 25"/>
                  <a:gd name="T12" fmla="*/ 33 w 34"/>
                  <a:gd name="T13" fmla="*/ 13 h 25"/>
                  <a:gd name="T14" fmla="*/ 33 w 34"/>
                  <a:gd name="T15" fmla="*/ 14 h 25"/>
                  <a:gd name="T16" fmla="*/ 34 w 34"/>
                  <a:gd name="T17" fmla="*/ 15 h 25"/>
                  <a:gd name="T18" fmla="*/ 34 w 34"/>
                  <a:gd name="T19" fmla="*/ 16 h 25"/>
                  <a:gd name="T20" fmla="*/ 34 w 34"/>
                  <a:gd name="T21" fmla="*/ 17 h 25"/>
                  <a:gd name="T22" fmla="*/ 34 w 34"/>
                  <a:gd name="T23" fmla="*/ 18 h 25"/>
                  <a:gd name="T24" fmla="*/ 34 w 34"/>
                  <a:gd name="T25" fmla="*/ 20 h 25"/>
                  <a:gd name="T26" fmla="*/ 33 w 34"/>
                  <a:gd name="T27" fmla="*/ 21 h 25"/>
                  <a:gd name="T28" fmla="*/ 31 w 34"/>
                  <a:gd name="T29" fmla="*/ 23 h 25"/>
                  <a:gd name="T30" fmla="*/ 30 w 34"/>
                  <a:gd name="T31" fmla="*/ 24 h 25"/>
                  <a:gd name="T32" fmla="*/ 29 w 34"/>
                  <a:gd name="T33" fmla="*/ 24 h 25"/>
                  <a:gd name="T34" fmla="*/ 29 w 34"/>
                  <a:gd name="T35" fmla="*/ 24 h 25"/>
                  <a:gd name="T36" fmla="*/ 28 w 34"/>
                  <a:gd name="T37" fmla="*/ 25 h 25"/>
                  <a:gd name="T38" fmla="*/ 28 w 34"/>
                  <a:gd name="T39" fmla="*/ 25 h 25"/>
                  <a:gd name="T40" fmla="*/ 25 w 34"/>
                  <a:gd name="T41" fmla="*/ 25 h 25"/>
                  <a:gd name="T42" fmla="*/ 22 w 34"/>
                  <a:gd name="T43" fmla="*/ 25 h 25"/>
                  <a:gd name="T44" fmla="*/ 19 w 34"/>
                  <a:gd name="T45" fmla="*/ 23 h 25"/>
                  <a:gd name="T46" fmla="*/ 15 w 34"/>
                  <a:gd name="T47" fmla="*/ 22 h 25"/>
                  <a:gd name="T48" fmla="*/ 12 w 34"/>
                  <a:gd name="T49" fmla="*/ 20 h 25"/>
                  <a:gd name="T50" fmla="*/ 7 w 34"/>
                  <a:gd name="T51" fmla="*/ 17 h 25"/>
                  <a:gd name="T52" fmla="*/ 3 w 34"/>
                  <a:gd name="T53" fmla="*/ 14 h 25"/>
                  <a:gd name="T54" fmla="*/ 1 w 34"/>
                  <a:gd name="T55" fmla="*/ 10 h 25"/>
                  <a:gd name="T56" fmla="*/ 0 w 34"/>
                  <a:gd name="T57" fmla="*/ 7 h 25"/>
                  <a:gd name="T58" fmla="*/ 0 w 34"/>
                  <a:gd name="T59" fmla="*/ 5 h 25"/>
                  <a:gd name="T60" fmla="*/ 1 w 34"/>
                  <a:gd name="T61" fmla="*/ 3 h 25"/>
                  <a:gd name="T62" fmla="*/ 2 w 34"/>
                  <a:gd name="T63" fmla="*/ 2 h 25"/>
                  <a:gd name="T64" fmla="*/ 4 w 34"/>
                  <a:gd name="T65" fmla="*/ 1 h 25"/>
                  <a:gd name="T66" fmla="*/ 6 w 34"/>
                  <a:gd name="T67" fmla="*/ 0 h 25"/>
                  <a:gd name="T68" fmla="*/ 8 w 34"/>
                  <a:gd name="T69" fmla="*/ 1 h 25"/>
                  <a:gd name="T70" fmla="*/ 10 w 34"/>
                  <a:gd name="T71" fmla="*/ 1 h 25"/>
                  <a:gd name="T72" fmla="*/ 12 w 34"/>
                  <a:gd name="T73" fmla="*/ 2 h 25"/>
                  <a:gd name="T74" fmla="*/ 14 w 34"/>
                  <a:gd name="T75" fmla="*/ 3 h 25"/>
                  <a:gd name="T76" fmla="*/ 15 w 34"/>
                  <a:gd name="T77" fmla="*/ 3 h 25"/>
                  <a:gd name="T78" fmla="*/ 17 w 34"/>
                  <a:gd name="T7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5">
                    <a:moveTo>
                      <a:pt x="17" y="5"/>
                    </a:move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9"/>
                    </a:lnTo>
                    <a:lnTo>
                      <a:pt x="34" y="20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2" y="22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0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8" y="24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4" y="25"/>
                    </a:lnTo>
                    <a:lnTo>
                      <a:pt x="22" y="25"/>
                    </a:lnTo>
                    <a:lnTo>
                      <a:pt x="20" y="24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5" y="22"/>
                    </a:lnTo>
                    <a:lnTo>
                      <a:pt x="14" y="21"/>
                    </a:lnTo>
                    <a:lnTo>
                      <a:pt x="12" y="20"/>
                    </a:lnTo>
                    <a:lnTo>
                      <a:pt x="10" y="18"/>
                    </a:lnTo>
                    <a:lnTo>
                      <a:pt x="7" y="17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9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19" name="Freeform 519"/>
              <p:cNvSpPr>
                <a:spLocks/>
              </p:cNvSpPr>
              <p:nvPr/>
            </p:nvSpPr>
            <p:spPr bwMode="auto">
              <a:xfrm>
                <a:off x="2102" y="1701"/>
                <a:ext cx="204" cy="150"/>
              </a:xfrm>
              <a:custGeom>
                <a:avLst/>
                <a:gdLst>
                  <a:gd name="T0" fmla="*/ 19 w 34"/>
                  <a:gd name="T1" fmla="*/ 5 h 25"/>
                  <a:gd name="T2" fmla="*/ 22 w 34"/>
                  <a:gd name="T3" fmla="*/ 7 h 25"/>
                  <a:gd name="T4" fmla="*/ 26 w 34"/>
                  <a:gd name="T5" fmla="*/ 9 h 25"/>
                  <a:gd name="T6" fmla="*/ 29 w 34"/>
                  <a:gd name="T7" fmla="*/ 10 h 25"/>
                  <a:gd name="T8" fmla="*/ 31 w 34"/>
                  <a:gd name="T9" fmla="*/ 11 h 25"/>
                  <a:gd name="T10" fmla="*/ 32 w 34"/>
                  <a:gd name="T11" fmla="*/ 12 h 25"/>
                  <a:gd name="T12" fmla="*/ 33 w 34"/>
                  <a:gd name="T13" fmla="*/ 13 h 25"/>
                  <a:gd name="T14" fmla="*/ 33 w 34"/>
                  <a:gd name="T15" fmla="*/ 14 h 25"/>
                  <a:gd name="T16" fmla="*/ 34 w 34"/>
                  <a:gd name="T17" fmla="*/ 15 h 25"/>
                  <a:gd name="T18" fmla="*/ 34 w 34"/>
                  <a:gd name="T19" fmla="*/ 16 h 25"/>
                  <a:gd name="T20" fmla="*/ 34 w 34"/>
                  <a:gd name="T21" fmla="*/ 17 h 25"/>
                  <a:gd name="T22" fmla="*/ 34 w 34"/>
                  <a:gd name="T23" fmla="*/ 18 h 25"/>
                  <a:gd name="T24" fmla="*/ 34 w 34"/>
                  <a:gd name="T25" fmla="*/ 20 h 25"/>
                  <a:gd name="T26" fmla="*/ 33 w 34"/>
                  <a:gd name="T27" fmla="*/ 21 h 25"/>
                  <a:gd name="T28" fmla="*/ 31 w 34"/>
                  <a:gd name="T29" fmla="*/ 23 h 25"/>
                  <a:gd name="T30" fmla="*/ 30 w 34"/>
                  <a:gd name="T31" fmla="*/ 24 h 25"/>
                  <a:gd name="T32" fmla="*/ 29 w 34"/>
                  <a:gd name="T33" fmla="*/ 24 h 25"/>
                  <a:gd name="T34" fmla="*/ 29 w 34"/>
                  <a:gd name="T35" fmla="*/ 24 h 25"/>
                  <a:gd name="T36" fmla="*/ 28 w 34"/>
                  <a:gd name="T37" fmla="*/ 25 h 25"/>
                  <a:gd name="T38" fmla="*/ 28 w 34"/>
                  <a:gd name="T39" fmla="*/ 25 h 25"/>
                  <a:gd name="T40" fmla="*/ 25 w 34"/>
                  <a:gd name="T41" fmla="*/ 25 h 25"/>
                  <a:gd name="T42" fmla="*/ 22 w 34"/>
                  <a:gd name="T43" fmla="*/ 25 h 25"/>
                  <a:gd name="T44" fmla="*/ 19 w 34"/>
                  <a:gd name="T45" fmla="*/ 23 h 25"/>
                  <a:gd name="T46" fmla="*/ 15 w 34"/>
                  <a:gd name="T47" fmla="*/ 22 h 25"/>
                  <a:gd name="T48" fmla="*/ 12 w 34"/>
                  <a:gd name="T49" fmla="*/ 20 h 25"/>
                  <a:gd name="T50" fmla="*/ 7 w 34"/>
                  <a:gd name="T51" fmla="*/ 17 h 25"/>
                  <a:gd name="T52" fmla="*/ 3 w 34"/>
                  <a:gd name="T53" fmla="*/ 14 h 25"/>
                  <a:gd name="T54" fmla="*/ 1 w 34"/>
                  <a:gd name="T55" fmla="*/ 10 h 25"/>
                  <a:gd name="T56" fmla="*/ 0 w 34"/>
                  <a:gd name="T57" fmla="*/ 7 h 25"/>
                  <a:gd name="T58" fmla="*/ 0 w 34"/>
                  <a:gd name="T59" fmla="*/ 5 h 25"/>
                  <a:gd name="T60" fmla="*/ 1 w 34"/>
                  <a:gd name="T61" fmla="*/ 3 h 25"/>
                  <a:gd name="T62" fmla="*/ 2 w 34"/>
                  <a:gd name="T63" fmla="*/ 2 h 25"/>
                  <a:gd name="T64" fmla="*/ 4 w 34"/>
                  <a:gd name="T65" fmla="*/ 1 h 25"/>
                  <a:gd name="T66" fmla="*/ 6 w 34"/>
                  <a:gd name="T67" fmla="*/ 0 h 25"/>
                  <a:gd name="T68" fmla="*/ 8 w 34"/>
                  <a:gd name="T69" fmla="*/ 1 h 25"/>
                  <a:gd name="T70" fmla="*/ 10 w 34"/>
                  <a:gd name="T71" fmla="*/ 1 h 25"/>
                  <a:gd name="T72" fmla="*/ 12 w 34"/>
                  <a:gd name="T73" fmla="*/ 2 h 25"/>
                  <a:gd name="T74" fmla="*/ 14 w 34"/>
                  <a:gd name="T75" fmla="*/ 3 h 25"/>
                  <a:gd name="T76" fmla="*/ 15 w 34"/>
                  <a:gd name="T77" fmla="*/ 3 h 25"/>
                  <a:gd name="T78" fmla="*/ 17 w 34"/>
                  <a:gd name="T7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5">
                    <a:moveTo>
                      <a:pt x="17" y="5"/>
                    </a:move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9"/>
                    </a:lnTo>
                    <a:lnTo>
                      <a:pt x="34" y="20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2" y="22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0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28" y="24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4" y="25"/>
                    </a:lnTo>
                    <a:lnTo>
                      <a:pt x="22" y="25"/>
                    </a:lnTo>
                    <a:lnTo>
                      <a:pt x="20" y="24"/>
                    </a:lnTo>
                    <a:lnTo>
                      <a:pt x="19" y="23"/>
                    </a:lnTo>
                    <a:lnTo>
                      <a:pt x="17" y="22"/>
                    </a:lnTo>
                    <a:lnTo>
                      <a:pt x="15" y="22"/>
                    </a:lnTo>
                    <a:lnTo>
                      <a:pt x="14" y="21"/>
                    </a:lnTo>
                    <a:lnTo>
                      <a:pt x="12" y="20"/>
                    </a:lnTo>
                    <a:lnTo>
                      <a:pt x="10" y="18"/>
                    </a:lnTo>
                    <a:lnTo>
                      <a:pt x="7" y="17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A5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0" name="Freeform 520"/>
              <p:cNvSpPr>
                <a:spLocks/>
              </p:cNvSpPr>
              <p:nvPr/>
            </p:nvSpPr>
            <p:spPr bwMode="auto">
              <a:xfrm>
                <a:off x="2102" y="1707"/>
                <a:ext cx="204" cy="144"/>
              </a:xfrm>
              <a:custGeom>
                <a:avLst/>
                <a:gdLst>
                  <a:gd name="T0" fmla="*/ 19 w 34"/>
                  <a:gd name="T1" fmla="*/ 5 h 24"/>
                  <a:gd name="T2" fmla="*/ 22 w 34"/>
                  <a:gd name="T3" fmla="*/ 6 h 24"/>
                  <a:gd name="T4" fmla="*/ 25 w 34"/>
                  <a:gd name="T5" fmla="*/ 8 h 24"/>
                  <a:gd name="T6" fmla="*/ 29 w 34"/>
                  <a:gd name="T7" fmla="*/ 9 h 24"/>
                  <a:gd name="T8" fmla="*/ 31 w 34"/>
                  <a:gd name="T9" fmla="*/ 10 h 24"/>
                  <a:gd name="T10" fmla="*/ 32 w 34"/>
                  <a:gd name="T11" fmla="*/ 11 h 24"/>
                  <a:gd name="T12" fmla="*/ 32 w 34"/>
                  <a:gd name="T13" fmla="*/ 12 h 24"/>
                  <a:gd name="T14" fmla="*/ 33 w 34"/>
                  <a:gd name="T15" fmla="*/ 13 h 24"/>
                  <a:gd name="T16" fmla="*/ 33 w 34"/>
                  <a:gd name="T17" fmla="*/ 14 h 24"/>
                  <a:gd name="T18" fmla="*/ 34 w 34"/>
                  <a:gd name="T19" fmla="*/ 15 h 24"/>
                  <a:gd name="T20" fmla="*/ 34 w 34"/>
                  <a:gd name="T21" fmla="*/ 16 h 24"/>
                  <a:gd name="T22" fmla="*/ 34 w 34"/>
                  <a:gd name="T23" fmla="*/ 17 h 24"/>
                  <a:gd name="T24" fmla="*/ 33 w 34"/>
                  <a:gd name="T25" fmla="*/ 19 h 24"/>
                  <a:gd name="T26" fmla="*/ 33 w 34"/>
                  <a:gd name="T27" fmla="*/ 20 h 24"/>
                  <a:gd name="T28" fmla="*/ 31 w 34"/>
                  <a:gd name="T29" fmla="*/ 21 h 24"/>
                  <a:gd name="T30" fmla="*/ 30 w 34"/>
                  <a:gd name="T31" fmla="*/ 22 h 24"/>
                  <a:gd name="T32" fmla="*/ 29 w 34"/>
                  <a:gd name="T33" fmla="*/ 23 h 24"/>
                  <a:gd name="T34" fmla="*/ 28 w 34"/>
                  <a:gd name="T35" fmla="*/ 23 h 24"/>
                  <a:gd name="T36" fmla="*/ 28 w 34"/>
                  <a:gd name="T37" fmla="*/ 23 h 24"/>
                  <a:gd name="T38" fmla="*/ 28 w 34"/>
                  <a:gd name="T39" fmla="*/ 24 h 24"/>
                  <a:gd name="T40" fmla="*/ 25 w 34"/>
                  <a:gd name="T41" fmla="*/ 24 h 24"/>
                  <a:gd name="T42" fmla="*/ 22 w 34"/>
                  <a:gd name="T43" fmla="*/ 24 h 24"/>
                  <a:gd name="T44" fmla="*/ 19 w 34"/>
                  <a:gd name="T45" fmla="*/ 22 h 24"/>
                  <a:gd name="T46" fmla="*/ 15 w 34"/>
                  <a:gd name="T47" fmla="*/ 20 h 24"/>
                  <a:gd name="T48" fmla="*/ 12 w 34"/>
                  <a:gd name="T49" fmla="*/ 18 h 24"/>
                  <a:gd name="T50" fmla="*/ 8 w 34"/>
                  <a:gd name="T51" fmla="*/ 16 h 24"/>
                  <a:gd name="T52" fmla="*/ 3 w 34"/>
                  <a:gd name="T53" fmla="*/ 13 h 24"/>
                  <a:gd name="T54" fmla="*/ 1 w 34"/>
                  <a:gd name="T55" fmla="*/ 10 h 24"/>
                  <a:gd name="T56" fmla="*/ 0 w 34"/>
                  <a:gd name="T57" fmla="*/ 6 h 24"/>
                  <a:gd name="T58" fmla="*/ 0 w 34"/>
                  <a:gd name="T59" fmla="*/ 4 h 24"/>
                  <a:gd name="T60" fmla="*/ 1 w 34"/>
                  <a:gd name="T61" fmla="*/ 2 h 24"/>
                  <a:gd name="T62" fmla="*/ 2 w 34"/>
                  <a:gd name="T63" fmla="*/ 1 h 24"/>
                  <a:gd name="T64" fmla="*/ 4 w 34"/>
                  <a:gd name="T65" fmla="*/ 0 h 24"/>
                  <a:gd name="T66" fmla="*/ 6 w 34"/>
                  <a:gd name="T67" fmla="*/ 0 h 24"/>
                  <a:gd name="T68" fmla="*/ 8 w 34"/>
                  <a:gd name="T69" fmla="*/ 0 h 24"/>
                  <a:gd name="T70" fmla="*/ 10 w 34"/>
                  <a:gd name="T71" fmla="*/ 1 h 24"/>
                  <a:gd name="T72" fmla="*/ 12 w 34"/>
                  <a:gd name="T73" fmla="*/ 1 h 24"/>
                  <a:gd name="T74" fmla="*/ 14 w 34"/>
                  <a:gd name="T75" fmla="*/ 2 h 24"/>
                  <a:gd name="T76" fmla="*/ 15 w 34"/>
                  <a:gd name="T77" fmla="*/ 3 h 24"/>
                  <a:gd name="T78" fmla="*/ 17 w 34"/>
                  <a:gd name="T7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4">
                    <a:moveTo>
                      <a:pt x="17" y="4"/>
                    </a:moveTo>
                    <a:lnTo>
                      <a:pt x="19" y="5"/>
                    </a:lnTo>
                    <a:lnTo>
                      <a:pt x="21" y="5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5" y="8"/>
                    </a:lnTo>
                    <a:lnTo>
                      <a:pt x="27" y="9"/>
                    </a:lnTo>
                    <a:lnTo>
                      <a:pt x="29" y="9"/>
                    </a:lnTo>
                    <a:lnTo>
                      <a:pt x="30" y="10"/>
                    </a:lnTo>
                    <a:lnTo>
                      <a:pt x="31" y="10"/>
                    </a:lnTo>
                    <a:lnTo>
                      <a:pt x="31" y="11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3" y="13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4" y="14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3" y="19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32" y="21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30" y="22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4"/>
                    </a:lnTo>
                    <a:lnTo>
                      <a:pt x="27" y="24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20" y="23"/>
                    </a:lnTo>
                    <a:lnTo>
                      <a:pt x="19" y="22"/>
                    </a:lnTo>
                    <a:lnTo>
                      <a:pt x="17" y="21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2" y="18"/>
                    </a:lnTo>
                    <a:lnTo>
                      <a:pt x="10" y="17"/>
                    </a:lnTo>
                    <a:lnTo>
                      <a:pt x="8" y="16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A52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1" name="Freeform 521"/>
              <p:cNvSpPr>
                <a:spLocks/>
              </p:cNvSpPr>
              <p:nvPr/>
            </p:nvSpPr>
            <p:spPr bwMode="auto">
              <a:xfrm>
                <a:off x="2108" y="1707"/>
                <a:ext cx="198" cy="144"/>
              </a:xfrm>
              <a:custGeom>
                <a:avLst/>
                <a:gdLst>
                  <a:gd name="T0" fmla="*/ 18 w 33"/>
                  <a:gd name="T1" fmla="*/ 5 h 24"/>
                  <a:gd name="T2" fmla="*/ 21 w 33"/>
                  <a:gd name="T3" fmla="*/ 6 h 24"/>
                  <a:gd name="T4" fmla="*/ 24 w 33"/>
                  <a:gd name="T5" fmla="*/ 8 h 24"/>
                  <a:gd name="T6" fmla="*/ 27 w 33"/>
                  <a:gd name="T7" fmla="*/ 9 h 24"/>
                  <a:gd name="T8" fmla="*/ 30 w 33"/>
                  <a:gd name="T9" fmla="*/ 10 h 24"/>
                  <a:gd name="T10" fmla="*/ 30 w 33"/>
                  <a:gd name="T11" fmla="*/ 11 h 24"/>
                  <a:gd name="T12" fmla="*/ 31 w 33"/>
                  <a:gd name="T13" fmla="*/ 12 h 24"/>
                  <a:gd name="T14" fmla="*/ 32 w 33"/>
                  <a:gd name="T15" fmla="*/ 13 h 24"/>
                  <a:gd name="T16" fmla="*/ 32 w 33"/>
                  <a:gd name="T17" fmla="*/ 14 h 24"/>
                  <a:gd name="T18" fmla="*/ 33 w 33"/>
                  <a:gd name="T19" fmla="*/ 15 h 24"/>
                  <a:gd name="T20" fmla="*/ 33 w 33"/>
                  <a:gd name="T21" fmla="*/ 16 h 24"/>
                  <a:gd name="T22" fmla="*/ 33 w 33"/>
                  <a:gd name="T23" fmla="*/ 17 h 24"/>
                  <a:gd name="T24" fmla="*/ 32 w 33"/>
                  <a:gd name="T25" fmla="*/ 19 h 24"/>
                  <a:gd name="T26" fmla="*/ 31 w 33"/>
                  <a:gd name="T27" fmla="*/ 20 h 24"/>
                  <a:gd name="T28" fmla="*/ 30 w 33"/>
                  <a:gd name="T29" fmla="*/ 21 h 24"/>
                  <a:gd name="T30" fmla="*/ 29 w 33"/>
                  <a:gd name="T31" fmla="*/ 22 h 24"/>
                  <a:gd name="T32" fmla="*/ 28 w 33"/>
                  <a:gd name="T33" fmla="*/ 23 h 24"/>
                  <a:gd name="T34" fmla="*/ 27 w 33"/>
                  <a:gd name="T35" fmla="*/ 23 h 24"/>
                  <a:gd name="T36" fmla="*/ 27 w 33"/>
                  <a:gd name="T37" fmla="*/ 23 h 24"/>
                  <a:gd name="T38" fmla="*/ 26 w 33"/>
                  <a:gd name="T39" fmla="*/ 23 h 24"/>
                  <a:gd name="T40" fmla="*/ 24 w 33"/>
                  <a:gd name="T41" fmla="*/ 24 h 24"/>
                  <a:gd name="T42" fmla="*/ 21 w 33"/>
                  <a:gd name="T43" fmla="*/ 23 h 24"/>
                  <a:gd name="T44" fmla="*/ 18 w 33"/>
                  <a:gd name="T45" fmla="*/ 22 h 24"/>
                  <a:gd name="T46" fmla="*/ 15 w 33"/>
                  <a:gd name="T47" fmla="*/ 20 h 24"/>
                  <a:gd name="T48" fmla="*/ 11 w 33"/>
                  <a:gd name="T49" fmla="*/ 18 h 24"/>
                  <a:gd name="T50" fmla="*/ 7 w 33"/>
                  <a:gd name="T51" fmla="*/ 16 h 24"/>
                  <a:gd name="T52" fmla="*/ 3 w 33"/>
                  <a:gd name="T53" fmla="*/ 13 h 24"/>
                  <a:gd name="T54" fmla="*/ 0 w 33"/>
                  <a:gd name="T55" fmla="*/ 10 h 24"/>
                  <a:gd name="T56" fmla="*/ 0 w 33"/>
                  <a:gd name="T57" fmla="*/ 6 h 24"/>
                  <a:gd name="T58" fmla="*/ 0 w 33"/>
                  <a:gd name="T59" fmla="*/ 4 h 24"/>
                  <a:gd name="T60" fmla="*/ 0 w 33"/>
                  <a:gd name="T61" fmla="*/ 3 h 24"/>
                  <a:gd name="T62" fmla="*/ 1 w 33"/>
                  <a:gd name="T63" fmla="*/ 1 h 24"/>
                  <a:gd name="T64" fmla="*/ 3 w 33"/>
                  <a:gd name="T65" fmla="*/ 0 h 24"/>
                  <a:gd name="T66" fmla="*/ 5 w 33"/>
                  <a:gd name="T67" fmla="*/ 0 h 24"/>
                  <a:gd name="T68" fmla="*/ 7 w 33"/>
                  <a:gd name="T69" fmla="*/ 0 h 24"/>
                  <a:gd name="T70" fmla="*/ 9 w 33"/>
                  <a:gd name="T71" fmla="*/ 1 h 24"/>
                  <a:gd name="T72" fmla="*/ 11 w 33"/>
                  <a:gd name="T73" fmla="*/ 2 h 24"/>
                  <a:gd name="T74" fmla="*/ 12 w 33"/>
                  <a:gd name="T75" fmla="*/ 2 h 24"/>
                  <a:gd name="T76" fmla="*/ 14 w 33"/>
                  <a:gd name="T77" fmla="*/ 3 h 24"/>
                  <a:gd name="T78" fmla="*/ 15 w 33"/>
                  <a:gd name="T7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24">
                    <a:moveTo>
                      <a:pt x="16" y="4"/>
                    </a:moveTo>
                    <a:lnTo>
                      <a:pt x="18" y="5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3" y="7"/>
                    </a:lnTo>
                    <a:lnTo>
                      <a:pt x="24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16"/>
                    </a:lnTo>
                    <a:lnTo>
                      <a:pt x="33" y="17"/>
                    </a:lnTo>
                    <a:lnTo>
                      <a:pt x="33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19"/>
                    </a:lnTo>
                    <a:lnTo>
                      <a:pt x="31" y="20"/>
                    </a:lnTo>
                    <a:lnTo>
                      <a:pt x="31" y="21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29" y="22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4" y="24"/>
                    </a:lnTo>
                    <a:lnTo>
                      <a:pt x="23" y="24"/>
                    </a:lnTo>
                    <a:lnTo>
                      <a:pt x="21" y="23"/>
                    </a:lnTo>
                    <a:lnTo>
                      <a:pt x="19" y="23"/>
                    </a:lnTo>
                    <a:lnTo>
                      <a:pt x="18" y="22"/>
                    </a:lnTo>
                    <a:lnTo>
                      <a:pt x="16" y="21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6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A4C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2" name="Freeform 522"/>
              <p:cNvSpPr>
                <a:spLocks/>
              </p:cNvSpPr>
              <p:nvPr/>
            </p:nvSpPr>
            <p:spPr bwMode="auto">
              <a:xfrm>
                <a:off x="2108" y="1707"/>
                <a:ext cx="192" cy="138"/>
              </a:xfrm>
              <a:custGeom>
                <a:avLst/>
                <a:gdLst>
                  <a:gd name="T0" fmla="*/ 18 w 32"/>
                  <a:gd name="T1" fmla="*/ 5 h 23"/>
                  <a:gd name="T2" fmla="*/ 21 w 32"/>
                  <a:gd name="T3" fmla="*/ 6 h 23"/>
                  <a:gd name="T4" fmla="*/ 24 w 32"/>
                  <a:gd name="T5" fmla="*/ 8 h 23"/>
                  <a:gd name="T6" fmla="*/ 27 w 32"/>
                  <a:gd name="T7" fmla="*/ 9 h 23"/>
                  <a:gd name="T8" fmla="*/ 29 w 32"/>
                  <a:gd name="T9" fmla="*/ 10 h 23"/>
                  <a:gd name="T10" fmla="*/ 30 w 32"/>
                  <a:gd name="T11" fmla="*/ 11 h 23"/>
                  <a:gd name="T12" fmla="*/ 31 w 32"/>
                  <a:gd name="T13" fmla="*/ 12 h 23"/>
                  <a:gd name="T14" fmla="*/ 31 w 32"/>
                  <a:gd name="T15" fmla="*/ 13 h 23"/>
                  <a:gd name="T16" fmla="*/ 32 w 32"/>
                  <a:gd name="T17" fmla="*/ 14 h 23"/>
                  <a:gd name="T18" fmla="*/ 32 w 32"/>
                  <a:gd name="T19" fmla="*/ 15 h 23"/>
                  <a:gd name="T20" fmla="*/ 32 w 32"/>
                  <a:gd name="T21" fmla="*/ 16 h 23"/>
                  <a:gd name="T22" fmla="*/ 32 w 32"/>
                  <a:gd name="T23" fmla="*/ 17 h 23"/>
                  <a:gd name="T24" fmla="*/ 32 w 32"/>
                  <a:gd name="T25" fmla="*/ 18 h 23"/>
                  <a:gd name="T26" fmla="*/ 31 w 32"/>
                  <a:gd name="T27" fmla="*/ 20 h 23"/>
                  <a:gd name="T28" fmla="*/ 30 w 32"/>
                  <a:gd name="T29" fmla="*/ 21 h 23"/>
                  <a:gd name="T30" fmla="*/ 29 w 32"/>
                  <a:gd name="T31" fmla="*/ 22 h 23"/>
                  <a:gd name="T32" fmla="*/ 28 w 32"/>
                  <a:gd name="T33" fmla="*/ 22 h 23"/>
                  <a:gd name="T34" fmla="*/ 27 w 32"/>
                  <a:gd name="T35" fmla="*/ 22 h 23"/>
                  <a:gd name="T36" fmla="*/ 27 w 32"/>
                  <a:gd name="T37" fmla="*/ 23 h 23"/>
                  <a:gd name="T38" fmla="*/ 26 w 32"/>
                  <a:gd name="T39" fmla="*/ 23 h 23"/>
                  <a:gd name="T40" fmla="*/ 24 w 32"/>
                  <a:gd name="T41" fmla="*/ 23 h 23"/>
                  <a:gd name="T42" fmla="*/ 21 w 32"/>
                  <a:gd name="T43" fmla="*/ 23 h 23"/>
                  <a:gd name="T44" fmla="*/ 18 w 32"/>
                  <a:gd name="T45" fmla="*/ 22 h 23"/>
                  <a:gd name="T46" fmla="*/ 15 w 32"/>
                  <a:gd name="T47" fmla="*/ 20 h 23"/>
                  <a:gd name="T48" fmla="*/ 11 w 32"/>
                  <a:gd name="T49" fmla="*/ 18 h 23"/>
                  <a:gd name="T50" fmla="*/ 7 w 32"/>
                  <a:gd name="T51" fmla="*/ 16 h 23"/>
                  <a:gd name="T52" fmla="*/ 3 w 32"/>
                  <a:gd name="T53" fmla="*/ 14 h 23"/>
                  <a:gd name="T54" fmla="*/ 0 w 32"/>
                  <a:gd name="T55" fmla="*/ 10 h 23"/>
                  <a:gd name="T56" fmla="*/ 0 w 32"/>
                  <a:gd name="T57" fmla="*/ 6 h 23"/>
                  <a:gd name="T58" fmla="*/ 0 w 32"/>
                  <a:gd name="T59" fmla="*/ 4 h 23"/>
                  <a:gd name="T60" fmla="*/ 1 w 32"/>
                  <a:gd name="T61" fmla="*/ 3 h 23"/>
                  <a:gd name="T62" fmla="*/ 2 w 32"/>
                  <a:gd name="T63" fmla="*/ 1 h 23"/>
                  <a:gd name="T64" fmla="*/ 3 w 32"/>
                  <a:gd name="T65" fmla="*/ 1 h 23"/>
                  <a:gd name="T66" fmla="*/ 5 w 32"/>
                  <a:gd name="T67" fmla="*/ 0 h 23"/>
                  <a:gd name="T68" fmla="*/ 7 w 32"/>
                  <a:gd name="T69" fmla="*/ 1 h 23"/>
                  <a:gd name="T70" fmla="*/ 9 w 32"/>
                  <a:gd name="T71" fmla="*/ 1 h 23"/>
                  <a:gd name="T72" fmla="*/ 11 w 32"/>
                  <a:gd name="T73" fmla="*/ 2 h 23"/>
                  <a:gd name="T74" fmla="*/ 12 w 32"/>
                  <a:gd name="T75" fmla="*/ 3 h 23"/>
                  <a:gd name="T76" fmla="*/ 14 w 32"/>
                  <a:gd name="T77" fmla="*/ 3 h 23"/>
                  <a:gd name="T78" fmla="*/ 15 w 32"/>
                  <a:gd name="T7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23">
                    <a:moveTo>
                      <a:pt x="16" y="4"/>
                    </a:moveTo>
                    <a:lnTo>
                      <a:pt x="18" y="5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1" y="19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0" y="21"/>
                    </a:lnTo>
                    <a:lnTo>
                      <a:pt x="30" y="21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4" y="23"/>
                    </a:lnTo>
                    <a:lnTo>
                      <a:pt x="22" y="23"/>
                    </a:lnTo>
                    <a:lnTo>
                      <a:pt x="21" y="23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6" y="21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6"/>
                    </a:lnTo>
                    <a:lnTo>
                      <a:pt x="5" y="15"/>
                    </a:lnTo>
                    <a:lnTo>
                      <a:pt x="3" y="14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94A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3" name="Freeform 523"/>
              <p:cNvSpPr>
                <a:spLocks/>
              </p:cNvSpPr>
              <p:nvPr/>
            </p:nvSpPr>
            <p:spPr bwMode="auto">
              <a:xfrm>
                <a:off x="2108" y="1713"/>
                <a:ext cx="192" cy="132"/>
              </a:xfrm>
              <a:custGeom>
                <a:avLst/>
                <a:gdLst>
                  <a:gd name="T0" fmla="*/ 18 w 32"/>
                  <a:gd name="T1" fmla="*/ 4 h 22"/>
                  <a:gd name="T2" fmla="*/ 21 w 32"/>
                  <a:gd name="T3" fmla="*/ 6 h 22"/>
                  <a:gd name="T4" fmla="*/ 24 w 32"/>
                  <a:gd name="T5" fmla="*/ 7 h 22"/>
                  <a:gd name="T6" fmla="*/ 27 w 32"/>
                  <a:gd name="T7" fmla="*/ 9 h 22"/>
                  <a:gd name="T8" fmla="*/ 29 w 32"/>
                  <a:gd name="T9" fmla="*/ 9 h 22"/>
                  <a:gd name="T10" fmla="*/ 30 w 32"/>
                  <a:gd name="T11" fmla="*/ 10 h 22"/>
                  <a:gd name="T12" fmla="*/ 30 w 32"/>
                  <a:gd name="T13" fmla="*/ 11 h 22"/>
                  <a:gd name="T14" fmla="*/ 31 w 32"/>
                  <a:gd name="T15" fmla="*/ 12 h 22"/>
                  <a:gd name="T16" fmla="*/ 32 w 32"/>
                  <a:gd name="T17" fmla="*/ 13 h 22"/>
                  <a:gd name="T18" fmla="*/ 32 w 32"/>
                  <a:gd name="T19" fmla="*/ 14 h 22"/>
                  <a:gd name="T20" fmla="*/ 32 w 32"/>
                  <a:gd name="T21" fmla="*/ 15 h 22"/>
                  <a:gd name="T22" fmla="*/ 32 w 32"/>
                  <a:gd name="T23" fmla="*/ 16 h 22"/>
                  <a:gd name="T24" fmla="*/ 31 w 32"/>
                  <a:gd name="T25" fmla="*/ 17 h 22"/>
                  <a:gd name="T26" fmla="*/ 31 w 32"/>
                  <a:gd name="T27" fmla="*/ 19 h 22"/>
                  <a:gd name="T28" fmla="*/ 30 w 32"/>
                  <a:gd name="T29" fmla="*/ 20 h 22"/>
                  <a:gd name="T30" fmla="*/ 29 w 32"/>
                  <a:gd name="T31" fmla="*/ 21 h 22"/>
                  <a:gd name="T32" fmla="*/ 28 w 32"/>
                  <a:gd name="T33" fmla="*/ 21 h 22"/>
                  <a:gd name="T34" fmla="*/ 27 w 32"/>
                  <a:gd name="T35" fmla="*/ 21 h 22"/>
                  <a:gd name="T36" fmla="*/ 27 w 32"/>
                  <a:gd name="T37" fmla="*/ 21 h 22"/>
                  <a:gd name="T38" fmla="*/ 26 w 32"/>
                  <a:gd name="T39" fmla="*/ 22 h 22"/>
                  <a:gd name="T40" fmla="*/ 24 w 32"/>
                  <a:gd name="T41" fmla="*/ 22 h 22"/>
                  <a:gd name="T42" fmla="*/ 21 w 32"/>
                  <a:gd name="T43" fmla="*/ 22 h 22"/>
                  <a:gd name="T44" fmla="*/ 18 w 32"/>
                  <a:gd name="T45" fmla="*/ 21 h 22"/>
                  <a:gd name="T46" fmla="*/ 15 w 32"/>
                  <a:gd name="T47" fmla="*/ 19 h 22"/>
                  <a:gd name="T48" fmla="*/ 11 w 32"/>
                  <a:gd name="T49" fmla="*/ 17 h 22"/>
                  <a:gd name="T50" fmla="*/ 7 w 32"/>
                  <a:gd name="T51" fmla="*/ 15 h 22"/>
                  <a:gd name="T52" fmla="*/ 3 w 32"/>
                  <a:gd name="T53" fmla="*/ 13 h 22"/>
                  <a:gd name="T54" fmla="*/ 1 w 32"/>
                  <a:gd name="T55" fmla="*/ 9 h 22"/>
                  <a:gd name="T56" fmla="*/ 0 w 32"/>
                  <a:gd name="T57" fmla="*/ 5 h 22"/>
                  <a:gd name="T58" fmla="*/ 0 w 32"/>
                  <a:gd name="T59" fmla="*/ 3 h 22"/>
                  <a:gd name="T60" fmla="*/ 1 w 32"/>
                  <a:gd name="T61" fmla="*/ 2 h 22"/>
                  <a:gd name="T62" fmla="*/ 2 w 32"/>
                  <a:gd name="T63" fmla="*/ 1 h 22"/>
                  <a:gd name="T64" fmla="*/ 4 w 32"/>
                  <a:gd name="T65" fmla="*/ 0 h 22"/>
                  <a:gd name="T66" fmla="*/ 5 w 32"/>
                  <a:gd name="T67" fmla="*/ 0 h 22"/>
                  <a:gd name="T68" fmla="*/ 7 w 32"/>
                  <a:gd name="T69" fmla="*/ 0 h 22"/>
                  <a:gd name="T70" fmla="*/ 9 w 32"/>
                  <a:gd name="T71" fmla="*/ 1 h 22"/>
                  <a:gd name="T72" fmla="*/ 11 w 32"/>
                  <a:gd name="T73" fmla="*/ 1 h 22"/>
                  <a:gd name="T74" fmla="*/ 12 w 32"/>
                  <a:gd name="T75" fmla="*/ 2 h 22"/>
                  <a:gd name="T76" fmla="*/ 14 w 32"/>
                  <a:gd name="T77" fmla="*/ 2 h 22"/>
                  <a:gd name="T78" fmla="*/ 15 w 32"/>
                  <a:gd name="T7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22">
                    <a:moveTo>
                      <a:pt x="16" y="4"/>
                    </a:moveTo>
                    <a:lnTo>
                      <a:pt x="18" y="4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5" y="8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1" y="17"/>
                    </a:lnTo>
                    <a:lnTo>
                      <a:pt x="31" y="18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29" y="21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6" y="20"/>
                    </a:lnTo>
                    <a:lnTo>
                      <a:pt x="15" y="19"/>
                    </a:lnTo>
                    <a:lnTo>
                      <a:pt x="13" y="18"/>
                    </a:lnTo>
                    <a:lnTo>
                      <a:pt x="11" y="17"/>
                    </a:lnTo>
                    <a:lnTo>
                      <a:pt x="9" y="16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948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4" name="Freeform 524"/>
              <p:cNvSpPr>
                <a:spLocks/>
              </p:cNvSpPr>
              <p:nvPr/>
            </p:nvSpPr>
            <p:spPr bwMode="auto">
              <a:xfrm>
                <a:off x="2108" y="1713"/>
                <a:ext cx="192" cy="132"/>
              </a:xfrm>
              <a:custGeom>
                <a:avLst/>
                <a:gdLst>
                  <a:gd name="T0" fmla="*/ 18 w 32"/>
                  <a:gd name="T1" fmla="*/ 4 h 22"/>
                  <a:gd name="T2" fmla="*/ 21 w 32"/>
                  <a:gd name="T3" fmla="*/ 6 h 22"/>
                  <a:gd name="T4" fmla="*/ 23 w 32"/>
                  <a:gd name="T5" fmla="*/ 7 h 22"/>
                  <a:gd name="T6" fmla="*/ 26 w 32"/>
                  <a:gd name="T7" fmla="*/ 9 h 22"/>
                  <a:gd name="T8" fmla="*/ 29 w 32"/>
                  <a:gd name="T9" fmla="*/ 10 h 22"/>
                  <a:gd name="T10" fmla="*/ 29 w 32"/>
                  <a:gd name="T11" fmla="*/ 10 h 22"/>
                  <a:gd name="T12" fmla="*/ 30 w 32"/>
                  <a:gd name="T13" fmla="*/ 11 h 22"/>
                  <a:gd name="T14" fmla="*/ 31 w 32"/>
                  <a:gd name="T15" fmla="*/ 12 h 22"/>
                  <a:gd name="T16" fmla="*/ 31 w 32"/>
                  <a:gd name="T17" fmla="*/ 13 h 22"/>
                  <a:gd name="T18" fmla="*/ 32 w 32"/>
                  <a:gd name="T19" fmla="*/ 14 h 22"/>
                  <a:gd name="T20" fmla="*/ 32 w 32"/>
                  <a:gd name="T21" fmla="*/ 15 h 22"/>
                  <a:gd name="T22" fmla="*/ 32 w 32"/>
                  <a:gd name="T23" fmla="*/ 16 h 22"/>
                  <a:gd name="T24" fmla="*/ 31 w 32"/>
                  <a:gd name="T25" fmla="*/ 17 h 22"/>
                  <a:gd name="T26" fmla="*/ 31 w 32"/>
                  <a:gd name="T27" fmla="*/ 19 h 22"/>
                  <a:gd name="T28" fmla="*/ 30 w 32"/>
                  <a:gd name="T29" fmla="*/ 19 h 22"/>
                  <a:gd name="T30" fmla="*/ 29 w 32"/>
                  <a:gd name="T31" fmla="*/ 20 h 22"/>
                  <a:gd name="T32" fmla="*/ 28 w 32"/>
                  <a:gd name="T33" fmla="*/ 21 h 22"/>
                  <a:gd name="T34" fmla="*/ 27 w 32"/>
                  <a:gd name="T35" fmla="*/ 21 h 22"/>
                  <a:gd name="T36" fmla="*/ 27 w 32"/>
                  <a:gd name="T37" fmla="*/ 21 h 22"/>
                  <a:gd name="T38" fmla="*/ 26 w 32"/>
                  <a:gd name="T39" fmla="*/ 21 h 22"/>
                  <a:gd name="T40" fmla="*/ 24 w 32"/>
                  <a:gd name="T41" fmla="*/ 22 h 22"/>
                  <a:gd name="T42" fmla="*/ 21 w 32"/>
                  <a:gd name="T43" fmla="*/ 22 h 22"/>
                  <a:gd name="T44" fmla="*/ 18 w 32"/>
                  <a:gd name="T45" fmla="*/ 20 h 22"/>
                  <a:gd name="T46" fmla="*/ 15 w 32"/>
                  <a:gd name="T47" fmla="*/ 19 h 22"/>
                  <a:gd name="T48" fmla="*/ 11 w 32"/>
                  <a:gd name="T49" fmla="*/ 17 h 22"/>
                  <a:gd name="T50" fmla="*/ 7 w 32"/>
                  <a:gd name="T51" fmla="*/ 15 h 22"/>
                  <a:gd name="T52" fmla="*/ 3 w 32"/>
                  <a:gd name="T53" fmla="*/ 13 h 22"/>
                  <a:gd name="T54" fmla="*/ 1 w 32"/>
                  <a:gd name="T55" fmla="*/ 9 h 22"/>
                  <a:gd name="T56" fmla="*/ 0 w 32"/>
                  <a:gd name="T57" fmla="*/ 5 h 22"/>
                  <a:gd name="T58" fmla="*/ 1 w 32"/>
                  <a:gd name="T59" fmla="*/ 4 h 22"/>
                  <a:gd name="T60" fmla="*/ 1 w 32"/>
                  <a:gd name="T61" fmla="*/ 2 h 22"/>
                  <a:gd name="T62" fmla="*/ 2 w 32"/>
                  <a:gd name="T63" fmla="*/ 1 h 22"/>
                  <a:gd name="T64" fmla="*/ 4 w 32"/>
                  <a:gd name="T65" fmla="*/ 0 h 22"/>
                  <a:gd name="T66" fmla="*/ 6 w 32"/>
                  <a:gd name="T67" fmla="*/ 0 h 22"/>
                  <a:gd name="T68" fmla="*/ 7 w 32"/>
                  <a:gd name="T69" fmla="*/ 0 h 22"/>
                  <a:gd name="T70" fmla="*/ 9 w 32"/>
                  <a:gd name="T71" fmla="*/ 1 h 22"/>
                  <a:gd name="T72" fmla="*/ 11 w 32"/>
                  <a:gd name="T73" fmla="*/ 2 h 22"/>
                  <a:gd name="T74" fmla="*/ 12 w 32"/>
                  <a:gd name="T75" fmla="*/ 2 h 22"/>
                  <a:gd name="T76" fmla="*/ 14 w 32"/>
                  <a:gd name="T77" fmla="*/ 3 h 22"/>
                  <a:gd name="T78" fmla="*/ 15 w 32"/>
                  <a:gd name="T7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22">
                    <a:moveTo>
                      <a:pt x="16" y="4"/>
                    </a:moveTo>
                    <a:lnTo>
                      <a:pt x="18" y="4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5" y="8"/>
                    </a:lnTo>
                    <a:lnTo>
                      <a:pt x="26" y="9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2" y="16"/>
                    </a:lnTo>
                    <a:lnTo>
                      <a:pt x="31" y="16"/>
                    </a:lnTo>
                    <a:lnTo>
                      <a:pt x="31" y="17"/>
                    </a:lnTo>
                    <a:lnTo>
                      <a:pt x="31" y="18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9" y="20"/>
                    </a:lnTo>
                    <a:lnTo>
                      <a:pt x="29" y="20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6" y="21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19" y="21"/>
                    </a:lnTo>
                    <a:lnTo>
                      <a:pt x="18" y="20"/>
                    </a:lnTo>
                    <a:lnTo>
                      <a:pt x="16" y="20"/>
                    </a:lnTo>
                    <a:lnTo>
                      <a:pt x="15" y="19"/>
                    </a:lnTo>
                    <a:lnTo>
                      <a:pt x="13" y="18"/>
                    </a:lnTo>
                    <a:lnTo>
                      <a:pt x="11" y="17"/>
                    </a:lnTo>
                    <a:lnTo>
                      <a:pt x="9" y="16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E94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5" name="Freeform 525"/>
              <p:cNvSpPr>
                <a:spLocks/>
              </p:cNvSpPr>
              <p:nvPr/>
            </p:nvSpPr>
            <p:spPr bwMode="auto">
              <a:xfrm>
                <a:off x="2114" y="1713"/>
                <a:ext cx="180" cy="132"/>
              </a:xfrm>
              <a:custGeom>
                <a:avLst/>
                <a:gdLst>
                  <a:gd name="T0" fmla="*/ 16 w 30"/>
                  <a:gd name="T1" fmla="*/ 4 h 22"/>
                  <a:gd name="T2" fmla="*/ 19 w 30"/>
                  <a:gd name="T3" fmla="*/ 6 h 22"/>
                  <a:gd name="T4" fmla="*/ 22 w 30"/>
                  <a:gd name="T5" fmla="*/ 7 h 22"/>
                  <a:gd name="T6" fmla="*/ 25 w 30"/>
                  <a:gd name="T7" fmla="*/ 9 h 22"/>
                  <a:gd name="T8" fmla="*/ 27 w 30"/>
                  <a:gd name="T9" fmla="*/ 10 h 22"/>
                  <a:gd name="T10" fmla="*/ 28 w 30"/>
                  <a:gd name="T11" fmla="*/ 10 h 22"/>
                  <a:gd name="T12" fmla="*/ 29 w 30"/>
                  <a:gd name="T13" fmla="*/ 11 h 22"/>
                  <a:gd name="T14" fmla="*/ 29 w 30"/>
                  <a:gd name="T15" fmla="*/ 12 h 22"/>
                  <a:gd name="T16" fmla="*/ 30 w 30"/>
                  <a:gd name="T17" fmla="*/ 13 h 22"/>
                  <a:gd name="T18" fmla="*/ 30 w 30"/>
                  <a:gd name="T19" fmla="*/ 14 h 22"/>
                  <a:gd name="T20" fmla="*/ 30 w 30"/>
                  <a:gd name="T21" fmla="*/ 14 h 22"/>
                  <a:gd name="T22" fmla="*/ 30 w 30"/>
                  <a:gd name="T23" fmla="*/ 16 h 22"/>
                  <a:gd name="T24" fmla="*/ 30 w 30"/>
                  <a:gd name="T25" fmla="*/ 17 h 22"/>
                  <a:gd name="T26" fmla="*/ 29 w 30"/>
                  <a:gd name="T27" fmla="*/ 18 h 22"/>
                  <a:gd name="T28" fmla="*/ 29 w 30"/>
                  <a:gd name="T29" fmla="*/ 19 h 22"/>
                  <a:gd name="T30" fmla="*/ 28 w 30"/>
                  <a:gd name="T31" fmla="*/ 20 h 22"/>
                  <a:gd name="T32" fmla="*/ 27 w 30"/>
                  <a:gd name="T33" fmla="*/ 20 h 22"/>
                  <a:gd name="T34" fmla="*/ 26 w 30"/>
                  <a:gd name="T35" fmla="*/ 21 h 22"/>
                  <a:gd name="T36" fmla="*/ 26 w 30"/>
                  <a:gd name="T37" fmla="*/ 21 h 22"/>
                  <a:gd name="T38" fmla="*/ 25 w 30"/>
                  <a:gd name="T39" fmla="*/ 21 h 22"/>
                  <a:gd name="T40" fmla="*/ 23 w 30"/>
                  <a:gd name="T41" fmla="*/ 22 h 22"/>
                  <a:gd name="T42" fmla="*/ 20 w 30"/>
                  <a:gd name="T43" fmla="*/ 21 h 22"/>
                  <a:gd name="T44" fmla="*/ 17 w 30"/>
                  <a:gd name="T45" fmla="*/ 20 h 22"/>
                  <a:gd name="T46" fmla="*/ 14 w 30"/>
                  <a:gd name="T47" fmla="*/ 19 h 22"/>
                  <a:gd name="T48" fmla="*/ 10 w 30"/>
                  <a:gd name="T49" fmla="*/ 17 h 22"/>
                  <a:gd name="T50" fmla="*/ 6 w 30"/>
                  <a:gd name="T51" fmla="*/ 15 h 22"/>
                  <a:gd name="T52" fmla="*/ 3 w 30"/>
                  <a:gd name="T53" fmla="*/ 13 h 22"/>
                  <a:gd name="T54" fmla="*/ 0 w 30"/>
                  <a:gd name="T55" fmla="*/ 9 h 22"/>
                  <a:gd name="T56" fmla="*/ 0 w 30"/>
                  <a:gd name="T57" fmla="*/ 6 h 22"/>
                  <a:gd name="T58" fmla="*/ 0 w 30"/>
                  <a:gd name="T59" fmla="*/ 4 h 22"/>
                  <a:gd name="T60" fmla="*/ 0 w 30"/>
                  <a:gd name="T61" fmla="*/ 2 h 22"/>
                  <a:gd name="T62" fmla="*/ 1 w 30"/>
                  <a:gd name="T63" fmla="*/ 1 h 22"/>
                  <a:gd name="T64" fmla="*/ 3 w 30"/>
                  <a:gd name="T65" fmla="*/ 1 h 22"/>
                  <a:gd name="T66" fmla="*/ 5 w 30"/>
                  <a:gd name="T67" fmla="*/ 0 h 22"/>
                  <a:gd name="T68" fmla="*/ 6 w 30"/>
                  <a:gd name="T69" fmla="*/ 1 h 22"/>
                  <a:gd name="T70" fmla="*/ 8 w 30"/>
                  <a:gd name="T71" fmla="*/ 1 h 22"/>
                  <a:gd name="T72" fmla="*/ 9 w 30"/>
                  <a:gd name="T73" fmla="*/ 2 h 22"/>
                  <a:gd name="T74" fmla="*/ 11 w 30"/>
                  <a:gd name="T75" fmla="*/ 3 h 22"/>
                  <a:gd name="T76" fmla="*/ 13 w 30"/>
                  <a:gd name="T77" fmla="*/ 3 h 22"/>
                  <a:gd name="T78" fmla="*/ 14 w 30"/>
                  <a:gd name="T7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" h="22">
                    <a:moveTo>
                      <a:pt x="15" y="4"/>
                    </a:moveTo>
                    <a:lnTo>
                      <a:pt x="16" y="4"/>
                    </a:lnTo>
                    <a:lnTo>
                      <a:pt x="18" y="5"/>
                    </a:lnTo>
                    <a:lnTo>
                      <a:pt x="19" y="6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5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7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7" y="21"/>
                    </a:lnTo>
                    <a:lnTo>
                      <a:pt x="27" y="20"/>
                    </a:lnTo>
                    <a:lnTo>
                      <a:pt x="27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23" y="22"/>
                    </a:lnTo>
                    <a:lnTo>
                      <a:pt x="21" y="22"/>
                    </a:lnTo>
                    <a:lnTo>
                      <a:pt x="20" y="21"/>
                    </a:lnTo>
                    <a:lnTo>
                      <a:pt x="18" y="21"/>
                    </a:lnTo>
                    <a:lnTo>
                      <a:pt x="17" y="20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2" y="18"/>
                    </a:lnTo>
                    <a:lnTo>
                      <a:pt x="10" y="17"/>
                    </a:lnTo>
                    <a:lnTo>
                      <a:pt x="8" y="16"/>
                    </a:lnTo>
                    <a:lnTo>
                      <a:pt x="6" y="15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E84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6" name="Freeform 526"/>
              <p:cNvSpPr>
                <a:spLocks/>
              </p:cNvSpPr>
              <p:nvPr/>
            </p:nvSpPr>
            <p:spPr bwMode="auto">
              <a:xfrm>
                <a:off x="2114" y="1719"/>
                <a:ext cx="180" cy="120"/>
              </a:xfrm>
              <a:custGeom>
                <a:avLst/>
                <a:gdLst>
                  <a:gd name="T0" fmla="*/ 16 w 30"/>
                  <a:gd name="T1" fmla="*/ 4 h 20"/>
                  <a:gd name="T2" fmla="*/ 19 w 30"/>
                  <a:gd name="T3" fmla="*/ 5 h 20"/>
                  <a:gd name="T4" fmla="*/ 22 w 30"/>
                  <a:gd name="T5" fmla="*/ 7 h 20"/>
                  <a:gd name="T6" fmla="*/ 25 w 30"/>
                  <a:gd name="T7" fmla="*/ 8 h 20"/>
                  <a:gd name="T8" fmla="*/ 27 w 30"/>
                  <a:gd name="T9" fmla="*/ 9 h 20"/>
                  <a:gd name="T10" fmla="*/ 28 w 30"/>
                  <a:gd name="T11" fmla="*/ 9 h 20"/>
                  <a:gd name="T12" fmla="*/ 28 w 30"/>
                  <a:gd name="T13" fmla="*/ 10 h 20"/>
                  <a:gd name="T14" fmla="*/ 29 w 30"/>
                  <a:gd name="T15" fmla="*/ 11 h 20"/>
                  <a:gd name="T16" fmla="*/ 30 w 30"/>
                  <a:gd name="T17" fmla="*/ 12 h 20"/>
                  <a:gd name="T18" fmla="*/ 30 w 30"/>
                  <a:gd name="T19" fmla="*/ 12 h 20"/>
                  <a:gd name="T20" fmla="*/ 30 w 30"/>
                  <a:gd name="T21" fmla="*/ 13 h 20"/>
                  <a:gd name="T22" fmla="*/ 30 w 30"/>
                  <a:gd name="T23" fmla="*/ 14 h 20"/>
                  <a:gd name="T24" fmla="*/ 29 w 30"/>
                  <a:gd name="T25" fmla="*/ 16 h 20"/>
                  <a:gd name="T26" fmla="*/ 29 w 30"/>
                  <a:gd name="T27" fmla="*/ 17 h 20"/>
                  <a:gd name="T28" fmla="*/ 29 w 30"/>
                  <a:gd name="T29" fmla="*/ 18 h 20"/>
                  <a:gd name="T30" fmla="*/ 28 w 30"/>
                  <a:gd name="T31" fmla="*/ 19 h 20"/>
                  <a:gd name="T32" fmla="*/ 27 w 30"/>
                  <a:gd name="T33" fmla="*/ 19 h 20"/>
                  <a:gd name="T34" fmla="*/ 26 w 30"/>
                  <a:gd name="T35" fmla="*/ 19 h 20"/>
                  <a:gd name="T36" fmla="*/ 26 w 30"/>
                  <a:gd name="T37" fmla="*/ 20 h 20"/>
                  <a:gd name="T38" fmla="*/ 25 w 30"/>
                  <a:gd name="T39" fmla="*/ 20 h 20"/>
                  <a:gd name="T40" fmla="*/ 23 w 30"/>
                  <a:gd name="T41" fmla="*/ 20 h 20"/>
                  <a:gd name="T42" fmla="*/ 20 w 30"/>
                  <a:gd name="T43" fmla="*/ 20 h 20"/>
                  <a:gd name="T44" fmla="*/ 17 w 30"/>
                  <a:gd name="T45" fmla="*/ 19 h 20"/>
                  <a:gd name="T46" fmla="*/ 14 w 30"/>
                  <a:gd name="T47" fmla="*/ 18 h 20"/>
                  <a:gd name="T48" fmla="*/ 10 w 30"/>
                  <a:gd name="T49" fmla="*/ 16 h 20"/>
                  <a:gd name="T50" fmla="*/ 6 w 30"/>
                  <a:gd name="T51" fmla="*/ 14 h 20"/>
                  <a:gd name="T52" fmla="*/ 3 w 30"/>
                  <a:gd name="T53" fmla="*/ 12 h 20"/>
                  <a:gd name="T54" fmla="*/ 1 w 30"/>
                  <a:gd name="T55" fmla="*/ 8 h 20"/>
                  <a:gd name="T56" fmla="*/ 0 w 30"/>
                  <a:gd name="T57" fmla="*/ 5 h 20"/>
                  <a:gd name="T58" fmla="*/ 0 w 30"/>
                  <a:gd name="T59" fmla="*/ 3 h 20"/>
                  <a:gd name="T60" fmla="*/ 1 w 30"/>
                  <a:gd name="T61" fmla="*/ 1 h 20"/>
                  <a:gd name="T62" fmla="*/ 2 w 30"/>
                  <a:gd name="T63" fmla="*/ 0 h 20"/>
                  <a:gd name="T64" fmla="*/ 3 w 30"/>
                  <a:gd name="T65" fmla="*/ 0 h 20"/>
                  <a:gd name="T66" fmla="*/ 5 w 30"/>
                  <a:gd name="T67" fmla="*/ 0 h 20"/>
                  <a:gd name="T68" fmla="*/ 6 w 30"/>
                  <a:gd name="T69" fmla="*/ 0 h 20"/>
                  <a:gd name="T70" fmla="*/ 8 w 30"/>
                  <a:gd name="T71" fmla="*/ 1 h 20"/>
                  <a:gd name="T72" fmla="*/ 9 w 30"/>
                  <a:gd name="T73" fmla="*/ 1 h 20"/>
                  <a:gd name="T74" fmla="*/ 11 w 30"/>
                  <a:gd name="T75" fmla="*/ 2 h 20"/>
                  <a:gd name="T76" fmla="*/ 12 w 30"/>
                  <a:gd name="T77" fmla="*/ 2 h 20"/>
                  <a:gd name="T78" fmla="*/ 14 w 30"/>
                  <a:gd name="T7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" h="20">
                    <a:moveTo>
                      <a:pt x="15" y="3"/>
                    </a:moveTo>
                    <a:lnTo>
                      <a:pt x="16" y="4"/>
                    </a:lnTo>
                    <a:lnTo>
                      <a:pt x="18" y="4"/>
                    </a:lnTo>
                    <a:lnTo>
                      <a:pt x="19" y="5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9" y="10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5"/>
                    </a:lnTo>
                    <a:lnTo>
                      <a:pt x="29" y="16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8" y="19"/>
                    </a:lnTo>
                    <a:lnTo>
                      <a:pt x="27" y="19"/>
                    </a:lnTo>
                    <a:lnTo>
                      <a:pt x="27" y="19"/>
                    </a:lnTo>
                    <a:lnTo>
                      <a:pt x="27" y="19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26" y="20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17"/>
                    </a:lnTo>
                    <a:lnTo>
                      <a:pt x="10" y="16"/>
                    </a:lnTo>
                    <a:lnTo>
                      <a:pt x="8" y="15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E84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7" name="Freeform 527"/>
              <p:cNvSpPr>
                <a:spLocks/>
              </p:cNvSpPr>
              <p:nvPr/>
            </p:nvSpPr>
            <p:spPr bwMode="auto">
              <a:xfrm>
                <a:off x="2270" y="1731"/>
                <a:ext cx="108" cy="54"/>
              </a:xfrm>
              <a:custGeom>
                <a:avLst/>
                <a:gdLst>
                  <a:gd name="T0" fmla="*/ 8 w 18"/>
                  <a:gd name="T1" fmla="*/ 0 h 9"/>
                  <a:gd name="T2" fmla="*/ 8 w 18"/>
                  <a:gd name="T3" fmla="*/ 1 h 9"/>
                  <a:gd name="T4" fmla="*/ 10 w 18"/>
                  <a:gd name="T5" fmla="*/ 1 h 9"/>
                  <a:gd name="T6" fmla="*/ 11 w 18"/>
                  <a:gd name="T7" fmla="*/ 2 h 9"/>
                  <a:gd name="T8" fmla="*/ 12 w 18"/>
                  <a:gd name="T9" fmla="*/ 2 h 9"/>
                  <a:gd name="T10" fmla="*/ 13 w 18"/>
                  <a:gd name="T11" fmla="*/ 3 h 9"/>
                  <a:gd name="T12" fmla="*/ 15 w 18"/>
                  <a:gd name="T13" fmla="*/ 3 h 9"/>
                  <a:gd name="T14" fmla="*/ 16 w 18"/>
                  <a:gd name="T15" fmla="*/ 4 h 9"/>
                  <a:gd name="T16" fmla="*/ 17 w 18"/>
                  <a:gd name="T17" fmla="*/ 5 h 9"/>
                  <a:gd name="T18" fmla="*/ 18 w 18"/>
                  <a:gd name="T19" fmla="*/ 6 h 9"/>
                  <a:gd name="T20" fmla="*/ 18 w 18"/>
                  <a:gd name="T21" fmla="*/ 6 h 9"/>
                  <a:gd name="T22" fmla="*/ 18 w 18"/>
                  <a:gd name="T23" fmla="*/ 6 h 9"/>
                  <a:gd name="T24" fmla="*/ 17 w 18"/>
                  <a:gd name="T25" fmla="*/ 7 h 9"/>
                  <a:gd name="T26" fmla="*/ 17 w 18"/>
                  <a:gd name="T27" fmla="*/ 7 h 9"/>
                  <a:gd name="T28" fmla="*/ 17 w 18"/>
                  <a:gd name="T29" fmla="*/ 7 h 9"/>
                  <a:gd name="T30" fmla="*/ 17 w 18"/>
                  <a:gd name="T31" fmla="*/ 7 h 9"/>
                  <a:gd name="T32" fmla="*/ 17 w 18"/>
                  <a:gd name="T33" fmla="*/ 8 h 9"/>
                  <a:gd name="T34" fmla="*/ 17 w 18"/>
                  <a:gd name="T35" fmla="*/ 8 h 9"/>
                  <a:gd name="T36" fmla="*/ 15 w 18"/>
                  <a:gd name="T37" fmla="*/ 9 h 9"/>
                  <a:gd name="T38" fmla="*/ 14 w 18"/>
                  <a:gd name="T39" fmla="*/ 9 h 9"/>
                  <a:gd name="T40" fmla="*/ 13 w 18"/>
                  <a:gd name="T41" fmla="*/ 9 h 9"/>
                  <a:gd name="T42" fmla="*/ 11 w 18"/>
                  <a:gd name="T43" fmla="*/ 9 h 9"/>
                  <a:gd name="T44" fmla="*/ 10 w 18"/>
                  <a:gd name="T45" fmla="*/ 9 h 9"/>
                  <a:gd name="T46" fmla="*/ 9 w 18"/>
                  <a:gd name="T47" fmla="*/ 9 h 9"/>
                  <a:gd name="T48" fmla="*/ 7 w 18"/>
                  <a:gd name="T49" fmla="*/ 8 h 9"/>
                  <a:gd name="T50" fmla="*/ 6 w 18"/>
                  <a:gd name="T51" fmla="*/ 8 h 9"/>
                  <a:gd name="T52" fmla="*/ 5 w 18"/>
                  <a:gd name="T53" fmla="*/ 7 h 9"/>
                  <a:gd name="T54" fmla="*/ 5 w 18"/>
                  <a:gd name="T55" fmla="*/ 7 h 9"/>
                  <a:gd name="T56" fmla="*/ 4 w 18"/>
                  <a:gd name="T57" fmla="*/ 6 h 9"/>
                  <a:gd name="T58" fmla="*/ 4 w 18"/>
                  <a:gd name="T59" fmla="*/ 5 h 9"/>
                  <a:gd name="T60" fmla="*/ 3 w 18"/>
                  <a:gd name="T61" fmla="*/ 5 h 9"/>
                  <a:gd name="T62" fmla="*/ 3 w 18"/>
                  <a:gd name="T63" fmla="*/ 4 h 9"/>
                  <a:gd name="T64" fmla="*/ 2 w 18"/>
                  <a:gd name="T65" fmla="*/ 4 h 9"/>
                  <a:gd name="T66" fmla="*/ 1 w 18"/>
                  <a:gd name="T67" fmla="*/ 4 h 9"/>
                  <a:gd name="T68" fmla="*/ 1 w 18"/>
                  <a:gd name="T69" fmla="*/ 4 h 9"/>
                  <a:gd name="T70" fmla="*/ 1 w 18"/>
                  <a:gd name="T71" fmla="*/ 4 h 9"/>
                  <a:gd name="T72" fmla="*/ 1 w 18"/>
                  <a:gd name="T73" fmla="*/ 4 h 9"/>
                  <a:gd name="T74" fmla="*/ 1 w 18"/>
                  <a:gd name="T75" fmla="*/ 3 h 9"/>
                  <a:gd name="T76" fmla="*/ 1 w 18"/>
                  <a:gd name="T77" fmla="*/ 3 h 9"/>
                  <a:gd name="T78" fmla="*/ 0 w 18"/>
                  <a:gd name="T79" fmla="*/ 3 h 9"/>
                  <a:gd name="T80" fmla="*/ 0 w 18"/>
                  <a:gd name="T81" fmla="*/ 3 h 9"/>
                  <a:gd name="T82" fmla="*/ 0 w 18"/>
                  <a:gd name="T83" fmla="*/ 3 h 9"/>
                  <a:gd name="T84" fmla="*/ 0 w 18"/>
                  <a:gd name="T85" fmla="*/ 3 h 9"/>
                  <a:gd name="T86" fmla="*/ 0 w 18"/>
                  <a:gd name="T87" fmla="*/ 3 h 9"/>
                  <a:gd name="T88" fmla="*/ 0 w 18"/>
                  <a:gd name="T89" fmla="*/ 2 h 9"/>
                  <a:gd name="T90" fmla="*/ 0 w 18"/>
                  <a:gd name="T91" fmla="*/ 2 h 9"/>
                  <a:gd name="T92" fmla="*/ 0 w 18"/>
                  <a:gd name="T93" fmla="*/ 2 h 9"/>
                  <a:gd name="T94" fmla="*/ 0 w 18"/>
                  <a:gd name="T95" fmla="*/ 2 h 9"/>
                  <a:gd name="T96" fmla="*/ 0 w 18"/>
                  <a:gd name="T97" fmla="*/ 1 h 9"/>
                  <a:gd name="T98" fmla="*/ 0 w 18"/>
                  <a:gd name="T99" fmla="*/ 1 h 9"/>
                  <a:gd name="T100" fmla="*/ 1 w 18"/>
                  <a:gd name="T101" fmla="*/ 0 h 9"/>
                  <a:gd name="T102" fmla="*/ 2 w 18"/>
                  <a:gd name="T103" fmla="*/ 0 h 9"/>
                  <a:gd name="T104" fmla="*/ 3 w 18"/>
                  <a:gd name="T105" fmla="*/ 0 h 9"/>
                  <a:gd name="T106" fmla="*/ 4 w 18"/>
                  <a:gd name="T107" fmla="*/ 0 h 9"/>
                  <a:gd name="T108" fmla="*/ 5 w 18"/>
                  <a:gd name="T109" fmla="*/ 0 h 9"/>
                  <a:gd name="T110" fmla="*/ 6 w 18"/>
                  <a:gd name="T111" fmla="*/ 0 h 9"/>
                  <a:gd name="T112" fmla="*/ 7 w 18"/>
                  <a:gd name="T113" fmla="*/ 1 h 9"/>
                  <a:gd name="T114" fmla="*/ 8 w 18"/>
                  <a:gd name="T1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" h="9">
                    <a:moveTo>
                      <a:pt x="8" y="0"/>
                    </a:moveTo>
                    <a:lnTo>
                      <a:pt x="8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C72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8" name="Freeform 528"/>
              <p:cNvSpPr>
                <a:spLocks/>
              </p:cNvSpPr>
              <p:nvPr/>
            </p:nvSpPr>
            <p:spPr bwMode="auto">
              <a:xfrm>
                <a:off x="2276" y="1731"/>
                <a:ext cx="96" cy="54"/>
              </a:xfrm>
              <a:custGeom>
                <a:avLst/>
                <a:gdLst>
                  <a:gd name="T0" fmla="*/ 7 w 16"/>
                  <a:gd name="T1" fmla="*/ 1 h 9"/>
                  <a:gd name="T2" fmla="*/ 7 w 16"/>
                  <a:gd name="T3" fmla="*/ 1 h 9"/>
                  <a:gd name="T4" fmla="*/ 8 w 16"/>
                  <a:gd name="T5" fmla="*/ 2 h 9"/>
                  <a:gd name="T6" fmla="*/ 10 w 16"/>
                  <a:gd name="T7" fmla="*/ 2 h 9"/>
                  <a:gd name="T8" fmla="*/ 11 w 16"/>
                  <a:gd name="T9" fmla="*/ 2 h 9"/>
                  <a:gd name="T10" fmla="*/ 12 w 16"/>
                  <a:gd name="T11" fmla="*/ 3 h 9"/>
                  <a:gd name="T12" fmla="*/ 13 w 16"/>
                  <a:gd name="T13" fmla="*/ 3 h 9"/>
                  <a:gd name="T14" fmla="*/ 14 w 16"/>
                  <a:gd name="T15" fmla="*/ 4 h 9"/>
                  <a:gd name="T16" fmla="*/ 15 w 16"/>
                  <a:gd name="T17" fmla="*/ 5 h 9"/>
                  <a:gd name="T18" fmla="*/ 16 w 16"/>
                  <a:gd name="T19" fmla="*/ 6 h 9"/>
                  <a:gd name="T20" fmla="*/ 16 w 16"/>
                  <a:gd name="T21" fmla="*/ 6 h 9"/>
                  <a:gd name="T22" fmla="*/ 16 w 16"/>
                  <a:gd name="T23" fmla="*/ 6 h 9"/>
                  <a:gd name="T24" fmla="*/ 16 w 16"/>
                  <a:gd name="T25" fmla="*/ 6 h 9"/>
                  <a:gd name="T26" fmla="*/ 16 w 16"/>
                  <a:gd name="T27" fmla="*/ 7 h 9"/>
                  <a:gd name="T28" fmla="*/ 16 w 16"/>
                  <a:gd name="T29" fmla="*/ 7 h 9"/>
                  <a:gd name="T30" fmla="*/ 15 w 16"/>
                  <a:gd name="T31" fmla="*/ 7 h 9"/>
                  <a:gd name="T32" fmla="*/ 15 w 16"/>
                  <a:gd name="T33" fmla="*/ 7 h 9"/>
                  <a:gd name="T34" fmla="*/ 15 w 16"/>
                  <a:gd name="T35" fmla="*/ 8 h 9"/>
                  <a:gd name="T36" fmla="*/ 14 w 16"/>
                  <a:gd name="T37" fmla="*/ 8 h 9"/>
                  <a:gd name="T38" fmla="*/ 13 w 16"/>
                  <a:gd name="T39" fmla="*/ 9 h 9"/>
                  <a:gd name="T40" fmla="*/ 12 w 16"/>
                  <a:gd name="T41" fmla="*/ 9 h 9"/>
                  <a:gd name="T42" fmla="*/ 10 w 16"/>
                  <a:gd name="T43" fmla="*/ 9 h 9"/>
                  <a:gd name="T44" fmla="*/ 9 w 16"/>
                  <a:gd name="T45" fmla="*/ 9 h 9"/>
                  <a:gd name="T46" fmla="*/ 8 w 16"/>
                  <a:gd name="T47" fmla="*/ 8 h 9"/>
                  <a:gd name="T48" fmla="*/ 6 w 16"/>
                  <a:gd name="T49" fmla="*/ 8 h 9"/>
                  <a:gd name="T50" fmla="*/ 5 w 16"/>
                  <a:gd name="T51" fmla="*/ 8 h 9"/>
                  <a:gd name="T52" fmla="*/ 5 w 16"/>
                  <a:gd name="T53" fmla="*/ 7 h 9"/>
                  <a:gd name="T54" fmla="*/ 4 w 16"/>
                  <a:gd name="T55" fmla="*/ 7 h 9"/>
                  <a:gd name="T56" fmla="*/ 4 w 16"/>
                  <a:gd name="T57" fmla="*/ 6 h 9"/>
                  <a:gd name="T58" fmla="*/ 3 w 16"/>
                  <a:gd name="T59" fmla="*/ 5 h 9"/>
                  <a:gd name="T60" fmla="*/ 3 w 16"/>
                  <a:gd name="T61" fmla="*/ 5 h 9"/>
                  <a:gd name="T62" fmla="*/ 2 w 16"/>
                  <a:gd name="T63" fmla="*/ 4 h 9"/>
                  <a:gd name="T64" fmla="*/ 1 w 16"/>
                  <a:gd name="T65" fmla="*/ 4 h 9"/>
                  <a:gd name="T66" fmla="*/ 1 w 16"/>
                  <a:gd name="T67" fmla="*/ 4 h 9"/>
                  <a:gd name="T68" fmla="*/ 1 w 16"/>
                  <a:gd name="T69" fmla="*/ 4 h 9"/>
                  <a:gd name="T70" fmla="*/ 0 w 16"/>
                  <a:gd name="T71" fmla="*/ 4 h 9"/>
                  <a:gd name="T72" fmla="*/ 0 w 16"/>
                  <a:gd name="T73" fmla="*/ 4 h 9"/>
                  <a:gd name="T74" fmla="*/ 0 w 16"/>
                  <a:gd name="T75" fmla="*/ 4 h 9"/>
                  <a:gd name="T76" fmla="*/ 0 w 16"/>
                  <a:gd name="T77" fmla="*/ 3 h 9"/>
                  <a:gd name="T78" fmla="*/ 0 w 16"/>
                  <a:gd name="T79" fmla="*/ 3 h 9"/>
                  <a:gd name="T80" fmla="*/ 0 w 16"/>
                  <a:gd name="T81" fmla="*/ 3 h 9"/>
                  <a:gd name="T82" fmla="*/ 0 w 16"/>
                  <a:gd name="T83" fmla="*/ 3 h 9"/>
                  <a:gd name="T84" fmla="*/ 0 w 16"/>
                  <a:gd name="T85" fmla="*/ 3 h 9"/>
                  <a:gd name="T86" fmla="*/ 0 w 16"/>
                  <a:gd name="T87" fmla="*/ 3 h 9"/>
                  <a:gd name="T88" fmla="*/ 0 w 16"/>
                  <a:gd name="T89" fmla="*/ 3 h 9"/>
                  <a:gd name="T90" fmla="*/ 0 w 16"/>
                  <a:gd name="T91" fmla="*/ 2 h 9"/>
                  <a:gd name="T92" fmla="*/ 0 w 16"/>
                  <a:gd name="T93" fmla="*/ 2 h 9"/>
                  <a:gd name="T94" fmla="*/ 0 w 16"/>
                  <a:gd name="T95" fmla="*/ 2 h 9"/>
                  <a:gd name="T96" fmla="*/ 0 w 16"/>
                  <a:gd name="T97" fmla="*/ 2 h 9"/>
                  <a:gd name="T98" fmla="*/ 0 w 16"/>
                  <a:gd name="T99" fmla="*/ 1 h 9"/>
                  <a:gd name="T100" fmla="*/ 1 w 16"/>
                  <a:gd name="T101" fmla="*/ 1 h 9"/>
                  <a:gd name="T102" fmla="*/ 2 w 16"/>
                  <a:gd name="T103" fmla="*/ 0 h 9"/>
                  <a:gd name="T104" fmla="*/ 2 w 16"/>
                  <a:gd name="T105" fmla="*/ 0 h 9"/>
                  <a:gd name="T106" fmla="*/ 3 w 16"/>
                  <a:gd name="T107" fmla="*/ 0 h 9"/>
                  <a:gd name="T108" fmla="*/ 4 w 16"/>
                  <a:gd name="T109" fmla="*/ 0 h 9"/>
                  <a:gd name="T110" fmla="*/ 5 w 16"/>
                  <a:gd name="T111" fmla="*/ 1 h 9"/>
                  <a:gd name="T112" fmla="*/ 6 w 16"/>
                  <a:gd name="T113" fmla="*/ 1 h 9"/>
                  <a:gd name="T114" fmla="*/ 7 w 16"/>
                  <a:gd name="T1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" h="9">
                    <a:moveTo>
                      <a:pt x="7" y="1"/>
                    </a:moveTo>
                    <a:lnTo>
                      <a:pt x="7" y="1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EE7B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29" name="Freeform 529"/>
              <p:cNvSpPr>
                <a:spLocks/>
              </p:cNvSpPr>
              <p:nvPr/>
            </p:nvSpPr>
            <p:spPr bwMode="auto">
              <a:xfrm>
                <a:off x="2276" y="1731"/>
                <a:ext cx="90" cy="48"/>
              </a:xfrm>
              <a:custGeom>
                <a:avLst/>
                <a:gdLst>
                  <a:gd name="T0" fmla="*/ 7 w 15"/>
                  <a:gd name="T1" fmla="*/ 1 h 8"/>
                  <a:gd name="T2" fmla="*/ 7 w 15"/>
                  <a:gd name="T3" fmla="*/ 1 h 8"/>
                  <a:gd name="T4" fmla="*/ 8 w 15"/>
                  <a:gd name="T5" fmla="*/ 2 h 8"/>
                  <a:gd name="T6" fmla="*/ 10 w 15"/>
                  <a:gd name="T7" fmla="*/ 2 h 8"/>
                  <a:gd name="T8" fmla="*/ 11 w 15"/>
                  <a:gd name="T9" fmla="*/ 2 h 8"/>
                  <a:gd name="T10" fmla="*/ 12 w 15"/>
                  <a:gd name="T11" fmla="*/ 3 h 8"/>
                  <a:gd name="T12" fmla="*/ 13 w 15"/>
                  <a:gd name="T13" fmla="*/ 3 h 8"/>
                  <a:gd name="T14" fmla="*/ 14 w 15"/>
                  <a:gd name="T15" fmla="*/ 4 h 8"/>
                  <a:gd name="T16" fmla="*/ 15 w 15"/>
                  <a:gd name="T17" fmla="*/ 5 h 8"/>
                  <a:gd name="T18" fmla="*/ 15 w 15"/>
                  <a:gd name="T19" fmla="*/ 6 h 8"/>
                  <a:gd name="T20" fmla="*/ 15 w 15"/>
                  <a:gd name="T21" fmla="*/ 6 h 8"/>
                  <a:gd name="T22" fmla="*/ 15 w 15"/>
                  <a:gd name="T23" fmla="*/ 6 h 8"/>
                  <a:gd name="T24" fmla="*/ 15 w 15"/>
                  <a:gd name="T25" fmla="*/ 6 h 8"/>
                  <a:gd name="T26" fmla="*/ 15 w 15"/>
                  <a:gd name="T27" fmla="*/ 7 h 8"/>
                  <a:gd name="T28" fmla="*/ 15 w 15"/>
                  <a:gd name="T29" fmla="*/ 7 h 8"/>
                  <a:gd name="T30" fmla="*/ 15 w 15"/>
                  <a:gd name="T31" fmla="*/ 7 h 8"/>
                  <a:gd name="T32" fmla="*/ 15 w 15"/>
                  <a:gd name="T33" fmla="*/ 7 h 8"/>
                  <a:gd name="T34" fmla="*/ 15 w 15"/>
                  <a:gd name="T35" fmla="*/ 7 h 8"/>
                  <a:gd name="T36" fmla="*/ 13 w 15"/>
                  <a:gd name="T37" fmla="*/ 8 h 8"/>
                  <a:gd name="T38" fmla="*/ 12 w 15"/>
                  <a:gd name="T39" fmla="*/ 8 h 8"/>
                  <a:gd name="T40" fmla="*/ 11 w 15"/>
                  <a:gd name="T41" fmla="*/ 8 h 8"/>
                  <a:gd name="T42" fmla="*/ 10 w 15"/>
                  <a:gd name="T43" fmla="*/ 8 h 8"/>
                  <a:gd name="T44" fmla="*/ 9 w 15"/>
                  <a:gd name="T45" fmla="*/ 8 h 8"/>
                  <a:gd name="T46" fmla="*/ 8 w 15"/>
                  <a:gd name="T47" fmla="*/ 8 h 8"/>
                  <a:gd name="T48" fmla="*/ 6 w 15"/>
                  <a:gd name="T49" fmla="*/ 8 h 8"/>
                  <a:gd name="T50" fmla="*/ 5 w 15"/>
                  <a:gd name="T51" fmla="*/ 7 h 8"/>
                  <a:gd name="T52" fmla="*/ 5 w 15"/>
                  <a:gd name="T53" fmla="*/ 7 h 8"/>
                  <a:gd name="T54" fmla="*/ 4 w 15"/>
                  <a:gd name="T55" fmla="*/ 6 h 8"/>
                  <a:gd name="T56" fmla="*/ 4 w 15"/>
                  <a:gd name="T57" fmla="*/ 6 h 8"/>
                  <a:gd name="T58" fmla="*/ 3 w 15"/>
                  <a:gd name="T59" fmla="*/ 5 h 8"/>
                  <a:gd name="T60" fmla="*/ 3 w 15"/>
                  <a:gd name="T61" fmla="*/ 5 h 8"/>
                  <a:gd name="T62" fmla="*/ 2 w 15"/>
                  <a:gd name="T63" fmla="*/ 4 h 8"/>
                  <a:gd name="T64" fmla="*/ 2 w 15"/>
                  <a:gd name="T65" fmla="*/ 4 h 8"/>
                  <a:gd name="T66" fmla="*/ 1 w 15"/>
                  <a:gd name="T67" fmla="*/ 4 h 8"/>
                  <a:gd name="T68" fmla="*/ 1 w 15"/>
                  <a:gd name="T69" fmla="*/ 4 h 8"/>
                  <a:gd name="T70" fmla="*/ 1 w 15"/>
                  <a:gd name="T71" fmla="*/ 4 h 8"/>
                  <a:gd name="T72" fmla="*/ 1 w 15"/>
                  <a:gd name="T73" fmla="*/ 4 h 8"/>
                  <a:gd name="T74" fmla="*/ 1 w 15"/>
                  <a:gd name="T75" fmla="*/ 4 h 8"/>
                  <a:gd name="T76" fmla="*/ 1 w 15"/>
                  <a:gd name="T77" fmla="*/ 3 h 8"/>
                  <a:gd name="T78" fmla="*/ 1 w 15"/>
                  <a:gd name="T79" fmla="*/ 3 h 8"/>
                  <a:gd name="T80" fmla="*/ 0 w 15"/>
                  <a:gd name="T81" fmla="*/ 3 h 8"/>
                  <a:gd name="T82" fmla="*/ 0 w 15"/>
                  <a:gd name="T83" fmla="*/ 3 h 8"/>
                  <a:gd name="T84" fmla="*/ 1 w 15"/>
                  <a:gd name="T85" fmla="*/ 3 h 8"/>
                  <a:gd name="T86" fmla="*/ 1 w 15"/>
                  <a:gd name="T87" fmla="*/ 3 h 8"/>
                  <a:gd name="T88" fmla="*/ 1 w 15"/>
                  <a:gd name="T89" fmla="*/ 3 h 8"/>
                  <a:gd name="T90" fmla="*/ 1 w 15"/>
                  <a:gd name="T91" fmla="*/ 2 h 8"/>
                  <a:gd name="T92" fmla="*/ 1 w 15"/>
                  <a:gd name="T93" fmla="*/ 2 h 8"/>
                  <a:gd name="T94" fmla="*/ 1 w 15"/>
                  <a:gd name="T95" fmla="*/ 2 h 8"/>
                  <a:gd name="T96" fmla="*/ 1 w 15"/>
                  <a:gd name="T97" fmla="*/ 2 h 8"/>
                  <a:gd name="T98" fmla="*/ 1 w 15"/>
                  <a:gd name="T99" fmla="*/ 2 h 8"/>
                  <a:gd name="T100" fmla="*/ 1 w 15"/>
                  <a:gd name="T101" fmla="*/ 1 h 8"/>
                  <a:gd name="T102" fmla="*/ 2 w 15"/>
                  <a:gd name="T103" fmla="*/ 1 h 8"/>
                  <a:gd name="T104" fmla="*/ 3 w 15"/>
                  <a:gd name="T105" fmla="*/ 0 h 8"/>
                  <a:gd name="T106" fmla="*/ 4 w 15"/>
                  <a:gd name="T107" fmla="*/ 1 h 8"/>
                  <a:gd name="T108" fmla="*/ 4 w 15"/>
                  <a:gd name="T109" fmla="*/ 1 h 8"/>
                  <a:gd name="T110" fmla="*/ 5 w 15"/>
                  <a:gd name="T111" fmla="*/ 1 h 8"/>
                  <a:gd name="T112" fmla="*/ 6 w 15"/>
                  <a:gd name="T113" fmla="*/ 1 h 8"/>
                  <a:gd name="T114" fmla="*/ 7 w 15"/>
                  <a:gd name="T1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" h="8">
                    <a:moveTo>
                      <a:pt x="7" y="1"/>
                    </a:moveTo>
                    <a:lnTo>
                      <a:pt x="7" y="1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ED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0" name="Freeform 530"/>
              <p:cNvSpPr>
                <a:spLocks/>
              </p:cNvSpPr>
              <p:nvPr/>
            </p:nvSpPr>
            <p:spPr bwMode="auto">
              <a:xfrm>
                <a:off x="2282" y="1737"/>
                <a:ext cx="84" cy="42"/>
              </a:xfrm>
              <a:custGeom>
                <a:avLst/>
                <a:gdLst>
                  <a:gd name="T0" fmla="*/ 6 w 14"/>
                  <a:gd name="T1" fmla="*/ 0 h 7"/>
                  <a:gd name="T2" fmla="*/ 6 w 14"/>
                  <a:gd name="T3" fmla="*/ 1 h 7"/>
                  <a:gd name="T4" fmla="*/ 7 w 14"/>
                  <a:gd name="T5" fmla="*/ 1 h 7"/>
                  <a:gd name="T6" fmla="*/ 8 w 14"/>
                  <a:gd name="T7" fmla="*/ 1 h 7"/>
                  <a:gd name="T8" fmla="*/ 9 w 14"/>
                  <a:gd name="T9" fmla="*/ 2 h 7"/>
                  <a:gd name="T10" fmla="*/ 10 w 14"/>
                  <a:gd name="T11" fmla="*/ 2 h 7"/>
                  <a:gd name="T12" fmla="*/ 11 w 14"/>
                  <a:gd name="T13" fmla="*/ 2 h 7"/>
                  <a:gd name="T14" fmla="*/ 12 w 14"/>
                  <a:gd name="T15" fmla="*/ 3 h 7"/>
                  <a:gd name="T16" fmla="*/ 13 w 14"/>
                  <a:gd name="T17" fmla="*/ 4 h 7"/>
                  <a:gd name="T18" fmla="*/ 14 w 14"/>
                  <a:gd name="T19" fmla="*/ 4 h 7"/>
                  <a:gd name="T20" fmla="*/ 14 w 14"/>
                  <a:gd name="T21" fmla="*/ 5 h 7"/>
                  <a:gd name="T22" fmla="*/ 14 w 14"/>
                  <a:gd name="T23" fmla="*/ 5 h 7"/>
                  <a:gd name="T24" fmla="*/ 14 w 14"/>
                  <a:gd name="T25" fmla="*/ 5 h 7"/>
                  <a:gd name="T26" fmla="*/ 13 w 14"/>
                  <a:gd name="T27" fmla="*/ 5 h 7"/>
                  <a:gd name="T28" fmla="*/ 13 w 14"/>
                  <a:gd name="T29" fmla="*/ 6 h 7"/>
                  <a:gd name="T30" fmla="*/ 13 w 14"/>
                  <a:gd name="T31" fmla="*/ 6 h 7"/>
                  <a:gd name="T32" fmla="*/ 13 w 14"/>
                  <a:gd name="T33" fmla="*/ 6 h 7"/>
                  <a:gd name="T34" fmla="*/ 13 w 14"/>
                  <a:gd name="T35" fmla="*/ 6 h 7"/>
                  <a:gd name="T36" fmla="*/ 12 w 14"/>
                  <a:gd name="T37" fmla="*/ 7 h 7"/>
                  <a:gd name="T38" fmla="*/ 11 w 14"/>
                  <a:gd name="T39" fmla="*/ 7 h 7"/>
                  <a:gd name="T40" fmla="*/ 10 w 14"/>
                  <a:gd name="T41" fmla="*/ 7 h 7"/>
                  <a:gd name="T42" fmla="*/ 9 w 14"/>
                  <a:gd name="T43" fmla="*/ 7 h 7"/>
                  <a:gd name="T44" fmla="*/ 8 w 14"/>
                  <a:gd name="T45" fmla="*/ 7 h 7"/>
                  <a:gd name="T46" fmla="*/ 7 w 14"/>
                  <a:gd name="T47" fmla="*/ 7 h 7"/>
                  <a:gd name="T48" fmla="*/ 6 w 14"/>
                  <a:gd name="T49" fmla="*/ 7 h 7"/>
                  <a:gd name="T50" fmla="*/ 5 w 14"/>
                  <a:gd name="T51" fmla="*/ 6 h 7"/>
                  <a:gd name="T52" fmla="*/ 4 w 14"/>
                  <a:gd name="T53" fmla="*/ 6 h 7"/>
                  <a:gd name="T54" fmla="*/ 4 w 14"/>
                  <a:gd name="T55" fmla="*/ 5 h 7"/>
                  <a:gd name="T56" fmla="*/ 3 w 14"/>
                  <a:gd name="T57" fmla="*/ 5 h 7"/>
                  <a:gd name="T58" fmla="*/ 3 w 14"/>
                  <a:gd name="T59" fmla="*/ 4 h 7"/>
                  <a:gd name="T60" fmla="*/ 2 w 14"/>
                  <a:gd name="T61" fmla="*/ 4 h 7"/>
                  <a:gd name="T62" fmla="*/ 2 w 14"/>
                  <a:gd name="T63" fmla="*/ 3 h 7"/>
                  <a:gd name="T64" fmla="*/ 1 w 14"/>
                  <a:gd name="T65" fmla="*/ 3 h 7"/>
                  <a:gd name="T66" fmla="*/ 1 w 14"/>
                  <a:gd name="T67" fmla="*/ 3 h 7"/>
                  <a:gd name="T68" fmla="*/ 1 w 14"/>
                  <a:gd name="T69" fmla="*/ 3 h 7"/>
                  <a:gd name="T70" fmla="*/ 1 w 14"/>
                  <a:gd name="T71" fmla="*/ 3 h 7"/>
                  <a:gd name="T72" fmla="*/ 1 w 14"/>
                  <a:gd name="T73" fmla="*/ 3 h 7"/>
                  <a:gd name="T74" fmla="*/ 0 w 14"/>
                  <a:gd name="T75" fmla="*/ 3 h 7"/>
                  <a:gd name="T76" fmla="*/ 0 w 14"/>
                  <a:gd name="T77" fmla="*/ 3 h 7"/>
                  <a:gd name="T78" fmla="*/ 0 w 14"/>
                  <a:gd name="T79" fmla="*/ 3 h 7"/>
                  <a:gd name="T80" fmla="*/ 0 w 14"/>
                  <a:gd name="T81" fmla="*/ 2 h 7"/>
                  <a:gd name="T82" fmla="*/ 0 w 14"/>
                  <a:gd name="T83" fmla="*/ 2 h 7"/>
                  <a:gd name="T84" fmla="*/ 0 w 14"/>
                  <a:gd name="T85" fmla="*/ 2 h 7"/>
                  <a:gd name="T86" fmla="*/ 0 w 14"/>
                  <a:gd name="T87" fmla="*/ 2 h 7"/>
                  <a:gd name="T88" fmla="*/ 0 w 14"/>
                  <a:gd name="T89" fmla="*/ 2 h 7"/>
                  <a:gd name="T90" fmla="*/ 0 w 14"/>
                  <a:gd name="T91" fmla="*/ 2 h 7"/>
                  <a:gd name="T92" fmla="*/ 0 w 14"/>
                  <a:gd name="T93" fmla="*/ 1 h 7"/>
                  <a:gd name="T94" fmla="*/ 0 w 14"/>
                  <a:gd name="T95" fmla="*/ 1 h 7"/>
                  <a:gd name="T96" fmla="*/ 0 w 14"/>
                  <a:gd name="T97" fmla="*/ 1 h 7"/>
                  <a:gd name="T98" fmla="*/ 0 w 14"/>
                  <a:gd name="T99" fmla="*/ 1 h 7"/>
                  <a:gd name="T100" fmla="*/ 1 w 14"/>
                  <a:gd name="T101" fmla="*/ 0 h 7"/>
                  <a:gd name="T102" fmla="*/ 1 w 14"/>
                  <a:gd name="T103" fmla="*/ 0 h 7"/>
                  <a:gd name="T104" fmla="*/ 2 w 14"/>
                  <a:gd name="T105" fmla="*/ 0 h 7"/>
                  <a:gd name="T106" fmla="*/ 3 w 14"/>
                  <a:gd name="T107" fmla="*/ 0 h 7"/>
                  <a:gd name="T108" fmla="*/ 4 w 14"/>
                  <a:gd name="T109" fmla="*/ 0 h 7"/>
                  <a:gd name="T110" fmla="*/ 4 w 14"/>
                  <a:gd name="T111" fmla="*/ 0 h 7"/>
                  <a:gd name="T112" fmla="*/ 5 w 14"/>
                  <a:gd name="T113" fmla="*/ 0 h 7"/>
                  <a:gd name="T114" fmla="*/ 6 w 14"/>
                  <a:gd name="T1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7">
                    <a:moveTo>
                      <a:pt x="6" y="0"/>
                    </a:move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A8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1" name="Freeform 531"/>
              <p:cNvSpPr>
                <a:spLocks/>
              </p:cNvSpPr>
              <p:nvPr/>
            </p:nvSpPr>
            <p:spPr bwMode="auto">
              <a:xfrm>
                <a:off x="2288" y="1737"/>
                <a:ext cx="72" cy="42"/>
              </a:xfrm>
              <a:custGeom>
                <a:avLst/>
                <a:gdLst>
                  <a:gd name="T0" fmla="*/ 5 w 12"/>
                  <a:gd name="T1" fmla="*/ 1 h 7"/>
                  <a:gd name="T2" fmla="*/ 5 w 12"/>
                  <a:gd name="T3" fmla="*/ 1 h 7"/>
                  <a:gd name="T4" fmla="*/ 6 w 12"/>
                  <a:gd name="T5" fmla="*/ 1 h 7"/>
                  <a:gd name="T6" fmla="*/ 7 w 12"/>
                  <a:gd name="T7" fmla="*/ 2 h 7"/>
                  <a:gd name="T8" fmla="*/ 8 w 12"/>
                  <a:gd name="T9" fmla="*/ 2 h 7"/>
                  <a:gd name="T10" fmla="*/ 9 w 12"/>
                  <a:gd name="T11" fmla="*/ 2 h 7"/>
                  <a:gd name="T12" fmla="*/ 10 w 12"/>
                  <a:gd name="T13" fmla="*/ 2 h 7"/>
                  <a:gd name="T14" fmla="*/ 11 w 12"/>
                  <a:gd name="T15" fmla="*/ 3 h 7"/>
                  <a:gd name="T16" fmla="*/ 11 w 12"/>
                  <a:gd name="T17" fmla="*/ 4 h 7"/>
                  <a:gd name="T18" fmla="*/ 12 w 12"/>
                  <a:gd name="T19" fmla="*/ 4 h 7"/>
                  <a:gd name="T20" fmla="*/ 12 w 12"/>
                  <a:gd name="T21" fmla="*/ 5 h 7"/>
                  <a:gd name="T22" fmla="*/ 12 w 12"/>
                  <a:gd name="T23" fmla="*/ 5 h 7"/>
                  <a:gd name="T24" fmla="*/ 12 w 12"/>
                  <a:gd name="T25" fmla="*/ 5 h 7"/>
                  <a:gd name="T26" fmla="*/ 12 w 12"/>
                  <a:gd name="T27" fmla="*/ 5 h 7"/>
                  <a:gd name="T28" fmla="*/ 12 w 12"/>
                  <a:gd name="T29" fmla="*/ 5 h 7"/>
                  <a:gd name="T30" fmla="*/ 12 w 12"/>
                  <a:gd name="T31" fmla="*/ 6 h 7"/>
                  <a:gd name="T32" fmla="*/ 12 w 12"/>
                  <a:gd name="T33" fmla="*/ 6 h 7"/>
                  <a:gd name="T34" fmla="*/ 11 w 12"/>
                  <a:gd name="T35" fmla="*/ 6 h 7"/>
                  <a:gd name="T36" fmla="*/ 11 w 12"/>
                  <a:gd name="T37" fmla="*/ 6 h 7"/>
                  <a:gd name="T38" fmla="*/ 10 w 12"/>
                  <a:gd name="T39" fmla="*/ 7 h 7"/>
                  <a:gd name="T40" fmla="*/ 9 w 12"/>
                  <a:gd name="T41" fmla="*/ 7 h 7"/>
                  <a:gd name="T42" fmla="*/ 8 w 12"/>
                  <a:gd name="T43" fmla="*/ 7 h 7"/>
                  <a:gd name="T44" fmla="*/ 7 w 12"/>
                  <a:gd name="T45" fmla="*/ 7 h 7"/>
                  <a:gd name="T46" fmla="*/ 6 w 12"/>
                  <a:gd name="T47" fmla="*/ 7 h 7"/>
                  <a:gd name="T48" fmla="*/ 5 w 12"/>
                  <a:gd name="T49" fmla="*/ 6 h 7"/>
                  <a:gd name="T50" fmla="*/ 4 w 12"/>
                  <a:gd name="T51" fmla="*/ 6 h 7"/>
                  <a:gd name="T52" fmla="*/ 3 w 12"/>
                  <a:gd name="T53" fmla="*/ 6 h 7"/>
                  <a:gd name="T54" fmla="*/ 3 w 12"/>
                  <a:gd name="T55" fmla="*/ 5 h 7"/>
                  <a:gd name="T56" fmla="*/ 3 w 12"/>
                  <a:gd name="T57" fmla="*/ 5 h 7"/>
                  <a:gd name="T58" fmla="*/ 2 w 12"/>
                  <a:gd name="T59" fmla="*/ 4 h 7"/>
                  <a:gd name="T60" fmla="*/ 2 w 12"/>
                  <a:gd name="T61" fmla="*/ 4 h 7"/>
                  <a:gd name="T62" fmla="*/ 1 w 12"/>
                  <a:gd name="T63" fmla="*/ 3 h 7"/>
                  <a:gd name="T64" fmla="*/ 1 w 12"/>
                  <a:gd name="T65" fmla="*/ 3 h 7"/>
                  <a:gd name="T66" fmla="*/ 0 w 12"/>
                  <a:gd name="T67" fmla="*/ 3 h 7"/>
                  <a:gd name="T68" fmla="*/ 0 w 12"/>
                  <a:gd name="T69" fmla="*/ 3 h 7"/>
                  <a:gd name="T70" fmla="*/ 0 w 12"/>
                  <a:gd name="T71" fmla="*/ 3 h 7"/>
                  <a:gd name="T72" fmla="*/ 0 w 12"/>
                  <a:gd name="T73" fmla="*/ 3 h 7"/>
                  <a:gd name="T74" fmla="*/ 0 w 12"/>
                  <a:gd name="T75" fmla="*/ 3 h 7"/>
                  <a:gd name="T76" fmla="*/ 0 w 12"/>
                  <a:gd name="T77" fmla="*/ 3 h 7"/>
                  <a:gd name="T78" fmla="*/ 0 w 12"/>
                  <a:gd name="T79" fmla="*/ 3 h 7"/>
                  <a:gd name="T80" fmla="*/ 0 w 12"/>
                  <a:gd name="T81" fmla="*/ 3 h 7"/>
                  <a:gd name="T82" fmla="*/ 0 w 12"/>
                  <a:gd name="T83" fmla="*/ 3 h 7"/>
                  <a:gd name="T84" fmla="*/ 0 w 12"/>
                  <a:gd name="T85" fmla="*/ 2 h 7"/>
                  <a:gd name="T86" fmla="*/ 0 w 12"/>
                  <a:gd name="T87" fmla="*/ 2 h 7"/>
                  <a:gd name="T88" fmla="*/ 0 w 12"/>
                  <a:gd name="T89" fmla="*/ 2 h 7"/>
                  <a:gd name="T90" fmla="*/ 0 w 12"/>
                  <a:gd name="T91" fmla="*/ 2 h 7"/>
                  <a:gd name="T92" fmla="*/ 0 w 12"/>
                  <a:gd name="T93" fmla="*/ 2 h 7"/>
                  <a:gd name="T94" fmla="*/ 0 w 12"/>
                  <a:gd name="T95" fmla="*/ 1 h 7"/>
                  <a:gd name="T96" fmla="*/ 0 w 12"/>
                  <a:gd name="T97" fmla="*/ 1 h 7"/>
                  <a:gd name="T98" fmla="*/ 0 w 12"/>
                  <a:gd name="T99" fmla="*/ 1 h 7"/>
                  <a:gd name="T100" fmla="*/ 0 w 12"/>
                  <a:gd name="T101" fmla="*/ 1 h 7"/>
                  <a:gd name="T102" fmla="*/ 1 w 12"/>
                  <a:gd name="T103" fmla="*/ 0 h 7"/>
                  <a:gd name="T104" fmla="*/ 2 w 12"/>
                  <a:gd name="T105" fmla="*/ 0 h 7"/>
                  <a:gd name="T106" fmla="*/ 2 w 12"/>
                  <a:gd name="T107" fmla="*/ 0 h 7"/>
                  <a:gd name="T108" fmla="*/ 3 w 12"/>
                  <a:gd name="T109" fmla="*/ 0 h 7"/>
                  <a:gd name="T110" fmla="*/ 4 w 12"/>
                  <a:gd name="T111" fmla="*/ 1 h 7"/>
                  <a:gd name="T112" fmla="*/ 4 w 12"/>
                  <a:gd name="T113" fmla="*/ 1 h 7"/>
                  <a:gd name="T114" fmla="*/ 5 w 12"/>
                  <a:gd name="T1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" h="7">
                    <a:moveTo>
                      <a:pt x="5" y="1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E98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2" name="Freeform 532"/>
              <p:cNvSpPr>
                <a:spLocks/>
              </p:cNvSpPr>
              <p:nvPr/>
            </p:nvSpPr>
            <p:spPr bwMode="auto">
              <a:xfrm>
                <a:off x="2288" y="1737"/>
                <a:ext cx="66" cy="42"/>
              </a:xfrm>
              <a:custGeom>
                <a:avLst/>
                <a:gdLst>
                  <a:gd name="T0" fmla="*/ 5 w 11"/>
                  <a:gd name="T1" fmla="*/ 1 h 7"/>
                  <a:gd name="T2" fmla="*/ 5 w 11"/>
                  <a:gd name="T3" fmla="*/ 1 h 7"/>
                  <a:gd name="T4" fmla="*/ 6 w 11"/>
                  <a:gd name="T5" fmla="*/ 1 h 7"/>
                  <a:gd name="T6" fmla="*/ 7 w 11"/>
                  <a:gd name="T7" fmla="*/ 2 h 7"/>
                  <a:gd name="T8" fmla="*/ 8 w 11"/>
                  <a:gd name="T9" fmla="*/ 2 h 7"/>
                  <a:gd name="T10" fmla="*/ 9 w 11"/>
                  <a:gd name="T11" fmla="*/ 2 h 7"/>
                  <a:gd name="T12" fmla="*/ 9 w 11"/>
                  <a:gd name="T13" fmla="*/ 3 h 7"/>
                  <a:gd name="T14" fmla="*/ 10 w 11"/>
                  <a:gd name="T15" fmla="*/ 3 h 7"/>
                  <a:gd name="T16" fmla="*/ 11 w 11"/>
                  <a:gd name="T17" fmla="*/ 4 h 7"/>
                  <a:gd name="T18" fmla="*/ 11 w 11"/>
                  <a:gd name="T19" fmla="*/ 4 h 7"/>
                  <a:gd name="T20" fmla="*/ 11 w 11"/>
                  <a:gd name="T21" fmla="*/ 4 h 7"/>
                  <a:gd name="T22" fmla="*/ 11 w 11"/>
                  <a:gd name="T23" fmla="*/ 5 h 7"/>
                  <a:gd name="T24" fmla="*/ 11 w 11"/>
                  <a:gd name="T25" fmla="*/ 5 h 7"/>
                  <a:gd name="T26" fmla="*/ 11 w 11"/>
                  <a:gd name="T27" fmla="*/ 5 h 7"/>
                  <a:gd name="T28" fmla="*/ 11 w 11"/>
                  <a:gd name="T29" fmla="*/ 5 h 7"/>
                  <a:gd name="T30" fmla="*/ 11 w 11"/>
                  <a:gd name="T31" fmla="*/ 5 h 7"/>
                  <a:gd name="T32" fmla="*/ 11 w 11"/>
                  <a:gd name="T33" fmla="*/ 5 h 7"/>
                  <a:gd name="T34" fmla="*/ 11 w 11"/>
                  <a:gd name="T35" fmla="*/ 6 h 7"/>
                  <a:gd name="T36" fmla="*/ 10 w 11"/>
                  <a:gd name="T37" fmla="*/ 6 h 7"/>
                  <a:gd name="T38" fmla="*/ 9 w 11"/>
                  <a:gd name="T39" fmla="*/ 6 h 7"/>
                  <a:gd name="T40" fmla="*/ 8 w 11"/>
                  <a:gd name="T41" fmla="*/ 6 h 7"/>
                  <a:gd name="T42" fmla="*/ 7 w 11"/>
                  <a:gd name="T43" fmla="*/ 7 h 7"/>
                  <a:gd name="T44" fmla="*/ 7 w 11"/>
                  <a:gd name="T45" fmla="*/ 6 h 7"/>
                  <a:gd name="T46" fmla="*/ 6 w 11"/>
                  <a:gd name="T47" fmla="*/ 6 h 7"/>
                  <a:gd name="T48" fmla="*/ 5 w 11"/>
                  <a:gd name="T49" fmla="*/ 6 h 7"/>
                  <a:gd name="T50" fmla="*/ 4 w 11"/>
                  <a:gd name="T51" fmla="*/ 6 h 7"/>
                  <a:gd name="T52" fmla="*/ 4 w 11"/>
                  <a:gd name="T53" fmla="*/ 5 h 7"/>
                  <a:gd name="T54" fmla="*/ 3 w 11"/>
                  <a:gd name="T55" fmla="*/ 5 h 7"/>
                  <a:gd name="T56" fmla="*/ 3 w 11"/>
                  <a:gd name="T57" fmla="*/ 4 h 7"/>
                  <a:gd name="T58" fmla="*/ 3 w 11"/>
                  <a:gd name="T59" fmla="*/ 4 h 7"/>
                  <a:gd name="T60" fmla="*/ 2 w 11"/>
                  <a:gd name="T61" fmla="*/ 4 h 7"/>
                  <a:gd name="T62" fmla="*/ 2 w 11"/>
                  <a:gd name="T63" fmla="*/ 3 h 7"/>
                  <a:gd name="T64" fmla="*/ 1 w 11"/>
                  <a:gd name="T65" fmla="*/ 3 h 7"/>
                  <a:gd name="T66" fmla="*/ 1 w 11"/>
                  <a:gd name="T67" fmla="*/ 3 h 7"/>
                  <a:gd name="T68" fmla="*/ 1 w 11"/>
                  <a:gd name="T69" fmla="*/ 3 h 7"/>
                  <a:gd name="T70" fmla="*/ 1 w 11"/>
                  <a:gd name="T71" fmla="*/ 3 h 7"/>
                  <a:gd name="T72" fmla="*/ 1 w 11"/>
                  <a:gd name="T73" fmla="*/ 3 h 7"/>
                  <a:gd name="T74" fmla="*/ 1 w 11"/>
                  <a:gd name="T75" fmla="*/ 3 h 7"/>
                  <a:gd name="T76" fmla="*/ 0 w 11"/>
                  <a:gd name="T77" fmla="*/ 3 h 7"/>
                  <a:gd name="T78" fmla="*/ 0 w 11"/>
                  <a:gd name="T79" fmla="*/ 3 h 7"/>
                  <a:gd name="T80" fmla="*/ 0 w 11"/>
                  <a:gd name="T81" fmla="*/ 2 h 7"/>
                  <a:gd name="T82" fmla="*/ 0 w 11"/>
                  <a:gd name="T83" fmla="*/ 2 h 7"/>
                  <a:gd name="T84" fmla="*/ 0 w 11"/>
                  <a:gd name="T85" fmla="*/ 2 h 7"/>
                  <a:gd name="T86" fmla="*/ 0 w 11"/>
                  <a:gd name="T87" fmla="*/ 2 h 7"/>
                  <a:gd name="T88" fmla="*/ 0 w 11"/>
                  <a:gd name="T89" fmla="*/ 2 h 7"/>
                  <a:gd name="T90" fmla="*/ 0 w 11"/>
                  <a:gd name="T91" fmla="*/ 2 h 7"/>
                  <a:gd name="T92" fmla="*/ 0 w 11"/>
                  <a:gd name="T93" fmla="*/ 1 h 7"/>
                  <a:gd name="T94" fmla="*/ 0 w 11"/>
                  <a:gd name="T95" fmla="*/ 1 h 7"/>
                  <a:gd name="T96" fmla="*/ 1 w 11"/>
                  <a:gd name="T97" fmla="*/ 1 h 7"/>
                  <a:gd name="T98" fmla="*/ 1 w 11"/>
                  <a:gd name="T99" fmla="*/ 1 h 7"/>
                  <a:gd name="T100" fmla="*/ 2 w 11"/>
                  <a:gd name="T101" fmla="*/ 0 h 7"/>
                  <a:gd name="T102" fmla="*/ 3 w 11"/>
                  <a:gd name="T103" fmla="*/ 1 h 7"/>
                  <a:gd name="T104" fmla="*/ 3 w 11"/>
                  <a:gd name="T105" fmla="*/ 1 h 7"/>
                  <a:gd name="T106" fmla="*/ 4 w 11"/>
                  <a:gd name="T107" fmla="*/ 1 h 7"/>
                  <a:gd name="T108" fmla="*/ 5 w 11"/>
                  <a:gd name="T10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" h="7">
                    <a:moveTo>
                      <a:pt x="5" y="1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E89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3" name="Freeform 533"/>
              <p:cNvSpPr>
                <a:spLocks/>
              </p:cNvSpPr>
              <p:nvPr/>
            </p:nvSpPr>
            <p:spPr bwMode="auto">
              <a:xfrm>
                <a:off x="2294" y="1743"/>
                <a:ext cx="60" cy="30"/>
              </a:xfrm>
              <a:custGeom>
                <a:avLst/>
                <a:gdLst>
                  <a:gd name="T0" fmla="*/ 4 w 10"/>
                  <a:gd name="T1" fmla="*/ 0 h 5"/>
                  <a:gd name="T2" fmla="*/ 5 w 10"/>
                  <a:gd name="T3" fmla="*/ 1 h 5"/>
                  <a:gd name="T4" fmla="*/ 5 w 10"/>
                  <a:gd name="T5" fmla="*/ 1 h 5"/>
                  <a:gd name="T6" fmla="*/ 6 w 10"/>
                  <a:gd name="T7" fmla="*/ 1 h 5"/>
                  <a:gd name="T8" fmla="*/ 7 w 10"/>
                  <a:gd name="T9" fmla="*/ 1 h 5"/>
                  <a:gd name="T10" fmla="*/ 7 w 10"/>
                  <a:gd name="T11" fmla="*/ 1 h 5"/>
                  <a:gd name="T12" fmla="*/ 8 w 10"/>
                  <a:gd name="T13" fmla="*/ 2 h 5"/>
                  <a:gd name="T14" fmla="*/ 9 w 10"/>
                  <a:gd name="T15" fmla="*/ 2 h 5"/>
                  <a:gd name="T16" fmla="*/ 9 w 10"/>
                  <a:gd name="T17" fmla="*/ 3 h 5"/>
                  <a:gd name="T18" fmla="*/ 10 w 10"/>
                  <a:gd name="T19" fmla="*/ 3 h 5"/>
                  <a:gd name="T20" fmla="*/ 10 w 10"/>
                  <a:gd name="T21" fmla="*/ 3 h 5"/>
                  <a:gd name="T22" fmla="*/ 10 w 10"/>
                  <a:gd name="T23" fmla="*/ 4 h 5"/>
                  <a:gd name="T24" fmla="*/ 10 w 10"/>
                  <a:gd name="T25" fmla="*/ 4 h 5"/>
                  <a:gd name="T26" fmla="*/ 10 w 10"/>
                  <a:gd name="T27" fmla="*/ 4 h 5"/>
                  <a:gd name="T28" fmla="*/ 10 w 10"/>
                  <a:gd name="T29" fmla="*/ 4 h 5"/>
                  <a:gd name="T30" fmla="*/ 9 w 10"/>
                  <a:gd name="T31" fmla="*/ 4 h 5"/>
                  <a:gd name="T32" fmla="*/ 9 w 10"/>
                  <a:gd name="T33" fmla="*/ 4 h 5"/>
                  <a:gd name="T34" fmla="*/ 9 w 10"/>
                  <a:gd name="T35" fmla="*/ 4 h 5"/>
                  <a:gd name="T36" fmla="*/ 9 w 10"/>
                  <a:gd name="T37" fmla="*/ 5 h 5"/>
                  <a:gd name="T38" fmla="*/ 8 w 10"/>
                  <a:gd name="T39" fmla="*/ 5 h 5"/>
                  <a:gd name="T40" fmla="*/ 7 w 10"/>
                  <a:gd name="T41" fmla="*/ 5 h 5"/>
                  <a:gd name="T42" fmla="*/ 6 w 10"/>
                  <a:gd name="T43" fmla="*/ 5 h 5"/>
                  <a:gd name="T44" fmla="*/ 5 w 10"/>
                  <a:gd name="T45" fmla="*/ 5 h 5"/>
                  <a:gd name="T46" fmla="*/ 5 w 10"/>
                  <a:gd name="T47" fmla="*/ 5 h 5"/>
                  <a:gd name="T48" fmla="*/ 4 w 10"/>
                  <a:gd name="T49" fmla="*/ 5 h 5"/>
                  <a:gd name="T50" fmla="*/ 3 w 10"/>
                  <a:gd name="T51" fmla="*/ 4 h 5"/>
                  <a:gd name="T52" fmla="*/ 3 w 10"/>
                  <a:gd name="T53" fmla="*/ 4 h 5"/>
                  <a:gd name="T54" fmla="*/ 3 w 10"/>
                  <a:gd name="T55" fmla="*/ 4 h 5"/>
                  <a:gd name="T56" fmla="*/ 2 w 10"/>
                  <a:gd name="T57" fmla="*/ 3 h 5"/>
                  <a:gd name="T58" fmla="*/ 2 w 10"/>
                  <a:gd name="T59" fmla="*/ 3 h 5"/>
                  <a:gd name="T60" fmla="*/ 2 w 10"/>
                  <a:gd name="T61" fmla="*/ 3 h 5"/>
                  <a:gd name="T62" fmla="*/ 1 w 10"/>
                  <a:gd name="T63" fmla="*/ 2 h 5"/>
                  <a:gd name="T64" fmla="*/ 1 w 10"/>
                  <a:gd name="T65" fmla="*/ 2 h 5"/>
                  <a:gd name="T66" fmla="*/ 0 w 10"/>
                  <a:gd name="T67" fmla="*/ 2 h 5"/>
                  <a:gd name="T68" fmla="*/ 0 w 10"/>
                  <a:gd name="T69" fmla="*/ 2 h 5"/>
                  <a:gd name="T70" fmla="*/ 0 w 10"/>
                  <a:gd name="T71" fmla="*/ 2 h 5"/>
                  <a:gd name="T72" fmla="*/ 0 w 10"/>
                  <a:gd name="T73" fmla="*/ 2 h 5"/>
                  <a:gd name="T74" fmla="*/ 0 w 10"/>
                  <a:gd name="T75" fmla="*/ 2 h 5"/>
                  <a:gd name="T76" fmla="*/ 0 w 10"/>
                  <a:gd name="T77" fmla="*/ 2 h 5"/>
                  <a:gd name="T78" fmla="*/ 0 w 10"/>
                  <a:gd name="T79" fmla="*/ 2 h 5"/>
                  <a:gd name="T80" fmla="*/ 0 w 10"/>
                  <a:gd name="T81" fmla="*/ 2 h 5"/>
                  <a:gd name="T82" fmla="*/ 0 w 10"/>
                  <a:gd name="T83" fmla="*/ 1 h 5"/>
                  <a:gd name="T84" fmla="*/ 0 w 10"/>
                  <a:gd name="T85" fmla="*/ 1 h 5"/>
                  <a:gd name="T86" fmla="*/ 0 w 10"/>
                  <a:gd name="T87" fmla="*/ 1 h 5"/>
                  <a:gd name="T88" fmla="*/ 0 w 10"/>
                  <a:gd name="T89" fmla="*/ 1 h 5"/>
                  <a:gd name="T90" fmla="*/ 0 w 10"/>
                  <a:gd name="T91" fmla="*/ 1 h 5"/>
                  <a:gd name="T92" fmla="*/ 0 w 10"/>
                  <a:gd name="T93" fmla="*/ 1 h 5"/>
                  <a:gd name="T94" fmla="*/ 0 w 10"/>
                  <a:gd name="T95" fmla="*/ 1 h 5"/>
                  <a:gd name="T96" fmla="*/ 0 w 10"/>
                  <a:gd name="T97" fmla="*/ 0 h 5"/>
                  <a:gd name="T98" fmla="*/ 1 w 10"/>
                  <a:gd name="T99" fmla="*/ 0 h 5"/>
                  <a:gd name="T100" fmla="*/ 1 w 10"/>
                  <a:gd name="T101" fmla="*/ 0 h 5"/>
                  <a:gd name="T102" fmla="*/ 2 w 10"/>
                  <a:gd name="T103" fmla="*/ 0 h 5"/>
                  <a:gd name="T104" fmla="*/ 3 w 10"/>
                  <a:gd name="T105" fmla="*/ 0 h 5"/>
                  <a:gd name="T106" fmla="*/ 3 w 10"/>
                  <a:gd name="T107" fmla="*/ 0 h 5"/>
                  <a:gd name="T108" fmla="*/ 4 w 10"/>
                  <a:gd name="T10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49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4" name="Freeform 534"/>
              <p:cNvSpPr>
                <a:spLocks/>
              </p:cNvSpPr>
              <p:nvPr/>
            </p:nvSpPr>
            <p:spPr bwMode="auto">
              <a:xfrm>
                <a:off x="2294" y="1743"/>
                <a:ext cx="54" cy="30"/>
              </a:xfrm>
              <a:custGeom>
                <a:avLst/>
                <a:gdLst>
                  <a:gd name="T0" fmla="*/ 4 w 9"/>
                  <a:gd name="T1" fmla="*/ 1 h 5"/>
                  <a:gd name="T2" fmla="*/ 5 w 9"/>
                  <a:gd name="T3" fmla="*/ 1 h 5"/>
                  <a:gd name="T4" fmla="*/ 5 w 9"/>
                  <a:gd name="T5" fmla="*/ 1 h 5"/>
                  <a:gd name="T6" fmla="*/ 6 w 9"/>
                  <a:gd name="T7" fmla="*/ 1 h 5"/>
                  <a:gd name="T8" fmla="*/ 6 w 9"/>
                  <a:gd name="T9" fmla="*/ 1 h 5"/>
                  <a:gd name="T10" fmla="*/ 7 w 9"/>
                  <a:gd name="T11" fmla="*/ 2 h 5"/>
                  <a:gd name="T12" fmla="*/ 8 w 9"/>
                  <a:gd name="T13" fmla="*/ 2 h 5"/>
                  <a:gd name="T14" fmla="*/ 8 w 9"/>
                  <a:gd name="T15" fmla="*/ 2 h 5"/>
                  <a:gd name="T16" fmla="*/ 9 w 9"/>
                  <a:gd name="T17" fmla="*/ 3 h 5"/>
                  <a:gd name="T18" fmla="*/ 9 w 9"/>
                  <a:gd name="T19" fmla="*/ 3 h 5"/>
                  <a:gd name="T20" fmla="*/ 9 w 9"/>
                  <a:gd name="T21" fmla="*/ 3 h 5"/>
                  <a:gd name="T22" fmla="*/ 9 w 9"/>
                  <a:gd name="T23" fmla="*/ 3 h 5"/>
                  <a:gd name="T24" fmla="*/ 9 w 9"/>
                  <a:gd name="T25" fmla="*/ 4 h 5"/>
                  <a:gd name="T26" fmla="*/ 9 w 9"/>
                  <a:gd name="T27" fmla="*/ 4 h 5"/>
                  <a:gd name="T28" fmla="*/ 9 w 9"/>
                  <a:gd name="T29" fmla="*/ 4 h 5"/>
                  <a:gd name="T30" fmla="*/ 9 w 9"/>
                  <a:gd name="T31" fmla="*/ 4 h 5"/>
                  <a:gd name="T32" fmla="*/ 9 w 9"/>
                  <a:gd name="T33" fmla="*/ 4 h 5"/>
                  <a:gd name="T34" fmla="*/ 9 w 9"/>
                  <a:gd name="T35" fmla="*/ 4 h 5"/>
                  <a:gd name="T36" fmla="*/ 8 w 9"/>
                  <a:gd name="T37" fmla="*/ 5 h 5"/>
                  <a:gd name="T38" fmla="*/ 7 w 9"/>
                  <a:gd name="T39" fmla="*/ 5 h 5"/>
                  <a:gd name="T40" fmla="*/ 7 w 9"/>
                  <a:gd name="T41" fmla="*/ 5 h 5"/>
                  <a:gd name="T42" fmla="*/ 6 w 9"/>
                  <a:gd name="T43" fmla="*/ 5 h 5"/>
                  <a:gd name="T44" fmla="*/ 5 w 9"/>
                  <a:gd name="T45" fmla="*/ 5 h 5"/>
                  <a:gd name="T46" fmla="*/ 5 w 9"/>
                  <a:gd name="T47" fmla="*/ 5 h 5"/>
                  <a:gd name="T48" fmla="*/ 4 w 9"/>
                  <a:gd name="T49" fmla="*/ 4 h 5"/>
                  <a:gd name="T50" fmla="*/ 3 w 9"/>
                  <a:gd name="T51" fmla="*/ 4 h 5"/>
                  <a:gd name="T52" fmla="*/ 3 w 9"/>
                  <a:gd name="T53" fmla="*/ 4 h 5"/>
                  <a:gd name="T54" fmla="*/ 3 w 9"/>
                  <a:gd name="T55" fmla="*/ 4 h 5"/>
                  <a:gd name="T56" fmla="*/ 3 w 9"/>
                  <a:gd name="T57" fmla="*/ 3 h 5"/>
                  <a:gd name="T58" fmla="*/ 2 w 9"/>
                  <a:gd name="T59" fmla="*/ 3 h 5"/>
                  <a:gd name="T60" fmla="*/ 2 w 9"/>
                  <a:gd name="T61" fmla="*/ 3 h 5"/>
                  <a:gd name="T62" fmla="*/ 2 w 9"/>
                  <a:gd name="T63" fmla="*/ 2 h 5"/>
                  <a:gd name="T64" fmla="*/ 1 w 9"/>
                  <a:gd name="T65" fmla="*/ 2 h 5"/>
                  <a:gd name="T66" fmla="*/ 1 w 9"/>
                  <a:gd name="T67" fmla="*/ 2 h 5"/>
                  <a:gd name="T68" fmla="*/ 1 w 9"/>
                  <a:gd name="T69" fmla="*/ 2 h 5"/>
                  <a:gd name="T70" fmla="*/ 1 w 9"/>
                  <a:gd name="T71" fmla="*/ 2 h 5"/>
                  <a:gd name="T72" fmla="*/ 1 w 9"/>
                  <a:gd name="T73" fmla="*/ 2 h 5"/>
                  <a:gd name="T74" fmla="*/ 0 w 9"/>
                  <a:gd name="T75" fmla="*/ 2 h 5"/>
                  <a:gd name="T76" fmla="*/ 1 w 9"/>
                  <a:gd name="T77" fmla="*/ 2 h 5"/>
                  <a:gd name="T78" fmla="*/ 1 w 9"/>
                  <a:gd name="T79" fmla="*/ 2 h 5"/>
                  <a:gd name="T80" fmla="*/ 1 w 9"/>
                  <a:gd name="T81" fmla="*/ 1 h 5"/>
                  <a:gd name="T82" fmla="*/ 1 w 9"/>
                  <a:gd name="T83" fmla="*/ 1 h 5"/>
                  <a:gd name="T84" fmla="*/ 1 w 9"/>
                  <a:gd name="T85" fmla="*/ 1 h 5"/>
                  <a:gd name="T86" fmla="*/ 1 w 9"/>
                  <a:gd name="T87" fmla="*/ 1 h 5"/>
                  <a:gd name="T88" fmla="*/ 1 w 9"/>
                  <a:gd name="T89" fmla="*/ 1 h 5"/>
                  <a:gd name="T90" fmla="*/ 1 w 9"/>
                  <a:gd name="T91" fmla="*/ 1 h 5"/>
                  <a:gd name="T92" fmla="*/ 1 w 9"/>
                  <a:gd name="T93" fmla="*/ 0 h 5"/>
                  <a:gd name="T94" fmla="*/ 1 w 9"/>
                  <a:gd name="T95" fmla="*/ 0 h 5"/>
                  <a:gd name="T96" fmla="*/ 2 w 9"/>
                  <a:gd name="T97" fmla="*/ 0 h 5"/>
                  <a:gd name="T98" fmla="*/ 2 w 9"/>
                  <a:gd name="T99" fmla="*/ 0 h 5"/>
                  <a:gd name="T100" fmla="*/ 3 w 9"/>
                  <a:gd name="T101" fmla="*/ 0 h 5"/>
                  <a:gd name="T102" fmla="*/ 3 w 9"/>
                  <a:gd name="T103" fmla="*/ 0 h 5"/>
                  <a:gd name="T104" fmla="*/ 4 w 9"/>
                  <a:gd name="T10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" h="5">
                    <a:moveTo>
                      <a:pt x="4" y="1"/>
                    </a:move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19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5" name="Freeform 535"/>
              <p:cNvSpPr>
                <a:spLocks/>
              </p:cNvSpPr>
              <p:nvPr/>
            </p:nvSpPr>
            <p:spPr bwMode="auto">
              <a:xfrm>
                <a:off x="2132" y="1743"/>
                <a:ext cx="126" cy="84"/>
              </a:xfrm>
              <a:custGeom>
                <a:avLst/>
                <a:gdLst>
                  <a:gd name="T0" fmla="*/ 10 w 21"/>
                  <a:gd name="T1" fmla="*/ 2 h 14"/>
                  <a:gd name="T2" fmla="*/ 11 w 21"/>
                  <a:gd name="T3" fmla="*/ 3 h 14"/>
                  <a:gd name="T4" fmla="*/ 13 w 21"/>
                  <a:gd name="T5" fmla="*/ 3 h 14"/>
                  <a:gd name="T6" fmla="*/ 15 w 21"/>
                  <a:gd name="T7" fmla="*/ 4 h 14"/>
                  <a:gd name="T8" fmla="*/ 16 w 21"/>
                  <a:gd name="T9" fmla="*/ 5 h 14"/>
                  <a:gd name="T10" fmla="*/ 18 w 21"/>
                  <a:gd name="T11" fmla="*/ 6 h 14"/>
                  <a:gd name="T12" fmla="*/ 19 w 21"/>
                  <a:gd name="T13" fmla="*/ 7 h 14"/>
                  <a:gd name="T14" fmla="*/ 20 w 21"/>
                  <a:gd name="T15" fmla="*/ 9 h 14"/>
                  <a:gd name="T16" fmla="*/ 21 w 21"/>
                  <a:gd name="T17" fmla="*/ 11 h 14"/>
                  <a:gd name="T18" fmla="*/ 21 w 21"/>
                  <a:gd name="T19" fmla="*/ 11 h 14"/>
                  <a:gd name="T20" fmla="*/ 21 w 21"/>
                  <a:gd name="T21" fmla="*/ 12 h 14"/>
                  <a:gd name="T22" fmla="*/ 21 w 21"/>
                  <a:gd name="T23" fmla="*/ 12 h 14"/>
                  <a:gd name="T24" fmla="*/ 20 w 21"/>
                  <a:gd name="T25" fmla="*/ 13 h 14"/>
                  <a:gd name="T26" fmla="*/ 20 w 21"/>
                  <a:gd name="T27" fmla="*/ 13 h 14"/>
                  <a:gd name="T28" fmla="*/ 20 w 21"/>
                  <a:gd name="T29" fmla="*/ 13 h 14"/>
                  <a:gd name="T30" fmla="*/ 19 w 21"/>
                  <a:gd name="T31" fmla="*/ 14 h 14"/>
                  <a:gd name="T32" fmla="*/ 19 w 21"/>
                  <a:gd name="T33" fmla="*/ 14 h 14"/>
                  <a:gd name="T34" fmla="*/ 18 w 21"/>
                  <a:gd name="T35" fmla="*/ 14 h 14"/>
                  <a:gd name="T36" fmla="*/ 18 w 21"/>
                  <a:gd name="T37" fmla="*/ 14 h 14"/>
                  <a:gd name="T38" fmla="*/ 17 w 21"/>
                  <a:gd name="T39" fmla="*/ 14 h 14"/>
                  <a:gd name="T40" fmla="*/ 17 w 21"/>
                  <a:gd name="T41" fmla="*/ 14 h 14"/>
                  <a:gd name="T42" fmla="*/ 16 w 21"/>
                  <a:gd name="T43" fmla="*/ 14 h 14"/>
                  <a:gd name="T44" fmla="*/ 16 w 21"/>
                  <a:gd name="T45" fmla="*/ 14 h 14"/>
                  <a:gd name="T46" fmla="*/ 15 w 21"/>
                  <a:gd name="T47" fmla="*/ 14 h 14"/>
                  <a:gd name="T48" fmla="*/ 15 w 21"/>
                  <a:gd name="T49" fmla="*/ 14 h 14"/>
                  <a:gd name="T50" fmla="*/ 14 w 21"/>
                  <a:gd name="T51" fmla="*/ 13 h 14"/>
                  <a:gd name="T52" fmla="*/ 14 w 21"/>
                  <a:gd name="T53" fmla="*/ 13 h 14"/>
                  <a:gd name="T54" fmla="*/ 13 w 21"/>
                  <a:gd name="T55" fmla="*/ 13 h 14"/>
                  <a:gd name="T56" fmla="*/ 13 w 21"/>
                  <a:gd name="T57" fmla="*/ 13 h 14"/>
                  <a:gd name="T58" fmla="*/ 12 w 21"/>
                  <a:gd name="T59" fmla="*/ 12 h 14"/>
                  <a:gd name="T60" fmla="*/ 11 w 21"/>
                  <a:gd name="T61" fmla="*/ 12 h 14"/>
                  <a:gd name="T62" fmla="*/ 11 w 21"/>
                  <a:gd name="T63" fmla="*/ 12 h 14"/>
                  <a:gd name="T64" fmla="*/ 10 w 21"/>
                  <a:gd name="T65" fmla="*/ 12 h 14"/>
                  <a:gd name="T66" fmla="*/ 9 w 21"/>
                  <a:gd name="T67" fmla="*/ 11 h 14"/>
                  <a:gd name="T68" fmla="*/ 7 w 21"/>
                  <a:gd name="T69" fmla="*/ 11 h 14"/>
                  <a:gd name="T70" fmla="*/ 6 w 21"/>
                  <a:gd name="T71" fmla="*/ 10 h 14"/>
                  <a:gd name="T72" fmla="*/ 4 w 21"/>
                  <a:gd name="T73" fmla="*/ 9 h 14"/>
                  <a:gd name="T74" fmla="*/ 3 w 21"/>
                  <a:gd name="T75" fmla="*/ 8 h 14"/>
                  <a:gd name="T76" fmla="*/ 2 w 21"/>
                  <a:gd name="T77" fmla="*/ 6 h 14"/>
                  <a:gd name="T78" fmla="*/ 1 w 21"/>
                  <a:gd name="T79" fmla="*/ 5 h 14"/>
                  <a:gd name="T80" fmla="*/ 0 w 21"/>
                  <a:gd name="T81" fmla="*/ 3 h 14"/>
                  <a:gd name="T82" fmla="*/ 0 w 21"/>
                  <a:gd name="T83" fmla="*/ 3 h 14"/>
                  <a:gd name="T84" fmla="*/ 0 w 21"/>
                  <a:gd name="T85" fmla="*/ 3 h 14"/>
                  <a:gd name="T86" fmla="*/ 0 w 21"/>
                  <a:gd name="T87" fmla="*/ 2 h 14"/>
                  <a:gd name="T88" fmla="*/ 1 w 21"/>
                  <a:gd name="T89" fmla="*/ 2 h 14"/>
                  <a:gd name="T90" fmla="*/ 1 w 21"/>
                  <a:gd name="T91" fmla="*/ 2 h 14"/>
                  <a:gd name="T92" fmla="*/ 1 w 21"/>
                  <a:gd name="T93" fmla="*/ 1 h 14"/>
                  <a:gd name="T94" fmla="*/ 1 w 21"/>
                  <a:gd name="T95" fmla="*/ 1 h 14"/>
                  <a:gd name="T96" fmla="*/ 2 w 21"/>
                  <a:gd name="T97" fmla="*/ 1 h 14"/>
                  <a:gd name="T98" fmla="*/ 3 w 21"/>
                  <a:gd name="T99" fmla="*/ 0 h 14"/>
                  <a:gd name="T100" fmla="*/ 4 w 21"/>
                  <a:gd name="T101" fmla="*/ 0 h 14"/>
                  <a:gd name="T102" fmla="*/ 5 w 21"/>
                  <a:gd name="T103" fmla="*/ 0 h 14"/>
                  <a:gd name="T104" fmla="*/ 6 w 21"/>
                  <a:gd name="T105" fmla="*/ 1 h 14"/>
                  <a:gd name="T106" fmla="*/ 7 w 21"/>
                  <a:gd name="T107" fmla="*/ 1 h 14"/>
                  <a:gd name="T108" fmla="*/ 8 w 21"/>
                  <a:gd name="T109" fmla="*/ 1 h 14"/>
                  <a:gd name="T110" fmla="*/ 9 w 21"/>
                  <a:gd name="T111" fmla="*/ 2 h 14"/>
                  <a:gd name="T112" fmla="*/ 10 w 21"/>
                  <a:gd name="T1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" h="14">
                    <a:moveTo>
                      <a:pt x="10" y="2"/>
                    </a:moveTo>
                    <a:lnTo>
                      <a:pt x="11" y="3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9" y="7"/>
                    </a:lnTo>
                    <a:lnTo>
                      <a:pt x="20" y="9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10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24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6" name="Freeform 536"/>
              <p:cNvSpPr>
                <a:spLocks/>
              </p:cNvSpPr>
              <p:nvPr/>
            </p:nvSpPr>
            <p:spPr bwMode="auto">
              <a:xfrm>
                <a:off x="2138" y="1755"/>
                <a:ext cx="114" cy="66"/>
              </a:xfrm>
              <a:custGeom>
                <a:avLst/>
                <a:gdLst>
                  <a:gd name="T0" fmla="*/ 13 w 19"/>
                  <a:gd name="T1" fmla="*/ 3 h 11"/>
                  <a:gd name="T2" fmla="*/ 14 w 19"/>
                  <a:gd name="T3" fmla="*/ 3 h 11"/>
                  <a:gd name="T4" fmla="*/ 15 w 19"/>
                  <a:gd name="T5" fmla="*/ 4 h 11"/>
                  <a:gd name="T6" fmla="*/ 15 w 19"/>
                  <a:gd name="T7" fmla="*/ 4 h 11"/>
                  <a:gd name="T8" fmla="*/ 16 w 19"/>
                  <a:gd name="T9" fmla="*/ 5 h 11"/>
                  <a:gd name="T10" fmla="*/ 17 w 19"/>
                  <a:gd name="T11" fmla="*/ 6 h 11"/>
                  <a:gd name="T12" fmla="*/ 18 w 19"/>
                  <a:gd name="T13" fmla="*/ 7 h 11"/>
                  <a:gd name="T14" fmla="*/ 18 w 19"/>
                  <a:gd name="T15" fmla="*/ 7 h 11"/>
                  <a:gd name="T16" fmla="*/ 19 w 19"/>
                  <a:gd name="T17" fmla="*/ 8 h 11"/>
                  <a:gd name="T18" fmla="*/ 19 w 19"/>
                  <a:gd name="T19" fmla="*/ 8 h 11"/>
                  <a:gd name="T20" fmla="*/ 19 w 19"/>
                  <a:gd name="T21" fmla="*/ 9 h 11"/>
                  <a:gd name="T22" fmla="*/ 19 w 19"/>
                  <a:gd name="T23" fmla="*/ 9 h 11"/>
                  <a:gd name="T24" fmla="*/ 19 w 19"/>
                  <a:gd name="T25" fmla="*/ 9 h 11"/>
                  <a:gd name="T26" fmla="*/ 19 w 19"/>
                  <a:gd name="T27" fmla="*/ 9 h 11"/>
                  <a:gd name="T28" fmla="*/ 19 w 19"/>
                  <a:gd name="T29" fmla="*/ 10 h 11"/>
                  <a:gd name="T30" fmla="*/ 19 w 19"/>
                  <a:gd name="T31" fmla="*/ 10 h 11"/>
                  <a:gd name="T32" fmla="*/ 19 w 19"/>
                  <a:gd name="T33" fmla="*/ 10 h 11"/>
                  <a:gd name="T34" fmla="*/ 18 w 19"/>
                  <a:gd name="T35" fmla="*/ 11 h 11"/>
                  <a:gd name="T36" fmla="*/ 16 w 19"/>
                  <a:gd name="T37" fmla="*/ 11 h 11"/>
                  <a:gd name="T38" fmla="*/ 15 w 19"/>
                  <a:gd name="T39" fmla="*/ 11 h 11"/>
                  <a:gd name="T40" fmla="*/ 14 w 19"/>
                  <a:gd name="T41" fmla="*/ 10 h 11"/>
                  <a:gd name="T42" fmla="*/ 13 w 19"/>
                  <a:gd name="T43" fmla="*/ 10 h 11"/>
                  <a:gd name="T44" fmla="*/ 12 w 19"/>
                  <a:gd name="T45" fmla="*/ 9 h 11"/>
                  <a:gd name="T46" fmla="*/ 11 w 19"/>
                  <a:gd name="T47" fmla="*/ 9 h 11"/>
                  <a:gd name="T48" fmla="*/ 10 w 19"/>
                  <a:gd name="T49" fmla="*/ 9 h 11"/>
                  <a:gd name="T50" fmla="*/ 9 w 19"/>
                  <a:gd name="T51" fmla="*/ 8 h 11"/>
                  <a:gd name="T52" fmla="*/ 8 w 19"/>
                  <a:gd name="T53" fmla="*/ 8 h 11"/>
                  <a:gd name="T54" fmla="*/ 8 w 19"/>
                  <a:gd name="T55" fmla="*/ 8 h 11"/>
                  <a:gd name="T56" fmla="*/ 7 w 19"/>
                  <a:gd name="T57" fmla="*/ 7 h 11"/>
                  <a:gd name="T58" fmla="*/ 6 w 19"/>
                  <a:gd name="T59" fmla="*/ 7 h 11"/>
                  <a:gd name="T60" fmla="*/ 5 w 19"/>
                  <a:gd name="T61" fmla="*/ 7 h 11"/>
                  <a:gd name="T62" fmla="*/ 5 w 19"/>
                  <a:gd name="T63" fmla="*/ 7 h 11"/>
                  <a:gd name="T64" fmla="*/ 4 w 19"/>
                  <a:gd name="T65" fmla="*/ 6 h 11"/>
                  <a:gd name="T66" fmla="*/ 3 w 19"/>
                  <a:gd name="T67" fmla="*/ 6 h 11"/>
                  <a:gd name="T68" fmla="*/ 3 w 19"/>
                  <a:gd name="T69" fmla="*/ 5 h 11"/>
                  <a:gd name="T70" fmla="*/ 2 w 19"/>
                  <a:gd name="T71" fmla="*/ 5 h 11"/>
                  <a:gd name="T72" fmla="*/ 1 w 19"/>
                  <a:gd name="T73" fmla="*/ 4 h 11"/>
                  <a:gd name="T74" fmla="*/ 0 w 19"/>
                  <a:gd name="T75" fmla="*/ 3 h 11"/>
                  <a:gd name="T76" fmla="*/ 0 w 19"/>
                  <a:gd name="T77" fmla="*/ 2 h 11"/>
                  <a:gd name="T78" fmla="*/ 0 w 19"/>
                  <a:gd name="T79" fmla="*/ 2 h 11"/>
                  <a:gd name="T80" fmla="*/ 0 w 19"/>
                  <a:gd name="T81" fmla="*/ 1 h 11"/>
                  <a:gd name="T82" fmla="*/ 2 w 19"/>
                  <a:gd name="T83" fmla="*/ 0 h 11"/>
                  <a:gd name="T84" fmla="*/ 4 w 19"/>
                  <a:gd name="T85" fmla="*/ 0 h 11"/>
                  <a:gd name="T86" fmla="*/ 5 w 19"/>
                  <a:gd name="T87" fmla="*/ 0 h 11"/>
                  <a:gd name="T88" fmla="*/ 7 w 19"/>
                  <a:gd name="T89" fmla="*/ 0 h 11"/>
                  <a:gd name="T90" fmla="*/ 8 w 19"/>
                  <a:gd name="T91" fmla="*/ 1 h 11"/>
                  <a:gd name="T92" fmla="*/ 10 w 19"/>
                  <a:gd name="T93" fmla="*/ 2 h 11"/>
                  <a:gd name="T94" fmla="*/ 11 w 19"/>
                  <a:gd name="T95" fmla="*/ 2 h 11"/>
                  <a:gd name="T96" fmla="*/ 13 w 19"/>
                  <a:gd name="T9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11">
                    <a:moveTo>
                      <a:pt x="13" y="3"/>
                    </a:moveTo>
                    <a:lnTo>
                      <a:pt x="14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EC72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7" name="Freeform 537"/>
              <p:cNvSpPr>
                <a:spLocks/>
              </p:cNvSpPr>
              <p:nvPr/>
            </p:nvSpPr>
            <p:spPr bwMode="auto">
              <a:xfrm>
                <a:off x="2144" y="1755"/>
                <a:ext cx="108" cy="60"/>
              </a:xfrm>
              <a:custGeom>
                <a:avLst/>
                <a:gdLst>
                  <a:gd name="T0" fmla="*/ 12 w 18"/>
                  <a:gd name="T1" fmla="*/ 3 h 10"/>
                  <a:gd name="T2" fmla="*/ 12 w 18"/>
                  <a:gd name="T3" fmla="*/ 3 h 10"/>
                  <a:gd name="T4" fmla="*/ 13 w 18"/>
                  <a:gd name="T5" fmla="*/ 4 h 10"/>
                  <a:gd name="T6" fmla="*/ 14 w 18"/>
                  <a:gd name="T7" fmla="*/ 4 h 10"/>
                  <a:gd name="T8" fmla="*/ 15 w 18"/>
                  <a:gd name="T9" fmla="*/ 5 h 10"/>
                  <a:gd name="T10" fmla="*/ 15 w 18"/>
                  <a:gd name="T11" fmla="*/ 6 h 10"/>
                  <a:gd name="T12" fmla="*/ 16 w 18"/>
                  <a:gd name="T13" fmla="*/ 6 h 10"/>
                  <a:gd name="T14" fmla="*/ 17 w 18"/>
                  <a:gd name="T15" fmla="*/ 7 h 10"/>
                  <a:gd name="T16" fmla="*/ 17 w 18"/>
                  <a:gd name="T17" fmla="*/ 8 h 10"/>
                  <a:gd name="T18" fmla="*/ 17 w 18"/>
                  <a:gd name="T19" fmla="*/ 8 h 10"/>
                  <a:gd name="T20" fmla="*/ 18 w 18"/>
                  <a:gd name="T21" fmla="*/ 8 h 10"/>
                  <a:gd name="T22" fmla="*/ 18 w 18"/>
                  <a:gd name="T23" fmla="*/ 9 h 10"/>
                  <a:gd name="T24" fmla="*/ 17 w 18"/>
                  <a:gd name="T25" fmla="*/ 9 h 10"/>
                  <a:gd name="T26" fmla="*/ 17 w 18"/>
                  <a:gd name="T27" fmla="*/ 9 h 10"/>
                  <a:gd name="T28" fmla="*/ 17 w 18"/>
                  <a:gd name="T29" fmla="*/ 9 h 10"/>
                  <a:gd name="T30" fmla="*/ 17 w 18"/>
                  <a:gd name="T31" fmla="*/ 9 h 10"/>
                  <a:gd name="T32" fmla="*/ 17 w 18"/>
                  <a:gd name="T33" fmla="*/ 10 h 10"/>
                  <a:gd name="T34" fmla="*/ 16 w 18"/>
                  <a:gd name="T35" fmla="*/ 10 h 10"/>
                  <a:gd name="T36" fmla="*/ 15 w 18"/>
                  <a:gd name="T37" fmla="*/ 10 h 10"/>
                  <a:gd name="T38" fmla="*/ 14 w 18"/>
                  <a:gd name="T39" fmla="*/ 10 h 10"/>
                  <a:gd name="T40" fmla="*/ 13 w 18"/>
                  <a:gd name="T41" fmla="*/ 10 h 10"/>
                  <a:gd name="T42" fmla="*/ 12 w 18"/>
                  <a:gd name="T43" fmla="*/ 10 h 10"/>
                  <a:gd name="T44" fmla="*/ 11 w 18"/>
                  <a:gd name="T45" fmla="*/ 9 h 10"/>
                  <a:gd name="T46" fmla="*/ 10 w 18"/>
                  <a:gd name="T47" fmla="*/ 9 h 10"/>
                  <a:gd name="T48" fmla="*/ 9 w 18"/>
                  <a:gd name="T49" fmla="*/ 8 h 10"/>
                  <a:gd name="T50" fmla="*/ 8 w 18"/>
                  <a:gd name="T51" fmla="*/ 8 h 10"/>
                  <a:gd name="T52" fmla="*/ 8 w 18"/>
                  <a:gd name="T53" fmla="*/ 8 h 10"/>
                  <a:gd name="T54" fmla="*/ 7 w 18"/>
                  <a:gd name="T55" fmla="*/ 7 h 10"/>
                  <a:gd name="T56" fmla="*/ 6 w 18"/>
                  <a:gd name="T57" fmla="*/ 7 h 10"/>
                  <a:gd name="T58" fmla="*/ 5 w 18"/>
                  <a:gd name="T59" fmla="*/ 7 h 10"/>
                  <a:gd name="T60" fmla="*/ 5 w 18"/>
                  <a:gd name="T61" fmla="*/ 7 h 10"/>
                  <a:gd name="T62" fmla="*/ 4 w 18"/>
                  <a:gd name="T63" fmla="*/ 7 h 10"/>
                  <a:gd name="T64" fmla="*/ 3 w 18"/>
                  <a:gd name="T65" fmla="*/ 6 h 10"/>
                  <a:gd name="T66" fmla="*/ 3 w 18"/>
                  <a:gd name="T67" fmla="*/ 6 h 10"/>
                  <a:gd name="T68" fmla="*/ 2 w 18"/>
                  <a:gd name="T69" fmla="*/ 5 h 10"/>
                  <a:gd name="T70" fmla="*/ 1 w 18"/>
                  <a:gd name="T71" fmla="*/ 5 h 10"/>
                  <a:gd name="T72" fmla="*/ 1 w 18"/>
                  <a:gd name="T73" fmla="*/ 4 h 10"/>
                  <a:gd name="T74" fmla="*/ 0 w 18"/>
                  <a:gd name="T75" fmla="*/ 3 h 10"/>
                  <a:gd name="T76" fmla="*/ 0 w 18"/>
                  <a:gd name="T77" fmla="*/ 3 h 10"/>
                  <a:gd name="T78" fmla="*/ 0 w 18"/>
                  <a:gd name="T79" fmla="*/ 2 h 10"/>
                  <a:gd name="T80" fmla="*/ 0 w 18"/>
                  <a:gd name="T81" fmla="*/ 1 h 10"/>
                  <a:gd name="T82" fmla="*/ 1 w 18"/>
                  <a:gd name="T83" fmla="*/ 0 h 10"/>
                  <a:gd name="T84" fmla="*/ 3 w 18"/>
                  <a:gd name="T85" fmla="*/ 0 h 10"/>
                  <a:gd name="T86" fmla="*/ 4 w 18"/>
                  <a:gd name="T87" fmla="*/ 0 h 10"/>
                  <a:gd name="T88" fmla="*/ 6 w 18"/>
                  <a:gd name="T89" fmla="*/ 1 h 10"/>
                  <a:gd name="T90" fmla="*/ 7 w 18"/>
                  <a:gd name="T91" fmla="*/ 1 h 10"/>
                  <a:gd name="T92" fmla="*/ 9 w 18"/>
                  <a:gd name="T93" fmla="*/ 2 h 10"/>
                  <a:gd name="T94" fmla="*/ 10 w 18"/>
                  <a:gd name="T95" fmla="*/ 3 h 10"/>
                  <a:gd name="T96" fmla="*/ 12 w 18"/>
                  <a:gd name="T9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10">
                    <a:moveTo>
                      <a:pt x="12" y="3"/>
                    </a:move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10"/>
                    </a:lnTo>
                    <a:lnTo>
                      <a:pt x="16" y="10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EE7B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8" name="Freeform 538"/>
              <p:cNvSpPr>
                <a:spLocks/>
              </p:cNvSpPr>
              <p:nvPr/>
            </p:nvSpPr>
            <p:spPr bwMode="auto">
              <a:xfrm>
                <a:off x="2144" y="1755"/>
                <a:ext cx="102" cy="60"/>
              </a:xfrm>
              <a:custGeom>
                <a:avLst/>
                <a:gdLst>
                  <a:gd name="T0" fmla="*/ 11 w 17"/>
                  <a:gd name="T1" fmla="*/ 3 h 10"/>
                  <a:gd name="T2" fmla="*/ 12 w 17"/>
                  <a:gd name="T3" fmla="*/ 3 h 10"/>
                  <a:gd name="T4" fmla="*/ 13 w 17"/>
                  <a:gd name="T5" fmla="*/ 4 h 10"/>
                  <a:gd name="T6" fmla="*/ 14 w 17"/>
                  <a:gd name="T7" fmla="*/ 4 h 10"/>
                  <a:gd name="T8" fmla="*/ 14 w 17"/>
                  <a:gd name="T9" fmla="*/ 5 h 10"/>
                  <a:gd name="T10" fmla="*/ 15 w 17"/>
                  <a:gd name="T11" fmla="*/ 6 h 10"/>
                  <a:gd name="T12" fmla="*/ 15 w 17"/>
                  <a:gd name="T13" fmla="*/ 6 h 10"/>
                  <a:gd name="T14" fmla="*/ 16 w 17"/>
                  <a:gd name="T15" fmla="*/ 7 h 10"/>
                  <a:gd name="T16" fmla="*/ 17 w 17"/>
                  <a:gd name="T17" fmla="*/ 8 h 10"/>
                  <a:gd name="T18" fmla="*/ 17 w 17"/>
                  <a:gd name="T19" fmla="*/ 8 h 10"/>
                  <a:gd name="T20" fmla="*/ 17 w 17"/>
                  <a:gd name="T21" fmla="*/ 8 h 10"/>
                  <a:gd name="T22" fmla="*/ 17 w 17"/>
                  <a:gd name="T23" fmla="*/ 8 h 10"/>
                  <a:gd name="T24" fmla="*/ 17 w 17"/>
                  <a:gd name="T25" fmla="*/ 9 h 10"/>
                  <a:gd name="T26" fmla="*/ 17 w 17"/>
                  <a:gd name="T27" fmla="*/ 9 h 10"/>
                  <a:gd name="T28" fmla="*/ 17 w 17"/>
                  <a:gd name="T29" fmla="*/ 9 h 10"/>
                  <a:gd name="T30" fmla="*/ 16 w 17"/>
                  <a:gd name="T31" fmla="*/ 9 h 10"/>
                  <a:gd name="T32" fmla="*/ 16 w 17"/>
                  <a:gd name="T33" fmla="*/ 9 h 10"/>
                  <a:gd name="T34" fmla="*/ 15 w 17"/>
                  <a:gd name="T35" fmla="*/ 10 h 10"/>
                  <a:gd name="T36" fmla="*/ 14 w 17"/>
                  <a:gd name="T37" fmla="*/ 10 h 10"/>
                  <a:gd name="T38" fmla="*/ 13 w 17"/>
                  <a:gd name="T39" fmla="*/ 10 h 10"/>
                  <a:gd name="T40" fmla="*/ 13 w 17"/>
                  <a:gd name="T41" fmla="*/ 10 h 10"/>
                  <a:gd name="T42" fmla="*/ 12 w 17"/>
                  <a:gd name="T43" fmla="*/ 9 h 10"/>
                  <a:gd name="T44" fmla="*/ 11 w 17"/>
                  <a:gd name="T45" fmla="*/ 9 h 10"/>
                  <a:gd name="T46" fmla="*/ 10 w 17"/>
                  <a:gd name="T47" fmla="*/ 8 h 10"/>
                  <a:gd name="T48" fmla="*/ 9 w 17"/>
                  <a:gd name="T49" fmla="*/ 8 h 10"/>
                  <a:gd name="T50" fmla="*/ 8 w 17"/>
                  <a:gd name="T51" fmla="*/ 8 h 10"/>
                  <a:gd name="T52" fmla="*/ 8 w 17"/>
                  <a:gd name="T53" fmla="*/ 8 h 10"/>
                  <a:gd name="T54" fmla="*/ 7 w 17"/>
                  <a:gd name="T55" fmla="*/ 7 h 10"/>
                  <a:gd name="T56" fmla="*/ 6 w 17"/>
                  <a:gd name="T57" fmla="*/ 7 h 10"/>
                  <a:gd name="T58" fmla="*/ 6 w 17"/>
                  <a:gd name="T59" fmla="*/ 7 h 10"/>
                  <a:gd name="T60" fmla="*/ 5 w 17"/>
                  <a:gd name="T61" fmla="*/ 7 h 10"/>
                  <a:gd name="T62" fmla="*/ 4 w 17"/>
                  <a:gd name="T63" fmla="*/ 6 h 10"/>
                  <a:gd name="T64" fmla="*/ 4 w 17"/>
                  <a:gd name="T65" fmla="*/ 6 h 10"/>
                  <a:gd name="T66" fmla="*/ 3 w 17"/>
                  <a:gd name="T67" fmla="*/ 6 h 10"/>
                  <a:gd name="T68" fmla="*/ 3 w 17"/>
                  <a:gd name="T69" fmla="*/ 5 h 10"/>
                  <a:gd name="T70" fmla="*/ 2 w 17"/>
                  <a:gd name="T71" fmla="*/ 5 h 10"/>
                  <a:gd name="T72" fmla="*/ 1 w 17"/>
                  <a:gd name="T73" fmla="*/ 4 h 10"/>
                  <a:gd name="T74" fmla="*/ 1 w 17"/>
                  <a:gd name="T75" fmla="*/ 4 h 10"/>
                  <a:gd name="T76" fmla="*/ 0 w 17"/>
                  <a:gd name="T77" fmla="*/ 3 h 10"/>
                  <a:gd name="T78" fmla="*/ 0 w 17"/>
                  <a:gd name="T79" fmla="*/ 2 h 10"/>
                  <a:gd name="T80" fmla="*/ 1 w 17"/>
                  <a:gd name="T81" fmla="*/ 1 h 10"/>
                  <a:gd name="T82" fmla="*/ 2 w 17"/>
                  <a:gd name="T83" fmla="*/ 1 h 10"/>
                  <a:gd name="T84" fmla="*/ 3 w 17"/>
                  <a:gd name="T85" fmla="*/ 0 h 10"/>
                  <a:gd name="T86" fmla="*/ 5 w 17"/>
                  <a:gd name="T87" fmla="*/ 1 h 10"/>
                  <a:gd name="T88" fmla="*/ 6 w 17"/>
                  <a:gd name="T89" fmla="*/ 1 h 10"/>
                  <a:gd name="T90" fmla="*/ 7 w 17"/>
                  <a:gd name="T91" fmla="*/ 2 h 10"/>
                  <a:gd name="T92" fmla="*/ 9 w 17"/>
                  <a:gd name="T93" fmla="*/ 2 h 10"/>
                  <a:gd name="T94" fmla="*/ 10 w 17"/>
                  <a:gd name="T95" fmla="*/ 3 h 10"/>
                  <a:gd name="T96" fmla="*/ 11 w 17"/>
                  <a:gd name="T9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" h="10">
                    <a:moveTo>
                      <a:pt x="11" y="3"/>
                    </a:move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6" y="7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ED8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39" name="Freeform 539"/>
              <p:cNvSpPr>
                <a:spLocks/>
              </p:cNvSpPr>
              <p:nvPr/>
            </p:nvSpPr>
            <p:spPr bwMode="auto">
              <a:xfrm>
                <a:off x="2150" y="1761"/>
                <a:ext cx="90" cy="54"/>
              </a:xfrm>
              <a:custGeom>
                <a:avLst/>
                <a:gdLst>
                  <a:gd name="T0" fmla="*/ 10 w 15"/>
                  <a:gd name="T1" fmla="*/ 2 h 9"/>
                  <a:gd name="T2" fmla="*/ 11 w 15"/>
                  <a:gd name="T3" fmla="*/ 2 h 9"/>
                  <a:gd name="T4" fmla="*/ 12 w 15"/>
                  <a:gd name="T5" fmla="*/ 3 h 9"/>
                  <a:gd name="T6" fmla="*/ 12 w 15"/>
                  <a:gd name="T7" fmla="*/ 3 h 9"/>
                  <a:gd name="T8" fmla="*/ 13 w 15"/>
                  <a:gd name="T9" fmla="*/ 4 h 9"/>
                  <a:gd name="T10" fmla="*/ 13 w 15"/>
                  <a:gd name="T11" fmla="*/ 5 h 9"/>
                  <a:gd name="T12" fmla="*/ 14 w 15"/>
                  <a:gd name="T13" fmla="*/ 5 h 9"/>
                  <a:gd name="T14" fmla="*/ 14 w 15"/>
                  <a:gd name="T15" fmla="*/ 6 h 9"/>
                  <a:gd name="T16" fmla="*/ 15 w 15"/>
                  <a:gd name="T17" fmla="*/ 7 h 9"/>
                  <a:gd name="T18" fmla="*/ 15 w 15"/>
                  <a:gd name="T19" fmla="*/ 7 h 9"/>
                  <a:gd name="T20" fmla="*/ 15 w 15"/>
                  <a:gd name="T21" fmla="*/ 7 h 9"/>
                  <a:gd name="T22" fmla="*/ 15 w 15"/>
                  <a:gd name="T23" fmla="*/ 7 h 9"/>
                  <a:gd name="T24" fmla="*/ 15 w 15"/>
                  <a:gd name="T25" fmla="*/ 7 h 9"/>
                  <a:gd name="T26" fmla="*/ 15 w 15"/>
                  <a:gd name="T27" fmla="*/ 7 h 9"/>
                  <a:gd name="T28" fmla="*/ 15 w 15"/>
                  <a:gd name="T29" fmla="*/ 8 h 9"/>
                  <a:gd name="T30" fmla="*/ 15 w 15"/>
                  <a:gd name="T31" fmla="*/ 8 h 9"/>
                  <a:gd name="T32" fmla="*/ 15 w 15"/>
                  <a:gd name="T33" fmla="*/ 8 h 9"/>
                  <a:gd name="T34" fmla="*/ 14 w 15"/>
                  <a:gd name="T35" fmla="*/ 8 h 9"/>
                  <a:gd name="T36" fmla="*/ 13 w 15"/>
                  <a:gd name="T37" fmla="*/ 9 h 9"/>
                  <a:gd name="T38" fmla="*/ 12 w 15"/>
                  <a:gd name="T39" fmla="*/ 8 h 9"/>
                  <a:gd name="T40" fmla="*/ 11 w 15"/>
                  <a:gd name="T41" fmla="*/ 8 h 9"/>
                  <a:gd name="T42" fmla="*/ 10 w 15"/>
                  <a:gd name="T43" fmla="*/ 8 h 9"/>
                  <a:gd name="T44" fmla="*/ 9 w 15"/>
                  <a:gd name="T45" fmla="*/ 7 h 9"/>
                  <a:gd name="T46" fmla="*/ 9 w 15"/>
                  <a:gd name="T47" fmla="*/ 7 h 9"/>
                  <a:gd name="T48" fmla="*/ 8 w 15"/>
                  <a:gd name="T49" fmla="*/ 7 h 9"/>
                  <a:gd name="T50" fmla="*/ 7 w 15"/>
                  <a:gd name="T51" fmla="*/ 7 h 9"/>
                  <a:gd name="T52" fmla="*/ 7 w 15"/>
                  <a:gd name="T53" fmla="*/ 6 h 9"/>
                  <a:gd name="T54" fmla="*/ 6 w 15"/>
                  <a:gd name="T55" fmla="*/ 6 h 9"/>
                  <a:gd name="T56" fmla="*/ 6 w 15"/>
                  <a:gd name="T57" fmla="*/ 6 h 9"/>
                  <a:gd name="T58" fmla="*/ 5 w 15"/>
                  <a:gd name="T59" fmla="*/ 6 h 9"/>
                  <a:gd name="T60" fmla="*/ 4 w 15"/>
                  <a:gd name="T61" fmla="*/ 6 h 9"/>
                  <a:gd name="T62" fmla="*/ 4 w 15"/>
                  <a:gd name="T63" fmla="*/ 5 h 9"/>
                  <a:gd name="T64" fmla="*/ 3 w 15"/>
                  <a:gd name="T65" fmla="*/ 5 h 9"/>
                  <a:gd name="T66" fmla="*/ 3 w 15"/>
                  <a:gd name="T67" fmla="*/ 5 h 9"/>
                  <a:gd name="T68" fmla="*/ 2 w 15"/>
                  <a:gd name="T69" fmla="*/ 4 h 9"/>
                  <a:gd name="T70" fmla="*/ 2 w 15"/>
                  <a:gd name="T71" fmla="*/ 4 h 9"/>
                  <a:gd name="T72" fmla="*/ 1 w 15"/>
                  <a:gd name="T73" fmla="*/ 3 h 9"/>
                  <a:gd name="T74" fmla="*/ 0 w 15"/>
                  <a:gd name="T75" fmla="*/ 3 h 9"/>
                  <a:gd name="T76" fmla="*/ 0 w 15"/>
                  <a:gd name="T77" fmla="*/ 2 h 9"/>
                  <a:gd name="T78" fmla="*/ 0 w 15"/>
                  <a:gd name="T79" fmla="*/ 1 h 9"/>
                  <a:gd name="T80" fmla="*/ 0 w 15"/>
                  <a:gd name="T81" fmla="*/ 1 h 9"/>
                  <a:gd name="T82" fmla="*/ 2 w 15"/>
                  <a:gd name="T83" fmla="*/ 0 h 9"/>
                  <a:gd name="T84" fmla="*/ 3 w 15"/>
                  <a:gd name="T85" fmla="*/ 0 h 9"/>
                  <a:gd name="T86" fmla="*/ 4 w 15"/>
                  <a:gd name="T87" fmla="*/ 0 h 9"/>
                  <a:gd name="T88" fmla="*/ 5 w 15"/>
                  <a:gd name="T89" fmla="*/ 0 h 9"/>
                  <a:gd name="T90" fmla="*/ 6 w 15"/>
                  <a:gd name="T91" fmla="*/ 1 h 9"/>
                  <a:gd name="T92" fmla="*/ 8 w 15"/>
                  <a:gd name="T93" fmla="*/ 1 h 9"/>
                  <a:gd name="T94" fmla="*/ 9 w 15"/>
                  <a:gd name="T95" fmla="*/ 2 h 9"/>
                  <a:gd name="T96" fmla="*/ 10 w 15"/>
                  <a:gd name="T9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lnTo>
                      <a:pt x="11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A8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40" name="Freeform 540"/>
              <p:cNvSpPr>
                <a:spLocks/>
              </p:cNvSpPr>
              <p:nvPr/>
            </p:nvSpPr>
            <p:spPr bwMode="auto">
              <a:xfrm>
                <a:off x="2156" y="1761"/>
                <a:ext cx="78" cy="48"/>
              </a:xfrm>
              <a:custGeom>
                <a:avLst/>
                <a:gdLst>
                  <a:gd name="T0" fmla="*/ 9 w 13"/>
                  <a:gd name="T1" fmla="*/ 2 h 8"/>
                  <a:gd name="T2" fmla="*/ 10 w 13"/>
                  <a:gd name="T3" fmla="*/ 3 h 8"/>
                  <a:gd name="T4" fmla="*/ 10 w 13"/>
                  <a:gd name="T5" fmla="*/ 3 h 8"/>
                  <a:gd name="T6" fmla="*/ 11 w 13"/>
                  <a:gd name="T7" fmla="*/ 3 h 8"/>
                  <a:gd name="T8" fmla="*/ 11 w 13"/>
                  <a:gd name="T9" fmla="*/ 4 h 8"/>
                  <a:gd name="T10" fmla="*/ 12 w 13"/>
                  <a:gd name="T11" fmla="*/ 5 h 8"/>
                  <a:gd name="T12" fmla="*/ 12 w 13"/>
                  <a:gd name="T13" fmla="*/ 5 h 8"/>
                  <a:gd name="T14" fmla="*/ 13 w 13"/>
                  <a:gd name="T15" fmla="*/ 6 h 8"/>
                  <a:gd name="T16" fmla="*/ 13 w 13"/>
                  <a:gd name="T17" fmla="*/ 6 h 8"/>
                  <a:gd name="T18" fmla="*/ 13 w 13"/>
                  <a:gd name="T19" fmla="*/ 6 h 8"/>
                  <a:gd name="T20" fmla="*/ 13 w 13"/>
                  <a:gd name="T21" fmla="*/ 7 h 8"/>
                  <a:gd name="T22" fmla="*/ 13 w 13"/>
                  <a:gd name="T23" fmla="*/ 7 h 8"/>
                  <a:gd name="T24" fmla="*/ 13 w 13"/>
                  <a:gd name="T25" fmla="*/ 7 h 8"/>
                  <a:gd name="T26" fmla="*/ 13 w 13"/>
                  <a:gd name="T27" fmla="*/ 7 h 8"/>
                  <a:gd name="T28" fmla="*/ 13 w 13"/>
                  <a:gd name="T29" fmla="*/ 7 h 8"/>
                  <a:gd name="T30" fmla="*/ 13 w 13"/>
                  <a:gd name="T31" fmla="*/ 7 h 8"/>
                  <a:gd name="T32" fmla="*/ 13 w 13"/>
                  <a:gd name="T33" fmla="*/ 8 h 8"/>
                  <a:gd name="T34" fmla="*/ 12 w 13"/>
                  <a:gd name="T35" fmla="*/ 8 h 8"/>
                  <a:gd name="T36" fmla="*/ 11 w 13"/>
                  <a:gd name="T37" fmla="*/ 8 h 8"/>
                  <a:gd name="T38" fmla="*/ 11 w 13"/>
                  <a:gd name="T39" fmla="*/ 8 h 8"/>
                  <a:gd name="T40" fmla="*/ 10 w 13"/>
                  <a:gd name="T41" fmla="*/ 8 h 8"/>
                  <a:gd name="T42" fmla="*/ 9 w 13"/>
                  <a:gd name="T43" fmla="*/ 8 h 8"/>
                  <a:gd name="T44" fmla="*/ 8 w 13"/>
                  <a:gd name="T45" fmla="*/ 7 h 8"/>
                  <a:gd name="T46" fmla="*/ 8 w 13"/>
                  <a:gd name="T47" fmla="*/ 7 h 8"/>
                  <a:gd name="T48" fmla="*/ 7 w 13"/>
                  <a:gd name="T49" fmla="*/ 7 h 8"/>
                  <a:gd name="T50" fmla="*/ 6 w 13"/>
                  <a:gd name="T51" fmla="*/ 6 h 8"/>
                  <a:gd name="T52" fmla="*/ 6 w 13"/>
                  <a:gd name="T53" fmla="*/ 6 h 8"/>
                  <a:gd name="T54" fmla="*/ 5 w 13"/>
                  <a:gd name="T55" fmla="*/ 6 h 8"/>
                  <a:gd name="T56" fmla="*/ 5 w 13"/>
                  <a:gd name="T57" fmla="*/ 6 h 8"/>
                  <a:gd name="T58" fmla="*/ 4 w 13"/>
                  <a:gd name="T59" fmla="*/ 6 h 8"/>
                  <a:gd name="T60" fmla="*/ 4 w 13"/>
                  <a:gd name="T61" fmla="*/ 5 h 8"/>
                  <a:gd name="T62" fmla="*/ 3 w 13"/>
                  <a:gd name="T63" fmla="*/ 5 h 8"/>
                  <a:gd name="T64" fmla="*/ 3 w 13"/>
                  <a:gd name="T65" fmla="*/ 5 h 8"/>
                  <a:gd name="T66" fmla="*/ 2 w 13"/>
                  <a:gd name="T67" fmla="*/ 5 h 8"/>
                  <a:gd name="T68" fmla="*/ 2 w 13"/>
                  <a:gd name="T69" fmla="*/ 4 h 8"/>
                  <a:gd name="T70" fmla="*/ 1 w 13"/>
                  <a:gd name="T71" fmla="*/ 4 h 8"/>
                  <a:gd name="T72" fmla="*/ 1 w 13"/>
                  <a:gd name="T73" fmla="*/ 3 h 8"/>
                  <a:gd name="T74" fmla="*/ 0 w 13"/>
                  <a:gd name="T75" fmla="*/ 3 h 8"/>
                  <a:gd name="T76" fmla="*/ 0 w 13"/>
                  <a:gd name="T77" fmla="*/ 2 h 8"/>
                  <a:gd name="T78" fmla="*/ 0 w 13"/>
                  <a:gd name="T79" fmla="*/ 2 h 8"/>
                  <a:gd name="T80" fmla="*/ 0 w 13"/>
                  <a:gd name="T81" fmla="*/ 1 h 8"/>
                  <a:gd name="T82" fmla="*/ 1 w 13"/>
                  <a:gd name="T83" fmla="*/ 0 h 8"/>
                  <a:gd name="T84" fmla="*/ 2 w 13"/>
                  <a:gd name="T85" fmla="*/ 0 h 8"/>
                  <a:gd name="T86" fmla="*/ 3 w 13"/>
                  <a:gd name="T87" fmla="*/ 0 h 8"/>
                  <a:gd name="T88" fmla="*/ 4 w 13"/>
                  <a:gd name="T89" fmla="*/ 1 h 8"/>
                  <a:gd name="T90" fmla="*/ 5 w 13"/>
                  <a:gd name="T91" fmla="*/ 1 h 8"/>
                  <a:gd name="T92" fmla="*/ 7 w 13"/>
                  <a:gd name="T93" fmla="*/ 2 h 8"/>
                  <a:gd name="T94" fmla="*/ 8 w 13"/>
                  <a:gd name="T95" fmla="*/ 2 h 8"/>
                  <a:gd name="T96" fmla="*/ 9 w 13"/>
                  <a:gd name="T9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" h="8">
                    <a:moveTo>
                      <a:pt x="9" y="2"/>
                    </a:move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E98C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41" name="Freeform 541"/>
              <p:cNvSpPr>
                <a:spLocks/>
              </p:cNvSpPr>
              <p:nvPr/>
            </p:nvSpPr>
            <p:spPr bwMode="auto">
              <a:xfrm>
                <a:off x="2156" y="1767"/>
                <a:ext cx="78" cy="42"/>
              </a:xfrm>
              <a:custGeom>
                <a:avLst/>
                <a:gdLst>
                  <a:gd name="T0" fmla="*/ 9 w 13"/>
                  <a:gd name="T1" fmla="*/ 2 h 7"/>
                  <a:gd name="T2" fmla="*/ 9 w 13"/>
                  <a:gd name="T3" fmla="*/ 2 h 7"/>
                  <a:gd name="T4" fmla="*/ 10 w 13"/>
                  <a:gd name="T5" fmla="*/ 2 h 7"/>
                  <a:gd name="T6" fmla="*/ 10 w 13"/>
                  <a:gd name="T7" fmla="*/ 3 h 7"/>
                  <a:gd name="T8" fmla="*/ 11 w 13"/>
                  <a:gd name="T9" fmla="*/ 3 h 7"/>
                  <a:gd name="T10" fmla="*/ 11 w 13"/>
                  <a:gd name="T11" fmla="*/ 4 h 7"/>
                  <a:gd name="T12" fmla="*/ 12 w 13"/>
                  <a:gd name="T13" fmla="*/ 4 h 7"/>
                  <a:gd name="T14" fmla="*/ 12 w 13"/>
                  <a:gd name="T15" fmla="*/ 5 h 7"/>
                  <a:gd name="T16" fmla="*/ 13 w 13"/>
                  <a:gd name="T17" fmla="*/ 5 h 7"/>
                  <a:gd name="T18" fmla="*/ 13 w 13"/>
                  <a:gd name="T19" fmla="*/ 5 h 7"/>
                  <a:gd name="T20" fmla="*/ 13 w 13"/>
                  <a:gd name="T21" fmla="*/ 5 h 7"/>
                  <a:gd name="T22" fmla="*/ 13 w 13"/>
                  <a:gd name="T23" fmla="*/ 6 h 7"/>
                  <a:gd name="T24" fmla="*/ 13 w 13"/>
                  <a:gd name="T25" fmla="*/ 6 h 7"/>
                  <a:gd name="T26" fmla="*/ 13 w 13"/>
                  <a:gd name="T27" fmla="*/ 6 h 7"/>
                  <a:gd name="T28" fmla="*/ 13 w 13"/>
                  <a:gd name="T29" fmla="*/ 6 h 7"/>
                  <a:gd name="T30" fmla="*/ 12 w 13"/>
                  <a:gd name="T31" fmla="*/ 6 h 7"/>
                  <a:gd name="T32" fmla="*/ 12 w 13"/>
                  <a:gd name="T33" fmla="*/ 6 h 7"/>
                  <a:gd name="T34" fmla="*/ 12 w 13"/>
                  <a:gd name="T35" fmla="*/ 7 h 7"/>
                  <a:gd name="T36" fmla="*/ 11 w 13"/>
                  <a:gd name="T37" fmla="*/ 7 h 7"/>
                  <a:gd name="T38" fmla="*/ 10 w 13"/>
                  <a:gd name="T39" fmla="*/ 7 h 7"/>
                  <a:gd name="T40" fmla="*/ 10 w 13"/>
                  <a:gd name="T41" fmla="*/ 6 h 7"/>
                  <a:gd name="T42" fmla="*/ 9 w 13"/>
                  <a:gd name="T43" fmla="*/ 6 h 7"/>
                  <a:gd name="T44" fmla="*/ 8 w 13"/>
                  <a:gd name="T45" fmla="*/ 6 h 7"/>
                  <a:gd name="T46" fmla="*/ 7 w 13"/>
                  <a:gd name="T47" fmla="*/ 6 h 7"/>
                  <a:gd name="T48" fmla="*/ 7 w 13"/>
                  <a:gd name="T49" fmla="*/ 5 h 7"/>
                  <a:gd name="T50" fmla="*/ 6 w 13"/>
                  <a:gd name="T51" fmla="*/ 5 h 7"/>
                  <a:gd name="T52" fmla="*/ 6 w 13"/>
                  <a:gd name="T53" fmla="*/ 5 h 7"/>
                  <a:gd name="T54" fmla="*/ 5 w 13"/>
                  <a:gd name="T55" fmla="*/ 5 h 7"/>
                  <a:gd name="T56" fmla="*/ 5 w 13"/>
                  <a:gd name="T57" fmla="*/ 5 h 7"/>
                  <a:gd name="T58" fmla="*/ 4 w 13"/>
                  <a:gd name="T59" fmla="*/ 5 h 7"/>
                  <a:gd name="T60" fmla="*/ 4 w 13"/>
                  <a:gd name="T61" fmla="*/ 4 h 7"/>
                  <a:gd name="T62" fmla="*/ 3 w 13"/>
                  <a:gd name="T63" fmla="*/ 4 h 7"/>
                  <a:gd name="T64" fmla="*/ 3 w 13"/>
                  <a:gd name="T65" fmla="*/ 4 h 7"/>
                  <a:gd name="T66" fmla="*/ 3 w 13"/>
                  <a:gd name="T67" fmla="*/ 4 h 7"/>
                  <a:gd name="T68" fmla="*/ 2 w 13"/>
                  <a:gd name="T69" fmla="*/ 3 h 7"/>
                  <a:gd name="T70" fmla="*/ 2 w 13"/>
                  <a:gd name="T71" fmla="*/ 3 h 7"/>
                  <a:gd name="T72" fmla="*/ 1 w 13"/>
                  <a:gd name="T73" fmla="*/ 2 h 7"/>
                  <a:gd name="T74" fmla="*/ 1 w 13"/>
                  <a:gd name="T75" fmla="*/ 2 h 7"/>
                  <a:gd name="T76" fmla="*/ 0 w 13"/>
                  <a:gd name="T77" fmla="*/ 1 h 7"/>
                  <a:gd name="T78" fmla="*/ 0 w 13"/>
                  <a:gd name="T79" fmla="*/ 1 h 7"/>
                  <a:gd name="T80" fmla="*/ 1 w 13"/>
                  <a:gd name="T81" fmla="*/ 0 h 7"/>
                  <a:gd name="T82" fmla="*/ 2 w 13"/>
                  <a:gd name="T83" fmla="*/ 0 h 7"/>
                  <a:gd name="T84" fmla="*/ 3 w 13"/>
                  <a:gd name="T85" fmla="*/ 0 h 7"/>
                  <a:gd name="T86" fmla="*/ 4 w 13"/>
                  <a:gd name="T87" fmla="*/ 0 h 7"/>
                  <a:gd name="T88" fmla="*/ 5 w 13"/>
                  <a:gd name="T89" fmla="*/ 0 h 7"/>
                  <a:gd name="T90" fmla="*/ 6 w 13"/>
                  <a:gd name="T91" fmla="*/ 1 h 7"/>
                  <a:gd name="T92" fmla="*/ 7 w 13"/>
                  <a:gd name="T93" fmla="*/ 1 h 7"/>
                  <a:gd name="T94" fmla="*/ 8 w 13"/>
                  <a:gd name="T95" fmla="*/ 1 h 7"/>
                  <a:gd name="T96" fmla="*/ 9 w 13"/>
                  <a:gd name="T9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" h="7">
                    <a:moveTo>
                      <a:pt x="9" y="2"/>
                    </a:moveTo>
                    <a:lnTo>
                      <a:pt x="9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E89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42" name="Freeform 542"/>
              <p:cNvSpPr>
                <a:spLocks/>
              </p:cNvSpPr>
              <p:nvPr/>
            </p:nvSpPr>
            <p:spPr bwMode="auto">
              <a:xfrm>
                <a:off x="2162" y="1767"/>
                <a:ext cx="66" cy="36"/>
              </a:xfrm>
              <a:custGeom>
                <a:avLst/>
                <a:gdLst>
                  <a:gd name="T0" fmla="*/ 7 w 11"/>
                  <a:gd name="T1" fmla="*/ 2 h 6"/>
                  <a:gd name="T2" fmla="*/ 8 w 11"/>
                  <a:gd name="T3" fmla="*/ 2 h 6"/>
                  <a:gd name="T4" fmla="*/ 8 w 11"/>
                  <a:gd name="T5" fmla="*/ 2 h 6"/>
                  <a:gd name="T6" fmla="*/ 9 w 11"/>
                  <a:gd name="T7" fmla="*/ 3 h 6"/>
                  <a:gd name="T8" fmla="*/ 9 w 11"/>
                  <a:gd name="T9" fmla="*/ 3 h 6"/>
                  <a:gd name="T10" fmla="*/ 10 w 11"/>
                  <a:gd name="T11" fmla="*/ 3 h 6"/>
                  <a:gd name="T12" fmla="*/ 10 w 11"/>
                  <a:gd name="T13" fmla="*/ 4 h 6"/>
                  <a:gd name="T14" fmla="*/ 11 w 11"/>
                  <a:gd name="T15" fmla="*/ 4 h 6"/>
                  <a:gd name="T16" fmla="*/ 11 w 11"/>
                  <a:gd name="T17" fmla="*/ 5 h 6"/>
                  <a:gd name="T18" fmla="*/ 11 w 11"/>
                  <a:gd name="T19" fmla="*/ 5 h 6"/>
                  <a:gd name="T20" fmla="*/ 11 w 11"/>
                  <a:gd name="T21" fmla="*/ 5 h 6"/>
                  <a:gd name="T22" fmla="*/ 11 w 11"/>
                  <a:gd name="T23" fmla="*/ 5 h 6"/>
                  <a:gd name="T24" fmla="*/ 11 w 11"/>
                  <a:gd name="T25" fmla="*/ 5 h 6"/>
                  <a:gd name="T26" fmla="*/ 11 w 11"/>
                  <a:gd name="T27" fmla="*/ 6 h 6"/>
                  <a:gd name="T28" fmla="*/ 11 w 11"/>
                  <a:gd name="T29" fmla="*/ 6 h 6"/>
                  <a:gd name="T30" fmla="*/ 11 w 11"/>
                  <a:gd name="T31" fmla="*/ 6 h 6"/>
                  <a:gd name="T32" fmla="*/ 11 w 11"/>
                  <a:gd name="T33" fmla="*/ 6 h 6"/>
                  <a:gd name="T34" fmla="*/ 10 w 11"/>
                  <a:gd name="T35" fmla="*/ 6 h 6"/>
                  <a:gd name="T36" fmla="*/ 9 w 11"/>
                  <a:gd name="T37" fmla="*/ 6 h 6"/>
                  <a:gd name="T38" fmla="*/ 9 w 11"/>
                  <a:gd name="T39" fmla="*/ 6 h 6"/>
                  <a:gd name="T40" fmla="*/ 8 w 11"/>
                  <a:gd name="T41" fmla="*/ 6 h 6"/>
                  <a:gd name="T42" fmla="*/ 8 w 11"/>
                  <a:gd name="T43" fmla="*/ 6 h 6"/>
                  <a:gd name="T44" fmla="*/ 7 w 11"/>
                  <a:gd name="T45" fmla="*/ 6 h 6"/>
                  <a:gd name="T46" fmla="*/ 6 w 11"/>
                  <a:gd name="T47" fmla="*/ 5 h 6"/>
                  <a:gd name="T48" fmla="*/ 6 w 11"/>
                  <a:gd name="T49" fmla="*/ 5 h 6"/>
                  <a:gd name="T50" fmla="*/ 5 w 11"/>
                  <a:gd name="T51" fmla="*/ 5 h 6"/>
                  <a:gd name="T52" fmla="*/ 5 w 11"/>
                  <a:gd name="T53" fmla="*/ 5 h 6"/>
                  <a:gd name="T54" fmla="*/ 4 w 11"/>
                  <a:gd name="T55" fmla="*/ 5 h 6"/>
                  <a:gd name="T56" fmla="*/ 4 w 11"/>
                  <a:gd name="T57" fmla="*/ 4 h 6"/>
                  <a:gd name="T58" fmla="*/ 4 w 11"/>
                  <a:gd name="T59" fmla="*/ 4 h 6"/>
                  <a:gd name="T60" fmla="*/ 3 w 11"/>
                  <a:gd name="T61" fmla="*/ 4 h 6"/>
                  <a:gd name="T62" fmla="*/ 3 w 11"/>
                  <a:gd name="T63" fmla="*/ 4 h 6"/>
                  <a:gd name="T64" fmla="*/ 2 w 11"/>
                  <a:gd name="T65" fmla="*/ 4 h 6"/>
                  <a:gd name="T66" fmla="*/ 2 w 11"/>
                  <a:gd name="T67" fmla="*/ 4 h 6"/>
                  <a:gd name="T68" fmla="*/ 2 w 11"/>
                  <a:gd name="T69" fmla="*/ 3 h 6"/>
                  <a:gd name="T70" fmla="*/ 1 w 11"/>
                  <a:gd name="T71" fmla="*/ 3 h 6"/>
                  <a:gd name="T72" fmla="*/ 1 w 11"/>
                  <a:gd name="T73" fmla="*/ 2 h 6"/>
                  <a:gd name="T74" fmla="*/ 0 w 11"/>
                  <a:gd name="T75" fmla="*/ 2 h 6"/>
                  <a:gd name="T76" fmla="*/ 0 w 11"/>
                  <a:gd name="T77" fmla="*/ 2 h 6"/>
                  <a:gd name="T78" fmla="*/ 0 w 11"/>
                  <a:gd name="T79" fmla="*/ 1 h 6"/>
                  <a:gd name="T80" fmla="*/ 0 w 11"/>
                  <a:gd name="T81" fmla="*/ 1 h 6"/>
                  <a:gd name="T82" fmla="*/ 1 w 11"/>
                  <a:gd name="T83" fmla="*/ 0 h 6"/>
                  <a:gd name="T84" fmla="*/ 2 w 11"/>
                  <a:gd name="T85" fmla="*/ 0 h 6"/>
                  <a:gd name="T86" fmla="*/ 3 w 11"/>
                  <a:gd name="T87" fmla="*/ 0 h 6"/>
                  <a:gd name="T88" fmla="*/ 4 w 11"/>
                  <a:gd name="T89" fmla="*/ 0 h 6"/>
                  <a:gd name="T90" fmla="*/ 5 w 11"/>
                  <a:gd name="T91" fmla="*/ 1 h 6"/>
                  <a:gd name="T92" fmla="*/ 6 w 11"/>
                  <a:gd name="T93" fmla="*/ 1 h 6"/>
                  <a:gd name="T94" fmla="*/ 6 w 11"/>
                  <a:gd name="T95" fmla="*/ 2 h 6"/>
                  <a:gd name="T96" fmla="*/ 7 w 11"/>
                  <a:gd name="T9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" h="6">
                    <a:moveTo>
                      <a:pt x="7" y="2"/>
                    </a:moveTo>
                    <a:lnTo>
                      <a:pt x="8" y="2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E49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43" name="Freeform 543"/>
              <p:cNvSpPr>
                <a:spLocks/>
              </p:cNvSpPr>
              <p:nvPr/>
            </p:nvSpPr>
            <p:spPr bwMode="auto">
              <a:xfrm>
                <a:off x="2168" y="1767"/>
                <a:ext cx="54" cy="36"/>
              </a:xfrm>
              <a:custGeom>
                <a:avLst/>
                <a:gdLst>
                  <a:gd name="T0" fmla="*/ 6 w 9"/>
                  <a:gd name="T1" fmla="*/ 2 h 6"/>
                  <a:gd name="T2" fmla="*/ 7 w 9"/>
                  <a:gd name="T3" fmla="*/ 2 h 6"/>
                  <a:gd name="T4" fmla="*/ 7 w 9"/>
                  <a:gd name="T5" fmla="*/ 2 h 6"/>
                  <a:gd name="T6" fmla="*/ 7 w 9"/>
                  <a:gd name="T7" fmla="*/ 3 h 6"/>
                  <a:gd name="T8" fmla="*/ 8 w 9"/>
                  <a:gd name="T9" fmla="*/ 3 h 6"/>
                  <a:gd name="T10" fmla="*/ 8 w 9"/>
                  <a:gd name="T11" fmla="*/ 3 h 6"/>
                  <a:gd name="T12" fmla="*/ 9 w 9"/>
                  <a:gd name="T13" fmla="*/ 4 h 6"/>
                  <a:gd name="T14" fmla="*/ 9 w 9"/>
                  <a:gd name="T15" fmla="*/ 4 h 6"/>
                  <a:gd name="T16" fmla="*/ 9 w 9"/>
                  <a:gd name="T17" fmla="*/ 5 h 6"/>
                  <a:gd name="T18" fmla="*/ 9 w 9"/>
                  <a:gd name="T19" fmla="*/ 5 h 6"/>
                  <a:gd name="T20" fmla="*/ 9 w 9"/>
                  <a:gd name="T21" fmla="*/ 5 h 6"/>
                  <a:gd name="T22" fmla="*/ 9 w 9"/>
                  <a:gd name="T23" fmla="*/ 5 h 6"/>
                  <a:gd name="T24" fmla="*/ 9 w 9"/>
                  <a:gd name="T25" fmla="*/ 5 h 6"/>
                  <a:gd name="T26" fmla="*/ 9 w 9"/>
                  <a:gd name="T27" fmla="*/ 5 h 6"/>
                  <a:gd name="T28" fmla="*/ 9 w 9"/>
                  <a:gd name="T29" fmla="*/ 6 h 6"/>
                  <a:gd name="T30" fmla="*/ 9 w 9"/>
                  <a:gd name="T31" fmla="*/ 6 h 6"/>
                  <a:gd name="T32" fmla="*/ 8 w 9"/>
                  <a:gd name="T33" fmla="*/ 6 h 6"/>
                  <a:gd name="T34" fmla="*/ 7 w 9"/>
                  <a:gd name="T35" fmla="*/ 6 h 6"/>
                  <a:gd name="T36" fmla="*/ 7 w 9"/>
                  <a:gd name="T37" fmla="*/ 6 h 6"/>
                  <a:gd name="T38" fmla="*/ 6 w 9"/>
                  <a:gd name="T39" fmla="*/ 6 h 6"/>
                  <a:gd name="T40" fmla="*/ 6 w 9"/>
                  <a:gd name="T41" fmla="*/ 5 h 6"/>
                  <a:gd name="T42" fmla="*/ 5 w 9"/>
                  <a:gd name="T43" fmla="*/ 5 h 6"/>
                  <a:gd name="T44" fmla="*/ 5 w 9"/>
                  <a:gd name="T45" fmla="*/ 5 h 6"/>
                  <a:gd name="T46" fmla="*/ 4 w 9"/>
                  <a:gd name="T47" fmla="*/ 5 h 6"/>
                  <a:gd name="T48" fmla="*/ 4 w 9"/>
                  <a:gd name="T49" fmla="*/ 5 h 6"/>
                  <a:gd name="T50" fmla="*/ 4 w 9"/>
                  <a:gd name="T51" fmla="*/ 4 h 6"/>
                  <a:gd name="T52" fmla="*/ 3 w 9"/>
                  <a:gd name="T53" fmla="*/ 4 h 6"/>
                  <a:gd name="T54" fmla="*/ 3 w 9"/>
                  <a:gd name="T55" fmla="*/ 4 h 6"/>
                  <a:gd name="T56" fmla="*/ 3 w 9"/>
                  <a:gd name="T57" fmla="*/ 4 h 6"/>
                  <a:gd name="T58" fmla="*/ 2 w 9"/>
                  <a:gd name="T59" fmla="*/ 4 h 6"/>
                  <a:gd name="T60" fmla="*/ 2 w 9"/>
                  <a:gd name="T61" fmla="*/ 4 h 6"/>
                  <a:gd name="T62" fmla="*/ 1 w 9"/>
                  <a:gd name="T63" fmla="*/ 3 h 6"/>
                  <a:gd name="T64" fmla="*/ 1 w 9"/>
                  <a:gd name="T65" fmla="*/ 3 h 6"/>
                  <a:gd name="T66" fmla="*/ 1 w 9"/>
                  <a:gd name="T67" fmla="*/ 3 h 6"/>
                  <a:gd name="T68" fmla="*/ 0 w 9"/>
                  <a:gd name="T69" fmla="*/ 3 h 6"/>
                  <a:gd name="T70" fmla="*/ 0 w 9"/>
                  <a:gd name="T71" fmla="*/ 2 h 6"/>
                  <a:gd name="T72" fmla="*/ 0 w 9"/>
                  <a:gd name="T73" fmla="*/ 2 h 6"/>
                  <a:gd name="T74" fmla="*/ 0 w 9"/>
                  <a:gd name="T75" fmla="*/ 1 h 6"/>
                  <a:gd name="T76" fmla="*/ 0 w 9"/>
                  <a:gd name="T77" fmla="*/ 1 h 6"/>
                  <a:gd name="T78" fmla="*/ 1 w 9"/>
                  <a:gd name="T79" fmla="*/ 0 h 6"/>
                  <a:gd name="T80" fmla="*/ 2 w 9"/>
                  <a:gd name="T81" fmla="*/ 0 h 6"/>
                  <a:gd name="T82" fmla="*/ 2 w 9"/>
                  <a:gd name="T83" fmla="*/ 0 h 6"/>
                  <a:gd name="T84" fmla="*/ 3 w 9"/>
                  <a:gd name="T85" fmla="*/ 1 h 6"/>
                  <a:gd name="T86" fmla="*/ 4 w 9"/>
                  <a:gd name="T87" fmla="*/ 1 h 6"/>
                  <a:gd name="T88" fmla="*/ 5 w 9"/>
                  <a:gd name="T89" fmla="*/ 1 h 6"/>
                  <a:gd name="T90" fmla="*/ 5 w 9"/>
                  <a:gd name="T91" fmla="*/ 2 h 6"/>
                  <a:gd name="T92" fmla="*/ 6 w 9"/>
                  <a:gd name="T9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" h="6">
                    <a:moveTo>
                      <a:pt x="6" y="2"/>
                    </a:move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19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94" name="Text Box 471"/>
            <p:cNvSpPr txBox="1">
              <a:spLocks noChangeArrowheads="1"/>
            </p:cNvSpPr>
            <p:nvPr/>
          </p:nvSpPr>
          <p:spPr bwMode="auto">
            <a:xfrm>
              <a:off x="682" y="4308"/>
              <a:ext cx="500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2000" b="1" i="1" dirty="0" smtClean="0">
                  <a:solidFill>
                    <a:srgbClr val="000090"/>
                  </a:solidFill>
                </a:rPr>
                <a:t>Inibizione motilità dell’utero</a:t>
              </a:r>
              <a:r>
                <a:rPr lang="it-IT" sz="2000" dirty="0" smtClean="0"/>
                <a:t>:  </a:t>
              </a:r>
              <a:r>
                <a:rPr lang="it-IT" sz="2000" dirty="0" err="1" smtClean="0"/>
                <a:t>prolungamneto</a:t>
              </a:r>
              <a:r>
                <a:rPr lang="it-IT" sz="2000" b="1" i="1" dirty="0" smtClean="0">
                  <a:solidFill>
                    <a:srgbClr val="000090"/>
                  </a:solidFill>
                </a:rPr>
                <a:t> </a:t>
              </a:r>
              <a:r>
                <a:rPr lang="it-IT" sz="2000" dirty="0" smtClean="0"/>
                <a:t>della gestazione</a:t>
              </a:r>
              <a:endParaRPr lang="it-IT" sz="2000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22" y="2009777"/>
            <a:ext cx="877747" cy="67690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8" y="4937140"/>
            <a:ext cx="633037" cy="7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7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5" y="147309"/>
            <a:ext cx="7161735" cy="6585948"/>
          </a:xfrm>
          <a:prstGeom prst="rect">
            <a:avLst/>
          </a:prstGeom>
          <a:noFill/>
          <a:ln w="38100" cmpd="sng">
            <a:solidFill>
              <a:srgbClr val="ED11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1829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loadB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" y="102194"/>
            <a:ext cx="8906005" cy="65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1853983" y="2379682"/>
            <a:ext cx="1051075" cy="540172"/>
          </a:xfrm>
          <a:prstGeom prst="ellipse">
            <a:avLst/>
          </a:prstGeom>
          <a:noFill/>
          <a:ln w="76200" cmpd="sng">
            <a:solidFill>
              <a:srgbClr val="ED11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38109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8733" y="187121"/>
            <a:ext cx="7772400" cy="747712"/>
          </a:xfrm>
          <a:solidFill>
            <a:srgbClr val="000090"/>
          </a:solidFill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it-IT" sz="4000" dirty="0">
                <a:solidFill>
                  <a:schemeClr val="bg1"/>
                </a:solidFill>
              </a:rPr>
              <a:t>Effetti </a:t>
            </a:r>
            <a:r>
              <a:rPr lang="it-IT" sz="4000" dirty="0" smtClean="0">
                <a:solidFill>
                  <a:schemeClr val="bg1"/>
                </a:solidFill>
              </a:rPr>
              <a:t>avversi gastrointestinali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251843"/>
            <a:ext cx="8709025" cy="5066850"/>
          </a:xfrm>
          <a:solidFill>
            <a:srgbClr val="FFFFFF"/>
          </a:solidFill>
        </p:spPr>
        <p:txBody>
          <a:bodyPr>
            <a:normAutofit fontScale="25000" lnSpcReduction="20000"/>
          </a:bodyPr>
          <a:lstStyle/>
          <a:p>
            <a:pPr marL="0" indent="0">
              <a:buFontTx/>
              <a:buNone/>
            </a:pPr>
            <a:endParaRPr lang="it-IT" sz="2400" dirty="0"/>
          </a:p>
          <a:p>
            <a:pPr marL="0" indent="0">
              <a:buFontTx/>
              <a:buNone/>
            </a:pPr>
            <a:r>
              <a:rPr lang="it-IT" sz="9600" dirty="0" smtClean="0"/>
              <a:t>Tali effetti sono</a:t>
            </a:r>
            <a:r>
              <a:rPr lang="it-IT" sz="9600" dirty="0"/>
              <a:t>:</a:t>
            </a:r>
          </a:p>
          <a:p>
            <a:pPr marL="0" indent="0">
              <a:buFontTx/>
              <a:buNone/>
            </a:pPr>
            <a:r>
              <a:rPr lang="it-IT" sz="9600" dirty="0"/>
              <a:t>- dose dipendenti;</a:t>
            </a:r>
          </a:p>
          <a:p>
            <a:pPr marL="0" indent="0">
              <a:buFontTx/>
              <a:buNone/>
            </a:pPr>
            <a:r>
              <a:rPr lang="it-IT" sz="9600" dirty="0"/>
              <a:t>- </a:t>
            </a:r>
            <a:r>
              <a:rPr lang="it-IT" sz="9600" dirty="0" smtClean="0"/>
              <a:t>proporzionali </a:t>
            </a:r>
            <a:r>
              <a:rPr lang="it-IT" sz="9600" dirty="0"/>
              <a:t>alla potenza del farmaco come inibitore </a:t>
            </a:r>
            <a:r>
              <a:rPr lang="it-IT" sz="9600" dirty="0" smtClean="0"/>
              <a:t>della COX-1</a:t>
            </a:r>
            <a:endParaRPr lang="it-IT" sz="9600" dirty="0"/>
          </a:p>
          <a:p>
            <a:pPr marL="0" indent="0">
              <a:buFontTx/>
              <a:buNone/>
            </a:pPr>
            <a:r>
              <a:rPr lang="it-IT" sz="9600" dirty="0"/>
              <a:t>- osservabili anche dopo somministrazione parenterale (o rettale).</a:t>
            </a:r>
          </a:p>
          <a:p>
            <a:pPr marL="0" indent="0">
              <a:buFontTx/>
              <a:buNone/>
            </a:pPr>
            <a:endParaRPr lang="it-IT" sz="9600" dirty="0" smtClean="0"/>
          </a:p>
          <a:p>
            <a:pPr marL="0" indent="0">
              <a:buFontTx/>
              <a:buNone/>
            </a:pPr>
            <a:r>
              <a:rPr lang="it-IT" sz="9600" dirty="0" smtClean="0"/>
              <a:t>Effetto </a:t>
            </a:r>
            <a:r>
              <a:rPr lang="it-IT" sz="9600" dirty="0"/>
              <a:t>dei FANS sul tratto gastrointestinale.</a:t>
            </a:r>
          </a:p>
          <a:p>
            <a:pPr marL="457200" indent="-457200">
              <a:buFontTx/>
              <a:buAutoNum type="arabicPeriod"/>
            </a:pPr>
            <a:r>
              <a:rPr lang="it-IT" sz="9600" dirty="0" smtClean="0"/>
              <a:t>Gastralgia </a:t>
            </a:r>
            <a:r>
              <a:rPr lang="it-IT" sz="9600" dirty="0"/>
              <a:t>e </a:t>
            </a:r>
            <a:r>
              <a:rPr lang="it-IT" sz="9600" dirty="0" smtClean="0"/>
              <a:t>pirosi</a:t>
            </a:r>
          </a:p>
          <a:p>
            <a:pPr marL="0" indent="0">
              <a:buNone/>
            </a:pPr>
            <a:r>
              <a:rPr lang="it-IT" sz="9600" dirty="0" smtClean="0"/>
              <a:t>2.	Erosioni </a:t>
            </a:r>
            <a:r>
              <a:rPr lang="it-IT" sz="9600" dirty="0"/>
              <a:t>a carico della mucosa gastrica e intestinale con possibile </a:t>
            </a:r>
            <a:r>
              <a:rPr lang="it-IT" sz="9600" dirty="0" smtClean="0"/>
              <a:t>	induzione </a:t>
            </a:r>
            <a:r>
              <a:rPr lang="it-IT" sz="9600" dirty="0"/>
              <a:t>di </a:t>
            </a:r>
            <a:r>
              <a:rPr lang="it-IT" sz="9600" dirty="0" smtClean="0"/>
              <a:t>gastrite </a:t>
            </a:r>
            <a:endParaRPr lang="it-IT" sz="9600" dirty="0"/>
          </a:p>
          <a:p>
            <a:pPr marL="0" indent="0">
              <a:buNone/>
            </a:pPr>
            <a:r>
              <a:rPr lang="it-IT" sz="9600" dirty="0" smtClean="0"/>
              <a:t>3.	Emorragie gastrointestinali </a:t>
            </a:r>
            <a:endParaRPr lang="it-IT" sz="9600" dirty="0"/>
          </a:p>
          <a:p>
            <a:pPr marL="0" indent="0">
              <a:buNone/>
            </a:pPr>
            <a:r>
              <a:rPr lang="it-IT" sz="9600" dirty="0" smtClean="0"/>
              <a:t>4.	Esacerbazione </a:t>
            </a:r>
            <a:r>
              <a:rPr lang="it-IT" sz="9600" dirty="0"/>
              <a:t>della sintomatologia legata alla presenza di </a:t>
            </a:r>
            <a:r>
              <a:rPr lang="it-IT" sz="9600" dirty="0" smtClean="0"/>
              <a:t>	gastrite </a:t>
            </a:r>
            <a:r>
              <a:rPr lang="it-IT" sz="9600" dirty="0"/>
              <a:t>cronica o ulcera </a:t>
            </a:r>
            <a:r>
              <a:rPr lang="it-IT" sz="9600" dirty="0" smtClean="0"/>
              <a:t>peptic</a:t>
            </a:r>
            <a:r>
              <a:rPr lang="it-IT" sz="9600" dirty="0"/>
              <a:t>a</a:t>
            </a:r>
            <a:r>
              <a:rPr lang="it-IT" sz="9600" dirty="0" smtClean="0"/>
              <a:t> </a:t>
            </a:r>
          </a:p>
          <a:p>
            <a:pPr marL="0" indent="0">
              <a:buNone/>
            </a:pPr>
            <a:r>
              <a:rPr lang="it-IT" sz="9600" dirty="0" smtClean="0"/>
              <a:t>5.	Ulcere </a:t>
            </a:r>
            <a:r>
              <a:rPr lang="it-IT" sz="9600" dirty="0"/>
              <a:t>gastriche e </a:t>
            </a:r>
            <a:r>
              <a:rPr lang="it-IT" sz="9600" dirty="0" smtClean="0"/>
              <a:t>intestinali </a:t>
            </a:r>
            <a:endParaRPr lang="it-IT" sz="9600" dirty="0"/>
          </a:p>
        </p:txBody>
      </p:sp>
      <p:grpSp>
        <p:nvGrpSpPr>
          <p:cNvPr id="151556" name="Group 4"/>
          <p:cNvGrpSpPr>
            <a:grpSpLocks/>
          </p:cNvGrpSpPr>
          <p:nvPr/>
        </p:nvGrpSpPr>
        <p:grpSpPr bwMode="auto">
          <a:xfrm>
            <a:off x="301986" y="167016"/>
            <a:ext cx="433387" cy="760413"/>
            <a:chOff x="2678" y="549"/>
            <a:chExt cx="198" cy="348"/>
          </a:xfrm>
        </p:grpSpPr>
        <p:sp>
          <p:nvSpPr>
            <p:cNvPr id="151557" name="Freeform 5"/>
            <p:cNvSpPr>
              <a:spLocks/>
            </p:cNvSpPr>
            <p:nvPr/>
          </p:nvSpPr>
          <p:spPr bwMode="auto">
            <a:xfrm>
              <a:off x="2762" y="549"/>
              <a:ext cx="12" cy="24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1 w 2"/>
                <a:gd name="T5" fmla="*/ 4 h 4"/>
                <a:gd name="T6" fmla="*/ 1 w 2"/>
                <a:gd name="T7" fmla="*/ 4 h 4"/>
                <a:gd name="T8" fmla="*/ 2 w 2"/>
                <a:gd name="T9" fmla="*/ 4 h 4"/>
                <a:gd name="T10" fmla="*/ 1 w 2"/>
                <a:gd name="T11" fmla="*/ 0 h 4"/>
                <a:gd name="T12" fmla="*/ 1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E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58" name="Freeform 6"/>
            <p:cNvSpPr>
              <a:spLocks/>
            </p:cNvSpPr>
            <p:nvPr/>
          </p:nvSpPr>
          <p:spPr bwMode="auto">
            <a:xfrm>
              <a:off x="2690" y="687"/>
              <a:ext cx="180" cy="204"/>
            </a:xfrm>
            <a:custGeom>
              <a:avLst/>
              <a:gdLst>
                <a:gd name="T0" fmla="*/ 2 w 30"/>
                <a:gd name="T1" fmla="*/ 2 h 34"/>
                <a:gd name="T2" fmla="*/ 1 w 30"/>
                <a:gd name="T3" fmla="*/ 4 h 34"/>
                <a:gd name="T4" fmla="*/ 2 w 30"/>
                <a:gd name="T5" fmla="*/ 5 h 34"/>
                <a:gd name="T6" fmla="*/ 1 w 30"/>
                <a:gd name="T7" fmla="*/ 7 h 34"/>
                <a:gd name="T8" fmla="*/ 2 w 30"/>
                <a:gd name="T9" fmla="*/ 8 h 34"/>
                <a:gd name="T10" fmla="*/ 1 w 30"/>
                <a:gd name="T11" fmla="*/ 10 h 34"/>
                <a:gd name="T12" fmla="*/ 0 w 30"/>
                <a:gd name="T13" fmla="*/ 14 h 34"/>
                <a:gd name="T14" fmla="*/ 0 w 30"/>
                <a:gd name="T15" fmla="*/ 21 h 34"/>
                <a:gd name="T16" fmla="*/ 3 w 30"/>
                <a:gd name="T17" fmla="*/ 25 h 34"/>
                <a:gd name="T18" fmla="*/ 6 w 30"/>
                <a:gd name="T19" fmla="*/ 26 h 34"/>
                <a:gd name="T20" fmla="*/ 7 w 30"/>
                <a:gd name="T21" fmla="*/ 26 h 34"/>
                <a:gd name="T22" fmla="*/ 7 w 30"/>
                <a:gd name="T23" fmla="*/ 26 h 34"/>
                <a:gd name="T24" fmla="*/ 7 w 30"/>
                <a:gd name="T25" fmla="*/ 29 h 34"/>
                <a:gd name="T26" fmla="*/ 8 w 30"/>
                <a:gd name="T27" fmla="*/ 29 h 34"/>
                <a:gd name="T28" fmla="*/ 8 w 30"/>
                <a:gd name="T29" fmla="*/ 25 h 34"/>
                <a:gd name="T30" fmla="*/ 9 w 30"/>
                <a:gd name="T31" fmla="*/ 24 h 34"/>
                <a:gd name="T32" fmla="*/ 10 w 30"/>
                <a:gd name="T33" fmla="*/ 26 h 34"/>
                <a:gd name="T34" fmla="*/ 14 w 30"/>
                <a:gd name="T35" fmla="*/ 28 h 34"/>
                <a:gd name="T36" fmla="*/ 14 w 30"/>
                <a:gd name="T37" fmla="*/ 31 h 34"/>
                <a:gd name="T38" fmla="*/ 15 w 30"/>
                <a:gd name="T39" fmla="*/ 34 h 34"/>
                <a:gd name="T40" fmla="*/ 16 w 30"/>
                <a:gd name="T41" fmla="*/ 34 h 34"/>
                <a:gd name="T42" fmla="*/ 16 w 30"/>
                <a:gd name="T43" fmla="*/ 28 h 34"/>
                <a:gd name="T44" fmla="*/ 20 w 30"/>
                <a:gd name="T45" fmla="*/ 29 h 34"/>
                <a:gd name="T46" fmla="*/ 22 w 30"/>
                <a:gd name="T47" fmla="*/ 29 h 34"/>
                <a:gd name="T48" fmla="*/ 25 w 30"/>
                <a:gd name="T49" fmla="*/ 28 h 34"/>
                <a:gd name="T50" fmla="*/ 28 w 30"/>
                <a:gd name="T51" fmla="*/ 26 h 34"/>
                <a:gd name="T52" fmla="*/ 29 w 30"/>
                <a:gd name="T53" fmla="*/ 23 h 34"/>
                <a:gd name="T54" fmla="*/ 29 w 30"/>
                <a:gd name="T55" fmla="*/ 19 h 34"/>
                <a:gd name="T56" fmla="*/ 29 w 30"/>
                <a:gd name="T57" fmla="*/ 18 h 34"/>
                <a:gd name="T58" fmla="*/ 29 w 30"/>
                <a:gd name="T59" fmla="*/ 16 h 34"/>
                <a:gd name="T60" fmla="*/ 30 w 30"/>
                <a:gd name="T61" fmla="*/ 14 h 34"/>
                <a:gd name="T62" fmla="*/ 30 w 30"/>
                <a:gd name="T63" fmla="*/ 11 h 34"/>
                <a:gd name="T64" fmla="*/ 30 w 30"/>
                <a:gd name="T65" fmla="*/ 10 h 34"/>
                <a:gd name="T66" fmla="*/ 29 w 30"/>
                <a:gd name="T67" fmla="*/ 8 h 34"/>
                <a:gd name="T68" fmla="*/ 30 w 30"/>
                <a:gd name="T69" fmla="*/ 1 h 34"/>
                <a:gd name="T70" fmla="*/ 29 w 30"/>
                <a:gd name="T71" fmla="*/ 0 h 34"/>
                <a:gd name="T72" fmla="*/ 2 w 30"/>
                <a:gd name="T73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34">
                  <a:moveTo>
                    <a:pt x="2" y="2"/>
                  </a:moveTo>
                  <a:lnTo>
                    <a:pt x="1" y="4"/>
                  </a:lnTo>
                  <a:lnTo>
                    <a:pt x="2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25"/>
                  </a:lnTo>
                  <a:lnTo>
                    <a:pt x="9" y="24"/>
                  </a:lnTo>
                  <a:lnTo>
                    <a:pt x="10" y="26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5" y="28"/>
                  </a:lnTo>
                  <a:lnTo>
                    <a:pt x="28" y="26"/>
                  </a:lnTo>
                  <a:lnTo>
                    <a:pt x="29" y="23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30" y="14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29" y="8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FD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59" name="Freeform 7"/>
            <p:cNvSpPr>
              <a:spLocks/>
            </p:cNvSpPr>
            <p:nvPr/>
          </p:nvSpPr>
          <p:spPr bwMode="auto">
            <a:xfrm>
              <a:off x="2828" y="783"/>
              <a:ext cx="30" cy="54"/>
            </a:xfrm>
            <a:custGeom>
              <a:avLst/>
              <a:gdLst>
                <a:gd name="T0" fmla="*/ 0 w 5"/>
                <a:gd name="T1" fmla="*/ 9 h 9"/>
                <a:gd name="T2" fmla="*/ 1 w 5"/>
                <a:gd name="T3" fmla="*/ 8 h 9"/>
                <a:gd name="T4" fmla="*/ 1 w 5"/>
                <a:gd name="T5" fmla="*/ 8 h 9"/>
                <a:gd name="T6" fmla="*/ 1 w 5"/>
                <a:gd name="T7" fmla="*/ 8 h 9"/>
                <a:gd name="T8" fmla="*/ 2 w 5"/>
                <a:gd name="T9" fmla="*/ 7 h 9"/>
                <a:gd name="T10" fmla="*/ 2 w 5"/>
                <a:gd name="T11" fmla="*/ 7 h 9"/>
                <a:gd name="T12" fmla="*/ 3 w 5"/>
                <a:gd name="T13" fmla="*/ 6 h 9"/>
                <a:gd name="T14" fmla="*/ 3 w 5"/>
                <a:gd name="T15" fmla="*/ 5 h 9"/>
                <a:gd name="T16" fmla="*/ 3 w 5"/>
                <a:gd name="T17" fmla="*/ 5 h 9"/>
                <a:gd name="T18" fmla="*/ 4 w 5"/>
                <a:gd name="T19" fmla="*/ 4 h 9"/>
                <a:gd name="T20" fmla="*/ 4 w 5"/>
                <a:gd name="T21" fmla="*/ 3 h 9"/>
                <a:gd name="T22" fmla="*/ 4 w 5"/>
                <a:gd name="T23" fmla="*/ 2 h 9"/>
                <a:gd name="T24" fmla="*/ 4 w 5"/>
                <a:gd name="T25" fmla="*/ 1 h 9"/>
                <a:gd name="T26" fmla="*/ 4 w 5"/>
                <a:gd name="T27" fmla="*/ 1 h 9"/>
                <a:gd name="T28" fmla="*/ 4 w 5"/>
                <a:gd name="T29" fmla="*/ 1 h 9"/>
                <a:gd name="T30" fmla="*/ 3 w 5"/>
                <a:gd name="T31" fmla="*/ 1 h 9"/>
                <a:gd name="T32" fmla="*/ 3 w 5"/>
                <a:gd name="T33" fmla="*/ 1 h 9"/>
                <a:gd name="T34" fmla="*/ 3 w 5"/>
                <a:gd name="T35" fmla="*/ 1 h 9"/>
                <a:gd name="T36" fmla="*/ 3 w 5"/>
                <a:gd name="T37" fmla="*/ 1 h 9"/>
                <a:gd name="T38" fmla="*/ 3 w 5"/>
                <a:gd name="T39" fmla="*/ 2 h 9"/>
                <a:gd name="T40" fmla="*/ 3 w 5"/>
                <a:gd name="T41" fmla="*/ 3 h 9"/>
                <a:gd name="T42" fmla="*/ 3 w 5"/>
                <a:gd name="T43" fmla="*/ 4 h 9"/>
                <a:gd name="T44" fmla="*/ 3 w 5"/>
                <a:gd name="T45" fmla="*/ 4 h 9"/>
                <a:gd name="T46" fmla="*/ 3 w 5"/>
                <a:gd name="T47" fmla="*/ 5 h 9"/>
                <a:gd name="T48" fmla="*/ 2 w 5"/>
                <a:gd name="T49" fmla="*/ 5 h 9"/>
                <a:gd name="T50" fmla="*/ 2 w 5"/>
                <a:gd name="T51" fmla="*/ 6 h 9"/>
                <a:gd name="T52" fmla="*/ 1 w 5"/>
                <a:gd name="T53" fmla="*/ 7 h 9"/>
                <a:gd name="T54" fmla="*/ 1 w 5"/>
                <a:gd name="T55" fmla="*/ 7 h 9"/>
                <a:gd name="T56" fmla="*/ 0 w 5"/>
                <a:gd name="T57" fmla="*/ 7 h 9"/>
                <a:gd name="T58" fmla="*/ 0 w 5"/>
                <a:gd name="T59" fmla="*/ 8 h 9"/>
                <a:gd name="T60" fmla="*/ 0 w 5"/>
                <a:gd name="T61" fmla="*/ 8 h 9"/>
                <a:gd name="T62" fmla="*/ 0 w 5"/>
                <a:gd name="T63" fmla="*/ 8 h 9"/>
                <a:gd name="T64" fmla="*/ 0 w 5"/>
                <a:gd name="T65" fmla="*/ 9 h 9"/>
                <a:gd name="T66" fmla="*/ 0 w 5"/>
                <a:gd name="T67" fmla="*/ 8 h 9"/>
                <a:gd name="T68" fmla="*/ 0 w 5"/>
                <a:gd name="T69" fmla="*/ 7 h 9"/>
                <a:gd name="T70" fmla="*/ 1 w 5"/>
                <a:gd name="T71" fmla="*/ 6 h 9"/>
                <a:gd name="T72" fmla="*/ 2 w 5"/>
                <a:gd name="T73" fmla="*/ 6 h 9"/>
                <a:gd name="T74" fmla="*/ 2 w 5"/>
                <a:gd name="T75" fmla="*/ 4 h 9"/>
                <a:gd name="T76" fmla="*/ 3 w 5"/>
                <a:gd name="T77" fmla="*/ 2 h 9"/>
                <a:gd name="T78" fmla="*/ 3 w 5"/>
                <a:gd name="T79" fmla="*/ 0 h 9"/>
                <a:gd name="T80" fmla="*/ 5 w 5"/>
                <a:gd name="T81" fmla="*/ 0 h 9"/>
                <a:gd name="T82" fmla="*/ 5 w 5"/>
                <a:gd name="T83" fmla="*/ 1 h 9"/>
                <a:gd name="T84" fmla="*/ 4 w 5"/>
                <a:gd name="T85" fmla="*/ 2 h 9"/>
                <a:gd name="T86" fmla="*/ 4 w 5"/>
                <a:gd name="T87" fmla="*/ 5 h 9"/>
                <a:gd name="T88" fmla="*/ 4 w 5"/>
                <a:gd name="T89" fmla="*/ 6 h 9"/>
                <a:gd name="T90" fmla="*/ 2 w 5"/>
                <a:gd name="T91" fmla="*/ 8 h 9"/>
                <a:gd name="T92" fmla="*/ 0 w 5"/>
                <a:gd name="T9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0" name="Freeform 8"/>
            <p:cNvSpPr>
              <a:spLocks/>
            </p:cNvSpPr>
            <p:nvPr/>
          </p:nvSpPr>
          <p:spPr bwMode="auto">
            <a:xfrm>
              <a:off x="2828" y="831"/>
              <a:ext cx="6" cy="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1 h 1"/>
                <a:gd name="T16" fmla="*/ 0 w 1"/>
                <a:gd name="T17" fmla="*/ 1 h 1"/>
                <a:gd name="T18" fmla="*/ 0 w 1"/>
                <a:gd name="T19" fmla="*/ 0 h 1"/>
                <a:gd name="T20" fmla="*/ 0 w 1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1" name="Freeform 9"/>
            <p:cNvSpPr>
              <a:spLocks/>
            </p:cNvSpPr>
            <p:nvPr/>
          </p:nvSpPr>
          <p:spPr bwMode="auto">
            <a:xfrm>
              <a:off x="2834" y="681"/>
              <a:ext cx="36" cy="102"/>
            </a:xfrm>
            <a:custGeom>
              <a:avLst/>
              <a:gdLst>
                <a:gd name="T0" fmla="*/ 5 w 6"/>
                <a:gd name="T1" fmla="*/ 1 h 17"/>
                <a:gd name="T2" fmla="*/ 5 w 6"/>
                <a:gd name="T3" fmla="*/ 3 h 17"/>
                <a:gd name="T4" fmla="*/ 5 w 6"/>
                <a:gd name="T5" fmla="*/ 5 h 17"/>
                <a:gd name="T6" fmla="*/ 5 w 6"/>
                <a:gd name="T7" fmla="*/ 7 h 17"/>
                <a:gd name="T8" fmla="*/ 4 w 6"/>
                <a:gd name="T9" fmla="*/ 8 h 17"/>
                <a:gd name="T10" fmla="*/ 4 w 6"/>
                <a:gd name="T11" fmla="*/ 8 h 17"/>
                <a:gd name="T12" fmla="*/ 4 w 6"/>
                <a:gd name="T13" fmla="*/ 7 h 17"/>
                <a:gd name="T14" fmla="*/ 5 w 6"/>
                <a:gd name="T15" fmla="*/ 5 h 17"/>
                <a:gd name="T16" fmla="*/ 5 w 6"/>
                <a:gd name="T17" fmla="*/ 3 h 17"/>
                <a:gd name="T18" fmla="*/ 5 w 6"/>
                <a:gd name="T19" fmla="*/ 2 h 17"/>
                <a:gd name="T20" fmla="*/ 4 w 6"/>
                <a:gd name="T21" fmla="*/ 2 h 17"/>
                <a:gd name="T22" fmla="*/ 4 w 6"/>
                <a:gd name="T23" fmla="*/ 2 h 17"/>
                <a:gd name="T24" fmla="*/ 4 w 6"/>
                <a:gd name="T25" fmla="*/ 4 h 17"/>
                <a:gd name="T26" fmla="*/ 3 w 6"/>
                <a:gd name="T27" fmla="*/ 5 h 17"/>
                <a:gd name="T28" fmla="*/ 2 w 6"/>
                <a:gd name="T29" fmla="*/ 6 h 17"/>
                <a:gd name="T30" fmla="*/ 2 w 6"/>
                <a:gd name="T31" fmla="*/ 8 h 17"/>
                <a:gd name="T32" fmla="*/ 3 w 6"/>
                <a:gd name="T33" fmla="*/ 9 h 17"/>
                <a:gd name="T34" fmla="*/ 3 w 6"/>
                <a:gd name="T35" fmla="*/ 11 h 17"/>
                <a:gd name="T36" fmla="*/ 3 w 6"/>
                <a:gd name="T37" fmla="*/ 13 h 17"/>
                <a:gd name="T38" fmla="*/ 3 w 6"/>
                <a:gd name="T39" fmla="*/ 14 h 17"/>
                <a:gd name="T40" fmla="*/ 3 w 6"/>
                <a:gd name="T41" fmla="*/ 14 h 17"/>
                <a:gd name="T42" fmla="*/ 4 w 6"/>
                <a:gd name="T43" fmla="*/ 12 h 17"/>
                <a:gd name="T44" fmla="*/ 4 w 6"/>
                <a:gd name="T45" fmla="*/ 11 h 17"/>
                <a:gd name="T46" fmla="*/ 5 w 6"/>
                <a:gd name="T47" fmla="*/ 10 h 17"/>
                <a:gd name="T48" fmla="*/ 5 w 6"/>
                <a:gd name="T49" fmla="*/ 10 h 17"/>
                <a:gd name="T50" fmla="*/ 5 w 6"/>
                <a:gd name="T51" fmla="*/ 11 h 17"/>
                <a:gd name="T52" fmla="*/ 5 w 6"/>
                <a:gd name="T53" fmla="*/ 12 h 17"/>
                <a:gd name="T54" fmla="*/ 4 w 6"/>
                <a:gd name="T55" fmla="*/ 14 h 17"/>
                <a:gd name="T56" fmla="*/ 4 w 6"/>
                <a:gd name="T57" fmla="*/ 15 h 17"/>
                <a:gd name="T58" fmla="*/ 3 w 6"/>
                <a:gd name="T59" fmla="*/ 15 h 17"/>
                <a:gd name="T60" fmla="*/ 3 w 6"/>
                <a:gd name="T61" fmla="*/ 15 h 17"/>
                <a:gd name="T62" fmla="*/ 2 w 6"/>
                <a:gd name="T63" fmla="*/ 13 h 17"/>
                <a:gd name="T64" fmla="*/ 2 w 6"/>
                <a:gd name="T65" fmla="*/ 11 h 17"/>
                <a:gd name="T66" fmla="*/ 2 w 6"/>
                <a:gd name="T67" fmla="*/ 9 h 17"/>
                <a:gd name="T68" fmla="*/ 2 w 6"/>
                <a:gd name="T69" fmla="*/ 7 h 17"/>
                <a:gd name="T70" fmla="*/ 2 w 6"/>
                <a:gd name="T71" fmla="*/ 6 h 17"/>
                <a:gd name="T72" fmla="*/ 2 w 6"/>
                <a:gd name="T73" fmla="*/ 5 h 17"/>
                <a:gd name="T74" fmla="*/ 3 w 6"/>
                <a:gd name="T75" fmla="*/ 4 h 17"/>
                <a:gd name="T76" fmla="*/ 4 w 6"/>
                <a:gd name="T77" fmla="*/ 3 h 17"/>
                <a:gd name="T78" fmla="*/ 4 w 6"/>
                <a:gd name="T79" fmla="*/ 2 h 17"/>
                <a:gd name="T80" fmla="*/ 5 w 6"/>
                <a:gd name="T81" fmla="*/ 1 h 17"/>
                <a:gd name="T82" fmla="*/ 5 w 6"/>
                <a:gd name="T83" fmla="*/ 1 h 17"/>
                <a:gd name="T84" fmla="*/ 4 w 6"/>
                <a:gd name="T85" fmla="*/ 1 h 17"/>
                <a:gd name="T86" fmla="*/ 3 w 6"/>
                <a:gd name="T87" fmla="*/ 2 h 17"/>
                <a:gd name="T88" fmla="*/ 2 w 6"/>
                <a:gd name="T89" fmla="*/ 4 h 17"/>
                <a:gd name="T90" fmla="*/ 1 w 6"/>
                <a:gd name="T91" fmla="*/ 6 h 17"/>
                <a:gd name="T92" fmla="*/ 1 w 6"/>
                <a:gd name="T93" fmla="*/ 9 h 17"/>
                <a:gd name="T94" fmla="*/ 1 w 6"/>
                <a:gd name="T95" fmla="*/ 13 h 17"/>
                <a:gd name="T96" fmla="*/ 2 w 6"/>
                <a:gd name="T97" fmla="*/ 17 h 17"/>
                <a:gd name="T98" fmla="*/ 5 w 6"/>
                <a:gd name="T99" fmla="*/ 16 h 17"/>
                <a:gd name="T100" fmla="*/ 5 w 6"/>
                <a:gd name="T101" fmla="*/ 14 h 17"/>
                <a:gd name="T102" fmla="*/ 6 w 6"/>
                <a:gd name="T103" fmla="*/ 12 h 17"/>
                <a:gd name="T104" fmla="*/ 6 w 6"/>
                <a:gd name="T105" fmla="*/ 10 h 17"/>
                <a:gd name="T106" fmla="*/ 6 w 6"/>
                <a:gd name="T107" fmla="*/ 5 h 17"/>
                <a:gd name="T108" fmla="*/ 6 w 6"/>
                <a:gd name="T10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" h="17">
                  <a:moveTo>
                    <a:pt x="6" y="1"/>
                  </a:move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5" y="8"/>
                  </a:lnTo>
                  <a:lnTo>
                    <a:pt x="6" y="5"/>
                  </a:lnTo>
                  <a:lnTo>
                    <a:pt x="6" y="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2" name="Freeform 10"/>
            <p:cNvSpPr>
              <a:spLocks/>
            </p:cNvSpPr>
            <p:nvPr/>
          </p:nvSpPr>
          <p:spPr bwMode="auto">
            <a:xfrm>
              <a:off x="2828" y="771"/>
              <a:ext cx="6" cy="1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0 h 2"/>
                <a:gd name="T10" fmla="*/ 1 w 1"/>
                <a:gd name="T11" fmla="*/ 0 h 2"/>
                <a:gd name="T12" fmla="*/ 0 w 1"/>
                <a:gd name="T13" fmla="*/ 0 h 2"/>
                <a:gd name="T14" fmla="*/ 0 w 1"/>
                <a:gd name="T15" fmla="*/ 2 h 2"/>
                <a:gd name="T16" fmla="*/ 1 w 1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3" name="Freeform 11"/>
            <p:cNvSpPr>
              <a:spLocks/>
            </p:cNvSpPr>
            <p:nvPr/>
          </p:nvSpPr>
          <p:spPr bwMode="auto">
            <a:xfrm>
              <a:off x="2828" y="765"/>
              <a:ext cx="12" cy="54"/>
            </a:xfrm>
            <a:custGeom>
              <a:avLst/>
              <a:gdLst>
                <a:gd name="T0" fmla="*/ 0 w 2"/>
                <a:gd name="T1" fmla="*/ 2 h 9"/>
                <a:gd name="T2" fmla="*/ 1 w 2"/>
                <a:gd name="T3" fmla="*/ 2 h 9"/>
                <a:gd name="T4" fmla="*/ 1 w 2"/>
                <a:gd name="T5" fmla="*/ 3 h 9"/>
                <a:gd name="T6" fmla="*/ 1 w 2"/>
                <a:gd name="T7" fmla="*/ 3 h 9"/>
                <a:gd name="T8" fmla="*/ 1 w 2"/>
                <a:gd name="T9" fmla="*/ 4 h 9"/>
                <a:gd name="T10" fmla="*/ 1 w 2"/>
                <a:gd name="T11" fmla="*/ 4 h 9"/>
                <a:gd name="T12" fmla="*/ 0 w 2"/>
                <a:gd name="T13" fmla="*/ 5 h 9"/>
                <a:gd name="T14" fmla="*/ 0 w 2"/>
                <a:gd name="T15" fmla="*/ 5 h 9"/>
                <a:gd name="T16" fmla="*/ 0 w 2"/>
                <a:gd name="T17" fmla="*/ 6 h 9"/>
                <a:gd name="T18" fmla="*/ 0 w 2"/>
                <a:gd name="T19" fmla="*/ 6 h 9"/>
                <a:gd name="T20" fmla="*/ 0 w 2"/>
                <a:gd name="T21" fmla="*/ 7 h 9"/>
                <a:gd name="T22" fmla="*/ 0 w 2"/>
                <a:gd name="T23" fmla="*/ 7 h 9"/>
                <a:gd name="T24" fmla="*/ 0 w 2"/>
                <a:gd name="T25" fmla="*/ 7 h 9"/>
                <a:gd name="T26" fmla="*/ 0 w 2"/>
                <a:gd name="T27" fmla="*/ 8 h 9"/>
                <a:gd name="T28" fmla="*/ 0 w 2"/>
                <a:gd name="T29" fmla="*/ 8 h 9"/>
                <a:gd name="T30" fmla="*/ 0 w 2"/>
                <a:gd name="T31" fmla="*/ 8 h 9"/>
                <a:gd name="T32" fmla="*/ 1 w 2"/>
                <a:gd name="T33" fmla="*/ 8 h 9"/>
                <a:gd name="T34" fmla="*/ 1 w 2"/>
                <a:gd name="T35" fmla="*/ 7 h 9"/>
                <a:gd name="T36" fmla="*/ 1 w 2"/>
                <a:gd name="T37" fmla="*/ 6 h 9"/>
                <a:gd name="T38" fmla="*/ 1 w 2"/>
                <a:gd name="T39" fmla="*/ 5 h 9"/>
                <a:gd name="T40" fmla="*/ 1 w 2"/>
                <a:gd name="T41" fmla="*/ 4 h 9"/>
                <a:gd name="T42" fmla="*/ 2 w 2"/>
                <a:gd name="T43" fmla="*/ 4 h 9"/>
                <a:gd name="T44" fmla="*/ 2 w 2"/>
                <a:gd name="T45" fmla="*/ 3 h 9"/>
                <a:gd name="T46" fmla="*/ 2 w 2"/>
                <a:gd name="T47" fmla="*/ 2 h 9"/>
                <a:gd name="T48" fmla="*/ 2 w 2"/>
                <a:gd name="T49" fmla="*/ 1 h 9"/>
                <a:gd name="T50" fmla="*/ 2 w 2"/>
                <a:gd name="T51" fmla="*/ 1 h 9"/>
                <a:gd name="T52" fmla="*/ 1 w 2"/>
                <a:gd name="T53" fmla="*/ 1 h 9"/>
                <a:gd name="T54" fmla="*/ 1 w 2"/>
                <a:gd name="T55" fmla="*/ 1 h 9"/>
                <a:gd name="T56" fmla="*/ 1 w 2"/>
                <a:gd name="T57" fmla="*/ 1 h 9"/>
                <a:gd name="T58" fmla="*/ 1 w 2"/>
                <a:gd name="T59" fmla="*/ 1 h 9"/>
                <a:gd name="T60" fmla="*/ 1 w 2"/>
                <a:gd name="T61" fmla="*/ 1 h 9"/>
                <a:gd name="T62" fmla="*/ 1 w 2"/>
                <a:gd name="T63" fmla="*/ 2 h 9"/>
                <a:gd name="T64" fmla="*/ 0 w 2"/>
                <a:gd name="T65" fmla="*/ 1 h 9"/>
                <a:gd name="T66" fmla="*/ 1 w 2"/>
                <a:gd name="T67" fmla="*/ 0 h 9"/>
                <a:gd name="T68" fmla="*/ 1 w 2"/>
                <a:gd name="T69" fmla="*/ 0 h 9"/>
                <a:gd name="T70" fmla="*/ 2 w 2"/>
                <a:gd name="T71" fmla="*/ 0 h 9"/>
                <a:gd name="T72" fmla="*/ 2 w 2"/>
                <a:gd name="T73" fmla="*/ 3 h 9"/>
                <a:gd name="T74" fmla="*/ 1 w 2"/>
                <a:gd name="T75" fmla="*/ 6 h 9"/>
                <a:gd name="T76" fmla="*/ 0 w 2"/>
                <a:gd name="T77" fmla="*/ 9 h 9"/>
                <a:gd name="T78" fmla="*/ 0 w 2"/>
                <a:gd name="T79" fmla="*/ 9 h 9"/>
                <a:gd name="T80" fmla="*/ 0 w 2"/>
                <a:gd name="T81" fmla="*/ 7 h 9"/>
                <a:gd name="T82" fmla="*/ 0 w 2"/>
                <a:gd name="T83" fmla="*/ 6 h 9"/>
                <a:gd name="T84" fmla="*/ 0 w 2"/>
                <a:gd name="T8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" h="9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4" name="Freeform 12"/>
            <p:cNvSpPr>
              <a:spLocks/>
            </p:cNvSpPr>
            <p:nvPr/>
          </p:nvSpPr>
          <p:spPr bwMode="auto">
            <a:xfrm>
              <a:off x="2816" y="783"/>
              <a:ext cx="6" cy="1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1 h 3"/>
                <a:gd name="T8" fmla="*/ 1 w 1"/>
                <a:gd name="T9" fmla="*/ 1 h 3"/>
                <a:gd name="T10" fmla="*/ 1 w 1"/>
                <a:gd name="T11" fmla="*/ 1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2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1 w 1"/>
                <a:gd name="T33" fmla="*/ 0 h 3"/>
                <a:gd name="T34" fmla="*/ 1 w 1"/>
                <a:gd name="T35" fmla="*/ 0 h 3"/>
                <a:gd name="T36" fmla="*/ 1 w 1"/>
                <a:gd name="T37" fmla="*/ 0 h 3"/>
                <a:gd name="T38" fmla="*/ 1 w 1"/>
                <a:gd name="T39" fmla="*/ 2 h 3"/>
                <a:gd name="T40" fmla="*/ 1 w 1"/>
                <a:gd name="T41" fmla="*/ 3 h 3"/>
                <a:gd name="T42" fmla="*/ 1 w 1"/>
                <a:gd name="T43" fmla="*/ 2 h 3"/>
                <a:gd name="T44" fmla="*/ 0 w 1"/>
                <a:gd name="T45" fmla="*/ 1 h 3"/>
                <a:gd name="T46" fmla="*/ 0 w 1"/>
                <a:gd name="T47" fmla="*/ 0 h 3"/>
                <a:gd name="T48" fmla="*/ 0 w 1"/>
                <a:gd name="T49" fmla="*/ 0 h 3"/>
                <a:gd name="T50" fmla="*/ 1 w 1"/>
                <a:gd name="T5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5" name="Freeform 13"/>
            <p:cNvSpPr>
              <a:spLocks/>
            </p:cNvSpPr>
            <p:nvPr/>
          </p:nvSpPr>
          <p:spPr bwMode="auto">
            <a:xfrm>
              <a:off x="2744" y="777"/>
              <a:ext cx="78" cy="78"/>
            </a:xfrm>
            <a:custGeom>
              <a:avLst/>
              <a:gdLst>
                <a:gd name="T0" fmla="*/ 6 w 13"/>
                <a:gd name="T1" fmla="*/ 0 h 13"/>
                <a:gd name="T2" fmla="*/ 5 w 13"/>
                <a:gd name="T3" fmla="*/ 2 h 13"/>
                <a:gd name="T4" fmla="*/ 5 w 13"/>
                <a:gd name="T5" fmla="*/ 5 h 13"/>
                <a:gd name="T6" fmla="*/ 6 w 13"/>
                <a:gd name="T7" fmla="*/ 7 h 13"/>
                <a:gd name="T8" fmla="*/ 7 w 13"/>
                <a:gd name="T9" fmla="*/ 7 h 13"/>
                <a:gd name="T10" fmla="*/ 8 w 13"/>
                <a:gd name="T11" fmla="*/ 6 h 13"/>
                <a:gd name="T12" fmla="*/ 8 w 13"/>
                <a:gd name="T13" fmla="*/ 3 h 13"/>
                <a:gd name="T14" fmla="*/ 10 w 13"/>
                <a:gd name="T15" fmla="*/ 3 h 13"/>
                <a:gd name="T16" fmla="*/ 10 w 13"/>
                <a:gd name="T17" fmla="*/ 6 h 13"/>
                <a:gd name="T18" fmla="*/ 10 w 13"/>
                <a:gd name="T19" fmla="*/ 8 h 13"/>
                <a:gd name="T20" fmla="*/ 8 w 13"/>
                <a:gd name="T21" fmla="*/ 9 h 13"/>
                <a:gd name="T22" fmla="*/ 5 w 13"/>
                <a:gd name="T23" fmla="*/ 9 h 13"/>
                <a:gd name="T24" fmla="*/ 4 w 13"/>
                <a:gd name="T25" fmla="*/ 8 h 13"/>
                <a:gd name="T26" fmla="*/ 3 w 13"/>
                <a:gd name="T27" fmla="*/ 7 h 13"/>
                <a:gd name="T28" fmla="*/ 2 w 13"/>
                <a:gd name="T29" fmla="*/ 8 h 13"/>
                <a:gd name="T30" fmla="*/ 1 w 13"/>
                <a:gd name="T31" fmla="*/ 9 h 13"/>
                <a:gd name="T32" fmla="*/ 1 w 13"/>
                <a:gd name="T33" fmla="*/ 10 h 13"/>
                <a:gd name="T34" fmla="*/ 5 w 13"/>
                <a:gd name="T35" fmla="*/ 12 h 13"/>
                <a:gd name="T36" fmla="*/ 9 w 13"/>
                <a:gd name="T37" fmla="*/ 13 h 13"/>
                <a:gd name="T38" fmla="*/ 12 w 13"/>
                <a:gd name="T39" fmla="*/ 10 h 13"/>
                <a:gd name="T40" fmla="*/ 13 w 13"/>
                <a:gd name="T41" fmla="*/ 7 h 13"/>
                <a:gd name="T42" fmla="*/ 13 w 13"/>
                <a:gd name="T43" fmla="*/ 6 h 13"/>
                <a:gd name="T44" fmla="*/ 13 w 13"/>
                <a:gd name="T45" fmla="*/ 5 h 13"/>
                <a:gd name="T46" fmla="*/ 12 w 13"/>
                <a:gd name="T47" fmla="*/ 6 h 13"/>
                <a:gd name="T48" fmla="*/ 12 w 13"/>
                <a:gd name="T49" fmla="*/ 8 h 13"/>
                <a:gd name="T50" fmla="*/ 12 w 13"/>
                <a:gd name="T51" fmla="*/ 10 h 13"/>
                <a:gd name="T52" fmla="*/ 10 w 13"/>
                <a:gd name="T53" fmla="*/ 12 h 13"/>
                <a:gd name="T54" fmla="*/ 7 w 13"/>
                <a:gd name="T55" fmla="*/ 12 h 13"/>
                <a:gd name="T56" fmla="*/ 4 w 13"/>
                <a:gd name="T57" fmla="*/ 11 h 13"/>
                <a:gd name="T58" fmla="*/ 2 w 13"/>
                <a:gd name="T59" fmla="*/ 10 h 13"/>
                <a:gd name="T60" fmla="*/ 2 w 13"/>
                <a:gd name="T61" fmla="*/ 9 h 13"/>
                <a:gd name="T62" fmla="*/ 3 w 13"/>
                <a:gd name="T63" fmla="*/ 8 h 13"/>
                <a:gd name="T64" fmla="*/ 3 w 13"/>
                <a:gd name="T65" fmla="*/ 9 h 13"/>
                <a:gd name="T66" fmla="*/ 6 w 13"/>
                <a:gd name="T67" fmla="*/ 10 h 13"/>
                <a:gd name="T68" fmla="*/ 8 w 13"/>
                <a:gd name="T69" fmla="*/ 10 h 13"/>
                <a:gd name="T70" fmla="*/ 10 w 13"/>
                <a:gd name="T71" fmla="*/ 9 h 13"/>
                <a:gd name="T72" fmla="*/ 11 w 13"/>
                <a:gd name="T73" fmla="*/ 7 h 13"/>
                <a:gd name="T74" fmla="*/ 11 w 13"/>
                <a:gd name="T75" fmla="*/ 4 h 13"/>
                <a:gd name="T76" fmla="*/ 11 w 13"/>
                <a:gd name="T77" fmla="*/ 3 h 13"/>
                <a:gd name="T78" fmla="*/ 9 w 13"/>
                <a:gd name="T79" fmla="*/ 2 h 13"/>
                <a:gd name="T80" fmla="*/ 8 w 13"/>
                <a:gd name="T81" fmla="*/ 2 h 13"/>
                <a:gd name="T82" fmla="*/ 8 w 13"/>
                <a:gd name="T83" fmla="*/ 4 h 13"/>
                <a:gd name="T84" fmla="*/ 8 w 13"/>
                <a:gd name="T85" fmla="*/ 6 h 13"/>
                <a:gd name="T86" fmla="*/ 7 w 13"/>
                <a:gd name="T87" fmla="*/ 6 h 13"/>
                <a:gd name="T88" fmla="*/ 6 w 13"/>
                <a:gd name="T89" fmla="*/ 6 h 13"/>
                <a:gd name="T90" fmla="*/ 6 w 13"/>
                <a:gd name="T91" fmla="*/ 3 h 13"/>
                <a:gd name="T92" fmla="*/ 7 w 13"/>
                <a:gd name="T93" fmla="*/ 1 h 13"/>
                <a:gd name="T94" fmla="*/ 7 w 13"/>
                <a:gd name="T95" fmla="*/ 0 h 13"/>
                <a:gd name="T96" fmla="*/ 7 w 13"/>
                <a:gd name="T97" fmla="*/ 0 h 13"/>
                <a:gd name="T98" fmla="*/ 12 w 13"/>
                <a:gd name="T99" fmla="*/ 4 h 13"/>
                <a:gd name="T100" fmla="*/ 13 w 13"/>
                <a:gd name="T101" fmla="*/ 6 h 13"/>
                <a:gd name="T102" fmla="*/ 13 w 13"/>
                <a:gd name="T103" fmla="*/ 9 h 13"/>
                <a:gd name="T104" fmla="*/ 11 w 13"/>
                <a:gd name="T105" fmla="*/ 13 h 13"/>
                <a:gd name="T106" fmla="*/ 4 w 13"/>
                <a:gd name="T107" fmla="*/ 13 h 13"/>
                <a:gd name="T108" fmla="*/ 1 w 13"/>
                <a:gd name="T109" fmla="*/ 7 h 13"/>
                <a:gd name="T110" fmla="*/ 5 w 13"/>
                <a:gd name="T111" fmla="*/ 7 h 13"/>
                <a:gd name="T112" fmla="*/ 5 w 13"/>
                <a:gd name="T113" fmla="*/ 1 h 13"/>
                <a:gd name="T114" fmla="*/ 7 w 13"/>
                <a:gd name="T1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4" y="5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6" name="Freeform 14"/>
            <p:cNvSpPr>
              <a:spLocks/>
            </p:cNvSpPr>
            <p:nvPr/>
          </p:nvSpPr>
          <p:spPr bwMode="auto">
            <a:xfrm>
              <a:off x="2690" y="765"/>
              <a:ext cx="54" cy="96"/>
            </a:xfrm>
            <a:custGeom>
              <a:avLst/>
              <a:gdLst>
                <a:gd name="T0" fmla="*/ 2 w 9"/>
                <a:gd name="T1" fmla="*/ 1 h 16"/>
                <a:gd name="T2" fmla="*/ 1 w 9"/>
                <a:gd name="T3" fmla="*/ 2 h 16"/>
                <a:gd name="T4" fmla="*/ 1 w 9"/>
                <a:gd name="T5" fmla="*/ 4 h 16"/>
                <a:gd name="T6" fmla="*/ 1 w 9"/>
                <a:gd name="T7" fmla="*/ 4 h 16"/>
                <a:gd name="T8" fmla="*/ 1 w 9"/>
                <a:gd name="T9" fmla="*/ 6 h 16"/>
                <a:gd name="T10" fmla="*/ 2 w 9"/>
                <a:gd name="T11" fmla="*/ 7 h 16"/>
                <a:gd name="T12" fmla="*/ 2 w 9"/>
                <a:gd name="T13" fmla="*/ 8 h 16"/>
                <a:gd name="T14" fmla="*/ 1 w 9"/>
                <a:gd name="T15" fmla="*/ 9 h 16"/>
                <a:gd name="T16" fmla="*/ 2 w 9"/>
                <a:gd name="T17" fmla="*/ 10 h 16"/>
                <a:gd name="T18" fmla="*/ 2 w 9"/>
                <a:gd name="T19" fmla="*/ 10 h 16"/>
                <a:gd name="T20" fmla="*/ 3 w 9"/>
                <a:gd name="T21" fmla="*/ 11 h 16"/>
                <a:gd name="T22" fmla="*/ 4 w 9"/>
                <a:gd name="T23" fmla="*/ 12 h 16"/>
                <a:gd name="T24" fmla="*/ 6 w 9"/>
                <a:gd name="T25" fmla="*/ 12 h 16"/>
                <a:gd name="T26" fmla="*/ 7 w 9"/>
                <a:gd name="T27" fmla="*/ 12 h 16"/>
                <a:gd name="T28" fmla="*/ 8 w 9"/>
                <a:gd name="T29" fmla="*/ 14 h 16"/>
                <a:gd name="T30" fmla="*/ 8 w 9"/>
                <a:gd name="T31" fmla="*/ 15 h 16"/>
                <a:gd name="T32" fmla="*/ 8 w 9"/>
                <a:gd name="T33" fmla="*/ 13 h 16"/>
                <a:gd name="T34" fmla="*/ 7 w 9"/>
                <a:gd name="T35" fmla="*/ 11 h 16"/>
                <a:gd name="T36" fmla="*/ 8 w 9"/>
                <a:gd name="T37" fmla="*/ 10 h 16"/>
                <a:gd name="T38" fmla="*/ 7 w 9"/>
                <a:gd name="T39" fmla="*/ 10 h 16"/>
                <a:gd name="T40" fmla="*/ 6 w 9"/>
                <a:gd name="T41" fmla="*/ 8 h 16"/>
                <a:gd name="T42" fmla="*/ 5 w 9"/>
                <a:gd name="T43" fmla="*/ 8 h 16"/>
                <a:gd name="T44" fmla="*/ 4 w 9"/>
                <a:gd name="T45" fmla="*/ 7 h 16"/>
                <a:gd name="T46" fmla="*/ 4 w 9"/>
                <a:gd name="T47" fmla="*/ 6 h 16"/>
                <a:gd name="T48" fmla="*/ 4 w 9"/>
                <a:gd name="T49" fmla="*/ 5 h 16"/>
                <a:gd name="T50" fmla="*/ 3 w 9"/>
                <a:gd name="T51" fmla="*/ 4 h 16"/>
                <a:gd name="T52" fmla="*/ 3 w 9"/>
                <a:gd name="T53" fmla="*/ 6 h 16"/>
                <a:gd name="T54" fmla="*/ 4 w 9"/>
                <a:gd name="T55" fmla="*/ 7 h 16"/>
                <a:gd name="T56" fmla="*/ 6 w 9"/>
                <a:gd name="T57" fmla="*/ 9 h 16"/>
                <a:gd name="T58" fmla="*/ 7 w 9"/>
                <a:gd name="T59" fmla="*/ 11 h 16"/>
                <a:gd name="T60" fmla="*/ 6 w 9"/>
                <a:gd name="T61" fmla="*/ 11 h 16"/>
                <a:gd name="T62" fmla="*/ 4 w 9"/>
                <a:gd name="T63" fmla="*/ 10 h 16"/>
                <a:gd name="T64" fmla="*/ 3 w 9"/>
                <a:gd name="T65" fmla="*/ 9 h 16"/>
                <a:gd name="T66" fmla="*/ 3 w 9"/>
                <a:gd name="T67" fmla="*/ 8 h 16"/>
                <a:gd name="T68" fmla="*/ 2 w 9"/>
                <a:gd name="T69" fmla="*/ 8 h 16"/>
                <a:gd name="T70" fmla="*/ 2 w 9"/>
                <a:gd name="T71" fmla="*/ 7 h 16"/>
                <a:gd name="T72" fmla="*/ 2 w 9"/>
                <a:gd name="T73" fmla="*/ 5 h 16"/>
                <a:gd name="T74" fmla="*/ 2 w 9"/>
                <a:gd name="T75" fmla="*/ 4 h 16"/>
                <a:gd name="T76" fmla="*/ 2 w 9"/>
                <a:gd name="T77" fmla="*/ 3 h 16"/>
                <a:gd name="T78" fmla="*/ 3 w 9"/>
                <a:gd name="T79" fmla="*/ 2 h 16"/>
                <a:gd name="T80" fmla="*/ 2 w 9"/>
                <a:gd name="T81" fmla="*/ 1 h 16"/>
                <a:gd name="T82" fmla="*/ 4 w 9"/>
                <a:gd name="T83" fmla="*/ 3 h 16"/>
                <a:gd name="T84" fmla="*/ 6 w 9"/>
                <a:gd name="T85" fmla="*/ 7 h 16"/>
                <a:gd name="T86" fmla="*/ 7 w 9"/>
                <a:gd name="T87" fmla="*/ 9 h 16"/>
                <a:gd name="T88" fmla="*/ 9 w 9"/>
                <a:gd name="T89" fmla="*/ 11 h 16"/>
                <a:gd name="T90" fmla="*/ 8 w 9"/>
                <a:gd name="T91" fmla="*/ 13 h 16"/>
                <a:gd name="T92" fmla="*/ 7 w 9"/>
                <a:gd name="T93" fmla="*/ 16 h 16"/>
                <a:gd name="T94" fmla="*/ 6 w 9"/>
                <a:gd name="T95" fmla="*/ 13 h 16"/>
                <a:gd name="T96" fmla="*/ 2 w 9"/>
                <a:gd name="T97" fmla="*/ 10 h 16"/>
                <a:gd name="T98" fmla="*/ 0 w 9"/>
                <a:gd name="T99" fmla="*/ 8 h 16"/>
                <a:gd name="T100" fmla="*/ 1 w 9"/>
                <a:gd name="T101" fmla="*/ 7 h 16"/>
                <a:gd name="T102" fmla="*/ 0 w 9"/>
                <a:gd name="T103" fmla="*/ 5 h 16"/>
                <a:gd name="T104" fmla="*/ 0 w 9"/>
                <a:gd name="T105" fmla="*/ 1 h 16"/>
                <a:gd name="T106" fmla="*/ 2 w 9"/>
                <a:gd name="T10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" h="1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7" name="Freeform 15"/>
            <p:cNvSpPr>
              <a:spLocks/>
            </p:cNvSpPr>
            <p:nvPr/>
          </p:nvSpPr>
          <p:spPr bwMode="auto">
            <a:xfrm>
              <a:off x="2720" y="771"/>
              <a:ext cx="18" cy="36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1 h 6"/>
                <a:gd name="T4" fmla="*/ 0 w 3"/>
                <a:gd name="T5" fmla="*/ 2 h 6"/>
                <a:gd name="T6" fmla="*/ 0 w 3"/>
                <a:gd name="T7" fmla="*/ 3 h 6"/>
                <a:gd name="T8" fmla="*/ 0 w 3"/>
                <a:gd name="T9" fmla="*/ 4 h 6"/>
                <a:gd name="T10" fmla="*/ 1 w 3"/>
                <a:gd name="T11" fmla="*/ 4 h 6"/>
                <a:gd name="T12" fmla="*/ 1 w 3"/>
                <a:gd name="T13" fmla="*/ 5 h 6"/>
                <a:gd name="T14" fmla="*/ 1 w 3"/>
                <a:gd name="T15" fmla="*/ 5 h 6"/>
                <a:gd name="T16" fmla="*/ 2 w 3"/>
                <a:gd name="T17" fmla="*/ 6 h 6"/>
                <a:gd name="T18" fmla="*/ 2 w 3"/>
                <a:gd name="T19" fmla="*/ 6 h 6"/>
                <a:gd name="T20" fmla="*/ 2 w 3"/>
                <a:gd name="T21" fmla="*/ 6 h 6"/>
                <a:gd name="T22" fmla="*/ 2 w 3"/>
                <a:gd name="T23" fmla="*/ 6 h 6"/>
                <a:gd name="T24" fmla="*/ 2 w 3"/>
                <a:gd name="T25" fmla="*/ 5 h 6"/>
                <a:gd name="T26" fmla="*/ 2 w 3"/>
                <a:gd name="T27" fmla="*/ 4 h 6"/>
                <a:gd name="T28" fmla="*/ 2 w 3"/>
                <a:gd name="T29" fmla="*/ 3 h 6"/>
                <a:gd name="T30" fmla="*/ 1 w 3"/>
                <a:gd name="T31" fmla="*/ 2 h 6"/>
                <a:gd name="T32" fmla="*/ 1 w 3"/>
                <a:gd name="T33" fmla="*/ 2 h 6"/>
                <a:gd name="T34" fmla="*/ 1 w 3"/>
                <a:gd name="T35" fmla="*/ 1 h 6"/>
                <a:gd name="T36" fmla="*/ 1 w 3"/>
                <a:gd name="T37" fmla="*/ 1 h 6"/>
                <a:gd name="T38" fmla="*/ 0 w 3"/>
                <a:gd name="T39" fmla="*/ 1 h 6"/>
                <a:gd name="T40" fmla="*/ 0 w 3"/>
                <a:gd name="T41" fmla="*/ 1 h 6"/>
                <a:gd name="T42" fmla="*/ 0 w 3"/>
                <a:gd name="T43" fmla="*/ 1 h 6"/>
                <a:gd name="T44" fmla="*/ 0 w 3"/>
                <a:gd name="T45" fmla="*/ 1 h 6"/>
                <a:gd name="T46" fmla="*/ 0 w 3"/>
                <a:gd name="T47" fmla="*/ 0 h 6"/>
                <a:gd name="T48" fmla="*/ 1 w 3"/>
                <a:gd name="T49" fmla="*/ 1 h 6"/>
                <a:gd name="T50" fmla="*/ 1 w 3"/>
                <a:gd name="T51" fmla="*/ 2 h 6"/>
                <a:gd name="T52" fmla="*/ 2 w 3"/>
                <a:gd name="T53" fmla="*/ 4 h 6"/>
                <a:gd name="T54" fmla="*/ 3 w 3"/>
                <a:gd name="T55" fmla="*/ 6 h 6"/>
                <a:gd name="T56" fmla="*/ 2 w 3"/>
                <a:gd name="T57" fmla="*/ 6 h 6"/>
                <a:gd name="T58" fmla="*/ 1 w 3"/>
                <a:gd name="T59" fmla="*/ 6 h 6"/>
                <a:gd name="T60" fmla="*/ 0 w 3"/>
                <a:gd name="T61" fmla="*/ 5 h 6"/>
                <a:gd name="T62" fmla="*/ 0 w 3"/>
                <a:gd name="T63" fmla="*/ 3 h 6"/>
                <a:gd name="T64" fmla="*/ 0 w 3"/>
                <a:gd name="T65" fmla="*/ 1 h 6"/>
                <a:gd name="T66" fmla="*/ 0 w 3"/>
                <a:gd name="T67" fmla="*/ 1 h 6"/>
                <a:gd name="T68" fmla="*/ 0 w 3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4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8" name="Freeform 16"/>
            <p:cNvSpPr>
              <a:spLocks/>
            </p:cNvSpPr>
            <p:nvPr/>
          </p:nvSpPr>
          <p:spPr bwMode="auto">
            <a:xfrm>
              <a:off x="2768" y="765"/>
              <a:ext cx="6" cy="6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69" name="Freeform 17"/>
            <p:cNvSpPr>
              <a:spLocks/>
            </p:cNvSpPr>
            <p:nvPr/>
          </p:nvSpPr>
          <p:spPr bwMode="auto">
            <a:xfrm>
              <a:off x="2750" y="765"/>
              <a:ext cx="24" cy="48"/>
            </a:xfrm>
            <a:custGeom>
              <a:avLst/>
              <a:gdLst>
                <a:gd name="T0" fmla="*/ 3 w 4"/>
                <a:gd name="T1" fmla="*/ 0 h 8"/>
                <a:gd name="T2" fmla="*/ 2 w 4"/>
                <a:gd name="T3" fmla="*/ 1 h 8"/>
                <a:gd name="T4" fmla="*/ 2 w 4"/>
                <a:gd name="T5" fmla="*/ 1 h 8"/>
                <a:gd name="T6" fmla="*/ 2 w 4"/>
                <a:gd name="T7" fmla="*/ 2 h 8"/>
                <a:gd name="T8" fmla="*/ 1 w 4"/>
                <a:gd name="T9" fmla="*/ 3 h 8"/>
                <a:gd name="T10" fmla="*/ 1 w 4"/>
                <a:gd name="T11" fmla="*/ 3 h 8"/>
                <a:gd name="T12" fmla="*/ 1 w 4"/>
                <a:gd name="T13" fmla="*/ 4 h 8"/>
                <a:gd name="T14" fmla="*/ 1 w 4"/>
                <a:gd name="T15" fmla="*/ 5 h 8"/>
                <a:gd name="T16" fmla="*/ 1 w 4"/>
                <a:gd name="T17" fmla="*/ 6 h 8"/>
                <a:gd name="T18" fmla="*/ 1 w 4"/>
                <a:gd name="T19" fmla="*/ 6 h 8"/>
                <a:gd name="T20" fmla="*/ 1 w 4"/>
                <a:gd name="T21" fmla="*/ 7 h 8"/>
                <a:gd name="T22" fmla="*/ 1 w 4"/>
                <a:gd name="T23" fmla="*/ 8 h 8"/>
                <a:gd name="T24" fmla="*/ 2 w 4"/>
                <a:gd name="T25" fmla="*/ 8 h 8"/>
                <a:gd name="T26" fmla="*/ 2 w 4"/>
                <a:gd name="T27" fmla="*/ 8 h 8"/>
                <a:gd name="T28" fmla="*/ 2 w 4"/>
                <a:gd name="T29" fmla="*/ 7 h 8"/>
                <a:gd name="T30" fmla="*/ 2 w 4"/>
                <a:gd name="T31" fmla="*/ 7 h 8"/>
                <a:gd name="T32" fmla="*/ 2 w 4"/>
                <a:gd name="T33" fmla="*/ 5 h 8"/>
                <a:gd name="T34" fmla="*/ 2 w 4"/>
                <a:gd name="T35" fmla="*/ 4 h 8"/>
                <a:gd name="T36" fmla="*/ 2 w 4"/>
                <a:gd name="T37" fmla="*/ 4 h 8"/>
                <a:gd name="T38" fmla="*/ 2 w 4"/>
                <a:gd name="T39" fmla="*/ 3 h 8"/>
                <a:gd name="T40" fmla="*/ 2 w 4"/>
                <a:gd name="T41" fmla="*/ 2 h 8"/>
                <a:gd name="T42" fmla="*/ 3 w 4"/>
                <a:gd name="T43" fmla="*/ 2 h 8"/>
                <a:gd name="T44" fmla="*/ 3 w 4"/>
                <a:gd name="T45" fmla="*/ 1 h 8"/>
                <a:gd name="T46" fmla="*/ 4 w 4"/>
                <a:gd name="T47" fmla="*/ 1 h 8"/>
                <a:gd name="T48" fmla="*/ 3 w 4"/>
                <a:gd name="T49" fmla="*/ 1 h 8"/>
                <a:gd name="T50" fmla="*/ 3 w 4"/>
                <a:gd name="T51" fmla="*/ 0 h 8"/>
                <a:gd name="T52" fmla="*/ 4 w 4"/>
                <a:gd name="T53" fmla="*/ 0 h 8"/>
                <a:gd name="T54" fmla="*/ 4 w 4"/>
                <a:gd name="T55" fmla="*/ 1 h 8"/>
                <a:gd name="T56" fmla="*/ 4 w 4"/>
                <a:gd name="T57" fmla="*/ 1 h 8"/>
                <a:gd name="T58" fmla="*/ 4 w 4"/>
                <a:gd name="T59" fmla="*/ 2 h 8"/>
                <a:gd name="T60" fmla="*/ 3 w 4"/>
                <a:gd name="T61" fmla="*/ 4 h 8"/>
                <a:gd name="T62" fmla="*/ 3 w 4"/>
                <a:gd name="T63" fmla="*/ 6 h 8"/>
                <a:gd name="T64" fmla="*/ 3 w 4"/>
                <a:gd name="T65" fmla="*/ 8 h 8"/>
                <a:gd name="T66" fmla="*/ 2 w 4"/>
                <a:gd name="T67" fmla="*/ 8 h 8"/>
                <a:gd name="T68" fmla="*/ 1 w 4"/>
                <a:gd name="T69" fmla="*/ 8 h 8"/>
                <a:gd name="T70" fmla="*/ 0 w 4"/>
                <a:gd name="T71" fmla="*/ 4 h 8"/>
                <a:gd name="T72" fmla="*/ 0 w 4"/>
                <a:gd name="T73" fmla="*/ 2 h 8"/>
                <a:gd name="T74" fmla="*/ 2 w 4"/>
                <a:gd name="T75" fmla="*/ 0 h 8"/>
                <a:gd name="T76" fmla="*/ 3 w 4"/>
                <a:gd name="T77" fmla="*/ 0 h 8"/>
                <a:gd name="T78" fmla="*/ 3 w 4"/>
                <a:gd name="T7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" h="8">
                  <a:moveTo>
                    <a:pt x="3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0" name="Freeform 18"/>
            <p:cNvSpPr>
              <a:spLocks/>
            </p:cNvSpPr>
            <p:nvPr/>
          </p:nvSpPr>
          <p:spPr bwMode="auto">
            <a:xfrm>
              <a:off x="2774" y="723"/>
              <a:ext cx="12" cy="6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1 h 1"/>
                <a:gd name="T6" fmla="*/ 1 w 2"/>
                <a:gd name="T7" fmla="*/ 0 h 1"/>
                <a:gd name="T8" fmla="*/ 0 w 2"/>
                <a:gd name="T9" fmla="*/ 1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1" name="Freeform 19"/>
            <p:cNvSpPr>
              <a:spLocks/>
            </p:cNvSpPr>
            <p:nvPr/>
          </p:nvSpPr>
          <p:spPr bwMode="auto">
            <a:xfrm>
              <a:off x="2774" y="723"/>
              <a:ext cx="66" cy="60"/>
            </a:xfrm>
            <a:custGeom>
              <a:avLst/>
              <a:gdLst>
                <a:gd name="T0" fmla="*/ 1 w 11"/>
                <a:gd name="T1" fmla="*/ 2 h 10"/>
                <a:gd name="T2" fmla="*/ 0 w 11"/>
                <a:gd name="T3" fmla="*/ 4 h 10"/>
                <a:gd name="T4" fmla="*/ 0 w 11"/>
                <a:gd name="T5" fmla="*/ 6 h 10"/>
                <a:gd name="T6" fmla="*/ 2 w 11"/>
                <a:gd name="T7" fmla="*/ 7 h 10"/>
                <a:gd name="T8" fmla="*/ 2 w 11"/>
                <a:gd name="T9" fmla="*/ 7 h 10"/>
                <a:gd name="T10" fmla="*/ 3 w 11"/>
                <a:gd name="T11" fmla="*/ 4 h 10"/>
                <a:gd name="T12" fmla="*/ 5 w 11"/>
                <a:gd name="T13" fmla="*/ 2 h 10"/>
                <a:gd name="T14" fmla="*/ 7 w 11"/>
                <a:gd name="T15" fmla="*/ 1 h 10"/>
                <a:gd name="T16" fmla="*/ 8 w 11"/>
                <a:gd name="T17" fmla="*/ 1 h 10"/>
                <a:gd name="T18" fmla="*/ 8 w 11"/>
                <a:gd name="T19" fmla="*/ 2 h 10"/>
                <a:gd name="T20" fmla="*/ 6 w 11"/>
                <a:gd name="T21" fmla="*/ 4 h 10"/>
                <a:gd name="T22" fmla="*/ 4 w 11"/>
                <a:gd name="T23" fmla="*/ 7 h 10"/>
                <a:gd name="T24" fmla="*/ 5 w 11"/>
                <a:gd name="T25" fmla="*/ 9 h 10"/>
                <a:gd name="T26" fmla="*/ 7 w 11"/>
                <a:gd name="T27" fmla="*/ 9 h 10"/>
                <a:gd name="T28" fmla="*/ 9 w 11"/>
                <a:gd name="T29" fmla="*/ 6 h 10"/>
                <a:gd name="T30" fmla="*/ 11 w 11"/>
                <a:gd name="T31" fmla="*/ 3 h 10"/>
                <a:gd name="T32" fmla="*/ 9 w 11"/>
                <a:gd name="T33" fmla="*/ 6 h 10"/>
                <a:gd name="T34" fmla="*/ 7 w 11"/>
                <a:gd name="T35" fmla="*/ 8 h 10"/>
                <a:gd name="T36" fmla="*/ 5 w 11"/>
                <a:gd name="T37" fmla="*/ 8 h 10"/>
                <a:gd name="T38" fmla="*/ 6 w 11"/>
                <a:gd name="T39" fmla="*/ 6 h 10"/>
                <a:gd name="T40" fmla="*/ 8 w 11"/>
                <a:gd name="T41" fmla="*/ 4 h 10"/>
                <a:gd name="T42" fmla="*/ 9 w 11"/>
                <a:gd name="T43" fmla="*/ 2 h 10"/>
                <a:gd name="T44" fmla="*/ 9 w 11"/>
                <a:gd name="T45" fmla="*/ 1 h 10"/>
                <a:gd name="T46" fmla="*/ 8 w 11"/>
                <a:gd name="T47" fmla="*/ 0 h 10"/>
                <a:gd name="T48" fmla="*/ 7 w 11"/>
                <a:gd name="T49" fmla="*/ 1 h 10"/>
                <a:gd name="T50" fmla="*/ 5 w 11"/>
                <a:gd name="T51" fmla="*/ 1 h 10"/>
                <a:gd name="T52" fmla="*/ 4 w 11"/>
                <a:gd name="T53" fmla="*/ 3 h 10"/>
                <a:gd name="T54" fmla="*/ 2 w 11"/>
                <a:gd name="T55" fmla="*/ 6 h 10"/>
                <a:gd name="T56" fmla="*/ 1 w 11"/>
                <a:gd name="T57" fmla="*/ 6 h 10"/>
                <a:gd name="T58" fmla="*/ 1 w 11"/>
                <a:gd name="T59" fmla="*/ 5 h 10"/>
                <a:gd name="T60" fmla="*/ 2 w 11"/>
                <a:gd name="T61" fmla="*/ 3 h 10"/>
                <a:gd name="T62" fmla="*/ 2 w 11"/>
                <a:gd name="T63" fmla="*/ 2 h 10"/>
                <a:gd name="T64" fmla="*/ 2 w 11"/>
                <a:gd name="T65" fmla="*/ 1 h 10"/>
                <a:gd name="T66" fmla="*/ 3 w 11"/>
                <a:gd name="T67" fmla="*/ 2 h 10"/>
                <a:gd name="T68" fmla="*/ 1 w 11"/>
                <a:gd name="T69" fmla="*/ 5 h 10"/>
                <a:gd name="T70" fmla="*/ 4 w 11"/>
                <a:gd name="T71" fmla="*/ 1 h 10"/>
                <a:gd name="T72" fmla="*/ 10 w 11"/>
                <a:gd name="T73" fmla="*/ 0 h 10"/>
                <a:gd name="T74" fmla="*/ 9 w 11"/>
                <a:gd name="T75" fmla="*/ 4 h 10"/>
                <a:gd name="T76" fmla="*/ 6 w 11"/>
                <a:gd name="T77" fmla="*/ 6 h 10"/>
                <a:gd name="T78" fmla="*/ 9 w 11"/>
                <a:gd name="T79" fmla="*/ 5 h 10"/>
                <a:gd name="T80" fmla="*/ 11 w 11"/>
                <a:gd name="T81" fmla="*/ 4 h 10"/>
                <a:gd name="T82" fmla="*/ 7 w 11"/>
                <a:gd name="T83" fmla="*/ 9 h 10"/>
                <a:gd name="T84" fmla="*/ 3 w 11"/>
                <a:gd name="T85" fmla="*/ 9 h 10"/>
                <a:gd name="T86" fmla="*/ 0 w 11"/>
                <a:gd name="T87" fmla="*/ 7 h 10"/>
                <a:gd name="T88" fmla="*/ 1 w 11"/>
                <a:gd name="T8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3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9" y="4"/>
                  </a:lnTo>
                  <a:lnTo>
                    <a:pt x="8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2" name="Freeform 20"/>
            <p:cNvSpPr>
              <a:spLocks/>
            </p:cNvSpPr>
            <p:nvPr/>
          </p:nvSpPr>
          <p:spPr bwMode="auto">
            <a:xfrm>
              <a:off x="2714" y="741"/>
              <a:ext cx="6" cy="1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2 h 2"/>
                <a:gd name="T8" fmla="*/ 0 w 1"/>
                <a:gd name="T9" fmla="*/ 1 h 2"/>
                <a:gd name="T10" fmla="*/ 1 w 1"/>
                <a:gd name="T11" fmla="*/ 0 h 2"/>
                <a:gd name="T12" fmla="*/ 1 w 1"/>
                <a:gd name="T13" fmla="*/ 1 h 2"/>
                <a:gd name="T14" fmla="*/ 1 w 1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3" name="Freeform 21"/>
            <p:cNvSpPr>
              <a:spLocks/>
            </p:cNvSpPr>
            <p:nvPr/>
          </p:nvSpPr>
          <p:spPr bwMode="auto">
            <a:xfrm>
              <a:off x="2714" y="747"/>
              <a:ext cx="24" cy="24"/>
            </a:xfrm>
            <a:custGeom>
              <a:avLst/>
              <a:gdLst>
                <a:gd name="T0" fmla="*/ 1 w 4"/>
                <a:gd name="T1" fmla="*/ 1 h 4"/>
                <a:gd name="T2" fmla="*/ 1 w 4"/>
                <a:gd name="T3" fmla="*/ 1 h 4"/>
                <a:gd name="T4" fmla="*/ 1 w 4"/>
                <a:gd name="T5" fmla="*/ 2 h 4"/>
                <a:gd name="T6" fmla="*/ 1 w 4"/>
                <a:gd name="T7" fmla="*/ 2 h 4"/>
                <a:gd name="T8" fmla="*/ 1 w 4"/>
                <a:gd name="T9" fmla="*/ 2 h 4"/>
                <a:gd name="T10" fmla="*/ 2 w 4"/>
                <a:gd name="T11" fmla="*/ 3 h 4"/>
                <a:gd name="T12" fmla="*/ 2 w 4"/>
                <a:gd name="T13" fmla="*/ 3 h 4"/>
                <a:gd name="T14" fmla="*/ 2 w 4"/>
                <a:gd name="T15" fmla="*/ 2 h 4"/>
                <a:gd name="T16" fmla="*/ 2 w 4"/>
                <a:gd name="T17" fmla="*/ 2 h 4"/>
                <a:gd name="T18" fmla="*/ 2 w 4"/>
                <a:gd name="T19" fmla="*/ 1 h 4"/>
                <a:gd name="T20" fmla="*/ 2 w 4"/>
                <a:gd name="T21" fmla="*/ 1 h 4"/>
                <a:gd name="T22" fmla="*/ 2 w 4"/>
                <a:gd name="T23" fmla="*/ 1 h 4"/>
                <a:gd name="T24" fmla="*/ 2 w 4"/>
                <a:gd name="T25" fmla="*/ 1 h 4"/>
                <a:gd name="T26" fmla="*/ 2 w 4"/>
                <a:gd name="T27" fmla="*/ 1 h 4"/>
                <a:gd name="T28" fmla="*/ 2 w 4"/>
                <a:gd name="T29" fmla="*/ 1 h 4"/>
                <a:gd name="T30" fmla="*/ 1 w 4"/>
                <a:gd name="T31" fmla="*/ 0 h 4"/>
                <a:gd name="T32" fmla="*/ 1 w 4"/>
                <a:gd name="T33" fmla="*/ 0 h 4"/>
                <a:gd name="T34" fmla="*/ 1 w 4"/>
                <a:gd name="T35" fmla="*/ 0 h 4"/>
                <a:gd name="T36" fmla="*/ 1 w 4"/>
                <a:gd name="T37" fmla="*/ 0 h 4"/>
                <a:gd name="T38" fmla="*/ 3 w 4"/>
                <a:gd name="T39" fmla="*/ 1 h 4"/>
                <a:gd name="T40" fmla="*/ 4 w 4"/>
                <a:gd name="T41" fmla="*/ 1 h 4"/>
                <a:gd name="T42" fmla="*/ 3 w 4"/>
                <a:gd name="T43" fmla="*/ 1 h 4"/>
                <a:gd name="T44" fmla="*/ 3 w 4"/>
                <a:gd name="T45" fmla="*/ 1 h 4"/>
                <a:gd name="T46" fmla="*/ 2 w 4"/>
                <a:gd name="T47" fmla="*/ 1 h 4"/>
                <a:gd name="T48" fmla="*/ 3 w 4"/>
                <a:gd name="T49" fmla="*/ 2 h 4"/>
                <a:gd name="T50" fmla="*/ 2 w 4"/>
                <a:gd name="T51" fmla="*/ 4 h 4"/>
                <a:gd name="T52" fmla="*/ 1 w 4"/>
                <a:gd name="T53" fmla="*/ 4 h 4"/>
                <a:gd name="T54" fmla="*/ 0 w 4"/>
                <a:gd name="T55" fmla="*/ 2 h 4"/>
                <a:gd name="T56" fmla="*/ 0 w 4"/>
                <a:gd name="T57" fmla="*/ 1 h 4"/>
                <a:gd name="T58" fmla="*/ 0 w 4"/>
                <a:gd name="T59" fmla="*/ 0 h 4"/>
                <a:gd name="T60" fmla="*/ 1 w 4"/>
                <a:gd name="T6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4" name="Freeform 22"/>
            <p:cNvSpPr>
              <a:spLocks/>
            </p:cNvSpPr>
            <p:nvPr/>
          </p:nvSpPr>
          <p:spPr bwMode="auto">
            <a:xfrm>
              <a:off x="2732" y="747"/>
              <a:ext cx="36" cy="66"/>
            </a:xfrm>
            <a:custGeom>
              <a:avLst/>
              <a:gdLst>
                <a:gd name="T0" fmla="*/ 4 w 6"/>
                <a:gd name="T1" fmla="*/ 1 h 11"/>
                <a:gd name="T2" fmla="*/ 3 w 6"/>
                <a:gd name="T3" fmla="*/ 1 h 11"/>
                <a:gd name="T4" fmla="*/ 2 w 6"/>
                <a:gd name="T5" fmla="*/ 1 h 11"/>
                <a:gd name="T6" fmla="*/ 1 w 6"/>
                <a:gd name="T7" fmla="*/ 2 h 11"/>
                <a:gd name="T8" fmla="*/ 1 w 6"/>
                <a:gd name="T9" fmla="*/ 4 h 11"/>
                <a:gd name="T10" fmla="*/ 1 w 6"/>
                <a:gd name="T11" fmla="*/ 5 h 11"/>
                <a:gd name="T12" fmla="*/ 1 w 6"/>
                <a:gd name="T13" fmla="*/ 6 h 11"/>
                <a:gd name="T14" fmla="*/ 1 w 6"/>
                <a:gd name="T15" fmla="*/ 9 h 11"/>
                <a:gd name="T16" fmla="*/ 1 w 6"/>
                <a:gd name="T17" fmla="*/ 10 h 11"/>
                <a:gd name="T18" fmla="*/ 2 w 6"/>
                <a:gd name="T19" fmla="*/ 11 h 11"/>
                <a:gd name="T20" fmla="*/ 2 w 6"/>
                <a:gd name="T21" fmla="*/ 10 h 11"/>
                <a:gd name="T22" fmla="*/ 2 w 6"/>
                <a:gd name="T23" fmla="*/ 9 h 11"/>
                <a:gd name="T24" fmla="*/ 2 w 6"/>
                <a:gd name="T25" fmla="*/ 8 h 11"/>
                <a:gd name="T26" fmla="*/ 2 w 6"/>
                <a:gd name="T27" fmla="*/ 7 h 11"/>
                <a:gd name="T28" fmla="*/ 2 w 6"/>
                <a:gd name="T29" fmla="*/ 5 h 11"/>
                <a:gd name="T30" fmla="*/ 2 w 6"/>
                <a:gd name="T31" fmla="*/ 4 h 11"/>
                <a:gd name="T32" fmla="*/ 2 w 6"/>
                <a:gd name="T33" fmla="*/ 3 h 11"/>
                <a:gd name="T34" fmla="*/ 2 w 6"/>
                <a:gd name="T35" fmla="*/ 2 h 11"/>
                <a:gd name="T36" fmla="*/ 3 w 6"/>
                <a:gd name="T37" fmla="*/ 3 h 11"/>
                <a:gd name="T38" fmla="*/ 4 w 6"/>
                <a:gd name="T39" fmla="*/ 2 h 11"/>
                <a:gd name="T40" fmla="*/ 5 w 6"/>
                <a:gd name="T41" fmla="*/ 2 h 11"/>
                <a:gd name="T42" fmla="*/ 5 w 6"/>
                <a:gd name="T43" fmla="*/ 1 h 11"/>
                <a:gd name="T44" fmla="*/ 5 w 6"/>
                <a:gd name="T45" fmla="*/ 1 h 11"/>
                <a:gd name="T46" fmla="*/ 6 w 6"/>
                <a:gd name="T47" fmla="*/ 1 h 11"/>
                <a:gd name="T48" fmla="*/ 6 w 6"/>
                <a:gd name="T49" fmla="*/ 2 h 11"/>
                <a:gd name="T50" fmla="*/ 3 w 6"/>
                <a:gd name="T51" fmla="*/ 3 h 11"/>
                <a:gd name="T52" fmla="*/ 3 w 6"/>
                <a:gd name="T53" fmla="*/ 5 h 11"/>
                <a:gd name="T54" fmla="*/ 3 w 6"/>
                <a:gd name="T55" fmla="*/ 10 h 11"/>
                <a:gd name="T56" fmla="*/ 2 w 6"/>
                <a:gd name="T57" fmla="*/ 11 h 11"/>
                <a:gd name="T58" fmla="*/ 1 w 6"/>
                <a:gd name="T59" fmla="*/ 11 h 11"/>
                <a:gd name="T60" fmla="*/ 0 w 6"/>
                <a:gd name="T61" fmla="*/ 6 h 11"/>
                <a:gd name="T62" fmla="*/ 1 w 6"/>
                <a:gd name="T63" fmla="*/ 2 h 11"/>
                <a:gd name="T64" fmla="*/ 3 w 6"/>
                <a:gd name="T65" fmla="*/ 1 h 11"/>
                <a:gd name="T66" fmla="*/ 5 w 6"/>
                <a:gd name="T6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5" name="Freeform 23"/>
            <p:cNvSpPr>
              <a:spLocks/>
            </p:cNvSpPr>
            <p:nvPr/>
          </p:nvSpPr>
          <p:spPr bwMode="auto">
            <a:xfrm>
              <a:off x="2840" y="765"/>
              <a:ext cx="6" cy="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6" name="Freeform 24"/>
            <p:cNvSpPr>
              <a:spLocks/>
            </p:cNvSpPr>
            <p:nvPr/>
          </p:nvSpPr>
          <p:spPr bwMode="auto">
            <a:xfrm>
              <a:off x="2852" y="693"/>
              <a:ext cx="6" cy="6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7" name="Freeform 25"/>
            <p:cNvSpPr>
              <a:spLocks/>
            </p:cNvSpPr>
            <p:nvPr/>
          </p:nvSpPr>
          <p:spPr bwMode="auto">
            <a:xfrm>
              <a:off x="2762" y="759"/>
              <a:ext cx="6" cy="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8" name="Freeform 26"/>
            <p:cNvSpPr>
              <a:spLocks/>
            </p:cNvSpPr>
            <p:nvPr/>
          </p:nvSpPr>
          <p:spPr bwMode="auto">
            <a:xfrm>
              <a:off x="2714" y="771"/>
              <a:ext cx="6" cy="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79" name="Freeform 27"/>
            <p:cNvSpPr>
              <a:spLocks/>
            </p:cNvSpPr>
            <p:nvPr/>
          </p:nvSpPr>
          <p:spPr bwMode="auto">
            <a:xfrm>
              <a:off x="2720" y="741"/>
              <a:ext cx="6" cy="6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0 w 1"/>
                <a:gd name="T13" fmla="*/ 0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0" name="Freeform 28"/>
            <p:cNvSpPr>
              <a:spLocks/>
            </p:cNvSpPr>
            <p:nvPr/>
          </p:nvSpPr>
          <p:spPr bwMode="auto">
            <a:xfrm>
              <a:off x="2690" y="765"/>
              <a:ext cx="18" cy="6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3 w 3"/>
                <a:gd name="T11" fmla="*/ 1 h 1"/>
                <a:gd name="T12" fmla="*/ 3 w 3"/>
                <a:gd name="T13" fmla="*/ 1 h 1"/>
                <a:gd name="T14" fmla="*/ 3 w 3"/>
                <a:gd name="T15" fmla="*/ 1 h 1"/>
                <a:gd name="T16" fmla="*/ 3 w 3"/>
                <a:gd name="T17" fmla="*/ 1 h 1"/>
                <a:gd name="T18" fmla="*/ 3 w 3"/>
                <a:gd name="T19" fmla="*/ 0 h 1"/>
                <a:gd name="T20" fmla="*/ 1 w 3"/>
                <a:gd name="T21" fmla="*/ 0 h 1"/>
                <a:gd name="T22" fmla="*/ 0 w 3"/>
                <a:gd name="T23" fmla="*/ 0 h 1"/>
                <a:gd name="T24" fmla="*/ 1 w 3"/>
                <a:gd name="T25" fmla="*/ 1 h 1"/>
                <a:gd name="T26" fmla="*/ 1 w 3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1" name="Freeform 29"/>
            <p:cNvSpPr>
              <a:spLocks/>
            </p:cNvSpPr>
            <p:nvPr/>
          </p:nvSpPr>
          <p:spPr bwMode="auto">
            <a:xfrm>
              <a:off x="2774" y="771"/>
              <a:ext cx="6" cy="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2" name="Freeform 30"/>
            <p:cNvSpPr>
              <a:spLocks/>
            </p:cNvSpPr>
            <p:nvPr/>
          </p:nvSpPr>
          <p:spPr bwMode="auto">
            <a:xfrm>
              <a:off x="2708" y="663"/>
              <a:ext cx="156" cy="54"/>
            </a:xfrm>
            <a:custGeom>
              <a:avLst/>
              <a:gdLst>
                <a:gd name="T0" fmla="*/ 2 w 26"/>
                <a:gd name="T1" fmla="*/ 3 h 9"/>
                <a:gd name="T2" fmla="*/ 7 w 26"/>
                <a:gd name="T3" fmla="*/ 3 h 9"/>
                <a:gd name="T4" fmla="*/ 9 w 26"/>
                <a:gd name="T5" fmla="*/ 3 h 9"/>
                <a:gd name="T6" fmla="*/ 25 w 26"/>
                <a:gd name="T7" fmla="*/ 0 h 9"/>
                <a:gd name="T8" fmla="*/ 26 w 26"/>
                <a:gd name="T9" fmla="*/ 1 h 9"/>
                <a:gd name="T10" fmla="*/ 26 w 26"/>
                <a:gd name="T11" fmla="*/ 3 h 9"/>
                <a:gd name="T12" fmla="*/ 20 w 26"/>
                <a:gd name="T13" fmla="*/ 8 h 9"/>
                <a:gd name="T14" fmla="*/ 14 w 26"/>
                <a:gd name="T15" fmla="*/ 9 h 9"/>
                <a:gd name="T16" fmla="*/ 9 w 26"/>
                <a:gd name="T17" fmla="*/ 8 h 9"/>
                <a:gd name="T18" fmla="*/ 0 w 26"/>
                <a:gd name="T19" fmla="*/ 5 h 9"/>
                <a:gd name="T20" fmla="*/ 2 w 26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9">
                  <a:moveTo>
                    <a:pt x="2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0" y="8"/>
                  </a:lnTo>
                  <a:lnTo>
                    <a:pt x="14" y="9"/>
                  </a:lnTo>
                  <a:lnTo>
                    <a:pt x="9" y="8"/>
                  </a:lnTo>
                  <a:lnTo>
                    <a:pt x="0" y="5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0A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3" name="Freeform 31"/>
            <p:cNvSpPr>
              <a:spLocks/>
            </p:cNvSpPr>
            <p:nvPr/>
          </p:nvSpPr>
          <p:spPr bwMode="auto">
            <a:xfrm>
              <a:off x="2768" y="585"/>
              <a:ext cx="84" cy="90"/>
            </a:xfrm>
            <a:custGeom>
              <a:avLst/>
              <a:gdLst>
                <a:gd name="T0" fmla="*/ 11 w 14"/>
                <a:gd name="T1" fmla="*/ 0 h 15"/>
                <a:gd name="T2" fmla="*/ 13 w 14"/>
                <a:gd name="T3" fmla="*/ 2 h 15"/>
                <a:gd name="T4" fmla="*/ 14 w 14"/>
                <a:gd name="T5" fmla="*/ 9 h 15"/>
                <a:gd name="T6" fmla="*/ 9 w 14"/>
                <a:gd name="T7" fmla="*/ 15 h 15"/>
                <a:gd name="T8" fmla="*/ 0 w 14"/>
                <a:gd name="T9" fmla="*/ 14 h 15"/>
                <a:gd name="T10" fmla="*/ 1 w 14"/>
                <a:gd name="T11" fmla="*/ 10 h 15"/>
                <a:gd name="T12" fmla="*/ 6 w 14"/>
                <a:gd name="T13" fmla="*/ 5 h 15"/>
                <a:gd name="T14" fmla="*/ 11 w 14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5">
                  <a:moveTo>
                    <a:pt x="11" y="0"/>
                  </a:moveTo>
                  <a:lnTo>
                    <a:pt x="13" y="2"/>
                  </a:lnTo>
                  <a:lnTo>
                    <a:pt x="14" y="9"/>
                  </a:lnTo>
                  <a:lnTo>
                    <a:pt x="9" y="15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F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4" name="Freeform 32"/>
            <p:cNvSpPr>
              <a:spLocks/>
            </p:cNvSpPr>
            <p:nvPr/>
          </p:nvSpPr>
          <p:spPr bwMode="auto">
            <a:xfrm>
              <a:off x="2708" y="585"/>
              <a:ext cx="102" cy="54"/>
            </a:xfrm>
            <a:custGeom>
              <a:avLst/>
              <a:gdLst>
                <a:gd name="T0" fmla="*/ 1 w 17"/>
                <a:gd name="T1" fmla="*/ 3 h 9"/>
                <a:gd name="T2" fmla="*/ 0 w 17"/>
                <a:gd name="T3" fmla="*/ 9 h 9"/>
                <a:gd name="T4" fmla="*/ 9 w 17"/>
                <a:gd name="T5" fmla="*/ 7 h 9"/>
                <a:gd name="T6" fmla="*/ 17 w 17"/>
                <a:gd name="T7" fmla="*/ 3 h 9"/>
                <a:gd name="T8" fmla="*/ 16 w 17"/>
                <a:gd name="T9" fmla="*/ 0 h 9"/>
                <a:gd name="T10" fmla="*/ 1 w 17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9">
                  <a:moveTo>
                    <a:pt x="1" y="3"/>
                  </a:moveTo>
                  <a:lnTo>
                    <a:pt x="0" y="9"/>
                  </a:lnTo>
                  <a:lnTo>
                    <a:pt x="9" y="7"/>
                  </a:lnTo>
                  <a:lnTo>
                    <a:pt x="17" y="3"/>
                  </a:lnTo>
                  <a:lnTo>
                    <a:pt x="16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B17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5" name="Freeform 33"/>
            <p:cNvSpPr>
              <a:spLocks/>
            </p:cNvSpPr>
            <p:nvPr/>
          </p:nvSpPr>
          <p:spPr bwMode="auto">
            <a:xfrm>
              <a:off x="2738" y="675"/>
              <a:ext cx="6" cy="6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D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6" name="Freeform 34"/>
            <p:cNvSpPr>
              <a:spLocks/>
            </p:cNvSpPr>
            <p:nvPr/>
          </p:nvSpPr>
          <p:spPr bwMode="auto">
            <a:xfrm>
              <a:off x="2732" y="813"/>
              <a:ext cx="6" cy="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1 h 1"/>
                <a:gd name="T16" fmla="*/ 1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7" name="Freeform 35"/>
            <p:cNvSpPr>
              <a:spLocks/>
            </p:cNvSpPr>
            <p:nvPr/>
          </p:nvSpPr>
          <p:spPr bwMode="auto">
            <a:xfrm>
              <a:off x="2732" y="705"/>
              <a:ext cx="12" cy="6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2 w 2"/>
                <a:gd name="T11" fmla="*/ 1 h 1"/>
                <a:gd name="T12" fmla="*/ 2 w 2"/>
                <a:gd name="T13" fmla="*/ 1 h 1"/>
                <a:gd name="T14" fmla="*/ 1 w 2"/>
                <a:gd name="T15" fmla="*/ 1 h 1"/>
                <a:gd name="T16" fmla="*/ 1 w 2"/>
                <a:gd name="T17" fmla="*/ 1 h 1"/>
                <a:gd name="T18" fmla="*/ 1 w 2"/>
                <a:gd name="T19" fmla="*/ 1 h 1"/>
                <a:gd name="T20" fmla="*/ 1 w 2"/>
                <a:gd name="T21" fmla="*/ 1 h 1"/>
                <a:gd name="T22" fmla="*/ 1 w 2"/>
                <a:gd name="T23" fmla="*/ 1 h 1"/>
                <a:gd name="T24" fmla="*/ 1 w 2"/>
                <a:gd name="T25" fmla="*/ 0 h 1"/>
                <a:gd name="T26" fmla="*/ 1 w 2"/>
                <a:gd name="T27" fmla="*/ 0 h 1"/>
                <a:gd name="T28" fmla="*/ 1 w 2"/>
                <a:gd name="T29" fmla="*/ 0 h 1"/>
                <a:gd name="T30" fmla="*/ 0 w 2"/>
                <a:gd name="T31" fmla="*/ 0 h 1"/>
                <a:gd name="T32" fmla="*/ 0 w 2"/>
                <a:gd name="T33" fmla="*/ 1 h 1"/>
                <a:gd name="T34" fmla="*/ 1 w 2"/>
                <a:gd name="T35" fmla="*/ 1 h 1"/>
                <a:gd name="T36" fmla="*/ 1 w 2"/>
                <a:gd name="T37" fmla="*/ 1 h 1"/>
                <a:gd name="T38" fmla="*/ 1 w 2"/>
                <a:gd name="T39" fmla="*/ 1 h 1"/>
                <a:gd name="T40" fmla="*/ 1 w 2"/>
                <a:gd name="T41" fmla="*/ 1 h 1"/>
                <a:gd name="T42" fmla="*/ 1 w 2"/>
                <a:gd name="T43" fmla="*/ 1 h 1"/>
                <a:gd name="T44" fmla="*/ 1 w 2"/>
                <a:gd name="T45" fmla="*/ 1 h 1"/>
                <a:gd name="T46" fmla="*/ 1 w 2"/>
                <a:gd name="T47" fmla="*/ 1 h 1"/>
                <a:gd name="T48" fmla="*/ 0 w 2"/>
                <a:gd name="T49" fmla="*/ 1 h 1"/>
                <a:gd name="T50" fmla="*/ 0 w 2"/>
                <a:gd name="T51" fmla="*/ 0 h 1"/>
                <a:gd name="T52" fmla="*/ 1 w 2"/>
                <a:gd name="T53" fmla="*/ 0 h 1"/>
                <a:gd name="T54" fmla="*/ 2 w 2"/>
                <a:gd name="T55" fmla="*/ 0 h 1"/>
                <a:gd name="T56" fmla="*/ 2 w 2"/>
                <a:gd name="T57" fmla="*/ 1 h 1"/>
                <a:gd name="T58" fmla="*/ 2 w 2"/>
                <a:gd name="T59" fmla="*/ 1 h 1"/>
                <a:gd name="T60" fmla="*/ 1 w 2"/>
                <a:gd name="T61" fmla="*/ 1 h 1"/>
                <a:gd name="T62" fmla="*/ 1 w 2"/>
                <a:gd name="T6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8" name="Freeform 36"/>
            <p:cNvSpPr>
              <a:spLocks/>
            </p:cNvSpPr>
            <p:nvPr/>
          </p:nvSpPr>
          <p:spPr bwMode="auto">
            <a:xfrm>
              <a:off x="2732" y="705"/>
              <a:ext cx="6" cy="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89" name="Freeform 37"/>
            <p:cNvSpPr>
              <a:spLocks/>
            </p:cNvSpPr>
            <p:nvPr/>
          </p:nvSpPr>
          <p:spPr bwMode="auto">
            <a:xfrm>
              <a:off x="2732" y="705"/>
              <a:ext cx="18" cy="6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1 w 3"/>
                <a:gd name="T5" fmla="*/ 1 h 1"/>
                <a:gd name="T6" fmla="*/ 1 w 3"/>
                <a:gd name="T7" fmla="*/ 1 h 1"/>
                <a:gd name="T8" fmla="*/ 1 w 3"/>
                <a:gd name="T9" fmla="*/ 1 h 1"/>
                <a:gd name="T10" fmla="*/ 2 w 3"/>
                <a:gd name="T11" fmla="*/ 1 h 1"/>
                <a:gd name="T12" fmla="*/ 2 w 3"/>
                <a:gd name="T13" fmla="*/ 1 h 1"/>
                <a:gd name="T14" fmla="*/ 2 w 3"/>
                <a:gd name="T15" fmla="*/ 1 h 1"/>
                <a:gd name="T16" fmla="*/ 1 w 3"/>
                <a:gd name="T17" fmla="*/ 1 h 1"/>
                <a:gd name="T18" fmla="*/ 1 w 3"/>
                <a:gd name="T19" fmla="*/ 1 h 1"/>
                <a:gd name="T20" fmla="*/ 1 w 3"/>
                <a:gd name="T21" fmla="*/ 1 h 1"/>
                <a:gd name="T22" fmla="*/ 1 w 3"/>
                <a:gd name="T23" fmla="*/ 0 h 1"/>
                <a:gd name="T24" fmla="*/ 1 w 3"/>
                <a:gd name="T25" fmla="*/ 0 h 1"/>
                <a:gd name="T26" fmla="*/ 0 w 3"/>
                <a:gd name="T27" fmla="*/ 0 h 1"/>
                <a:gd name="T28" fmla="*/ 0 w 3"/>
                <a:gd name="T29" fmla="*/ 0 h 1"/>
                <a:gd name="T30" fmla="*/ 0 w 3"/>
                <a:gd name="T31" fmla="*/ 1 h 1"/>
                <a:gd name="T32" fmla="*/ 0 w 3"/>
                <a:gd name="T33" fmla="*/ 1 h 1"/>
                <a:gd name="T34" fmla="*/ 0 w 3"/>
                <a:gd name="T35" fmla="*/ 1 h 1"/>
                <a:gd name="T36" fmla="*/ 0 w 3"/>
                <a:gd name="T37" fmla="*/ 0 h 1"/>
                <a:gd name="T38" fmla="*/ 0 w 3"/>
                <a:gd name="T39" fmla="*/ 0 h 1"/>
                <a:gd name="T40" fmla="*/ 2 w 3"/>
                <a:gd name="T41" fmla="*/ 0 h 1"/>
                <a:gd name="T42" fmla="*/ 3 w 3"/>
                <a:gd name="T43" fmla="*/ 1 h 1"/>
                <a:gd name="T44" fmla="*/ 2 w 3"/>
                <a:gd name="T45" fmla="*/ 1 h 1"/>
                <a:gd name="T46" fmla="*/ 2 w 3"/>
                <a:gd name="T47" fmla="*/ 1 h 1"/>
                <a:gd name="T48" fmla="*/ 0 w 3"/>
                <a:gd name="T49" fmla="*/ 1 h 1"/>
                <a:gd name="T50" fmla="*/ 0 w 3"/>
                <a:gd name="T5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0" name="Freeform 38"/>
            <p:cNvSpPr>
              <a:spLocks/>
            </p:cNvSpPr>
            <p:nvPr/>
          </p:nvSpPr>
          <p:spPr bwMode="auto">
            <a:xfrm>
              <a:off x="2732" y="675"/>
              <a:ext cx="12" cy="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1 w 2"/>
                <a:gd name="T21" fmla="*/ 0 h 1"/>
                <a:gd name="T22" fmla="*/ 1 w 2"/>
                <a:gd name="T23" fmla="*/ 0 h 1"/>
                <a:gd name="T24" fmla="*/ 1 w 2"/>
                <a:gd name="T25" fmla="*/ 0 h 1"/>
                <a:gd name="T26" fmla="*/ 1 w 2"/>
                <a:gd name="T27" fmla="*/ 0 h 1"/>
                <a:gd name="T28" fmla="*/ 2 w 2"/>
                <a:gd name="T29" fmla="*/ 0 h 1"/>
                <a:gd name="T30" fmla="*/ 2 w 2"/>
                <a:gd name="T31" fmla="*/ 0 h 1"/>
                <a:gd name="T32" fmla="*/ 1 w 2"/>
                <a:gd name="T33" fmla="*/ 1 h 1"/>
                <a:gd name="T34" fmla="*/ 0 w 2"/>
                <a:gd name="T35" fmla="*/ 1 h 1"/>
                <a:gd name="T36" fmla="*/ 0 w 2"/>
                <a:gd name="T37" fmla="*/ 0 h 1"/>
                <a:gd name="T38" fmla="*/ 1 w 2"/>
                <a:gd name="T3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1" name="Freeform 39"/>
            <p:cNvSpPr>
              <a:spLocks/>
            </p:cNvSpPr>
            <p:nvPr/>
          </p:nvSpPr>
          <p:spPr bwMode="auto">
            <a:xfrm>
              <a:off x="2738" y="675"/>
              <a:ext cx="6" cy="1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A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2" name="Freeform 40"/>
            <p:cNvSpPr>
              <a:spLocks/>
            </p:cNvSpPr>
            <p:nvPr/>
          </p:nvSpPr>
          <p:spPr bwMode="auto">
            <a:xfrm>
              <a:off x="2732" y="675"/>
              <a:ext cx="12" cy="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2 w 2"/>
                <a:gd name="T25" fmla="*/ 0 h 1"/>
                <a:gd name="T26" fmla="*/ 2 w 2"/>
                <a:gd name="T27" fmla="*/ 0 h 1"/>
                <a:gd name="T28" fmla="*/ 1 w 2"/>
                <a:gd name="T29" fmla="*/ 1 h 1"/>
                <a:gd name="T30" fmla="*/ 0 w 2"/>
                <a:gd name="T31" fmla="*/ 1 h 1"/>
                <a:gd name="T32" fmla="*/ 1 w 2"/>
                <a:gd name="T33" fmla="*/ 0 h 1"/>
                <a:gd name="T34" fmla="*/ 1 w 2"/>
                <a:gd name="T35" fmla="*/ 0 h 1"/>
                <a:gd name="T36" fmla="*/ 1 w 2"/>
                <a:gd name="T37" fmla="*/ 0 h 1"/>
                <a:gd name="T38" fmla="*/ 1 w 2"/>
                <a:gd name="T3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A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3" name="Freeform 41"/>
            <p:cNvSpPr>
              <a:spLocks/>
            </p:cNvSpPr>
            <p:nvPr/>
          </p:nvSpPr>
          <p:spPr bwMode="auto">
            <a:xfrm>
              <a:off x="2768" y="567"/>
              <a:ext cx="6" cy="6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0 h 1"/>
                <a:gd name="T14" fmla="*/ 1 w 1"/>
                <a:gd name="T15" fmla="*/ 1 h 1"/>
                <a:gd name="T16" fmla="*/ 0 w 1"/>
                <a:gd name="T17" fmla="*/ 1 h 1"/>
                <a:gd name="T18" fmla="*/ 0 w 1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4" name="Freeform 42"/>
            <p:cNvSpPr>
              <a:spLocks/>
            </p:cNvSpPr>
            <p:nvPr/>
          </p:nvSpPr>
          <p:spPr bwMode="auto">
            <a:xfrm>
              <a:off x="2762" y="549"/>
              <a:ext cx="12" cy="24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4 h 4"/>
                <a:gd name="T4" fmla="*/ 1 w 2"/>
                <a:gd name="T5" fmla="*/ 4 h 4"/>
                <a:gd name="T6" fmla="*/ 1 w 2"/>
                <a:gd name="T7" fmla="*/ 3 h 4"/>
                <a:gd name="T8" fmla="*/ 1 w 2"/>
                <a:gd name="T9" fmla="*/ 2 h 4"/>
                <a:gd name="T10" fmla="*/ 1 w 2"/>
                <a:gd name="T11" fmla="*/ 1 h 4"/>
                <a:gd name="T12" fmla="*/ 1 w 2"/>
                <a:gd name="T13" fmla="*/ 1 h 4"/>
                <a:gd name="T14" fmla="*/ 1 w 2"/>
                <a:gd name="T15" fmla="*/ 1 h 4"/>
                <a:gd name="T16" fmla="*/ 1 w 2"/>
                <a:gd name="T17" fmla="*/ 1 h 4"/>
                <a:gd name="T18" fmla="*/ 1 w 2"/>
                <a:gd name="T19" fmla="*/ 1 h 4"/>
                <a:gd name="T20" fmla="*/ 1 w 2"/>
                <a:gd name="T21" fmla="*/ 2 h 4"/>
                <a:gd name="T22" fmla="*/ 1 w 2"/>
                <a:gd name="T23" fmla="*/ 2 h 4"/>
                <a:gd name="T24" fmla="*/ 1 w 2"/>
                <a:gd name="T25" fmla="*/ 3 h 4"/>
                <a:gd name="T26" fmla="*/ 2 w 2"/>
                <a:gd name="T27" fmla="*/ 3 h 4"/>
                <a:gd name="T28" fmla="*/ 1 w 2"/>
                <a:gd name="T29" fmla="*/ 4 h 4"/>
                <a:gd name="T30" fmla="*/ 2 w 2"/>
                <a:gd name="T31" fmla="*/ 4 h 4"/>
                <a:gd name="T32" fmla="*/ 2 w 2"/>
                <a:gd name="T33" fmla="*/ 4 h 4"/>
                <a:gd name="T34" fmla="*/ 1 w 2"/>
                <a:gd name="T35" fmla="*/ 0 h 4"/>
                <a:gd name="T36" fmla="*/ 0 w 2"/>
                <a:gd name="T37" fmla="*/ 0 h 4"/>
                <a:gd name="T38" fmla="*/ 1 w 2"/>
                <a:gd name="T39" fmla="*/ 4 h 4"/>
                <a:gd name="T40" fmla="*/ 2 w 2"/>
                <a:gd name="T4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5" name="Freeform 43"/>
            <p:cNvSpPr>
              <a:spLocks/>
            </p:cNvSpPr>
            <p:nvPr/>
          </p:nvSpPr>
          <p:spPr bwMode="auto">
            <a:xfrm>
              <a:off x="2768" y="567"/>
              <a:ext cx="6" cy="6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6" name="Freeform 44"/>
            <p:cNvSpPr>
              <a:spLocks/>
            </p:cNvSpPr>
            <p:nvPr/>
          </p:nvSpPr>
          <p:spPr bwMode="auto">
            <a:xfrm>
              <a:off x="2762" y="549"/>
              <a:ext cx="12" cy="24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4 h 4"/>
                <a:gd name="T4" fmla="*/ 1 w 2"/>
                <a:gd name="T5" fmla="*/ 3 h 4"/>
                <a:gd name="T6" fmla="*/ 1 w 2"/>
                <a:gd name="T7" fmla="*/ 2 h 4"/>
                <a:gd name="T8" fmla="*/ 1 w 2"/>
                <a:gd name="T9" fmla="*/ 1 h 4"/>
                <a:gd name="T10" fmla="*/ 1 w 2"/>
                <a:gd name="T11" fmla="*/ 1 h 4"/>
                <a:gd name="T12" fmla="*/ 1 w 2"/>
                <a:gd name="T13" fmla="*/ 1 h 4"/>
                <a:gd name="T14" fmla="*/ 1 w 2"/>
                <a:gd name="T15" fmla="*/ 0 h 4"/>
                <a:gd name="T16" fmla="*/ 1 w 2"/>
                <a:gd name="T17" fmla="*/ 0 h 4"/>
                <a:gd name="T18" fmla="*/ 1 w 2"/>
                <a:gd name="T19" fmla="*/ 1 h 4"/>
                <a:gd name="T20" fmla="*/ 1 w 2"/>
                <a:gd name="T21" fmla="*/ 1 h 4"/>
                <a:gd name="T22" fmla="*/ 1 w 2"/>
                <a:gd name="T23" fmla="*/ 2 h 4"/>
                <a:gd name="T24" fmla="*/ 1 w 2"/>
                <a:gd name="T25" fmla="*/ 2 h 4"/>
                <a:gd name="T26" fmla="*/ 1 w 2"/>
                <a:gd name="T27" fmla="*/ 3 h 4"/>
                <a:gd name="T28" fmla="*/ 2 w 2"/>
                <a:gd name="T29" fmla="*/ 3 h 4"/>
                <a:gd name="T30" fmla="*/ 2 w 2"/>
                <a:gd name="T31" fmla="*/ 4 h 4"/>
                <a:gd name="T32" fmla="*/ 2 w 2"/>
                <a:gd name="T33" fmla="*/ 4 h 4"/>
                <a:gd name="T34" fmla="*/ 1 w 2"/>
                <a:gd name="T35" fmla="*/ 0 h 4"/>
                <a:gd name="T36" fmla="*/ 0 w 2"/>
                <a:gd name="T37" fmla="*/ 0 h 4"/>
                <a:gd name="T38" fmla="*/ 1 w 2"/>
                <a:gd name="T39" fmla="*/ 4 h 4"/>
                <a:gd name="T40" fmla="*/ 1 w 2"/>
                <a:gd name="T4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7" name="Freeform 45"/>
            <p:cNvSpPr>
              <a:spLocks/>
            </p:cNvSpPr>
            <p:nvPr/>
          </p:nvSpPr>
          <p:spPr bwMode="auto">
            <a:xfrm>
              <a:off x="2750" y="585"/>
              <a:ext cx="108" cy="108"/>
            </a:xfrm>
            <a:custGeom>
              <a:avLst/>
              <a:gdLst>
                <a:gd name="T0" fmla="*/ 4 w 18"/>
                <a:gd name="T1" fmla="*/ 12 h 18"/>
                <a:gd name="T2" fmla="*/ 4 w 18"/>
                <a:gd name="T3" fmla="*/ 13 h 18"/>
                <a:gd name="T4" fmla="*/ 5 w 18"/>
                <a:gd name="T5" fmla="*/ 12 h 18"/>
                <a:gd name="T6" fmla="*/ 5 w 18"/>
                <a:gd name="T7" fmla="*/ 13 h 18"/>
                <a:gd name="T8" fmla="*/ 5 w 18"/>
                <a:gd name="T9" fmla="*/ 13 h 18"/>
                <a:gd name="T10" fmla="*/ 7 w 18"/>
                <a:gd name="T11" fmla="*/ 11 h 18"/>
                <a:gd name="T12" fmla="*/ 7 w 18"/>
                <a:gd name="T13" fmla="*/ 11 h 18"/>
                <a:gd name="T14" fmla="*/ 7 w 18"/>
                <a:gd name="T15" fmla="*/ 13 h 18"/>
                <a:gd name="T16" fmla="*/ 7 w 18"/>
                <a:gd name="T17" fmla="*/ 12 h 18"/>
                <a:gd name="T18" fmla="*/ 8 w 18"/>
                <a:gd name="T19" fmla="*/ 13 h 18"/>
                <a:gd name="T20" fmla="*/ 8 w 18"/>
                <a:gd name="T21" fmla="*/ 12 h 18"/>
                <a:gd name="T22" fmla="*/ 9 w 18"/>
                <a:gd name="T23" fmla="*/ 11 h 18"/>
                <a:gd name="T24" fmla="*/ 9 w 18"/>
                <a:gd name="T25" fmla="*/ 13 h 18"/>
                <a:gd name="T26" fmla="*/ 10 w 18"/>
                <a:gd name="T27" fmla="*/ 13 h 18"/>
                <a:gd name="T28" fmla="*/ 11 w 18"/>
                <a:gd name="T29" fmla="*/ 13 h 18"/>
                <a:gd name="T30" fmla="*/ 11 w 18"/>
                <a:gd name="T31" fmla="*/ 11 h 18"/>
                <a:gd name="T32" fmla="*/ 11 w 18"/>
                <a:gd name="T33" fmla="*/ 13 h 18"/>
                <a:gd name="T34" fmla="*/ 12 w 18"/>
                <a:gd name="T35" fmla="*/ 12 h 18"/>
                <a:gd name="T36" fmla="*/ 12 w 18"/>
                <a:gd name="T37" fmla="*/ 11 h 18"/>
                <a:gd name="T38" fmla="*/ 13 w 18"/>
                <a:gd name="T39" fmla="*/ 12 h 18"/>
                <a:gd name="T40" fmla="*/ 14 w 18"/>
                <a:gd name="T41" fmla="*/ 11 h 18"/>
                <a:gd name="T42" fmla="*/ 14 w 18"/>
                <a:gd name="T43" fmla="*/ 10 h 18"/>
                <a:gd name="T44" fmla="*/ 15 w 18"/>
                <a:gd name="T45" fmla="*/ 10 h 18"/>
                <a:gd name="T46" fmla="*/ 15 w 18"/>
                <a:gd name="T47" fmla="*/ 9 h 18"/>
                <a:gd name="T48" fmla="*/ 15 w 18"/>
                <a:gd name="T49" fmla="*/ 9 h 18"/>
                <a:gd name="T50" fmla="*/ 15 w 18"/>
                <a:gd name="T51" fmla="*/ 8 h 18"/>
                <a:gd name="T52" fmla="*/ 15 w 18"/>
                <a:gd name="T53" fmla="*/ 7 h 18"/>
                <a:gd name="T54" fmla="*/ 16 w 18"/>
                <a:gd name="T55" fmla="*/ 7 h 18"/>
                <a:gd name="T56" fmla="*/ 16 w 18"/>
                <a:gd name="T57" fmla="*/ 7 h 18"/>
                <a:gd name="T58" fmla="*/ 16 w 18"/>
                <a:gd name="T59" fmla="*/ 6 h 18"/>
                <a:gd name="T60" fmla="*/ 16 w 18"/>
                <a:gd name="T61" fmla="*/ 6 h 18"/>
                <a:gd name="T62" fmla="*/ 16 w 18"/>
                <a:gd name="T63" fmla="*/ 6 h 18"/>
                <a:gd name="T64" fmla="*/ 16 w 18"/>
                <a:gd name="T65" fmla="*/ 5 h 18"/>
                <a:gd name="T66" fmla="*/ 16 w 18"/>
                <a:gd name="T67" fmla="*/ 5 h 18"/>
                <a:gd name="T68" fmla="*/ 16 w 18"/>
                <a:gd name="T69" fmla="*/ 4 h 18"/>
                <a:gd name="T70" fmla="*/ 16 w 18"/>
                <a:gd name="T71" fmla="*/ 4 h 18"/>
                <a:gd name="T72" fmla="*/ 16 w 18"/>
                <a:gd name="T73" fmla="*/ 3 h 18"/>
                <a:gd name="T74" fmla="*/ 16 w 18"/>
                <a:gd name="T75" fmla="*/ 3 h 18"/>
                <a:gd name="T76" fmla="*/ 15 w 18"/>
                <a:gd name="T77" fmla="*/ 2 h 18"/>
                <a:gd name="T78" fmla="*/ 15 w 18"/>
                <a:gd name="T79" fmla="*/ 2 h 18"/>
                <a:gd name="T80" fmla="*/ 15 w 18"/>
                <a:gd name="T81" fmla="*/ 1 h 18"/>
                <a:gd name="T82" fmla="*/ 15 w 18"/>
                <a:gd name="T83" fmla="*/ 1 h 18"/>
                <a:gd name="T84" fmla="*/ 15 w 18"/>
                <a:gd name="T85" fmla="*/ 2 h 18"/>
                <a:gd name="T86" fmla="*/ 14 w 18"/>
                <a:gd name="T87" fmla="*/ 2 h 18"/>
                <a:gd name="T88" fmla="*/ 15 w 18"/>
                <a:gd name="T89" fmla="*/ 3 h 18"/>
                <a:gd name="T90" fmla="*/ 14 w 18"/>
                <a:gd name="T91" fmla="*/ 3 h 18"/>
                <a:gd name="T92" fmla="*/ 13 w 18"/>
                <a:gd name="T93" fmla="*/ 5 h 18"/>
                <a:gd name="T94" fmla="*/ 12 w 18"/>
                <a:gd name="T95" fmla="*/ 7 h 18"/>
                <a:gd name="T96" fmla="*/ 11 w 18"/>
                <a:gd name="T97" fmla="*/ 8 h 18"/>
                <a:gd name="T98" fmla="*/ 8 w 18"/>
                <a:gd name="T99" fmla="*/ 10 h 18"/>
                <a:gd name="T100" fmla="*/ 7 w 18"/>
                <a:gd name="T101" fmla="*/ 11 h 18"/>
                <a:gd name="T102" fmla="*/ 6 w 18"/>
                <a:gd name="T103" fmla="*/ 11 h 18"/>
                <a:gd name="T104" fmla="*/ 5 w 18"/>
                <a:gd name="T105" fmla="*/ 11 h 18"/>
                <a:gd name="T106" fmla="*/ 4 w 18"/>
                <a:gd name="T107" fmla="*/ 11 h 18"/>
                <a:gd name="T108" fmla="*/ 7 w 18"/>
                <a:gd name="T109" fmla="*/ 10 h 18"/>
                <a:gd name="T110" fmla="*/ 14 w 18"/>
                <a:gd name="T111" fmla="*/ 0 h 18"/>
                <a:gd name="T112" fmla="*/ 18 w 18"/>
                <a:gd name="T113" fmla="*/ 3 h 18"/>
                <a:gd name="T114" fmla="*/ 18 w 18"/>
                <a:gd name="T115" fmla="*/ 10 h 18"/>
                <a:gd name="T116" fmla="*/ 14 w 18"/>
                <a:gd name="T117" fmla="*/ 16 h 18"/>
                <a:gd name="T118" fmla="*/ 6 w 18"/>
                <a:gd name="T119" fmla="*/ 17 h 18"/>
                <a:gd name="T120" fmla="*/ 3 w 18"/>
                <a:gd name="T12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" h="18">
                  <a:moveTo>
                    <a:pt x="4" y="12"/>
                  </a:moveTo>
                  <a:lnTo>
                    <a:pt x="5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11" y="8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8" y="3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7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F2A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8" name="Freeform 46"/>
            <p:cNvSpPr>
              <a:spLocks/>
            </p:cNvSpPr>
            <p:nvPr/>
          </p:nvSpPr>
          <p:spPr bwMode="auto">
            <a:xfrm>
              <a:off x="2774" y="651"/>
              <a:ext cx="6" cy="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79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599" name="Freeform 47"/>
            <p:cNvSpPr>
              <a:spLocks/>
            </p:cNvSpPr>
            <p:nvPr/>
          </p:nvSpPr>
          <p:spPr bwMode="auto">
            <a:xfrm>
              <a:off x="2750" y="579"/>
              <a:ext cx="108" cy="114"/>
            </a:xfrm>
            <a:custGeom>
              <a:avLst/>
              <a:gdLst>
                <a:gd name="T0" fmla="*/ 5 w 18"/>
                <a:gd name="T1" fmla="*/ 13 h 19"/>
                <a:gd name="T2" fmla="*/ 3 w 18"/>
                <a:gd name="T3" fmla="*/ 14 h 19"/>
                <a:gd name="T4" fmla="*/ 3 w 18"/>
                <a:gd name="T5" fmla="*/ 15 h 19"/>
                <a:gd name="T6" fmla="*/ 5 w 18"/>
                <a:gd name="T7" fmla="*/ 13 h 19"/>
                <a:gd name="T8" fmla="*/ 4 w 18"/>
                <a:gd name="T9" fmla="*/ 15 h 19"/>
                <a:gd name="T10" fmla="*/ 5 w 18"/>
                <a:gd name="T11" fmla="*/ 15 h 19"/>
                <a:gd name="T12" fmla="*/ 6 w 18"/>
                <a:gd name="T13" fmla="*/ 13 h 19"/>
                <a:gd name="T14" fmla="*/ 7 w 18"/>
                <a:gd name="T15" fmla="*/ 12 h 19"/>
                <a:gd name="T16" fmla="*/ 7 w 18"/>
                <a:gd name="T17" fmla="*/ 13 h 19"/>
                <a:gd name="T18" fmla="*/ 6 w 18"/>
                <a:gd name="T19" fmla="*/ 15 h 19"/>
                <a:gd name="T20" fmla="*/ 7 w 18"/>
                <a:gd name="T21" fmla="*/ 15 h 19"/>
                <a:gd name="T22" fmla="*/ 8 w 18"/>
                <a:gd name="T23" fmla="*/ 15 h 19"/>
                <a:gd name="T24" fmla="*/ 8 w 18"/>
                <a:gd name="T25" fmla="*/ 13 h 19"/>
                <a:gd name="T26" fmla="*/ 9 w 18"/>
                <a:gd name="T27" fmla="*/ 13 h 19"/>
                <a:gd name="T28" fmla="*/ 9 w 18"/>
                <a:gd name="T29" fmla="*/ 15 h 19"/>
                <a:gd name="T30" fmla="*/ 10 w 18"/>
                <a:gd name="T31" fmla="*/ 15 h 19"/>
                <a:gd name="T32" fmla="*/ 11 w 18"/>
                <a:gd name="T33" fmla="*/ 15 h 19"/>
                <a:gd name="T34" fmla="*/ 11 w 18"/>
                <a:gd name="T35" fmla="*/ 12 h 19"/>
                <a:gd name="T36" fmla="*/ 12 w 18"/>
                <a:gd name="T37" fmla="*/ 15 h 19"/>
                <a:gd name="T38" fmla="*/ 12 w 18"/>
                <a:gd name="T39" fmla="*/ 15 h 19"/>
                <a:gd name="T40" fmla="*/ 13 w 18"/>
                <a:gd name="T41" fmla="*/ 15 h 19"/>
                <a:gd name="T42" fmla="*/ 13 w 18"/>
                <a:gd name="T43" fmla="*/ 13 h 19"/>
                <a:gd name="T44" fmla="*/ 13 w 18"/>
                <a:gd name="T45" fmla="*/ 12 h 19"/>
                <a:gd name="T46" fmla="*/ 14 w 18"/>
                <a:gd name="T47" fmla="*/ 14 h 19"/>
                <a:gd name="T48" fmla="*/ 14 w 18"/>
                <a:gd name="T49" fmla="*/ 14 h 19"/>
                <a:gd name="T50" fmla="*/ 14 w 18"/>
                <a:gd name="T51" fmla="*/ 12 h 19"/>
                <a:gd name="T52" fmla="*/ 14 w 18"/>
                <a:gd name="T53" fmla="*/ 11 h 19"/>
                <a:gd name="T54" fmla="*/ 15 w 18"/>
                <a:gd name="T55" fmla="*/ 13 h 19"/>
                <a:gd name="T56" fmla="*/ 16 w 18"/>
                <a:gd name="T57" fmla="*/ 12 h 19"/>
                <a:gd name="T58" fmla="*/ 15 w 18"/>
                <a:gd name="T59" fmla="*/ 11 h 19"/>
                <a:gd name="T60" fmla="*/ 16 w 18"/>
                <a:gd name="T61" fmla="*/ 11 h 19"/>
                <a:gd name="T62" fmla="*/ 16 w 18"/>
                <a:gd name="T63" fmla="*/ 11 h 19"/>
                <a:gd name="T64" fmla="*/ 16 w 18"/>
                <a:gd name="T65" fmla="*/ 9 h 19"/>
                <a:gd name="T66" fmla="*/ 15 w 18"/>
                <a:gd name="T67" fmla="*/ 8 h 19"/>
                <a:gd name="T68" fmla="*/ 16 w 18"/>
                <a:gd name="T69" fmla="*/ 9 h 19"/>
                <a:gd name="T70" fmla="*/ 17 w 18"/>
                <a:gd name="T71" fmla="*/ 8 h 19"/>
                <a:gd name="T72" fmla="*/ 17 w 18"/>
                <a:gd name="T73" fmla="*/ 8 h 19"/>
                <a:gd name="T74" fmla="*/ 17 w 18"/>
                <a:gd name="T75" fmla="*/ 7 h 19"/>
                <a:gd name="T76" fmla="*/ 17 w 18"/>
                <a:gd name="T77" fmla="*/ 7 h 19"/>
                <a:gd name="T78" fmla="*/ 17 w 18"/>
                <a:gd name="T79" fmla="*/ 6 h 19"/>
                <a:gd name="T80" fmla="*/ 16 w 18"/>
                <a:gd name="T81" fmla="*/ 6 h 19"/>
                <a:gd name="T82" fmla="*/ 17 w 18"/>
                <a:gd name="T83" fmla="*/ 5 h 19"/>
                <a:gd name="T84" fmla="*/ 16 w 18"/>
                <a:gd name="T85" fmla="*/ 5 h 19"/>
                <a:gd name="T86" fmla="*/ 16 w 18"/>
                <a:gd name="T87" fmla="*/ 4 h 19"/>
                <a:gd name="T88" fmla="*/ 16 w 18"/>
                <a:gd name="T89" fmla="*/ 3 h 19"/>
                <a:gd name="T90" fmla="*/ 15 w 18"/>
                <a:gd name="T91" fmla="*/ 2 h 19"/>
                <a:gd name="T92" fmla="*/ 15 w 18"/>
                <a:gd name="T93" fmla="*/ 2 h 19"/>
                <a:gd name="T94" fmla="*/ 15 w 18"/>
                <a:gd name="T95" fmla="*/ 3 h 19"/>
                <a:gd name="T96" fmla="*/ 14 w 18"/>
                <a:gd name="T97" fmla="*/ 3 h 19"/>
                <a:gd name="T98" fmla="*/ 14 w 18"/>
                <a:gd name="T99" fmla="*/ 5 h 19"/>
                <a:gd name="T100" fmla="*/ 11 w 18"/>
                <a:gd name="T101" fmla="*/ 9 h 19"/>
                <a:gd name="T102" fmla="*/ 8 w 18"/>
                <a:gd name="T103" fmla="*/ 11 h 19"/>
                <a:gd name="T104" fmla="*/ 5 w 18"/>
                <a:gd name="T105" fmla="*/ 12 h 19"/>
                <a:gd name="T106" fmla="*/ 5 w 18"/>
                <a:gd name="T107" fmla="*/ 11 h 19"/>
                <a:gd name="T108" fmla="*/ 11 w 18"/>
                <a:gd name="T109" fmla="*/ 9 h 19"/>
                <a:gd name="T110" fmla="*/ 14 w 18"/>
                <a:gd name="T111" fmla="*/ 0 h 19"/>
                <a:gd name="T112" fmla="*/ 18 w 18"/>
                <a:gd name="T113" fmla="*/ 7 h 19"/>
                <a:gd name="T114" fmla="*/ 14 w 18"/>
                <a:gd name="T115" fmla="*/ 16 h 19"/>
                <a:gd name="T116" fmla="*/ 5 w 18"/>
                <a:gd name="T117" fmla="*/ 18 h 19"/>
                <a:gd name="T118" fmla="*/ 4 w 18"/>
                <a:gd name="T1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" h="19">
                  <a:moveTo>
                    <a:pt x="5" y="12"/>
                  </a:moveTo>
                  <a:lnTo>
                    <a:pt x="5" y="12"/>
                  </a:lnTo>
                  <a:lnTo>
                    <a:pt x="5" y="13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7" y="13"/>
                  </a:lnTo>
                  <a:lnTo>
                    <a:pt x="15" y="15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9" y="19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4" y="13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EE79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0" name="Freeform 48"/>
            <p:cNvSpPr>
              <a:spLocks/>
            </p:cNvSpPr>
            <p:nvPr/>
          </p:nvSpPr>
          <p:spPr bwMode="auto">
            <a:xfrm>
              <a:off x="2714" y="699"/>
              <a:ext cx="60" cy="30"/>
            </a:xfrm>
            <a:custGeom>
              <a:avLst/>
              <a:gdLst>
                <a:gd name="T0" fmla="*/ 0 w 10"/>
                <a:gd name="T1" fmla="*/ 1 h 5"/>
                <a:gd name="T2" fmla="*/ 0 w 10"/>
                <a:gd name="T3" fmla="*/ 1 h 5"/>
                <a:gd name="T4" fmla="*/ 0 w 10"/>
                <a:gd name="T5" fmla="*/ 2 h 5"/>
                <a:gd name="T6" fmla="*/ 0 w 10"/>
                <a:gd name="T7" fmla="*/ 2 h 5"/>
                <a:gd name="T8" fmla="*/ 1 w 10"/>
                <a:gd name="T9" fmla="*/ 2 h 5"/>
                <a:gd name="T10" fmla="*/ 1 w 10"/>
                <a:gd name="T11" fmla="*/ 3 h 5"/>
                <a:gd name="T12" fmla="*/ 2 w 10"/>
                <a:gd name="T13" fmla="*/ 3 h 5"/>
                <a:gd name="T14" fmla="*/ 2 w 10"/>
                <a:gd name="T15" fmla="*/ 4 h 5"/>
                <a:gd name="T16" fmla="*/ 3 w 10"/>
                <a:gd name="T17" fmla="*/ 4 h 5"/>
                <a:gd name="T18" fmla="*/ 3 w 10"/>
                <a:gd name="T19" fmla="*/ 4 h 5"/>
                <a:gd name="T20" fmla="*/ 5 w 10"/>
                <a:gd name="T21" fmla="*/ 4 h 5"/>
                <a:gd name="T22" fmla="*/ 5 w 10"/>
                <a:gd name="T23" fmla="*/ 4 h 5"/>
                <a:gd name="T24" fmla="*/ 6 w 10"/>
                <a:gd name="T25" fmla="*/ 4 h 5"/>
                <a:gd name="T26" fmla="*/ 7 w 10"/>
                <a:gd name="T27" fmla="*/ 4 h 5"/>
                <a:gd name="T28" fmla="*/ 8 w 10"/>
                <a:gd name="T29" fmla="*/ 4 h 5"/>
                <a:gd name="T30" fmla="*/ 8 w 10"/>
                <a:gd name="T31" fmla="*/ 4 h 5"/>
                <a:gd name="T32" fmla="*/ 9 w 10"/>
                <a:gd name="T33" fmla="*/ 4 h 5"/>
                <a:gd name="T34" fmla="*/ 9 w 10"/>
                <a:gd name="T35" fmla="*/ 4 h 5"/>
                <a:gd name="T36" fmla="*/ 9 w 10"/>
                <a:gd name="T37" fmla="*/ 4 h 5"/>
                <a:gd name="T38" fmla="*/ 9 w 10"/>
                <a:gd name="T39" fmla="*/ 4 h 5"/>
                <a:gd name="T40" fmla="*/ 9 w 10"/>
                <a:gd name="T41" fmla="*/ 4 h 5"/>
                <a:gd name="T42" fmla="*/ 9 w 10"/>
                <a:gd name="T43" fmla="*/ 4 h 5"/>
                <a:gd name="T44" fmla="*/ 8 w 10"/>
                <a:gd name="T45" fmla="*/ 4 h 5"/>
                <a:gd name="T46" fmla="*/ 8 w 10"/>
                <a:gd name="T47" fmla="*/ 4 h 5"/>
                <a:gd name="T48" fmla="*/ 7 w 10"/>
                <a:gd name="T49" fmla="*/ 3 h 5"/>
                <a:gd name="T50" fmla="*/ 7 w 10"/>
                <a:gd name="T51" fmla="*/ 3 h 5"/>
                <a:gd name="T52" fmla="*/ 7 w 10"/>
                <a:gd name="T53" fmla="*/ 3 h 5"/>
                <a:gd name="T54" fmla="*/ 6 w 10"/>
                <a:gd name="T55" fmla="*/ 3 h 5"/>
                <a:gd name="T56" fmla="*/ 6 w 10"/>
                <a:gd name="T57" fmla="*/ 3 h 5"/>
                <a:gd name="T58" fmla="*/ 5 w 10"/>
                <a:gd name="T59" fmla="*/ 3 h 5"/>
                <a:gd name="T60" fmla="*/ 5 w 10"/>
                <a:gd name="T61" fmla="*/ 3 h 5"/>
                <a:gd name="T62" fmla="*/ 4 w 10"/>
                <a:gd name="T63" fmla="*/ 3 h 5"/>
                <a:gd name="T64" fmla="*/ 4 w 10"/>
                <a:gd name="T65" fmla="*/ 3 h 5"/>
                <a:gd name="T66" fmla="*/ 4 w 10"/>
                <a:gd name="T67" fmla="*/ 3 h 5"/>
                <a:gd name="T68" fmla="*/ 3 w 10"/>
                <a:gd name="T69" fmla="*/ 3 h 5"/>
                <a:gd name="T70" fmla="*/ 2 w 10"/>
                <a:gd name="T71" fmla="*/ 3 h 5"/>
                <a:gd name="T72" fmla="*/ 2 w 10"/>
                <a:gd name="T73" fmla="*/ 2 h 5"/>
                <a:gd name="T74" fmla="*/ 2 w 10"/>
                <a:gd name="T75" fmla="*/ 2 h 5"/>
                <a:gd name="T76" fmla="*/ 2 w 10"/>
                <a:gd name="T77" fmla="*/ 2 h 5"/>
                <a:gd name="T78" fmla="*/ 1 w 10"/>
                <a:gd name="T79" fmla="*/ 1 h 5"/>
                <a:gd name="T80" fmla="*/ 1 w 10"/>
                <a:gd name="T81" fmla="*/ 1 h 5"/>
                <a:gd name="T82" fmla="*/ 1 w 10"/>
                <a:gd name="T83" fmla="*/ 1 h 5"/>
                <a:gd name="T84" fmla="*/ 1 w 10"/>
                <a:gd name="T85" fmla="*/ 1 h 5"/>
                <a:gd name="T86" fmla="*/ 0 w 10"/>
                <a:gd name="T87" fmla="*/ 1 h 5"/>
                <a:gd name="T88" fmla="*/ 0 w 10"/>
                <a:gd name="T89" fmla="*/ 1 h 5"/>
                <a:gd name="T90" fmla="*/ 0 w 10"/>
                <a:gd name="T91" fmla="*/ 1 h 5"/>
                <a:gd name="T92" fmla="*/ 0 w 10"/>
                <a:gd name="T93" fmla="*/ 0 h 5"/>
                <a:gd name="T94" fmla="*/ 1 w 10"/>
                <a:gd name="T95" fmla="*/ 0 h 5"/>
                <a:gd name="T96" fmla="*/ 2 w 10"/>
                <a:gd name="T97" fmla="*/ 1 h 5"/>
                <a:gd name="T98" fmla="*/ 2 w 10"/>
                <a:gd name="T99" fmla="*/ 2 h 5"/>
                <a:gd name="T100" fmla="*/ 4 w 10"/>
                <a:gd name="T101" fmla="*/ 2 h 5"/>
                <a:gd name="T102" fmla="*/ 7 w 10"/>
                <a:gd name="T103" fmla="*/ 2 h 5"/>
                <a:gd name="T104" fmla="*/ 8 w 10"/>
                <a:gd name="T105" fmla="*/ 3 h 5"/>
                <a:gd name="T106" fmla="*/ 10 w 10"/>
                <a:gd name="T107" fmla="*/ 4 h 5"/>
                <a:gd name="T108" fmla="*/ 10 w 10"/>
                <a:gd name="T109" fmla="*/ 5 h 5"/>
                <a:gd name="T110" fmla="*/ 7 w 10"/>
                <a:gd name="T111" fmla="*/ 5 h 5"/>
                <a:gd name="T112" fmla="*/ 3 w 10"/>
                <a:gd name="T113" fmla="*/ 5 h 5"/>
                <a:gd name="T114" fmla="*/ 1 w 10"/>
                <a:gd name="T115" fmla="*/ 3 h 5"/>
                <a:gd name="T116" fmla="*/ 0 w 10"/>
                <a:gd name="T117" fmla="*/ 2 h 5"/>
                <a:gd name="T118" fmla="*/ 0 w 10"/>
                <a:gd name="T1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" h="5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5"/>
                  </a:lnTo>
                  <a:lnTo>
                    <a:pt x="3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1" name="Freeform 49"/>
            <p:cNvSpPr>
              <a:spLocks/>
            </p:cNvSpPr>
            <p:nvPr/>
          </p:nvSpPr>
          <p:spPr bwMode="auto">
            <a:xfrm>
              <a:off x="2726" y="729"/>
              <a:ext cx="12" cy="6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1 w 2"/>
                <a:gd name="T11" fmla="*/ 1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2" name="Freeform 50"/>
            <p:cNvSpPr>
              <a:spLocks/>
            </p:cNvSpPr>
            <p:nvPr/>
          </p:nvSpPr>
          <p:spPr bwMode="auto">
            <a:xfrm>
              <a:off x="2708" y="717"/>
              <a:ext cx="66" cy="30"/>
            </a:xfrm>
            <a:custGeom>
              <a:avLst/>
              <a:gdLst>
                <a:gd name="T0" fmla="*/ 4 w 11"/>
                <a:gd name="T1" fmla="*/ 2 h 5"/>
                <a:gd name="T2" fmla="*/ 4 w 11"/>
                <a:gd name="T3" fmla="*/ 3 h 5"/>
                <a:gd name="T4" fmla="*/ 4 w 11"/>
                <a:gd name="T5" fmla="*/ 3 h 5"/>
                <a:gd name="T6" fmla="*/ 5 w 11"/>
                <a:gd name="T7" fmla="*/ 3 h 5"/>
                <a:gd name="T8" fmla="*/ 6 w 11"/>
                <a:gd name="T9" fmla="*/ 3 h 5"/>
                <a:gd name="T10" fmla="*/ 7 w 11"/>
                <a:gd name="T11" fmla="*/ 4 h 5"/>
                <a:gd name="T12" fmla="*/ 8 w 11"/>
                <a:gd name="T13" fmla="*/ 3 h 5"/>
                <a:gd name="T14" fmla="*/ 8 w 11"/>
                <a:gd name="T15" fmla="*/ 3 h 5"/>
                <a:gd name="T16" fmla="*/ 9 w 11"/>
                <a:gd name="T17" fmla="*/ 3 h 5"/>
                <a:gd name="T18" fmla="*/ 9 w 11"/>
                <a:gd name="T19" fmla="*/ 3 h 5"/>
                <a:gd name="T20" fmla="*/ 9 w 11"/>
                <a:gd name="T21" fmla="*/ 3 h 5"/>
                <a:gd name="T22" fmla="*/ 9 w 11"/>
                <a:gd name="T23" fmla="*/ 4 h 5"/>
                <a:gd name="T24" fmla="*/ 9 w 11"/>
                <a:gd name="T25" fmla="*/ 4 h 5"/>
                <a:gd name="T26" fmla="*/ 9 w 11"/>
                <a:gd name="T27" fmla="*/ 4 h 5"/>
                <a:gd name="T28" fmla="*/ 9 w 11"/>
                <a:gd name="T29" fmla="*/ 4 h 5"/>
                <a:gd name="T30" fmla="*/ 8 w 11"/>
                <a:gd name="T31" fmla="*/ 4 h 5"/>
                <a:gd name="T32" fmla="*/ 7 w 11"/>
                <a:gd name="T33" fmla="*/ 4 h 5"/>
                <a:gd name="T34" fmla="*/ 7 w 11"/>
                <a:gd name="T35" fmla="*/ 4 h 5"/>
                <a:gd name="T36" fmla="*/ 6 w 11"/>
                <a:gd name="T37" fmla="*/ 4 h 5"/>
                <a:gd name="T38" fmla="*/ 6 w 11"/>
                <a:gd name="T39" fmla="*/ 4 h 5"/>
                <a:gd name="T40" fmla="*/ 5 w 11"/>
                <a:gd name="T41" fmla="*/ 4 h 5"/>
                <a:gd name="T42" fmla="*/ 4 w 11"/>
                <a:gd name="T43" fmla="*/ 4 h 5"/>
                <a:gd name="T44" fmla="*/ 4 w 11"/>
                <a:gd name="T45" fmla="*/ 4 h 5"/>
                <a:gd name="T46" fmla="*/ 3 w 11"/>
                <a:gd name="T47" fmla="*/ 4 h 5"/>
                <a:gd name="T48" fmla="*/ 3 w 11"/>
                <a:gd name="T49" fmla="*/ 3 h 5"/>
                <a:gd name="T50" fmla="*/ 2 w 11"/>
                <a:gd name="T51" fmla="*/ 3 h 5"/>
                <a:gd name="T52" fmla="*/ 2 w 11"/>
                <a:gd name="T53" fmla="*/ 3 h 5"/>
                <a:gd name="T54" fmla="*/ 1 w 11"/>
                <a:gd name="T55" fmla="*/ 3 h 5"/>
                <a:gd name="T56" fmla="*/ 1 w 11"/>
                <a:gd name="T57" fmla="*/ 2 h 5"/>
                <a:gd name="T58" fmla="*/ 1 w 11"/>
                <a:gd name="T59" fmla="*/ 2 h 5"/>
                <a:gd name="T60" fmla="*/ 1 w 11"/>
                <a:gd name="T61" fmla="*/ 1 h 5"/>
                <a:gd name="T62" fmla="*/ 1 w 11"/>
                <a:gd name="T63" fmla="*/ 1 h 5"/>
                <a:gd name="T64" fmla="*/ 1 w 11"/>
                <a:gd name="T65" fmla="*/ 1 h 5"/>
                <a:gd name="T66" fmla="*/ 2 w 11"/>
                <a:gd name="T67" fmla="*/ 2 h 5"/>
                <a:gd name="T68" fmla="*/ 2 w 11"/>
                <a:gd name="T69" fmla="*/ 2 h 5"/>
                <a:gd name="T70" fmla="*/ 3 w 11"/>
                <a:gd name="T71" fmla="*/ 2 h 5"/>
                <a:gd name="T72" fmla="*/ 3 w 11"/>
                <a:gd name="T73" fmla="*/ 3 h 5"/>
                <a:gd name="T74" fmla="*/ 3 w 11"/>
                <a:gd name="T75" fmla="*/ 2 h 5"/>
                <a:gd name="T76" fmla="*/ 1 w 11"/>
                <a:gd name="T77" fmla="*/ 0 h 5"/>
                <a:gd name="T78" fmla="*/ 0 w 11"/>
                <a:gd name="T79" fmla="*/ 0 h 5"/>
                <a:gd name="T80" fmla="*/ 0 w 11"/>
                <a:gd name="T81" fmla="*/ 2 h 5"/>
                <a:gd name="T82" fmla="*/ 1 w 11"/>
                <a:gd name="T83" fmla="*/ 4 h 5"/>
                <a:gd name="T84" fmla="*/ 2 w 11"/>
                <a:gd name="T85" fmla="*/ 4 h 5"/>
                <a:gd name="T86" fmla="*/ 3 w 11"/>
                <a:gd name="T87" fmla="*/ 5 h 5"/>
                <a:gd name="T88" fmla="*/ 6 w 11"/>
                <a:gd name="T89" fmla="*/ 5 h 5"/>
                <a:gd name="T90" fmla="*/ 10 w 11"/>
                <a:gd name="T91" fmla="*/ 5 h 5"/>
                <a:gd name="T92" fmla="*/ 10 w 11"/>
                <a:gd name="T93" fmla="*/ 4 h 5"/>
                <a:gd name="T94" fmla="*/ 11 w 11"/>
                <a:gd name="T95" fmla="*/ 2 h 5"/>
                <a:gd name="T96" fmla="*/ 10 w 11"/>
                <a:gd name="T97" fmla="*/ 2 h 5"/>
                <a:gd name="T98" fmla="*/ 6 w 11"/>
                <a:gd name="T99" fmla="*/ 2 h 5"/>
                <a:gd name="T100" fmla="*/ 4 w 11"/>
                <a:gd name="T101" fmla="*/ 2 h 5"/>
                <a:gd name="T102" fmla="*/ 4 w 11"/>
                <a:gd name="T10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6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3" name="Freeform 51"/>
            <p:cNvSpPr>
              <a:spLocks/>
            </p:cNvSpPr>
            <p:nvPr/>
          </p:nvSpPr>
          <p:spPr bwMode="auto">
            <a:xfrm>
              <a:off x="2708" y="717"/>
              <a:ext cx="6" cy="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4" name="Freeform 52"/>
            <p:cNvSpPr>
              <a:spLocks/>
            </p:cNvSpPr>
            <p:nvPr/>
          </p:nvSpPr>
          <p:spPr bwMode="auto">
            <a:xfrm>
              <a:off x="2708" y="711"/>
              <a:ext cx="66" cy="36"/>
            </a:xfrm>
            <a:custGeom>
              <a:avLst/>
              <a:gdLst>
                <a:gd name="T0" fmla="*/ 0 w 11"/>
                <a:gd name="T1" fmla="*/ 1 h 6"/>
                <a:gd name="T2" fmla="*/ 1 w 11"/>
                <a:gd name="T3" fmla="*/ 2 h 6"/>
                <a:gd name="T4" fmla="*/ 0 w 11"/>
                <a:gd name="T5" fmla="*/ 2 h 6"/>
                <a:gd name="T6" fmla="*/ 1 w 11"/>
                <a:gd name="T7" fmla="*/ 3 h 6"/>
                <a:gd name="T8" fmla="*/ 1 w 11"/>
                <a:gd name="T9" fmla="*/ 3 h 6"/>
                <a:gd name="T10" fmla="*/ 1 w 11"/>
                <a:gd name="T11" fmla="*/ 4 h 6"/>
                <a:gd name="T12" fmla="*/ 1 w 11"/>
                <a:gd name="T13" fmla="*/ 4 h 6"/>
                <a:gd name="T14" fmla="*/ 2 w 11"/>
                <a:gd name="T15" fmla="*/ 5 h 6"/>
                <a:gd name="T16" fmla="*/ 3 w 11"/>
                <a:gd name="T17" fmla="*/ 5 h 6"/>
                <a:gd name="T18" fmla="*/ 4 w 11"/>
                <a:gd name="T19" fmla="*/ 6 h 6"/>
                <a:gd name="T20" fmla="*/ 5 w 11"/>
                <a:gd name="T21" fmla="*/ 6 h 6"/>
                <a:gd name="T22" fmla="*/ 7 w 11"/>
                <a:gd name="T23" fmla="*/ 6 h 6"/>
                <a:gd name="T24" fmla="*/ 8 w 11"/>
                <a:gd name="T25" fmla="*/ 6 h 6"/>
                <a:gd name="T26" fmla="*/ 9 w 11"/>
                <a:gd name="T27" fmla="*/ 6 h 6"/>
                <a:gd name="T28" fmla="*/ 9 w 11"/>
                <a:gd name="T29" fmla="*/ 5 h 6"/>
                <a:gd name="T30" fmla="*/ 10 w 11"/>
                <a:gd name="T31" fmla="*/ 5 h 6"/>
                <a:gd name="T32" fmla="*/ 10 w 11"/>
                <a:gd name="T33" fmla="*/ 4 h 6"/>
                <a:gd name="T34" fmla="*/ 10 w 11"/>
                <a:gd name="T35" fmla="*/ 4 h 6"/>
                <a:gd name="T36" fmla="*/ 10 w 11"/>
                <a:gd name="T37" fmla="*/ 4 h 6"/>
                <a:gd name="T38" fmla="*/ 9 w 11"/>
                <a:gd name="T39" fmla="*/ 4 h 6"/>
                <a:gd name="T40" fmla="*/ 9 w 11"/>
                <a:gd name="T41" fmla="*/ 4 h 6"/>
                <a:gd name="T42" fmla="*/ 8 w 11"/>
                <a:gd name="T43" fmla="*/ 4 h 6"/>
                <a:gd name="T44" fmla="*/ 8 w 11"/>
                <a:gd name="T45" fmla="*/ 4 h 6"/>
                <a:gd name="T46" fmla="*/ 7 w 11"/>
                <a:gd name="T47" fmla="*/ 4 h 6"/>
                <a:gd name="T48" fmla="*/ 6 w 11"/>
                <a:gd name="T49" fmla="*/ 4 h 6"/>
                <a:gd name="T50" fmla="*/ 5 w 11"/>
                <a:gd name="T51" fmla="*/ 4 h 6"/>
                <a:gd name="T52" fmla="*/ 4 w 11"/>
                <a:gd name="T53" fmla="*/ 4 h 6"/>
                <a:gd name="T54" fmla="*/ 4 w 11"/>
                <a:gd name="T55" fmla="*/ 4 h 6"/>
                <a:gd name="T56" fmla="*/ 3 w 11"/>
                <a:gd name="T57" fmla="*/ 3 h 6"/>
                <a:gd name="T58" fmla="*/ 2 w 11"/>
                <a:gd name="T59" fmla="*/ 2 h 6"/>
                <a:gd name="T60" fmla="*/ 1 w 11"/>
                <a:gd name="T61" fmla="*/ 2 h 6"/>
                <a:gd name="T62" fmla="*/ 1 w 11"/>
                <a:gd name="T63" fmla="*/ 1 h 6"/>
                <a:gd name="T64" fmla="*/ 1 w 11"/>
                <a:gd name="T65" fmla="*/ 1 h 6"/>
                <a:gd name="T66" fmla="*/ 0 w 11"/>
                <a:gd name="T67" fmla="*/ 1 h 6"/>
                <a:gd name="T68" fmla="*/ 1 w 11"/>
                <a:gd name="T69" fmla="*/ 0 h 6"/>
                <a:gd name="T70" fmla="*/ 3 w 11"/>
                <a:gd name="T71" fmla="*/ 2 h 6"/>
                <a:gd name="T72" fmla="*/ 5 w 11"/>
                <a:gd name="T73" fmla="*/ 3 h 6"/>
                <a:gd name="T74" fmla="*/ 8 w 11"/>
                <a:gd name="T75" fmla="*/ 4 h 6"/>
                <a:gd name="T76" fmla="*/ 11 w 11"/>
                <a:gd name="T77" fmla="*/ 3 h 6"/>
                <a:gd name="T78" fmla="*/ 10 w 11"/>
                <a:gd name="T79" fmla="*/ 6 h 6"/>
                <a:gd name="T80" fmla="*/ 9 w 11"/>
                <a:gd name="T81" fmla="*/ 6 h 6"/>
                <a:gd name="T82" fmla="*/ 8 w 11"/>
                <a:gd name="T83" fmla="*/ 6 h 6"/>
                <a:gd name="T84" fmla="*/ 5 w 11"/>
                <a:gd name="T85" fmla="*/ 6 h 6"/>
                <a:gd name="T86" fmla="*/ 3 w 11"/>
                <a:gd name="T87" fmla="*/ 6 h 6"/>
                <a:gd name="T88" fmla="*/ 1 w 11"/>
                <a:gd name="T89" fmla="*/ 5 h 6"/>
                <a:gd name="T90" fmla="*/ 0 w 11"/>
                <a:gd name="T91" fmla="*/ 4 h 6"/>
                <a:gd name="T92" fmla="*/ 0 w 11"/>
                <a:gd name="T93" fmla="*/ 3 h 6"/>
                <a:gd name="T94" fmla="*/ 0 w 11"/>
                <a:gd name="T95" fmla="*/ 2 h 6"/>
                <a:gd name="T96" fmla="*/ 0 w 11"/>
                <a:gd name="T9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" h="6">
                  <a:moveTo>
                    <a:pt x="0" y="1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5" name="Freeform 53"/>
            <p:cNvSpPr>
              <a:spLocks/>
            </p:cNvSpPr>
            <p:nvPr/>
          </p:nvSpPr>
          <p:spPr bwMode="auto">
            <a:xfrm>
              <a:off x="2780" y="861"/>
              <a:ext cx="6" cy="6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6" name="Freeform 54"/>
            <p:cNvSpPr>
              <a:spLocks/>
            </p:cNvSpPr>
            <p:nvPr/>
          </p:nvSpPr>
          <p:spPr bwMode="auto">
            <a:xfrm>
              <a:off x="2774" y="861"/>
              <a:ext cx="12" cy="30"/>
            </a:xfrm>
            <a:custGeom>
              <a:avLst/>
              <a:gdLst>
                <a:gd name="T0" fmla="*/ 1 w 2"/>
                <a:gd name="T1" fmla="*/ 0 h 5"/>
                <a:gd name="T2" fmla="*/ 1 w 2"/>
                <a:gd name="T3" fmla="*/ 1 h 5"/>
                <a:gd name="T4" fmla="*/ 1 w 2"/>
                <a:gd name="T5" fmla="*/ 1 h 5"/>
                <a:gd name="T6" fmla="*/ 1 w 2"/>
                <a:gd name="T7" fmla="*/ 1 h 5"/>
                <a:gd name="T8" fmla="*/ 1 w 2"/>
                <a:gd name="T9" fmla="*/ 2 h 5"/>
                <a:gd name="T10" fmla="*/ 1 w 2"/>
                <a:gd name="T11" fmla="*/ 2 h 5"/>
                <a:gd name="T12" fmla="*/ 1 w 2"/>
                <a:gd name="T13" fmla="*/ 3 h 5"/>
                <a:gd name="T14" fmla="*/ 1 w 2"/>
                <a:gd name="T15" fmla="*/ 4 h 5"/>
                <a:gd name="T16" fmla="*/ 1 w 2"/>
                <a:gd name="T17" fmla="*/ 4 h 5"/>
                <a:gd name="T18" fmla="*/ 1 w 2"/>
                <a:gd name="T19" fmla="*/ 4 h 5"/>
                <a:gd name="T20" fmla="*/ 1 w 2"/>
                <a:gd name="T21" fmla="*/ 4 h 5"/>
                <a:gd name="T22" fmla="*/ 2 w 2"/>
                <a:gd name="T23" fmla="*/ 4 h 5"/>
                <a:gd name="T24" fmla="*/ 2 w 2"/>
                <a:gd name="T25" fmla="*/ 4 h 5"/>
                <a:gd name="T26" fmla="*/ 2 w 2"/>
                <a:gd name="T27" fmla="*/ 3 h 5"/>
                <a:gd name="T28" fmla="*/ 2 w 2"/>
                <a:gd name="T29" fmla="*/ 3 h 5"/>
                <a:gd name="T30" fmla="*/ 2 w 2"/>
                <a:gd name="T31" fmla="*/ 2 h 5"/>
                <a:gd name="T32" fmla="*/ 2 w 2"/>
                <a:gd name="T33" fmla="*/ 2 h 5"/>
                <a:gd name="T34" fmla="*/ 2 w 2"/>
                <a:gd name="T35" fmla="*/ 1 h 5"/>
                <a:gd name="T36" fmla="*/ 2 w 2"/>
                <a:gd name="T37" fmla="*/ 1 h 5"/>
                <a:gd name="T38" fmla="*/ 2 w 2"/>
                <a:gd name="T39" fmla="*/ 1 h 5"/>
                <a:gd name="T40" fmla="*/ 2 w 2"/>
                <a:gd name="T41" fmla="*/ 1 h 5"/>
                <a:gd name="T42" fmla="*/ 1 w 2"/>
                <a:gd name="T43" fmla="*/ 1 h 5"/>
                <a:gd name="T44" fmla="*/ 1 w 2"/>
                <a:gd name="T45" fmla="*/ 0 h 5"/>
                <a:gd name="T46" fmla="*/ 2 w 2"/>
                <a:gd name="T47" fmla="*/ 0 h 5"/>
                <a:gd name="T48" fmla="*/ 2 w 2"/>
                <a:gd name="T49" fmla="*/ 3 h 5"/>
                <a:gd name="T50" fmla="*/ 2 w 2"/>
                <a:gd name="T51" fmla="*/ 5 h 5"/>
                <a:gd name="T52" fmla="*/ 1 w 2"/>
                <a:gd name="T53" fmla="*/ 5 h 5"/>
                <a:gd name="T54" fmla="*/ 1 w 2"/>
                <a:gd name="T55" fmla="*/ 5 h 5"/>
                <a:gd name="T56" fmla="*/ 0 w 2"/>
                <a:gd name="T57" fmla="*/ 1 h 5"/>
                <a:gd name="T58" fmla="*/ 0 w 2"/>
                <a:gd name="T59" fmla="*/ 0 h 5"/>
                <a:gd name="T60" fmla="*/ 1 w 2"/>
                <a:gd name="T6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7" name="Freeform 55"/>
            <p:cNvSpPr>
              <a:spLocks/>
            </p:cNvSpPr>
            <p:nvPr/>
          </p:nvSpPr>
          <p:spPr bwMode="auto">
            <a:xfrm>
              <a:off x="2774" y="861"/>
              <a:ext cx="6" cy="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8" name="Freeform 56"/>
            <p:cNvSpPr>
              <a:spLocks/>
            </p:cNvSpPr>
            <p:nvPr/>
          </p:nvSpPr>
          <p:spPr bwMode="auto">
            <a:xfrm>
              <a:off x="2774" y="861"/>
              <a:ext cx="12" cy="30"/>
            </a:xfrm>
            <a:custGeom>
              <a:avLst/>
              <a:gdLst>
                <a:gd name="T0" fmla="*/ 0 w 2"/>
                <a:gd name="T1" fmla="*/ 0 h 5"/>
                <a:gd name="T2" fmla="*/ 1 w 2"/>
                <a:gd name="T3" fmla="*/ 1 h 5"/>
                <a:gd name="T4" fmla="*/ 1 w 2"/>
                <a:gd name="T5" fmla="*/ 1 h 5"/>
                <a:gd name="T6" fmla="*/ 1 w 2"/>
                <a:gd name="T7" fmla="*/ 1 h 5"/>
                <a:gd name="T8" fmla="*/ 1 w 2"/>
                <a:gd name="T9" fmla="*/ 2 h 5"/>
                <a:gd name="T10" fmla="*/ 1 w 2"/>
                <a:gd name="T11" fmla="*/ 3 h 5"/>
                <a:gd name="T12" fmla="*/ 1 w 2"/>
                <a:gd name="T13" fmla="*/ 4 h 5"/>
                <a:gd name="T14" fmla="*/ 1 w 2"/>
                <a:gd name="T15" fmla="*/ 4 h 5"/>
                <a:gd name="T16" fmla="*/ 1 w 2"/>
                <a:gd name="T17" fmla="*/ 5 h 5"/>
                <a:gd name="T18" fmla="*/ 2 w 2"/>
                <a:gd name="T19" fmla="*/ 5 h 5"/>
                <a:gd name="T20" fmla="*/ 2 w 2"/>
                <a:gd name="T21" fmla="*/ 4 h 5"/>
                <a:gd name="T22" fmla="*/ 2 w 2"/>
                <a:gd name="T23" fmla="*/ 3 h 5"/>
                <a:gd name="T24" fmla="*/ 2 w 2"/>
                <a:gd name="T25" fmla="*/ 2 h 5"/>
                <a:gd name="T26" fmla="*/ 2 w 2"/>
                <a:gd name="T27" fmla="*/ 2 h 5"/>
                <a:gd name="T28" fmla="*/ 2 w 2"/>
                <a:gd name="T29" fmla="*/ 1 h 5"/>
                <a:gd name="T30" fmla="*/ 2 w 2"/>
                <a:gd name="T31" fmla="*/ 1 h 5"/>
                <a:gd name="T32" fmla="*/ 2 w 2"/>
                <a:gd name="T33" fmla="*/ 0 h 5"/>
                <a:gd name="T34" fmla="*/ 1 w 2"/>
                <a:gd name="T35" fmla="*/ 0 h 5"/>
                <a:gd name="T36" fmla="*/ 1 w 2"/>
                <a:gd name="T37" fmla="*/ 0 h 5"/>
                <a:gd name="T38" fmla="*/ 1 w 2"/>
                <a:gd name="T39" fmla="*/ 0 h 5"/>
                <a:gd name="T40" fmla="*/ 1 w 2"/>
                <a:gd name="T41" fmla="*/ 0 h 5"/>
                <a:gd name="T42" fmla="*/ 1 w 2"/>
                <a:gd name="T43" fmla="*/ 0 h 5"/>
                <a:gd name="T44" fmla="*/ 2 w 2"/>
                <a:gd name="T45" fmla="*/ 0 h 5"/>
                <a:gd name="T46" fmla="*/ 2 w 2"/>
                <a:gd name="T47" fmla="*/ 3 h 5"/>
                <a:gd name="T48" fmla="*/ 2 w 2"/>
                <a:gd name="T49" fmla="*/ 5 h 5"/>
                <a:gd name="T50" fmla="*/ 1 w 2"/>
                <a:gd name="T51" fmla="*/ 5 h 5"/>
                <a:gd name="T52" fmla="*/ 1 w 2"/>
                <a:gd name="T53" fmla="*/ 5 h 5"/>
                <a:gd name="T54" fmla="*/ 0 w 2"/>
                <a:gd name="T55" fmla="*/ 4 h 5"/>
                <a:gd name="T56" fmla="*/ 0 w 2"/>
                <a:gd name="T57" fmla="*/ 1 h 5"/>
                <a:gd name="T58" fmla="*/ 0 w 2"/>
                <a:gd name="T5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09" name="Freeform 57"/>
            <p:cNvSpPr>
              <a:spLocks/>
            </p:cNvSpPr>
            <p:nvPr/>
          </p:nvSpPr>
          <p:spPr bwMode="auto">
            <a:xfrm>
              <a:off x="2708" y="663"/>
              <a:ext cx="162" cy="60"/>
            </a:xfrm>
            <a:custGeom>
              <a:avLst/>
              <a:gdLst>
                <a:gd name="T0" fmla="*/ 1 w 27"/>
                <a:gd name="T1" fmla="*/ 5 h 10"/>
                <a:gd name="T2" fmla="*/ 3 w 27"/>
                <a:gd name="T3" fmla="*/ 5 h 10"/>
                <a:gd name="T4" fmla="*/ 4 w 27"/>
                <a:gd name="T5" fmla="*/ 5 h 10"/>
                <a:gd name="T6" fmla="*/ 4 w 27"/>
                <a:gd name="T7" fmla="*/ 4 h 10"/>
                <a:gd name="T8" fmla="*/ 5 w 27"/>
                <a:gd name="T9" fmla="*/ 4 h 10"/>
                <a:gd name="T10" fmla="*/ 5 w 27"/>
                <a:gd name="T11" fmla="*/ 6 h 10"/>
                <a:gd name="T12" fmla="*/ 7 w 27"/>
                <a:gd name="T13" fmla="*/ 4 h 10"/>
                <a:gd name="T14" fmla="*/ 7 w 27"/>
                <a:gd name="T15" fmla="*/ 6 h 10"/>
                <a:gd name="T16" fmla="*/ 9 w 27"/>
                <a:gd name="T17" fmla="*/ 6 h 10"/>
                <a:gd name="T18" fmla="*/ 10 w 27"/>
                <a:gd name="T19" fmla="*/ 8 h 10"/>
                <a:gd name="T20" fmla="*/ 12 w 27"/>
                <a:gd name="T21" fmla="*/ 7 h 10"/>
                <a:gd name="T22" fmla="*/ 13 w 27"/>
                <a:gd name="T23" fmla="*/ 9 h 10"/>
                <a:gd name="T24" fmla="*/ 15 w 27"/>
                <a:gd name="T25" fmla="*/ 7 h 10"/>
                <a:gd name="T26" fmla="*/ 16 w 27"/>
                <a:gd name="T27" fmla="*/ 9 h 10"/>
                <a:gd name="T28" fmla="*/ 18 w 27"/>
                <a:gd name="T29" fmla="*/ 7 h 10"/>
                <a:gd name="T30" fmla="*/ 20 w 27"/>
                <a:gd name="T31" fmla="*/ 7 h 10"/>
                <a:gd name="T32" fmla="*/ 22 w 27"/>
                <a:gd name="T33" fmla="*/ 7 h 10"/>
                <a:gd name="T34" fmla="*/ 22 w 27"/>
                <a:gd name="T35" fmla="*/ 4 h 10"/>
                <a:gd name="T36" fmla="*/ 23 w 27"/>
                <a:gd name="T37" fmla="*/ 5 h 10"/>
                <a:gd name="T38" fmla="*/ 24 w 27"/>
                <a:gd name="T39" fmla="*/ 4 h 10"/>
                <a:gd name="T40" fmla="*/ 24 w 27"/>
                <a:gd name="T41" fmla="*/ 2 h 10"/>
                <a:gd name="T42" fmla="*/ 25 w 27"/>
                <a:gd name="T43" fmla="*/ 1 h 10"/>
                <a:gd name="T44" fmla="*/ 26 w 27"/>
                <a:gd name="T45" fmla="*/ 1 h 10"/>
                <a:gd name="T46" fmla="*/ 23 w 27"/>
                <a:gd name="T47" fmla="*/ 2 h 10"/>
                <a:gd name="T48" fmla="*/ 23 w 27"/>
                <a:gd name="T49" fmla="*/ 2 h 10"/>
                <a:gd name="T50" fmla="*/ 22 w 27"/>
                <a:gd name="T51" fmla="*/ 3 h 10"/>
                <a:gd name="T52" fmla="*/ 20 w 27"/>
                <a:gd name="T53" fmla="*/ 4 h 10"/>
                <a:gd name="T54" fmla="*/ 23 w 27"/>
                <a:gd name="T55" fmla="*/ 3 h 10"/>
                <a:gd name="T56" fmla="*/ 21 w 27"/>
                <a:gd name="T57" fmla="*/ 4 h 10"/>
                <a:gd name="T58" fmla="*/ 21 w 27"/>
                <a:gd name="T59" fmla="*/ 6 h 10"/>
                <a:gd name="T60" fmla="*/ 19 w 27"/>
                <a:gd name="T61" fmla="*/ 5 h 10"/>
                <a:gd name="T62" fmla="*/ 18 w 27"/>
                <a:gd name="T63" fmla="*/ 5 h 10"/>
                <a:gd name="T64" fmla="*/ 17 w 27"/>
                <a:gd name="T65" fmla="*/ 6 h 10"/>
                <a:gd name="T66" fmla="*/ 14 w 27"/>
                <a:gd name="T67" fmla="*/ 5 h 10"/>
                <a:gd name="T68" fmla="*/ 15 w 27"/>
                <a:gd name="T69" fmla="*/ 6 h 10"/>
                <a:gd name="T70" fmla="*/ 18 w 27"/>
                <a:gd name="T71" fmla="*/ 7 h 10"/>
                <a:gd name="T72" fmla="*/ 16 w 27"/>
                <a:gd name="T73" fmla="*/ 6 h 10"/>
                <a:gd name="T74" fmla="*/ 13 w 27"/>
                <a:gd name="T75" fmla="*/ 6 h 10"/>
                <a:gd name="T76" fmla="*/ 11 w 27"/>
                <a:gd name="T77" fmla="*/ 6 h 10"/>
                <a:gd name="T78" fmla="*/ 11 w 27"/>
                <a:gd name="T79" fmla="*/ 5 h 10"/>
                <a:gd name="T80" fmla="*/ 12 w 27"/>
                <a:gd name="T81" fmla="*/ 5 h 10"/>
                <a:gd name="T82" fmla="*/ 10 w 27"/>
                <a:gd name="T83" fmla="*/ 5 h 10"/>
                <a:gd name="T84" fmla="*/ 8 w 27"/>
                <a:gd name="T85" fmla="*/ 4 h 10"/>
                <a:gd name="T86" fmla="*/ 7 w 27"/>
                <a:gd name="T87" fmla="*/ 3 h 10"/>
                <a:gd name="T88" fmla="*/ 6 w 27"/>
                <a:gd name="T89" fmla="*/ 4 h 10"/>
                <a:gd name="T90" fmla="*/ 5 w 27"/>
                <a:gd name="T91" fmla="*/ 3 h 10"/>
                <a:gd name="T92" fmla="*/ 4 w 27"/>
                <a:gd name="T93" fmla="*/ 3 h 10"/>
                <a:gd name="T94" fmla="*/ 4 w 27"/>
                <a:gd name="T95" fmla="*/ 4 h 10"/>
                <a:gd name="T96" fmla="*/ 2 w 27"/>
                <a:gd name="T97" fmla="*/ 4 h 10"/>
                <a:gd name="T98" fmla="*/ 2 w 27"/>
                <a:gd name="T99" fmla="*/ 3 h 10"/>
                <a:gd name="T100" fmla="*/ 7 w 27"/>
                <a:gd name="T101" fmla="*/ 2 h 10"/>
                <a:gd name="T102" fmla="*/ 20 w 27"/>
                <a:gd name="T103" fmla="*/ 3 h 10"/>
                <a:gd name="T104" fmla="*/ 27 w 27"/>
                <a:gd name="T105" fmla="*/ 1 h 10"/>
                <a:gd name="T106" fmla="*/ 21 w 27"/>
                <a:gd name="T107" fmla="*/ 9 h 10"/>
                <a:gd name="T108" fmla="*/ 13 w 27"/>
                <a:gd name="T109" fmla="*/ 10 h 10"/>
                <a:gd name="T110" fmla="*/ 6 w 27"/>
                <a:gd name="T111" fmla="*/ 7 h 10"/>
                <a:gd name="T112" fmla="*/ 0 w 27"/>
                <a:gd name="T1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" h="10">
                  <a:moveTo>
                    <a:pt x="1" y="4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4"/>
                  </a:lnTo>
                  <a:lnTo>
                    <a:pt x="24" y="5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8" y="8"/>
                  </a:lnTo>
                  <a:lnTo>
                    <a:pt x="7" y="8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ED7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0" name="Freeform 58"/>
            <p:cNvSpPr>
              <a:spLocks/>
            </p:cNvSpPr>
            <p:nvPr/>
          </p:nvSpPr>
          <p:spPr bwMode="auto">
            <a:xfrm>
              <a:off x="2822" y="777"/>
              <a:ext cx="36" cy="60"/>
            </a:xfrm>
            <a:custGeom>
              <a:avLst/>
              <a:gdLst>
                <a:gd name="T0" fmla="*/ 4 w 6"/>
                <a:gd name="T1" fmla="*/ 2 h 10"/>
                <a:gd name="T2" fmla="*/ 4 w 6"/>
                <a:gd name="T3" fmla="*/ 2 h 10"/>
                <a:gd name="T4" fmla="*/ 4 w 6"/>
                <a:gd name="T5" fmla="*/ 3 h 10"/>
                <a:gd name="T6" fmla="*/ 4 w 6"/>
                <a:gd name="T7" fmla="*/ 4 h 10"/>
                <a:gd name="T8" fmla="*/ 4 w 6"/>
                <a:gd name="T9" fmla="*/ 4 h 10"/>
                <a:gd name="T10" fmla="*/ 4 w 6"/>
                <a:gd name="T11" fmla="*/ 5 h 10"/>
                <a:gd name="T12" fmla="*/ 3 w 6"/>
                <a:gd name="T13" fmla="*/ 6 h 10"/>
                <a:gd name="T14" fmla="*/ 3 w 6"/>
                <a:gd name="T15" fmla="*/ 7 h 10"/>
                <a:gd name="T16" fmla="*/ 3 w 6"/>
                <a:gd name="T17" fmla="*/ 7 h 10"/>
                <a:gd name="T18" fmla="*/ 2 w 6"/>
                <a:gd name="T19" fmla="*/ 7 h 10"/>
                <a:gd name="T20" fmla="*/ 2 w 6"/>
                <a:gd name="T21" fmla="*/ 8 h 10"/>
                <a:gd name="T22" fmla="*/ 2 w 6"/>
                <a:gd name="T23" fmla="*/ 8 h 10"/>
                <a:gd name="T24" fmla="*/ 1 w 6"/>
                <a:gd name="T25" fmla="*/ 8 h 10"/>
                <a:gd name="T26" fmla="*/ 1 w 6"/>
                <a:gd name="T27" fmla="*/ 8 h 10"/>
                <a:gd name="T28" fmla="*/ 1 w 6"/>
                <a:gd name="T29" fmla="*/ 9 h 10"/>
                <a:gd name="T30" fmla="*/ 1 w 6"/>
                <a:gd name="T31" fmla="*/ 9 h 10"/>
                <a:gd name="T32" fmla="*/ 1 w 6"/>
                <a:gd name="T33" fmla="*/ 9 h 10"/>
                <a:gd name="T34" fmla="*/ 1 w 6"/>
                <a:gd name="T35" fmla="*/ 10 h 10"/>
                <a:gd name="T36" fmla="*/ 1 w 6"/>
                <a:gd name="T37" fmla="*/ 10 h 10"/>
                <a:gd name="T38" fmla="*/ 1 w 6"/>
                <a:gd name="T39" fmla="*/ 10 h 10"/>
                <a:gd name="T40" fmla="*/ 2 w 6"/>
                <a:gd name="T41" fmla="*/ 10 h 10"/>
                <a:gd name="T42" fmla="*/ 2 w 6"/>
                <a:gd name="T43" fmla="*/ 9 h 10"/>
                <a:gd name="T44" fmla="*/ 3 w 6"/>
                <a:gd name="T45" fmla="*/ 9 h 10"/>
                <a:gd name="T46" fmla="*/ 3 w 6"/>
                <a:gd name="T47" fmla="*/ 9 h 10"/>
                <a:gd name="T48" fmla="*/ 4 w 6"/>
                <a:gd name="T49" fmla="*/ 8 h 10"/>
                <a:gd name="T50" fmla="*/ 4 w 6"/>
                <a:gd name="T51" fmla="*/ 8 h 10"/>
                <a:gd name="T52" fmla="*/ 4 w 6"/>
                <a:gd name="T53" fmla="*/ 7 h 10"/>
                <a:gd name="T54" fmla="*/ 5 w 6"/>
                <a:gd name="T55" fmla="*/ 6 h 10"/>
                <a:gd name="T56" fmla="*/ 5 w 6"/>
                <a:gd name="T57" fmla="*/ 6 h 10"/>
                <a:gd name="T58" fmla="*/ 5 w 6"/>
                <a:gd name="T59" fmla="*/ 5 h 10"/>
                <a:gd name="T60" fmla="*/ 5 w 6"/>
                <a:gd name="T61" fmla="*/ 3 h 10"/>
                <a:gd name="T62" fmla="*/ 5 w 6"/>
                <a:gd name="T63" fmla="*/ 2 h 10"/>
                <a:gd name="T64" fmla="*/ 5 w 6"/>
                <a:gd name="T65" fmla="*/ 2 h 10"/>
                <a:gd name="T66" fmla="*/ 5 w 6"/>
                <a:gd name="T67" fmla="*/ 1 h 10"/>
                <a:gd name="T68" fmla="*/ 5 w 6"/>
                <a:gd name="T69" fmla="*/ 1 h 10"/>
                <a:gd name="T70" fmla="*/ 4 w 6"/>
                <a:gd name="T71" fmla="*/ 1 h 10"/>
                <a:gd name="T72" fmla="*/ 4 w 6"/>
                <a:gd name="T73" fmla="*/ 2 h 10"/>
                <a:gd name="T74" fmla="*/ 4 w 6"/>
                <a:gd name="T75" fmla="*/ 1 h 10"/>
                <a:gd name="T76" fmla="*/ 4 w 6"/>
                <a:gd name="T77" fmla="*/ 0 h 10"/>
                <a:gd name="T78" fmla="*/ 4 w 6"/>
                <a:gd name="T79" fmla="*/ 1 h 10"/>
                <a:gd name="T80" fmla="*/ 5 w 6"/>
                <a:gd name="T81" fmla="*/ 1 h 10"/>
                <a:gd name="T82" fmla="*/ 6 w 6"/>
                <a:gd name="T83" fmla="*/ 1 h 10"/>
                <a:gd name="T84" fmla="*/ 5 w 6"/>
                <a:gd name="T85" fmla="*/ 4 h 10"/>
                <a:gd name="T86" fmla="*/ 5 w 6"/>
                <a:gd name="T87" fmla="*/ 7 h 10"/>
                <a:gd name="T88" fmla="*/ 4 w 6"/>
                <a:gd name="T89" fmla="*/ 9 h 10"/>
                <a:gd name="T90" fmla="*/ 3 w 6"/>
                <a:gd name="T91" fmla="*/ 10 h 10"/>
                <a:gd name="T92" fmla="*/ 1 w 6"/>
                <a:gd name="T93" fmla="*/ 10 h 10"/>
                <a:gd name="T94" fmla="*/ 0 w 6"/>
                <a:gd name="T95" fmla="*/ 10 h 10"/>
                <a:gd name="T96" fmla="*/ 1 w 6"/>
                <a:gd name="T97" fmla="*/ 8 h 10"/>
                <a:gd name="T98" fmla="*/ 1 w 6"/>
                <a:gd name="T99" fmla="*/ 8 h 10"/>
                <a:gd name="T100" fmla="*/ 2 w 6"/>
                <a:gd name="T101" fmla="*/ 7 h 10"/>
                <a:gd name="T102" fmla="*/ 4 w 6"/>
                <a:gd name="T10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" h="10">
                  <a:moveTo>
                    <a:pt x="4" y="2"/>
                  </a:move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1" name="Freeform 59"/>
            <p:cNvSpPr>
              <a:spLocks/>
            </p:cNvSpPr>
            <p:nvPr/>
          </p:nvSpPr>
          <p:spPr bwMode="auto">
            <a:xfrm>
              <a:off x="2822" y="759"/>
              <a:ext cx="24" cy="66"/>
            </a:xfrm>
            <a:custGeom>
              <a:avLst/>
              <a:gdLst>
                <a:gd name="T0" fmla="*/ 4 w 4"/>
                <a:gd name="T1" fmla="*/ 1 h 11"/>
                <a:gd name="T2" fmla="*/ 3 w 4"/>
                <a:gd name="T3" fmla="*/ 2 h 11"/>
                <a:gd name="T4" fmla="*/ 3 w 4"/>
                <a:gd name="T5" fmla="*/ 3 h 11"/>
                <a:gd name="T6" fmla="*/ 3 w 4"/>
                <a:gd name="T7" fmla="*/ 3 h 11"/>
                <a:gd name="T8" fmla="*/ 3 w 4"/>
                <a:gd name="T9" fmla="*/ 4 h 11"/>
                <a:gd name="T10" fmla="*/ 3 w 4"/>
                <a:gd name="T11" fmla="*/ 5 h 11"/>
                <a:gd name="T12" fmla="*/ 3 w 4"/>
                <a:gd name="T13" fmla="*/ 6 h 11"/>
                <a:gd name="T14" fmla="*/ 2 w 4"/>
                <a:gd name="T15" fmla="*/ 7 h 11"/>
                <a:gd name="T16" fmla="*/ 2 w 4"/>
                <a:gd name="T17" fmla="*/ 8 h 11"/>
                <a:gd name="T18" fmla="*/ 2 w 4"/>
                <a:gd name="T19" fmla="*/ 9 h 11"/>
                <a:gd name="T20" fmla="*/ 2 w 4"/>
                <a:gd name="T21" fmla="*/ 9 h 11"/>
                <a:gd name="T22" fmla="*/ 1 w 4"/>
                <a:gd name="T23" fmla="*/ 10 h 11"/>
                <a:gd name="T24" fmla="*/ 1 w 4"/>
                <a:gd name="T25" fmla="*/ 9 h 11"/>
                <a:gd name="T26" fmla="*/ 1 w 4"/>
                <a:gd name="T27" fmla="*/ 8 h 11"/>
                <a:gd name="T28" fmla="*/ 1 w 4"/>
                <a:gd name="T29" fmla="*/ 8 h 11"/>
                <a:gd name="T30" fmla="*/ 1 w 4"/>
                <a:gd name="T31" fmla="*/ 8 h 11"/>
                <a:gd name="T32" fmla="*/ 1 w 4"/>
                <a:gd name="T33" fmla="*/ 7 h 11"/>
                <a:gd name="T34" fmla="*/ 1 w 4"/>
                <a:gd name="T35" fmla="*/ 6 h 11"/>
                <a:gd name="T36" fmla="*/ 1 w 4"/>
                <a:gd name="T37" fmla="*/ 5 h 11"/>
                <a:gd name="T38" fmla="*/ 1 w 4"/>
                <a:gd name="T39" fmla="*/ 5 h 11"/>
                <a:gd name="T40" fmla="*/ 2 w 4"/>
                <a:gd name="T41" fmla="*/ 4 h 11"/>
                <a:gd name="T42" fmla="*/ 2 w 4"/>
                <a:gd name="T43" fmla="*/ 3 h 11"/>
                <a:gd name="T44" fmla="*/ 2 w 4"/>
                <a:gd name="T45" fmla="*/ 3 h 11"/>
                <a:gd name="T46" fmla="*/ 2 w 4"/>
                <a:gd name="T47" fmla="*/ 2 h 11"/>
                <a:gd name="T48" fmla="*/ 2 w 4"/>
                <a:gd name="T49" fmla="*/ 2 h 11"/>
                <a:gd name="T50" fmla="*/ 2 w 4"/>
                <a:gd name="T51" fmla="*/ 2 h 11"/>
                <a:gd name="T52" fmla="*/ 2 w 4"/>
                <a:gd name="T53" fmla="*/ 1 h 11"/>
                <a:gd name="T54" fmla="*/ 3 w 4"/>
                <a:gd name="T55" fmla="*/ 1 h 11"/>
                <a:gd name="T56" fmla="*/ 3 w 4"/>
                <a:gd name="T57" fmla="*/ 1 h 11"/>
                <a:gd name="T58" fmla="*/ 3 w 4"/>
                <a:gd name="T59" fmla="*/ 1 h 11"/>
                <a:gd name="T60" fmla="*/ 3 w 4"/>
                <a:gd name="T61" fmla="*/ 0 h 11"/>
                <a:gd name="T62" fmla="*/ 2 w 4"/>
                <a:gd name="T63" fmla="*/ 1 h 11"/>
                <a:gd name="T64" fmla="*/ 1 w 4"/>
                <a:gd name="T65" fmla="*/ 3 h 11"/>
                <a:gd name="T66" fmla="*/ 1 w 4"/>
                <a:gd name="T67" fmla="*/ 4 h 11"/>
                <a:gd name="T68" fmla="*/ 0 w 4"/>
                <a:gd name="T69" fmla="*/ 7 h 11"/>
                <a:gd name="T70" fmla="*/ 0 w 4"/>
                <a:gd name="T71" fmla="*/ 8 h 11"/>
                <a:gd name="T72" fmla="*/ 1 w 4"/>
                <a:gd name="T73" fmla="*/ 8 h 11"/>
                <a:gd name="T74" fmla="*/ 1 w 4"/>
                <a:gd name="T75" fmla="*/ 11 h 11"/>
                <a:gd name="T76" fmla="*/ 1 w 4"/>
                <a:gd name="T77" fmla="*/ 10 h 11"/>
                <a:gd name="T78" fmla="*/ 3 w 4"/>
                <a:gd name="T79" fmla="*/ 8 h 11"/>
                <a:gd name="T80" fmla="*/ 4 w 4"/>
                <a:gd name="T81" fmla="*/ 4 h 11"/>
                <a:gd name="T82" fmla="*/ 4 w 4"/>
                <a:gd name="T83" fmla="*/ 2 h 11"/>
                <a:gd name="T84" fmla="*/ 4 w 4"/>
                <a:gd name="T8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" h="11">
                  <a:moveTo>
                    <a:pt x="4" y="1"/>
                  </a:move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3" y="8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2" name="Freeform 60"/>
            <p:cNvSpPr>
              <a:spLocks/>
            </p:cNvSpPr>
            <p:nvPr/>
          </p:nvSpPr>
          <p:spPr bwMode="auto">
            <a:xfrm>
              <a:off x="2858" y="753"/>
              <a:ext cx="12" cy="36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1 h 6"/>
                <a:gd name="T4" fmla="*/ 2 w 2"/>
                <a:gd name="T5" fmla="*/ 1 h 6"/>
                <a:gd name="T6" fmla="*/ 2 w 2"/>
                <a:gd name="T7" fmla="*/ 1 h 6"/>
                <a:gd name="T8" fmla="*/ 2 w 2"/>
                <a:gd name="T9" fmla="*/ 2 h 6"/>
                <a:gd name="T10" fmla="*/ 2 w 2"/>
                <a:gd name="T11" fmla="*/ 3 h 6"/>
                <a:gd name="T12" fmla="*/ 2 w 2"/>
                <a:gd name="T13" fmla="*/ 3 h 6"/>
                <a:gd name="T14" fmla="*/ 2 w 2"/>
                <a:gd name="T15" fmla="*/ 4 h 6"/>
                <a:gd name="T16" fmla="*/ 1 w 2"/>
                <a:gd name="T17" fmla="*/ 4 h 6"/>
                <a:gd name="T18" fmla="*/ 1 w 2"/>
                <a:gd name="T19" fmla="*/ 5 h 6"/>
                <a:gd name="T20" fmla="*/ 1 w 2"/>
                <a:gd name="T21" fmla="*/ 5 h 6"/>
                <a:gd name="T22" fmla="*/ 0 w 2"/>
                <a:gd name="T23" fmla="*/ 5 h 6"/>
                <a:gd name="T24" fmla="*/ 0 w 2"/>
                <a:gd name="T25" fmla="*/ 6 h 6"/>
                <a:gd name="T26" fmla="*/ 0 w 2"/>
                <a:gd name="T27" fmla="*/ 5 h 6"/>
                <a:gd name="T28" fmla="*/ 0 w 2"/>
                <a:gd name="T29" fmla="*/ 5 h 6"/>
                <a:gd name="T30" fmla="*/ 0 w 2"/>
                <a:gd name="T31" fmla="*/ 5 h 6"/>
                <a:gd name="T32" fmla="*/ 0 w 2"/>
                <a:gd name="T33" fmla="*/ 5 h 6"/>
                <a:gd name="T34" fmla="*/ 1 w 2"/>
                <a:gd name="T35" fmla="*/ 4 h 6"/>
                <a:gd name="T36" fmla="*/ 1 w 2"/>
                <a:gd name="T37" fmla="*/ 4 h 6"/>
                <a:gd name="T38" fmla="*/ 1 w 2"/>
                <a:gd name="T39" fmla="*/ 3 h 6"/>
                <a:gd name="T40" fmla="*/ 1 w 2"/>
                <a:gd name="T41" fmla="*/ 3 h 6"/>
                <a:gd name="T42" fmla="*/ 2 w 2"/>
                <a:gd name="T43" fmla="*/ 3 h 6"/>
                <a:gd name="T44" fmla="*/ 2 w 2"/>
                <a:gd name="T45" fmla="*/ 2 h 6"/>
                <a:gd name="T46" fmla="*/ 2 w 2"/>
                <a:gd name="T47" fmla="*/ 2 h 6"/>
                <a:gd name="T48" fmla="*/ 2 w 2"/>
                <a:gd name="T49" fmla="*/ 1 h 6"/>
                <a:gd name="T50" fmla="*/ 2 w 2"/>
                <a:gd name="T51" fmla="*/ 1 h 6"/>
                <a:gd name="T52" fmla="*/ 2 w 2"/>
                <a:gd name="T53" fmla="*/ 1 h 6"/>
                <a:gd name="T54" fmla="*/ 2 w 2"/>
                <a:gd name="T55" fmla="*/ 0 h 6"/>
                <a:gd name="T56" fmla="*/ 2 w 2"/>
                <a:gd name="T57" fmla="*/ 0 h 6"/>
                <a:gd name="T58" fmla="*/ 2 w 2"/>
                <a:gd name="T59" fmla="*/ 0 h 6"/>
                <a:gd name="T60" fmla="*/ 2 w 2"/>
                <a:gd name="T61" fmla="*/ 1 h 6"/>
                <a:gd name="T62" fmla="*/ 1 w 2"/>
                <a:gd name="T63" fmla="*/ 1 h 6"/>
                <a:gd name="T64" fmla="*/ 1 w 2"/>
                <a:gd name="T65" fmla="*/ 3 h 6"/>
                <a:gd name="T66" fmla="*/ 1 w 2"/>
                <a:gd name="T67" fmla="*/ 3 h 6"/>
                <a:gd name="T68" fmla="*/ 1 w 2"/>
                <a:gd name="T69" fmla="*/ 4 h 6"/>
                <a:gd name="T70" fmla="*/ 0 w 2"/>
                <a:gd name="T71" fmla="*/ 5 h 6"/>
                <a:gd name="T72" fmla="*/ 0 w 2"/>
                <a:gd name="T73" fmla="*/ 6 h 6"/>
                <a:gd name="T74" fmla="*/ 0 w 2"/>
                <a:gd name="T75" fmla="*/ 6 h 6"/>
                <a:gd name="T76" fmla="*/ 1 w 2"/>
                <a:gd name="T77" fmla="*/ 5 h 6"/>
                <a:gd name="T78" fmla="*/ 2 w 2"/>
                <a:gd name="T79" fmla="*/ 4 h 6"/>
                <a:gd name="T80" fmla="*/ 2 w 2"/>
                <a:gd name="T81" fmla="*/ 2 h 6"/>
                <a:gd name="T82" fmla="*/ 2 w 2"/>
                <a:gd name="T8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3" name="Freeform 61"/>
            <p:cNvSpPr>
              <a:spLocks/>
            </p:cNvSpPr>
            <p:nvPr/>
          </p:nvSpPr>
          <p:spPr bwMode="auto">
            <a:xfrm>
              <a:off x="2852" y="753"/>
              <a:ext cx="24" cy="42"/>
            </a:xfrm>
            <a:custGeom>
              <a:avLst/>
              <a:gdLst>
                <a:gd name="T0" fmla="*/ 3 w 4"/>
                <a:gd name="T1" fmla="*/ 0 h 7"/>
                <a:gd name="T2" fmla="*/ 3 w 4"/>
                <a:gd name="T3" fmla="*/ 0 h 7"/>
                <a:gd name="T4" fmla="*/ 3 w 4"/>
                <a:gd name="T5" fmla="*/ 1 h 7"/>
                <a:gd name="T6" fmla="*/ 3 w 4"/>
                <a:gd name="T7" fmla="*/ 1 h 7"/>
                <a:gd name="T8" fmla="*/ 2 w 4"/>
                <a:gd name="T9" fmla="*/ 2 h 7"/>
                <a:gd name="T10" fmla="*/ 2 w 4"/>
                <a:gd name="T11" fmla="*/ 2 h 7"/>
                <a:gd name="T12" fmla="*/ 2 w 4"/>
                <a:gd name="T13" fmla="*/ 3 h 7"/>
                <a:gd name="T14" fmla="*/ 2 w 4"/>
                <a:gd name="T15" fmla="*/ 3 h 7"/>
                <a:gd name="T16" fmla="*/ 2 w 4"/>
                <a:gd name="T17" fmla="*/ 3 h 7"/>
                <a:gd name="T18" fmla="*/ 2 w 4"/>
                <a:gd name="T19" fmla="*/ 4 h 7"/>
                <a:gd name="T20" fmla="*/ 1 w 4"/>
                <a:gd name="T21" fmla="*/ 4 h 7"/>
                <a:gd name="T22" fmla="*/ 1 w 4"/>
                <a:gd name="T23" fmla="*/ 5 h 7"/>
                <a:gd name="T24" fmla="*/ 1 w 4"/>
                <a:gd name="T25" fmla="*/ 5 h 7"/>
                <a:gd name="T26" fmla="*/ 1 w 4"/>
                <a:gd name="T27" fmla="*/ 5 h 7"/>
                <a:gd name="T28" fmla="*/ 1 w 4"/>
                <a:gd name="T29" fmla="*/ 5 h 7"/>
                <a:gd name="T30" fmla="*/ 1 w 4"/>
                <a:gd name="T31" fmla="*/ 6 h 7"/>
                <a:gd name="T32" fmla="*/ 1 w 4"/>
                <a:gd name="T33" fmla="*/ 6 h 7"/>
                <a:gd name="T34" fmla="*/ 1 w 4"/>
                <a:gd name="T35" fmla="*/ 6 h 7"/>
                <a:gd name="T36" fmla="*/ 1 w 4"/>
                <a:gd name="T37" fmla="*/ 6 h 7"/>
                <a:gd name="T38" fmla="*/ 2 w 4"/>
                <a:gd name="T39" fmla="*/ 5 h 7"/>
                <a:gd name="T40" fmla="*/ 2 w 4"/>
                <a:gd name="T41" fmla="*/ 5 h 7"/>
                <a:gd name="T42" fmla="*/ 3 w 4"/>
                <a:gd name="T43" fmla="*/ 4 h 7"/>
                <a:gd name="T44" fmla="*/ 3 w 4"/>
                <a:gd name="T45" fmla="*/ 3 h 7"/>
                <a:gd name="T46" fmla="*/ 3 w 4"/>
                <a:gd name="T47" fmla="*/ 3 h 7"/>
                <a:gd name="T48" fmla="*/ 3 w 4"/>
                <a:gd name="T49" fmla="*/ 2 h 7"/>
                <a:gd name="T50" fmla="*/ 3 w 4"/>
                <a:gd name="T51" fmla="*/ 2 h 7"/>
                <a:gd name="T52" fmla="*/ 3 w 4"/>
                <a:gd name="T53" fmla="*/ 1 h 7"/>
                <a:gd name="T54" fmla="*/ 3 w 4"/>
                <a:gd name="T55" fmla="*/ 1 h 7"/>
                <a:gd name="T56" fmla="*/ 3 w 4"/>
                <a:gd name="T57" fmla="*/ 0 h 7"/>
                <a:gd name="T58" fmla="*/ 3 w 4"/>
                <a:gd name="T59" fmla="*/ 0 h 7"/>
                <a:gd name="T60" fmla="*/ 3 w 4"/>
                <a:gd name="T61" fmla="*/ 0 h 7"/>
                <a:gd name="T62" fmla="*/ 3 w 4"/>
                <a:gd name="T63" fmla="*/ 0 h 7"/>
                <a:gd name="T64" fmla="*/ 3 w 4"/>
                <a:gd name="T65" fmla="*/ 0 h 7"/>
                <a:gd name="T66" fmla="*/ 4 w 4"/>
                <a:gd name="T67" fmla="*/ 2 h 7"/>
                <a:gd name="T68" fmla="*/ 3 w 4"/>
                <a:gd name="T69" fmla="*/ 4 h 7"/>
                <a:gd name="T70" fmla="*/ 3 w 4"/>
                <a:gd name="T71" fmla="*/ 5 h 7"/>
                <a:gd name="T72" fmla="*/ 2 w 4"/>
                <a:gd name="T73" fmla="*/ 6 h 7"/>
                <a:gd name="T74" fmla="*/ 1 w 4"/>
                <a:gd name="T75" fmla="*/ 7 h 7"/>
                <a:gd name="T76" fmla="*/ 0 w 4"/>
                <a:gd name="T77" fmla="*/ 6 h 7"/>
                <a:gd name="T78" fmla="*/ 1 w 4"/>
                <a:gd name="T79" fmla="*/ 5 h 7"/>
                <a:gd name="T80" fmla="*/ 1 w 4"/>
                <a:gd name="T81" fmla="*/ 5 h 7"/>
                <a:gd name="T82" fmla="*/ 2 w 4"/>
                <a:gd name="T83" fmla="*/ 3 h 7"/>
                <a:gd name="T84" fmla="*/ 2 w 4"/>
                <a:gd name="T85" fmla="*/ 3 h 7"/>
                <a:gd name="T86" fmla="*/ 2 w 4"/>
                <a:gd name="T87" fmla="*/ 2 h 7"/>
                <a:gd name="T88" fmla="*/ 2 w 4"/>
                <a:gd name="T89" fmla="*/ 0 h 7"/>
                <a:gd name="T90" fmla="*/ 3 w 4"/>
                <a:gd name="T9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" h="7">
                  <a:moveTo>
                    <a:pt x="3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4" name="Freeform 62"/>
            <p:cNvSpPr>
              <a:spLocks/>
            </p:cNvSpPr>
            <p:nvPr/>
          </p:nvSpPr>
          <p:spPr bwMode="auto">
            <a:xfrm>
              <a:off x="2858" y="687"/>
              <a:ext cx="6" cy="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1 w 1"/>
                <a:gd name="T11" fmla="*/ 0 h 1"/>
                <a:gd name="T12" fmla="*/ 1 w 1"/>
                <a:gd name="T13" fmla="*/ 0 h 1"/>
                <a:gd name="T14" fmla="*/ 0 w 1"/>
                <a:gd name="T15" fmla="*/ 0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5" name="Freeform 63"/>
            <p:cNvSpPr>
              <a:spLocks/>
            </p:cNvSpPr>
            <p:nvPr/>
          </p:nvSpPr>
          <p:spPr bwMode="auto">
            <a:xfrm>
              <a:off x="2840" y="681"/>
              <a:ext cx="30" cy="102"/>
            </a:xfrm>
            <a:custGeom>
              <a:avLst/>
              <a:gdLst>
                <a:gd name="T0" fmla="*/ 2 w 5"/>
                <a:gd name="T1" fmla="*/ 3 h 17"/>
                <a:gd name="T2" fmla="*/ 1 w 5"/>
                <a:gd name="T3" fmla="*/ 5 h 17"/>
                <a:gd name="T4" fmla="*/ 0 w 5"/>
                <a:gd name="T5" fmla="*/ 6 h 17"/>
                <a:gd name="T6" fmla="*/ 1 w 5"/>
                <a:gd name="T7" fmla="*/ 8 h 17"/>
                <a:gd name="T8" fmla="*/ 1 w 5"/>
                <a:gd name="T9" fmla="*/ 11 h 17"/>
                <a:gd name="T10" fmla="*/ 1 w 5"/>
                <a:gd name="T11" fmla="*/ 13 h 17"/>
                <a:gd name="T12" fmla="*/ 1 w 5"/>
                <a:gd name="T13" fmla="*/ 16 h 17"/>
                <a:gd name="T14" fmla="*/ 3 w 5"/>
                <a:gd name="T15" fmla="*/ 16 h 17"/>
                <a:gd name="T16" fmla="*/ 4 w 5"/>
                <a:gd name="T17" fmla="*/ 14 h 17"/>
                <a:gd name="T18" fmla="*/ 4 w 5"/>
                <a:gd name="T19" fmla="*/ 12 h 17"/>
                <a:gd name="T20" fmla="*/ 5 w 5"/>
                <a:gd name="T21" fmla="*/ 10 h 17"/>
                <a:gd name="T22" fmla="*/ 5 w 5"/>
                <a:gd name="T23" fmla="*/ 9 h 17"/>
                <a:gd name="T24" fmla="*/ 4 w 5"/>
                <a:gd name="T25" fmla="*/ 10 h 17"/>
                <a:gd name="T26" fmla="*/ 3 w 5"/>
                <a:gd name="T27" fmla="*/ 11 h 17"/>
                <a:gd name="T28" fmla="*/ 3 w 5"/>
                <a:gd name="T29" fmla="*/ 12 h 17"/>
                <a:gd name="T30" fmla="*/ 2 w 5"/>
                <a:gd name="T31" fmla="*/ 14 h 17"/>
                <a:gd name="T32" fmla="*/ 2 w 5"/>
                <a:gd name="T33" fmla="*/ 13 h 17"/>
                <a:gd name="T34" fmla="*/ 2 w 5"/>
                <a:gd name="T35" fmla="*/ 11 h 17"/>
                <a:gd name="T36" fmla="*/ 2 w 5"/>
                <a:gd name="T37" fmla="*/ 8 h 17"/>
                <a:gd name="T38" fmla="*/ 2 w 5"/>
                <a:gd name="T39" fmla="*/ 7 h 17"/>
                <a:gd name="T40" fmla="*/ 2 w 5"/>
                <a:gd name="T41" fmla="*/ 5 h 17"/>
                <a:gd name="T42" fmla="*/ 3 w 5"/>
                <a:gd name="T43" fmla="*/ 3 h 17"/>
                <a:gd name="T44" fmla="*/ 3 w 5"/>
                <a:gd name="T45" fmla="*/ 2 h 17"/>
                <a:gd name="T46" fmla="*/ 4 w 5"/>
                <a:gd name="T47" fmla="*/ 2 h 17"/>
                <a:gd name="T48" fmla="*/ 4 w 5"/>
                <a:gd name="T49" fmla="*/ 4 h 17"/>
                <a:gd name="T50" fmla="*/ 3 w 5"/>
                <a:gd name="T51" fmla="*/ 6 h 17"/>
                <a:gd name="T52" fmla="*/ 3 w 5"/>
                <a:gd name="T53" fmla="*/ 8 h 17"/>
                <a:gd name="T54" fmla="*/ 3 w 5"/>
                <a:gd name="T55" fmla="*/ 9 h 17"/>
                <a:gd name="T56" fmla="*/ 4 w 5"/>
                <a:gd name="T57" fmla="*/ 7 h 17"/>
                <a:gd name="T58" fmla="*/ 5 w 5"/>
                <a:gd name="T59" fmla="*/ 3 h 17"/>
                <a:gd name="T60" fmla="*/ 4 w 5"/>
                <a:gd name="T61" fmla="*/ 2 h 17"/>
                <a:gd name="T62" fmla="*/ 4 w 5"/>
                <a:gd name="T63" fmla="*/ 1 h 17"/>
                <a:gd name="T64" fmla="*/ 3 w 5"/>
                <a:gd name="T65" fmla="*/ 1 h 17"/>
                <a:gd name="T66" fmla="*/ 3 w 5"/>
                <a:gd name="T67" fmla="*/ 2 h 17"/>
                <a:gd name="T68" fmla="*/ 2 w 5"/>
                <a:gd name="T69" fmla="*/ 2 h 17"/>
                <a:gd name="T70" fmla="*/ 4 w 5"/>
                <a:gd name="T71" fmla="*/ 0 h 17"/>
                <a:gd name="T72" fmla="*/ 5 w 5"/>
                <a:gd name="T73" fmla="*/ 5 h 17"/>
                <a:gd name="T74" fmla="*/ 4 w 5"/>
                <a:gd name="T75" fmla="*/ 9 h 17"/>
                <a:gd name="T76" fmla="*/ 5 w 5"/>
                <a:gd name="T77" fmla="*/ 10 h 17"/>
                <a:gd name="T78" fmla="*/ 4 w 5"/>
                <a:gd name="T79" fmla="*/ 13 h 17"/>
                <a:gd name="T80" fmla="*/ 4 w 5"/>
                <a:gd name="T81" fmla="*/ 15 h 17"/>
                <a:gd name="T82" fmla="*/ 2 w 5"/>
                <a:gd name="T83" fmla="*/ 17 h 17"/>
                <a:gd name="T84" fmla="*/ 1 w 5"/>
                <a:gd name="T85" fmla="*/ 14 h 17"/>
                <a:gd name="T86" fmla="*/ 0 w 5"/>
                <a:gd name="T87" fmla="*/ 11 h 17"/>
                <a:gd name="T88" fmla="*/ 0 w 5"/>
                <a:gd name="T89" fmla="*/ 8 h 17"/>
                <a:gd name="T90" fmla="*/ 0 w 5"/>
                <a:gd name="T91" fmla="*/ 5 h 17"/>
                <a:gd name="T92" fmla="*/ 1 w 5"/>
                <a:gd name="T9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" h="17">
                  <a:moveTo>
                    <a:pt x="2" y="2"/>
                  </a:moveTo>
                  <a:lnTo>
                    <a:pt x="2" y="3"/>
                  </a:lnTo>
                  <a:lnTo>
                    <a:pt x="2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6" name="Freeform 64"/>
            <p:cNvSpPr>
              <a:spLocks/>
            </p:cNvSpPr>
            <p:nvPr/>
          </p:nvSpPr>
          <p:spPr bwMode="auto">
            <a:xfrm>
              <a:off x="2816" y="777"/>
              <a:ext cx="12" cy="24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1 h 4"/>
                <a:gd name="T4" fmla="*/ 0 w 2"/>
                <a:gd name="T5" fmla="*/ 2 h 4"/>
                <a:gd name="T6" fmla="*/ 0 w 2"/>
                <a:gd name="T7" fmla="*/ 2 h 4"/>
                <a:gd name="T8" fmla="*/ 1 w 2"/>
                <a:gd name="T9" fmla="*/ 2 h 4"/>
                <a:gd name="T10" fmla="*/ 1 w 2"/>
                <a:gd name="T11" fmla="*/ 3 h 4"/>
                <a:gd name="T12" fmla="*/ 1 w 2"/>
                <a:gd name="T13" fmla="*/ 3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2 h 4"/>
                <a:gd name="T20" fmla="*/ 1 w 2"/>
                <a:gd name="T21" fmla="*/ 2 h 4"/>
                <a:gd name="T22" fmla="*/ 1 w 2"/>
                <a:gd name="T23" fmla="*/ 1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1 h 4"/>
                <a:gd name="T30" fmla="*/ 1 w 2"/>
                <a:gd name="T31" fmla="*/ 0 h 4"/>
                <a:gd name="T32" fmla="*/ 1 w 2"/>
                <a:gd name="T33" fmla="*/ 0 h 4"/>
                <a:gd name="T34" fmla="*/ 1 w 2"/>
                <a:gd name="T35" fmla="*/ 0 h 4"/>
                <a:gd name="T36" fmla="*/ 2 w 2"/>
                <a:gd name="T37" fmla="*/ 1 h 4"/>
                <a:gd name="T38" fmla="*/ 2 w 2"/>
                <a:gd name="T39" fmla="*/ 2 h 4"/>
                <a:gd name="T40" fmla="*/ 1 w 2"/>
                <a:gd name="T41" fmla="*/ 4 h 4"/>
                <a:gd name="T42" fmla="*/ 0 w 2"/>
                <a:gd name="T43" fmla="*/ 4 h 4"/>
                <a:gd name="T44" fmla="*/ 0 w 2"/>
                <a:gd name="T45" fmla="*/ 1 h 4"/>
                <a:gd name="T46" fmla="*/ 0 w 2"/>
                <a:gd name="T47" fmla="*/ 1 h 4"/>
                <a:gd name="T48" fmla="*/ 0 w 2"/>
                <a:gd name="T49" fmla="*/ 1 h 4"/>
                <a:gd name="T50" fmla="*/ 1 w 2"/>
                <a:gd name="T5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7" name="Freeform 65"/>
            <p:cNvSpPr>
              <a:spLocks/>
            </p:cNvSpPr>
            <p:nvPr/>
          </p:nvSpPr>
          <p:spPr bwMode="auto">
            <a:xfrm>
              <a:off x="2816" y="777"/>
              <a:ext cx="6" cy="1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1 h 2"/>
                <a:gd name="T4" fmla="*/ 1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2 h 2"/>
                <a:gd name="T12" fmla="*/ 0 w 1"/>
                <a:gd name="T13" fmla="*/ 1 h 2"/>
                <a:gd name="T14" fmla="*/ 1 w 1"/>
                <a:gd name="T15" fmla="*/ 0 h 2"/>
                <a:gd name="T16" fmla="*/ 1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8" name="Freeform 66"/>
            <p:cNvSpPr>
              <a:spLocks/>
            </p:cNvSpPr>
            <p:nvPr/>
          </p:nvSpPr>
          <p:spPr bwMode="auto">
            <a:xfrm>
              <a:off x="2744" y="771"/>
              <a:ext cx="84" cy="90"/>
            </a:xfrm>
            <a:custGeom>
              <a:avLst/>
              <a:gdLst>
                <a:gd name="T0" fmla="*/ 6 w 14"/>
                <a:gd name="T1" fmla="*/ 1 h 15"/>
                <a:gd name="T2" fmla="*/ 5 w 14"/>
                <a:gd name="T3" fmla="*/ 4 h 15"/>
                <a:gd name="T4" fmla="*/ 5 w 14"/>
                <a:gd name="T5" fmla="*/ 7 h 15"/>
                <a:gd name="T6" fmla="*/ 7 w 14"/>
                <a:gd name="T7" fmla="*/ 9 h 15"/>
                <a:gd name="T8" fmla="*/ 8 w 14"/>
                <a:gd name="T9" fmla="*/ 8 h 15"/>
                <a:gd name="T10" fmla="*/ 9 w 14"/>
                <a:gd name="T11" fmla="*/ 5 h 15"/>
                <a:gd name="T12" fmla="*/ 10 w 14"/>
                <a:gd name="T13" fmla="*/ 4 h 15"/>
                <a:gd name="T14" fmla="*/ 10 w 14"/>
                <a:gd name="T15" fmla="*/ 6 h 15"/>
                <a:gd name="T16" fmla="*/ 10 w 14"/>
                <a:gd name="T17" fmla="*/ 8 h 15"/>
                <a:gd name="T18" fmla="*/ 8 w 14"/>
                <a:gd name="T19" fmla="*/ 10 h 15"/>
                <a:gd name="T20" fmla="*/ 6 w 14"/>
                <a:gd name="T21" fmla="*/ 10 h 15"/>
                <a:gd name="T22" fmla="*/ 4 w 14"/>
                <a:gd name="T23" fmla="*/ 8 h 15"/>
                <a:gd name="T24" fmla="*/ 2 w 14"/>
                <a:gd name="T25" fmla="*/ 8 h 15"/>
                <a:gd name="T26" fmla="*/ 1 w 14"/>
                <a:gd name="T27" fmla="*/ 9 h 15"/>
                <a:gd name="T28" fmla="*/ 1 w 14"/>
                <a:gd name="T29" fmla="*/ 12 h 15"/>
                <a:gd name="T30" fmla="*/ 3 w 14"/>
                <a:gd name="T31" fmla="*/ 13 h 15"/>
                <a:gd name="T32" fmla="*/ 7 w 14"/>
                <a:gd name="T33" fmla="*/ 14 h 15"/>
                <a:gd name="T34" fmla="*/ 11 w 14"/>
                <a:gd name="T35" fmla="*/ 14 h 15"/>
                <a:gd name="T36" fmla="*/ 13 w 14"/>
                <a:gd name="T37" fmla="*/ 11 h 15"/>
                <a:gd name="T38" fmla="*/ 13 w 14"/>
                <a:gd name="T39" fmla="*/ 8 h 15"/>
                <a:gd name="T40" fmla="*/ 13 w 14"/>
                <a:gd name="T41" fmla="*/ 7 h 15"/>
                <a:gd name="T42" fmla="*/ 12 w 14"/>
                <a:gd name="T43" fmla="*/ 6 h 15"/>
                <a:gd name="T44" fmla="*/ 12 w 14"/>
                <a:gd name="T45" fmla="*/ 8 h 15"/>
                <a:gd name="T46" fmla="*/ 11 w 14"/>
                <a:gd name="T47" fmla="*/ 11 h 15"/>
                <a:gd name="T48" fmla="*/ 9 w 14"/>
                <a:gd name="T49" fmla="*/ 12 h 15"/>
                <a:gd name="T50" fmla="*/ 6 w 14"/>
                <a:gd name="T51" fmla="*/ 12 h 15"/>
                <a:gd name="T52" fmla="*/ 3 w 14"/>
                <a:gd name="T53" fmla="*/ 11 h 15"/>
                <a:gd name="T54" fmla="*/ 1 w 14"/>
                <a:gd name="T55" fmla="*/ 11 h 15"/>
                <a:gd name="T56" fmla="*/ 2 w 14"/>
                <a:gd name="T57" fmla="*/ 9 h 15"/>
                <a:gd name="T58" fmla="*/ 3 w 14"/>
                <a:gd name="T59" fmla="*/ 10 h 15"/>
                <a:gd name="T60" fmla="*/ 5 w 14"/>
                <a:gd name="T61" fmla="*/ 11 h 15"/>
                <a:gd name="T62" fmla="*/ 8 w 14"/>
                <a:gd name="T63" fmla="*/ 11 h 15"/>
                <a:gd name="T64" fmla="*/ 10 w 14"/>
                <a:gd name="T65" fmla="*/ 10 h 15"/>
                <a:gd name="T66" fmla="*/ 11 w 14"/>
                <a:gd name="T67" fmla="*/ 6 h 15"/>
                <a:gd name="T68" fmla="*/ 12 w 14"/>
                <a:gd name="T69" fmla="*/ 4 h 15"/>
                <a:gd name="T70" fmla="*/ 11 w 14"/>
                <a:gd name="T71" fmla="*/ 3 h 15"/>
                <a:gd name="T72" fmla="*/ 9 w 14"/>
                <a:gd name="T73" fmla="*/ 3 h 15"/>
                <a:gd name="T74" fmla="*/ 8 w 14"/>
                <a:gd name="T75" fmla="*/ 4 h 15"/>
                <a:gd name="T76" fmla="*/ 8 w 14"/>
                <a:gd name="T77" fmla="*/ 6 h 15"/>
                <a:gd name="T78" fmla="*/ 6 w 14"/>
                <a:gd name="T79" fmla="*/ 7 h 15"/>
                <a:gd name="T80" fmla="*/ 6 w 14"/>
                <a:gd name="T81" fmla="*/ 5 h 15"/>
                <a:gd name="T82" fmla="*/ 7 w 14"/>
                <a:gd name="T83" fmla="*/ 2 h 15"/>
                <a:gd name="T84" fmla="*/ 7 w 14"/>
                <a:gd name="T85" fmla="*/ 1 h 15"/>
                <a:gd name="T86" fmla="*/ 8 w 14"/>
                <a:gd name="T87" fmla="*/ 0 h 15"/>
                <a:gd name="T88" fmla="*/ 9 w 14"/>
                <a:gd name="T89" fmla="*/ 2 h 15"/>
                <a:gd name="T90" fmla="*/ 12 w 14"/>
                <a:gd name="T91" fmla="*/ 3 h 15"/>
                <a:gd name="T92" fmla="*/ 14 w 14"/>
                <a:gd name="T93" fmla="*/ 6 h 15"/>
                <a:gd name="T94" fmla="*/ 13 w 14"/>
                <a:gd name="T95" fmla="*/ 12 h 15"/>
                <a:gd name="T96" fmla="*/ 9 w 14"/>
                <a:gd name="T97" fmla="*/ 15 h 15"/>
                <a:gd name="T98" fmla="*/ 3 w 14"/>
                <a:gd name="T99" fmla="*/ 14 h 15"/>
                <a:gd name="T100" fmla="*/ 0 w 14"/>
                <a:gd name="T101" fmla="*/ 9 h 15"/>
                <a:gd name="T102" fmla="*/ 3 w 14"/>
                <a:gd name="T103" fmla="*/ 7 h 15"/>
                <a:gd name="T104" fmla="*/ 4 w 14"/>
                <a:gd name="T105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lnTo>
                    <a:pt x="6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3" y="12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19" name="Freeform 67"/>
            <p:cNvSpPr>
              <a:spLocks/>
            </p:cNvSpPr>
            <p:nvPr/>
          </p:nvSpPr>
          <p:spPr bwMode="auto">
            <a:xfrm>
              <a:off x="2768" y="717"/>
              <a:ext cx="72" cy="66"/>
            </a:xfrm>
            <a:custGeom>
              <a:avLst/>
              <a:gdLst>
                <a:gd name="T0" fmla="*/ 2 w 12"/>
                <a:gd name="T1" fmla="*/ 2 h 11"/>
                <a:gd name="T2" fmla="*/ 1 w 12"/>
                <a:gd name="T3" fmla="*/ 3 h 11"/>
                <a:gd name="T4" fmla="*/ 1 w 12"/>
                <a:gd name="T5" fmla="*/ 5 h 11"/>
                <a:gd name="T6" fmla="*/ 1 w 12"/>
                <a:gd name="T7" fmla="*/ 7 h 11"/>
                <a:gd name="T8" fmla="*/ 2 w 12"/>
                <a:gd name="T9" fmla="*/ 8 h 11"/>
                <a:gd name="T10" fmla="*/ 3 w 12"/>
                <a:gd name="T11" fmla="*/ 8 h 11"/>
                <a:gd name="T12" fmla="*/ 4 w 12"/>
                <a:gd name="T13" fmla="*/ 8 h 11"/>
                <a:gd name="T14" fmla="*/ 4 w 12"/>
                <a:gd name="T15" fmla="*/ 6 h 11"/>
                <a:gd name="T16" fmla="*/ 5 w 12"/>
                <a:gd name="T17" fmla="*/ 4 h 11"/>
                <a:gd name="T18" fmla="*/ 7 w 12"/>
                <a:gd name="T19" fmla="*/ 3 h 11"/>
                <a:gd name="T20" fmla="*/ 8 w 12"/>
                <a:gd name="T21" fmla="*/ 2 h 11"/>
                <a:gd name="T22" fmla="*/ 9 w 12"/>
                <a:gd name="T23" fmla="*/ 2 h 11"/>
                <a:gd name="T24" fmla="*/ 9 w 12"/>
                <a:gd name="T25" fmla="*/ 3 h 11"/>
                <a:gd name="T26" fmla="*/ 8 w 12"/>
                <a:gd name="T27" fmla="*/ 4 h 11"/>
                <a:gd name="T28" fmla="*/ 6 w 12"/>
                <a:gd name="T29" fmla="*/ 5 h 11"/>
                <a:gd name="T30" fmla="*/ 5 w 12"/>
                <a:gd name="T31" fmla="*/ 7 h 11"/>
                <a:gd name="T32" fmla="*/ 5 w 12"/>
                <a:gd name="T33" fmla="*/ 8 h 11"/>
                <a:gd name="T34" fmla="*/ 5 w 12"/>
                <a:gd name="T35" fmla="*/ 10 h 11"/>
                <a:gd name="T36" fmla="*/ 6 w 12"/>
                <a:gd name="T37" fmla="*/ 11 h 11"/>
                <a:gd name="T38" fmla="*/ 8 w 12"/>
                <a:gd name="T39" fmla="*/ 10 h 11"/>
                <a:gd name="T40" fmla="*/ 10 w 12"/>
                <a:gd name="T41" fmla="*/ 8 h 11"/>
                <a:gd name="T42" fmla="*/ 11 w 12"/>
                <a:gd name="T43" fmla="*/ 6 h 11"/>
                <a:gd name="T44" fmla="*/ 12 w 12"/>
                <a:gd name="T45" fmla="*/ 4 h 11"/>
                <a:gd name="T46" fmla="*/ 11 w 12"/>
                <a:gd name="T47" fmla="*/ 4 h 11"/>
                <a:gd name="T48" fmla="*/ 10 w 12"/>
                <a:gd name="T49" fmla="*/ 7 h 11"/>
                <a:gd name="T50" fmla="*/ 8 w 12"/>
                <a:gd name="T51" fmla="*/ 8 h 11"/>
                <a:gd name="T52" fmla="*/ 7 w 12"/>
                <a:gd name="T53" fmla="*/ 8 h 11"/>
                <a:gd name="T54" fmla="*/ 6 w 12"/>
                <a:gd name="T55" fmla="*/ 8 h 11"/>
                <a:gd name="T56" fmla="*/ 8 w 12"/>
                <a:gd name="T57" fmla="*/ 7 h 11"/>
                <a:gd name="T58" fmla="*/ 10 w 12"/>
                <a:gd name="T59" fmla="*/ 5 h 11"/>
                <a:gd name="T60" fmla="*/ 11 w 12"/>
                <a:gd name="T61" fmla="*/ 2 h 11"/>
                <a:gd name="T62" fmla="*/ 11 w 12"/>
                <a:gd name="T63" fmla="*/ 1 h 11"/>
                <a:gd name="T64" fmla="*/ 10 w 12"/>
                <a:gd name="T65" fmla="*/ 1 h 11"/>
                <a:gd name="T66" fmla="*/ 9 w 12"/>
                <a:gd name="T67" fmla="*/ 1 h 11"/>
                <a:gd name="T68" fmla="*/ 8 w 12"/>
                <a:gd name="T69" fmla="*/ 2 h 11"/>
                <a:gd name="T70" fmla="*/ 7 w 12"/>
                <a:gd name="T71" fmla="*/ 2 h 11"/>
                <a:gd name="T72" fmla="*/ 6 w 12"/>
                <a:gd name="T73" fmla="*/ 2 h 11"/>
                <a:gd name="T74" fmla="*/ 5 w 12"/>
                <a:gd name="T75" fmla="*/ 3 h 11"/>
                <a:gd name="T76" fmla="*/ 4 w 12"/>
                <a:gd name="T77" fmla="*/ 5 h 11"/>
                <a:gd name="T78" fmla="*/ 3 w 12"/>
                <a:gd name="T79" fmla="*/ 6 h 11"/>
                <a:gd name="T80" fmla="*/ 3 w 12"/>
                <a:gd name="T81" fmla="*/ 7 h 11"/>
                <a:gd name="T82" fmla="*/ 2 w 12"/>
                <a:gd name="T83" fmla="*/ 6 h 11"/>
                <a:gd name="T84" fmla="*/ 3 w 12"/>
                <a:gd name="T85" fmla="*/ 5 h 11"/>
                <a:gd name="T86" fmla="*/ 4 w 12"/>
                <a:gd name="T87" fmla="*/ 3 h 11"/>
                <a:gd name="T88" fmla="*/ 4 w 12"/>
                <a:gd name="T89" fmla="*/ 2 h 11"/>
                <a:gd name="T90" fmla="*/ 3 w 12"/>
                <a:gd name="T91" fmla="*/ 2 h 11"/>
                <a:gd name="T92" fmla="*/ 2 w 12"/>
                <a:gd name="T93" fmla="*/ 1 h 11"/>
                <a:gd name="T94" fmla="*/ 3 w 12"/>
                <a:gd name="T95" fmla="*/ 1 h 11"/>
                <a:gd name="T96" fmla="*/ 5 w 12"/>
                <a:gd name="T97" fmla="*/ 2 h 11"/>
                <a:gd name="T98" fmla="*/ 5 w 12"/>
                <a:gd name="T99" fmla="*/ 2 h 11"/>
                <a:gd name="T100" fmla="*/ 7 w 12"/>
                <a:gd name="T101" fmla="*/ 1 h 11"/>
                <a:gd name="T102" fmla="*/ 9 w 12"/>
                <a:gd name="T103" fmla="*/ 1 h 11"/>
                <a:gd name="T104" fmla="*/ 11 w 12"/>
                <a:gd name="T105" fmla="*/ 0 h 11"/>
                <a:gd name="T106" fmla="*/ 12 w 12"/>
                <a:gd name="T107" fmla="*/ 0 h 11"/>
                <a:gd name="T108" fmla="*/ 12 w 12"/>
                <a:gd name="T109" fmla="*/ 4 h 11"/>
                <a:gd name="T110" fmla="*/ 11 w 12"/>
                <a:gd name="T111" fmla="*/ 8 h 11"/>
                <a:gd name="T112" fmla="*/ 8 w 12"/>
                <a:gd name="T113" fmla="*/ 11 h 11"/>
                <a:gd name="T114" fmla="*/ 6 w 12"/>
                <a:gd name="T115" fmla="*/ 11 h 11"/>
                <a:gd name="T116" fmla="*/ 4 w 12"/>
                <a:gd name="T117" fmla="*/ 9 h 11"/>
                <a:gd name="T118" fmla="*/ 1 w 12"/>
                <a:gd name="T119" fmla="*/ 8 h 11"/>
                <a:gd name="T120" fmla="*/ 0 w 12"/>
                <a:gd name="T121" fmla="*/ 5 h 11"/>
                <a:gd name="T122" fmla="*/ 1 w 12"/>
                <a:gd name="T123" fmla="*/ 2 h 11"/>
                <a:gd name="T124" fmla="*/ 2 w 12"/>
                <a:gd name="T12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" h="11">
                  <a:moveTo>
                    <a:pt x="2" y="1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8"/>
                  </a:lnTo>
                  <a:lnTo>
                    <a:pt x="8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4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0" name="Freeform 68"/>
            <p:cNvSpPr>
              <a:spLocks/>
            </p:cNvSpPr>
            <p:nvPr/>
          </p:nvSpPr>
          <p:spPr bwMode="auto">
            <a:xfrm>
              <a:off x="2702" y="699"/>
              <a:ext cx="6" cy="6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A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1" name="Freeform 69"/>
            <p:cNvSpPr>
              <a:spLocks/>
            </p:cNvSpPr>
            <p:nvPr/>
          </p:nvSpPr>
          <p:spPr bwMode="auto">
            <a:xfrm>
              <a:off x="2696" y="699"/>
              <a:ext cx="18" cy="60"/>
            </a:xfrm>
            <a:custGeom>
              <a:avLst/>
              <a:gdLst>
                <a:gd name="T0" fmla="*/ 1 w 3"/>
                <a:gd name="T1" fmla="*/ 1 h 10"/>
                <a:gd name="T2" fmla="*/ 1 w 3"/>
                <a:gd name="T3" fmla="*/ 1 h 10"/>
                <a:gd name="T4" fmla="*/ 1 w 3"/>
                <a:gd name="T5" fmla="*/ 2 h 10"/>
                <a:gd name="T6" fmla="*/ 1 w 3"/>
                <a:gd name="T7" fmla="*/ 3 h 10"/>
                <a:gd name="T8" fmla="*/ 1 w 3"/>
                <a:gd name="T9" fmla="*/ 4 h 10"/>
                <a:gd name="T10" fmla="*/ 1 w 3"/>
                <a:gd name="T11" fmla="*/ 5 h 10"/>
                <a:gd name="T12" fmla="*/ 1 w 3"/>
                <a:gd name="T13" fmla="*/ 6 h 10"/>
                <a:gd name="T14" fmla="*/ 1 w 3"/>
                <a:gd name="T15" fmla="*/ 7 h 10"/>
                <a:gd name="T16" fmla="*/ 2 w 3"/>
                <a:gd name="T17" fmla="*/ 7 h 10"/>
                <a:gd name="T18" fmla="*/ 1 w 3"/>
                <a:gd name="T19" fmla="*/ 8 h 10"/>
                <a:gd name="T20" fmla="*/ 1 w 3"/>
                <a:gd name="T21" fmla="*/ 8 h 10"/>
                <a:gd name="T22" fmla="*/ 0 w 3"/>
                <a:gd name="T23" fmla="*/ 9 h 10"/>
                <a:gd name="T24" fmla="*/ 0 w 3"/>
                <a:gd name="T25" fmla="*/ 10 h 10"/>
                <a:gd name="T26" fmla="*/ 1 w 3"/>
                <a:gd name="T27" fmla="*/ 10 h 10"/>
                <a:gd name="T28" fmla="*/ 2 w 3"/>
                <a:gd name="T29" fmla="*/ 10 h 10"/>
                <a:gd name="T30" fmla="*/ 2 w 3"/>
                <a:gd name="T31" fmla="*/ 9 h 10"/>
                <a:gd name="T32" fmla="*/ 2 w 3"/>
                <a:gd name="T33" fmla="*/ 8 h 10"/>
                <a:gd name="T34" fmla="*/ 2 w 3"/>
                <a:gd name="T35" fmla="*/ 7 h 10"/>
                <a:gd name="T36" fmla="*/ 2 w 3"/>
                <a:gd name="T37" fmla="*/ 7 h 10"/>
                <a:gd name="T38" fmla="*/ 2 w 3"/>
                <a:gd name="T39" fmla="*/ 6 h 10"/>
                <a:gd name="T40" fmla="*/ 2 w 3"/>
                <a:gd name="T41" fmla="*/ 5 h 10"/>
                <a:gd name="T42" fmla="*/ 1 w 3"/>
                <a:gd name="T43" fmla="*/ 4 h 10"/>
                <a:gd name="T44" fmla="*/ 2 w 3"/>
                <a:gd name="T45" fmla="*/ 3 h 10"/>
                <a:gd name="T46" fmla="*/ 2 w 3"/>
                <a:gd name="T47" fmla="*/ 2 h 10"/>
                <a:gd name="T48" fmla="*/ 2 w 3"/>
                <a:gd name="T49" fmla="*/ 1 h 10"/>
                <a:gd name="T50" fmla="*/ 2 w 3"/>
                <a:gd name="T51" fmla="*/ 0 h 10"/>
                <a:gd name="T52" fmla="*/ 2 w 3"/>
                <a:gd name="T53" fmla="*/ 3 h 10"/>
                <a:gd name="T54" fmla="*/ 3 w 3"/>
                <a:gd name="T55" fmla="*/ 7 h 10"/>
                <a:gd name="T56" fmla="*/ 3 w 3"/>
                <a:gd name="T57" fmla="*/ 8 h 10"/>
                <a:gd name="T58" fmla="*/ 2 w 3"/>
                <a:gd name="T59" fmla="*/ 10 h 10"/>
                <a:gd name="T60" fmla="*/ 0 w 3"/>
                <a:gd name="T61" fmla="*/ 10 h 10"/>
                <a:gd name="T62" fmla="*/ 1 w 3"/>
                <a:gd name="T63" fmla="*/ 7 h 10"/>
                <a:gd name="T64" fmla="*/ 1 w 3"/>
                <a:gd name="T65" fmla="*/ 6 h 10"/>
                <a:gd name="T66" fmla="*/ 1 w 3"/>
                <a:gd name="T67" fmla="*/ 4 h 10"/>
                <a:gd name="T68" fmla="*/ 1 w 3"/>
                <a:gd name="T69" fmla="*/ 2 h 10"/>
                <a:gd name="T70" fmla="*/ 1 w 3"/>
                <a:gd name="T71" fmla="*/ 1 h 10"/>
                <a:gd name="T72" fmla="*/ 2 w 3"/>
                <a:gd name="T7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" h="10">
                  <a:moveTo>
                    <a:pt x="2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7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0A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2" name="Freeform 70"/>
            <p:cNvSpPr>
              <a:spLocks/>
            </p:cNvSpPr>
            <p:nvPr/>
          </p:nvSpPr>
          <p:spPr bwMode="auto">
            <a:xfrm>
              <a:off x="2750" y="759"/>
              <a:ext cx="30" cy="60"/>
            </a:xfrm>
            <a:custGeom>
              <a:avLst/>
              <a:gdLst>
                <a:gd name="T0" fmla="*/ 3 w 5"/>
                <a:gd name="T1" fmla="*/ 1 h 10"/>
                <a:gd name="T2" fmla="*/ 2 w 5"/>
                <a:gd name="T3" fmla="*/ 2 h 10"/>
                <a:gd name="T4" fmla="*/ 2 w 5"/>
                <a:gd name="T5" fmla="*/ 2 h 10"/>
                <a:gd name="T6" fmla="*/ 1 w 5"/>
                <a:gd name="T7" fmla="*/ 3 h 10"/>
                <a:gd name="T8" fmla="*/ 1 w 5"/>
                <a:gd name="T9" fmla="*/ 4 h 10"/>
                <a:gd name="T10" fmla="*/ 1 w 5"/>
                <a:gd name="T11" fmla="*/ 5 h 10"/>
                <a:gd name="T12" fmla="*/ 1 w 5"/>
                <a:gd name="T13" fmla="*/ 6 h 10"/>
                <a:gd name="T14" fmla="*/ 1 w 5"/>
                <a:gd name="T15" fmla="*/ 7 h 10"/>
                <a:gd name="T16" fmla="*/ 1 w 5"/>
                <a:gd name="T17" fmla="*/ 8 h 10"/>
                <a:gd name="T18" fmla="*/ 1 w 5"/>
                <a:gd name="T19" fmla="*/ 9 h 10"/>
                <a:gd name="T20" fmla="*/ 2 w 5"/>
                <a:gd name="T21" fmla="*/ 9 h 10"/>
                <a:gd name="T22" fmla="*/ 2 w 5"/>
                <a:gd name="T23" fmla="*/ 9 h 10"/>
                <a:gd name="T24" fmla="*/ 3 w 5"/>
                <a:gd name="T25" fmla="*/ 9 h 10"/>
                <a:gd name="T26" fmla="*/ 2 w 5"/>
                <a:gd name="T27" fmla="*/ 9 h 10"/>
                <a:gd name="T28" fmla="*/ 2 w 5"/>
                <a:gd name="T29" fmla="*/ 7 h 10"/>
                <a:gd name="T30" fmla="*/ 2 w 5"/>
                <a:gd name="T31" fmla="*/ 6 h 10"/>
                <a:gd name="T32" fmla="*/ 2 w 5"/>
                <a:gd name="T33" fmla="*/ 5 h 10"/>
                <a:gd name="T34" fmla="*/ 3 w 5"/>
                <a:gd name="T35" fmla="*/ 4 h 10"/>
                <a:gd name="T36" fmla="*/ 3 w 5"/>
                <a:gd name="T37" fmla="*/ 3 h 10"/>
                <a:gd name="T38" fmla="*/ 3 w 5"/>
                <a:gd name="T39" fmla="*/ 3 h 10"/>
                <a:gd name="T40" fmla="*/ 4 w 5"/>
                <a:gd name="T41" fmla="*/ 2 h 10"/>
                <a:gd name="T42" fmla="*/ 4 w 5"/>
                <a:gd name="T43" fmla="*/ 2 h 10"/>
                <a:gd name="T44" fmla="*/ 3 w 5"/>
                <a:gd name="T45" fmla="*/ 1 h 10"/>
                <a:gd name="T46" fmla="*/ 3 w 5"/>
                <a:gd name="T47" fmla="*/ 0 h 10"/>
                <a:gd name="T48" fmla="*/ 3 w 5"/>
                <a:gd name="T49" fmla="*/ 0 h 10"/>
                <a:gd name="T50" fmla="*/ 4 w 5"/>
                <a:gd name="T51" fmla="*/ 1 h 10"/>
                <a:gd name="T52" fmla="*/ 5 w 5"/>
                <a:gd name="T53" fmla="*/ 2 h 10"/>
                <a:gd name="T54" fmla="*/ 4 w 5"/>
                <a:gd name="T55" fmla="*/ 3 h 10"/>
                <a:gd name="T56" fmla="*/ 4 w 5"/>
                <a:gd name="T57" fmla="*/ 4 h 10"/>
                <a:gd name="T58" fmla="*/ 3 w 5"/>
                <a:gd name="T59" fmla="*/ 5 h 10"/>
                <a:gd name="T60" fmla="*/ 3 w 5"/>
                <a:gd name="T61" fmla="*/ 7 h 10"/>
                <a:gd name="T62" fmla="*/ 3 w 5"/>
                <a:gd name="T63" fmla="*/ 9 h 10"/>
                <a:gd name="T64" fmla="*/ 4 w 5"/>
                <a:gd name="T65" fmla="*/ 10 h 10"/>
                <a:gd name="T66" fmla="*/ 3 w 5"/>
                <a:gd name="T67" fmla="*/ 10 h 10"/>
                <a:gd name="T68" fmla="*/ 2 w 5"/>
                <a:gd name="T69" fmla="*/ 9 h 10"/>
                <a:gd name="T70" fmla="*/ 0 w 5"/>
                <a:gd name="T71" fmla="*/ 9 h 10"/>
                <a:gd name="T72" fmla="*/ 0 w 5"/>
                <a:gd name="T73" fmla="*/ 7 h 10"/>
                <a:gd name="T74" fmla="*/ 0 w 5"/>
                <a:gd name="T75" fmla="*/ 5 h 10"/>
                <a:gd name="T76" fmla="*/ 0 w 5"/>
                <a:gd name="T77" fmla="*/ 3 h 10"/>
                <a:gd name="T78" fmla="*/ 0 w 5"/>
                <a:gd name="T79" fmla="*/ 2 h 10"/>
                <a:gd name="T80" fmla="*/ 2 w 5"/>
                <a:gd name="T81" fmla="*/ 1 h 10"/>
                <a:gd name="T82" fmla="*/ 3 w 5"/>
                <a:gd name="T83" fmla="*/ 1 h 10"/>
                <a:gd name="T84" fmla="*/ 3 w 5"/>
                <a:gd name="T8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" h="10">
                  <a:moveTo>
                    <a:pt x="3" y="1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3" name="Freeform 71"/>
            <p:cNvSpPr>
              <a:spLocks/>
            </p:cNvSpPr>
            <p:nvPr/>
          </p:nvSpPr>
          <p:spPr bwMode="auto">
            <a:xfrm>
              <a:off x="2804" y="789"/>
              <a:ext cx="66" cy="72"/>
            </a:xfrm>
            <a:custGeom>
              <a:avLst/>
              <a:gdLst>
                <a:gd name="T0" fmla="*/ 9 w 11"/>
                <a:gd name="T1" fmla="*/ 1 h 12"/>
                <a:gd name="T2" fmla="*/ 9 w 11"/>
                <a:gd name="T3" fmla="*/ 2 h 12"/>
                <a:gd name="T4" fmla="*/ 10 w 11"/>
                <a:gd name="T5" fmla="*/ 3 h 12"/>
                <a:gd name="T6" fmla="*/ 9 w 11"/>
                <a:gd name="T7" fmla="*/ 4 h 12"/>
                <a:gd name="T8" fmla="*/ 9 w 11"/>
                <a:gd name="T9" fmla="*/ 5 h 12"/>
                <a:gd name="T10" fmla="*/ 9 w 11"/>
                <a:gd name="T11" fmla="*/ 6 h 12"/>
                <a:gd name="T12" fmla="*/ 9 w 11"/>
                <a:gd name="T13" fmla="*/ 6 h 12"/>
                <a:gd name="T14" fmla="*/ 9 w 11"/>
                <a:gd name="T15" fmla="*/ 7 h 12"/>
                <a:gd name="T16" fmla="*/ 8 w 11"/>
                <a:gd name="T17" fmla="*/ 7 h 12"/>
                <a:gd name="T18" fmla="*/ 8 w 11"/>
                <a:gd name="T19" fmla="*/ 8 h 12"/>
                <a:gd name="T20" fmla="*/ 7 w 11"/>
                <a:gd name="T21" fmla="*/ 8 h 12"/>
                <a:gd name="T22" fmla="*/ 6 w 11"/>
                <a:gd name="T23" fmla="*/ 9 h 12"/>
                <a:gd name="T24" fmla="*/ 6 w 11"/>
                <a:gd name="T25" fmla="*/ 9 h 12"/>
                <a:gd name="T26" fmla="*/ 5 w 11"/>
                <a:gd name="T27" fmla="*/ 10 h 12"/>
                <a:gd name="T28" fmla="*/ 4 w 11"/>
                <a:gd name="T29" fmla="*/ 10 h 12"/>
                <a:gd name="T30" fmla="*/ 3 w 11"/>
                <a:gd name="T31" fmla="*/ 11 h 12"/>
                <a:gd name="T32" fmla="*/ 2 w 11"/>
                <a:gd name="T33" fmla="*/ 11 h 12"/>
                <a:gd name="T34" fmla="*/ 1 w 11"/>
                <a:gd name="T35" fmla="*/ 12 h 12"/>
                <a:gd name="T36" fmla="*/ 2 w 11"/>
                <a:gd name="T37" fmla="*/ 12 h 12"/>
                <a:gd name="T38" fmla="*/ 2 w 11"/>
                <a:gd name="T39" fmla="*/ 11 h 12"/>
                <a:gd name="T40" fmla="*/ 4 w 11"/>
                <a:gd name="T41" fmla="*/ 11 h 12"/>
                <a:gd name="T42" fmla="*/ 5 w 11"/>
                <a:gd name="T43" fmla="*/ 11 h 12"/>
                <a:gd name="T44" fmla="*/ 6 w 11"/>
                <a:gd name="T45" fmla="*/ 10 h 12"/>
                <a:gd name="T46" fmla="*/ 7 w 11"/>
                <a:gd name="T47" fmla="*/ 9 h 12"/>
                <a:gd name="T48" fmla="*/ 8 w 11"/>
                <a:gd name="T49" fmla="*/ 9 h 12"/>
                <a:gd name="T50" fmla="*/ 9 w 11"/>
                <a:gd name="T51" fmla="*/ 8 h 12"/>
                <a:gd name="T52" fmla="*/ 9 w 11"/>
                <a:gd name="T53" fmla="*/ 7 h 12"/>
                <a:gd name="T54" fmla="*/ 10 w 11"/>
                <a:gd name="T55" fmla="*/ 6 h 12"/>
                <a:gd name="T56" fmla="*/ 9 w 11"/>
                <a:gd name="T57" fmla="*/ 5 h 12"/>
                <a:gd name="T58" fmla="*/ 10 w 11"/>
                <a:gd name="T59" fmla="*/ 5 h 12"/>
                <a:gd name="T60" fmla="*/ 10 w 11"/>
                <a:gd name="T61" fmla="*/ 4 h 12"/>
                <a:gd name="T62" fmla="*/ 10 w 11"/>
                <a:gd name="T63" fmla="*/ 3 h 12"/>
                <a:gd name="T64" fmla="*/ 10 w 11"/>
                <a:gd name="T65" fmla="*/ 2 h 12"/>
                <a:gd name="T66" fmla="*/ 10 w 11"/>
                <a:gd name="T67" fmla="*/ 1 h 12"/>
                <a:gd name="T68" fmla="*/ 10 w 11"/>
                <a:gd name="T69" fmla="*/ 1 h 12"/>
                <a:gd name="T70" fmla="*/ 11 w 11"/>
                <a:gd name="T71" fmla="*/ 0 h 12"/>
                <a:gd name="T72" fmla="*/ 11 w 11"/>
                <a:gd name="T73" fmla="*/ 2 h 12"/>
                <a:gd name="T74" fmla="*/ 11 w 11"/>
                <a:gd name="T75" fmla="*/ 4 h 12"/>
                <a:gd name="T76" fmla="*/ 10 w 11"/>
                <a:gd name="T77" fmla="*/ 7 h 12"/>
                <a:gd name="T78" fmla="*/ 9 w 11"/>
                <a:gd name="T79" fmla="*/ 10 h 12"/>
                <a:gd name="T80" fmla="*/ 7 w 11"/>
                <a:gd name="T81" fmla="*/ 11 h 12"/>
                <a:gd name="T82" fmla="*/ 2 w 11"/>
                <a:gd name="T83" fmla="*/ 12 h 12"/>
                <a:gd name="T84" fmla="*/ 0 w 11"/>
                <a:gd name="T85" fmla="*/ 12 h 12"/>
                <a:gd name="T86" fmla="*/ 3 w 11"/>
                <a:gd name="T87" fmla="*/ 10 h 12"/>
                <a:gd name="T88" fmla="*/ 5 w 11"/>
                <a:gd name="T89" fmla="*/ 9 h 12"/>
                <a:gd name="T90" fmla="*/ 7 w 11"/>
                <a:gd name="T91" fmla="*/ 8 h 12"/>
                <a:gd name="T92" fmla="*/ 8 w 11"/>
                <a:gd name="T93" fmla="*/ 7 h 12"/>
                <a:gd name="T94" fmla="*/ 8 w 11"/>
                <a:gd name="T95" fmla="*/ 5 h 12"/>
                <a:gd name="T96" fmla="*/ 9 w 11"/>
                <a:gd name="T97" fmla="*/ 3 h 12"/>
                <a:gd name="T98" fmla="*/ 9 w 11"/>
                <a:gd name="T99" fmla="*/ 1 h 12"/>
                <a:gd name="T100" fmla="*/ 10 w 11"/>
                <a:gd name="T10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" h="12">
                  <a:moveTo>
                    <a:pt x="10" y="1"/>
                  </a:move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9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0C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4" name="Freeform 72"/>
            <p:cNvSpPr>
              <a:spLocks/>
            </p:cNvSpPr>
            <p:nvPr/>
          </p:nvSpPr>
          <p:spPr bwMode="auto">
            <a:xfrm>
              <a:off x="2732" y="747"/>
              <a:ext cx="36" cy="72"/>
            </a:xfrm>
            <a:custGeom>
              <a:avLst/>
              <a:gdLst>
                <a:gd name="T0" fmla="*/ 5 w 6"/>
                <a:gd name="T1" fmla="*/ 1 h 12"/>
                <a:gd name="T2" fmla="*/ 4 w 6"/>
                <a:gd name="T3" fmla="*/ 1 h 12"/>
                <a:gd name="T4" fmla="*/ 3 w 6"/>
                <a:gd name="T5" fmla="*/ 1 h 12"/>
                <a:gd name="T6" fmla="*/ 1 w 6"/>
                <a:gd name="T7" fmla="*/ 1 h 12"/>
                <a:gd name="T8" fmla="*/ 1 w 6"/>
                <a:gd name="T9" fmla="*/ 3 h 12"/>
                <a:gd name="T10" fmla="*/ 0 w 6"/>
                <a:gd name="T11" fmla="*/ 4 h 12"/>
                <a:gd name="T12" fmla="*/ 0 w 6"/>
                <a:gd name="T13" fmla="*/ 6 h 12"/>
                <a:gd name="T14" fmla="*/ 1 w 6"/>
                <a:gd name="T15" fmla="*/ 7 h 12"/>
                <a:gd name="T16" fmla="*/ 1 w 6"/>
                <a:gd name="T17" fmla="*/ 9 h 12"/>
                <a:gd name="T18" fmla="*/ 1 w 6"/>
                <a:gd name="T19" fmla="*/ 10 h 12"/>
                <a:gd name="T20" fmla="*/ 1 w 6"/>
                <a:gd name="T21" fmla="*/ 11 h 12"/>
                <a:gd name="T22" fmla="*/ 2 w 6"/>
                <a:gd name="T23" fmla="*/ 11 h 12"/>
                <a:gd name="T24" fmla="*/ 3 w 6"/>
                <a:gd name="T25" fmla="*/ 10 h 12"/>
                <a:gd name="T26" fmla="*/ 3 w 6"/>
                <a:gd name="T27" fmla="*/ 9 h 12"/>
                <a:gd name="T28" fmla="*/ 2 w 6"/>
                <a:gd name="T29" fmla="*/ 7 h 12"/>
                <a:gd name="T30" fmla="*/ 2 w 6"/>
                <a:gd name="T31" fmla="*/ 6 h 12"/>
                <a:gd name="T32" fmla="*/ 3 w 6"/>
                <a:gd name="T33" fmla="*/ 4 h 12"/>
                <a:gd name="T34" fmla="*/ 2 w 6"/>
                <a:gd name="T35" fmla="*/ 3 h 12"/>
                <a:gd name="T36" fmla="*/ 3 w 6"/>
                <a:gd name="T37" fmla="*/ 3 h 12"/>
                <a:gd name="T38" fmla="*/ 3 w 6"/>
                <a:gd name="T39" fmla="*/ 3 h 12"/>
                <a:gd name="T40" fmla="*/ 4 w 6"/>
                <a:gd name="T41" fmla="*/ 2 h 12"/>
                <a:gd name="T42" fmla="*/ 5 w 6"/>
                <a:gd name="T43" fmla="*/ 2 h 12"/>
                <a:gd name="T44" fmla="*/ 6 w 6"/>
                <a:gd name="T45" fmla="*/ 1 h 12"/>
                <a:gd name="T46" fmla="*/ 5 w 6"/>
                <a:gd name="T47" fmla="*/ 1 h 12"/>
                <a:gd name="T48" fmla="*/ 5 w 6"/>
                <a:gd name="T49" fmla="*/ 0 h 12"/>
                <a:gd name="T50" fmla="*/ 6 w 6"/>
                <a:gd name="T51" fmla="*/ 2 h 12"/>
                <a:gd name="T52" fmla="*/ 3 w 6"/>
                <a:gd name="T53" fmla="*/ 7 h 12"/>
                <a:gd name="T54" fmla="*/ 3 w 6"/>
                <a:gd name="T55" fmla="*/ 12 h 12"/>
                <a:gd name="T56" fmla="*/ 1 w 6"/>
                <a:gd name="T57" fmla="*/ 12 h 12"/>
                <a:gd name="T58" fmla="*/ 1 w 6"/>
                <a:gd name="T59" fmla="*/ 11 h 12"/>
                <a:gd name="T60" fmla="*/ 0 w 6"/>
                <a:gd name="T61" fmla="*/ 8 h 12"/>
                <a:gd name="T62" fmla="*/ 0 w 6"/>
                <a:gd name="T63" fmla="*/ 5 h 12"/>
                <a:gd name="T64" fmla="*/ 0 w 6"/>
                <a:gd name="T65" fmla="*/ 2 h 12"/>
                <a:gd name="T66" fmla="*/ 2 w 6"/>
                <a:gd name="T67" fmla="*/ 1 h 12"/>
                <a:gd name="T68" fmla="*/ 4 w 6"/>
                <a:gd name="T6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" h="12">
                  <a:moveTo>
                    <a:pt x="5" y="0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5" name="Freeform 73"/>
            <p:cNvSpPr>
              <a:spLocks/>
            </p:cNvSpPr>
            <p:nvPr/>
          </p:nvSpPr>
          <p:spPr bwMode="auto">
            <a:xfrm>
              <a:off x="2714" y="765"/>
              <a:ext cx="24" cy="48"/>
            </a:xfrm>
            <a:custGeom>
              <a:avLst/>
              <a:gdLst>
                <a:gd name="T0" fmla="*/ 1 w 4"/>
                <a:gd name="T1" fmla="*/ 2 h 8"/>
                <a:gd name="T2" fmla="*/ 1 w 4"/>
                <a:gd name="T3" fmla="*/ 2 h 8"/>
                <a:gd name="T4" fmla="*/ 1 w 4"/>
                <a:gd name="T5" fmla="*/ 3 h 8"/>
                <a:gd name="T6" fmla="*/ 1 w 4"/>
                <a:gd name="T7" fmla="*/ 4 h 8"/>
                <a:gd name="T8" fmla="*/ 1 w 4"/>
                <a:gd name="T9" fmla="*/ 5 h 8"/>
                <a:gd name="T10" fmla="*/ 1 w 4"/>
                <a:gd name="T11" fmla="*/ 6 h 8"/>
                <a:gd name="T12" fmla="*/ 2 w 4"/>
                <a:gd name="T13" fmla="*/ 6 h 8"/>
                <a:gd name="T14" fmla="*/ 2 w 4"/>
                <a:gd name="T15" fmla="*/ 7 h 8"/>
                <a:gd name="T16" fmla="*/ 3 w 4"/>
                <a:gd name="T17" fmla="*/ 7 h 8"/>
                <a:gd name="T18" fmla="*/ 3 w 4"/>
                <a:gd name="T19" fmla="*/ 7 h 8"/>
                <a:gd name="T20" fmla="*/ 3 w 4"/>
                <a:gd name="T21" fmla="*/ 7 h 8"/>
                <a:gd name="T22" fmla="*/ 3 w 4"/>
                <a:gd name="T23" fmla="*/ 7 h 8"/>
                <a:gd name="T24" fmla="*/ 3 w 4"/>
                <a:gd name="T25" fmla="*/ 6 h 8"/>
                <a:gd name="T26" fmla="*/ 3 w 4"/>
                <a:gd name="T27" fmla="*/ 6 h 8"/>
                <a:gd name="T28" fmla="*/ 3 w 4"/>
                <a:gd name="T29" fmla="*/ 5 h 8"/>
                <a:gd name="T30" fmla="*/ 3 w 4"/>
                <a:gd name="T31" fmla="*/ 4 h 8"/>
                <a:gd name="T32" fmla="*/ 2 w 4"/>
                <a:gd name="T33" fmla="*/ 3 h 8"/>
                <a:gd name="T34" fmla="*/ 2 w 4"/>
                <a:gd name="T35" fmla="*/ 2 h 8"/>
                <a:gd name="T36" fmla="*/ 2 w 4"/>
                <a:gd name="T37" fmla="*/ 2 h 8"/>
                <a:gd name="T38" fmla="*/ 1 w 4"/>
                <a:gd name="T39" fmla="*/ 1 h 8"/>
                <a:gd name="T40" fmla="*/ 1 w 4"/>
                <a:gd name="T41" fmla="*/ 1 h 8"/>
                <a:gd name="T42" fmla="*/ 1 w 4"/>
                <a:gd name="T43" fmla="*/ 1 h 8"/>
                <a:gd name="T44" fmla="*/ 1 w 4"/>
                <a:gd name="T45" fmla="*/ 1 h 8"/>
                <a:gd name="T46" fmla="*/ 0 w 4"/>
                <a:gd name="T47" fmla="*/ 1 h 8"/>
                <a:gd name="T48" fmla="*/ 0 w 4"/>
                <a:gd name="T49" fmla="*/ 0 h 8"/>
                <a:gd name="T50" fmla="*/ 1 w 4"/>
                <a:gd name="T51" fmla="*/ 1 h 8"/>
                <a:gd name="T52" fmla="*/ 3 w 4"/>
                <a:gd name="T53" fmla="*/ 2 h 8"/>
                <a:gd name="T54" fmla="*/ 4 w 4"/>
                <a:gd name="T55" fmla="*/ 7 h 8"/>
                <a:gd name="T56" fmla="*/ 3 w 4"/>
                <a:gd name="T57" fmla="*/ 8 h 8"/>
                <a:gd name="T58" fmla="*/ 2 w 4"/>
                <a:gd name="T59" fmla="*/ 7 h 8"/>
                <a:gd name="T60" fmla="*/ 1 w 4"/>
                <a:gd name="T61" fmla="*/ 6 h 8"/>
                <a:gd name="T62" fmla="*/ 1 w 4"/>
                <a:gd name="T63" fmla="*/ 5 h 8"/>
                <a:gd name="T64" fmla="*/ 0 w 4"/>
                <a:gd name="T65" fmla="*/ 3 h 8"/>
                <a:gd name="T66" fmla="*/ 0 w 4"/>
                <a:gd name="T67" fmla="*/ 1 h 8"/>
                <a:gd name="T68" fmla="*/ 1 w 4"/>
                <a:gd name="T6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2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6" name="Freeform 74"/>
            <p:cNvSpPr>
              <a:spLocks/>
            </p:cNvSpPr>
            <p:nvPr/>
          </p:nvSpPr>
          <p:spPr bwMode="auto">
            <a:xfrm>
              <a:off x="2714" y="741"/>
              <a:ext cx="30" cy="36"/>
            </a:xfrm>
            <a:custGeom>
              <a:avLst/>
              <a:gdLst>
                <a:gd name="T0" fmla="*/ 1 w 5"/>
                <a:gd name="T1" fmla="*/ 1 h 6"/>
                <a:gd name="T2" fmla="*/ 0 w 5"/>
                <a:gd name="T3" fmla="*/ 1 h 6"/>
                <a:gd name="T4" fmla="*/ 0 w 5"/>
                <a:gd name="T5" fmla="*/ 2 h 6"/>
                <a:gd name="T6" fmla="*/ 0 w 5"/>
                <a:gd name="T7" fmla="*/ 3 h 6"/>
                <a:gd name="T8" fmla="*/ 1 w 5"/>
                <a:gd name="T9" fmla="*/ 3 h 6"/>
                <a:gd name="T10" fmla="*/ 1 w 5"/>
                <a:gd name="T11" fmla="*/ 4 h 6"/>
                <a:gd name="T12" fmla="*/ 2 w 5"/>
                <a:gd name="T13" fmla="*/ 5 h 6"/>
                <a:gd name="T14" fmla="*/ 2 w 5"/>
                <a:gd name="T15" fmla="*/ 5 h 6"/>
                <a:gd name="T16" fmla="*/ 2 w 5"/>
                <a:gd name="T17" fmla="*/ 4 h 6"/>
                <a:gd name="T18" fmla="*/ 3 w 5"/>
                <a:gd name="T19" fmla="*/ 3 h 6"/>
                <a:gd name="T20" fmla="*/ 3 w 5"/>
                <a:gd name="T21" fmla="*/ 3 h 6"/>
                <a:gd name="T22" fmla="*/ 2 w 5"/>
                <a:gd name="T23" fmla="*/ 2 h 6"/>
                <a:gd name="T24" fmla="*/ 3 w 5"/>
                <a:gd name="T25" fmla="*/ 2 h 6"/>
                <a:gd name="T26" fmla="*/ 3 w 5"/>
                <a:gd name="T27" fmla="*/ 2 h 6"/>
                <a:gd name="T28" fmla="*/ 4 w 5"/>
                <a:gd name="T29" fmla="*/ 2 h 6"/>
                <a:gd name="T30" fmla="*/ 3 w 5"/>
                <a:gd name="T31" fmla="*/ 2 h 6"/>
                <a:gd name="T32" fmla="*/ 2 w 5"/>
                <a:gd name="T33" fmla="*/ 2 h 6"/>
                <a:gd name="T34" fmla="*/ 2 w 5"/>
                <a:gd name="T35" fmla="*/ 1 h 6"/>
                <a:gd name="T36" fmla="*/ 1 w 5"/>
                <a:gd name="T37" fmla="*/ 1 h 6"/>
                <a:gd name="T38" fmla="*/ 2 w 5"/>
                <a:gd name="T39" fmla="*/ 1 h 6"/>
                <a:gd name="T40" fmla="*/ 2 w 5"/>
                <a:gd name="T41" fmla="*/ 1 h 6"/>
                <a:gd name="T42" fmla="*/ 4 w 5"/>
                <a:gd name="T43" fmla="*/ 1 h 6"/>
                <a:gd name="T44" fmla="*/ 5 w 5"/>
                <a:gd name="T45" fmla="*/ 1 h 6"/>
                <a:gd name="T46" fmla="*/ 3 w 5"/>
                <a:gd name="T47" fmla="*/ 2 h 6"/>
                <a:gd name="T48" fmla="*/ 3 w 5"/>
                <a:gd name="T49" fmla="*/ 4 h 6"/>
                <a:gd name="T50" fmla="*/ 3 w 5"/>
                <a:gd name="T51" fmla="*/ 5 h 6"/>
                <a:gd name="T52" fmla="*/ 3 w 5"/>
                <a:gd name="T53" fmla="*/ 6 h 6"/>
                <a:gd name="T54" fmla="*/ 2 w 5"/>
                <a:gd name="T55" fmla="*/ 6 h 6"/>
                <a:gd name="T56" fmla="*/ 0 w 5"/>
                <a:gd name="T57" fmla="*/ 4 h 6"/>
                <a:gd name="T58" fmla="*/ 0 w 5"/>
                <a:gd name="T59" fmla="*/ 1 h 6"/>
                <a:gd name="T60" fmla="*/ 0 w 5"/>
                <a:gd name="T61" fmla="*/ 0 h 6"/>
                <a:gd name="T62" fmla="*/ 0 w 5"/>
                <a:gd name="T63" fmla="*/ 0 h 6"/>
                <a:gd name="T64" fmla="*/ 1 w 5"/>
                <a:gd name="T65" fmla="*/ 0 h 6"/>
                <a:gd name="T66" fmla="*/ 1 w 5"/>
                <a:gd name="T6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" h="6">
                  <a:moveTo>
                    <a:pt x="1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7" name="Freeform 75"/>
            <p:cNvSpPr>
              <a:spLocks/>
            </p:cNvSpPr>
            <p:nvPr/>
          </p:nvSpPr>
          <p:spPr bwMode="auto">
            <a:xfrm>
              <a:off x="2714" y="699"/>
              <a:ext cx="6" cy="6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1 w 1"/>
                <a:gd name="T13" fmla="*/ 0 h 1"/>
                <a:gd name="T14" fmla="*/ 1 w 1"/>
                <a:gd name="T15" fmla="*/ 0 h 1"/>
                <a:gd name="T16" fmla="*/ 1 w 1"/>
                <a:gd name="T17" fmla="*/ 1 h 1"/>
                <a:gd name="T18" fmla="*/ 1 w 1"/>
                <a:gd name="T19" fmla="*/ 1 h 1"/>
                <a:gd name="T20" fmla="*/ 1 w 1"/>
                <a:gd name="T21" fmla="*/ 0 h 1"/>
                <a:gd name="T22" fmla="*/ 0 w 1"/>
                <a:gd name="T23" fmla="*/ 0 h 1"/>
                <a:gd name="T24" fmla="*/ 0 w 1"/>
                <a:gd name="T25" fmla="*/ 1 h 1"/>
                <a:gd name="T26" fmla="*/ 0 w 1"/>
                <a:gd name="T27" fmla="*/ 1 h 1"/>
                <a:gd name="T28" fmla="*/ 0 w 1"/>
                <a:gd name="T2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8" name="Freeform 76"/>
            <p:cNvSpPr>
              <a:spLocks/>
            </p:cNvSpPr>
            <p:nvPr/>
          </p:nvSpPr>
          <p:spPr bwMode="auto">
            <a:xfrm>
              <a:off x="2714" y="699"/>
              <a:ext cx="60" cy="30"/>
            </a:xfrm>
            <a:custGeom>
              <a:avLst/>
              <a:gdLst>
                <a:gd name="T0" fmla="*/ 0 w 10"/>
                <a:gd name="T1" fmla="*/ 0 h 5"/>
                <a:gd name="T2" fmla="*/ 1 w 10"/>
                <a:gd name="T3" fmla="*/ 0 h 5"/>
                <a:gd name="T4" fmla="*/ 1 w 10"/>
                <a:gd name="T5" fmla="*/ 0 h 5"/>
                <a:gd name="T6" fmla="*/ 2 w 10"/>
                <a:gd name="T7" fmla="*/ 1 h 5"/>
                <a:gd name="T8" fmla="*/ 3 w 10"/>
                <a:gd name="T9" fmla="*/ 1 h 5"/>
                <a:gd name="T10" fmla="*/ 3 w 10"/>
                <a:gd name="T11" fmla="*/ 1 h 5"/>
                <a:gd name="T12" fmla="*/ 3 w 10"/>
                <a:gd name="T13" fmla="*/ 2 h 5"/>
                <a:gd name="T14" fmla="*/ 4 w 10"/>
                <a:gd name="T15" fmla="*/ 2 h 5"/>
                <a:gd name="T16" fmla="*/ 5 w 10"/>
                <a:gd name="T17" fmla="*/ 2 h 5"/>
                <a:gd name="T18" fmla="*/ 6 w 10"/>
                <a:gd name="T19" fmla="*/ 2 h 5"/>
                <a:gd name="T20" fmla="*/ 7 w 10"/>
                <a:gd name="T21" fmla="*/ 2 h 5"/>
                <a:gd name="T22" fmla="*/ 8 w 10"/>
                <a:gd name="T23" fmla="*/ 3 h 5"/>
                <a:gd name="T24" fmla="*/ 9 w 10"/>
                <a:gd name="T25" fmla="*/ 3 h 5"/>
                <a:gd name="T26" fmla="*/ 10 w 10"/>
                <a:gd name="T27" fmla="*/ 3 h 5"/>
                <a:gd name="T28" fmla="*/ 10 w 10"/>
                <a:gd name="T29" fmla="*/ 3 h 5"/>
                <a:gd name="T30" fmla="*/ 10 w 10"/>
                <a:gd name="T31" fmla="*/ 4 h 5"/>
                <a:gd name="T32" fmla="*/ 10 w 10"/>
                <a:gd name="T33" fmla="*/ 5 h 5"/>
                <a:gd name="T34" fmla="*/ 8 w 10"/>
                <a:gd name="T35" fmla="*/ 5 h 5"/>
                <a:gd name="T36" fmla="*/ 6 w 10"/>
                <a:gd name="T37" fmla="*/ 5 h 5"/>
                <a:gd name="T38" fmla="*/ 4 w 10"/>
                <a:gd name="T39" fmla="*/ 5 h 5"/>
                <a:gd name="T40" fmla="*/ 2 w 10"/>
                <a:gd name="T41" fmla="*/ 4 h 5"/>
                <a:gd name="T42" fmla="*/ 0 w 10"/>
                <a:gd name="T43" fmla="*/ 3 h 5"/>
                <a:gd name="T44" fmla="*/ 0 w 10"/>
                <a:gd name="T45" fmla="*/ 1 h 5"/>
                <a:gd name="T46" fmla="*/ 0 w 10"/>
                <a:gd name="T47" fmla="*/ 1 h 5"/>
                <a:gd name="T48" fmla="*/ 0 w 10"/>
                <a:gd name="T49" fmla="*/ 1 h 5"/>
                <a:gd name="T50" fmla="*/ 0 w 10"/>
                <a:gd name="T51" fmla="*/ 2 h 5"/>
                <a:gd name="T52" fmla="*/ 0 w 10"/>
                <a:gd name="T53" fmla="*/ 2 h 5"/>
                <a:gd name="T54" fmla="*/ 1 w 10"/>
                <a:gd name="T55" fmla="*/ 3 h 5"/>
                <a:gd name="T56" fmla="*/ 1 w 10"/>
                <a:gd name="T57" fmla="*/ 3 h 5"/>
                <a:gd name="T58" fmla="*/ 2 w 10"/>
                <a:gd name="T59" fmla="*/ 4 h 5"/>
                <a:gd name="T60" fmla="*/ 3 w 10"/>
                <a:gd name="T61" fmla="*/ 4 h 5"/>
                <a:gd name="T62" fmla="*/ 3 w 10"/>
                <a:gd name="T63" fmla="*/ 5 h 5"/>
                <a:gd name="T64" fmla="*/ 4 w 10"/>
                <a:gd name="T65" fmla="*/ 5 h 5"/>
                <a:gd name="T66" fmla="*/ 5 w 10"/>
                <a:gd name="T67" fmla="*/ 5 h 5"/>
                <a:gd name="T68" fmla="*/ 6 w 10"/>
                <a:gd name="T69" fmla="*/ 5 h 5"/>
                <a:gd name="T70" fmla="*/ 8 w 10"/>
                <a:gd name="T71" fmla="*/ 5 h 5"/>
                <a:gd name="T72" fmla="*/ 9 w 10"/>
                <a:gd name="T73" fmla="*/ 5 h 5"/>
                <a:gd name="T74" fmla="*/ 9 w 10"/>
                <a:gd name="T75" fmla="*/ 5 h 5"/>
                <a:gd name="T76" fmla="*/ 9 w 10"/>
                <a:gd name="T77" fmla="*/ 4 h 5"/>
                <a:gd name="T78" fmla="*/ 9 w 10"/>
                <a:gd name="T79" fmla="*/ 4 h 5"/>
                <a:gd name="T80" fmla="*/ 9 w 10"/>
                <a:gd name="T81" fmla="*/ 4 h 5"/>
                <a:gd name="T82" fmla="*/ 8 w 10"/>
                <a:gd name="T83" fmla="*/ 3 h 5"/>
                <a:gd name="T84" fmla="*/ 8 w 10"/>
                <a:gd name="T85" fmla="*/ 3 h 5"/>
                <a:gd name="T86" fmla="*/ 7 w 10"/>
                <a:gd name="T87" fmla="*/ 2 h 5"/>
                <a:gd name="T88" fmla="*/ 6 w 10"/>
                <a:gd name="T89" fmla="*/ 2 h 5"/>
                <a:gd name="T90" fmla="*/ 6 w 10"/>
                <a:gd name="T91" fmla="*/ 3 h 5"/>
                <a:gd name="T92" fmla="*/ 5 w 10"/>
                <a:gd name="T93" fmla="*/ 3 h 5"/>
                <a:gd name="T94" fmla="*/ 4 w 10"/>
                <a:gd name="T95" fmla="*/ 3 h 5"/>
                <a:gd name="T96" fmla="*/ 3 w 10"/>
                <a:gd name="T97" fmla="*/ 3 h 5"/>
                <a:gd name="T98" fmla="*/ 3 w 10"/>
                <a:gd name="T99" fmla="*/ 2 h 5"/>
                <a:gd name="T100" fmla="*/ 2 w 10"/>
                <a:gd name="T101" fmla="*/ 2 h 5"/>
                <a:gd name="T102" fmla="*/ 2 w 10"/>
                <a:gd name="T103" fmla="*/ 2 h 5"/>
                <a:gd name="T104" fmla="*/ 2 w 10"/>
                <a:gd name="T105" fmla="*/ 1 h 5"/>
                <a:gd name="T106" fmla="*/ 2 w 10"/>
                <a:gd name="T107" fmla="*/ 1 h 5"/>
                <a:gd name="T108" fmla="*/ 1 w 10"/>
                <a:gd name="T109" fmla="*/ 1 h 5"/>
                <a:gd name="T110" fmla="*/ 1 w 10"/>
                <a:gd name="T111" fmla="*/ 1 h 5"/>
                <a:gd name="T112" fmla="*/ 1 w 10"/>
                <a:gd name="T113" fmla="*/ 0 h 5"/>
                <a:gd name="T114" fmla="*/ 0 w 10"/>
                <a:gd name="T1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29" name="Freeform 77"/>
            <p:cNvSpPr>
              <a:spLocks/>
            </p:cNvSpPr>
            <p:nvPr/>
          </p:nvSpPr>
          <p:spPr bwMode="auto">
            <a:xfrm>
              <a:off x="2714" y="681"/>
              <a:ext cx="12" cy="6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2 w 2"/>
                <a:gd name="T13" fmla="*/ 1 h 1"/>
                <a:gd name="T14" fmla="*/ 1 w 2"/>
                <a:gd name="T15" fmla="*/ 0 h 1"/>
                <a:gd name="T16" fmla="*/ 1 w 2"/>
                <a:gd name="T17" fmla="*/ 0 h 1"/>
                <a:gd name="T18" fmla="*/ 0 w 2"/>
                <a:gd name="T19" fmla="*/ 1 h 1"/>
                <a:gd name="T20" fmla="*/ 0 w 2"/>
                <a:gd name="T21" fmla="*/ 1 h 1"/>
                <a:gd name="T22" fmla="*/ 1 w 2"/>
                <a:gd name="T23" fmla="*/ 1 h 1"/>
                <a:gd name="T24" fmla="*/ 1 w 2"/>
                <a:gd name="T2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47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0" name="Freeform 78"/>
            <p:cNvSpPr>
              <a:spLocks/>
            </p:cNvSpPr>
            <p:nvPr/>
          </p:nvSpPr>
          <p:spPr bwMode="auto">
            <a:xfrm>
              <a:off x="2708" y="663"/>
              <a:ext cx="162" cy="60"/>
            </a:xfrm>
            <a:custGeom>
              <a:avLst/>
              <a:gdLst>
                <a:gd name="T0" fmla="*/ 1 w 27"/>
                <a:gd name="T1" fmla="*/ 5 h 10"/>
                <a:gd name="T2" fmla="*/ 2 w 27"/>
                <a:gd name="T3" fmla="*/ 5 h 10"/>
                <a:gd name="T4" fmla="*/ 4 w 27"/>
                <a:gd name="T5" fmla="*/ 5 h 10"/>
                <a:gd name="T6" fmla="*/ 4 w 27"/>
                <a:gd name="T7" fmla="*/ 4 h 10"/>
                <a:gd name="T8" fmla="*/ 5 w 27"/>
                <a:gd name="T9" fmla="*/ 6 h 10"/>
                <a:gd name="T10" fmla="*/ 7 w 27"/>
                <a:gd name="T11" fmla="*/ 5 h 10"/>
                <a:gd name="T12" fmla="*/ 7 w 27"/>
                <a:gd name="T13" fmla="*/ 6 h 10"/>
                <a:gd name="T14" fmla="*/ 9 w 27"/>
                <a:gd name="T15" fmla="*/ 7 h 10"/>
                <a:gd name="T16" fmla="*/ 9 w 27"/>
                <a:gd name="T17" fmla="*/ 7 h 10"/>
                <a:gd name="T18" fmla="*/ 11 w 27"/>
                <a:gd name="T19" fmla="*/ 8 h 10"/>
                <a:gd name="T20" fmla="*/ 12 w 27"/>
                <a:gd name="T21" fmla="*/ 9 h 10"/>
                <a:gd name="T22" fmla="*/ 15 w 27"/>
                <a:gd name="T23" fmla="*/ 8 h 10"/>
                <a:gd name="T24" fmla="*/ 16 w 27"/>
                <a:gd name="T25" fmla="*/ 9 h 10"/>
                <a:gd name="T26" fmla="*/ 18 w 27"/>
                <a:gd name="T27" fmla="*/ 8 h 10"/>
                <a:gd name="T28" fmla="*/ 20 w 27"/>
                <a:gd name="T29" fmla="*/ 8 h 10"/>
                <a:gd name="T30" fmla="*/ 22 w 27"/>
                <a:gd name="T31" fmla="*/ 7 h 10"/>
                <a:gd name="T32" fmla="*/ 22 w 27"/>
                <a:gd name="T33" fmla="*/ 5 h 10"/>
                <a:gd name="T34" fmla="*/ 23 w 27"/>
                <a:gd name="T35" fmla="*/ 5 h 10"/>
                <a:gd name="T36" fmla="*/ 23 w 27"/>
                <a:gd name="T37" fmla="*/ 4 h 10"/>
                <a:gd name="T38" fmla="*/ 24 w 27"/>
                <a:gd name="T39" fmla="*/ 3 h 10"/>
                <a:gd name="T40" fmla="*/ 25 w 27"/>
                <a:gd name="T41" fmla="*/ 2 h 10"/>
                <a:gd name="T42" fmla="*/ 25 w 27"/>
                <a:gd name="T43" fmla="*/ 1 h 10"/>
                <a:gd name="T44" fmla="*/ 26 w 27"/>
                <a:gd name="T45" fmla="*/ 1 h 10"/>
                <a:gd name="T46" fmla="*/ 24 w 27"/>
                <a:gd name="T47" fmla="*/ 1 h 10"/>
                <a:gd name="T48" fmla="*/ 23 w 27"/>
                <a:gd name="T49" fmla="*/ 2 h 10"/>
                <a:gd name="T50" fmla="*/ 23 w 27"/>
                <a:gd name="T51" fmla="*/ 3 h 10"/>
                <a:gd name="T52" fmla="*/ 20 w 27"/>
                <a:gd name="T53" fmla="*/ 4 h 10"/>
                <a:gd name="T54" fmla="*/ 20 w 27"/>
                <a:gd name="T55" fmla="*/ 5 h 10"/>
                <a:gd name="T56" fmla="*/ 23 w 27"/>
                <a:gd name="T57" fmla="*/ 3 h 10"/>
                <a:gd name="T58" fmla="*/ 21 w 27"/>
                <a:gd name="T59" fmla="*/ 4 h 10"/>
                <a:gd name="T60" fmla="*/ 21 w 27"/>
                <a:gd name="T61" fmla="*/ 6 h 10"/>
                <a:gd name="T62" fmla="*/ 18 w 27"/>
                <a:gd name="T63" fmla="*/ 5 h 10"/>
                <a:gd name="T64" fmla="*/ 16 w 27"/>
                <a:gd name="T65" fmla="*/ 6 h 10"/>
                <a:gd name="T66" fmla="*/ 14 w 27"/>
                <a:gd name="T67" fmla="*/ 5 h 10"/>
                <a:gd name="T68" fmla="*/ 13 w 27"/>
                <a:gd name="T69" fmla="*/ 6 h 10"/>
                <a:gd name="T70" fmla="*/ 18 w 27"/>
                <a:gd name="T71" fmla="*/ 6 h 10"/>
                <a:gd name="T72" fmla="*/ 17 w 27"/>
                <a:gd name="T73" fmla="*/ 6 h 10"/>
                <a:gd name="T74" fmla="*/ 14 w 27"/>
                <a:gd name="T75" fmla="*/ 6 h 10"/>
                <a:gd name="T76" fmla="*/ 11 w 27"/>
                <a:gd name="T77" fmla="*/ 6 h 10"/>
                <a:gd name="T78" fmla="*/ 12 w 27"/>
                <a:gd name="T79" fmla="*/ 5 h 10"/>
                <a:gd name="T80" fmla="*/ 12 w 27"/>
                <a:gd name="T81" fmla="*/ 5 h 10"/>
                <a:gd name="T82" fmla="*/ 9 w 27"/>
                <a:gd name="T83" fmla="*/ 4 h 10"/>
                <a:gd name="T84" fmla="*/ 8 w 27"/>
                <a:gd name="T85" fmla="*/ 4 h 10"/>
                <a:gd name="T86" fmla="*/ 7 w 27"/>
                <a:gd name="T87" fmla="*/ 3 h 10"/>
                <a:gd name="T88" fmla="*/ 6 w 27"/>
                <a:gd name="T89" fmla="*/ 4 h 10"/>
                <a:gd name="T90" fmla="*/ 4 w 27"/>
                <a:gd name="T91" fmla="*/ 3 h 10"/>
                <a:gd name="T92" fmla="*/ 3 w 27"/>
                <a:gd name="T93" fmla="*/ 3 h 10"/>
                <a:gd name="T94" fmla="*/ 3 w 27"/>
                <a:gd name="T95" fmla="*/ 4 h 10"/>
                <a:gd name="T96" fmla="*/ 4 w 27"/>
                <a:gd name="T97" fmla="*/ 2 h 10"/>
                <a:gd name="T98" fmla="*/ 13 w 27"/>
                <a:gd name="T99" fmla="*/ 5 h 10"/>
                <a:gd name="T100" fmla="*/ 23 w 27"/>
                <a:gd name="T101" fmla="*/ 1 h 10"/>
                <a:gd name="T102" fmla="*/ 27 w 27"/>
                <a:gd name="T103" fmla="*/ 2 h 10"/>
                <a:gd name="T104" fmla="*/ 24 w 27"/>
                <a:gd name="T105" fmla="*/ 6 h 10"/>
                <a:gd name="T106" fmla="*/ 18 w 27"/>
                <a:gd name="T107" fmla="*/ 10 h 10"/>
                <a:gd name="T108" fmla="*/ 10 w 27"/>
                <a:gd name="T109" fmla="*/ 9 h 10"/>
                <a:gd name="T110" fmla="*/ 4 w 27"/>
                <a:gd name="T111" fmla="*/ 7 h 10"/>
                <a:gd name="T112" fmla="*/ 0 w 27"/>
                <a:gd name="T1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" h="10">
                  <a:moveTo>
                    <a:pt x="1" y="4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13" y="5"/>
                  </a:lnTo>
                  <a:lnTo>
                    <a:pt x="18" y="5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3" y="10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9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6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D47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1" name="Freeform 79"/>
            <p:cNvSpPr>
              <a:spLocks/>
            </p:cNvSpPr>
            <p:nvPr/>
          </p:nvSpPr>
          <p:spPr bwMode="auto">
            <a:xfrm>
              <a:off x="2804" y="783"/>
              <a:ext cx="66" cy="84"/>
            </a:xfrm>
            <a:custGeom>
              <a:avLst/>
              <a:gdLst>
                <a:gd name="T0" fmla="*/ 9 w 11"/>
                <a:gd name="T1" fmla="*/ 2 h 14"/>
                <a:gd name="T2" fmla="*/ 9 w 11"/>
                <a:gd name="T3" fmla="*/ 3 h 14"/>
                <a:gd name="T4" fmla="*/ 9 w 11"/>
                <a:gd name="T5" fmla="*/ 3 h 14"/>
                <a:gd name="T6" fmla="*/ 9 w 11"/>
                <a:gd name="T7" fmla="*/ 4 h 14"/>
                <a:gd name="T8" fmla="*/ 9 w 11"/>
                <a:gd name="T9" fmla="*/ 5 h 14"/>
                <a:gd name="T10" fmla="*/ 9 w 11"/>
                <a:gd name="T11" fmla="*/ 6 h 14"/>
                <a:gd name="T12" fmla="*/ 9 w 11"/>
                <a:gd name="T13" fmla="*/ 6 h 14"/>
                <a:gd name="T14" fmla="*/ 8 w 11"/>
                <a:gd name="T15" fmla="*/ 7 h 14"/>
                <a:gd name="T16" fmla="*/ 8 w 11"/>
                <a:gd name="T17" fmla="*/ 8 h 14"/>
                <a:gd name="T18" fmla="*/ 8 w 11"/>
                <a:gd name="T19" fmla="*/ 8 h 14"/>
                <a:gd name="T20" fmla="*/ 8 w 11"/>
                <a:gd name="T21" fmla="*/ 8 h 14"/>
                <a:gd name="T22" fmla="*/ 7 w 11"/>
                <a:gd name="T23" fmla="*/ 9 h 14"/>
                <a:gd name="T24" fmla="*/ 7 w 11"/>
                <a:gd name="T25" fmla="*/ 9 h 14"/>
                <a:gd name="T26" fmla="*/ 6 w 11"/>
                <a:gd name="T27" fmla="*/ 9 h 14"/>
                <a:gd name="T28" fmla="*/ 5 w 11"/>
                <a:gd name="T29" fmla="*/ 10 h 14"/>
                <a:gd name="T30" fmla="*/ 5 w 11"/>
                <a:gd name="T31" fmla="*/ 10 h 14"/>
                <a:gd name="T32" fmla="*/ 4 w 11"/>
                <a:gd name="T33" fmla="*/ 10 h 14"/>
                <a:gd name="T34" fmla="*/ 3 w 11"/>
                <a:gd name="T35" fmla="*/ 11 h 14"/>
                <a:gd name="T36" fmla="*/ 1 w 11"/>
                <a:gd name="T37" fmla="*/ 12 h 14"/>
                <a:gd name="T38" fmla="*/ 1 w 11"/>
                <a:gd name="T39" fmla="*/ 13 h 14"/>
                <a:gd name="T40" fmla="*/ 1 w 11"/>
                <a:gd name="T41" fmla="*/ 13 h 14"/>
                <a:gd name="T42" fmla="*/ 2 w 11"/>
                <a:gd name="T43" fmla="*/ 13 h 14"/>
                <a:gd name="T44" fmla="*/ 4 w 11"/>
                <a:gd name="T45" fmla="*/ 13 h 14"/>
                <a:gd name="T46" fmla="*/ 5 w 11"/>
                <a:gd name="T47" fmla="*/ 12 h 14"/>
                <a:gd name="T48" fmla="*/ 6 w 11"/>
                <a:gd name="T49" fmla="*/ 12 h 14"/>
                <a:gd name="T50" fmla="*/ 7 w 11"/>
                <a:gd name="T51" fmla="*/ 11 h 14"/>
                <a:gd name="T52" fmla="*/ 8 w 11"/>
                <a:gd name="T53" fmla="*/ 11 h 14"/>
                <a:gd name="T54" fmla="*/ 9 w 11"/>
                <a:gd name="T55" fmla="*/ 10 h 14"/>
                <a:gd name="T56" fmla="*/ 9 w 11"/>
                <a:gd name="T57" fmla="*/ 9 h 14"/>
                <a:gd name="T58" fmla="*/ 10 w 11"/>
                <a:gd name="T59" fmla="*/ 8 h 14"/>
                <a:gd name="T60" fmla="*/ 10 w 11"/>
                <a:gd name="T61" fmla="*/ 7 h 14"/>
                <a:gd name="T62" fmla="*/ 10 w 11"/>
                <a:gd name="T63" fmla="*/ 6 h 14"/>
                <a:gd name="T64" fmla="*/ 11 w 11"/>
                <a:gd name="T65" fmla="*/ 6 h 14"/>
                <a:gd name="T66" fmla="*/ 11 w 11"/>
                <a:gd name="T67" fmla="*/ 5 h 14"/>
                <a:gd name="T68" fmla="*/ 10 w 11"/>
                <a:gd name="T69" fmla="*/ 4 h 14"/>
                <a:gd name="T70" fmla="*/ 11 w 11"/>
                <a:gd name="T71" fmla="*/ 3 h 14"/>
                <a:gd name="T72" fmla="*/ 11 w 11"/>
                <a:gd name="T73" fmla="*/ 2 h 14"/>
                <a:gd name="T74" fmla="*/ 10 w 11"/>
                <a:gd name="T75" fmla="*/ 1 h 14"/>
                <a:gd name="T76" fmla="*/ 11 w 11"/>
                <a:gd name="T77" fmla="*/ 2 h 14"/>
                <a:gd name="T78" fmla="*/ 11 w 11"/>
                <a:gd name="T79" fmla="*/ 4 h 14"/>
                <a:gd name="T80" fmla="*/ 11 w 11"/>
                <a:gd name="T81" fmla="*/ 7 h 14"/>
                <a:gd name="T82" fmla="*/ 10 w 11"/>
                <a:gd name="T83" fmla="*/ 9 h 14"/>
                <a:gd name="T84" fmla="*/ 8 w 11"/>
                <a:gd name="T85" fmla="*/ 11 h 14"/>
                <a:gd name="T86" fmla="*/ 5 w 11"/>
                <a:gd name="T87" fmla="*/ 13 h 14"/>
                <a:gd name="T88" fmla="*/ 3 w 11"/>
                <a:gd name="T89" fmla="*/ 14 h 14"/>
                <a:gd name="T90" fmla="*/ 1 w 11"/>
                <a:gd name="T91" fmla="*/ 14 h 14"/>
                <a:gd name="T92" fmla="*/ 0 w 11"/>
                <a:gd name="T93" fmla="*/ 13 h 14"/>
                <a:gd name="T94" fmla="*/ 2 w 11"/>
                <a:gd name="T95" fmla="*/ 11 h 14"/>
                <a:gd name="T96" fmla="*/ 5 w 11"/>
                <a:gd name="T97" fmla="*/ 9 h 14"/>
                <a:gd name="T98" fmla="*/ 8 w 11"/>
                <a:gd name="T99" fmla="*/ 5 h 14"/>
                <a:gd name="T100" fmla="*/ 9 w 11"/>
                <a:gd name="T101" fmla="*/ 2 h 14"/>
                <a:gd name="T102" fmla="*/ 10 w 11"/>
                <a:gd name="T10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" h="14">
                  <a:moveTo>
                    <a:pt x="10" y="1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3" y="9"/>
                  </a:lnTo>
                  <a:lnTo>
                    <a:pt x="5" y="9"/>
                  </a:lnTo>
                  <a:lnTo>
                    <a:pt x="7" y="8"/>
                  </a:lnTo>
                  <a:lnTo>
                    <a:pt x="8" y="5"/>
                  </a:lnTo>
                  <a:lnTo>
                    <a:pt x="8" y="3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2" name="Freeform 80"/>
            <p:cNvSpPr>
              <a:spLocks/>
            </p:cNvSpPr>
            <p:nvPr/>
          </p:nvSpPr>
          <p:spPr bwMode="auto">
            <a:xfrm>
              <a:off x="2684" y="759"/>
              <a:ext cx="60" cy="102"/>
            </a:xfrm>
            <a:custGeom>
              <a:avLst/>
              <a:gdLst>
                <a:gd name="T0" fmla="*/ 2 w 10"/>
                <a:gd name="T1" fmla="*/ 2 h 17"/>
                <a:gd name="T2" fmla="*/ 2 w 10"/>
                <a:gd name="T3" fmla="*/ 4 h 17"/>
                <a:gd name="T4" fmla="*/ 2 w 10"/>
                <a:gd name="T5" fmla="*/ 5 h 17"/>
                <a:gd name="T6" fmla="*/ 1 w 10"/>
                <a:gd name="T7" fmla="*/ 6 h 17"/>
                <a:gd name="T8" fmla="*/ 2 w 10"/>
                <a:gd name="T9" fmla="*/ 8 h 17"/>
                <a:gd name="T10" fmla="*/ 3 w 10"/>
                <a:gd name="T11" fmla="*/ 8 h 17"/>
                <a:gd name="T12" fmla="*/ 2 w 10"/>
                <a:gd name="T13" fmla="*/ 9 h 17"/>
                <a:gd name="T14" fmla="*/ 2 w 10"/>
                <a:gd name="T15" fmla="*/ 10 h 17"/>
                <a:gd name="T16" fmla="*/ 2 w 10"/>
                <a:gd name="T17" fmla="*/ 11 h 17"/>
                <a:gd name="T18" fmla="*/ 3 w 10"/>
                <a:gd name="T19" fmla="*/ 11 h 17"/>
                <a:gd name="T20" fmla="*/ 4 w 10"/>
                <a:gd name="T21" fmla="*/ 13 h 17"/>
                <a:gd name="T22" fmla="*/ 7 w 10"/>
                <a:gd name="T23" fmla="*/ 14 h 17"/>
                <a:gd name="T24" fmla="*/ 8 w 10"/>
                <a:gd name="T25" fmla="*/ 14 h 17"/>
                <a:gd name="T26" fmla="*/ 9 w 10"/>
                <a:gd name="T27" fmla="*/ 17 h 17"/>
                <a:gd name="T28" fmla="*/ 9 w 10"/>
                <a:gd name="T29" fmla="*/ 15 h 17"/>
                <a:gd name="T30" fmla="*/ 9 w 10"/>
                <a:gd name="T31" fmla="*/ 13 h 17"/>
                <a:gd name="T32" fmla="*/ 9 w 10"/>
                <a:gd name="T33" fmla="*/ 11 h 17"/>
                <a:gd name="T34" fmla="*/ 8 w 10"/>
                <a:gd name="T35" fmla="*/ 11 h 17"/>
                <a:gd name="T36" fmla="*/ 8 w 10"/>
                <a:gd name="T37" fmla="*/ 10 h 17"/>
                <a:gd name="T38" fmla="*/ 7 w 10"/>
                <a:gd name="T39" fmla="*/ 9 h 17"/>
                <a:gd name="T40" fmla="*/ 7 w 10"/>
                <a:gd name="T41" fmla="*/ 8 h 17"/>
                <a:gd name="T42" fmla="*/ 5 w 10"/>
                <a:gd name="T43" fmla="*/ 7 h 17"/>
                <a:gd name="T44" fmla="*/ 6 w 10"/>
                <a:gd name="T45" fmla="*/ 6 h 17"/>
                <a:gd name="T46" fmla="*/ 4 w 10"/>
                <a:gd name="T47" fmla="*/ 5 h 17"/>
                <a:gd name="T48" fmla="*/ 4 w 10"/>
                <a:gd name="T49" fmla="*/ 7 h 17"/>
                <a:gd name="T50" fmla="*/ 5 w 10"/>
                <a:gd name="T51" fmla="*/ 8 h 17"/>
                <a:gd name="T52" fmla="*/ 6 w 10"/>
                <a:gd name="T53" fmla="*/ 10 h 17"/>
                <a:gd name="T54" fmla="*/ 7 w 10"/>
                <a:gd name="T55" fmla="*/ 11 h 17"/>
                <a:gd name="T56" fmla="*/ 7 w 10"/>
                <a:gd name="T57" fmla="*/ 13 h 17"/>
                <a:gd name="T58" fmla="*/ 6 w 10"/>
                <a:gd name="T59" fmla="*/ 11 h 17"/>
                <a:gd name="T60" fmla="*/ 4 w 10"/>
                <a:gd name="T61" fmla="*/ 10 h 17"/>
                <a:gd name="T62" fmla="*/ 4 w 10"/>
                <a:gd name="T63" fmla="*/ 9 h 17"/>
                <a:gd name="T64" fmla="*/ 3 w 10"/>
                <a:gd name="T65" fmla="*/ 8 h 17"/>
                <a:gd name="T66" fmla="*/ 4 w 10"/>
                <a:gd name="T67" fmla="*/ 7 h 17"/>
                <a:gd name="T68" fmla="*/ 3 w 10"/>
                <a:gd name="T69" fmla="*/ 6 h 17"/>
                <a:gd name="T70" fmla="*/ 3 w 10"/>
                <a:gd name="T71" fmla="*/ 5 h 17"/>
                <a:gd name="T72" fmla="*/ 4 w 10"/>
                <a:gd name="T73" fmla="*/ 4 h 17"/>
                <a:gd name="T74" fmla="*/ 4 w 10"/>
                <a:gd name="T75" fmla="*/ 2 h 17"/>
                <a:gd name="T76" fmla="*/ 3 w 10"/>
                <a:gd name="T77" fmla="*/ 1 h 17"/>
                <a:gd name="T78" fmla="*/ 5 w 10"/>
                <a:gd name="T79" fmla="*/ 1 h 17"/>
                <a:gd name="T80" fmla="*/ 6 w 10"/>
                <a:gd name="T81" fmla="*/ 7 h 17"/>
                <a:gd name="T82" fmla="*/ 9 w 10"/>
                <a:gd name="T83" fmla="*/ 8 h 17"/>
                <a:gd name="T84" fmla="*/ 8 w 10"/>
                <a:gd name="T85" fmla="*/ 10 h 17"/>
                <a:gd name="T86" fmla="*/ 9 w 10"/>
                <a:gd name="T87" fmla="*/ 10 h 17"/>
                <a:gd name="T88" fmla="*/ 10 w 10"/>
                <a:gd name="T89" fmla="*/ 13 h 17"/>
                <a:gd name="T90" fmla="*/ 9 w 10"/>
                <a:gd name="T91" fmla="*/ 15 h 17"/>
                <a:gd name="T92" fmla="*/ 8 w 10"/>
                <a:gd name="T93" fmla="*/ 17 h 17"/>
                <a:gd name="T94" fmla="*/ 8 w 10"/>
                <a:gd name="T95" fmla="*/ 14 h 17"/>
                <a:gd name="T96" fmla="*/ 3 w 10"/>
                <a:gd name="T97" fmla="*/ 12 h 17"/>
                <a:gd name="T98" fmla="*/ 1 w 10"/>
                <a:gd name="T99" fmla="*/ 9 h 17"/>
                <a:gd name="T100" fmla="*/ 0 w 10"/>
                <a:gd name="T101" fmla="*/ 5 h 17"/>
                <a:gd name="T102" fmla="*/ 1 w 10"/>
                <a:gd name="T103" fmla="*/ 2 h 17"/>
                <a:gd name="T104" fmla="*/ 2 w 10"/>
                <a:gd name="T10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" h="17">
                  <a:moveTo>
                    <a:pt x="2" y="1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7"/>
                  </a:lnTo>
                  <a:lnTo>
                    <a:pt x="7" y="8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3" name="Freeform 81"/>
            <p:cNvSpPr>
              <a:spLocks/>
            </p:cNvSpPr>
            <p:nvPr/>
          </p:nvSpPr>
          <p:spPr bwMode="auto">
            <a:xfrm>
              <a:off x="2696" y="693"/>
              <a:ext cx="18" cy="12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1 h 2"/>
                <a:gd name="T4" fmla="*/ 2 w 3"/>
                <a:gd name="T5" fmla="*/ 1 h 2"/>
                <a:gd name="T6" fmla="*/ 2 w 3"/>
                <a:gd name="T7" fmla="*/ 1 h 2"/>
                <a:gd name="T8" fmla="*/ 2 w 3"/>
                <a:gd name="T9" fmla="*/ 1 h 2"/>
                <a:gd name="T10" fmla="*/ 2 w 3"/>
                <a:gd name="T11" fmla="*/ 2 h 2"/>
                <a:gd name="T12" fmla="*/ 3 w 3"/>
                <a:gd name="T13" fmla="*/ 1 h 2"/>
                <a:gd name="T14" fmla="*/ 3 w 3"/>
                <a:gd name="T15" fmla="*/ 1 h 2"/>
                <a:gd name="T16" fmla="*/ 2 w 3"/>
                <a:gd name="T17" fmla="*/ 0 h 2"/>
                <a:gd name="T18" fmla="*/ 2 w 3"/>
                <a:gd name="T19" fmla="*/ 0 h 2"/>
                <a:gd name="T20" fmla="*/ 1 w 3"/>
                <a:gd name="T21" fmla="*/ 1 h 2"/>
                <a:gd name="T22" fmla="*/ 0 w 3"/>
                <a:gd name="T23" fmla="*/ 2 h 2"/>
                <a:gd name="T24" fmla="*/ 0 w 3"/>
                <a:gd name="T25" fmla="*/ 2 h 2"/>
                <a:gd name="T26" fmla="*/ 1 w 3"/>
                <a:gd name="T27" fmla="*/ 2 h 2"/>
                <a:gd name="T28" fmla="*/ 1 w 3"/>
                <a:gd name="T2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4" name="Freeform 82"/>
            <p:cNvSpPr>
              <a:spLocks/>
            </p:cNvSpPr>
            <p:nvPr/>
          </p:nvSpPr>
          <p:spPr bwMode="auto">
            <a:xfrm>
              <a:off x="2690" y="699"/>
              <a:ext cx="24" cy="66"/>
            </a:xfrm>
            <a:custGeom>
              <a:avLst/>
              <a:gdLst>
                <a:gd name="T0" fmla="*/ 0 w 4"/>
                <a:gd name="T1" fmla="*/ 9 h 11"/>
                <a:gd name="T2" fmla="*/ 2 w 4"/>
                <a:gd name="T3" fmla="*/ 6 h 11"/>
                <a:gd name="T4" fmla="*/ 2 w 4"/>
                <a:gd name="T5" fmla="*/ 3 h 11"/>
                <a:gd name="T6" fmla="*/ 2 w 4"/>
                <a:gd name="T7" fmla="*/ 1 h 11"/>
                <a:gd name="T8" fmla="*/ 2 w 4"/>
                <a:gd name="T9" fmla="*/ 2 h 11"/>
                <a:gd name="T10" fmla="*/ 2 w 4"/>
                <a:gd name="T11" fmla="*/ 3 h 11"/>
                <a:gd name="T12" fmla="*/ 2 w 4"/>
                <a:gd name="T13" fmla="*/ 5 h 11"/>
                <a:gd name="T14" fmla="*/ 2 w 4"/>
                <a:gd name="T15" fmla="*/ 6 h 11"/>
                <a:gd name="T16" fmla="*/ 3 w 4"/>
                <a:gd name="T17" fmla="*/ 7 h 11"/>
                <a:gd name="T18" fmla="*/ 2 w 4"/>
                <a:gd name="T19" fmla="*/ 7 h 11"/>
                <a:gd name="T20" fmla="*/ 1 w 4"/>
                <a:gd name="T21" fmla="*/ 8 h 11"/>
                <a:gd name="T22" fmla="*/ 1 w 4"/>
                <a:gd name="T23" fmla="*/ 9 h 11"/>
                <a:gd name="T24" fmla="*/ 1 w 4"/>
                <a:gd name="T25" fmla="*/ 10 h 11"/>
                <a:gd name="T26" fmla="*/ 2 w 4"/>
                <a:gd name="T27" fmla="*/ 10 h 11"/>
                <a:gd name="T28" fmla="*/ 3 w 4"/>
                <a:gd name="T29" fmla="*/ 10 h 11"/>
                <a:gd name="T30" fmla="*/ 4 w 4"/>
                <a:gd name="T31" fmla="*/ 9 h 11"/>
                <a:gd name="T32" fmla="*/ 3 w 4"/>
                <a:gd name="T33" fmla="*/ 8 h 11"/>
                <a:gd name="T34" fmla="*/ 3 w 4"/>
                <a:gd name="T35" fmla="*/ 7 h 11"/>
                <a:gd name="T36" fmla="*/ 3 w 4"/>
                <a:gd name="T37" fmla="*/ 7 h 11"/>
                <a:gd name="T38" fmla="*/ 3 w 4"/>
                <a:gd name="T39" fmla="*/ 7 h 11"/>
                <a:gd name="T40" fmla="*/ 3 w 4"/>
                <a:gd name="T41" fmla="*/ 6 h 11"/>
                <a:gd name="T42" fmla="*/ 3 w 4"/>
                <a:gd name="T43" fmla="*/ 5 h 11"/>
                <a:gd name="T44" fmla="*/ 3 w 4"/>
                <a:gd name="T45" fmla="*/ 4 h 11"/>
                <a:gd name="T46" fmla="*/ 3 w 4"/>
                <a:gd name="T47" fmla="*/ 3 h 11"/>
                <a:gd name="T48" fmla="*/ 3 w 4"/>
                <a:gd name="T49" fmla="*/ 2 h 11"/>
                <a:gd name="T50" fmla="*/ 3 w 4"/>
                <a:gd name="T51" fmla="*/ 0 h 11"/>
                <a:gd name="T52" fmla="*/ 4 w 4"/>
                <a:gd name="T53" fmla="*/ 2 h 11"/>
                <a:gd name="T54" fmla="*/ 3 w 4"/>
                <a:gd name="T55" fmla="*/ 3 h 11"/>
                <a:gd name="T56" fmla="*/ 3 w 4"/>
                <a:gd name="T57" fmla="*/ 5 h 11"/>
                <a:gd name="T58" fmla="*/ 3 w 4"/>
                <a:gd name="T59" fmla="*/ 6 h 11"/>
                <a:gd name="T60" fmla="*/ 4 w 4"/>
                <a:gd name="T61" fmla="*/ 8 h 11"/>
                <a:gd name="T62" fmla="*/ 0 w 4"/>
                <a:gd name="T6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" h="11">
                  <a:moveTo>
                    <a:pt x="0" y="11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2" y="6"/>
                  </a:lnTo>
                  <a:lnTo>
                    <a:pt x="1" y="5"/>
                  </a:lnTo>
                  <a:lnTo>
                    <a:pt x="2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5" name="Freeform 83"/>
            <p:cNvSpPr>
              <a:spLocks/>
            </p:cNvSpPr>
            <p:nvPr/>
          </p:nvSpPr>
          <p:spPr bwMode="auto">
            <a:xfrm>
              <a:off x="2774" y="591"/>
              <a:ext cx="12" cy="24"/>
            </a:xfrm>
            <a:custGeom>
              <a:avLst/>
              <a:gdLst>
                <a:gd name="T0" fmla="*/ 1 w 2"/>
                <a:gd name="T1" fmla="*/ 1 h 4"/>
                <a:gd name="T2" fmla="*/ 1 w 2"/>
                <a:gd name="T3" fmla="*/ 2 h 4"/>
                <a:gd name="T4" fmla="*/ 1 w 2"/>
                <a:gd name="T5" fmla="*/ 2 h 4"/>
                <a:gd name="T6" fmla="*/ 2 w 2"/>
                <a:gd name="T7" fmla="*/ 3 h 4"/>
                <a:gd name="T8" fmla="*/ 2 w 2"/>
                <a:gd name="T9" fmla="*/ 3 h 4"/>
                <a:gd name="T10" fmla="*/ 1 w 2"/>
                <a:gd name="T11" fmla="*/ 3 h 4"/>
                <a:gd name="T12" fmla="*/ 0 w 2"/>
                <a:gd name="T13" fmla="*/ 4 h 4"/>
                <a:gd name="T14" fmla="*/ 0 w 2"/>
                <a:gd name="T15" fmla="*/ 3 h 4"/>
                <a:gd name="T16" fmla="*/ 0 w 2"/>
                <a:gd name="T17" fmla="*/ 2 h 4"/>
                <a:gd name="T18" fmla="*/ 1 w 2"/>
                <a:gd name="T19" fmla="*/ 0 h 4"/>
                <a:gd name="T20" fmla="*/ 1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B6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6" name="Freeform 84"/>
            <p:cNvSpPr>
              <a:spLocks/>
            </p:cNvSpPr>
            <p:nvPr/>
          </p:nvSpPr>
          <p:spPr bwMode="auto">
            <a:xfrm>
              <a:off x="2768" y="573"/>
              <a:ext cx="54" cy="60"/>
            </a:xfrm>
            <a:custGeom>
              <a:avLst/>
              <a:gdLst>
                <a:gd name="T0" fmla="*/ 2 w 9"/>
                <a:gd name="T1" fmla="*/ 5 h 10"/>
                <a:gd name="T2" fmla="*/ 3 w 9"/>
                <a:gd name="T3" fmla="*/ 4 h 10"/>
                <a:gd name="T4" fmla="*/ 3 w 9"/>
                <a:gd name="T5" fmla="*/ 3 h 10"/>
                <a:gd name="T6" fmla="*/ 5 w 9"/>
                <a:gd name="T7" fmla="*/ 2 h 10"/>
                <a:gd name="T8" fmla="*/ 6 w 9"/>
                <a:gd name="T9" fmla="*/ 3 h 10"/>
                <a:gd name="T10" fmla="*/ 6 w 9"/>
                <a:gd name="T11" fmla="*/ 3 h 10"/>
                <a:gd name="T12" fmla="*/ 6 w 9"/>
                <a:gd name="T13" fmla="*/ 5 h 10"/>
                <a:gd name="T14" fmla="*/ 6 w 9"/>
                <a:gd name="T15" fmla="*/ 5 h 10"/>
                <a:gd name="T16" fmla="*/ 5 w 9"/>
                <a:gd name="T17" fmla="*/ 5 h 10"/>
                <a:gd name="T18" fmla="*/ 4 w 9"/>
                <a:gd name="T19" fmla="*/ 6 h 10"/>
                <a:gd name="T20" fmla="*/ 2 w 9"/>
                <a:gd name="T21" fmla="*/ 5 h 10"/>
                <a:gd name="T22" fmla="*/ 1 w 9"/>
                <a:gd name="T23" fmla="*/ 6 h 10"/>
                <a:gd name="T24" fmla="*/ 0 w 9"/>
                <a:gd name="T25" fmla="*/ 7 h 10"/>
                <a:gd name="T26" fmla="*/ 4 w 9"/>
                <a:gd name="T27" fmla="*/ 10 h 10"/>
                <a:gd name="T28" fmla="*/ 9 w 9"/>
                <a:gd name="T29" fmla="*/ 5 h 10"/>
                <a:gd name="T30" fmla="*/ 9 w 9"/>
                <a:gd name="T31" fmla="*/ 0 h 10"/>
                <a:gd name="T32" fmla="*/ 2 w 9"/>
                <a:gd name="T33" fmla="*/ 1 h 10"/>
                <a:gd name="T34" fmla="*/ 1 w 9"/>
                <a:gd name="T35" fmla="*/ 3 h 10"/>
                <a:gd name="T36" fmla="*/ 0 w 9"/>
                <a:gd name="T37" fmla="*/ 4 h 10"/>
                <a:gd name="T38" fmla="*/ 0 w 9"/>
                <a:gd name="T39" fmla="*/ 4 h 10"/>
                <a:gd name="T40" fmla="*/ 0 w 9"/>
                <a:gd name="T41" fmla="*/ 6 h 10"/>
                <a:gd name="T42" fmla="*/ 1 w 9"/>
                <a:gd name="T43" fmla="*/ 5 h 10"/>
                <a:gd name="T44" fmla="*/ 2 w 9"/>
                <a:gd name="T4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10">
                  <a:moveTo>
                    <a:pt x="2" y="5"/>
                  </a:moveTo>
                  <a:lnTo>
                    <a:pt x="3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6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7"/>
                  </a:lnTo>
                  <a:lnTo>
                    <a:pt x="4" y="10"/>
                  </a:lnTo>
                  <a:lnTo>
                    <a:pt x="9" y="5"/>
                  </a:lnTo>
                  <a:lnTo>
                    <a:pt x="9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AB6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7" name="Freeform 85"/>
            <p:cNvSpPr>
              <a:spLocks/>
            </p:cNvSpPr>
            <p:nvPr/>
          </p:nvSpPr>
          <p:spPr bwMode="auto">
            <a:xfrm>
              <a:off x="2720" y="585"/>
              <a:ext cx="18" cy="1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2 h 3"/>
                <a:gd name="T8" fmla="*/ 3 w 3"/>
                <a:gd name="T9" fmla="*/ 0 h 3"/>
                <a:gd name="T10" fmla="*/ 0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lnTo>
                    <a:pt x="1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B6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8" name="Freeform 86"/>
            <p:cNvSpPr>
              <a:spLocks/>
            </p:cNvSpPr>
            <p:nvPr/>
          </p:nvSpPr>
          <p:spPr bwMode="auto">
            <a:xfrm>
              <a:off x="2696" y="585"/>
              <a:ext cx="78" cy="78"/>
            </a:xfrm>
            <a:custGeom>
              <a:avLst/>
              <a:gdLst>
                <a:gd name="T0" fmla="*/ 5 w 13"/>
                <a:gd name="T1" fmla="*/ 3 h 13"/>
                <a:gd name="T2" fmla="*/ 5 w 13"/>
                <a:gd name="T3" fmla="*/ 4 h 13"/>
                <a:gd name="T4" fmla="*/ 4 w 13"/>
                <a:gd name="T5" fmla="*/ 6 h 13"/>
                <a:gd name="T6" fmla="*/ 5 w 13"/>
                <a:gd name="T7" fmla="*/ 7 h 13"/>
                <a:gd name="T8" fmla="*/ 6 w 13"/>
                <a:gd name="T9" fmla="*/ 7 h 13"/>
                <a:gd name="T10" fmla="*/ 7 w 13"/>
                <a:gd name="T11" fmla="*/ 7 h 13"/>
                <a:gd name="T12" fmla="*/ 10 w 13"/>
                <a:gd name="T13" fmla="*/ 6 h 13"/>
                <a:gd name="T14" fmla="*/ 10 w 13"/>
                <a:gd name="T15" fmla="*/ 4 h 13"/>
                <a:gd name="T16" fmla="*/ 10 w 13"/>
                <a:gd name="T17" fmla="*/ 3 h 13"/>
                <a:gd name="T18" fmla="*/ 9 w 13"/>
                <a:gd name="T19" fmla="*/ 2 h 13"/>
                <a:gd name="T20" fmla="*/ 8 w 13"/>
                <a:gd name="T21" fmla="*/ 2 h 13"/>
                <a:gd name="T22" fmla="*/ 7 w 13"/>
                <a:gd name="T23" fmla="*/ 2 h 13"/>
                <a:gd name="T24" fmla="*/ 6 w 13"/>
                <a:gd name="T25" fmla="*/ 1 h 13"/>
                <a:gd name="T26" fmla="*/ 6 w 13"/>
                <a:gd name="T27" fmla="*/ 0 h 13"/>
                <a:gd name="T28" fmla="*/ 10 w 13"/>
                <a:gd name="T29" fmla="*/ 0 h 13"/>
                <a:gd name="T30" fmla="*/ 11 w 13"/>
                <a:gd name="T31" fmla="*/ 1 h 13"/>
                <a:gd name="T32" fmla="*/ 12 w 13"/>
                <a:gd name="T33" fmla="*/ 2 h 13"/>
                <a:gd name="T34" fmla="*/ 12 w 13"/>
                <a:gd name="T35" fmla="*/ 3 h 13"/>
                <a:gd name="T36" fmla="*/ 13 w 13"/>
                <a:gd name="T37" fmla="*/ 5 h 13"/>
                <a:gd name="T38" fmla="*/ 11 w 13"/>
                <a:gd name="T39" fmla="*/ 7 h 13"/>
                <a:gd name="T40" fmla="*/ 8 w 13"/>
                <a:gd name="T41" fmla="*/ 11 h 13"/>
                <a:gd name="T42" fmla="*/ 3 w 13"/>
                <a:gd name="T43" fmla="*/ 13 h 13"/>
                <a:gd name="T44" fmla="*/ 1 w 13"/>
                <a:gd name="T45" fmla="*/ 12 h 13"/>
                <a:gd name="T46" fmla="*/ 0 w 13"/>
                <a:gd name="T47" fmla="*/ 6 h 13"/>
                <a:gd name="T48" fmla="*/ 4 w 13"/>
                <a:gd name="T49" fmla="*/ 1 h 13"/>
                <a:gd name="T50" fmla="*/ 5 w 13"/>
                <a:gd name="T51" fmla="*/ 2 h 13"/>
                <a:gd name="T52" fmla="*/ 5 w 13"/>
                <a:gd name="T5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" h="13">
                  <a:moveTo>
                    <a:pt x="5" y="3"/>
                  </a:moveTo>
                  <a:lnTo>
                    <a:pt x="5" y="4"/>
                  </a:lnTo>
                  <a:lnTo>
                    <a:pt x="4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3" y="13"/>
                  </a:lnTo>
                  <a:lnTo>
                    <a:pt x="1" y="12"/>
                  </a:lnTo>
                  <a:lnTo>
                    <a:pt x="0" y="6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AB6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39" name="Freeform 87"/>
            <p:cNvSpPr>
              <a:spLocks/>
            </p:cNvSpPr>
            <p:nvPr/>
          </p:nvSpPr>
          <p:spPr bwMode="auto">
            <a:xfrm>
              <a:off x="2768" y="573"/>
              <a:ext cx="60" cy="66"/>
            </a:xfrm>
            <a:custGeom>
              <a:avLst/>
              <a:gdLst>
                <a:gd name="T0" fmla="*/ 0 w 10"/>
                <a:gd name="T1" fmla="*/ 3 h 11"/>
                <a:gd name="T2" fmla="*/ 1 w 10"/>
                <a:gd name="T3" fmla="*/ 2 h 11"/>
                <a:gd name="T4" fmla="*/ 2 w 10"/>
                <a:gd name="T5" fmla="*/ 1 h 11"/>
                <a:gd name="T6" fmla="*/ 6 w 10"/>
                <a:gd name="T7" fmla="*/ 0 h 11"/>
                <a:gd name="T8" fmla="*/ 10 w 10"/>
                <a:gd name="T9" fmla="*/ 0 h 11"/>
                <a:gd name="T10" fmla="*/ 10 w 10"/>
                <a:gd name="T11" fmla="*/ 3 h 11"/>
                <a:gd name="T12" fmla="*/ 8 w 10"/>
                <a:gd name="T13" fmla="*/ 7 h 11"/>
                <a:gd name="T14" fmla="*/ 5 w 10"/>
                <a:gd name="T15" fmla="*/ 10 h 11"/>
                <a:gd name="T16" fmla="*/ 4 w 10"/>
                <a:gd name="T17" fmla="*/ 11 h 11"/>
                <a:gd name="T18" fmla="*/ 2 w 10"/>
                <a:gd name="T19" fmla="*/ 10 h 11"/>
                <a:gd name="T20" fmla="*/ 1 w 10"/>
                <a:gd name="T21" fmla="*/ 9 h 11"/>
                <a:gd name="T22" fmla="*/ 1 w 10"/>
                <a:gd name="T23" fmla="*/ 8 h 11"/>
                <a:gd name="T24" fmla="*/ 0 w 10"/>
                <a:gd name="T25" fmla="*/ 5 h 11"/>
                <a:gd name="T26" fmla="*/ 1 w 10"/>
                <a:gd name="T27" fmla="*/ 6 h 11"/>
                <a:gd name="T28" fmla="*/ 2 w 10"/>
                <a:gd name="T29" fmla="*/ 7 h 11"/>
                <a:gd name="T30" fmla="*/ 3 w 10"/>
                <a:gd name="T31" fmla="*/ 7 h 11"/>
                <a:gd name="T32" fmla="*/ 4 w 10"/>
                <a:gd name="T33" fmla="*/ 8 h 11"/>
                <a:gd name="T34" fmla="*/ 6 w 10"/>
                <a:gd name="T35" fmla="*/ 7 h 11"/>
                <a:gd name="T36" fmla="*/ 7 w 10"/>
                <a:gd name="T37" fmla="*/ 5 h 11"/>
                <a:gd name="T38" fmla="*/ 8 w 10"/>
                <a:gd name="T39" fmla="*/ 3 h 11"/>
                <a:gd name="T40" fmla="*/ 7 w 10"/>
                <a:gd name="T41" fmla="*/ 2 h 11"/>
                <a:gd name="T42" fmla="*/ 7 w 10"/>
                <a:gd name="T43" fmla="*/ 2 h 11"/>
                <a:gd name="T44" fmla="*/ 6 w 10"/>
                <a:gd name="T45" fmla="*/ 2 h 11"/>
                <a:gd name="T46" fmla="*/ 4 w 10"/>
                <a:gd name="T47" fmla="*/ 2 h 11"/>
                <a:gd name="T48" fmla="*/ 1 w 10"/>
                <a:gd name="T49" fmla="*/ 3 h 11"/>
                <a:gd name="T50" fmla="*/ 0 w 10"/>
                <a:gd name="T51" fmla="*/ 4 h 11"/>
                <a:gd name="T52" fmla="*/ 0 w 10"/>
                <a:gd name="T5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11">
                  <a:moveTo>
                    <a:pt x="0" y="3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8"/>
                  </a:lnTo>
                  <a:lnTo>
                    <a:pt x="6" y="7"/>
                  </a:lnTo>
                  <a:lnTo>
                    <a:pt x="7" y="5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4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0" name="Freeform 88"/>
            <p:cNvSpPr>
              <a:spLocks/>
            </p:cNvSpPr>
            <p:nvPr/>
          </p:nvSpPr>
          <p:spPr bwMode="auto">
            <a:xfrm>
              <a:off x="2684" y="579"/>
              <a:ext cx="90" cy="108"/>
            </a:xfrm>
            <a:custGeom>
              <a:avLst/>
              <a:gdLst>
                <a:gd name="T0" fmla="*/ 14 w 15"/>
                <a:gd name="T1" fmla="*/ 3 h 18"/>
                <a:gd name="T2" fmla="*/ 13 w 15"/>
                <a:gd name="T3" fmla="*/ 3 h 18"/>
                <a:gd name="T4" fmla="*/ 12 w 15"/>
                <a:gd name="T5" fmla="*/ 2 h 18"/>
                <a:gd name="T6" fmla="*/ 10 w 15"/>
                <a:gd name="T7" fmla="*/ 2 h 18"/>
                <a:gd name="T8" fmla="*/ 8 w 15"/>
                <a:gd name="T9" fmla="*/ 2 h 18"/>
                <a:gd name="T10" fmla="*/ 6 w 15"/>
                <a:gd name="T11" fmla="*/ 3 h 18"/>
                <a:gd name="T12" fmla="*/ 5 w 15"/>
                <a:gd name="T13" fmla="*/ 5 h 18"/>
                <a:gd name="T14" fmla="*/ 4 w 15"/>
                <a:gd name="T15" fmla="*/ 7 h 18"/>
                <a:gd name="T16" fmla="*/ 4 w 15"/>
                <a:gd name="T17" fmla="*/ 11 h 18"/>
                <a:gd name="T18" fmla="*/ 4 w 15"/>
                <a:gd name="T19" fmla="*/ 12 h 18"/>
                <a:gd name="T20" fmla="*/ 4 w 15"/>
                <a:gd name="T21" fmla="*/ 12 h 18"/>
                <a:gd name="T22" fmla="*/ 5 w 15"/>
                <a:gd name="T23" fmla="*/ 13 h 18"/>
                <a:gd name="T24" fmla="*/ 6 w 15"/>
                <a:gd name="T25" fmla="*/ 12 h 18"/>
                <a:gd name="T26" fmla="*/ 7 w 15"/>
                <a:gd name="T27" fmla="*/ 12 h 18"/>
                <a:gd name="T28" fmla="*/ 8 w 15"/>
                <a:gd name="T29" fmla="*/ 11 h 18"/>
                <a:gd name="T30" fmla="*/ 10 w 15"/>
                <a:gd name="T31" fmla="*/ 11 h 18"/>
                <a:gd name="T32" fmla="*/ 11 w 15"/>
                <a:gd name="T33" fmla="*/ 10 h 18"/>
                <a:gd name="T34" fmla="*/ 12 w 15"/>
                <a:gd name="T35" fmla="*/ 9 h 18"/>
                <a:gd name="T36" fmla="*/ 13 w 15"/>
                <a:gd name="T37" fmla="*/ 8 h 18"/>
                <a:gd name="T38" fmla="*/ 14 w 15"/>
                <a:gd name="T39" fmla="*/ 6 h 18"/>
                <a:gd name="T40" fmla="*/ 14 w 15"/>
                <a:gd name="T41" fmla="*/ 4 h 18"/>
                <a:gd name="T42" fmla="*/ 15 w 15"/>
                <a:gd name="T43" fmla="*/ 6 h 18"/>
                <a:gd name="T44" fmla="*/ 15 w 15"/>
                <a:gd name="T45" fmla="*/ 7 h 18"/>
                <a:gd name="T46" fmla="*/ 15 w 15"/>
                <a:gd name="T47" fmla="*/ 9 h 18"/>
                <a:gd name="T48" fmla="*/ 15 w 15"/>
                <a:gd name="T49" fmla="*/ 10 h 18"/>
                <a:gd name="T50" fmla="*/ 14 w 15"/>
                <a:gd name="T51" fmla="*/ 11 h 18"/>
                <a:gd name="T52" fmla="*/ 13 w 15"/>
                <a:gd name="T53" fmla="*/ 12 h 18"/>
                <a:gd name="T54" fmla="*/ 12 w 15"/>
                <a:gd name="T55" fmla="*/ 13 h 18"/>
                <a:gd name="T56" fmla="*/ 11 w 15"/>
                <a:gd name="T57" fmla="*/ 14 h 18"/>
                <a:gd name="T58" fmla="*/ 9 w 15"/>
                <a:gd name="T59" fmla="*/ 14 h 18"/>
                <a:gd name="T60" fmla="*/ 9 w 15"/>
                <a:gd name="T61" fmla="*/ 15 h 18"/>
                <a:gd name="T62" fmla="*/ 2 w 15"/>
                <a:gd name="T63" fmla="*/ 18 h 18"/>
                <a:gd name="T64" fmla="*/ 0 w 15"/>
                <a:gd name="T65" fmla="*/ 12 h 18"/>
                <a:gd name="T66" fmla="*/ 1 w 15"/>
                <a:gd name="T67" fmla="*/ 5 h 18"/>
                <a:gd name="T68" fmla="*/ 4 w 15"/>
                <a:gd name="T69" fmla="*/ 1 h 18"/>
                <a:gd name="T70" fmla="*/ 11 w 15"/>
                <a:gd name="T71" fmla="*/ 0 h 18"/>
                <a:gd name="T72" fmla="*/ 14 w 15"/>
                <a:gd name="T73" fmla="*/ 1 h 18"/>
                <a:gd name="T74" fmla="*/ 14 w 15"/>
                <a:gd name="T7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8">
                  <a:moveTo>
                    <a:pt x="14" y="3"/>
                  </a:moveTo>
                  <a:lnTo>
                    <a:pt x="13" y="3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1" y="5"/>
                  </a:lnTo>
                  <a:lnTo>
                    <a:pt x="4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A4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1" name="Freeform 89"/>
            <p:cNvSpPr>
              <a:spLocks/>
            </p:cNvSpPr>
            <p:nvPr/>
          </p:nvSpPr>
          <p:spPr bwMode="auto">
            <a:xfrm>
              <a:off x="2762" y="573"/>
              <a:ext cx="18" cy="1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1 h 3"/>
                <a:gd name="T4" fmla="*/ 3 w 3"/>
                <a:gd name="T5" fmla="*/ 0 h 3"/>
                <a:gd name="T6" fmla="*/ 3 w 3"/>
                <a:gd name="T7" fmla="*/ 1 h 3"/>
                <a:gd name="T8" fmla="*/ 3 w 3"/>
                <a:gd name="T9" fmla="*/ 2 h 3"/>
                <a:gd name="T10" fmla="*/ 2 w 3"/>
                <a:gd name="T11" fmla="*/ 3 h 3"/>
                <a:gd name="T12" fmla="*/ 1 w 3"/>
                <a:gd name="T13" fmla="*/ 3 h 3"/>
                <a:gd name="T14" fmla="*/ 1 w 3"/>
                <a:gd name="T15" fmla="*/ 2 h 3"/>
                <a:gd name="T16" fmla="*/ 0 w 3"/>
                <a:gd name="T17" fmla="*/ 2 h 3"/>
                <a:gd name="T18" fmla="*/ 0 w 3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2" name="Freeform 90"/>
            <p:cNvSpPr>
              <a:spLocks/>
            </p:cNvSpPr>
            <p:nvPr/>
          </p:nvSpPr>
          <p:spPr bwMode="auto">
            <a:xfrm>
              <a:off x="2678" y="567"/>
              <a:ext cx="156" cy="144"/>
            </a:xfrm>
            <a:custGeom>
              <a:avLst/>
              <a:gdLst>
                <a:gd name="T0" fmla="*/ 9 w 26"/>
                <a:gd name="T1" fmla="*/ 2 h 24"/>
                <a:gd name="T2" fmla="*/ 5 w 26"/>
                <a:gd name="T3" fmla="*/ 5 h 24"/>
                <a:gd name="T4" fmla="*/ 3 w 26"/>
                <a:gd name="T5" fmla="*/ 8 h 24"/>
                <a:gd name="T6" fmla="*/ 2 w 26"/>
                <a:gd name="T7" fmla="*/ 13 h 24"/>
                <a:gd name="T8" fmla="*/ 3 w 26"/>
                <a:gd name="T9" fmla="*/ 18 h 24"/>
                <a:gd name="T10" fmla="*/ 4 w 26"/>
                <a:gd name="T11" fmla="*/ 18 h 24"/>
                <a:gd name="T12" fmla="*/ 7 w 26"/>
                <a:gd name="T13" fmla="*/ 17 h 24"/>
                <a:gd name="T14" fmla="*/ 9 w 26"/>
                <a:gd name="T15" fmla="*/ 16 h 24"/>
                <a:gd name="T16" fmla="*/ 14 w 26"/>
                <a:gd name="T17" fmla="*/ 13 h 24"/>
                <a:gd name="T18" fmla="*/ 16 w 26"/>
                <a:gd name="T19" fmla="*/ 9 h 24"/>
                <a:gd name="T20" fmla="*/ 17 w 26"/>
                <a:gd name="T21" fmla="*/ 10 h 24"/>
                <a:gd name="T22" fmla="*/ 19 w 26"/>
                <a:gd name="T23" fmla="*/ 11 h 24"/>
                <a:gd name="T24" fmla="*/ 22 w 26"/>
                <a:gd name="T25" fmla="*/ 9 h 24"/>
                <a:gd name="T26" fmla="*/ 24 w 26"/>
                <a:gd name="T27" fmla="*/ 4 h 24"/>
                <a:gd name="T28" fmla="*/ 23 w 26"/>
                <a:gd name="T29" fmla="*/ 3 h 24"/>
                <a:gd name="T30" fmla="*/ 22 w 26"/>
                <a:gd name="T31" fmla="*/ 2 h 24"/>
                <a:gd name="T32" fmla="*/ 18 w 26"/>
                <a:gd name="T33" fmla="*/ 2 h 24"/>
                <a:gd name="T34" fmla="*/ 15 w 26"/>
                <a:gd name="T35" fmla="*/ 2 h 24"/>
                <a:gd name="T36" fmla="*/ 16 w 26"/>
                <a:gd name="T37" fmla="*/ 1 h 24"/>
                <a:gd name="T38" fmla="*/ 21 w 26"/>
                <a:gd name="T39" fmla="*/ 1 h 24"/>
                <a:gd name="T40" fmla="*/ 23 w 26"/>
                <a:gd name="T41" fmla="*/ 0 h 24"/>
                <a:gd name="T42" fmla="*/ 25 w 26"/>
                <a:gd name="T43" fmla="*/ 0 h 24"/>
                <a:gd name="T44" fmla="*/ 26 w 26"/>
                <a:gd name="T45" fmla="*/ 3 h 24"/>
                <a:gd name="T46" fmla="*/ 24 w 26"/>
                <a:gd name="T47" fmla="*/ 9 h 24"/>
                <a:gd name="T48" fmla="*/ 21 w 26"/>
                <a:gd name="T49" fmla="*/ 12 h 24"/>
                <a:gd name="T50" fmla="*/ 17 w 26"/>
                <a:gd name="T51" fmla="*/ 13 h 24"/>
                <a:gd name="T52" fmla="*/ 15 w 26"/>
                <a:gd name="T53" fmla="*/ 16 h 24"/>
                <a:gd name="T54" fmla="*/ 12 w 26"/>
                <a:gd name="T55" fmla="*/ 17 h 24"/>
                <a:gd name="T56" fmla="*/ 8 w 26"/>
                <a:gd name="T57" fmla="*/ 18 h 24"/>
                <a:gd name="T58" fmla="*/ 6 w 26"/>
                <a:gd name="T59" fmla="*/ 20 h 24"/>
                <a:gd name="T60" fmla="*/ 1 w 26"/>
                <a:gd name="T61" fmla="*/ 20 h 24"/>
                <a:gd name="T62" fmla="*/ 0 w 26"/>
                <a:gd name="T63" fmla="*/ 14 h 24"/>
                <a:gd name="T64" fmla="*/ 1 w 26"/>
                <a:gd name="T65" fmla="*/ 9 h 24"/>
                <a:gd name="T66" fmla="*/ 3 w 26"/>
                <a:gd name="T67" fmla="*/ 4 h 24"/>
                <a:gd name="T68" fmla="*/ 7 w 26"/>
                <a:gd name="T69" fmla="*/ 1 h 24"/>
                <a:gd name="T70" fmla="*/ 12 w 26"/>
                <a:gd name="T71" fmla="*/ 1 h 24"/>
                <a:gd name="T72" fmla="*/ 15 w 26"/>
                <a:gd name="T73" fmla="*/ 1 h 24"/>
                <a:gd name="T74" fmla="*/ 13 w 26"/>
                <a:gd name="T75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24">
                  <a:moveTo>
                    <a:pt x="13" y="2"/>
                  </a:moveTo>
                  <a:lnTo>
                    <a:pt x="9" y="2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8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7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15" y="11"/>
                  </a:lnTo>
                  <a:lnTo>
                    <a:pt x="16" y="9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1" y="10"/>
                  </a:lnTo>
                  <a:lnTo>
                    <a:pt x="22" y="9"/>
                  </a:lnTo>
                  <a:lnTo>
                    <a:pt x="23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5" y="6"/>
                  </a:lnTo>
                  <a:lnTo>
                    <a:pt x="24" y="9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6" y="14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6" y="20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9C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3" name="Freeform 91"/>
            <p:cNvSpPr>
              <a:spLocks/>
            </p:cNvSpPr>
            <p:nvPr/>
          </p:nvSpPr>
          <p:spPr bwMode="auto">
            <a:xfrm>
              <a:off x="2678" y="573"/>
              <a:ext cx="102" cy="138"/>
            </a:xfrm>
            <a:custGeom>
              <a:avLst/>
              <a:gdLst>
                <a:gd name="T0" fmla="*/ 16 w 17"/>
                <a:gd name="T1" fmla="*/ 14 h 23"/>
                <a:gd name="T2" fmla="*/ 12 w 17"/>
                <a:gd name="T3" fmla="*/ 16 h 23"/>
                <a:gd name="T4" fmla="*/ 8 w 17"/>
                <a:gd name="T5" fmla="*/ 18 h 23"/>
                <a:gd name="T6" fmla="*/ 4 w 17"/>
                <a:gd name="T7" fmla="*/ 20 h 23"/>
                <a:gd name="T8" fmla="*/ 2 w 17"/>
                <a:gd name="T9" fmla="*/ 21 h 23"/>
                <a:gd name="T10" fmla="*/ 1 w 17"/>
                <a:gd name="T11" fmla="*/ 17 h 23"/>
                <a:gd name="T12" fmla="*/ 0 w 17"/>
                <a:gd name="T13" fmla="*/ 12 h 23"/>
                <a:gd name="T14" fmla="*/ 1 w 17"/>
                <a:gd name="T15" fmla="*/ 8 h 23"/>
                <a:gd name="T16" fmla="*/ 3 w 17"/>
                <a:gd name="T17" fmla="*/ 4 h 23"/>
                <a:gd name="T18" fmla="*/ 6 w 17"/>
                <a:gd name="T19" fmla="*/ 1 h 23"/>
                <a:gd name="T20" fmla="*/ 9 w 17"/>
                <a:gd name="T21" fmla="*/ 0 h 23"/>
                <a:gd name="T22" fmla="*/ 14 w 17"/>
                <a:gd name="T23" fmla="*/ 0 h 23"/>
                <a:gd name="T24" fmla="*/ 15 w 17"/>
                <a:gd name="T25" fmla="*/ 0 h 23"/>
                <a:gd name="T26" fmla="*/ 12 w 17"/>
                <a:gd name="T27" fmla="*/ 0 h 23"/>
                <a:gd name="T28" fmla="*/ 10 w 17"/>
                <a:gd name="T29" fmla="*/ 0 h 23"/>
                <a:gd name="T30" fmla="*/ 6 w 17"/>
                <a:gd name="T31" fmla="*/ 1 h 23"/>
                <a:gd name="T32" fmla="*/ 3 w 17"/>
                <a:gd name="T33" fmla="*/ 2 h 23"/>
                <a:gd name="T34" fmla="*/ 1 w 17"/>
                <a:gd name="T35" fmla="*/ 5 h 23"/>
                <a:gd name="T36" fmla="*/ 0 w 17"/>
                <a:gd name="T37" fmla="*/ 8 h 23"/>
                <a:gd name="T38" fmla="*/ 0 w 17"/>
                <a:gd name="T39" fmla="*/ 12 h 23"/>
                <a:gd name="T40" fmla="*/ 0 w 17"/>
                <a:gd name="T41" fmla="*/ 17 h 23"/>
                <a:gd name="T42" fmla="*/ 1 w 17"/>
                <a:gd name="T43" fmla="*/ 20 h 23"/>
                <a:gd name="T44" fmla="*/ 2 w 17"/>
                <a:gd name="T45" fmla="*/ 23 h 23"/>
                <a:gd name="T46" fmla="*/ 4 w 17"/>
                <a:gd name="T47" fmla="*/ 21 h 23"/>
                <a:gd name="T48" fmla="*/ 6 w 17"/>
                <a:gd name="T49" fmla="*/ 21 h 23"/>
                <a:gd name="T50" fmla="*/ 6 w 17"/>
                <a:gd name="T51" fmla="*/ 20 h 23"/>
                <a:gd name="T52" fmla="*/ 7 w 17"/>
                <a:gd name="T53" fmla="*/ 18 h 23"/>
                <a:gd name="T54" fmla="*/ 8 w 17"/>
                <a:gd name="T55" fmla="*/ 19 h 23"/>
                <a:gd name="T56" fmla="*/ 8 w 17"/>
                <a:gd name="T57" fmla="*/ 19 h 23"/>
                <a:gd name="T58" fmla="*/ 8 w 17"/>
                <a:gd name="T59" fmla="*/ 18 h 23"/>
                <a:gd name="T60" fmla="*/ 9 w 17"/>
                <a:gd name="T61" fmla="*/ 17 h 23"/>
                <a:gd name="T62" fmla="*/ 11 w 17"/>
                <a:gd name="T63" fmla="*/ 17 h 23"/>
                <a:gd name="T64" fmla="*/ 16 w 17"/>
                <a:gd name="T65" fmla="*/ 15 h 23"/>
                <a:gd name="T66" fmla="*/ 17 w 17"/>
                <a:gd name="T67" fmla="*/ 13 h 23"/>
                <a:gd name="T68" fmla="*/ 17 w 17"/>
                <a:gd name="T6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" h="23">
                  <a:moveTo>
                    <a:pt x="17" y="12"/>
                  </a:moveTo>
                  <a:lnTo>
                    <a:pt x="16" y="14"/>
                  </a:lnTo>
                  <a:lnTo>
                    <a:pt x="14" y="15"/>
                  </a:lnTo>
                  <a:lnTo>
                    <a:pt x="12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9"/>
                  </a:lnTo>
                  <a:lnTo>
                    <a:pt x="4" y="20"/>
                  </a:lnTo>
                  <a:lnTo>
                    <a:pt x="3" y="22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3" y="4"/>
                  </a:lnTo>
                  <a:lnTo>
                    <a:pt x="4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3" y="22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4" name="Freeform 92"/>
            <p:cNvSpPr>
              <a:spLocks/>
            </p:cNvSpPr>
            <p:nvPr/>
          </p:nvSpPr>
          <p:spPr bwMode="auto">
            <a:xfrm>
              <a:off x="2726" y="645"/>
              <a:ext cx="132" cy="60"/>
            </a:xfrm>
            <a:custGeom>
              <a:avLst/>
              <a:gdLst>
                <a:gd name="T0" fmla="*/ 1 w 22"/>
                <a:gd name="T1" fmla="*/ 6 h 10"/>
                <a:gd name="T2" fmla="*/ 3 w 22"/>
                <a:gd name="T3" fmla="*/ 7 h 10"/>
                <a:gd name="T4" fmla="*/ 4 w 22"/>
                <a:gd name="T5" fmla="*/ 5 h 10"/>
                <a:gd name="T6" fmla="*/ 5 w 22"/>
                <a:gd name="T7" fmla="*/ 6 h 10"/>
                <a:gd name="T8" fmla="*/ 6 w 22"/>
                <a:gd name="T9" fmla="*/ 7 h 10"/>
                <a:gd name="T10" fmla="*/ 8 w 22"/>
                <a:gd name="T11" fmla="*/ 8 h 10"/>
                <a:gd name="T12" fmla="*/ 9 w 22"/>
                <a:gd name="T13" fmla="*/ 8 h 10"/>
                <a:gd name="T14" fmla="*/ 9 w 22"/>
                <a:gd name="T15" fmla="*/ 9 h 10"/>
                <a:gd name="T16" fmla="*/ 8 w 22"/>
                <a:gd name="T17" fmla="*/ 9 h 10"/>
                <a:gd name="T18" fmla="*/ 11 w 22"/>
                <a:gd name="T19" fmla="*/ 9 h 10"/>
                <a:gd name="T20" fmla="*/ 14 w 22"/>
                <a:gd name="T21" fmla="*/ 9 h 10"/>
                <a:gd name="T22" fmla="*/ 14 w 22"/>
                <a:gd name="T23" fmla="*/ 9 h 10"/>
                <a:gd name="T24" fmla="*/ 10 w 22"/>
                <a:gd name="T25" fmla="*/ 9 h 10"/>
                <a:gd name="T26" fmla="*/ 11 w 22"/>
                <a:gd name="T27" fmla="*/ 8 h 10"/>
                <a:gd name="T28" fmla="*/ 13 w 22"/>
                <a:gd name="T29" fmla="*/ 8 h 10"/>
                <a:gd name="T30" fmla="*/ 14 w 22"/>
                <a:gd name="T31" fmla="*/ 8 h 10"/>
                <a:gd name="T32" fmla="*/ 16 w 22"/>
                <a:gd name="T33" fmla="*/ 7 h 10"/>
                <a:gd name="T34" fmla="*/ 18 w 22"/>
                <a:gd name="T35" fmla="*/ 8 h 10"/>
                <a:gd name="T36" fmla="*/ 19 w 22"/>
                <a:gd name="T37" fmla="*/ 7 h 10"/>
                <a:gd name="T38" fmla="*/ 19 w 22"/>
                <a:gd name="T39" fmla="*/ 7 h 10"/>
                <a:gd name="T40" fmla="*/ 18 w 22"/>
                <a:gd name="T41" fmla="*/ 8 h 10"/>
                <a:gd name="T42" fmla="*/ 17 w 22"/>
                <a:gd name="T43" fmla="*/ 7 h 10"/>
                <a:gd name="T44" fmla="*/ 16 w 22"/>
                <a:gd name="T45" fmla="*/ 7 h 10"/>
                <a:gd name="T46" fmla="*/ 19 w 22"/>
                <a:gd name="T47" fmla="*/ 5 h 10"/>
                <a:gd name="T48" fmla="*/ 19 w 22"/>
                <a:gd name="T49" fmla="*/ 5 h 10"/>
                <a:gd name="T50" fmla="*/ 20 w 22"/>
                <a:gd name="T51" fmla="*/ 4 h 10"/>
                <a:gd name="T52" fmla="*/ 20 w 22"/>
                <a:gd name="T53" fmla="*/ 4 h 10"/>
                <a:gd name="T54" fmla="*/ 21 w 22"/>
                <a:gd name="T55" fmla="*/ 4 h 10"/>
                <a:gd name="T56" fmla="*/ 22 w 22"/>
                <a:gd name="T57" fmla="*/ 3 h 10"/>
                <a:gd name="T58" fmla="*/ 21 w 22"/>
                <a:gd name="T59" fmla="*/ 3 h 10"/>
                <a:gd name="T60" fmla="*/ 19 w 22"/>
                <a:gd name="T61" fmla="*/ 3 h 10"/>
                <a:gd name="T62" fmla="*/ 18 w 22"/>
                <a:gd name="T63" fmla="*/ 0 h 10"/>
                <a:gd name="T64" fmla="*/ 19 w 22"/>
                <a:gd name="T65" fmla="*/ 4 h 10"/>
                <a:gd name="T66" fmla="*/ 18 w 22"/>
                <a:gd name="T67" fmla="*/ 6 h 10"/>
                <a:gd name="T68" fmla="*/ 17 w 22"/>
                <a:gd name="T69" fmla="*/ 3 h 10"/>
                <a:gd name="T70" fmla="*/ 17 w 22"/>
                <a:gd name="T71" fmla="*/ 3 h 10"/>
                <a:gd name="T72" fmla="*/ 17 w 22"/>
                <a:gd name="T73" fmla="*/ 6 h 10"/>
                <a:gd name="T74" fmla="*/ 16 w 22"/>
                <a:gd name="T75" fmla="*/ 7 h 10"/>
                <a:gd name="T76" fmla="*/ 15 w 22"/>
                <a:gd name="T77" fmla="*/ 3 h 10"/>
                <a:gd name="T78" fmla="*/ 15 w 22"/>
                <a:gd name="T79" fmla="*/ 5 h 10"/>
                <a:gd name="T80" fmla="*/ 14 w 22"/>
                <a:gd name="T81" fmla="*/ 7 h 10"/>
                <a:gd name="T82" fmla="*/ 12 w 22"/>
                <a:gd name="T83" fmla="*/ 6 h 10"/>
                <a:gd name="T84" fmla="*/ 12 w 22"/>
                <a:gd name="T85" fmla="*/ 2 h 10"/>
                <a:gd name="T86" fmla="*/ 12 w 22"/>
                <a:gd name="T87" fmla="*/ 7 h 10"/>
                <a:gd name="T88" fmla="*/ 11 w 22"/>
                <a:gd name="T89" fmla="*/ 7 h 10"/>
                <a:gd name="T90" fmla="*/ 10 w 22"/>
                <a:gd name="T91" fmla="*/ 6 h 10"/>
                <a:gd name="T92" fmla="*/ 9 w 22"/>
                <a:gd name="T93" fmla="*/ 7 h 10"/>
                <a:gd name="T94" fmla="*/ 9 w 22"/>
                <a:gd name="T95" fmla="*/ 6 h 10"/>
                <a:gd name="T96" fmla="*/ 10 w 22"/>
                <a:gd name="T97" fmla="*/ 3 h 10"/>
                <a:gd name="T98" fmla="*/ 10 w 22"/>
                <a:gd name="T99" fmla="*/ 1 h 10"/>
                <a:gd name="T100" fmla="*/ 10 w 22"/>
                <a:gd name="T101" fmla="*/ 4 h 10"/>
                <a:gd name="T102" fmla="*/ 8 w 22"/>
                <a:gd name="T103" fmla="*/ 6 h 10"/>
                <a:gd name="T104" fmla="*/ 6 w 22"/>
                <a:gd name="T105" fmla="*/ 6 h 10"/>
                <a:gd name="T106" fmla="*/ 7 w 22"/>
                <a:gd name="T107" fmla="*/ 4 h 10"/>
                <a:gd name="T108" fmla="*/ 7 w 22"/>
                <a:gd name="T109" fmla="*/ 4 h 10"/>
                <a:gd name="T110" fmla="*/ 5 w 22"/>
                <a:gd name="T111" fmla="*/ 5 h 10"/>
                <a:gd name="T112" fmla="*/ 3 w 22"/>
                <a:gd name="T113" fmla="*/ 5 h 10"/>
                <a:gd name="T114" fmla="*/ 3 w 22"/>
                <a:gd name="T115" fmla="*/ 5 h 10"/>
                <a:gd name="T116" fmla="*/ 2 w 22"/>
                <a:gd name="T117" fmla="*/ 6 h 10"/>
                <a:gd name="T118" fmla="*/ 2 w 22"/>
                <a:gd name="T1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" h="10">
                  <a:moveTo>
                    <a:pt x="0" y="6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3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5" name="Freeform 93"/>
            <p:cNvSpPr>
              <a:spLocks/>
            </p:cNvSpPr>
            <p:nvPr/>
          </p:nvSpPr>
          <p:spPr bwMode="auto">
            <a:xfrm>
              <a:off x="2834" y="579"/>
              <a:ext cx="30" cy="90"/>
            </a:xfrm>
            <a:custGeom>
              <a:avLst/>
              <a:gdLst>
                <a:gd name="T0" fmla="*/ 1 w 5"/>
                <a:gd name="T1" fmla="*/ 1 h 15"/>
                <a:gd name="T2" fmla="*/ 2 w 5"/>
                <a:gd name="T3" fmla="*/ 2 h 15"/>
                <a:gd name="T4" fmla="*/ 2 w 5"/>
                <a:gd name="T5" fmla="*/ 2 h 15"/>
                <a:gd name="T6" fmla="*/ 2 w 5"/>
                <a:gd name="T7" fmla="*/ 3 h 15"/>
                <a:gd name="T8" fmla="*/ 3 w 5"/>
                <a:gd name="T9" fmla="*/ 3 h 15"/>
                <a:gd name="T10" fmla="*/ 3 w 5"/>
                <a:gd name="T11" fmla="*/ 4 h 15"/>
                <a:gd name="T12" fmla="*/ 3 w 5"/>
                <a:gd name="T13" fmla="*/ 5 h 15"/>
                <a:gd name="T14" fmla="*/ 3 w 5"/>
                <a:gd name="T15" fmla="*/ 5 h 15"/>
                <a:gd name="T16" fmla="*/ 3 w 5"/>
                <a:gd name="T17" fmla="*/ 6 h 15"/>
                <a:gd name="T18" fmla="*/ 4 w 5"/>
                <a:gd name="T19" fmla="*/ 6 h 15"/>
                <a:gd name="T20" fmla="*/ 3 w 5"/>
                <a:gd name="T21" fmla="*/ 6 h 15"/>
                <a:gd name="T22" fmla="*/ 4 w 5"/>
                <a:gd name="T23" fmla="*/ 7 h 15"/>
                <a:gd name="T24" fmla="*/ 4 w 5"/>
                <a:gd name="T25" fmla="*/ 8 h 15"/>
                <a:gd name="T26" fmla="*/ 4 w 5"/>
                <a:gd name="T27" fmla="*/ 8 h 15"/>
                <a:gd name="T28" fmla="*/ 4 w 5"/>
                <a:gd name="T29" fmla="*/ 9 h 15"/>
                <a:gd name="T30" fmla="*/ 4 w 5"/>
                <a:gd name="T31" fmla="*/ 9 h 15"/>
                <a:gd name="T32" fmla="*/ 4 w 5"/>
                <a:gd name="T33" fmla="*/ 10 h 15"/>
                <a:gd name="T34" fmla="*/ 3 w 5"/>
                <a:gd name="T35" fmla="*/ 11 h 15"/>
                <a:gd name="T36" fmla="*/ 3 w 5"/>
                <a:gd name="T37" fmla="*/ 10 h 15"/>
                <a:gd name="T38" fmla="*/ 3 w 5"/>
                <a:gd name="T39" fmla="*/ 9 h 15"/>
                <a:gd name="T40" fmla="*/ 2 w 5"/>
                <a:gd name="T41" fmla="*/ 9 h 15"/>
                <a:gd name="T42" fmla="*/ 1 w 5"/>
                <a:gd name="T43" fmla="*/ 8 h 15"/>
                <a:gd name="T44" fmla="*/ 2 w 5"/>
                <a:gd name="T45" fmla="*/ 9 h 15"/>
                <a:gd name="T46" fmla="*/ 3 w 5"/>
                <a:gd name="T47" fmla="*/ 11 h 15"/>
                <a:gd name="T48" fmla="*/ 3 w 5"/>
                <a:gd name="T49" fmla="*/ 12 h 15"/>
                <a:gd name="T50" fmla="*/ 2 w 5"/>
                <a:gd name="T51" fmla="*/ 12 h 15"/>
                <a:gd name="T52" fmla="*/ 2 w 5"/>
                <a:gd name="T53" fmla="*/ 11 h 15"/>
                <a:gd name="T54" fmla="*/ 2 w 5"/>
                <a:gd name="T55" fmla="*/ 11 h 15"/>
                <a:gd name="T56" fmla="*/ 2 w 5"/>
                <a:gd name="T57" fmla="*/ 12 h 15"/>
                <a:gd name="T58" fmla="*/ 1 w 5"/>
                <a:gd name="T59" fmla="*/ 15 h 15"/>
                <a:gd name="T60" fmla="*/ 3 w 5"/>
                <a:gd name="T61" fmla="*/ 13 h 15"/>
                <a:gd name="T62" fmla="*/ 4 w 5"/>
                <a:gd name="T63" fmla="*/ 11 h 15"/>
                <a:gd name="T64" fmla="*/ 5 w 5"/>
                <a:gd name="T65" fmla="*/ 9 h 15"/>
                <a:gd name="T66" fmla="*/ 5 w 5"/>
                <a:gd name="T67" fmla="*/ 7 h 15"/>
                <a:gd name="T68" fmla="*/ 5 w 5"/>
                <a:gd name="T69" fmla="*/ 6 h 15"/>
                <a:gd name="T70" fmla="*/ 4 w 5"/>
                <a:gd name="T71" fmla="*/ 5 h 15"/>
                <a:gd name="T72" fmla="*/ 4 w 5"/>
                <a:gd name="T73" fmla="*/ 4 h 15"/>
                <a:gd name="T74" fmla="*/ 4 w 5"/>
                <a:gd name="T75" fmla="*/ 3 h 15"/>
                <a:gd name="T76" fmla="*/ 3 w 5"/>
                <a:gd name="T77" fmla="*/ 3 h 15"/>
                <a:gd name="T78" fmla="*/ 1 w 5"/>
                <a:gd name="T79" fmla="*/ 1 h 15"/>
                <a:gd name="T80" fmla="*/ 0 w 5"/>
                <a:gd name="T8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15">
                  <a:moveTo>
                    <a:pt x="1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6" name="Freeform 94"/>
            <p:cNvSpPr>
              <a:spLocks/>
            </p:cNvSpPr>
            <p:nvPr/>
          </p:nvSpPr>
          <p:spPr bwMode="auto">
            <a:xfrm>
              <a:off x="2768" y="567"/>
              <a:ext cx="72" cy="84"/>
            </a:xfrm>
            <a:custGeom>
              <a:avLst/>
              <a:gdLst>
                <a:gd name="T0" fmla="*/ 1 w 12"/>
                <a:gd name="T1" fmla="*/ 1 h 14"/>
                <a:gd name="T2" fmla="*/ 2 w 12"/>
                <a:gd name="T3" fmla="*/ 1 h 14"/>
                <a:gd name="T4" fmla="*/ 4 w 12"/>
                <a:gd name="T5" fmla="*/ 1 h 14"/>
                <a:gd name="T6" fmla="*/ 6 w 12"/>
                <a:gd name="T7" fmla="*/ 1 h 14"/>
                <a:gd name="T8" fmla="*/ 8 w 12"/>
                <a:gd name="T9" fmla="*/ 0 h 14"/>
                <a:gd name="T10" fmla="*/ 9 w 12"/>
                <a:gd name="T11" fmla="*/ 0 h 14"/>
                <a:gd name="T12" fmla="*/ 11 w 12"/>
                <a:gd name="T13" fmla="*/ 0 h 14"/>
                <a:gd name="T14" fmla="*/ 11 w 12"/>
                <a:gd name="T15" fmla="*/ 1 h 14"/>
                <a:gd name="T16" fmla="*/ 12 w 12"/>
                <a:gd name="T17" fmla="*/ 2 h 14"/>
                <a:gd name="T18" fmla="*/ 12 w 12"/>
                <a:gd name="T19" fmla="*/ 3 h 14"/>
                <a:gd name="T20" fmla="*/ 11 w 12"/>
                <a:gd name="T21" fmla="*/ 4 h 14"/>
                <a:gd name="T22" fmla="*/ 11 w 12"/>
                <a:gd name="T23" fmla="*/ 5 h 14"/>
                <a:gd name="T24" fmla="*/ 11 w 12"/>
                <a:gd name="T25" fmla="*/ 6 h 14"/>
                <a:gd name="T26" fmla="*/ 10 w 12"/>
                <a:gd name="T27" fmla="*/ 8 h 14"/>
                <a:gd name="T28" fmla="*/ 8 w 12"/>
                <a:gd name="T29" fmla="*/ 11 h 14"/>
                <a:gd name="T30" fmla="*/ 5 w 12"/>
                <a:gd name="T31" fmla="*/ 13 h 14"/>
                <a:gd name="T32" fmla="*/ 4 w 12"/>
                <a:gd name="T33" fmla="*/ 13 h 14"/>
                <a:gd name="T34" fmla="*/ 2 w 12"/>
                <a:gd name="T35" fmla="*/ 13 h 14"/>
                <a:gd name="T36" fmla="*/ 5 w 12"/>
                <a:gd name="T37" fmla="*/ 12 h 14"/>
                <a:gd name="T38" fmla="*/ 8 w 12"/>
                <a:gd name="T39" fmla="*/ 10 h 14"/>
                <a:gd name="T40" fmla="*/ 10 w 12"/>
                <a:gd name="T41" fmla="*/ 7 h 14"/>
                <a:gd name="T42" fmla="*/ 11 w 12"/>
                <a:gd name="T43" fmla="*/ 3 h 14"/>
                <a:gd name="T44" fmla="*/ 11 w 12"/>
                <a:gd name="T45" fmla="*/ 1 h 14"/>
                <a:gd name="T46" fmla="*/ 10 w 12"/>
                <a:gd name="T47" fmla="*/ 0 h 14"/>
                <a:gd name="T48" fmla="*/ 9 w 12"/>
                <a:gd name="T49" fmla="*/ 0 h 14"/>
                <a:gd name="T50" fmla="*/ 8 w 12"/>
                <a:gd name="T51" fmla="*/ 1 h 14"/>
                <a:gd name="T52" fmla="*/ 7 w 12"/>
                <a:gd name="T53" fmla="*/ 1 h 14"/>
                <a:gd name="T54" fmla="*/ 5 w 12"/>
                <a:gd name="T55" fmla="*/ 1 h 14"/>
                <a:gd name="T56" fmla="*/ 4 w 12"/>
                <a:gd name="T57" fmla="*/ 1 h 14"/>
                <a:gd name="T58" fmla="*/ 2 w 12"/>
                <a:gd name="T59" fmla="*/ 1 h 14"/>
                <a:gd name="T60" fmla="*/ 0 w 12"/>
                <a:gd name="T61" fmla="*/ 2 h 14"/>
                <a:gd name="T62" fmla="*/ 0 w 12"/>
                <a:gd name="T6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" h="14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7" name="Freeform 95"/>
            <p:cNvSpPr>
              <a:spLocks/>
            </p:cNvSpPr>
            <p:nvPr/>
          </p:nvSpPr>
          <p:spPr bwMode="auto">
            <a:xfrm>
              <a:off x="2762" y="549"/>
              <a:ext cx="12" cy="24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3 h 4"/>
                <a:gd name="T4" fmla="*/ 0 w 2"/>
                <a:gd name="T5" fmla="*/ 2 h 4"/>
                <a:gd name="T6" fmla="*/ 0 w 2"/>
                <a:gd name="T7" fmla="*/ 1 h 4"/>
                <a:gd name="T8" fmla="*/ 0 w 2"/>
                <a:gd name="T9" fmla="*/ 0 h 4"/>
                <a:gd name="T10" fmla="*/ 1 w 2"/>
                <a:gd name="T11" fmla="*/ 0 h 4"/>
                <a:gd name="T12" fmla="*/ 1 w 2"/>
                <a:gd name="T13" fmla="*/ 0 h 4"/>
                <a:gd name="T14" fmla="*/ 1 w 2"/>
                <a:gd name="T15" fmla="*/ 0 h 4"/>
                <a:gd name="T16" fmla="*/ 1 w 2"/>
                <a:gd name="T17" fmla="*/ 1 h 4"/>
                <a:gd name="T18" fmla="*/ 1 w 2"/>
                <a:gd name="T19" fmla="*/ 1 h 4"/>
                <a:gd name="T20" fmla="*/ 2 w 2"/>
                <a:gd name="T21" fmla="*/ 2 h 4"/>
                <a:gd name="T22" fmla="*/ 2 w 2"/>
                <a:gd name="T23" fmla="*/ 3 h 4"/>
                <a:gd name="T24" fmla="*/ 2 w 2"/>
                <a:gd name="T25" fmla="*/ 3 h 4"/>
                <a:gd name="T26" fmla="*/ 2 w 2"/>
                <a:gd name="T27" fmla="*/ 4 h 4"/>
                <a:gd name="T28" fmla="*/ 2 w 2"/>
                <a:gd name="T29" fmla="*/ 4 h 4"/>
                <a:gd name="T30" fmla="*/ 2 w 2"/>
                <a:gd name="T31" fmla="*/ 4 h 4"/>
                <a:gd name="T32" fmla="*/ 2 w 2"/>
                <a:gd name="T33" fmla="*/ 3 h 4"/>
                <a:gd name="T34" fmla="*/ 2 w 2"/>
                <a:gd name="T35" fmla="*/ 2 h 4"/>
                <a:gd name="T36" fmla="*/ 2 w 2"/>
                <a:gd name="T37" fmla="*/ 1 h 4"/>
                <a:gd name="T38" fmla="*/ 2 w 2"/>
                <a:gd name="T39" fmla="*/ 0 h 4"/>
                <a:gd name="T40" fmla="*/ 2 w 2"/>
                <a:gd name="T41" fmla="*/ 0 h 4"/>
                <a:gd name="T42" fmla="*/ 2 w 2"/>
                <a:gd name="T43" fmla="*/ 0 h 4"/>
                <a:gd name="T44" fmla="*/ 1 w 2"/>
                <a:gd name="T45" fmla="*/ 0 h 4"/>
                <a:gd name="T46" fmla="*/ 1 w 2"/>
                <a:gd name="T47" fmla="*/ 0 h 4"/>
                <a:gd name="T48" fmla="*/ 1 w 2"/>
                <a:gd name="T49" fmla="*/ 0 h 4"/>
                <a:gd name="T50" fmla="*/ 0 w 2"/>
                <a:gd name="T51" fmla="*/ 0 h 4"/>
                <a:gd name="T52" fmla="*/ 0 w 2"/>
                <a:gd name="T53" fmla="*/ 0 h 4"/>
                <a:gd name="T54" fmla="*/ 0 w 2"/>
                <a:gd name="T55" fmla="*/ 0 h 4"/>
                <a:gd name="T56" fmla="*/ 0 w 2"/>
                <a:gd name="T57" fmla="*/ 0 h 4"/>
                <a:gd name="T58" fmla="*/ 0 w 2"/>
                <a:gd name="T59" fmla="*/ 1 h 4"/>
                <a:gd name="T60" fmla="*/ 0 w 2"/>
                <a:gd name="T61" fmla="*/ 2 h 4"/>
                <a:gd name="T62" fmla="*/ 0 w 2"/>
                <a:gd name="T63" fmla="*/ 3 h 4"/>
                <a:gd name="T64" fmla="*/ 0 w 2"/>
                <a:gd name="T65" fmla="*/ 3 h 4"/>
                <a:gd name="T66" fmla="*/ 0 w 2"/>
                <a:gd name="T67" fmla="*/ 4 h 4"/>
                <a:gd name="T68" fmla="*/ 1 w 2"/>
                <a:gd name="T69" fmla="*/ 4 h 4"/>
                <a:gd name="T70" fmla="*/ 1 w 2"/>
                <a:gd name="T7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8" name="Freeform 96"/>
            <p:cNvSpPr>
              <a:spLocks/>
            </p:cNvSpPr>
            <p:nvPr/>
          </p:nvSpPr>
          <p:spPr bwMode="auto">
            <a:xfrm>
              <a:off x="2852" y="663"/>
              <a:ext cx="18" cy="78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0 h 13"/>
                <a:gd name="T4" fmla="*/ 1 w 3"/>
                <a:gd name="T5" fmla="*/ 0 h 13"/>
                <a:gd name="T6" fmla="*/ 2 w 3"/>
                <a:gd name="T7" fmla="*/ 0 h 13"/>
                <a:gd name="T8" fmla="*/ 2 w 3"/>
                <a:gd name="T9" fmla="*/ 0 h 13"/>
                <a:gd name="T10" fmla="*/ 3 w 3"/>
                <a:gd name="T11" fmla="*/ 1 h 13"/>
                <a:gd name="T12" fmla="*/ 3 w 3"/>
                <a:gd name="T13" fmla="*/ 1 h 13"/>
                <a:gd name="T14" fmla="*/ 3 w 3"/>
                <a:gd name="T15" fmla="*/ 2 h 13"/>
                <a:gd name="T16" fmla="*/ 3 w 3"/>
                <a:gd name="T17" fmla="*/ 2 h 13"/>
                <a:gd name="T18" fmla="*/ 3 w 3"/>
                <a:gd name="T19" fmla="*/ 3 h 13"/>
                <a:gd name="T20" fmla="*/ 3 w 3"/>
                <a:gd name="T21" fmla="*/ 3 h 13"/>
                <a:gd name="T22" fmla="*/ 3 w 3"/>
                <a:gd name="T23" fmla="*/ 4 h 13"/>
                <a:gd name="T24" fmla="*/ 3 w 3"/>
                <a:gd name="T25" fmla="*/ 4 h 13"/>
                <a:gd name="T26" fmla="*/ 3 w 3"/>
                <a:gd name="T27" fmla="*/ 4 h 13"/>
                <a:gd name="T28" fmla="*/ 3 w 3"/>
                <a:gd name="T29" fmla="*/ 5 h 13"/>
                <a:gd name="T30" fmla="*/ 3 w 3"/>
                <a:gd name="T31" fmla="*/ 5 h 13"/>
                <a:gd name="T32" fmla="*/ 3 w 3"/>
                <a:gd name="T33" fmla="*/ 6 h 13"/>
                <a:gd name="T34" fmla="*/ 3 w 3"/>
                <a:gd name="T35" fmla="*/ 7 h 13"/>
                <a:gd name="T36" fmla="*/ 3 w 3"/>
                <a:gd name="T37" fmla="*/ 8 h 13"/>
                <a:gd name="T38" fmla="*/ 3 w 3"/>
                <a:gd name="T39" fmla="*/ 8 h 13"/>
                <a:gd name="T40" fmla="*/ 3 w 3"/>
                <a:gd name="T41" fmla="*/ 9 h 13"/>
                <a:gd name="T42" fmla="*/ 3 w 3"/>
                <a:gd name="T43" fmla="*/ 10 h 13"/>
                <a:gd name="T44" fmla="*/ 3 w 3"/>
                <a:gd name="T45" fmla="*/ 11 h 13"/>
                <a:gd name="T46" fmla="*/ 3 w 3"/>
                <a:gd name="T47" fmla="*/ 11 h 13"/>
                <a:gd name="T48" fmla="*/ 2 w 3"/>
                <a:gd name="T49" fmla="*/ 12 h 13"/>
                <a:gd name="T50" fmla="*/ 2 w 3"/>
                <a:gd name="T51" fmla="*/ 12 h 13"/>
                <a:gd name="T52" fmla="*/ 2 w 3"/>
                <a:gd name="T53" fmla="*/ 13 h 13"/>
                <a:gd name="T54" fmla="*/ 1 w 3"/>
                <a:gd name="T55" fmla="*/ 13 h 13"/>
                <a:gd name="T56" fmla="*/ 1 w 3"/>
                <a:gd name="T57" fmla="*/ 13 h 13"/>
                <a:gd name="T58" fmla="*/ 1 w 3"/>
                <a:gd name="T59" fmla="*/ 13 h 13"/>
                <a:gd name="T60" fmla="*/ 1 w 3"/>
                <a:gd name="T61" fmla="*/ 13 h 13"/>
                <a:gd name="T62" fmla="*/ 2 w 3"/>
                <a:gd name="T63" fmla="*/ 12 h 13"/>
                <a:gd name="T64" fmla="*/ 2 w 3"/>
                <a:gd name="T65" fmla="*/ 12 h 13"/>
                <a:gd name="T66" fmla="*/ 2 w 3"/>
                <a:gd name="T67" fmla="*/ 11 h 13"/>
                <a:gd name="T68" fmla="*/ 2 w 3"/>
                <a:gd name="T69" fmla="*/ 10 h 13"/>
                <a:gd name="T70" fmla="*/ 3 w 3"/>
                <a:gd name="T71" fmla="*/ 8 h 13"/>
                <a:gd name="T72" fmla="*/ 3 w 3"/>
                <a:gd name="T73" fmla="*/ 6 h 13"/>
                <a:gd name="T74" fmla="*/ 3 w 3"/>
                <a:gd name="T75" fmla="*/ 5 h 13"/>
                <a:gd name="T76" fmla="*/ 2 w 3"/>
                <a:gd name="T77" fmla="*/ 4 h 13"/>
                <a:gd name="T78" fmla="*/ 2 w 3"/>
                <a:gd name="T79" fmla="*/ 4 h 13"/>
                <a:gd name="T80" fmla="*/ 2 w 3"/>
                <a:gd name="T81" fmla="*/ 3 h 13"/>
                <a:gd name="T82" fmla="*/ 2 w 3"/>
                <a:gd name="T83" fmla="*/ 3 h 13"/>
                <a:gd name="T84" fmla="*/ 2 w 3"/>
                <a:gd name="T85" fmla="*/ 3 h 13"/>
                <a:gd name="T86" fmla="*/ 3 w 3"/>
                <a:gd name="T87" fmla="*/ 3 h 13"/>
                <a:gd name="T88" fmla="*/ 3 w 3"/>
                <a:gd name="T89" fmla="*/ 2 h 13"/>
                <a:gd name="T90" fmla="*/ 3 w 3"/>
                <a:gd name="T91" fmla="*/ 2 h 13"/>
                <a:gd name="T92" fmla="*/ 2 w 3"/>
                <a:gd name="T93" fmla="*/ 1 h 13"/>
                <a:gd name="T94" fmla="*/ 2 w 3"/>
                <a:gd name="T95" fmla="*/ 1 h 13"/>
                <a:gd name="T96" fmla="*/ 1 w 3"/>
                <a:gd name="T97" fmla="*/ 1 h 13"/>
                <a:gd name="T98" fmla="*/ 1 w 3"/>
                <a:gd name="T99" fmla="*/ 1 h 13"/>
                <a:gd name="T100" fmla="*/ 0 w 3"/>
                <a:gd name="T101" fmla="*/ 1 h 13"/>
                <a:gd name="T102" fmla="*/ 0 w 3"/>
                <a:gd name="T10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49" name="Freeform 97"/>
            <p:cNvSpPr>
              <a:spLocks/>
            </p:cNvSpPr>
            <p:nvPr/>
          </p:nvSpPr>
          <p:spPr bwMode="auto">
            <a:xfrm>
              <a:off x="2780" y="723"/>
              <a:ext cx="18" cy="30"/>
            </a:xfrm>
            <a:custGeom>
              <a:avLst/>
              <a:gdLst>
                <a:gd name="T0" fmla="*/ 3 w 3"/>
                <a:gd name="T1" fmla="*/ 1 h 5"/>
                <a:gd name="T2" fmla="*/ 2 w 3"/>
                <a:gd name="T3" fmla="*/ 2 h 5"/>
                <a:gd name="T4" fmla="*/ 2 w 3"/>
                <a:gd name="T5" fmla="*/ 3 h 5"/>
                <a:gd name="T6" fmla="*/ 1 w 3"/>
                <a:gd name="T7" fmla="*/ 4 h 5"/>
                <a:gd name="T8" fmla="*/ 1 w 3"/>
                <a:gd name="T9" fmla="*/ 5 h 5"/>
                <a:gd name="T10" fmla="*/ 1 w 3"/>
                <a:gd name="T11" fmla="*/ 5 h 5"/>
                <a:gd name="T12" fmla="*/ 1 w 3"/>
                <a:gd name="T13" fmla="*/ 5 h 5"/>
                <a:gd name="T14" fmla="*/ 0 w 3"/>
                <a:gd name="T15" fmla="*/ 5 h 5"/>
                <a:gd name="T16" fmla="*/ 1 w 3"/>
                <a:gd name="T17" fmla="*/ 4 h 5"/>
                <a:gd name="T18" fmla="*/ 2 w 3"/>
                <a:gd name="T19" fmla="*/ 2 h 5"/>
                <a:gd name="T20" fmla="*/ 2 w 3"/>
                <a:gd name="T21" fmla="*/ 1 h 5"/>
                <a:gd name="T22" fmla="*/ 3 w 3"/>
                <a:gd name="T23" fmla="*/ 0 h 5"/>
                <a:gd name="T24" fmla="*/ 3 w 3"/>
                <a:gd name="T2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5">
                  <a:moveTo>
                    <a:pt x="3" y="1"/>
                  </a:moveTo>
                  <a:lnTo>
                    <a:pt x="2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0" name="Freeform 98"/>
            <p:cNvSpPr>
              <a:spLocks/>
            </p:cNvSpPr>
            <p:nvPr/>
          </p:nvSpPr>
          <p:spPr bwMode="auto">
            <a:xfrm>
              <a:off x="2786" y="729"/>
              <a:ext cx="36" cy="66"/>
            </a:xfrm>
            <a:custGeom>
              <a:avLst/>
              <a:gdLst>
                <a:gd name="T0" fmla="*/ 5 w 6"/>
                <a:gd name="T1" fmla="*/ 0 h 11"/>
                <a:gd name="T2" fmla="*/ 5 w 6"/>
                <a:gd name="T3" fmla="*/ 1 h 11"/>
                <a:gd name="T4" fmla="*/ 6 w 6"/>
                <a:gd name="T5" fmla="*/ 1 h 11"/>
                <a:gd name="T6" fmla="*/ 5 w 6"/>
                <a:gd name="T7" fmla="*/ 1 h 11"/>
                <a:gd name="T8" fmla="*/ 4 w 6"/>
                <a:gd name="T9" fmla="*/ 2 h 11"/>
                <a:gd name="T10" fmla="*/ 3 w 6"/>
                <a:gd name="T11" fmla="*/ 3 h 11"/>
                <a:gd name="T12" fmla="*/ 2 w 6"/>
                <a:gd name="T13" fmla="*/ 4 h 11"/>
                <a:gd name="T14" fmla="*/ 2 w 6"/>
                <a:gd name="T15" fmla="*/ 5 h 11"/>
                <a:gd name="T16" fmla="*/ 1 w 6"/>
                <a:gd name="T17" fmla="*/ 6 h 11"/>
                <a:gd name="T18" fmla="*/ 1 w 6"/>
                <a:gd name="T19" fmla="*/ 6 h 11"/>
                <a:gd name="T20" fmla="*/ 1 w 6"/>
                <a:gd name="T21" fmla="*/ 7 h 11"/>
                <a:gd name="T22" fmla="*/ 1 w 6"/>
                <a:gd name="T23" fmla="*/ 8 h 11"/>
                <a:gd name="T24" fmla="*/ 1 w 6"/>
                <a:gd name="T25" fmla="*/ 9 h 11"/>
                <a:gd name="T26" fmla="*/ 2 w 6"/>
                <a:gd name="T27" fmla="*/ 9 h 11"/>
                <a:gd name="T28" fmla="*/ 2 w 6"/>
                <a:gd name="T29" fmla="*/ 9 h 11"/>
                <a:gd name="T30" fmla="*/ 1 w 6"/>
                <a:gd name="T31" fmla="*/ 9 h 11"/>
                <a:gd name="T32" fmla="*/ 1 w 6"/>
                <a:gd name="T33" fmla="*/ 10 h 11"/>
                <a:gd name="T34" fmla="*/ 0 w 6"/>
                <a:gd name="T35" fmla="*/ 10 h 11"/>
                <a:gd name="T36" fmla="*/ 0 w 6"/>
                <a:gd name="T37" fmla="*/ 11 h 11"/>
                <a:gd name="T38" fmla="*/ 0 w 6"/>
                <a:gd name="T39" fmla="*/ 9 h 11"/>
                <a:gd name="T40" fmla="*/ 1 w 6"/>
                <a:gd name="T41" fmla="*/ 8 h 11"/>
                <a:gd name="T42" fmla="*/ 1 w 6"/>
                <a:gd name="T43" fmla="*/ 7 h 11"/>
                <a:gd name="T44" fmla="*/ 1 w 6"/>
                <a:gd name="T45" fmla="*/ 6 h 11"/>
                <a:gd name="T46" fmla="*/ 1 w 6"/>
                <a:gd name="T47" fmla="*/ 5 h 11"/>
                <a:gd name="T48" fmla="*/ 1 w 6"/>
                <a:gd name="T49" fmla="*/ 4 h 11"/>
                <a:gd name="T50" fmla="*/ 2 w 6"/>
                <a:gd name="T51" fmla="*/ 3 h 11"/>
                <a:gd name="T52" fmla="*/ 3 w 6"/>
                <a:gd name="T53" fmla="*/ 2 h 11"/>
                <a:gd name="T54" fmla="*/ 4 w 6"/>
                <a:gd name="T55" fmla="*/ 2 h 11"/>
                <a:gd name="T56" fmla="*/ 4 w 6"/>
                <a:gd name="T57" fmla="*/ 1 h 11"/>
                <a:gd name="T58" fmla="*/ 5 w 6"/>
                <a:gd name="T59" fmla="*/ 1 h 11"/>
                <a:gd name="T60" fmla="*/ 5 w 6"/>
                <a:gd name="T6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" h="11">
                  <a:moveTo>
                    <a:pt x="5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1" name="Freeform 99"/>
            <p:cNvSpPr>
              <a:spLocks/>
            </p:cNvSpPr>
            <p:nvPr/>
          </p:nvSpPr>
          <p:spPr bwMode="auto">
            <a:xfrm>
              <a:off x="2810" y="717"/>
              <a:ext cx="30" cy="48"/>
            </a:xfrm>
            <a:custGeom>
              <a:avLst/>
              <a:gdLst>
                <a:gd name="T0" fmla="*/ 5 w 5"/>
                <a:gd name="T1" fmla="*/ 0 h 8"/>
                <a:gd name="T2" fmla="*/ 5 w 5"/>
                <a:gd name="T3" fmla="*/ 1 h 8"/>
                <a:gd name="T4" fmla="*/ 5 w 5"/>
                <a:gd name="T5" fmla="*/ 2 h 8"/>
                <a:gd name="T6" fmla="*/ 4 w 5"/>
                <a:gd name="T7" fmla="*/ 3 h 8"/>
                <a:gd name="T8" fmla="*/ 4 w 5"/>
                <a:gd name="T9" fmla="*/ 4 h 8"/>
                <a:gd name="T10" fmla="*/ 3 w 5"/>
                <a:gd name="T11" fmla="*/ 5 h 8"/>
                <a:gd name="T12" fmla="*/ 2 w 5"/>
                <a:gd name="T13" fmla="*/ 6 h 8"/>
                <a:gd name="T14" fmla="*/ 1 w 5"/>
                <a:gd name="T15" fmla="*/ 7 h 8"/>
                <a:gd name="T16" fmla="*/ 1 w 5"/>
                <a:gd name="T17" fmla="*/ 7 h 8"/>
                <a:gd name="T18" fmla="*/ 0 w 5"/>
                <a:gd name="T19" fmla="*/ 7 h 8"/>
                <a:gd name="T20" fmla="*/ 0 w 5"/>
                <a:gd name="T21" fmla="*/ 8 h 8"/>
                <a:gd name="T22" fmla="*/ 0 w 5"/>
                <a:gd name="T23" fmla="*/ 8 h 8"/>
                <a:gd name="T24" fmla="*/ 1 w 5"/>
                <a:gd name="T25" fmla="*/ 8 h 8"/>
                <a:gd name="T26" fmla="*/ 1 w 5"/>
                <a:gd name="T27" fmla="*/ 7 h 8"/>
                <a:gd name="T28" fmla="*/ 2 w 5"/>
                <a:gd name="T29" fmla="*/ 7 h 8"/>
                <a:gd name="T30" fmla="*/ 2 w 5"/>
                <a:gd name="T31" fmla="*/ 6 h 8"/>
                <a:gd name="T32" fmla="*/ 3 w 5"/>
                <a:gd name="T33" fmla="*/ 6 h 8"/>
                <a:gd name="T34" fmla="*/ 3 w 5"/>
                <a:gd name="T35" fmla="*/ 5 h 8"/>
                <a:gd name="T36" fmla="*/ 4 w 5"/>
                <a:gd name="T37" fmla="*/ 4 h 8"/>
                <a:gd name="T38" fmla="*/ 5 w 5"/>
                <a:gd name="T39" fmla="*/ 3 h 8"/>
                <a:gd name="T40" fmla="*/ 5 w 5"/>
                <a:gd name="T41" fmla="*/ 2 h 8"/>
                <a:gd name="T42" fmla="*/ 5 w 5"/>
                <a:gd name="T43" fmla="*/ 1 h 8"/>
                <a:gd name="T44" fmla="*/ 5 w 5"/>
                <a:gd name="T45" fmla="*/ 1 h 8"/>
                <a:gd name="T46" fmla="*/ 5 w 5"/>
                <a:gd name="T47" fmla="*/ 0 h 8"/>
                <a:gd name="T48" fmla="*/ 5 w 5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lnTo>
                    <a:pt x="5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2" name="Freeform 100"/>
            <p:cNvSpPr>
              <a:spLocks/>
            </p:cNvSpPr>
            <p:nvPr/>
          </p:nvSpPr>
          <p:spPr bwMode="auto">
            <a:xfrm>
              <a:off x="2828" y="759"/>
              <a:ext cx="36" cy="66"/>
            </a:xfrm>
            <a:custGeom>
              <a:avLst/>
              <a:gdLst>
                <a:gd name="T0" fmla="*/ 2 w 6"/>
                <a:gd name="T1" fmla="*/ 0 h 11"/>
                <a:gd name="T2" fmla="*/ 3 w 6"/>
                <a:gd name="T3" fmla="*/ 1 h 11"/>
                <a:gd name="T4" fmla="*/ 3 w 6"/>
                <a:gd name="T5" fmla="*/ 1 h 11"/>
                <a:gd name="T6" fmla="*/ 3 w 6"/>
                <a:gd name="T7" fmla="*/ 2 h 11"/>
                <a:gd name="T8" fmla="*/ 3 w 6"/>
                <a:gd name="T9" fmla="*/ 3 h 11"/>
                <a:gd name="T10" fmla="*/ 3 w 6"/>
                <a:gd name="T11" fmla="*/ 4 h 11"/>
                <a:gd name="T12" fmla="*/ 4 w 6"/>
                <a:gd name="T13" fmla="*/ 3 h 11"/>
                <a:gd name="T14" fmla="*/ 5 w 6"/>
                <a:gd name="T15" fmla="*/ 3 h 11"/>
                <a:gd name="T16" fmla="*/ 5 w 6"/>
                <a:gd name="T17" fmla="*/ 3 h 11"/>
                <a:gd name="T18" fmla="*/ 6 w 6"/>
                <a:gd name="T19" fmla="*/ 2 h 11"/>
                <a:gd name="T20" fmla="*/ 6 w 6"/>
                <a:gd name="T21" fmla="*/ 1 h 11"/>
                <a:gd name="T22" fmla="*/ 6 w 6"/>
                <a:gd name="T23" fmla="*/ 1 h 11"/>
                <a:gd name="T24" fmla="*/ 6 w 6"/>
                <a:gd name="T25" fmla="*/ 0 h 11"/>
                <a:gd name="T26" fmla="*/ 6 w 6"/>
                <a:gd name="T27" fmla="*/ 1 h 11"/>
                <a:gd name="T28" fmla="*/ 6 w 6"/>
                <a:gd name="T29" fmla="*/ 2 h 11"/>
                <a:gd name="T30" fmla="*/ 6 w 6"/>
                <a:gd name="T31" fmla="*/ 2 h 11"/>
                <a:gd name="T32" fmla="*/ 6 w 6"/>
                <a:gd name="T33" fmla="*/ 3 h 11"/>
                <a:gd name="T34" fmla="*/ 5 w 6"/>
                <a:gd name="T35" fmla="*/ 3 h 11"/>
                <a:gd name="T36" fmla="*/ 5 w 6"/>
                <a:gd name="T37" fmla="*/ 4 h 11"/>
                <a:gd name="T38" fmla="*/ 5 w 6"/>
                <a:gd name="T39" fmla="*/ 4 h 11"/>
                <a:gd name="T40" fmla="*/ 5 w 6"/>
                <a:gd name="T41" fmla="*/ 5 h 11"/>
                <a:gd name="T42" fmla="*/ 4 w 6"/>
                <a:gd name="T43" fmla="*/ 5 h 11"/>
                <a:gd name="T44" fmla="*/ 4 w 6"/>
                <a:gd name="T45" fmla="*/ 5 h 11"/>
                <a:gd name="T46" fmla="*/ 4 w 6"/>
                <a:gd name="T47" fmla="*/ 4 h 11"/>
                <a:gd name="T48" fmla="*/ 4 w 6"/>
                <a:gd name="T49" fmla="*/ 4 h 11"/>
                <a:gd name="T50" fmla="*/ 4 w 6"/>
                <a:gd name="T51" fmla="*/ 4 h 11"/>
                <a:gd name="T52" fmla="*/ 3 w 6"/>
                <a:gd name="T53" fmla="*/ 4 h 11"/>
                <a:gd name="T54" fmla="*/ 3 w 6"/>
                <a:gd name="T55" fmla="*/ 4 h 11"/>
                <a:gd name="T56" fmla="*/ 3 w 6"/>
                <a:gd name="T57" fmla="*/ 4 h 11"/>
                <a:gd name="T58" fmla="*/ 3 w 6"/>
                <a:gd name="T59" fmla="*/ 5 h 11"/>
                <a:gd name="T60" fmla="*/ 3 w 6"/>
                <a:gd name="T61" fmla="*/ 6 h 11"/>
                <a:gd name="T62" fmla="*/ 2 w 6"/>
                <a:gd name="T63" fmla="*/ 7 h 11"/>
                <a:gd name="T64" fmla="*/ 2 w 6"/>
                <a:gd name="T65" fmla="*/ 8 h 11"/>
                <a:gd name="T66" fmla="*/ 2 w 6"/>
                <a:gd name="T67" fmla="*/ 9 h 11"/>
                <a:gd name="T68" fmla="*/ 1 w 6"/>
                <a:gd name="T69" fmla="*/ 10 h 11"/>
                <a:gd name="T70" fmla="*/ 1 w 6"/>
                <a:gd name="T71" fmla="*/ 11 h 11"/>
                <a:gd name="T72" fmla="*/ 0 w 6"/>
                <a:gd name="T73" fmla="*/ 11 h 11"/>
                <a:gd name="T74" fmla="*/ 0 w 6"/>
                <a:gd name="T75" fmla="*/ 11 h 11"/>
                <a:gd name="T76" fmla="*/ 0 w 6"/>
                <a:gd name="T77" fmla="*/ 11 h 11"/>
                <a:gd name="T78" fmla="*/ 0 w 6"/>
                <a:gd name="T79" fmla="*/ 11 h 11"/>
                <a:gd name="T80" fmla="*/ 1 w 6"/>
                <a:gd name="T81" fmla="*/ 10 h 11"/>
                <a:gd name="T82" fmla="*/ 1 w 6"/>
                <a:gd name="T83" fmla="*/ 9 h 11"/>
                <a:gd name="T84" fmla="*/ 2 w 6"/>
                <a:gd name="T85" fmla="*/ 7 h 11"/>
                <a:gd name="T86" fmla="*/ 2 w 6"/>
                <a:gd name="T87" fmla="*/ 5 h 11"/>
                <a:gd name="T88" fmla="*/ 3 w 6"/>
                <a:gd name="T89" fmla="*/ 3 h 11"/>
                <a:gd name="T90" fmla="*/ 3 w 6"/>
                <a:gd name="T91" fmla="*/ 2 h 11"/>
                <a:gd name="T92" fmla="*/ 2 w 6"/>
                <a:gd name="T93" fmla="*/ 1 h 11"/>
                <a:gd name="T94" fmla="*/ 2 w 6"/>
                <a:gd name="T95" fmla="*/ 0 h 11"/>
                <a:gd name="T96" fmla="*/ 2 w 6"/>
                <a:gd name="T9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" h="11">
                  <a:moveTo>
                    <a:pt x="2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3" name="Freeform 101"/>
            <p:cNvSpPr>
              <a:spLocks/>
            </p:cNvSpPr>
            <p:nvPr/>
          </p:nvSpPr>
          <p:spPr bwMode="auto">
            <a:xfrm>
              <a:off x="2822" y="795"/>
              <a:ext cx="6" cy="30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1 h 5"/>
                <a:gd name="T4" fmla="*/ 0 w 1"/>
                <a:gd name="T5" fmla="*/ 1 h 5"/>
                <a:gd name="T6" fmla="*/ 0 w 1"/>
                <a:gd name="T7" fmla="*/ 1 h 5"/>
                <a:gd name="T8" fmla="*/ 0 w 1"/>
                <a:gd name="T9" fmla="*/ 2 h 5"/>
                <a:gd name="T10" fmla="*/ 1 w 1"/>
                <a:gd name="T11" fmla="*/ 3 h 5"/>
                <a:gd name="T12" fmla="*/ 1 w 1"/>
                <a:gd name="T13" fmla="*/ 4 h 5"/>
                <a:gd name="T14" fmla="*/ 1 w 1"/>
                <a:gd name="T15" fmla="*/ 5 h 5"/>
                <a:gd name="T16" fmla="*/ 1 w 1"/>
                <a:gd name="T17" fmla="*/ 5 h 5"/>
                <a:gd name="T18" fmla="*/ 1 w 1"/>
                <a:gd name="T19" fmla="*/ 4 h 5"/>
                <a:gd name="T20" fmla="*/ 1 w 1"/>
                <a:gd name="T21" fmla="*/ 3 h 5"/>
                <a:gd name="T22" fmla="*/ 1 w 1"/>
                <a:gd name="T23" fmla="*/ 2 h 5"/>
                <a:gd name="T24" fmla="*/ 1 w 1"/>
                <a:gd name="T25" fmla="*/ 2 h 5"/>
                <a:gd name="T26" fmla="*/ 0 w 1"/>
                <a:gd name="T27" fmla="*/ 1 h 5"/>
                <a:gd name="T28" fmla="*/ 0 w 1"/>
                <a:gd name="T29" fmla="*/ 0 h 5"/>
                <a:gd name="T30" fmla="*/ 0 w 1"/>
                <a:gd name="T3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4" name="Freeform 102"/>
            <p:cNvSpPr>
              <a:spLocks/>
            </p:cNvSpPr>
            <p:nvPr/>
          </p:nvSpPr>
          <p:spPr bwMode="auto">
            <a:xfrm>
              <a:off x="2750" y="813"/>
              <a:ext cx="24" cy="12"/>
            </a:xfrm>
            <a:custGeom>
              <a:avLst/>
              <a:gdLst>
                <a:gd name="T0" fmla="*/ 0 w 4"/>
                <a:gd name="T1" fmla="*/ 0 h 2"/>
                <a:gd name="T2" fmla="*/ 1 w 4"/>
                <a:gd name="T3" fmla="*/ 0 h 2"/>
                <a:gd name="T4" fmla="*/ 1 w 4"/>
                <a:gd name="T5" fmla="*/ 0 h 2"/>
                <a:gd name="T6" fmla="*/ 2 w 4"/>
                <a:gd name="T7" fmla="*/ 0 h 2"/>
                <a:gd name="T8" fmla="*/ 3 w 4"/>
                <a:gd name="T9" fmla="*/ 0 h 2"/>
                <a:gd name="T10" fmla="*/ 3 w 4"/>
                <a:gd name="T11" fmla="*/ 1 h 2"/>
                <a:gd name="T12" fmla="*/ 4 w 4"/>
                <a:gd name="T13" fmla="*/ 1 h 2"/>
                <a:gd name="T14" fmla="*/ 4 w 4"/>
                <a:gd name="T15" fmla="*/ 2 h 2"/>
                <a:gd name="T16" fmla="*/ 4 w 4"/>
                <a:gd name="T17" fmla="*/ 1 h 2"/>
                <a:gd name="T18" fmla="*/ 3 w 4"/>
                <a:gd name="T19" fmla="*/ 1 h 2"/>
                <a:gd name="T20" fmla="*/ 2 w 4"/>
                <a:gd name="T21" fmla="*/ 1 h 2"/>
                <a:gd name="T22" fmla="*/ 2 w 4"/>
                <a:gd name="T23" fmla="*/ 1 h 2"/>
                <a:gd name="T24" fmla="*/ 1 w 4"/>
                <a:gd name="T25" fmla="*/ 1 h 2"/>
                <a:gd name="T26" fmla="*/ 1 w 4"/>
                <a:gd name="T27" fmla="*/ 1 h 2"/>
                <a:gd name="T28" fmla="*/ 0 w 4"/>
                <a:gd name="T29" fmla="*/ 1 h 2"/>
                <a:gd name="T30" fmla="*/ 0 w 4"/>
                <a:gd name="T3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5" name="Freeform 103"/>
            <p:cNvSpPr>
              <a:spLocks/>
            </p:cNvSpPr>
            <p:nvPr/>
          </p:nvSpPr>
          <p:spPr bwMode="auto">
            <a:xfrm>
              <a:off x="2726" y="699"/>
              <a:ext cx="24" cy="12"/>
            </a:xfrm>
            <a:custGeom>
              <a:avLst/>
              <a:gdLst>
                <a:gd name="T0" fmla="*/ 1 w 4"/>
                <a:gd name="T1" fmla="*/ 1 h 2"/>
                <a:gd name="T2" fmla="*/ 1 w 4"/>
                <a:gd name="T3" fmla="*/ 1 h 2"/>
                <a:gd name="T4" fmla="*/ 1 w 4"/>
                <a:gd name="T5" fmla="*/ 1 h 2"/>
                <a:gd name="T6" fmla="*/ 0 w 4"/>
                <a:gd name="T7" fmla="*/ 1 h 2"/>
                <a:gd name="T8" fmla="*/ 0 w 4"/>
                <a:gd name="T9" fmla="*/ 2 h 2"/>
                <a:gd name="T10" fmla="*/ 1 w 4"/>
                <a:gd name="T11" fmla="*/ 2 h 2"/>
                <a:gd name="T12" fmla="*/ 1 w 4"/>
                <a:gd name="T13" fmla="*/ 2 h 2"/>
                <a:gd name="T14" fmla="*/ 2 w 4"/>
                <a:gd name="T15" fmla="*/ 2 h 2"/>
                <a:gd name="T16" fmla="*/ 2 w 4"/>
                <a:gd name="T17" fmla="*/ 2 h 2"/>
                <a:gd name="T18" fmla="*/ 3 w 4"/>
                <a:gd name="T19" fmla="*/ 2 h 2"/>
                <a:gd name="T20" fmla="*/ 3 w 4"/>
                <a:gd name="T21" fmla="*/ 2 h 2"/>
                <a:gd name="T22" fmla="*/ 4 w 4"/>
                <a:gd name="T23" fmla="*/ 2 h 2"/>
                <a:gd name="T24" fmla="*/ 4 w 4"/>
                <a:gd name="T25" fmla="*/ 2 h 2"/>
                <a:gd name="T26" fmla="*/ 3 w 4"/>
                <a:gd name="T27" fmla="*/ 1 h 2"/>
                <a:gd name="T28" fmla="*/ 3 w 4"/>
                <a:gd name="T29" fmla="*/ 2 h 2"/>
                <a:gd name="T30" fmla="*/ 3 w 4"/>
                <a:gd name="T31" fmla="*/ 2 h 2"/>
                <a:gd name="T32" fmla="*/ 2 w 4"/>
                <a:gd name="T33" fmla="*/ 2 h 2"/>
                <a:gd name="T34" fmla="*/ 2 w 4"/>
                <a:gd name="T35" fmla="*/ 2 h 2"/>
                <a:gd name="T36" fmla="*/ 1 w 4"/>
                <a:gd name="T37" fmla="*/ 2 h 2"/>
                <a:gd name="T38" fmla="*/ 1 w 4"/>
                <a:gd name="T39" fmla="*/ 1 h 2"/>
                <a:gd name="T40" fmla="*/ 1 w 4"/>
                <a:gd name="T41" fmla="*/ 1 h 2"/>
                <a:gd name="T42" fmla="*/ 1 w 4"/>
                <a:gd name="T43" fmla="*/ 1 h 2"/>
                <a:gd name="T44" fmla="*/ 1 w 4"/>
                <a:gd name="T45" fmla="*/ 0 h 2"/>
                <a:gd name="T46" fmla="*/ 1 w 4"/>
                <a:gd name="T4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2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6" name="Freeform 104"/>
            <p:cNvSpPr>
              <a:spLocks/>
            </p:cNvSpPr>
            <p:nvPr/>
          </p:nvSpPr>
          <p:spPr bwMode="auto">
            <a:xfrm>
              <a:off x="2852" y="693"/>
              <a:ext cx="6" cy="72"/>
            </a:xfrm>
            <a:custGeom>
              <a:avLst/>
              <a:gdLst>
                <a:gd name="T0" fmla="*/ 1 w 1"/>
                <a:gd name="T1" fmla="*/ 0 h 12"/>
                <a:gd name="T2" fmla="*/ 1 w 1"/>
                <a:gd name="T3" fmla="*/ 1 h 12"/>
                <a:gd name="T4" fmla="*/ 1 w 1"/>
                <a:gd name="T5" fmla="*/ 2 h 12"/>
                <a:gd name="T6" fmla="*/ 1 w 1"/>
                <a:gd name="T7" fmla="*/ 3 h 12"/>
                <a:gd name="T8" fmla="*/ 0 w 1"/>
                <a:gd name="T9" fmla="*/ 4 h 12"/>
                <a:gd name="T10" fmla="*/ 0 w 1"/>
                <a:gd name="T11" fmla="*/ 4 h 12"/>
                <a:gd name="T12" fmla="*/ 0 w 1"/>
                <a:gd name="T13" fmla="*/ 5 h 12"/>
                <a:gd name="T14" fmla="*/ 0 w 1"/>
                <a:gd name="T15" fmla="*/ 5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7 h 12"/>
                <a:gd name="T22" fmla="*/ 1 w 1"/>
                <a:gd name="T23" fmla="*/ 8 h 12"/>
                <a:gd name="T24" fmla="*/ 1 w 1"/>
                <a:gd name="T25" fmla="*/ 8 h 12"/>
                <a:gd name="T26" fmla="*/ 1 w 1"/>
                <a:gd name="T27" fmla="*/ 9 h 12"/>
                <a:gd name="T28" fmla="*/ 0 w 1"/>
                <a:gd name="T29" fmla="*/ 11 h 12"/>
                <a:gd name="T30" fmla="*/ 0 w 1"/>
                <a:gd name="T31" fmla="*/ 11 h 12"/>
                <a:gd name="T32" fmla="*/ 0 w 1"/>
                <a:gd name="T33" fmla="*/ 12 h 12"/>
                <a:gd name="T34" fmla="*/ 1 w 1"/>
                <a:gd name="T35" fmla="*/ 11 h 12"/>
                <a:gd name="T36" fmla="*/ 1 w 1"/>
                <a:gd name="T37" fmla="*/ 10 h 12"/>
                <a:gd name="T38" fmla="*/ 1 w 1"/>
                <a:gd name="T39" fmla="*/ 9 h 12"/>
                <a:gd name="T40" fmla="*/ 1 w 1"/>
                <a:gd name="T41" fmla="*/ 8 h 12"/>
                <a:gd name="T42" fmla="*/ 1 w 1"/>
                <a:gd name="T43" fmla="*/ 8 h 12"/>
                <a:gd name="T44" fmla="*/ 1 w 1"/>
                <a:gd name="T45" fmla="*/ 8 h 12"/>
                <a:gd name="T46" fmla="*/ 1 w 1"/>
                <a:gd name="T47" fmla="*/ 7 h 12"/>
                <a:gd name="T48" fmla="*/ 1 w 1"/>
                <a:gd name="T49" fmla="*/ 7 h 12"/>
                <a:gd name="T50" fmla="*/ 0 w 1"/>
                <a:gd name="T51" fmla="*/ 6 h 12"/>
                <a:gd name="T52" fmla="*/ 0 w 1"/>
                <a:gd name="T53" fmla="*/ 5 h 12"/>
                <a:gd name="T54" fmla="*/ 0 w 1"/>
                <a:gd name="T55" fmla="*/ 5 h 12"/>
                <a:gd name="T56" fmla="*/ 1 w 1"/>
                <a:gd name="T57" fmla="*/ 4 h 12"/>
                <a:gd name="T58" fmla="*/ 1 w 1"/>
                <a:gd name="T59" fmla="*/ 3 h 12"/>
                <a:gd name="T60" fmla="*/ 1 w 1"/>
                <a:gd name="T61" fmla="*/ 2 h 12"/>
                <a:gd name="T62" fmla="*/ 1 w 1"/>
                <a:gd name="T63" fmla="*/ 1 h 12"/>
                <a:gd name="T64" fmla="*/ 1 w 1"/>
                <a:gd name="T6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7" name="Freeform 105"/>
            <p:cNvSpPr>
              <a:spLocks/>
            </p:cNvSpPr>
            <p:nvPr/>
          </p:nvSpPr>
          <p:spPr bwMode="auto">
            <a:xfrm>
              <a:off x="2852" y="729"/>
              <a:ext cx="24" cy="66"/>
            </a:xfrm>
            <a:custGeom>
              <a:avLst/>
              <a:gdLst>
                <a:gd name="T0" fmla="*/ 2 w 4"/>
                <a:gd name="T1" fmla="*/ 1 h 11"/>
                <a:gd name="T2" fmla="*/ 3 w 4"/>
                <a:gd name="T3" fmla="*/ 1 h 11"/>
                <a:gd name="T4" fmla="*/ 3 w 4"/>
                <a:gd name="T5" fmla="*/ 1 h 11"/>
                <a:gd name="T6" fmla="*/ 3 w 4"/>
                <a:gd name="T7" fmla="*/ 1 h 11"/>
                <a:gd name="T8" fmla="*/ 3 w 4"/>
                <a:gd name="T9" fmla="*/ 2 h 11"/>
                <a:gd name="T10" fmla="*/ 3 w 4"/>
                <a:gd name="T11" fmla="*/ 2 h 11"/>
                <a:gd name="T12" fmla="*/ 3 w 4"/>
                <a:gd name="T13" fmla="*/ 3 h 11"/>
                <a:gd name="T14" fmla="*/ 3 w 4"/>
                <a:gd name="T15" fmla="*/ 3 h 11"/>
                <a:gd name="T16" fmla="*/ 3 w 4"/>
                <a:gd name="T17" fmla="*/ 4 h 11"/>
                <a:gd name="T18" fmla="*/ 2 w 4"/>
                <a:gd name="T19" fmla="*/ 4 h 11"/>
                <a:gd name="T20" fmla="*/ 2 w 4"/>
                <a:gd name="T21" fmla="*/ 5 h 11"/>
                <a:gd name="T22" fmla="*/ 2 w 4"/>
                <a:gd name="T23" fmla="*/ 5 h 11"/>
                <a:gd name="T24" fmla="*/ 2 w 4"/>
                <a:gd name="T25" fmla="*/ 5 h 11"/>
                <a:gd name="T26" fmla="*/ 2 w 4"/>
                <a:gd name="T27" fmla="*/ 5 h 11"/>
                <a:gd name="T28" fmla="*/ 3 w 4"/>
                <a:gd name="T29" fmla="*/ 4 h 11"/>
                <a:gd name="T30" fmla="*/ 3 w 4"/>
                <a:gd name="T31" fmla="*/ 4 h 11"/>
                <a:gd name="T32" fmla="*/ 3 w 4"/>
                <a:gd name="T33" fmla="*/ 4 h 11"/>
                <a:gd name="T34" fmla="*/ 3 w 4"/>
                <a:gd name="T35" fmla="*/ 4 h 11"/>
                <a:gd name="T36" fmla="*/ 3 w 4"/>
                <a:gd name="T37" fmla="*/ 5 h 11"/>
                <a:gd name="T38" fmla="*/ 4 w 4"/>
                <a:gd name="T39" fmla="*/ 6 h 11"/>
                <a:gd name="T40" fmla="*/ 3 w 4"/>
                <a:gd name="T41" fmla="*/ 7 h 11"/>
                <a:gd name="T42" fmla="*/ 3 w 4"/>
                <a:gd name="T43" fmla="*/ 7 h 11"/>
                <a:gd name="T44" fmla="*/ 3 w 4"/>
                <a:gd name="T45" fmla="*/ 8 h 11"/>
                <a:gd name="T46" fmla="*/ 2 w 4"/>
                <a:gd name="T47" fmla="*/ 9 h 11"/>
                <a:gd name="T48" fmla="*/ 2 w 4"/>
                <a:gd name="T49" fmla="*/ 10 h 11"/>
                <a:gd name="T50" fmla="*/ 1 w 4"/>
                <a:gd name="T51" fmla="*/ 10 h 11"/>
                <a:gd name="T52" fmla="*/ 1 w 4"/>
                <a:gd name="T53" fmla="*/ 10 h 11"/>
                <a:gd name="T54" fmla="*/ 1 w 4"/>
                <a:gd name="T55" fmla="*/ 10 h 11"/>
                <a:gd name="T56" fmla="*/ 1 w 4"/>
                <a:gd name="T57" fmla="*/ 10 h 11"/>
                <a:gd name="T58" fmla="*/ 1 w 4"/>
                <a:gd name="T59" fmla="*/ 10 h 11"/>
                <a:gd name="T60" fmla="*/ 0 w 4"/>
                <a:gd name="T61" fmla="*/ 10 h 11"/>
                <a:gd name="T62" fmla="*/ 0 w 4"/>
                <a:gd name="T63" fmla="*/ 11 h 11"/>
                <a:gd name="T64" fmla="*/ 1 w 4"/>
                <a:gd name="T65" fmla="*/ 11 h 11"/>
                <a:gd name="T66" fmla="*/ 1 w 4"/>
                <a:gd name="T67" fmla="*/ 10 h 11"/>
                <a:gd name="T68" fmla="*/ 2 w 4"/>
                <a:gd name="T69" fmla="*/ 10 h 11"/>
                <a:gd name="T70" fmla="*/ 2 w 4"/>
                <a:gd name="T71" fmla="*/ 10 h 11"/>
                <a:gd name="T72" fmla="*/ 2 w 4"/>
                <a:gd name="T73" fmla="*/ 10 h 11"/>
                <a:gd name="T74" fmla="*/ 2 w 4"/>
                <a:gd name="T75" fmla="*/ 10 h 11"/>
                <a:gd name="T76" fmla="*/ 3 w 4"/>
                <a:gd name="T77" fmla="*/ 10 h 11"/>
                <a:gd name="T78" fmla="*/ 3 w 4"/>
                <a:gd name="T79" fmla="*/ 11 h 11"/>
                <a:gd name="T80" fmla="*/ 3 w 4"/>
                <a:gd name="T81" fmla="*/ 11 h 11"/>
                <a:gd name="T82" fmla="*/ 3 w 4"/>
                <a:gd name="T83" fmla="*/ 11 h 11"/>
                <a:gd name="T84" fmla="*/ 3 w 4"/>
                <a:gd name="T85" fmla="*/ 10 h 11"/>
                <a:gd name="T86" fmla="*/ 3 w 4"/>
                <a:gd name="T87" fmla="*/ 9 h 11"/>
                <a:gd name="T88" fmla="*/ 3 w 4"/>
                <a:gd name="T89" fmla="*/ 9 h 11"/>
                <a:gd name="T90" fmla="*/ 3 w 4"/>
                <a:gd name="T91" fmla="*/ 9 h 11"/>
                <a:gd name="T92" fmla="*/ 3 w 4"/>
                <a:gd name="T93" fmla="*/ 8 h 11"/>
                <a:gd name="T94" fmla="*/ 4 w 4"/>
                <a:gd name="T95" fmla="*/ 7 h 11"/>
                <a:gd name="T96" fmla="*/ 4 w 4"/>
                <a:gd name="T97" fmla="*/ 6 h 11"/>
                <a:gd name="T98" fmla="*/ 4 w 4"/>
                <a:gd name="T99" fmla="*/ 5 h 11"/>
                <a:gd name="T100" fmla="*/ 4 w 4"/>
                <a:gd name="T101" fmla="*/ 4 h 11"/>
                <a:gd name="T102" fmla="*/ 4 w 4"/>
                <a:gd name="T103" fmla="*/ 4 h 11"/>
                <a:gd name="T104" fmla="*/ 3 w 4"/>
                <a:gd name="T105" fmla="*/ 4 h 11"/>
                <a:gd name="T106" fmla="*/ 3 w 4"/>
                <a:gd name="T107" fmla="*/ 4 h 11"/>
                <a:gd name="T108" fmla="*/ 3 w 4"/>
                <a:gd name="T109" fmla="*/ 3 h 11"/>
                <a:gd name="T110" fmla="*/ 3 w 4"/>
                <a:gd name="T111" fmla="*/ 3 h 11"/>
                <a:gd name="T112" fmla="*/ 3 w 4"/>
                <a:gd name="T113" fmla="*/ 2 h 11"/>
                <a:gd name="T114" fmla="*/ 3 w 4"/>
                <a:gd name="T115" fmla="*/ 2 h 11"/>
                <a:gd name="T116" fmla="*/ 3 w 4"/>
                <a:gd name="T117" fmla="*/ 1 h 11"/>
                <a:gd name="T118" fmla="*/ 3 w 4"/>
                <a:gd name="T119" fmla="*/ 1 h 11"/>
                <a:gd name="T120" fmla="*/ 3 w 4"/>
                <a:gd name="T121" fmla="*/ 0 h 11"/>
                <a:gd name="T122" fmla="*/ 3 w 4"/>
                <a:gd name="T123" fmla="*/ 0 h 11"/>
                <a:gd name="T124" fmla="*/ 2 w 4"/>
                <a:gd name="T12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" h="11">
                  <a:moveTo>
                    <a:pt x="2" y="1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8" name="Freeform 106"/>
            <p:cNvSpPr>
              <a:spLocks/>
            </p:cNvSpPr>
            <p:nvPr/>
          </p:nvSpPr>
          <p:spPr bwMode="auto">
            <a:xfrm>
              <a:off x="2714" y="789"/>
              <a:ext cx="24" cy="24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1 h 4"/>
                <a:gd name="T4" fmla="*/ 1 w 4"/>
                <a:gd name="T5" fmla="*/ 2 h 4"/>
                <a:gd name="T6" fmla="*/ 1 w 4"/>
                <a:gd name="T7" fmla="*/ 2 h 4"/>
                <a:gd name="T8" fmla="*/ 1 w 4"/>
                <a:gd name="T9" fmla="*/ 2 h 4"/>
                <a:gd name="T10" fmla="*/ 0 w 4"/>
                <a:gd name="T11" fmla="*/ 2 h 4"/>
                <a:gd name="T12" fmla="*/ 1 w 4"/>
                <a:gd name="T13" fmla="*/ 2 h 4"/>
                <a:gd name="T14" fmla="*/ 1 w 4"/>
                <a:gd name="T15" fmla="*/ 2 h 4"/>
                <a:gd name="T16" fmla="*/ 2 w 4"/>
                <a:gd name="T17" fmla="*/ 3 h 4"/>
                <a:gd name="T18" fmla="*/ 2 w 4"/>
                <a:gd name="T19" fmla="*/ 3 h 4"/>
                <a:gd name="T20" fmla="*/ 2 w 4"/>
                <a:gd name="T21" fmla="*/ 3 h 4"/>
                <a:gd name="T22" fmla="*/ 2 w 4"/>
                <a:gd name="T23" fmla="*/ 4 h 4"/>
                <a:gd name="T24" fmla="*/ 2 w 4"/>
                <a:gd name="T25" fmla="*/ 4 h 4"/>
                <a:gd name="T26" fmla="*/ 2 w 4"/>
                <a:gd name="T27" fmla="*/ 4 h 4"/>
                <a:gd name="T28" fmla="*/ 2 w 4"/>
                <a:gd name="T29" fmla="*/ 4 h 4"/>
                <a:gd name="T30" fmla="*/ 3 w 4"/>
                <a:gd name="T31" fmla="*/ 4 h 4"/>
                <a:gd name="T32" fmla="*/ 4 w 4"/>
                <a:gd name="T33" fmla="*/ 4 h 4"/>
                <a:gd name="T34" fmla="*/ 4 w 4"/>
                <a:gd name="T35" fmla="*/ 3 h 4"/>
                <a:gd name="T36" fmla="*/ 4 w 4"/>
                <a:gd name="T37" fmla="*/ 3 h 4"/>
                <a:gd name="T38" fmla="*/ 3 w 4"/>
                <a:gd name="T39" fmla="*/ 3 h 4"/>
                <a:gd name="T40" fmla="*/ 3 w 4"/>
                <a:gd name="T41" fmla="*/ 3 h 4"/>
                <a:gd name="T42" fmla="*/ 2 w 4"/>
                <a:gd name="T43" fmla="*/ 3 h 4"/>
                <a:gd name="T44" fmla="*/ 1 w 4"/>
                <a:gd name="T45" fmla="*/ 2 h 4"/>
                <a:gd name="T46" fmla="*/ 0 w 4"/>
                <a:gd name="T47" fmla="*/ 0 h 4"/>
                <a:gd name="T48" fmla="*/ 0 w 4"/>
                <a:gd name="T4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59" name="Freeform 107"/>
            <p:cNvSpPr>
              <a:spLocks/>
            </p:cNvSpPr>
            <p:nvPr/>
          </p:nvSpPr>
          <p:spPr bwMode="auto">
            <a:xfrm>
              <a:off x="2732" y="813"/>
              <a:ext cx="12" cy="1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1 h 2"/>
                <a:gd name="T8" fmla="*/ 0 w 2"/>
                <a:gd name="T9" fmla="*/ 0 h 2"/>
                <a:gd name="T10" fmla="*/ 0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1 w 2"/>
                <a:gd name="T17" fmla="*/ 0 h 2"/>
                <a:gd name="T18" fmla="*/ 1 w 2"/>
                <a:gd name="T19" fmla="*/ 0 h 2"/>
                <a:gd name="T20" fmla="*/ 2 w 2"/>
                <a:gd name="T21" fmla="*/ 0 h 2"/>
                <a:gd name="T22" fmla="*/ 2 w 2"/>
                <a:gd name="T23" fmla="*/ 1 h 2"/>
                <a:gd name="T24" fmla="*/ 2 w 2"/>
                <a:gd name="T25" fmla="*/ 1 h 2"/>
                <a:gd name="T26" fmla="*/ 1 w 2"/>
                <a:gd name="T27" fmla="*/ 1 h 2"/>
                <a:gd name="T28" fmla="*/ 1 w 2"/>
                <a:gd name="T29" fmla="*/ 2 h 2"/>
                <a:gd name="T30" fmla="*/ 1 w 2"/>
                <a:gd name="T31" fmla="*/ 2 h 2"/>
                <a:gd name="T32" fmla="*/ 0 w 2"/>
                <a:gd name="T33" fmla="*/ 1 h 2"/>
                <a:gd name="T34" fmla="*/ 1 w 2"/>
                <a:gd name="T35" fmla="*/ 1 h 2"/>
                <a:gd name="T36" fmla="*/ 1 w 2"/>
                <a:gd name="T37" fmla="*/ 1 h 2"/>
                <a:gd name="T38" fmla="*/ 1 w 2"/>
                <a:gd name="T39" fmla="*/ 1 h 2"/>
                <a:gd name="T40" fmla="*/ 1 w 2"/>
                <a:gd name="T41" fmla="*/ 1 h 2"/>
                <a:gd name="T42" fmla="*/ 1 w 2"/>
                <a:gd name="T43" fmla="*/ 0 h 2"/>
                <a:gd name="T44" fmla="*/ 0 w 2"/>
                <a:gd name="T45" fmla="*/ 0 h 2"/>
                <a:gd name="T46" fmla="*/ 0 w 2"/>
                <a:gd name="T47" fmla="*/ 1 h 2"/>
                <a:gd name="T48" fmla="*/ 0 w 2"/>
                <a:gd name="T49" fmla="*/ 1 h 2"/>
                <a:gd name="T50" fmla="*/ 0 w 2"/>
                <a:gd name="T51" fmla="*/ 1 h 2"/>
                <a:gd name="T52" fmla="*/ 0 w 2"/>
                <a:gd name="T53" fmla="*/ 1 h 2"/>
                <a:gd name="T54" fmla="*/ 0 w 2"/>
                <a:gd name="T55" fmla="*/ 1 h 2"/>
                <a:gd name="T56" fmla="*/ 0 w 2"/>
                <a:gd name="T5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0" name="Freeform 108"/>
            <p:cNvSpPr>
              <a:spLocks/>
            </p:cNvSpPr>
            <p:nvPr/>
          </p:nvSpPr>
          <p:spPr bwMode="auto">
            <a:xfrm>
              <a:off x="2756" y="801"/>
              <a:ext cx="60" cy="42"/>
            </a:xfrm>
            <a:custGeom>
              <a:avLst/>
              <a:gdLst>
                <a:gd name="T0" fmla="*/ 0 w 10"/>
                <a:gd name="T1" fmla="*/ 5 h 7"/>
                <a:gd name="T2" fmla="*/ 0 w 10"/>
                <a:gd name="T3" fmla="*/ 5 h 7"/>
                <a:gd name="T4" fmla="*/ 0 w 10"/>
                <a:gd name="T5" fmla="*/ 5 h 7"/>
                <a:gd name="T6" fmla="*/ 0 w 10"/>
                <a:gd name="T7" fmla="*/ 6 h 7"/>
                <a:gd name="T8" fmla="*/ 0 w 10"/>
                <a:gd name="T9" fmla="*/ 6 h 7"/>
                <a:gd name="T10" fmla="*/ 1 w 10"/>
                <a:gd name="T11" fmla="*/ 6 h 7"/>
                <a:gd name="T12" fmla="*/ 2 w 10"/>
                <a:gd name="T13" fmla="*/ 6 h 7"/>
                <a:gd name="T14" fmla="*/ 3 w 10"/>
                <a:gd name="T15" fmla="*/ 7 h 7"/>
                <a:gd name="T16" fmla="*/ 5 w 10"/>
                <a:gd name="T17" fmla="*/ 7 h 7"/>
                <a:gd name="T18" fmla="*/ 5 w 10"/>
                <a:gd name="T19" fmla="*/ 7 h 7"/>
                <a:gd name="T20" fmla="*/ 7 w 10"/>
                <a:gd name="T21" fmla="*/ 7 h 7"/>
                <a:gd name="T22" fmla="*/ 7 w 10"/>
                <a:gd name="T23" fmla="*/ 7 h 7"/>
                <a:gd name="T24" fmla="*/ 8 w 10"/>
                <a:gd name="T25" fmla="*/ 6 h 7"/>
                <a:gd name="T26" fmla="*/ 9 w 10"/>
                <a:gd name="T27" fmla="*/ 5 h 7"/>
                <a:gd name="T28" fmla="*/ 10 w 10"/>
                <a:gd name="T29" fmla="*/ 4 h 7"/>
                <a:gd name="T30" fmla="*/ 10 w 10"/>
                <a:gd name="T31" fmla="*/ 3 h 7"/>
                <a:gd name="T32" fmla="*/ 10 w 10"/>
                <a:gd name="T33" fmla="*/ 2 h 7"/>
                <a:gd name="T34" fmla="*/ 10 w 10"/>
                <a:gd name="T35" fmla="*/ 1 h 7"/>
                <a:gd name="T36" fmla="*/ 10 w 10"/>
                <a:gd name="T37" fmla="*/ 1 h 7"/>
                <a:gd name="T38" fmla="*/ 10 w 10"/>
                <a:gd name="T39" fmla="*/ 0 h 7"/>
                <a:gd name="T40" fmla="*/ 10 w 10"/>
                <a:gd name="T41" fmla="*/ 0 h 7"/>
                <a:gd name="T42" fmla="*/ 10 w 10"/>
                <a:gd name="T43" fmla="*/ 2 h 7"/>
                <a:gd name="T44" fmla="*/ 9 w 10"/>
                <a:gd name="T45" fmla="*/ 3 h 7"/>
                <a:gd name="T46" fmla="*/ 9 w 10"/>
                <a:gd name="T47" fmla="*/ 4 h 7"/>
                <a:gd name="T48" fmla="*/ 8 w 10"/>
                <a:gd name="T49" fmla="*/ 6 h 7"/>
                <a:gd name="T50" fmla="*/ 7 w 10"/>
                <a:gd name="T51" fmla="*/ 6 h 7"/>
                <a:gd name="T52" fmla="*/ 6 w 10"/>
                <a:gd name="T53" fmla="*/ 7 h 7"/>
                <a:gd name="T54" fmla="*/ 6 w 10"/>
                <a:gd name="T55" fmla="*/ 7 h 7"/>
                <a:gd name="T56" fmla="*/ 4 w 10"/>
                <a:gd name="T57" fmla="*/ 7 h 7"/>
                <a:gd name="T58" fmla="*/ 3 w 10"/>
                <a:gd name="T59" fmla="*/ 6 h 7"/>
                <a:gd name="T60" fmla="*/ 2 w 10"/>
                <a:gd name="T61" fmla="*/ 6 h 7"/>
                <a:gd name="T62" fmla="*/ 1 w 10"/>
                <a:gd name="T63" fmla="*/ 6 h 7"/>
                <a:gd name="T64" fmla="*/ 1 w 10"/>
                <a:gd name="T65" fmla="*/ 5 h 7"/>
                <a:gd name="T66" fmla="*/ 1 w 10"/>
                <a:gd name="T67" fmla="*/ 5 h 7"/>
                <a:gd name="T68" fmla="*/ 0 w 10"/>
                <a:gd name="T69" fmla="*/ 5 h 7"/>
                <a:gd name="T70" fmla="*/ 0 w 10"/>
                <a:gd name="T7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8" y="6"/>
                  </a:lnTo>
                  <a:lnTo>
                    <a:pt x="7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1" name="Freeform 109"/>
            <p:cNvSpPr>
              <a:spLocks/>
            </p:cNvSpPr>
            <p:nvPr/>
          </p:nvSpPr>
          <p:spPr bwMode="auto">
            <a:xfrm>
              <a:off x="2738" y="819"/>
              <a:ext cx="6" cy="42"/>
            </a:xfrm>
            <a:custGeom>
              <a:avLst/>
              <a:gdLst>
                <a:gd name="T0" fmla="*/ 1 w 1"/>
                <a:gd name="T1" fmla="*/ 0 h 7"/>
                <a:gd name="T2" fmla="*/ 1 w 1"/>
                <a:gd name="T3" fmla="*/ 2 h 7"/>
                <a:gd name="T4" fmla="*/ 1 w 1"/>
                <a:gd name="T5" fmla="*/ 2 h 7"/>
                <a:gd name="T6" fmla="*/ 1 w 1"/>
                <a:gd name="T7" fmla="*/ 3 h 7"/>
                <a:gd name="T8" fmla="*/ 0 w 1"/>
                <a:gd name="T9" fmla="*/ 3 h 7"/>
                <a:gd name="T10" fmla="*/ 0 w 1"/>
                <a:gd name="T11" fmla="*/ 3 h 7"/>
                <a:gd name="T12" fmla="*/ 0 w 1"/>
                <a:gd name="T13" fmla="*/ 4 h 7"/>
                <a:gd name="T14" fmla="*/ 0 w 1"/>
                <a:gd name="T15" fmla="*/ 4 h 7"/>
                <a:gd name="T16" fmla="*/ 0 w 1"/>
                <a:gd name="T17" fmla="*/ 5 h 7"/>
                <a:gd name="T18" fmla="*/ 0 w 1"/>
                <a:gd name="T19" fmla="*/ 6 h 7"/>
                <a:gd name="T20" fmla="*/ 0 w 1"/>
                <a:gd name="T21" fmla="*/ 6 h 7"/>
                <a:gd name="T22" fmla="*/ 0 w 1"/>
                <a:gd name="T23" fmla="*/ 7 h 7"/>
                <a:gd name="T24" fmla="*/ 0 w 1"/>
                <a:gd name="T25" fmla="*/ 7 h 7"/>
                <a:gd name="T26" fmla="*/ 0 w 1"/>
                <a:gd name="T27" fmla="*/ 7 h 7"/>
                <a:gd name="T28" fmla="*/ 0 w 1"/>
                <a:gd name="T29" fmla="*/ 7 h 7"/>
                <a:gd name="T30" fmla="*/ 0 w 1"/>
                <a:gd name="T31" fmla="*/ 6 h 7"/>
                <a:gd name="T32" fmla="*/ 0 w 1"/>
                <a:gd name="T33" fmla="*/ 6 h 7"/>
                <a:gd name="T34" fmla="*/ 0 w 1"/>
                <a:gd name="T35" fmla="*/ 5 h 7"/>
                <a:gd name="T36" fmla="*/ 0 w 1"/>
                <a:gd name="T37" fmla="*/ 4 h 7"/>
                <a:gd name="T38" fmla="*/ 0 w 1"/>
                <a:gd name="T39" fmla="*/ 4 h 7"/>
                <a:gd name="T40" fmla="*/ 0 w 1"/>
                <a:gd name="T41" fmla="*/ 3 h 7"/>
                <a:gd name="T42" fmla="*/ 1 w 1"/>
                <a:gd name="T43" fmla="*/ 3 h 7"/>
                <a:gd name="T44" fmla="*/ 1 w 1"/>
                <a:gd name="T45" fmla="*/ 3 h 7"/>
                <a:gd name="T46" fmla="*/ 1 w 1"/>
                <a:gd name="T47" fmla="*/ 2 h 7"/>
                <a:gd name="T48" fmla="*/ 1 w 1"/>
                <a:gd name="T49" fmla="*/ 1 h 7"/>
                <a:gd name="T50" fmla="*/ 1 w 1"/>
                <a:gd name="T51" fmla="*/ 0 h 7"/>
                <a:gd name="T52" fmla="*/ 1 w 1"/>
                <a:gd name="T5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2" name="Freeform 110"/>
            <p:cNvSpPr>
              <a:spLocks/>
            </p:cNvSpPr>
            <p:nvPr/>
          </p:nvSpPr>
          <p:spPr bwMode="auto">
            <a:xfrm>
              <a:off x="2744" y="825"/>
              <a:ext cx="36" cy="42"/>
            </a:xfrm>
            <a:custGeom>
              <a:avLst/>
              <a:gdLst>
                <a:gd name="T0" fmla="*/ 0 w 6"/>
                <a:gd name="T1" fmla="*/ 2 h 7"/>
                <a:gd name="T2" fmla="*/ 0 w 6"/>
                <a:gd name="T3" fmla="*/ 3 h 7"/>
                <a:gd name="T4" fmla="*/ 0 w 6"/>
                <a:gd name="T5" fmla="*/ 3 h 7"/>
                <a:gd name="T6" fmla="*/ 1 w 6"/>
                <a:gd name="T7" fmla="*/ 4 h 7"/>
                <a:gd name="T8" fmla="*/ 2 w 6"/>
                <a:gd name="T9" fmla="*/ 5 h 7"/>
                <a:gd name="T10" fmla="*/ 3 w 6"/>
                <a:gd name="T11" fmla="*/ 5 h 7"/>
                <a:gd name="T12" fmla="*/ 4 w 6"/>
                <a:gd name="T13" fmla="*/ 5 h 7"/>
                <a:gd name="T14" fmla="*/ 4 w 6"/>
                <a:gd name="T15" fmla="*/ 6 h 7"/>
                <a:gd name="T16" fmla="*/ 5 w 6"/>
                <a:gd name="T17" fmla="*/ 6 h 7"/>
                <a:gd name="T18" fmla="*/ 5 w 6"/>
                <a:gd name="T19" fmla="*/ 7 h 7"/>
                <a:gd name="T20" fmla="*/ 6 w 6"/>
                <a:gd name="T21" fmla="*/ 6 h 7"/>
                <a:gd name="T22" fmla="*/ 5 w 6"/>
                <a:gd name="T23" fmla="*/ 5 h 7"/>
                <a:gd name="T24" fmla="*/ 3 w 6"/>
                <a:gd name="T25" fmla="*/ 5 h 7"/>
                <a:gd name="T26" fmla="*/ 2 w 6"/>
                <a:gd name="T27" fmla="*/ 4 h 7"/>
                <a:gd name="T28" fmla="*/ 2 w 6"/>
                <a:gd name="T29" fmla="*/ 4 h 7"/>
                <a:gd name="T30" fmla="*/ 1 w 6"/>
                <a:gd name="T31" fmla="*/ 3 h 7"/>
                <a:gd name="T32" fmla="*/ 0 w 6"/>
                <a:gd name="T33" fmla="*/ 3 h 7"/>
                <a:gd name="T34" fmla="*/ 0 w 6"/>
                <a:gd name="T35" fmla="*/ 2 h 7"/>
                <a:gd name="T36" fmla="*/ 0 w 6"/>
                <a:gd name="T37" fmla="*/ 2 h 7"/>
                <a:gd name="T38" fmla="*/ 0 w 6"/>
                <a:gd name="T39" fmla="*/ 0 h 7"/>
                <a:gd name="T40" fmla="*/ 0 w 6"/>
                <a:gd name="T4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3" name="Freeform 111"/>
            <p:cNvSpPr>
              <a:spLocks/>
            </p:cNvSpPr>
            <p:nvPr/>
          </p:nvSpPr>
          <p:spPr bwMode="auto">
            <a:xfrm>
              <a:off x="2792" y="819"/>
              <a:ext cx="42" cy="42"/>
            </a:xfrm>
            <a:custGeom>
              <a:avLst/>
              <a:gdLst>
                <a:gd name="T0" fmla="*/ 7 w 7"/>
                <a:gd name="T1" fmla="*/ 0 h 7"/>
                <a:gd name="T2" fmla="*/ 7 w 7"/>
                <a:gd name="T3" fmla="*/ 1 h 7"/>
                <a:gd name="T4" fmla="*/ 6 w 7"/>
                <a:gd name="T5" fmla="*/ 1 h 7"/>
                <a:gd name="T6" fmla="*/ 6 w 7"/>
                <a:gd name="T7" fmla="*/ 1 h 7"/>
                <a:gd name="T8" fmla="*/ 6 w 7"/>
                <a:gd name="T9" fmla="*/ 1 h 7"/>
                <a:gd name="T10" fmla="*/ 6 w 7"/>
                <a:gd name="T11" fmla="*/ 2 h 7"/>
                <a:gd name="T12" fmla="*/ 5 w 7"/>
                <a:gd name="T13" fmla="*/ 3 h 7"/>
                <a:gd name="T14" fmla="*/ 5 w 7"/>
                <a:gd name="T15" fmla="*/ 3 h 7"/>
                <a:gd name="T16" fmla="*/ 5 w 7"/>
                <a:gd name="T17" fmla="*/ 4 h 7"/>
                <a:gd name="T18" fmla="*/ 4 w 7"/>
                <a:gd name="T19" fmla="*/ 5 h 7"/>
                <a:gd name="T20" fmla="*/ 4 w 7"/>
                <a:gd name="T21" fmla="*/ 5 h 7"/>
                <a:gd name="T22" fmla="*/ 4 w 7"/>
                <a:gd name="T23" fmla="*/ 6 h 7"/>
                <a:gd name="T24" fmla="*/ 3 w 7"/>
                <a:gd name="T25" fmla="*/ 6 h 7"/>
                <a:gd name="T26" fmla="*/ 3 w 7"/>
                <a:gd name="T27" fmla="*/ 6 h 7"/>
                <a:gd name="T28" fmla="*/ 2 w 7"/>
                <a:gd name="T29" fmla="*/ 7 h 7"/>
                <a:gd name="T30" fmla="*/ 2 w 7"/>
                <a:gd name="T31" fmla="*/ 7 h 7"/>
                <a:gd name="T32" fmla="*/ 2 w 7"/>
                <a:gd name="T33" fmla="*/ 7 h 7"/>
                <a:gd name="T34" fmla="*/ 1 w 7"/>
                <a:gd name="T35" fmla="*/ 7 h 7"/>
                <a:gd name="T36" fmla="*/ 0 w 7"/>
                <a:gd name="T37" fmla="*/ 7 h 7"/>
                <a:gd name="T38" fmla="*/ 0 w 7"/>
                <a:gd name="T39" fmla="*/ 7 h 7"/>
                <a:gd name="T40" fmla="*/ 2 w 7"/>
                <a:gd name="T41" fmla="*/ 7 h 7"/>
                <a:gd name="T42" fmla="*/ 2 w 7"/>
                <a:gd name="T43" fmla="*/ 6 h 7"/>
                <a:gd name="T44" fmla="*/ 3 w 7"/>
                <a:gd name="T45" fmla="*/ 6 h 7"/>
                <a:gd name="T46" fmla="*/ 4 w 7"/>
                <a:gd name="T47" fmla="*/ 5 h 7"/>
                <a:gd name="T48" fmla="*/ 5 w 7"/>
                <a:gd name="T49" fmla="*/ 4 h 7"/>
                <a:gd name="T50" fmla="*/ 5 w 7"/>
                <a:gd name="T51" fmla="*/ 3 h 7"/>
                <a:gd name="T52" fmla="*/ 5 w 7"/>
                <a:gd name="T53" fmla="*/ 2 h 7"/>
                <a:gd name="T54" fmla="*/ 6 w 7"/>
                <a:gd name="T55" fmla="*/ 0 h 7"/>
                <a:gd name="T56" fmla="*/ 6 w 7"/>
                <a:gd name="T57" fmla="*/ 1 h 7"/>
                <a:gd name="T58" fmla="*/ 7 w 7"/>
                <a:gd name="T59" fmla="*/ 0 h 7"/>
                <a:gd name="T60" fmla="*/ 7 w 7"/>
                <a:gd name="T6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4" name="Freeform 112"/>
            <p:cNvSpPr>
              <a:spLocks/>
            </p:cNvSpPr>
            <p:nvPr/>
          </p:nvSpPr>
          <p:spPr bwMode="auto">
            <a:xfrm>
              <a:off x="2774" y="855"/>
              <a:ext cx="30" cy="36"/>
            </a:xfrm>
            <a:custGeom>
              <a:avLst/>
              <a:gdLst>
                <a:gd name="T0" fmla="*/ 0 w 5"/>
                <a:gd name="T1" fmla="*/ 0 h 6"/>
                <a:gd name="T2" fmla="*/ 1 w 5"/>
                <a:gd name="T3" fmla="*/ 1 h 6"/>
                <a:gd name="T4" fmla="*/ 2 w 5"/>
                <a:gd name="T5" fmla="*/ 1 h 6"/>
                <a:gd name="T6" fmla="*/ 2 w 5"/>
                <a:gd name="T7" fmla="*/ 1 h 6"/>
                <a:gd name="T8" fmla="*/ 3 w 5"/>
                <a:gd name="T9" fmla="*/ 1 h 6"/>
                <a:gd name="T10" fmla="*/ 5 w 5"/>
                <a:gd name="T11" fmla="*/ 1 h 6"/>
                <a:gd name="T12" fmla="*/ 4 w 5"/>
                <a:gd name="T13" fmla="*/ 1 h 6"/>
                <a:gd name="T14" fmla="*/ 3 w 5"/>
                <a:gd name="T15" fmla="*/ 1 h 6"/>
                <a:gd name="T16" fmla="*/ 3 w 5"/>
                <a:gd name="T17" fmla="*/ 2 h 6"/>
                <a:gd name="T18" fmla="*/ 3 w 5"/>
                <a:gd name="T19" fmla="*/ 4 h 6"/>
                <a:gd name="T20" fmla="*/ 3 w 5"/>
                <a:gd name="T21" fmla="*/ 5 h 6"/>
                <a:gd name="T22" fmla="*/ 3 w 5"/>
                <a:gd name="T23" fmla="*/ 6 h 6"/>
                <a:gd name="T24" fmla="*/ 2 w 5"/>
                <a:gd name="T25" fmla="*/ 6 h 6"/>
                <a:gd name="T26" fmla="*/ 2 w 5"/>
                <a:gd name="T27" fmla="*/ 6 h 6"/>
                <a:gd name="T28" fmla="*/ 2 w 5"/>
                <a:gd name="T29" fmla="*/ 5 h 6"/>
                <a:gd name="T30" fmla="*/ 2 w 5"/>
                <a:gd name="T31" fmla="*/ 5 h 6"/>
                <a:gd name="T32" fmla="*/ 2 w 5"/>
                <a:gd name="T33" fmla="*/ 3 h 6"/>
                <a:gd name="T34" fmla="*/ 2 w 5"/>
                <a:gd name="T35" fmla="*/ 3 h 6"/>
                <a:gd name="T36" fmla="*/ 2 w 5"/>
                <a:gd name="T37" fmla="*/ 2 h 6"/>
                <a:gd name="T38" fmla="*/ 2 w 5"/>
                <a:gd name="T39" fmla="*/ 2 h 6"/>
                <a:gd name="T40" fmla="*/ 2 w 5"/>
                <a:gd name="T41" fmla="*/ 1 h 6"/>
                <a:gd name="T42" fmla="*/ 2 w 5"/>
                <a:gd name="T43" fmla="*/ 1 h 6"/>
                <a:gd name="T44" fmla="*/ 2 w 5"/>
                <a:gd name="T45" fmla="*/ 1 h 6"/>
                <a:gd name="T46" fmla="*/ 1 w 5"/>
                <a:gd name="T47" fmla="*/ 1 h 6"/>
                <a:gd name="T48" fmla="*/ 0 w 5"/>
                <a:gd name="T49" fmla="*/ 1 h 6"/>
                <a:gd name="T50" fmla="*/ 0 w 5"/>
                <a:gd name="T5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5" name="Freeform 113"/>
            <p:cNvSpPr>
              <a:spLocks/>
            </p:cNvSpPr>
            <p:nvPr/>
          </p:nvSpPr>
          <p:spPr bwMode="auto">
            <a:xfrm>
              <a:off x="2774" y="861"/>
              <a:ext cx="18" cy="36"/>
            </a:xfrm>
            <a:custGeom>
              <a:avLst/>
              <a:gdLst>
                <a:gd name="T0" fmla="*/ 1 w 3"/>
                <a:gd name="T1" fmla="*/ 0 h 6"/>
                <a:gd name="T2" fmla="*/ 1 w 3"/>
                <a:gd name="T3" fmla="*/ 0 h 6"/>
                <a:gd name="T4" fmla="*/ 0 w 3"/>
                <a:gd name="T5" fmla="*/ 0 h 6"/>
                <a:gd name="T6" fmla="*/ 0 w 3"/>
                <a:gd name="T7" fmla="*/ 1 h 6"/>
                <a:gd name="T8" fmla="*/ 0 w 3"/>
                <a:gd name="T9" fmla="*/ 2 h 6"/>
                <a:gd name="T10" fmla="*/ 0 w 3"/>
                <a:gd name="T11" fmla="*/ 2 h 6"/>
                <a:gd name="T12" fmla="*/ 0 w 3"/>
                <a:gd name="T13" fmla="*/ 4 h 6"/>
                <a:gd name="T14" fmla="*/ 1 w 3"/>
                <a:gd name="T15" fmla="*/ 4 h 6"/>
                <a:gd name="T16" fmla="*/ 1 w 3"/>
                <a:gd name="T17" fmla="*/ 5 h 6"/>
                <a:gd name="T18" fmla="*/ 1 w 3"/>
                <a:gd name="T19" fmla="*/ 5 h 6"/>
                <a:gd name="T20" fmla="*/ 1 w 3"/>
                <a:gd name="T21" fmla="*/ 5 h 6"/>
                <a:gd name="T22" fmla="*/ 1 w 3"/>
                <a:gd name="T23" fmla="*/ 5 h 6"/>
                <a:gd name="T24" fmla="*/ 1 w 3"/>
                <a:gd name="T25" fmla="*/ 5 h 6"/>
                <a:gd name="T26" fmla="*/ 2 w 3"/>
                <a:gd name="T27" fmla="*/ 5 h 6"/>
                <a:gd name="T28" fmla="*/ 2 w 3"/>
                <a:gd name="T29" fmla="*/ 5 h 6"/>
                <a:gd name="T30" fmla="*/ 3 w 3"/>
                <a:gd name="T31" fmla="*/ 5 h 6"/>
                <a:gd name="T32" fmla="*/ 3 w 3"/>
                <a:gd name="T33" fmla="*/ 5 h 6"/>
                <a:gd name="T34" fmla="*/ 2 w 3"/>
                <a:gd name="T35" fmla="*/ 5 h 6"/>
                <a:gd name="T36" fmla="*/ 2 w 3"/>
                <a:gd name="T37" fmla="*/ 5 h 6"/>
                <a:gd name="T38" fmla="*/ 2 w 3"/>
                <a:gd name="T39" fmla="*/ 6 h 6"/>
                <a:gd name="T40" fmla="*/ 2 w 3"/>
                <a:gd name="T41" fmla="*/ 6 h 6"/>
                <a:gd name="T42" fmla="*/ 1 w 3"/>
                <a:gd name="T43" fmla="*/ 6 h 6"/>
                <a:gd name="T44" fmla="*/ 1 w 3"/>
                <a:gd name="T45" fmla="*/ 5 h 6"/>
                <a:gd name="T46" fmla="*/ 2 w 3"/>
                <a:gd name="T47" fmla="*/ 5 h 6"/>
                <a:gd name="T48" fmla="*/ 2 w 3"/>
                <a:gd name="T49" fmla="*/ 5 h 6"/>
                <a:gd name="T50" fmla="*/ 2 w 3"/>
                <a:gd name="T51" fmla="*/ 5 h 6"/>
                <a:gd name="T52" fmla="*/ 2 w 3"/>
                <a:gd name="T53" fmla="*/ 5 h 6"/>
                <a:gd name="T54" fmla="*/ 2 w 3"/>
                <a:gd name="T55" fmla="*/ 5 h 6"/>
                <a:gd name="T56" fmla="*/ 2 w 3"/>
                <a:gd name="T57" fmla="*/ 5 h 6"/>
                <a:gd name="T58" fmla="*/ 2 w 3"/>
                <a:gd name="T59" fmla="*/ 5 h 6"/>
                <a:gd name="T60" fmla="*/ 2 w 3"/>
                <a:gd name="T61" fmla="*/ 5 h 6"/>
                <a:gd name="T62" fmla="*/ 1 w 3"/>
                <a:gd name="T63" fmla="*/ 5 h 6"/>
                <a:gd name="T64" fmla="*/ 1 w 3"/>
                <a:gd name="T65" fmla="*/ 5 h 6"/>
                <a:gd name="T66" fmla="*/ 1 w 3"/>
                <a:gd name="T67" fmla="*/ 5 h 6"/>
                <a:gd name="T68" fmla="*/ 1 w 3"/>
                <a:gd name="T69" fmla="*/ 5 h 6"/>
                <a:gd name="T70" fmla="*/ 1 w 3"/>
                <a:gd name="T71" fmla="*/ 5 h 6"/>
                <a:gd name="T72" fmla="*/ 0 w 3"/>
                <a:gd name="T73" fmla="*/ 5 h 6"/>
                <a:gd name="T74" fmla="*/ 0 w 3"/>
                <a:gd name="T75" fmla="*/ 4 h 6"/>
                <a:gd name="T76" fmla="*/ 0 w 3"/>
                <a:gd name="T77" fmla="*/ 2 h 6"/>
                <a:gd name="T78" fmla="*/ 0 w 3"/>
                <a:gd name="T79" fmla="*/ 1 h 6"/>
                <a:gd name="T80" fmla="*/ 0 w 3"/>
                <a:gd name="T81" fmla="*/ 0 h 6"/>
                <a:gd name="T82" fmla="*/ 1 w 3"/>
                <a:gd name="T8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6" name="Freeform 114"/>
            <p:cNvSpPr>
              <a:spLocks/>
            </p:cNvSpPr>
            <p:nvPr/>
          </p:nvSpPr>
          <p:spPr bwMode="auto">
            <a:xfrm>
              <a:off x="2774" y="891"/>
              <a:ext cx="12" cy="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2 w 2"/>
                <a:gd name="T9" fmla="*/ 0 h 1"/>
                <a:gd name="T10" fmla="*/ 2 w 2"/>
                <a:gd name="T11" fmla="*/ 1 h 1"/>
                <a:gd name="T12" fmla="*/ 1 w 2"/>
                <a:gd name="T13" fmla="*/ 1 h 1"/>
                <a:gd name="T14" fmla="*/ 1 w 2"/>
                <a:gd name="T15" fmla="*/ 1 h 1"/>
                <a:gd name="T16" fmla="*/ 1 w 2"/>
                <a:gd name="T17" fmla="*/ 1 h 1"/>
                <a:gd name="T18" fmla="*/ 1 w 2"/>
                <a:gd name="T19" fmla="*/ 0 h 1"/>
                <a:gd name="T20" fmla="*/ 0 w 2"/>
                <a:gd name="T21" fmla="*/ 0 h 1"/>
                <a:gd name="T22" fmla="*/ 0 w 2"/>
                <a:gd name="T23" fmla="*/ 0 h 1"/>
                <a:gd name="T24" fmla="*/ 1 w 2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7" name="Freeform 115"/>
            <p:cNvSpPr>
              <a:spLocks/>
            </p:cNvSpPr>
            <p:nvPr/>
          </p:nvSpPr>
          <p:spPr bwMode="auto">
            <a:xfrm>
              <a:off x="2816" y="795"/>
              <a:ext cx="42" cy="54"/>
            </a:xfrm>
            <a:custGeom>
              <a:avLst/>
              <a:gdLst>
                <a:gd name="T0" fmla="*/ 7 w 7"/>
                <a:gd name="T1" fmla="*/ 0 h 9"/>
                <a:gd name="T2" fmla="*/ 7 w 7"/>
                <a:gd name="T3" fmla="*/ 0 h 9"/>
                <a:gd name="T4" fmla="*/ 7 w 7"/>
                <a:gd name="T5" fmla="*/ 1 h 9"/>
                <a:gd name="T6" fmla="*/ 7 w 7"/>
                <a:gd name="T7" fmla="*/ 2 h 9"/>
                <a:gd name="T8" fmla="*/ 7 w 7"/>
                <a:gd name="T9" fmla="*/ 2 h 9"/>
                <a:gd name="T10" fmla="*/ 7 w 7"/>
                <a:gd name="T11" fmla="*/ 2 h 9"/>
                <a:gd name="T12" fmla="*/ 7 w 7"/>
                <a:gd name="T13" fmla="*/ 2 h 9"/>
                <a:gd name="T14" fmla="*/ 6 w 7"/>
                <a:gd name="T15" fmla="*/ 3 h 9"/>
                <a:gd name="T16" fmla="*/ 6 w 7"/>
                <a:gd name="T17" fmla="*/ 3 h 9"/>
                <a:gd name="T18" fmla="*/ 6 w 7"/>
                <a:gd name="T19" fmla="*/ 4 h 9"/>
                <a:gd name="T20" fmla="*/ 7 w 7"/>
                <a:gd name="T21" fmla="*/ 4 h 9"/>
                <a:gd name="T22" fmla="*/ 6 w 7"/>
                <a:gd name="T23" fmla="*/ 4 h 9"/>
                <a:gd name="T24" fmla="*/ 6 w 7"/>
                <a:gd name="T25" fmla="*/ 5 h 9"/>
                <a:gd name="T26" fmla="*/ 6 w 7"/>
                <a:gd name="T27" fmla="*/ 5 h 9"/>
                <a:gd name="T28" fmla="*/ 6 w 7"/>
                <a:gd name="T29" fmla="*/ 6 h 9"/>
                <a:gd name="T30" fmla="*/ 6 w 7"/>
                <a:gd name="T31" fmla="*/ 6 h 9"/>
                <a:gd name="T32" fmla="*/ 6 w 7"/>
                <a:gd name="T33" fmla="*/ 6 h 9"/>
                <a:gd name="T34" fmla="*/ 5 w 7"/>
                <a:gd name="T35" fmla="*/ 6 h 9"/>
                <a:gd name="T36" fmla="*/ 5 w 7"/>
                <a:gd name="T37" fmla="*/ 6 h 9"/>
                <a:gd name="T38" fmla="*/ 5 w 7"/>
                <a:gd name="T39" fmla="*/ 7 h 9"/>
                <a:gd name="T40" fmla="*/ 5 w 7"/>
                <a:gd name="T41" fmla="*/ 7 h 9"/>
                <a:gd name="T42" fmla="*/ 4 w 7"/>
                <a:gd name="T43" fmla="*/ 7 h 9"/>
                <a:gd name="T44" fmla="*/ 4 w 7"/>
                <a:gd name="T45" fmla="*/ 7 h 9"/>
                <a:gd name="T46" fmla="*/ 3 w 7"/>
                <a:gd name="T47" fmla="*/ 7 h 9"/>
                <a:gd name="T48" fmla="*/ 3 w 7"/>
                <a:gd name="T49" fmla="*/ 8 h 9"/>
                <a:gd name="T50" fmla="*/ 3 w 7"/>
                <a:gd name="T51" fmla="*/ 8 h 9"/>
                <a:gd name="T52" fmla="*/ 2 w 7"/>
                <a:gd name="T53" fmla="*/ 8 h 9"/>
                <a:gd name="T54" fmla="*/ 2 w 7"/>
                <a:gd name="T55" fmla="*/ 8 h 9"/>
                <a:gd name="T56" fmla="*/ 1 w 7"/>
                <a:gd name="T57" fmla="*/ 8 h 9"/>
                <a:gd name="T58" fmla="*/ 0 w 7"/>
                <a:gd name="T59" fmla="*/ 9 h 9"/>
                <a:gd name="T60" fmla="*/ 1 w 7"/>
                <a:gd name="T61" fmla="*/ 7 h 9"/>
                <a:gd name="T62" fmla="*/ 1 w 7"/>
                <a:gd name="T63" fmla="*/ 7 h 9"/>
                <a:gd name="T64" fmla="*/ 2 w 7"/>
                <a:gd name="T65" fmla="*/ 7 h 9"/>
                <a:gd name="T66" fmla="*/ 3 w 7"/>
                <a:gd name="T67" fmla="*/ 7 h 9"/>
                <a:gd name="T68" fmla="*/ 5 w 7"/>
                <a:gd name="T69" fmla="*/ 6 h 9"/>
                <a:gd name="T70" fmla="*/ 5 w 7"/>
                <a:gd name="T71" fmla="*/ 5 h 9"/>
                <a:gd name="T72" fmla="*/ 6 w 7"/>
                <a:gd name="T73" fmla="*/ 3 h 9"/>
                <a:gd name="T74" fmla="*/ 6 w 7"/>
                <a:gd name="T75" fmla="*/ 2 h 9"/>
                <a:gd name="T76" fmla="*/ 6 w 7"/>
                <a:gd name="T77" fmla="*/ 0 h 9"/>
                <a:gd name="T78" fmla="*/ 7 w 7"/>
                <a:gd name="T7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8" name="Freeform 116"/>
            <p:cNvSpPr>
              <a:spLocks/>
            </p:cNvSpPr>
            <p:nvPr/>
          </p:nvSpPr>
          <p:spPr bwMode="auto">
            <a:xfrm>
              <a:off x="2804" y="789"/>
              <a:ext cx="72" cy="78"/>
            </a:xfrm>
            <a:custGeom>
              <a:avLst/>
              <a:gdLst>
                <a:gd name="T0" fmla="*/ 11 w 12"/>
                <a:gd name="T1" fmla="*/ 1 h 13"/>
                <a:gd name="T2" fmla="*/ 11 w 12"/>
                <a:gd name="T3" fmla="*/ 2 h 13"/>
                <a:gd name="T4" fmla="*/ 10 w 12"/>
                <a:gd name="T5" fmla="*/ 3 h 13"/>
                <a:gd name="T6" fmla="*/ 11 w 12"/>
                <a:gd name="T7" fmla="*/ 3 h 13"/>
                <a:gd name="T8" fmla="*/ 11 w 12"/>
                <a:gd name="T9" fmla="*/ 4 h 13"/>
                <a:gd name="T10" fmla="*/ 11 w 12"/>
                <a:gd name="T11" fmla="*/ 5 h 13"/>
                <a:gd name="T12" fmla="*/ 10 w 12"/>
                <a:gd name="T13" fmla="*/ 5 h 13"/>
                <a:gd name="T14" fmla="*/ 10 w 12"/>
                <a:gd name="T15" fmla="*/ 5 h 13"/>
                <a:gd name="T16" fmla="*/ 10 w 12"/>
                <a:gd name="T17" fmla="*/ 5 h 13"/>
                <a:gd name="T18" fmla="*/ 11 w 12"/>
                <a:gd name="T19" fmla="*/ 6 h 13"/>
                <a:gd name="T20" fmla="*/ 10 w 12"/>
                <a:gd name="T21" fmla="*/ 7 h 13"/>
                <a:gd name="T22" fmla="*/ 10 w 12"/>
                <a:gd name="T23" fmla="*/ 8 h 13"/>
                <a:gd name="T24" fmla="*/ 9 w 12"/>
                <a:gd name="T25" fmla="*/ 8 h 13"/>
                <a:gd name="T26" fmla="*/ 9 w 12"/>
                <a:gd name="T27" fmla="*/ 9 h 13"/>
                <a:gd name="T28" fmla="*/ 9 w 12"/>
                <a:gd name="T29" fmla="*/ 10 h 13"/>
                <a:gd name="T30" fmla="*/ 8 w 12"/>
                <a:gd name="T31" fmla="*/ 10 h 13"/>
                <a:gd name="T32" fmla="*/ 7 w 12"/>
                <a:gd name="T33" fmla="*/ 10 h 13"/>
                <a:gd name="T34" fmla="*/ 7 w 12"/>
                <a:gd name="T35" fmla="*/ 11 h 13"/>
                <a:gd name="T36" fmla="*/ 6 w 12"/>
                <a:gd name="T37" fmla="*/ 12 h 13"/>
                <a:gd name="T38" fmla="*/ 5 w 12"/>
                <a:gd name="T39" fmla="*/ 12 h 13"/>
                <a:gd name="T40" fmla="*/ 5 w 12"/>
                <a:gd name="T41" fmla="*/ 12 h 13"/>
                <a:gd name="T42" fmla="*/ 4 w 12"/>
                <a:gd name="T43" fmla="*/ 13 h 13"/>
                <a:gd name="T44" fmla="*/ 3 w 12"/>
                <a:gd name="T45" fmla="*/ 13 h 13"/>
                <a:gd name="T46" fmla="*/ 2 w 12"/>
                <a:gd name="T47" fmla="*/ 13 h 13"/>
                <a:gd name="T48" fmla="*/ 1 w 12"/>
                <a:gd name="T49" fmla="*/ 13 h 13"/>
                <a:gd name="T50" fmla="*/ 0 w 12"/>
                <a:gd name="T51" fmla="*/ 12 h 13"/>
                <a:gd name="T52" fmla="*/ 0 w 12"/>
                <a:gd name="T53" fmla="*/ 12 h 13"/>
                <a:gd name="T54" fmla="*/ 0 w 12"/>
                <a:gd name="T55" fmla="*/ 13 h 13"/>
                <a:gd name="T56" fmla="*/ 1 w 12"/>
                <a:gd name="T57" fmla="*/ 13 h 13"/>
                <a:gd name="T58" fmla="*/ 2 w 12"/>
                <a:gd name="T59" fmla="*/ 13 h 13"/>
                <a:gd name="T60" fmla="*/ 3 w 12"/>
                <a:gd name="T61" fmla="*/ 13 h 13"/>
                <a:gd name="T62" fmla="*/ 5 w 12"/>
                <a:gd name="T63" fmla="*/ 13 h 13"/>
                <a:gd name="T64" fmla="*/ 5 w 12"/>
                <a:gd name="T65" fmla="*/ 12 h 13"/>
                <a:gd name="T66" fmla="*/ 6 w 12"/>
                <a:gd name="T67" fmla="*/ 12 h 13"/>
                <a:gd name="T68" fmla="*/ 7 w 12"/>
                <a:gd name="T69" fmla="*/ 12 h 13"/>
                <a:gd name="T70" fmla="*/ 8 w 12"/>
                <a:gd name="T71" fmla="*/ 11 h 13"/>
                <a:gd name="T72" fmla="*/ 9 w 12"/>
                <a:gd name="T73" fmla="*/ 11 h 13"/>
                <a:gd name="T74" fmla="*/ 10 w 12"/>
                <a:gd name="T75" fmla="*/ 10 h 13"/>
                <a:gd name="T76" fmla="*/ 10 w 12"/>
                <a:gd name="T77" fmla="*/ 9 h 13"/>
                <a:gd name="T78" fmla="*/ 10 w 12"/>
                <a:gd name="T79" fmla="*/ 8 h 13"/>
                <a:gd name="T80" fmla="*/ 11 w 12"/>
                <a:gd name="T81" fmla="*/ 8 h 13"/>
                <a:gd name="T82" fmla="*/ 11 w 12"/>
                <a:gd name="T83" fmla="*/ 6 h 13"/>
                <a:gd name="T84" fmla="*/ 11 w 12"/>
                <a:gd name="T85" fmla="*/ 6 h 13"/>
                <a:gd name="T86" fmla="*/ 11 w 12"/>
                <a:gd name="T87" fmla="*/ 5 h 13"/>
                <a:gd name="T88" fmla="*/ 11 w 12"/>
                <a:gd name="T89" fmla="*/ 4 h 13"/>
                <a:gd name="T90" fmla="*/ 11 w 12"/>
                <a:gd name="T91" fmla="*/ 3 h 13"/>
                <a:gd name="T92" fmla="*/ 11 w 12"/>
                <a:gd name="T93" fmla="*/ 3 h 13"/>
                <a:gd name="T94" fmla="*/ 11 w 12"/>
                <a:gd name="T95" fmla="*/ 1 h 13"/>
                <a:gd name="T96" fmla="*/ 11 w 12"/>
                <a:gd name="T9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3">
                  <a:moveTo>
                    <a:pt x="11" y="1"/>
                  </a:move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69" name="Freeform 117"/>
            <p:cNvSpPr>
              <a:spLocks/>
            </p:cNvSpPr>
            <p:nvPr/>
          </p:nvSpPr>
          <p:spPr bwMode="auto">
            <a:xfrm>
              <a:off x="2702" y="789"/>
              <a:ext cx="24" cy="42"/>
            </a:xfrm>
            <a:custGeom>
              <a:avLst/>
              <a:gdLst>
                <a:gd name="T0" fmla="*/ 1 w 4"/>
                <a:gd name="T1" fmla="*/ 2 h 7"/>
                <a:gd name="T2" fmla="*/ 1 w 4"/>
                <a:gd name="T3" fmla="*/ 2 h 7"/>
                <a:gd name="T4" fmla="*/ 1 w 4"/>
                <a:gd name="T5" fmla="*/ 3 h 7"/>
                <a:gd name="T6" fmla="*/ 1 w 4"/>
                <a:gd name="T7" fmla="*/ 3 h 7"/>
                <a:gd name="T8" fmla="*/ 0 w 4"/>
                <a:gd name="T9" fmla="*/ 3 h 7"/>
                <a:gd name="T10" fmla="*/ 1 w 4"/>
                <a:gd name="T11" fmla="*/ 3 h 7"/>
                <a:gd name="T12" fmla="*/ 1 w 4"/>
                <a:gd name="T13" fmla="*/ 3 h 7"/>
                <a:gd name="T14" fmla="*/ 1 w 4"/>
                <a:gd name="T15" fmla="*/ 4 h 7"/>
                <a:gd name="T16" fmla="*/ 2 w 4"/>
                <a:gd name="T17" fmla="*/ 4 h 7"/>
                <a:gd name="T18" fmla="*/ 2 w 4"/>
                <a:gd name="T19" fmla="*/ 4 h 7"/>
                <a:gd name="T20" fmla="*/ 2 w 4"/>
                <a:gd name="T21" fmla="*/ 5 h 7"/>
                <a:gd name="T22" fmla="*/ 1 w 4"/>
                <a:gd name="T23" fmla="*/ 5 h 7"/>
                <a:gd name="T24" fmla="*/ 1 w 4"/>
                <a:gd name="T25" fmla="*/ 5 h 7"/>
                <a:gd name="T26" fmla="*/ 2 w 4"/>
                <a:gd name="T27" fmla="*/ 5 h 7"/>
                <a:gd name="T28" fmla="*/ 2 w 4"/>
                <a:gd name="T29" fmla="*/ 5 h 7"/>
                <a:gd name="T30" fmla="*/ 3 w 4"/>
                <a:gd name="T31" fmla="*/ 5 h 7"/>
                <a:gd name="T32" fmla="*/ 3 w 4"/>
                <a:gd name="T33" fmla="*/ 5 h 7"/>
                <a:gd name="T34" fmla="*/ 4 w 4"/>
                <a:gd name="T35" fmla="*/ 6 h 7"/>
                <a:gd name="T36" fmla="*/ 4 w 4"/>
                <a:gd name="T37" fmla="*/ 6 h 7"/>
                <a:gd name="T38" fmla="*/ 4 w 4"/>
                <a:gd name="T39" fmla="*/ 7 h 7"/>
                <a:gd name="T40" fmla="*/ 4 w 4"/>
                <a:gd name="T41" fmla="*/ 6 h 7"/>
                <a:gd name="T42" fmla="*/ 4 w 4"/>
                <a:gd name="T43" fmla="*/ 6 h 7"/>
                <a:gd name="T44" fmla="*/ 3 w 4"/>
                <a:gd name="T45" fmla="*/ 5 h 7"/>
                <a:gd name="T46" fmla="*/ 3 w 4"/>
                <a:gd name="T47" fmla="*/ 5 h 7"/>
                <a:gd name="T48" fmla="*/ 2 w 4"/>
                <a:gd name="T49" fmla="*/ 5 h 7"/>
                <a:gd name="T50" fmla="*/ 2 w 4"/>
                <a:gd name="T51" fmla="*/ 5 h 7"/>
                <a:gd name="T52" fmla="*/ 2 w 4"/>
                <a:gd name="T53" fmla="*/ 4 h 7"/>
                <a:gd name="T54" fmla="*/ 2 w 4"/>
                <a:gd name="T55" fmla="*/ 3 h 7"/>
                <a:gd name="T56" fmla="*/ 1 w 4"/>
                <a:gd name="T57" fmla="*/ 3 h 7"/>
                <a:gd name="T58" fmla="*/ 1 w 4"/>
                <a:gd name="T59" fmla="*/ 2 h 7"/>
                <a:gd name="T60" fmla="*/ 1 w 4"/>
                <a:gd name="T61" fmla="*/ 2 h 7"/>
                <a:gd name="T62" fmla="*/ 1 w 4"/>
                <a:gd name="T63" fmla="*/ 1 h 7"/>
                <a:gd name="T64" fmla="*/ 1 w 4"/>
                <a:gd name="T65" fmla="*/ 0 h 7"/>
                <a:gd name="T66" fmla="*/ 0 w 4"/>
                <a:gd name="T67" fmla="*/ 0 h 7"/>
                <a:gd name="T68" fmla="*/ 1 w 4"/>
                <a:gd name="T69" fmla="*/ 1 h 7"/>
                <a:gd name="T70" fmla="*/ 1 w 4"/>
                <a:gd name="T7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" h="7"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0" name="Freeform 118"/>
            <p:cNvSpPr>
              <a:spLocks/>
            </p:cNvSpPr>
            <p:nvPr/>
          </p:nvSpPr>
          <p:spPr bwMode="auto">
            <a:xfrm>
              <a:off x="2732" y="819"/>
              <a:ext cx="6" cy="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1 w 1"/>
                <a:gd name="T11" fmla="*/ 1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1" name="Freeform 119"/>
            <p:cNvSpPr>
              <a:spLocks/>
            </p:cNvSpPr>
            <p:nvPr/>
          </p:nvSpPr>
          <p:spPr bwMode="auto">
            <a:xfrm>
              <a:off x="2774" y="723"/>
              <a:ext cx="6" cy="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9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2" name="Freeform 120"/>
            <p:cNvSpPr>
              <a:spLocks/>
            </p:cNvSpPr>
            <p:nvPr/>
          </p:nvSpPr>
          <p:spPr bwMode="auto">
            <a:xfrm>
              <a:off x="2744" y="759"/>
              <a:ext cx="30" cy="72"/>
            </a:xfrm>
            <a:custGeom>
              <a:avLst/>
              <a:gdLst>
                <a:gd name="T0" fmla="*/ 4 w 5"/>
                <a:gd name="T1" fmla="*/ 0 h 12"/>
                <a:gd name="T2" fmla="*/ 4 w 5"/>
                <a:gd name="T3" fmla="*/ 0 h 12"/>
                <a:gd name="T4" fmla="*/ 3 w 5"/>
                <a:gd name="T5" fmla="*/ 1 h 12"/>
                <a:gd name="T6" fmla="*/ 2 w 5"/>
                <a:gd name="T7" fmla="*/ 1 h 12"/>
                <a:gd name="T8" fmla="*/ 1 w 5"/>
                <a:gd name="T9" fmla="*/ 1 h 12"/>
                <a:gd name="T10" fmla="*/ 1 w 5"/>
                <a:gd name="T11" fmla="*/ 2 h 12"/>
                <a:gd name="T12" fmla="*/ 1 w 5"/>
                <a:gd name="T13" fmla="*/ 1 h 12"/>
                <a:gd name="T14" fmla="*/ 1 w 5"/>
                <a:gd name="T15" fmla="*/ 2 h 12"/>
                <a:gd name="T16" fmla="*/ 1 w 5"/>
                <a:gd name="T17" fmla="*/ 3 h 12"/>
                <a:gd name="T18" fmla="*/ 1 w 5"/>
                <a:gd name="T19" fmla="*/ 3 h 12"/>
                <a:gd name="T20" fmla="*/ 1 w 5"/>
                <a:gd name="T21" fmla="*/ 4 h 12"/>
                <a:gd name="T22" fmla="*/ 1 w 5"/>
                <a:gd name="T23" fmla="*/ 5 h 12"/>
                <a:gd name="T24" fmla="*/ 1 w 5"/>
                <a:gd name="T25" fmla="*/ 5 h 12"/>
                <a:gd name="T26" fmla="*/ 1 w 5"/>
                <a:gd name="T27" fmla="*/ 6 h 12"/>
                <a:gd name="T28" fmla="*/ 1 w 5"/>
                <a:gd name="T29" fmla="*/ 7 h 12"/>
                <a:gd name="T30" fmla="*/ 1 w 5"/>
                <a:gd name="T31" fmla="*/ 8 h 12"/>
                <a:gd name="T32" fmla="*/ 1 w 5"/>
                <a:gd name="T33" fmla="*/ 9 h 12"/>
                <a:gd name="T34" fmla="*/ 1 w 5"/>
                <a:gd name="T35" fmla="*/ 9 h 12"/>
                <a:gd name="T36" fmla="*/ 0 w 5"/>
                <a:gd name="T37" fmla="*/ 9 h 12"/>
                <a:gd name="T38" fmla="*/ 0 w 5"/>
                <a:gd name="T39" fmla="*/ 10 h 12"/>
                <a:gd name="T40" fmla="*/ 0 w 5"/>
                <a:gd name="T41" fmla="*/ 10 h 12"/>
                <a:gd name="T42" fmla="*/ 0 w 5"/>
                <a:gd name="T43" fmla="*/ 11 h 12"/>
                <a:gd name="T44" fmla="*/ 0 w 5"/>
                <a:gd name="T45" fmla="*/ 12 h 12"/>
                <a:gd name="T46" fmla="*/ 0 w 5"/>
                <a:gd name="T47" fmla="*/ 11 h 12"/>
                <a:gd name="T48" fmla="*/ 1 w 5"/>
                <a:gd name="T49" fmla="*/ 10 h 12"/>
                <a:gd name="T50" fmla="*/ 1 w 5"/>
                <a:gd name="T51" fmla="*/ 10 h 12"/>
                <a:gd name="T52" fmla="*/ 2 w 5"/>
                <a:gd name="T53" fmla="*/ 10 h 12"/>
                <a:gd name="T54" fmla="*/ 2 w 5"/>
                <a:gd name="T55" fmla="*/ 10 h 12"/>
                <a:gd name="T56" fmla="*/ 2 w 5"/>
                <a:gd name="T57" fmla="*/ 9 h 12"/>
                <a:gd name="T58" fmla="*/ 2 w 5"/>
                <a:gd name="T59" fmla="*/ 9 h 12"/>
                <a:gd name="T60" fmla="*/ 1 w 5"/>
                <a:gd name="T61" fmla="*/ 9 h 12"/>
                <a:gd name="T62" fmla="*/ 1 w 5"/>
                <a:gd name="T63" fmla="*/ 6 h 12"/>
                <a:gd name="T64" fmla="*/ 1 w 5"/>
                <a:gd name="T65" fmla="*/ 5 h 12"/>
                <a:gd name="T66" fmla="*/ 1 w 5"/>
                <a:gd name="T67" fmla="*/ 3 h 12"/>
                <a:gd name="T68" fmla="*/ 2 w 5"/>
                <a:gd name="T69" fmla="*/ 2 h 12"/>
                <a:gd name="T70" fmla="*/ 3 w 5"/>
                <a:gd name="T71" fmla="*/ 2 h 12"/>
                <a:gd name="T72" fmla="*/ 3 w 5"/>
                <a:gd name="T73" fmla="*/ 1 h 12"/>
                <a:gd name="T74" fmla="*/ 4 w 5"/>
                <a:gd name="T75" fmla="*/ 1 h 12"/>
                <a:gd name="T76" fmla="*/ 5 w 5"/>
                <a:gd name="T77" fmla="*/ 0 h 12"/>
                <a:gd name="T78" fmla="*/ 4 w 5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" h="12">
                  <a:moveTo>
                    <a:pt x="4" y="0"/>
                  </a:move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3" name="Freeform 121"/>
            <p:cNvSpPr>
              <a:spLocks/>
            </p:cNvSpPr>
            <p:nvPr/>
          </p:nvSpPr>
          <p:spPr bwMode="auto">
            <a:xfrm>
              <a:off x="2768" y="771"/>
              <a:ext cx="12" cy="54"/>
            </a:xfrm>
            <a:custGeom>
              <a:avLst/>
              <a:gdLst>
                <a:gd name="T0" fmla="*/ 2 w 2"/>
                <a:gd name="T1" fmla="*/ 0 h 9"/>
                <a:gd name="T2" fmla="*/ 1 w 2"/>
                <a:gd name="T3" fmla="*/ 0 h 9"/>
                <a:gd name="T4" fmla="*/ 1 w 2"/>
                <a:gd name="T5" fmla="*/ 1 h 9"/>
                <a:gd name="T6" fmla="*/ 0 w 2"/>
                <a:gd name="T7" fmla="*/ 2 h 9"/>
                <a:gd name="T8" fmla="*/ 0 w 2"/>
                <a:gd name="T9" fmla="*/ 3 h 9"/>
                <a:gd name="T10" fmla="*/ 0 w 2"/>
                <a:gd name="T11" fmla="*/ 3 h 9"/>
                <a:gd name="T12" fmla="*/ 0 w 2"/>
                <a:gd name="T13" fmla="*/ 4 h 9"/>
                <a:gd name="T14" fmla="*/ 0 w 2"/>
                <a:gd name="T15" fmla="*/ 5 h 9"/>
                <a:gd name="T16" fmla="*/ 0 w 2"/>
                <a:gd name="T17" fmla="*/ 6 h 9"/>
                <a:gd name="T18" fmla="*/ 0 w 2"/>
                <a:gd name="T19" fmla="*/ 7 h 9"/>
                <a:gd name="T20" fmla="*/ 0 w 2"/>
                <a:gd name="T21" fmla="*/ 8 h 9"/>
                <a:gd name="T22" fmla="*/ 1 w 2"/>
                <a:gd name="T23" fmla="*/ 9 h 9"/>
                <a:gd name="T24" fmla="*/ 2 w 2"/>
                <a:gd name="T25" fmla="*/ 9 h 9"/>
                <a:gd name="T26" fmla="*/ 2 w 2"/>
                <a:gd name="T27" fmla="*/ 9 h 9"/>
                <a:gd name="T28" fmla="*/ 1 w 2"/>
                <a:gd name="T29" fmla="*/ 8 h 9"/>
                <a:gd name="T30" fmla="*/ 1 w 2"/>
                <a:gd name="T31" fmla="*/ 7 h 9"/>
                <a:gd name="T32" fmla="*/ 0 w 2"/>
                <a:gd name="T33" fmla="*/ 6 h 9"/>
                <a:gd name="T34" fmla="*/ 0 w 2"/>
                <a:gd name="T35" fmla="*/ 4 h 9"/>
                <a:gd name="T36" fmla="*/ 0 w 2"/>
                <a:gd name="T37" fmla="*/ 3 h 9"/>
                <a:gd name="T38" fmla="*/ 1 w 2"/>
                <a:gd name="T39" fmla="*/ 1 h 9"/>
                <a:gd name="T40" fmla="*/ 2 w 2"/>
                <a:gd name="T41" fmla="*/ 0 h 9"/>
                <a:gd name="T42" fmla="*/ 2 w 2"/>
                <a:gd name="T43" fmla="*/ 0 h 9"/>
                <a:gd name="T44" fmla="*/ 2 w 2"/>
                <a:gd name="T4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4" name="Freeform 122"/>
            <p:cNvSpPr>
              <a:spLocks/>
            </p:cNvSpPr>
            <p:nvPr/>
          </p:nvSpPr>
          <p:spPr bwMode="auto">
            <a:xfrm>
              <a:off x="2786" y="783"/>
              <a:ext cx="6" cy="24"/>
            </a:xfrm>
            <a:custGeom>
              <a:avLst/>
              <a:gdLst>
                <a:gd name="T0" fmla="*/ 0 w 1"/>
                <a:gd name="T1" fmla="*/ 1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4 h 4"/>
                <a:gd name="T10" fmla="*/ 0 w 1"/>
                <a:gd name="T11" fmla="*/ 4 h 4"/>
                <a:gd name="T12" fmla="*/ 0 w 1"/>
                <a:gd name="T13" fmla="*/ 4 h 4"/>
                <a:gd name="T14" fmla="*/ 0 w 1"/>
                <a:gd name="T15" fmla="*/ 3 h 4"/>
                <a:gd name="T16" fmla="*/ 0 w 1"/>
                <a:gd name="T17" fmla="*/ 2 h 4"/>
                <a:gd name="T18" fmla="*/ 0 w 1"/>
                <a:gd name="T19" fmla="*/ 2 h 4"/>
                <a:gd name="T20" fmla="*/ 1 w 1"/>
                <a:gd name="T21" fmla="*/ 0 h 4"/>
                <a:gd name="T22" fmla="*/ 0 w 1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5" name="Freeform 123"/>
            <p:cNvSpPr>
              <a:spLocks/>
            </p:cNvSpPr>
            <p:nvPr/>
          </p:nvSpPr>
          <p:spPr bwMode="auto">
            <a:xfrm>
              <a:off x="2792" y="729"/>
              <a:ext cx="48" cy="84"/>
            </a:xfrm>
            <a:custGeom>
              <a:avLst/>
              <a:gdLst>
                <a:gd name="T0" fmla="*/ 8 w 8"/>
                <a:gd name="T1" fmla="*/ 1 h 14"/>
                <a:gd name="T2" fmla="*/ 8 w 8"/>
                <a:gd name="T3" fmla="*/ 2 h 14"/>
                <a:gd name="T4" fmla="*/ 8 w 8"/>
                <a:gd name="T5" fmla="*/ 4 h 14"/>
                <a:gd name="T6" fmla="*/ 7 w 8"/>
                <a:gd name="T7" fmla="*/ 6 h 14"/>
                <a:gd name="T8" fmla="*/ 5 w 8"/>
                <a:gd name="T9" fmla="*/ 8 h 14"/>
                <a:gd name="T10" fmla="*/ 3 w 8"/>
                <a:gd name="T11" fmla="*/ 9 h 14"/>
                <a:gd name="T12" fmla="*/ 2 w 8"/>
                <a:gd name="T13" fmla="*/ 9 h 14"/>
                <a:gd name="T14" fmla="*/ 1 w 8"/>
                <a:gd name="T15" fmla="*/ 9 h 14"/>
                <a:gd name="T16" fmla="*/ 0 w 8"/>
                <a:gd name="T17" fmla="*/ 9 h 14"/>
                <a:gd name="T18" fmla="*/ 1 w 8"/>
                <a:gd name="T19" fmla="*/ 9 h 14"/>
                <a:gd name="T20" fmla="*/ 2 w 8"/>
                <a:gd name="T21" fmla="*/ 10 h 14"/>
                <a:gd name="T22" fmla="*/ 3 w 8"/>
                <a:gd name="T23" fmla="*/ 9 h 14"/>
                <a:gd name="T24" fmla="*/ 4 w 8"/>
                <a:gd name="T25" fmla="*/ 9 h 14"/>
                <a:gd name="T26" fmla="*/ 4 w 8"/>
                <a:gd name="T27" fmla="*/ 11 h 14"/>
                <a:gd name="T28" fmla="*/ 4 w 8"/>
                <a:gd name="T29" fmla="*/ 13 h 14"/>
                <a:gd name="T30" fmla="*/ 4 w 8"/>
                <a:gd name="T31" fmla="*/ 13 h 14"/>
                <a:gd name="T32" fmla="*/ 5 w 8"/>
                <a:gd name="T33" fmla="*/ 12 h 14"/>
                <a:gd name="T34" fmla="*/ 5 w 8"/>
                <a:gd name="T35" fmla="*/ 12 h 14"/>
                <a:gd name="T36" fmla="*/ 4 w 8"/>
                <a:gd name="T37" fmla="*/ 10 h 14"/>
                <a:gd name="T38" fmla="*/ 4 w 8"/>
                <a:gd name="T39" fmla="*/ 9 h 14"/>
                <a:gd name="T40" fmla="*/ 5 w 8"/>
                <a:gd name="T41" fmla="*/ 9 h 14"/>
                <a:gd name="T42" fmla="*/ 5 w 8"/>
                <a:gd name="T43" fmla="*/ 8 h 14"/>
                <a:gd name="T44" fmla="*/ 5 w 8"/>
                <a:gd name="T45" fmla="*/ 10 h 14"/>
                <a:gd name="T46" fmla="*/ 5 w 8"/>
                <a:gd name="T47" fmla="*/ 12 h 14"/>
                <a:gd name="T48" fmla="*/ 6 w 8"/>
                <a:gd name="T49" fmla="*/ 9 h 14"/>
                <a:gd name="T50" fmla="*/ 6 w 8"/>
                <a:gd name="T51" fmla="*/ 7 h 14"/>
                <a:gd name="T52" fmla="*/ 7 w 8"/>
                <a:gd name="T53" fmla="*/ 6 h 14"/>
                <a:gd name="T54" fmla="*/ 8 w 8"/>
                <a:gd name="T55" fmla="*/ 5 h 14"/>
                <a:gd name="T56" fmla="*/ 8 w 8"/>
                <a:gd name="T57" fmla="*/ 6 h 14"/>
                <a:gd name="T58" fmla="*/ 8 w 8"/>
                <a:gd name="T59" fmla="*/ 4 h 14"/>
                <a:gd name="T60" fmla="*/ 8 w 8"/>
                <a:gd name="T61" fmla="*/ 2 h 14"/>
                <a:gd name="T62" fmla="*/ 8 w 8"/>
                <a:gd name="T6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" h="14">
                  <a:moveTo>
                    <a:pt x="8" y="1"/>
                  </a:move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6" name="Freeform 124"/>
            <p:cNvSpPr>
              <a:spLocks/>
            </p:cNvSpPr>
            <p:nvPr/>
          </p:nvSpPr>
          <p:spPr bwMode="auto">
            <a:xfrm>
              <a:off x="2774" y="801"/>
              <a:ext cx="30" cy="30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4 w 5"/>
                <a:gd name="T5" fmla="*/ 1 h 5"/>
                <a:gd name="T6" fmla="*/ 4 w 5"/>
                <a:gd name="T7" fmla="*/ 2 h 5"/>
                <a:gd name="T8" fmla="*/ 3 w 5"/>
                <a:gd name="T9" fmla="*/ 3 h 5"/>
                <a:gd name="T10" fmla="*/ 3 w 5"/>
                <a:gd name="T11" fmla="*/ 4 h 5"/>
                <a:gd name="T12" fmla="*/ 3 w 5"/>
                <a:gd name="T13" fmla="*/ 4 h 5"/>
                <a:gd name="T14" fmla="*/ 2 w 5"/>
                <a:gd name="T15" fmla="*/ 4 h 5"/>
                <a:gd name="T16" fmla="*/ 1 w 5"/>
                <a:gd name="T17" fmla="*/ 4 h 5"/>
                <a:gd name="T18" fmla="*/ 1 w 5"/>
                <a:gd name="T19" fmla="*/ 4 h 5"/>
                <a:gd name="T20" fmla="*/ 0 w 5"/>
                <a:gd name="T21" fmla="*/ 3 h 5"/>
                <a:gd name="T22" fmla="*/ 1 w 5"/>
                <a:gd name="T23" fmla="*/ 4 h 5"/>
                <a:gd name="T24" fmla="*/ 1 w 5"/>
                <a:gd name="T25" fmla="*/ 4 h 5"/>
                <a:gd name="T26" fmla="*/ 2 w 5"/>
                <a:gd name="T27" fmla="*/ 5 h 5"/>
                <a:gd name="T28" fmla="*/ 3 w 5"/>
                <a:gd name="T29" fmla="*/ 5 h 5"/>
                <a:gd name="T30" fmla="*/ 3 w 5"/>
                <a:gd name="T31" fmla="*/ 4 h 5"/>
                <a:gd name="T32" fmla="*/ 4 w 5"/>
                <a:gd name="T33" fmla="*/ 4 h 5"/>
                <a:gd name="T34" fmla="*/ 4 w 5"/>
                <a:gd name="T35" fmla="*/ 3 h 5"/>
                <a:gd name="T36" fmla="*/ 4 w 5"/>
                <a:gd name="T37" fmla="*/ 2 h 5"/>
                <a:gd name="T38" fmla="*/ 4 w 5"/>
                <a:gd name="T39" fmla="*/ 1 h 5"/>
                <a:gd name="T40" fmla="*/ 4 w 5"/>
                <a:gd name="T41" fmla="*/ 0 h 5"/>
                <a:gd name="T42" fmla="*/ 5 w 5"/>
                <a:gd name="T43" fmla="*/ 0 h 5"/>
                <a:gd name="T44" fmla="*/ 4 w 5"/>
                <a:gd name="T45" fmla="*/ 0 h 5"/>
                <a:gd name="T46" fmla="*/ 4 w 5"/>
                <a:gd name="T4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7" name="Freeform 125"/>
            <p:cNvSpPr>
              <a:spLocks/>
            </p:cNvSpPr>
            <p:nvPr/>
          </p:nvSpPr>
          <p:spPr bwMode="auto">
            <a:xfrm>
              <a:off x="2762" y="717"/>
              <a:ext cx="30" cy="60"/>
            </a:xfrm>
            <a:custGeom>
              <a:avLst/>
              <a:gdLst>
                <a:gd name="T0" fmla="*/ 2 w 5"/>
                <a:gd name="T1" fmla="*/ 1 h 10"/>
                <a:gd name="T2" fmla="*/ 2 w 5"/>
                <a:gd name="T3" fmla="*/ 1 h 10"/>
                <a:gd name="T4" fmla="*/ 2 w 5"/>
                <a:gd name="T5" fmla="*/ 2 h 10"/>
                <a:gd name="T6" fmla="*/ 2 w 5"/>
                <a:gd name="T7" fmla="*/ 2 h 10"/>
                <a:gd name="T8" fmla="*/ 2 w 5"/>
                <a:gd name="T9" fmla="*/ 3 h 10"/>
                <a:gd name="T10" fmla="*/ 2 w 5"/>
                <a:gd name="T11" fmla="*/ 4 h 10"/>
                <a:gd name="T12" fmla="*/ 1 w 5"/>
                <a:gd name="T13" fmla="*/ 5 h 10"/>
                <a:gd name="T14" fmla="*/ 1 w 5"/>
                <a:gd name="T15" fmla="*/ 6 h 10"/>
                <a:gd name="T16" fmla="*/ 2 w 5"/>
                <a:gd name="T17" fmla="*/ 7 h 10"/>
                <a:gd name="T18" fmla="*/ 2 w 5"/>
                <a:gd name="T19" fmla="*/ 8 h 10"/>
                <a:gd name="T20" fmla="*/ 2 w 5"/>
                <a:gd name="T21" fmla="*/ 8 h 10"/>
                <a:gd name="T22" fmla="*/ 3 w 5"/>
                <a:gd name="T23" fmla="*/ 9 h 10"/>
                <a:gd name="T24" fmla="*/ 4 w 5"/>
                <a:gd name="T25" fmla="*/ 9 h 10"/>
                <a:gd name="T26" fmla="*/ 5 w 5"/>
                <a:gd name="T27" fmla="*/ 9 h 10"/>
                <a:gd name="T28" fmla="*/ 5 w 5"/>
                <a:gd name="T29" fmla="*/ 9 h 10"/>
                <a:gd name="T30" fmla="*/ 5 w 5"/>
                <a:gd name="T31" fmla="*/ 10 h 10"/>
                <a:gd name="T32" fmla="*/ 5 w 5"/>
                <a:gd name="T33" fmla="*/ 10 h 10"/>
                <a:gd name="T34" fmla="*/ 4 w 5"/>
                <a:gd name="T35" fmla="*/ 9 h 10"/>
                <a:gd name="T36" fmla="*/ 3 w 5"/>
                <a:gd name="T37" fmla="*/ 9 h 10"/>
                <a:gd name="T38" fmla="*/ 3 w 5"/>
                <a:gd name="T39" fmla="*/ 9 h 10"/>
                <a:gd name="T40" fmla="*/ 2 w 5"/>
                <a:gd name="T41" fmla="*/ 9 h 10"/>
                <a:gd name="T42" fmla="*/ 2 w 5"/>
                <a:gd name="T43" fmla="*/ 8 h 10"/>
                <a:gd name="T44" fmla="*/ 2 w 5"/>
                <a:gd name="T45" fmla="*/ 8 h 10"/>
                <a:gd name="T46" fmla="*/ 1 w 5"/>
                <a:gd name="T47" fmla="*/ 7 h 10"/>
                <a:gd name="T48" fmla="*/ 1 w 5"/>
                <a:gd name="T49" fmla="*/ 7 h 10"/>
                <a:gd name="T50" fmla="*/ 1 w 5"/>
                <a:gd name="T51" fmla="*/ 7 h 10"/>
                <a:gd name="T52" fmla="*/ 1 w 5"/>
                <a:gd name="T53" fmla="*/ 6 h 10"/>
                <a:gd name="T54" fmla="*/ 1 w 5"/>
                <a:gd name="T55" fmla="*/ 5 h 10"/>
                <a:gd name="T56" fmla="*/ 0 w 5"/>
                <a:gd name="T57" fmla="*/ 5 h 10"/>
                <a:gd name="T58" fmla="*/ 0 w 5"/>
                <a:gd name="T59" fmla="*/ 5 h 10"/>
                <a:gd name="T60" fmla="*/ 1 w 5"/>
                <a:gd name="T61" fmla="*/ 5 h 10"/>
                <a:gd name="T62" fmla="*/ 1 w 5"/>
                <a:gd name="T63" fmla="*/ 4 h 10"/>
                <a:gd name="T64" fmla="*/ 2 w 5"/>
                <a:gd name="T65" fmla="*/ 4 h 10"/>
                <a:gd name="T66" fmla="*/ 2 w 5"/>
                <a:gd name="T67" fmla="*/ 3 h 10"/>
                <a:gd name="T68" fmla="*/ 2 w 5"/>
                <a:gd name="T69" fmla="*/ 3 h 10"/>
                <a:gd name="T70" fmla="*/ 1 w 5"/>
                <a:gd name="T71" fmla="*/ 2 h 10"/>
                <a:gd name="T72" fmla="*/ 0 w 5"/>
                <a:gd name="T73" fmla="*/ 2 h 10"/>
                <a:gd name="T74" fmla="*/ 0 w 5"/>
                <a:gd name="T75" fmla="*/ 2 h 10"/>
                <a:gd name="T76" fmla="*/ 1 w 5"/>
                <a:gd name="T77" fmla="*/ 2 h 10"/>
                <a:gd name="T78" fmla="*/ 2 w 5"/>
                <a:gd name="T79" fmla="*/ 2 h 10"/>
                <a:gd name="T80" fmla="*/ 2 w 5"/>
                <a:gd name="T81" fmla="*/ 2 h 10"/>
                <a:gd name="T82" fmla="*/ 2 w 5"/>
                <a:gd name="T83" fmla="*/ 1 h 10"/>
                <a:gd name="T84" fmla="*/ 2 w 5"/>
                <a:gd name="T85" fmla="*/ 0 h 10"/>
                <a:gd name="T86" fmla="*/ 2 w 5"/>
                <a:gd name="T87" fmla="*/ 0 h 10"/>
                <a:gd name="T88" fmla="*/ 3 w 5"/>
                <a:gd name="T89" fmla="*/ 1 h 10"/>
                <a:gd name="T90" fmla="*/ 2 w 5"/>
                <a:gd name="T9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" h="10">
                  <a:moveTo>
                    <a:pt x="2" y="1"/>
                  </a:move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8" name="Freeform 126"/>
            <p:cNvSpPr>
              <a:spLocks/>
            </p:cNvSpPr>
            <p:nvPr/>
          </p:nvSpPr>
          <p:spPr bwMode="auto">
            <a:xfrm>
              <a:off x="2708" y="675"/>
              <a:ext cx="156" cy="60"/>
            </a:xfrm>
            <a:custGeom>
              <a:avLst/>
              <a:gdLst>
                <a:gd name="T0" fmla="*/ 2 w 26"/>
                <a:gd name="T1" fmla="*/ 3 h 10"/>
                <a:gd name="T2" fmla="*/ 3 w 26"/>
                <a:gd name="T3" fmla="*/ 4 h 10"/>
                <a:gd name="T4" fmla="*/ 4 w 26"/>
                <a:gd name="T5" fmla="*/ 4 h 10"/>
                <a:gd name="T6" fmla="*/ 4 w 26"/>
                <a:gd name="T7" fmla="*/ 2 h 10"/>
                <a:gd name="T8" fmla="*/ 4 w 26"/>
                <a:gd name="T9" fmla="*/ 4 h 10"/>
                <a:gd name="T10" fmla="*/ 6 w 26"/>
                <a:gd name="T11" fmla="*/ 5 h 10"/>
                <a:gd name="T12" fmla="*/ 7 w 26"/>
                <a:gd name="T13" fmla="*/ 3 h 10"/>
                <a:gd name="T14" fmla="*/ 7 w 26"/>
                <a:gd name="T15" fmla="*/ 6 h 10"/>
                <a:gd name="T16" fmla="*/ 9 w 26"/>
                <a:gd name="T17" fmla="*/ 5 h 10"/>
                <a:gd name="T18" fmla="*/ 9 w 26"/>
                <a:gd name="T19" fmla="*/ 6 h 10"/>
                <a:gd name="T20" fmla="*/ 11 w 26"/>
                <a:gd name="T21" fmla="*/ 7 h 10"/>
                <a:gd name="T22" fmla="*/ 12 w 26"/>
                <a:gd name="T23" fmla="*/ 6 h 10"/>
                <a:gd name="T24" fmla="*/ 13 w 26"/>
                <a:gd name="T25" fmla="*/ 8 h 10"/>
                <a:gd name="T26" fmla="*/ 15 w 26"/>
                <a:gd name="T27" fmla="*/ 7 h 10"/>
                <a:gd name="T28" fmla="*/ 16 w 26"/>
                <a:gd name="T29" fmla="*/ 8 h 10"/>
                <a:gd name="T30" fmla="*/ 18 w 26"/>
                <a:gd name="T31" fmla="*/ 8 h 10"/>
                <a:gd name="T32" fmla="*/ 18 w 26"/>
                <a:gd name="T33" fmla="*/ 5 h 10"/>
                <a:gd name="T34" fmla="*/ 19 w 26"/>
                <a:gd name="T35" fmla="*/ 7 h 10"/>
                <a:gd name="T36" fmla="*/ 21 w 26"/>
                <a:gd name="T37" fmla="*/ 6 h 10"/>
                <a:gd name="T38" fmla="*/ 22 w 26"/>
                <a:gd name="T39" fmla="*/ 6 h 10"/>
                <a:gd name="T40" fmla="*/ 22 w 26"/>
                <a:gd name="T41" fmla="*/ 3 h 10"/>
                <a:gd name="T42" fmla="*/ 22 w 26"/>
                <a:gd name="T43" fmla="*/ 3 h 10"/>
                <a:gd name="T44" fmla="*/ 23 w 26"/>
                <a:gd name="T45" fmla="*/ 5 h 10"/>
                <a:gd name="T46" fmla="*/ 23 w 26"/>
                <a:gd name="T47" fmla="*/ 2 h 10"/>
                <a:gd name="T48" fmla="*/ 24 w 26"/>
                <a:gd name="T49" fmla="*/ 3 h 10"/>
                <a:gd name="T50" fmla="*/ 25 w 26"/>
                <a:gd name="T51" fmla="*/ 1 h 10"/>
                <a:gd name="T52" fmla="*/ 25 w 26"/>
                <a:gd name="T53" fmla="*/ 1 h 10"/>
                <a:gd name="T54" fmla="*/ 26 w 26"/>
                <a:gd name="T55" fmla="*/ 1 h 10"/>
                <a:gd name="T56" fmla="*/ 26 w 26"/>
                <a:gd name="T57" fmla="*/ 1 h 10"/>
                <a:gd name="T58" fmla="*/ 26 w 26"/>
                <a:gd name="T59" fmla="*/ 2 h 10"/>
                <a:gd name="T60" fmla="*/ 24 w 26"/>
                <a:gd name="T61" fmla="*/ 4 h 10"/>
                <a:gd name="T62" fmla="*/ 22 w 26"/>
                <a:gd name="T63" fmla="*/ 6 h 10"/>
                <a:gd name="T64" fmla="*/ 22 w 26"/>
                <a:gd name="T65" fmla="*/ 8 h 10"/>
                <a:gd name="T66" fmla="*/ 21 w 26"/>
                <a:gd name="T67" fmla="*/ 7 h 10"/>
                <a:gd name="T68" fmla="*/ 18 w 26"/>
                <a:gd name="T69" fmla="*/ 8 h 10"/>
                <a:gd name="T70" fmla="*/ 16 w 26"/>
                <a:gd name="T71" fmla="*/ 8 h 10"/>
                <a:gd name="T72" fmla="*/ 15 w 26"/>
                <a:gd name="T73" fmla="*/ 9 h 10"/>
                <a:gd name="T74" fmla="*/ 14 w 26"/>
                <a:gd name="T75" fmla="*/ 9 h 10"/>
                <a:gd name="T76" fmla="*/ 14 w 26"/>
                <a:gd name="T77" fmla="*/ 8 h 10"/>
                <a:gd name="T78" fmla="*/ 11 w 26"/>
                <a:gd name="T79" fmla="*/ 8 h 10"/>
                <a:gd name="T80" fmla="*/ 11 w 26"/>
                <a:gd name="T81" fmla="*/ 7 h 10"/>
                <a:gd name="T82" fmla="*/ 9 w 26"/>
                <a:gd name="T83" fmla="*/ 7 h 10"/>
                <a:gd name="T84" fmla="*/ 7 w 26"/>
                <a:gd name="T85" fmla="*/ 6 h 10"/>
                <a:gd name="T86" fmla="*/ 6 w 26"/>
                <a:gd name="T87" fmla="*/ 6 h 10"/>
                <a:gd name="T88" fmla="*/ 4 w 26"/>
                <a:gd name="T89" fmla="*/ 5 h 10"/>
                <a:gd name="T90" fmla="*/ 3 w 26"/>
                <a:gd name="T91" fmla="*/ 5 h 10"/>
                <a:gd name="T92" fmla="*/ 2 w 26"/>
                <a:gd name="T93" fmla="*/ 4 h 10"/>
                <a:gd name="T94" fmla="*/ 1 w 26"/>
                <a:gd name="T95" fmla="*/ 5 h 10"/>
                <a:gd name="T96" fmla="*/ 0 w 26"/>
                <a:gd name="T9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" h="10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79" name="Freeform 127"/>
            <p:cNvSpPr>
              <a:spLocks/>
            </p:cNvSpPr>
            <p:nvPr/>
          </p:nvSpPr>
          <p:spPr bwMode="auto">
            <a:xfrm>
              <a:off x="2708" y="699"/>
              <a:ext cx="66" cy="42"/>
            </a:xfrm>
            <a:custGeom>
              <a:avLst/>
              <a:gdLst>
                <a:gd name="T0" fmla="*/ 1 w 11"/>
                <a:gd name="T1" fmla="*/ 2 h 7"/>
                <a:gd name="T2" fmla="*/ 1 w 11"/>
                <a:gd name="T3" fmla="*/ 3 h 7"/>
                <a:gd name="T4" fmla="*/ 1 w 11"/>
                <a:gd name="T5" fmla="*/ 3 h 7"/>
                <a:gd name="T6" fmla="*/ 2 w 11"/>
                <a:gd name="T7" fmla="*/ 4 h 7"/>
                <a:gd name="T8" fmla="*/ 3 w 11"/>
                <a:gd name="T9" fmla="*/ 5 h 7"/>
                <a:gd name="T10" fmla="*/ 4 w 11"/>
                <a:gd name="T11" fmla="*/ 5 h 7"/>
                <a:gd name="T12" fmla="*/ 5 w 11"/>
                <a:gd name="T13" fmla="*/ 5 h 7"/>
                <a:gd name="T14" fmla="*/ 6 w 11"/>
                <a:gd name="T15" fmla="*/ 5 h 7"/>
                <a:gd name="T16" fmla="*/ 8 w 11"/>
                <a:gd name="T17" fmla="*/ 5 h 7"/>
                <a:gd name="T18" fmla="*/ 9 w 11"/>
                <a:gd name="T19" fmla="*/ 5 h 7"/>
                <a:gd name="T20" fmla="*/ 10 w 11"/>
                <a:gd name="T21" fmla="*/ 5 h 7"/>
                <a:gd name="T22" fmla="*/ 11 w 11"/>
                <a:gd name="T23" fmla="*/ 5 h 7"/>
                <a:gd name="T24" fmla="*/ 10 w 11"/>
                <a:gd name="T25" fmla="*/ 5 h 7"/>
                <a:gd name="T26" fmla="*/ 9 w 11"/>
                <a:gd name="T27" fmla="*/ 6 h 7"/>
                <a:gd name="T28" fmla="*/ 8 w 11"/>
                <a:gd name="T29" fmla="*/ 6 h 7"/>
                <a:gd name="T30" fmla="*/ 7 w 11"/>
                <a:gd name="T31" fmla="*/ 6 h 7"/>
                <a:gd name="T32" fmla="*/ 6 w 11"/>
                <a:gd name="T33" fmla="*/ 6 h 7"/>
                <a:gd name="T34" fmla="*/ 5 w 11"/>
                <a:gd name="T35" fmla="*/ 6 h 7"/>
                <a:gd name="T36" fmla="*/ 4 w 11"/>
                <a:gd name="T37" fmla="*/ 5 h 7"/>
                <a:gd name="T38" fmla="*/ 3 w 11"/>
                <a:gd name="T39" fmla="*/ 5 h 7"/>
                <a:gd name="T40" fmla="*/ 2 w 11"/>
                <a:gd name="T41" fmla="*/ 4 h 7"/>
                <a:gd name="T42" fmla="*/ 2 w 11"/>
                <a:gd name="T43" fmla="*/ 4 h 7"/>
                <a:gd name="T44" fmla="*/ 1 w 11"/>
                <a:gd name="T45" fmla="*/ 3 h 7"/>
                <a:gd name="T46" fmla="*/ 1 w 11"/>
                <a:gd name="T47" fmla="*/ 3 h 7"/>
                <a:gd name="T48" fmla="*/ 1 w 11"/>
                <a:gd name="T49" fmla="*/ 3 h 7"/>
                <a:gd name="T50" fmla="*/ 0 w 11"/>
                <a:gd name="T51" fmla="*/ 3 h 7"/>
                <a:gd name="T52" fmla="*/ 0 w 11"/>
                <a:gd name="T53" fmla="*/ 4 h 7"/>
                <a:gd name="T54" fmla="*/ 0 w 11"/>
                <a:gd name="T55" fmla="*/ 4 h 7"/>
                <a:gd name="T56" fmla="*/ 0 w 11"/>
                <a:gd name="T57" fmla="*/ 5 h 7"/>
                <a:gd name="T58" fmla="*/ 0 w 11"/>
                <a:gd name="T59" fmla="*/ 5 h 7"/>
                <a:gd name="T60" fmla="*/ 0 w 11"/>
                <a:gd name="T61" fmla="*/ 6 h 7"/>
                <a:gd name="T62" fmla="*/ 1 w 11"/>
                <a:gd name="T63" fmla="*/ 7 h 7"/>
                <a:gd name="T64" fmla="*/ 1 w 11"/>
                <a:gd name="T65" fmla="*/ 6 h 7"/>
                <a:gd name="T66" fmla="*/ 0 w 11"/>
                <a:gd name="T67" fmla="*/ 6 h 7"/>
                <a:gd name="T68" fmla="*/ 0 w 11"/>
                <a:gd name="T69" fmla="*/ 6 h 7"/>
                <a:gd name="T70" fmla="*/ 0 w 11"/>
                <a:gd name="T71" fmla="*/ 6 h 7"/>
                <a:gd name="T72" fmla="*/ 0 w 11"/>
                <a:gd name="T73" fmla="*/ 5 h 7"/>
                <a:gd name="T74" fmla="*/ 0 w 11"/>
                <a:gd name="T75" fmla="*/ 5 h 7"/>
                <a:gd name="T76" fmla="*/ 0 w 11"/>
                <a:gd name="T77" fmla="*/ 5 h 7"/>
                <a:gd name="T78" fmla="*/ 0 w 11"/>
                <a:gd name="T79" fmla="*/ 4 h 7"/>
                <a:gd name="T80" fmla="*/ 0 w 11"/>
                <a:gd name="T81" fmla="*/ 4 h 7"/>
                <a:gd name="T82" fmla="*/ 0 w 11"/>
                <a:gd name="T83" fmla="*/ 3 h 7"/>
                <a:gd name="T84" fmla="*/ 0 w 11"/>
                <a:gd name="T85" fmla="*/ 3 h 7"/>
                <a:gd name="T86" fmla="*/ 0 w 11"/>
                <a:gd name="T87" fmla="*/ 2 h 7"/>
                <a:gd name="T88" fmla="*/ 0 w 11"/>
                <a:gd name="T89" fmla="*/ 2 h 7"/>
                <a:gd name="T90" fmla="*/ 0 w 11"/>
                <a:gd name="T91" fmla="*/ 1 h 7"/>
                <a:gd name="T92" fmla="*/ 1 w 11"/>
                <a:gd name="T93" fmla="*/ 0 h 7"/>
                <a:gd name="T94" fmla="*/ 1 w 11"/>
                <a:gd name="T95" fmla="*/ 0 h 7"/>
                <a:gd name="T96" fmla="*/ 1 w 11"/>
                <a:gd name="T97" fmla="*/ 0 h 7"/>
                <a:gd name="T98" fmla="*/ 1 w 11"/>
                <a:gd name="T99" fmla="*/ 1 h 7"/>
                <a:gd name="T100" fmla="*/ 1 w 11"/>
                <a:gd name="T10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" h="7">
                  <a:moveTo>
                    <a:pt x="1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80" name="Freeform 128"/>
            <p:cNvSpPr>
              <a:spLocks/>
            </p:cNvSpPr>
            <p:nvPr/>
          </p:nvSpPr>
          <p:spPr bwMode="auto">
            <a:xfrm>
              <a:off x="2684" y="699"/>
              <a:ext cx="54" cy="168"/>
            </a:xfrm>
            <a:custGeom>
              <a:avLst/>
              <a:gdLst>
                <a:gd name="T0" fmla="*/ 3 w 9"/>
                <a:gd name="T1" fmla="*/ 1 h 28"/>
                <a:gd name="T2" fmla="*/ 3 w 9"/>
                <a:gd name="T3" fmla="*/ 2 h 28"/>
                <a:gd name="T4" fmla="*/ 3 w 9"/>
                <a:gd name="T5" fmla="*/ 3 h 28"/>
                <a:gd name="T6" fmla="*/ 2 w 9"/>
                <a:gd name="T7" fmla="*/ 5 h 28"/>
                <a:gd name="T8" fmla="*/ 3 w 9"/>
                <a:gd name="T9" fmla="*/ 7 h 28"/>
                <a:gd name="T10" fmla="*/ 3 w 9"/>
                <a:gd name="T11" fmla="*/ 7 h 28"/>
                <a:gd name="T12" fmla="*/ 2 w 9"/>
                <a:gd name="T13" fmla="*/ 7 h 28"/>
                <a:gd name="T14" fmla="*/ 2 w 9"/>
                <a:gd name="T15" fmla="*/ 8 h 28"/>
                <a:gd name="T16" fmla="*/ 1 w 9"/>
                <a:gd name="T17" fmla="*/ 10 h 28"/>
                <a:gd name="T18" fmla="*/ 2 w 9"/>
                <a:gd name="T19" fmla="*/ 11 h 28"/>
                <a:gd name="T20" fmla="*/ 4 w 9"/>
                <a:gd name="T21" fmla="*/ 11 h 28"/>
                <a:gd name="T22" fmla="*/ 4 w 9"/>
                <a:gd name="T23" fmla="*/ 11 h 28"/>
                <a:gd name="T24" fmla="*/ 1 w 9"/>
                <a:gd name="T25" fmla="*/ 11 h 28"/>
                <a:gd name="T26" fmla="*/ 1 w 9"/>
                <a:gd name="T27" fmla="*/ 13 h 28"/>
                <a:gd name="T28" fmla="*/ 1 w 9"/>
                <a:gd name="T29" fmla="*/ 14 h 28"/>
                <a:gd name="T30" fmla="*/ 2 w 9"/>
                <a:gd name="T31" fmla="*/ 15 h 28"/>
                <a:gd name="T32" fmla="*/ 1 w 9"/>
                <a:gd name="T33" fmla="*/ 15 h 28"/>
                <a:gd name="T34" fmla="*/ 1 w 9"/>
                <a:gd name="T35" fmla="*/ 17 h 28"/>
                <a:gd name="T36" fmla="*/ 1 w 9"/>
                <a:gd name="T37" fmla="*/ 18 h 28"/>
                <a:gd name="T38" fmla="*/ 2 w 9"/>
                <a:gd name="T39" fmla="*/ 18 h 28"/>
                <a:gd name="T40" fmla="*/ 2 w 9"/>
                <a:gd name="T41" fmla="*/ 18 h 28"/>
                <a:gd name="T42" fmla="*/ 1 w 9"/>
                <a:gd name="T43" fmla="*/ 20 h 28"/>
                <a:gd name="T44" fmla="*/ 2 w 9"/>
                <a:gd name="T45" fmla="*/ 21 h 28"/>
                <a:gd name="T46" fmla="*/ 3 w 9"/>
                <a:gd name="T47" fmla="*/ 21 h 28"/>
                <a:gd name="T48" fmla="*/ 3 w 9"/>
                <a:gd name="T49" fmla="*/ 22 h 28"/>
                <a:gd name="T50" fmla="*/ 4 w 9"/>
                <a:gd name="T51" fmla="*/ 24 h 28"/>
                <a:gd name="T52" fmla="*/ 7 w 9"/>
                <a:gd name="T53" fmla="*/ 24 h 28"/>
                <a:gd name="T54" fmla="*/ 8 w 9"/>
                <a:gd name="T55" fmla="*/ 24 h 28"/>
                <a:gd name="T56" fmla="*/ 8 w 9"/>
                <a:gd name="T57" fmla="*/ 24 h 28"/>
                <a:gd name="T58" fmla="*/ 8 w 9"/>
                <a:gd name="T59" fmla="*/ 26 h 28"/>
                <a:gd name="T60" fmla="*/ 9 w 9"/>
                <a:gd name="T61" fmla="*/ 27 h 28"/>
                <a:gd name="T62" fmla="*/ 9 w 9"/>
                <a:gd name="T63" fmla="*/ 27 h 28"/>
                <a:gd name="T64" fmla="*/ 9 w 9"/>
                <a:gd name="T65" fmla="*/ 28 h 28"/>
                <a:gd name="T66" fmla="*/ 8 w 9"/>
                <a:gd name="T67" fmla="*/ 27 h 28"/>
                <a:gd name="T68" fmla="*/ 8 w 9"/>
                <a:gd name="T69" fmla="*/ 24 h 28"/>
                <a:gd name="T70" fmla="*/ 6 w 9"/>
                <a:gd name="T71" fmla="*/ 25 h 28"/>
                <a:gd name="T72" fmla="*/ 4 w 9"/>
                <a:gd name="T73" fmla="*/ 25 h 28"/>
                <a:gd name="T74" fmla="*/ 3 w 9"/>
                <a:gd name="T75" fmla="*/ 23 h 28"/>
                <a:gd name="T76" fmla="*/ 2 w 9"/>
                <a:gd name="T77" fmla="*/ 21 h 28"/>
                <a:gd name="T78" fmla="*/ 1 w 9"/>
                <a:gd name="T79" fmla="*/ 19 h 28"/>
                <a:gd name="T80" fmla="*/ 1 w 9"/>
                <a:gd name="T81" fmla="*/ 18 h 28"/>
                <a:gd name="T82" fmla="*/ 0 w 9"/>
                <a:gd name="T83" fmla="*/ 17 h 28"/>
                <a:gd name="T84" fmla="*/ 0 w 9"/>
                <a:gd name="T85" fmla="*/ 15 h 28"/>
                <a:gd name="T86" fmla="*/ 1 w 9"/>
                <a:gd name="T87" fmla="*/ 14 h 28"/>
                <a:gd name="T88" fmla="*/ 0 w 9"/>
                <a:gd name="T89" fmla="*/ 12 h 28"/>
                <a:gd name="T90" fmla="*/ 1 w 9"/>
                <a:gd name="T91" fmla="*/ 11 h 28"/>
                <a:gd name="T92" fmla="*/ 1 w 9"/>
                <a:gd name="T93" fmla="*/ 10 h 28"/>
                <a:gd name="T94" fmla="*/ 1 w 9"/>
                <a:gd name="T95" fmla="*/ 7 h 28"/>
                <a:gd name="T96" fmla="*/ 2 w 9"/>
                <a:gd name="T97" fmla="*/ 6 h 28"/>
                <a:gd name="T98" fmla="*/ 2 w 9"/>
                <a:gd name="T99" fmla="*/ 5 h 28"/>
                <a:gd name="T100" fmla="*/ 2 w 9"/>
                <a:gd name="T101" fmla="*/ 3 h 28"/>
                <a:gd name="T102" fmla="*/ 2 w 9"/>
                <a:gd name="T103" fmla="*/ 2 h 28"/>
                <a:gd name="T104" fmla="*/ 2 w 9"/>
                <a:gd name="T10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" h="28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81" name="Freeform 129"/>
            <p:cNvSpPr>
              <a:spLocks/>
            </p:cNvSpPr>
            <p:nvPr/>
          </p:nvSpPr>
          <p:spPr bwMode="auto">
            <a:xfrm>
              <a:off x="2714" y="765"/>
              <a:ext cx="24" cy="48"/>
            </a:xfrm>
            <a:custGeom>
              <a:avLst/>
              <a:gdLst>
                <a:gd name="T0" fmla="*/ 1 w 4"/>
                <a:gd name="T1" fmla="*/ 0 h 8"/>
                <a:gd name="T2" fmla="*/ 1 w 4"/>
                <a:gd name="T3" fmla="*/ 1 h 8"/>
                <a:gd name="T4" fmla="*/ 2 w 4"/>
                <a:gd name="T5" fmla="*/ 1 h 8"/>
                <a:gd name="T6" fmla="*/ 2 w 4"/>
                <a:gd name="T7" fmla="*/ 2 h 8"/>
                <a:gd name="T8" fmla="*/ 3 w 4"/>
                <a:gd name="T9" fmla="*/ 2 h 8"/>
                <a:gd name="T10" fmla="*/ 3 w 4"/>
                <a:gd name="T11" fmla="*/ 2 h 8"/>
                <a:gd name="T12" fmla="*/ 3 w 4"/>
                <a:gd name="T13" fmla="*/ 2 h 8"/>
                <a:gd name="T14" fmla="*/ 3 w 4"/>
                <a:gd name="T15" fmla="*/ 3 h 8"/>
                <a:gd name="T16" fmla="*/ 3 w 4"/>
                <a:gd name="T17" fmla="*/ 4 h 8"/>
                <a:gd name="T18" fmla="*/ 4 w 4"/>
                <a:gd name="T19" fmla="*/ 5 h 8"/>
                <a:gd name="T20" fmla="*/ 4 w 4"/>
                <a:gd name="T21" fmla="*/ 6 h 8"/>
                <a:gd name="T22" fmla="*/ 4 w 4"/>
                <a:gd name="T23" fmla="*/ 7 h 8"/>
                <a:gd name="T24" fmla="*/ 4 w 4"/>
                <a:gd name="T25" fmla="*/ 7 h 8"/>
                <a:gd name="T26" fmla="*/ 4 w 4"/>
                <a:gd name="T27" fmla="*/ 8 h 8"/>
                <a:gd name="T28" fmla="*/ 3 w 4"/>
                <a:gd name="T29" fmla="*/ 8 h 8"/>
                <a:gd name="T30" fmla="*/ 3 w 4"/>
                <a:gd name="T31" fmla="*/ 7 h 8"/>
                <a:gd name="T32" fmla="*/ 4 w 4"/>
                <a:gd name="T33" fmla="*/ 7 h 8"/>
                <a:gd name="T34" fmla="*/ 4 w 4"/>
                <a:gd name="T35" fmla="*/ 6 h 8"/>
                <a:gd name="T36" fmla="*/ 3 w 4"/>
                <a:gd name="T37" fmla="*/ 5 h 8"/>
                <a:gd name="T38" fmla="*/ 3 w 4"/>
                <a:gd name="T39" fmla="*/ 3 h 8"/>
                <a:gd name="T40" fmla="*/ 2 w 4"/>
                <a:gd name="T41" fmla="*/ 2 h 8"/>
                <a:gd name="T42" fmla="*/ 2 w 4"/>
                <a:gd name="T43" fmla="*/ 2 h 8"/>
                <a:gd name="T44" fmla="*/ 2 w 4"/>
                <a:gd name="T45" fmla="*/ 2 h 8"/>
                <a:gd name="T46" fmla="*/ 1 w 4"/>
                <a:gd name="T47" fmla="*/ 1 h 8"/>
                <a:gd name="T48" fmla="*/ 0 w 4"/>
                <a:gd name="T49" fmla="*/ 0 h 8"/>
                <a:gd name="T50" fmla="*/ 1 w 4"/>
                <a:gd name="T5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82" name="Freeform 130"/>
            <p:cNvSpPr>
              <a:spLocks/>
            </p:cNvSpPr>
            <p:nvPr/>
          </p:nvSpPr>
          <p:spPr bwMode="auto">
            <a:xfrm>
              <a:off x="2714" y="735"/>
              <a:ext cx="54" cy="48"/>
            </a:xfrm>
            <a:custGeom>
              <a:avLst/>
              <a:gdLst>
                <a:gd name="T0" fmla="*/ 9 w 9"/>
                <a:gd name="T1" fmla="*/ 2 h 8"/>
                <a:gd name="T2" fmla="*/ 8 w 9"/>
                <a:gd name="T3" fmla="*/ 2 h 8"/>
                <a:gd name="T4" fmla="*/ 7 w 9"/>
                <a:gd name="T5" fmla="*/ 2 h 8"/>
                <a:gd name="T6" fmla="*/ 6 w 9"/>
                <a:gd name="T7" fmla="*/ 2 h 8"/>
                <a:gd name="T8" fmla="*/ 5 w 9"/>
                <a:gd name="T9" fmla="*/ 2 h 8"/>
                <a:gd name="T10" fmla="*/ 4 w 9"/>
                <a:gd name="T11" fmla="*/ 2 h 8"/>
                <a:gd name="T12" fmla="*/ 2 w 9"/>
                <a:gd name="T13" fmla="*/ 2 h 8"/>
                <a:gd name="T14" fmla="*/ 2 w 9"/>
                <a:gd name="T15" fmla="*/ 2 h 8"/>
                <a:gd name="T16" fmla="*/ 1 w 9"/>
                <a:gd name="T17" fmla="*/ 1 h 8"/>
                <a:gd name="T18" fmla="*/ 0 w 9"/>
                <a:gd name="T19" fmla="*/ 0 h 8"/>
                <a:gd name="T20" fmla="*/ 0 w 9"/>
                <a:gd name="T21" fmla="*/ 1 h 8"/>
                <a:gd name="T22" fmla="*/ 1 w 9"/>
                <a:gd name="T23" fmla="*/ 2 h 8"/>
                <a:gd name="T24" fmla="*/ 2 w 9"/>
                <a:gd name="T25" fmla="*/ 2 h 8"/>
                <a:gd name="T26" fmla="*/ 2 w 9"/>
                <a:gd name="T27" fmla="*/ 2 h 8"/>
                <a:gd name="T28" fmla="*/ 3 w 9"/>
                <a:gd name="T29" fmla="*/ 2 h 8"/>
                <a:gd name="T30" fmla="*/ 4 w 9"/>
                <a:gd name="T31" fmla="*/ 2 h 8"/>
                <a:gd name="T32" fmla="*/ 4 w 9"/>
                <a:gd name="T33" fmla="*/ 3 h 8"/>
                <a:gd name="T34" fmla="*/ 4 w 9"/>
                <a:gd name="T35" fmla="*/ 3 h 8"/>
                <a:gd name="T36" fmla="*/ 3 w 9"/>
                <a:gd name="T37" fmla="*/ 3 h 8"/>
                <a:gd name="T38" fmla="*/ 3 w 9"/>
                <a:gd name="T39" fmla="*/ 3 h 8"/>
                <a:gd name="T40" fmla="*/ 3 w 9"/>
                <a:gd name="T41" fmla="*/ 4 h 8"/>
                <a:gd name="T42" fmla="*/ 3 w 9"/>
                <a:gd name="T43" fmla="*/ 4 h 8"/>
                <a:gd name="T44" fmla="*/ 3 w 9"/>
                <a:gd name="T45" fmla="*/ 5 h 8"/>
                <a:gd name="T46" fmla="*/ 3 w 9"/>
                <a:gd name="T47" fmla="*/ 6 h 8"/>
                <a:gd name="T48" fmla="*/ 3 w 9"/>
                <a:gd name="T49" fmla="*/ 7 h 8"/>
                <a:gd name="T50" fmla="*/ 3 w 9"/>
                <a:gd name="T51" fmla="*/ 8 h 8"/>
                <a:gd name="T52" fmla="*/ 3 w 9"/>
                <a:gd name="T53" fmla="*/ 7 h 8"/>
                <a:gd name="T54" fmla="*/ 3 w 9"/>
                <a:gd name="T55" fmla="*/ 6 h 8"/>
                <a:gd name="T56" fmla="*/ 3 w 9"/>
                <a:gd name="T57" fmla="*/ 4 h 8"/>
                <a:gd name="T58" fmla="*/ 3 w 9"/>
                <a:gd name="T59" fmla="*/ 4 h 8"/>
                <a:gd name="T60" fmla="*/ 4 w 9"/>
                <a:gd name="T61" fmla="*/ 3 h 8"/>
                <a:gd name="T62" fmla="*/ 4 w 9"/>
                <a:gd name="T63" fmla="*/ 3 h 8"/>
                <a:gd name="T64" fmla="*/ 5 w 9"/>
                <a:gd name="T65" fmla="*/ 3 h 8"/>
                <a:gd name="T66" fmla="*/ 6 w 9"/>
                <a:gd name="T67" fmla="*/ 2 h 8"/>
                <a:gd name="T68" fmla="*/ 7 w 9"/>
                <a:gd name="T69" fmla="*/ 2 h 8"/>
                <a:gd name="T70" fmla="*/ 8 w 9"/>
                <a:gd name="T71" fmla="*/ 2 h 8"/>
                <a:gd name="T72" fmla="*/ 9 w 9"/>
                <a:gd name="T73" fmla="*/ 2 h 8"/>
                <a:gd name="T74" fmla="*/ 9 w 9"/>
                <a:gd name="T7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" h="8">
                  <a:moveTo>
                    <a:pt x="9" y="2"/>
                  </a:moveTo>
                  <a:lnTo>
                    <a:pt x="8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1683" name="Freeform 131"/>
            <p:cNvSpPr>
              <a:spLocks/>
            </p:cNvSpPr>
            <p:nvPr/>
          </p:nvSpPr>
          <p:spPr bwMode="auto">
            <a:xfrm>
              <a:off x="2702" y="735"/>
              <a:ext cx="18" cy="60"/>
            </a:xfrm>
            <a:custGeom>
              <a:avLst/>
              <a:gdLst>
                <a:gd name="T0" fmla="*/ 2 w 3"/>
                <a:gd name="T1" fmla="*/ 0 h 10"/>
                <a:gd name="T2" fmla="*/ 2 w 3"/>
                <a:gd name="T3" fmla="*/ 1 h 10"/>
                <a:gd name="T4" fmla="*/ 2 w 3"/>
                <a:gd name="T5" fmla="*/ 1 h 10"/>
                <a:gd name="T6" fmla="*/ 1 w 3"/>
                <a:gd name="T7" fmla="*/ 1 h 10"/>
                <a:gd name="T8" fmla="*/ 1 w 3"/>
                <a:gd name="T9" fmla="*/ 1 h 10"/>
                <a:gd name="T10" fmla="*/ 1 w 3"/>
                <a:gd name="T11" fmla="*/ 1 h 10"/>
                <a:gd name="T12" fmla="*/ 1 w 3"/>
                <a:gd name="T13" fmla="*/ 1 h 10"/>
                <a:gd name="T14" fmla="*/ 1 w 3"/>
                <a:gd name="T15" fmla="*/ 1 h 10"/>
                <a:gd name="T16" fmla="*/ 1 w 3"/>
                <a:gd name="T17" fmla="*/ 2 h 10"/>
                <a:gd name="T18" fmla="*/ 1 w 3"/>
                <a:gd name="T19" fmla="*/ 2 h 10"/>
                <a:gd name="T20" fmla="*/ 2 w 3"/>
                <a:gd name="T21" fmla="*/ 2 h 10"/>
                <a:gd name="T22" fmla="*/ 2 w 3"/>
                <a:gd name="T23" fmla="*/ 3 h 10"/>
                <a:gd name="T24" fmla="*/ 2 w 3"/>
                <a:gd name="T25" fmla="*/ 4 h 10"/>
                <a:gd name="T26" fmla="*/ 1 w 3"/>
                <a:gd name="T27" fmla="*/ 5 h 10"/>
                <a:gd name="T28" fmla="*/ 1 w 3"/>
                <a:gd name="T29" fmla="*/ 5 h 10"/>
                <a:gd name="T30" fmla="*/ 0 w 3"/>
                <a:gd name="T31" fmla="*/ 5 h 10"/>
                <a:gd name="T32" fmla="*/ 1 w 3"/>
                <a:gd name="T33" fmla="*/ 5 h 10"/>
                <a:gd name="T34" fmla="*/ 1 w 3"/>
                <a:gd name="T35" fmla="*/ 5 h 10"/>
                <a:gd name="T36" fmla="*/ 2 w 3"/>
                <a:gd name="T37" fmla="*/ 6 h 10"/>
                <a:gd name="T38" fmla="*/ 2 w 3"/>
                <a:gd name="T39" fmla="*/ 6 h 10"/>
                <a:gd name="T40" fmla="*/ 2 w 3"/>
                <a:gd name="T41" fmla="*/ 7 h 10"/>
                <a:gd name="T42" fmla="*/ 2 w 3"/>
                <a:gd name="T43" fmla="*/ 8 h 10"/>
                <a:gd name="T44" fmla="*/ 1 w 3"/>
                <a:gd name="T45" fmla="*/ 9 h 10"/>
                <a:gd name="T46" fmla="*/ 1 w 3"/>
                <a:gd name="T47" fmla="*/ 9 h 10"/>
                <a:gd name="T48" fmla="*/ 0 w 3"/>
                <a:gd name="T49" fmla="*/ 9 h 10"/>
                <a:gd name="T50" fmla="*/ 0 w 3"/>
                <a:gd name="T51" fmla="*/ 9 h 10"/>
                <a:gd name="T52" fmla="*/ 1 w 3"/>
                <a:gd name="T53" fmla="*/ 10 h 10"/>
                <a:gd name="T54" fmla="*/ 1 w 3"/>
                <a:gd name="T55" fmla="*/ 9 h 10"/>
                <a:gd name="T56" fmla="*/ 1 w 3"/>
                <a:gd name="T57" fmla="*/ 9 h 10"/>
                <a:gd name="T58" fmla="*/ 1 w 3"/>
                <a:gd name="T59" fmla="*/ 9 h 10"/>
                <a:gd name="T60" fmla="*/ 2 w 3"/>
                <a:gd name="T61" fmla="*/ 9 h 10"/>
                <a:gd name="T62" fmla="*/ 2 w 3"/>
                <a:gd name="T63" fmla="*/ 9 h 10"/>
                <a:gd name="T64" fmla="*/ 3 w 3"/>
                <a:gd name="T65" fmla="*/ 10 h 10"/>
                <a:gd name="T66" fmla="*/ 3 w 3"/>
                <a:gd name="T67" fmla="*/ 9 h 10"/>
                <a:gd name="T68" fmla="*/ 3 w 3"/>
                <a:gd name="T69" fmla="*/ 8 h 10"/>
                <a:gd name="T70" fmla="*/ 2 w 3"/>
                <a:gd name="T71" fmla="*/ 7 h 10"/>
                <a:gd name="T72" fmla="*/ 2 w 3"/>
                <a:gd name="T73" fmla="*/ 6 h 10"/>
                <a:gd name="T74" fmla="*/ 3 w 3"/>
                <a:gd name="T75" fmla="*/ 6 h 10"/>
                <a:gd name="T76" fmla="*/ 3 w 3"/>
                <a:gd name="T77" fmla="*/ 6 h 10"/>
                <a:gd name="T78" fmla="*/ 3 w 3"/>
                <a:gd name="T79" fmla="*/ 6 h 10"/>
                <a:gd name="T80" fmla="*/ 3 w 3"/>
                <a:gd name="T81" fmla="*/ 5 h 10"/>
                <a:gd name="T82" fmla="*/ 2 w 3"/>
                <a:gd name="T83" fmla="*/ 4 h 10"/>
                <a:gd name="T84" fmla="*/ 2 w 3"/>
                <a:gd name="T85" fmla="*/ 3 h 10"/>
                <a:gd name="T86" fmla="*/ 2 w 3"/>
                <a:gd name="T87" fmla="*/ 2 h 10"/>
                <a:gd name="T88" fmla="*/ 2 w 3"/>
                <a:gd name="T89" fmla="*/ 1 h 10"/>
                <a:gd name="T90" fmla="*/ 3 w 3"/>
                <a:gd name="T91" fmla="*/ 1 h 10"/>
                <a:gd name="T92" fmla="*/ 2 w 3"/>
                <a:gd name="T93" fmla="*/ 1 h 10"/>
                <a:gd name="T94" fmla="*/ 1 w 3"/>
                <a:gd name="T95" fmla="*/ 0 h 10"/>
                <a:gd name="T96" fmla="*/ 2 w 3"/>
                <a:gd name="T9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5655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61443" y="292706"/>
            <a:ext cx="8392542" cy="70788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66FF33"/>
                </a:solidFill>
              </a:rPr>
              <a:t>Emorragie Digestive Superiori da FANS</a:t>
            </a:r>
            <a:endParaRPr lang="it-IT" sz="4000" b="1" dirty="0">
              <a:solidFill>
                <a:srgbClr val="66FF33"/>
              </a:solidFill>
            </a:endParaRP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361444" y="1159611"/>
            <a:ext cx="8392542" cy="5386089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81FF39"/>
            </a:solidFill>
          </a:ln>
          <a:effectLst/>
          <a:extLst/>
        </p:spPr>
        <p:txBody>
          <a:bodyPr wrap="square">
            <a:spAutoFit/>
          </a:bodyPr>
          <a:lstStyle>
            <a:lvl1pPr marL="357188" indent="-3571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365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>
              <a:buClr>
                <a:srgbClr val="FFFF00"/>
              </a:buClr>
              <a:buSzPct val="115000"/>
            </a:pPr>
            <a:r>
              <a:rPr lang="it-IT" sz="2800" dirty="0">
                <a:solidFill>
                  <a:srgbClr val="000090"/>
                </a:solidFill>
                <a:latin typeface="+mn-lt"/>
              </a:rPr>
              <a:t>Incidenza </a:t>
            </a:r>
            <a:r>
              <a:rPr lang="it-IT" sz="2800" dirty="0" smtClean="0">
                <a:solidFill>
                  <a:srgbClr val="000090"/>
                </a:solidFill>
                <a:latin typeface="+mn-lt"/>
              </a:rPr>
              <a:t>nei </a:t>
            </a:r>
            <a:r>
              <a:rPr lang="it-IT" sz="2800" dirty="0">
                <a:solidFill>
                  <a:srgbClr val="000090"/>
                </a:solidFill>
                <a:latin typeface="+mn-lt"/>
              </a:rPr>
              <a:t>giovani </a:t>
            </a:r>
            <a:r>
              <a:rPr lang="it-IT" sz="2800" dirty="0">
                <a:solidFill>
                  <a:srgbClr val="000090"/>
                </a:solidFill>
                <a:latin typeface="+mn-lt"/>
                <a:cs typeface="Arial" charset="0"/>
              </a:rPr>
              <a:t>↑ </a:t>
            </a:r>
            <a:r>
              <a:rPr lang="it-IT" sz="2800" dirty="0">
                <a:solidFill>
                  <a:srgbClr val="000090"/>
                </a:solidFill>
                <a:latin typeface="+mn-lt"/>
              </a:rPr>
              <a:t>negli anziani (</a:t>
            </a:r>
            <a:r>
              <a:rPr lang="it-IT" sz="2800" i="1" dirty="0">
                <a:solidFill>
                  <a:srgbClr val="000090"/>
                </a:solidFill>
                <a:latin typeface="+mn-lt"/>
              </a:rPr>
              <a:t>GUT</a:t>
            </a:r>
            <a:r>
              <a:rPr lang="it-IT" sz="2800" dirty="0">
                <a:solidFill>
                  <a:srgbClr val="000090"/>
                </a:solidFill>
                <a:latin typeface="+mn-lt"/>
              </a:rPr>
              <a:t> 2002; </a:t>
            </a:r>
            <a:r>
              <a:rPr lang="it-IT" sz="2800" b="1" dirty="0">
                <a:solidFill>
                  <a:srgbClr val="000090"/>
                </a:solidFill>
                <a:latin typeface="+mn-lt"/>
              </a:rPr>
              <a:t>50</a:t>
            </a:r>
            <a:r>
              <a:rPr lang="it-IT" sz="2800" dirty="0">
                <a:solidFill>
                  <a:srgbClr val="000090"/>
                </a:solidFill>
                <a:latin typeface="+mn-lt"/>
              </a:rPr>
              <a:t>:460) </a:t>
            </a:r>
            <a:endParaRPr lang="it-IT" sz="2800" dirty="0" smtClean="0">
              <a:solidFill>
                <a:srgbClr val="000090"/>
              </a:solidFill>
              <a:latin typeface="+mn-lt"/>
            </a:endParaRPr>
          </a:p>
          <a:p>
            <a:pPr marL="0" indent="0">
              <a:buClr>
                <a:srgbClr val="FFFF00"/>
              </a:buClr>
              <a:buSzPct val="115000"/>
            </a:pPr>
            <a:endParaRPr lang="it-IT" sz="2800" dirty="0">
              <a:solidFill>
                <a:srgbClr val="000090"/>
              </a:solidFill>
              <a:latin typeface="+mn-lt"/>
            </a:endParaRPr>
          </a:p>
          <a:p>
            <a:pPr marL="0" indent="0">
              <a:buClr>
                <a:srgbClr val="FFFF00"/>
              </a:buClr>
              <a:buSzPct val="115000"/>
            </a:pPr>
            <a:r>
              <a:rPr lang="it-IT" sz="2800" dirty="0">
                <a:solidFill>
                  <a:srgbClr val="000090"/>
                </a:solidFill>
                <a:latin typeface="+mn-lt"/>
              </a:rPr>
              <a:t>Complessivamente i FANS sono responsabili di circa il 40% delle EDS e delle morti correlate  </a:t>
            </a:r>
            <a:r>
              <a:rPr lang="it-IT" sz="2800" dirty="0" smtClean="0">
                <a:solidFill>
                  <a:srgbClr val="000090"/>
                </a:solidFill>
                <a:latin typeface="+mn-lt"/>
              </a:rPr>
              <a:t>(</a:t>
            </a:r>
            <a:r>
              <a:rPr lang="it-IT" sz="2800" i="1" dirty="0" err="1" smtClean="0">
                <a:solidFill>
                  <a:srgbClr val="000090"/>
                </a:solidFill>
                <a:latin typeface="+mn-lt"/>
              </a:rPr>
              <a:t>Pharmacoepid</a:t>
            </a:r>
            <a:r>
              <a:rPr lang="it-IT" sz="2800" i="1" dirty="0" smtClean="0">
                <a:solidFill>
                  <a:srgbClr val="000090"/>
                </a:solidFill>
                <a:latin typeface="+mn-lt"/>
              </a:rPr>
              <a:t>. </a:t>
            </a:r>
            <a:r>
              <a:rPr lang="it-IT" sz="2800" i="1" dirty="0">
                <a:solidFill>
                  <a:srgbClr val="000090"/>
                </a:solidFill>
                <a:latin typeface="+mn-lt"/>
              </a:rPr>
              <a:t>and </a:t>
            </a:r>
            <a:r>
              <a:rPr lang="it-IT" sz="2800" i="1" dirty="0" err="1">
                <a:solidFill>
                  <a:srgbClr val="000090"/>
                </a:solidFill>
                <a:latin typeface="+mn-lt"/>
              </a:rPr>
              <a:t>Drug</a:t>
            </a:r>
            <a:r>
              <a:rPr lang="it-IT" sz="2800" i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2800" i="1" dirty="0" err="1">
                <a:solidFill>
                  <a:srgbClr val="000090"/>
                </a:solidFill>
                <a:latin typeface="+mn-lt"/>
              </a:rPr>
              <a:t>Safety</a:t>
            </a:r>
            <a:r>
              <a:rPr lang="it-IT" sz="2800" dirty="0">
                <a:solidFill>
                  <a:srgbClr val="000090"/>
                </a:solidFill>
                <a:latin typeface="+mn-lt"/>
              </a:rPr>
              <a:t> 2001; </a:t>
            </a:r>
            <a:r>
              <a:rPr lang="it-IT" sz="2800" b="1" dirty="0">
                <a:solidFill>
                  <a:srgbClr val="000090"/>
                </a:solidFill>
                <a:latin typeface="+mn-lt"/>
              </a:rPr>
              <a:t>10</a:t>
            </a:r>
            <a:r>
              <a:rPr lang="it-IT" sz="2800" dirty="0">
                <a:solidFill>
                  <a:srgbClr val="000090"/>
                </a:solidFill>
                <a:latin typeface="+mn-lt"/>
              </a:rPr>
              <a:t>:13</a:t>
            </a:r>
            <a:r>
              <a:rPr lang="it-IT" sz="2800" dirty="0" smtClean="0">
                <a:solidFill>
                  <a:srgbClr val="000090"/>
                </a:solidFill>
                <a:latin typeface="+mn-lt"/>
              </a:rPr>
              <a:t>)</a:t>
            </a:r>
          </a:p>
          <a:p>
            <a:pPr marL="0" indent="0">
              <a:buClr>
                <a:srgbClr val="FFFF00"/>
              </a:buClr>
              <a:buSzPct val="115000"/>
            </a:pPr>
            <a:endParaRPr lang="it-IT" sz="2800" dirty="0">
              <a:solidFill>
                <a:srgbClr val="000090"/>
              </a:solidFill>
              <a:latin typeface="+mn-lt"/>
            </a:endParaRPr>
          </a:p>
          <a:p>
            <a:pPr marL="0" indent="0">
              <a:buClr>
                <a:srgbClr val="FFFF00"/>
              </a:buClr>
              <a:buSzPct val="115000"/>
            </a:pPr>
            <a:r>
              <a:rPr lang="it-IT" sz="2800" dirty="0">
                <a:solidFill>
                  <a:srgbClr val="000090"/>
                </a:solidFill>
                <a:latin typeface="+mn-lt"/>
              </a:rPr>
              <a:t>Il rischio di EDS negli utilizzatori di FANS è di 4-6 volte superiore rispetto ai non utilizzatori</a:t>
            </a:r>
          </a:p>
          <a:p>
            <a:pPr>
              <a:buClr>
                <a:srgbClr val="FFFF00"/>
              </a:buClr>
              <a:buSzPct val="115000"/>
              <a:buFont typeface="Wingdings" charset="0"/>
              <a:buChar char="Ø"/>
            </a:pPr>
            <a:endParaRPr lang="it-IT" dirty="0" smtClean="0">
              <a:solidFill>
                <a:srgbClr val="000090"/>
              </a:solidFill>
              <a:latin typeface="+mn-lt"/>
            </a:endParaRPr>
          </a:p>
          <a:p>
            <a:pPr>
              <a:spcAft>
                <a:spcPct val="40000"/>
              </a:spcAft>
              <a:buClr>
                <a:srgbClr val="FFFF00"/>
              </a:buClr>
              <a:buFont typeface="Wingdings" charset="0"/>
              <a:buNone/>
            </a:pPr>
            <a:r>
              <a:rPr kumimoji="1" lang="it-IT" dirty="0">
                <a:solidFill>
                  <a:srgbClr val="000090"/>
                </a:solidFill>
                <a:latin typeface="+mn-lt"/>
              </a:rPr>
              <a:t>In UK il solo uso di FANS è responsabile di:</a:t>
            </a:r>
            <a:br>
              <a:rPr kumimoji="1" lang="it-IT" dirty="0">
                <a:solidFill>
                  <a:srgbClr val="000090"/>
                </a:solidFill>
                <a:latin typeface="+mn-lt"/>
              </a:rPr>
            </a:br>
            <a:r>
              <a:rPr kumimoji="1" lang="it-IT" dirty="0" smtClean="0">
                <a:solidFill>
                  <a:srgbClr val="000090"/>
                </a:solidFill>
                <a:latin typeface="+mn-lt"/>
              </a:rPr>
              <a:t>65.000 ricoveri/anno</a:t>
            </a:r>
            <a:r>
              <a:rPr kumimoji="1" lang="it-IT" dirty="0">
                <a:solidFill>
                  <a:srgbClr val="000090"/>
                </a:solidFill>
                <a:latin typeface="+mn-lt"/>
              </a:rPr>
              <a:t/>
            </a:r>
            <a:br>
              <a:rPr kumimoji="1" lang="it-IT" dirty="0">
                <a:solidFill>
                  <a:srgbClr val="000090"/>
                </a:solidFill>
                <a:latin typeface="+mn-lt"/>
              </a:rPr>
            </a:br>
            <a:r>
              <a:rPr kumimoji="1" lang="it-IT" dirty="0">
                <a:solidFill>
                  <a:srgbClr val="000090"/>
                </a:solidFill>
                <a:latin typeface="+mn-lt"/>
              </a:rPr>
              <a:t>12.000 episodi di ulcere sanguinanti/anno</a:t>
            </a:r>
            <a:br>
              <a:rPr kumimoji="1" lang="it-IT" dirty="0">
                <a:solidFill>
                  <a:srgbClr val="000090"/>
                </a:solidFill>
                <a:latin typeface="+mn-lt"/>
              </a:rPr>
            </a:br>
            <a:r>
              <a:rPr kumimoji="1" lang="it-IT" dirty="0">
                <a:solidFill>
                  <a:srgbClr val="000090"/>
                </a:solidFill>
                <a:latin typeface="+mn-lt"/>
              </a:rPr>
              <a:t>2.000 morti/anno </a:t>
            </a:r>
          </a:p>
        </p:txBody>
      </p:sp>
    </p:spTree>
    <p:extLst>
      <p:ext uri="{BB962C8B-B14F-4D97-AF65-F5344CB8AC3E}">
        <p14:creationId xmlns:p14="http://schemas.microsoft.com/office/powerpoint/2010/main" val="56115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07105" y="293688"/>
            <a:ext cx="8925770" cy="1200329"/>
          </a:xfrm>
          <a:prstGeom prst="rect">
            <a:avLst/>
          </a:prstGeom>
          <a:solidFill>
            <a:srgbClr val="000090"/>
          </a:solidFill>
          <a:ln w="38100" cmpd="sng">
            <a:solidFill>
              <a:srgbClr val="81FF39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rgbClr val="66FF33"/>
                </a:solidFill>
              </a:rPr>
              <a:t>Dati di mortalità negli USA nel </a:t>
            </a:r>
            <a:r>
              <a:rPr lang="it-IT" sz="3600" dirty="0" smtClean="0">
                <a:solidFill>
                  <a:srgbClr val="66FF33"/>
                </a:solidFill>
              </a:rPr>
              <a:t>2011 </a:t>
            </a:r>
            <a:r>
              <a:rPr lang="it-IT" sz="3600" dirty="0">
                <a:solidFill>
                  <a:srgbClr val="66FF33"/>
                </a:solidFill>
              </a:rPr>
              <a:t>per 7</a:t>
            </a:r>
            <a:br>
              <a:rPr lang="it-IT" sz="3600" dirty="0">
                <a:solidFill>
                  <a:srgbClr val="66FF33"/>
                </a:solidFill>
              </a:rPr>
            </a:br>
            <a:r>
              <a:rPr lang="it-IT" sz="3600" dirty="0">
                <a:solidFill>
                  <a:srgbClr val="66FF33"/>
                </a:solidFill>
              </a:rPr>
              <a:t>patologie selezionate </a:t>
            </a:r>
            <a:endParaRPr lang="it-IT" sz="3600" dirty="0" smtClean="0">
              <a:solidFill>
                <a:srgbClr val="66FF33"/>
              </a:solidFill>
            </a:endParaRPr>
          </a:p>
        </p:txBody>
      </p:sp>
      <p:grpSp>
        <p:nvGrpSpPr>
          <p:cNvPr id="58380" name="Group 12"/>
          <p:cNvGrpSpPr>
            <a:grpSpLocks/>
          </p:cNvGrpSpPr>
          <p:nvPr/>
        </p:nvGrpSpPr>
        <p:grpSpPr bwMode="auto">
          <a:xfrm>
            <a:off x="8088313" y="6242050"/>
            <a:ext cx="944562" cy="620713"/>
            <a:chOff x="1873" y="1457"/>
            <a:chExt cx="1006" cy="661"/>
          </a:xfrm>
        </p:grpSpPr>
        <p:pic>
          <p:nvPicPr>
            <p:cNvPr id="58381" name="Picture 13" descr="HM00260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" y="1457"/>
              <a:ext cx="397" cy="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382" name="Group 14"/>
            <p:cNvGrpSpPr>
              <a:grpSpLocks/>
            </p:cNvGrpSpPr>
            <p:nvPr/>
          </p:nvGrpSpPr>
          <p:grpSpPr bwMode="auto">
            <a:xfrm>
              <a:off x="1873" y="1622"/>
              <a:ext cx="620" cy="371"/>
              <a:chOff x="1873" y="1622"/>
              <a:chExt cx="2226" cy="1330"/>
            </a:xfrm>
          </p:grpSpPr>
          <p:pic>
            <p:nvPicPr>
              <p:cNvPr id="58383" name="Picture 15" descr="j0199381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3" y="1944"/>
                <a:ext cx="1966" cy="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58384" name="Object 16"/>
              <p:cNvGraphicFramePr>
                <a:graphicFrameLocks noChangeAspect="1"/>
              </p:cNvGraphicFramePr>
              <p:nvPr/>
            </p:nvGraphicFramePr>
            <p:xfrm>
              <a:off x="2982" y="1622"/>
              <a:ext cx="1117" cy="13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06" name="CorelDRAW" r:id="rId5" imgW="1555090" imgH="2350922" progId="CorelDraw.Grafica.8">
                      <p:embed/>
                    </p:oleObj>
                  </mc:Choice>
                  <mc:Fallback>
                    <p:oleObj name="CorelDRAW" r:id="rId5" imgW="1555090" imgH="2350922" progId="CorelDraw.Grafica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82" y="1622"/>
                            <a:ext cx="1117" cy="13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-182770" y="1376955"/>
            <a:ext cx="9326770" cy="5608025"/>
            <a:chOff x="-205" y="1055"/>
            <a:chExt cx="5534" cy="3265"/>
          </a:xfrm>
        </p:grpSpPr>
        <p:grpSp>
          <p:nvGrpSpPr>
            <p:cNvPr id="58385" name="Group 17"/>
            <p:cNvGrpSpPr>
              <a:grpSpLocks/>
            </p:cNvGrpSpPr>
            <p:nvPr/>
          </p:nvGrpSpPr>
          <p:grpSpPr bwMode="auto">
            <a:xfrm>
              <a:off x="-205" y="1055"/>
              <a:ext cx="5534" cy="3265"/>
              <a:chOff x="-205" y="1055"/>
              <a:chExt cx="5534" cy="3265"/>
            </a:xfrm>
          </p:grpSpPr>
          <p:graphicFrame>
            <p:nvGraphicFramePr>
              <p:cNvPr id="58371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2815380"/>
                  </p:ext>
                </p:extLst>
              </p:nvPr>
            </p:nvGraphicFramePr>
            <p:xfrm>
              <a:off x="-205" y="1055"/>
              <a:ext cx="5534" cy="32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07" name="Grafico" r:id="rId7" imgW="6908800" imgH="4076700" progId="MSGraph.Chart.8">
                      <p:embed followColorScheme="full"/>
                    </p:oleObj>
                  </mc:Choice>
                  <mc:Fallback>
                    <p:oleObj name="Grafico" r:id="rId7" imgW="6908800" imgH="4076700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05" y="1055"/>
                            <a:ext cx="5534" cy="326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374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519" y="1966"/>
                <a:ext cx="67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Arial" charset="0"/>
                  </a:rPr>
                  <a:t>N. morti</a:t>
                </a:r>
              </a:p>
            </p:txBody>
          </p:sp>
        </p:grpSp>
        <p:sp>
          <p:nvSpPr>
            <p:cNvPr id="58386" name="Text Box 18"/>
            <p:cNvSpPr txBox="1">
              <a:spLocks noChangeArrowheads="1"/>
            </p:cNvSpPr>
            <p:nvPr/>
          </p:nvSpPr>
          <p:spPr bwMode="auto">
            <a:xfrm>
              <a:off x="2483" y="1576"/>
              <a:ext cx="491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dirty="0" smtClean="0"/>
                <a:t>16.700</a:t>
              </a:r>
              <a:endParaRPr lang="it-I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313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304800" y="1403350"/>
            <a:ext cx="8610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32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Il dolore cronico presente nelle malattie degenerative, neurologiche, oncologiche, specie nelle  fasi  avanzate  e  terminali  di  malattia, assume  caratteristiche  di  dolore GLOBALE, ovvero di sofferenza personale che, trova nella propria </a:t>
            </a:r>
            <a:r>
              <a:rPr lang="it-IT" sz="3200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etiopatogenesi</a:t>
            </a:r>
            <a:r>
              <a:rPr lang="it-IT" sz="32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, oltre che motivazioni fisiche, anche cause psicologiche e sociali, come evidenziato nei documenti </a:t>
            </a:r>
            <a:r>
              <a:rPr lang="it-IT" sz="3200" dirty="0" err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dell</a:t>
            </a:r>
            <a:r>
              <a:rPr lang="ja-JP" altLang="it-IT" sz="32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3200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Organizzazione Mondiale della Sanità</a:t>
            </a:r>
          </a:p>
          <a:p>
            <a:pPr algn="just" eaLnBrk="0" hangingPunct="0">
              <a:spcBef>
                <a:spcPct val="50000"/>
              </a:spcBef>
            </a:pPr>
            <a:endParaRPr lang="it-IT" sz="3200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676400" y="446088"/>
            <a:ext cx="55118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latin typeface="Times New Roman" charset="0"/>
              </a:rPr>
              <a:t>DOLORE GLOBALE</a:t>
            </a:r>
          </a:p>
        </p:txBody>
      </p:sp>
    </p:spTree>
    <p:extLst>
      <p:ext uri="{BB962C8B-B14F-4D97-AF65-F5344CB8AC3E}">
        <p14:creationId xmlns:p14="http://schemas.microsoft.com/office/powerpoint/2010/main" val="366722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103" y="251690"/>
            <a:ext cx="8900037" cy="64633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DA3100"/>
                </a:solidFill>
              </a:rPr>
              <a:t>Rischio cardiovascolare associato all’impiego dei FANS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2400" dirty="0" smtClean="0"/>
              <a:t>Uno studio di </a:t>
            </a:r>
            <a:r>
              <a:rPr lang="it-IT" sz="2400" dirty="0"/>
              <a:t>meta-analisi </a:t>
            </a:r>
            <a:r>
              <a:rPr lang="it-IT" sz="2400" dirty="0" smtClean="0"/>
              <a:t>(31 </a:t>
            </a:r>
            <a:r>
              <a:rPr lang="it-IT" sz="2400" dirty="0"/>
              <a:t>studi per un totale di 116.429 </a:t>
            </a:r>
            <a:r>
              <a:rPr lang="it-IT" sz="2400" dirty="0" smtClean="0"/>
              <a:t>pazienti) ha </a:t>
            </a:r>
            <a:r>
              <a:rPr lang="it-IT" sz="2400" dirty="0"/>
              <a:t>preso in esame la sicurezza cardiovascolare di sette FANS: </a:t>
            </a:r>
            <a:r>
              <a:rPr lang="it-IT" sz="2400" dirty="0" err="1" smtClean="0"/>
              <a:t>Brufen</a:t>
            </a:r>
            <a:r>
              <a:rPr lang="it-IT" sz="2400" dirty="0" smtClean="0"/>
              <a:t>, Voltaren, </a:t>
            </a:r>
            <a:r>
              <a:rPr lang="it-IT" sz="2400" dirty="0" err="1" smtClean="0"/>
              <a:t>Synflex</a:t>
            </a:r>
            <a:r>
              <a:rPr lang="it-IT" sz="2400" dirty="0" smtClean="0"/>
              <a:t> , </a:t>
            </a:r>
            <a:r>
              <a:rPr lang="it-IT" sz="2400" dirty="0" err="1" smtClean="0"/>
              <a:t>Celebrex</a:t>
            </a:r>
            <a:r>
              <a:rPr lang="it-IT" sz="2400" dirty="0" smtClean="0"/>
              <a:t>, </a:t>
            </a:r>
            <a:r>
              <a:rPr lang="it-IT" sz="2400" dirty="0" err="1" smtClean="0"/>
              <a:t>Arcoxia</a:t>
            </a:r>
            <a:r>
              <a:rPr lang="it-IT" sz="2400" dirty="0" smtClean="0"/>
              <a:t>, </a:t>
            </a:r>
            <a:r>
              <a:rPr lang="it-IT" sz="2400" dirty="0" err="1" smtClean="0"/>
              <a:t>Vioxx</a:t>
            </a:r>
            <a:r>
              <a:rPr lang="it-IT" sz="2400" dirty="0" smtClean="0"/>
              <a:t> ed ha </a:t>
            </a:r>
            <a:r>
              <a:rPr lang="it-IT" sz="2400" dirty="0" err="1" smtClean="0"/>
              <a:t>valuatato</a:t>
            </a:r>
            <a:r>
              <a:rPr lang="it-IT" sz="2400" dirty="0" smtClean="0"/>
              <a:t> il rischio di </a:t>
            </a:r>
            <a:r>
              <a:rPr lang="it-IT" sz="2400" dirty="0"/>
              <a:t>reazioni avverse cardiovascolari.</a:t>
            </a:r>
          </a:p>
          <a:p>
            <a:endParaRPr lang="it-IT" sz="2400" dirty="0"/>
          </a:p>
          <a:p>
            <a:r>
              <a:rPr lang="it-IT" sz="2400" dirty="0"/>
              <a:t>Un aumento del rischio di ictus è risultato associato con tutti i FANS, rispetto al placebo. </a:t>
            </a:r>
            <a:r>
              <a:rPr lang="it-IT" sz="2400" dirty="0" err="1" smtClean="0"/>
              <a:t>Brufen</a:t>
            </a:r>
            <a:r>
              <a:rPr lang="it-IT" sz="2400" dirty="0" smtClean="0"/>
              <a:t> ha </a:t>
            </a:r>
            <a:r>
              <a:rPr lang="it-IT" sz="2400" dirty="0"/>
              <a:t>provocato il più alto rischio di ictus rispetto al placebo </a:t>
            </a:r>
            <a:r>
              <a:rPr lang="it-IT" sz="2400" dirty="0" smtClean="0"/>
              <a:t>(RR</a:t>
            </a:r>
            <a:r>
              <a:rPr lang="it-IT" sz="2400" dirty="0"/>
              <a:t>=3.36 ), seguito da </a:t>
            </a:r>
            <a:r>
              <a:rPr lang="it-IT" sz="2400" dirty="0" err="1"/>
              <a:t>Diclofenac</a:t>
            </a:r>
            <a:r>
              <a:rPr lang="it-IT" sz="2400" dirty="0"/>
              <a:t> ( RR=2.86 )</a:t>
            </a:r>
            <a:r>
              <a:rPr lang="it-IT" sz="2400" dirty="0" smtClean="0"/>
              <a:t>. Il </a:t>
            </a:r>
            <a:r>
              <a:rPr lang="it-IT" sz="2400" dirty="0"/>
              <a:t>più basso rischio di ictus è stato osservato con il </a:t>
            </a:r>
            <a:r>
              <a:rPr lang="it-IT" sz="2400" dirty="0" err="1"/>
              <a:t>Naprossene</a:t>
            </a:r>
            <a:r>
              <a:rPr lang="it-IT" sz="2400" dirty="0"/>
              <a:t> ( RR=1.76 ).</a:t>
            </a:r>
          </a:p>
          <a:p>
            <a:endParaRPr lang="it-IT" sz="2400" dirty="0"/>
          </a:p>
          <a:p>
            <a:r>
              <a:rPr lang="it-IT" sz="2400" dirty="0" smtClean="0"/>
              <a:t>Tra i COXIB il </a:t>
            </a:r>
            <a:r>
              <a:rPr lang="it-IT" sz="2400" dirty="0"/>
              <a:t>più alto rischio di infarto miocardico è stato osservato con </a:t>
            </a:r>
            <a:r>
              <a:rPr lang="it-IT" sz="2400" dirty="0" err="1"/>
              <a:t>Rofecoxib</a:t>
            </a:r>
            <a:r>
              <a:rPr lang="it-IT" sz="2400" dirty="0"/>
              <a:t> </a:t>
            </a:r>
            <a:r>
              <a:rPr lang="it-IT" sz="2400" dirty="0" smtClean="0"/>
              <a:t>(RR</a:t>
            </a:r>
            <a:r>
              <a:rPr lang="it-IT" sz="2400" dirty="0"/>
              <a:t>=2.12 ), seguito da </a:t>
            </a:r>
            <a:r>
              <a:rPr lang="it-IT" sz="2400" dirty="0" err="1"/>
              <a:t>Lumiracoxib</a:t>
            </a:r>
            <a:r>
              <a:rPr lang="it-IT" sz="2400" dirty="0"/>
              <a:t> ( RR=2 ).</a:t>
            </a:r>
          </a:p>
          <a:p>
            <a:endParaRPr lang="it-IT" sz="2400" dirty="0"/>
          </a:p>
          <a:p>
            <a:r>
              <a:rPr lang="it-IT" dirty="0" smtClean="0"/>
              <a:t>Nel </a:t>
            </a:r>
            <a:r>
              <a:rPr lang="it-IT" dirty="0"/>
              <a:t>complesso, sono stati riscontrati 554 infarti </a:t>
            </a:r>
            <a:r>
              <a:rPr lang="it-IT" dirty="0" smtClean="0"/>
              <a:t>miocardici, </a:t>
            </a:r>
            <a:r>
              <a:rPr lang="it-IT" dirty="0"/>
              <a:t>377 eventi </a:t>
            </a:r>
            <a:r>
              <a:rPr lang="it-IT" dirty="0" err="1" smtClean="0"/>
              <a:t>ictali</a:t>
            </a:r>
            <a:r>
              <a:rPr lang="it-IT" dirty="0" smtClean="0"/>
              <a:t>.</a:t>
            </a:r>
            <a:r>
              <a:rPr lang="it-IT" i="1" dirty="0"/>
              <a:t> </a:t>
            </a:r>
            <a:endParaRPr lang="it-IT" i="1" dirty="0" smtClean="0"/>
          </a:p>
          <a:p>
            <a:r>
              <a:rPr lang="it-IT" i="1" dirty="0" smtClean="0"/>
              <a:t>  Br. </a:t>
            </a:r>
            <a:r>
              <a:rPr lang="it-IT" i="1" dirty="0" err="1" smtClean="0"/>
              <a:t>Med</a:t>
            </a:r>
            <a:r>
              <a:rPr lang="it-IT" i="1" dirty="0" smtClean="0"/>
              <a:t>. </a:t>
            </a:r>
            <a:r>
              <a:rPr lang="it-IT" i="1" dirty="0" err="1" smtClean="0"/>
              <a:t>J</a:t>
            </a:r>
            <a:r>
              <a:rPr lang="it-IT" i="1" dirty="0" smtClean="0"/>
              <a:t>., </a:t>
            </a:r>
            <a:r>
              <a:rPr lang="it-IT" i="1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94848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260350"/>
            <a:ext cx="8864600" cy="1250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000" dirty="0" smtClean="0">
                <a:cs typeface="+mj-cs"/>
              </a:rPr>
              <a:t/>
            </a:r>
            <a:br>
              <a:rPr lang="it-IT" sz="4000" dirty="0" smtClean="0">
                <a:cs typeface="+mj-cs"/>
              </a:rPr>
            </a:br>
            <a:r>
              <a:rPr lang="it-IT" sz="4000" dirty="0" smtClean="0">
                <a:cs typeface="+mj-cs"/>
              </a:rPr>
              <a:t/>
            </a:r>
            <a:br>
              <a:rPr lang="it-IT" sz="4000" dirty="0" smtClean="0">
                <a:cs typeface="+mj-cs"/>
              </a:rPr>
            </a:br>
            <a:endParaRPr lang="it-IT" sz="4000" dirty="0" smtClean="0">
              <a:cs typeface="+mj-cs"/>
            </a:endParaRPr>
          </a:p>
        </p:txBody>
      </p:sp>
      <p:pic>
        <p:nvPicPr>
          <p:cNvPr id="72706" name="Picture 5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1" y="1371600"/>
            <a:ext cx="8099045" cy="490220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5101" y="495300"/>
            <a:ext cx="89788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PRESENZA DI EFFETTI AVVERSI IN FUNZIONE DEL TEMPO</a:t>
            </a:r>
            <a:endParaRPr lang="it-IT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34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8" y="1054100"/>
            <a:ext cx="8842612" cy="5359400"/>
          </a:xfrm>
          <a:prstGeom prst="rect">
            <a:avLst/>
          </a:prstGeom>
          <a:ln>
            <a:solidFill>
              <a:srgbClr val="0F2BEC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110888" y="311834"/>
            <a:ext cx="8842612" cy="646331"/>
          </a:xfrm>
          <a:prstGeom prst="rect">
            <a:avLst/>
          </a:prstGeom>
          <a:solidFill>
            <a:schemeClr val="bg1"/>
          </a:solidFill>
          <a:ln>
            <a:solidFill>
              <a:srgbClr val="0F2BE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90"/>
                </a:solidFill>
              </a:rPr>
              <a:t>EFFETTI CARDIOVASCOLARI DI FANS E COXIB</a:t>
            </a:r>
            <a:endParaRPr lang="it-IT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5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472841" y="5757333"/>
            <a:ext cx="1245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Circulation</a:t>
            </a:r>
            <a:endParaRPr lang="it-IT" i="1" dirty="0" smtClean="0"/>
          </a:p>
          <a:p>
            <a:r>
              <a:rPr lang="it-IT" dirty="0" smtClean="0"/>
              <a:t> 2005: 112</a:t>
            </a:r>
          </a:p>
          <a:p>
            <a:r>
              <a:rPr lang="it-IT" dirty="0" smtClean="0"/>
              <a:t>p.759-770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71" y="118533"/>
            <a:ext cx="6017130" cy="65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566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53" y="190973"/>
            <a:ext cx="6028198" cy="6546377"/>
          </a:xfrm>
          <a:prstGeom prst="rect">
            <a:avLst/>
          </a:prstGeom>
          <a:noFill/>
          <a:ln w="57150" cmpd="sng">
            <a:solidFill>
              <a:srgbClr val="81FF3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469063"/>
            <a:ext cx="16875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30891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5" y="978150"/>
            <a:ext cx="8897330" cy="4000196"/>
          </a:xfrm>
          <a:prstGeom prst="rect">
            <a:avLst/>
          </a:prstGeom>
          <a:noFill/>
          <a:ln w="57150" cmpd="sng">
            <a:solidFill>
              <a:srgbClr val="81FF3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72" y="5029454"/>
            <a:ext cx="16875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07542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33453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asellaDiTesto 3"/>
          <p:cNvSpPr txBox="1"/>
          <p:nvPr/>
        </p:nvSpPr>
        <p:spPr>
          <a:xfrm>
            <a:off x="2048933" y="4361365"/>
            <a:ext cx="46566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Aliment</a:t>
            </a:r>
            <a:r>
              <a:rPr lang="it-IT" dirty="0" smtClean="0"/>
              <a:t>. </a:t>
            </a:r>
            <a:r>
              <a:rPr lang="it-IT" dirty="0" err="1" smtClean="0"/>
              <a:t>Pharmacol</a:t>
            </a:r>
            <a:r>
              <a:rPr lang="it-IT" dirty="0" smtClean="0"/>
              <a:t>. </a:t>
            </a:r>
            <a:r>
              <a:rPr lang="it-IT" dirty="0" err="1" smtClean="0"/>
              <a:t>Ther</a:t>
            </a:r>
            <a:r>
              <a:rPr lang="it-IT" dirty="0" smtClean="0"/>
              <a:t>. 2008, 27 p. 31-40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228598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490134"/>
            <a:ext cx="8873067" cy="4961466"/>
          </a:xfrm>
          <a:prstGeom prst="rect">
            <a:avLst/>
          </a:prstGeom>
          <a:ln>
            <a:solidFill>
              <a:srgbClr val="F73FA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CasellaDiTesto 4"/>
          <p:cNvSpPr txBox="1"/>
          <p:nvPr/>
        </p:nvSpPr>
        <p:spPr>
          <a:xfrm>
            <a:off x="118534" y="220133"/>
            <a:ext cx="9025466" cy="95410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73FA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ED118A"/>
                </a:solidFill>
              </a:rPr>
              <a:t>INTERAZIONE ADDITIVA DI </a:t>
            </a:r>
            <a:r>
              <a:rPr lang="it-IT" sz="2800" b="1" dirty="0" err="1" smtClean="0">
                <a:solidFill>
                  <a:srgbClr val="ED118A"/>
                </a:solidFill>
              </a:rPr>
              <a:t>SSRIs</a:t>
            </a:r>
            <a:r>
              <a:rPr lang="it-IT" sz="2800" b="1" dirty="0" smtClean="0">
                <a:solidFill>
                  <a:srgbClr val="ED118A"/>
                </a:solidFill>
              </a:rPr>
              <a:t> E FANS NELL’AUMENTARE IL RISCHIO DI EMORRAGIA GASTROINTESTINALE </a:t>
            </a:r>
            <a:endParaRPr lang="it-IT" sz="2800" b="1" dirty="0">
              <a:solidFill>
                <a:srgbClr val="ED11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1009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34" y="0"/>
            <a:ext cx="6045200" cy="6688667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5215467" y="1354667"/>
            <a:ext cx="1151466" cy="287866"/>
          </a:xfrm>
          <a:prstGeom prst="ellipse">
            <a:avLst/>
          </a:prstGeom>
          <a:noFill/>
          <a:ln w="38100" cmpd="sng">
            <a:solidFill>
              <a:srgbClr val="F73F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215467" y="5875867"/>
            <a:ext cx="1151466" cy="287866"/>
          </a:xfrm>
          <a:prstGeom prst="ellipse">
            <a:avLst/>
          </a:prstGeom>
          <a:noFill/>
          <a:ln w="38100" cmpd="sng">
            <a:solidFill>
              <a:srgbClr val="81FF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5215467" y="3640667"/>
            <a:ext cx="1151466" cy="287866"/>
          </a:xfrm>
          <a:prstGeom prst="ellipse">
            <a:avLst/>
          </a:prstGeom>
          <a:noFill/>
          <a:ln w="38100" cmpd="sng">
            <a:solidFill>
              <a:srgbClr val="F73F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>
            <a:off x="1794933" y="220133"/>
            <a:ext cx="846667" cy="0"/>
          </a:xfrm>
          <a:prstGeom prst="line">
            <a:avLst/>
          </a:prstGeom>
          <a:ln>
            <a:solidFill>
              <a:srgbClr val="81FF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794932" y="2489200"/>
            <a:ext cx="846667" cy="0"/>
          </a:xfrm>
          <a:prstGeom prst="line">
            <a:avLst/>
          </a:prstGeom>
          <a:ln>
            <a:solidFill>
              <a:srgbClr val="81FF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1794932" y="4842930"/>
            <a:ext cx="1676401" cy="0"/>
          </a:xfrm>
          <a:prstGeom prst="line">
            <a:avLst/>
          </a:prstGeom>
          <a:ln>
            <a:solidFill>
              <a:srgbClr val="ED11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97959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"/>
          <p:cNvSpPr txBox="1">
            <a:spLocks noChangeArrowheads="1"/>
          </p:cNvSpPr>
          <p:nvPr/>
        </p:nvSpPr>
        <p:spPr bwMode="auto">
          <a:xfrm>
            <a:off x="4764403" y="6493791"/>
            <a:ext cx="3686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/>
              <a:t>from </a:t>
            </a:r>
            <a:r>
              <a:rPr lang="it-IT" sz="1600" i="1" dirty="0" err="1" smtClean="0"/>
              <a:t>J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Intern</a:t>
            </a:r>
            <a:r>
              <a:rPr lang="it-IT" sz="1600" i="1" dirty="0" smtClean="0"/>
              <a:t>. </a:t>
            </a:r>
            <a:r>
              <a:rPr lang="it-IT" sz="1600" i="1" dirty="0" err="1"/>
              <a:t>Med</a:t>
            </a:r>
            <a:r>
              <a:rPr lang="it-IT" sz="1600" i="1" dirty="0"/>
              <a:t> </a:t>
            </a:r>
            <a:r>
              <a:rPr lang="it-IT" sz="1600" dirty="0"/>
              <a:t> 2010; 268: 51-529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87737" y="39280"/>
            <a:ext cx="5827236" cy="461665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INTERAZIONE SU BASE FARMACODINAMICA</a:t>
            </a:r>
            <a:endParaRPr lang="it-IT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01" y="500945"/>
            <a:ext cx="7801827" cy="60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8183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220961" y="5410200"/>
            <a:ext cx="24988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 flipV="1">
            <a:off x="2679374" y="3505200"/>
            <a:ext cx="0" cy="1905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2719761" y="3505200"/>
            <a:ext cx="2296137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V="1">
            <a:off x="5015899" y="1677988"/>
            <a:ext cx="0" cy="1828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5015898" y="1736242"/>
            <a:ext cx="1517716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220961" y="5522045"/>
            <a:ext cx="2411413" cy="476250"/>
          </a:xfrm>
          <a:prstGeom prst="rect">
            <a:avLst/>
          </a:prstGeom>
          <a:gradFill rotWithShape="0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Dolore moderato</a:t>
            </a:r>
            <a:endParaRPr lang="it-IT" sz="2400" dirty="0">
              <a:cs typeface="+mn-cs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74858" y="4800600"/>
            <a:ext cx="12192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FANS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862218" y="3622675"/>
            <a:ext cx="1954213" cy="476250"/>
          </a:xfrm>
          <a:prstGeom prst="rect">
            <a:avLst/>
          </a:prstGeom>
          <a:gradFill rotWithShape="0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Dolore medio</a:t>
            </a:r>
            <a:endParaRPr lang="it-IT" sz="2400" dirty="0">
              <a:cs typeface="+mn-cs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2679374" y="2557524"/>
            <a:ext cx="2235200" cy="850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Oppioidi deboli</a:t>
            </a:r>
          </a:p>
          <a:p>
            <a:pPr eaLnBrk="0" hangingPunct="0">
              <a:defRPr/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+ FANS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172172" y="1949487"/>
            <a:ext cx="1178114" cy="830997"/>
          </a:xfrm>
          <a:prstGeom prst="rect">
            <a:avLst/>
          </a:prstGeom>
          <a:gradFill rotWithShape="0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Dolore severo</a:t>
            </a:r>
            <a:endParaRPr lang="it-IT" sz="2400" dirty="0">
              <a:cs typeface="+mn-cs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4618499" y="718324"/>
            <a:ext cx="1915115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Oppioidi forti</a:t>
            </a:r>
          </a:p>
          <a:p>
            <a:pPr eaLnBrk="0" hangingPunct="0">
              <a:defRPr/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+/- FANS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019800" y="5756275"/>
            <a:ext cx="2819400" cy="547688"/>
          </a:xfrm>
          <a:prstGeom prst="rect">
            <a:avLst/>
          </a:prstGeom>
          <a:gradFill rotWithShape="0">
            <a:gsLst>
              <a:gs pos="0">
                <a:srgbClr val="FF3399">
                  <a:gamma/>
                  <a:shade val="46275"/>
                  <a:invGamma/>
                </a:srgbClr>
              </a:gs>
              <a:gs pos="50000">
                <a:srgbClr val="FF3399"/>
              </a:gs>
              <a:gs pos="100000">
                <a:srgbClr val="FF3399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+/- ADIUVANTI</a:t>
            </a:r>
            <a:endParaRPr lang="it-IT">
              <a:cs typeface="+mn-cs"/>
            </a:endParaRPr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674859" y="1347886"/>
            <a:ext cx="1957516" cy="2067514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Codeina</a:t>
            </a:r>
          </a:p>
          <a:p>
            <a:pPr algn="ctr">
              <a:defRPr/>
            </a:pPr>
            <a:r>
              <a:rPr lang="it-IT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Tramadolo</a:t>
            </a:r>
            <a:endParaRPr lang="it-IT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it-IT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Buprenorfina</a:t>
            </a:r>
            <a:endParaRPr lang="it-IT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it-IT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Tapentadolo</a:t>
            </a:r>
            <a:endParaRPr lang="it-IT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6671709" y="527854"/>
            <a:ext cx="2167491" cy="2257337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Morfina</a:t>
            </a:r>
          </a:p>
          <a:p>
            <a:pPr algn="ctr">
              <a:defRPr/>
            </a:pPr>
            <a:r>
              <a:rPr lang="it-IT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Ossicodone</a:t>
            </a:r>
            <a:endParaRPr lang="it-IT" sz="1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it-IT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Metadone</a:t>
            </a:r>
          </a:p>
          <a:p>
            <a:pPr algn="ctr">
              <a:defRPr/>
            </a:pPr>
            <a:r>
              <a:rPr lang="it-IT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Fentanyl</a:t>
            </a:r>
            <a:r>
              <a:rPr lang="it-IT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it-IT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TTS</a:t>
            </a:r>
          </a:p>
          <a:p>
            <a:pPr algn="ctr">
              <a:defRPr/>
            </a:pPr>
            <a:r>
              <a:rPr lang="it-IT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Tapentadolo</a:t>
            </a:r>
            <a:endParaRPr lang="it-IT" sz="1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2"/>
          <p:cNvSpPr txBox="1">
            <a:spLocks noChangeArrowheads="1"/>
          </p:cNvSpPr>
          <p:nvPr/>
        </p:nvSpPr>
        <p:spPr bwMode="auto">
          <a:xfrm>
            <a:off x="879475" y="1622425"/>
            <a:ext cx="19621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000000"/>
                </a:solidFill>
              </a:rPr>
              <a:t>IBUPROFEN</a:t>
            </a:r>
          </a:p>
          <a:p>
            <a:pPr eaLnBrk="1" hangingPunct="1"/>
            <a:endParaRPr lang="it-IT" sz="1800" b="1" dirty="0">
              <a:solidFill>
                <a:srgbClr val="000000"/>
              </a:solidFill>
            </a:endParaRPr>
          </a:p>
          <a:p>
            <a:pPr eaLnBrk="1" hangingPunct="1"/>
            <a:r>
              <a:rPr lang="it-IT" sz="1800" b="1" dirty="0">
                <a:solidFill>
                  <a:srgbClr val="000000"/>
                </a:solidFill>
              </a:rPr>
              <a:t>NAPROXEN</a:t>
            </a:r>
          </a:p>
          <a:p>
            <a:pPr eaLnBrk="1" hangingPunct="1"/>
            <a:endParaRPr lang="it-IT" sz="1800" b="1" dirty="0">
              <a:solidFill>
                <a:srgbClr val="000000"/>
              </a:solidFill>
            </a:endParaRPr>
          </a:p>
          <a:p>
            <a:pPr eaLnBrk="1" hangingPunct="1"/>
            <a:r>
              <a:rPr lang="it-IT" sz="1800" b="1" dirty="0">
                <a:solidFill>
                  <a:srgbClr val="000000"/>
                </a:solidFill>
              </a:rPr>
              <a:t>INDOMETACINA</a:t>
            </a:r>
          </a:p>
        </p:txBody>
      </p:sp>
      <p:sp>
        <p:nvSpPr>
          <p:cNvPr id="119810" name="Text Box 3"/>
          <p:cNvSpPr txBox="1">
            <a:spLocks noChangeArrowheads="1"/>
          </p:cNvSpPr>
          <p:nvPr/>
        </p:nvSpPr>
        <p:spPr bwMode="auto">
          <a:xfrm>
            <a:off x="688643" y="207963"/>
            <a:ext cx="775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000000"/>
                </a:solidFill>
              </a:rPr>
              <a:t>FANS CHE INIBISCONO L</a:t>
            </a:r>
            <a:r>
              <a:rPr lang="ja-JP" altLang="it-IT" b="1" dirty="0">
                <a:solidFill>
                  <a:srgbClr val="000000"/>
                </a:solidFill>
              </a:rPr>
              <a:t>’</a:t>
            </a:r>
            <a:r>
              <a:rPr lang="it-IT" altLang="ja-JP" b="1" dirty="0">
                <a:solidFill>
                  <a:srgbClr val="000000"/>
                </a:solidFill>
              </a:rPr>
              <a:t>AZIONE DELL</a:t>
            </a:r>
            <a:r>
              <a:rPr lang="ja-JP" altLang="it-IT" b="1" dirty="0">
                <a:solidFill>
                  <a:srgbClr val="000000"/>
                </a:solidFill>
              </a:rPr>
              <a:t>’</a:t>
            </a:r>
            <a:r>
              <a:rPr lang="it-IT" altLang="ja-JP" b="1" dirty="0">
                <a:solidFill>
                  <a:srgbClr val="000000"/>
                </a:solidFill>
              </a:rPr>
              <a:t>ASPIRINA </a:t>
            </a:r>
          </a:p>
          <a:p>
            <a:pPr algn="ctr" eaLnBrk="1" hangingPunct="1"/>
            <a:r>
              <a:rPr lang="it-IT" b="1" dirty="0">
                <a:solidFill>
                  <a:srgbClr val="000000"/>
                </a:solidFill>
              </a:rPr>
              <a:t>SULLA FUNZIONE PIASTRINICA</a:t>
            </a:r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283285" y="3303588"/>
            <a:ext cx="8520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000000"/>
                </a:solidFill>
              </a:rPr>
              <a:t>FANS CHE </a:t>
            </a:r>
            <a:r>
              <a:rPr lang="it-IT" b="1" u="sng" dirty="0">
                <a:solidFill>
                  <a:srgbClr val="000000"/>
                </a:solidFill>
              </a:rPr>
              <a:t>NON</a:t>
            </a:r>
            <a:r>
              <a:rPr lang="it-IT" b="1" dirty="0">
                <a:solidFill>
                  <a:srgbClr val="000000"/>
                </a:solidFill>
              </a:rPr>
              <a:t> INIBISCONO L</a:t>
            </a:r>
            <a:r>
              <a:rPr lang="ja-JP" altLang="it-IT" b="1" dirty="0">
                <a:solidFill>
                  <a:srgbClr val="000000"/>
                </a:solidFill>
              </a:rPr>
              <a:t>’</a:t>
            </a:r>
            <a:r>
              <a:rPr lang="it-IT" altLang="ja-JP" b="1" dirty="0">
                <a:solidFill>
                  <a:srgbClr val="000000"/>
                </a:solidFill>
              </a:rPr>
              <a:t>AZIONE DELL</a:t>
            </a:r>
            <a:r>
              <a:rPr lang="ja-JP" altLang="it-IT" b="1" dirty="0">
                <a:solidFill>
                  <a:srgbClr val="000000"/>
                </a:solidFill>
              </a:rPr>
              <a:t>’</a:t>
            </a:r>
            <a:r>
              <a:rPr lang="it-IT" altLang="ja-JP" b="1" dirty="0">
                <a:solidFill>
                  <a:srgbClr val="000000"/>
                </a:solidFill>
              </a:rPr>
              <a:t>ASPIRINA </a:t>
            </a:r>
          </a:p>
          <a:p>
            <a:pPr algn="ctr" eaLnBrk="1" hangingPunct="1"/>
            <a:r>
              <a:rPr lang="it-IT" b="1" dirty="0">
                <a:solidFill>
                  <a:srgbClr val="000000"/>
                </a:solidFill>
              </a:rPr>
              <a:t>SULLA FUNZIONE PIASTRINICA</a:t>
            </a:r>
          </a:p>
        </p:txBody>
      </p:sp>
      <p:sp>
        <p:nvSpPr>
          <p:cNvPr id="119812" name="Text Box 5"/>
          <p:cNvSpPr txBox="1">
            <a:spLocks noChangeArrowheads="1"/>
          </p:cNvSpPr>
          <p:nvPr/>
        </p:nvSpPr>
        <p:spPr bwMode="auto">
          <a:xfrm>
            <a:off x="879475" y="4240213"/>
            <a:ext cx="16827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000000"/>
                </a:solidFill>
              </a:rPr>
              <a:t>SULINDAC</a:t>
            </a:r>
          </a:p>
          <a:p>
            <a:pPr eaLnBrk="1" hangingPunct="1"/>
            <a:endParaRPr lang="it-IT" sz="1800" b="1" dirty="0">
              <a:solidFill>
                <a:srgbClr val="000000"/>
              </a:solidFill>
            </a:endParaRPr>
          </a:p>
          <a:p>
            <a:pPr eaLnBrk="1" hangingPunct="1"/>
            <a:r>
              <a:rPr lang="it-IT" sz="1800" b="1" dirty="0">
                <a:solidFill>
                  <a:srgbClr val="000000"/>
                </a:solidFill>
              </a:rPr>
              <a:t>DICLOFENAC</a:t>
            </a:r>
          </a:p>
          <a:p>
            <a:pPr eaLnBrk="1" hangingPunct="1"/>
            <a:endParaRPr lang="it-IT" sz="1800" b="1" dirty="0">
              <a:solidFill>
                <a:srgbClr val="000000"/>
              </a:solidFill>
            </a:endParaRPr>
          </a:p>
          <a:p>
            <a:pPr eaLnBrk="1" hangingPunct="1"/>
            <a:r>
              <a:rPr lang="it-IT" sz="1800" b="1" dirty="0">
                <a:solidFill>
                  <a:srgbClr val="000000"/>
                </a:solidFill>
              </a:rPr>
              <a:t>COXIB</a:t>
            </a:r>
          </a:p>
        </p:txBody>
      </p:sp>
    </p:spTree>
    <p:extLst>
      <p:ext uri="{BB962C8B-B14F-4D97-AF65-F5344CB8AC3E}">
        <p14:creationId xmlns:p14="http://schemas.microsoft.com/office/powerpoint/2010/main" val="401322914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5857" y="510365"/>
            <a:ext cx="8726714" cy="600164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3200" b="1" i="1" dirty="0" err="1" smtClean="0">
                <a:solidFill>
                  <a:srgbClr val="ED118A"/>
                </a:solidFill>
              </a:rPr>
              <a:t>Cyclosporine</a:t>
            </a:r>
            <a:r>
              <a:rPr lang="it-IT" sz="3200" i="1" dirty="0" smtClean="0">
                <a:solidFill>
                  <a:srgbClr val="ED118A"/>
                </a:solidFill>
              </a:rPr>
              <a:t> </a:t>
            </a:r>
            <a:r>
              <a:rPr lang="it-IT" sz="3200" i="1" dirty="0">
                <a:solidFill>
                  <a:srgbClr val="ED118A"/>
                </a:solidFill>
              </a:rPr>
              <a:t>and </a:t>
            </a:r>
            <a:r>
              <a:rPr lang="it-IT" sz="3200" i="1" dirty="0" smtClean="0">
                <a:solidFill>
                  <a:srgbClr val="ED118A"/>
                </a:solidFill>
              </a:rPr>
              <a:t>non-</a:t>
            </a:r>
            <a:r>
              <a:rPr lang="it-IT" sz="3200" i="1" dirty="0" err="1" smtClean="0">
                <a:solidFill>
                  <a:srgbClr val="ED118A"/>
                </a:solidFill>
              </a:rPr>
              <a:t>steroidal</a:t>
            </a:r>
            <a:r>
              <a:rPr lang="it-IT" sz="3200" i="1" dirty="0" smtClean="0">
                <a:solidFill>
                  <a:srgbClr val="ED118A"/>
                </a:solidFill>
              </a:rPr>
              <a:t> </a:t>
            </a:r>
            <a:r>
              <a:rPr lang="it-IT" sz="3200" i="1" dirty="0" err="1">
                <a:solidFill>
                  <a:srgbClr val="ED118A"/>
                </a:solidFill>
              </a:rPr>
              <a:t>antiinflammatory</a:t>
            </a:r>
            <a:r>
              <a:rPr lang="it-IT" sz="3200" i="1" dirty="0">
                <a:solidFill>
                  <a:srgbClr val="ED118A"/>
                </a:solidFill>
              </a:rPr>
              <a:t> </a:t>
            </a:r>
            <a:r>
              <a:rPr lang="it-IT" sz="3200" i="1" dirty="0" err="1">
                <a:solidFill>
                  <a:srgbClr val="ED118A"/>
                </a:solidFill>
              </a:rPr>
              <a:t>drugs</a:t>
            </a:r>
            <a:r>
              <a:rPr lang="it-IT" sz="3200" i="1" dirty="0">
                <a:solidFill>
                  <a:srgbClr val="ED118A"/>
                </a:solidFill>
              </a:rPr>
              <a:t>: </a:t>
            </a:r>
            <a:r>
              <a:rPr lang="it-IT" sz="3200" i="1" dirty="0" err="1">
                <a:solidFill>
                  <a:srgbClr val="ED118A"/>
                </a:solidFill>
              </a:rPr>
              <a:t>exploring</a:t>
            </a:r>
            <a:r>
              <a:rPr lang="it-IT" sz="3200" i="1" dirty="0">
                <a:solidFill>
                  <a:srgbClr val="ED118A"/>
                </a:solidFill>
              </a:rPr>
              <a:t> </a:t>
            </a:r>
            <a:r>
              <a:rPr lang="it-IT" sz="3200" i="1" dirty="0" err="1">
                <a:solidFill>
                  <a:srgbClr val="ED118A"/>
                </a:solidFill>
              </a:rPr>
              <a:t>potential</a:t>
            </a:r>
            <a:r>
              <a:rPr lang="it-IT" sz="3200" i="1" dirty="0">
                <a:solidFill>
                  <a:srgbClr val="ED118A"/>
                </a:solidFill>
              </a:rPr>
              <a:t> </a:t>
            </a:r>
            <a:r>
              <a:rPr lang="it-IT" sz="3200" i="1" dirty="0" err="1">
                <a:solidFill>
                  <a:srgbClr val="ED118A"/>
                </a:solidFill>
              </a:rPr>
              <a:t>drug</a:t>
            </a:r>
            <a:r>
              <a:rPr lang="it-IT" sz="3200" i="1" dirty="0">
                <a:solidFill>
                  <a:srgbClr val="ED118A"/>
                </a:solidFill>
              </a:rPr>
              <a:t> </a:t>
            </a:r>
            <a:r>
              <a:rPr lang="it-IT" sz="3200" i="1" dirty="0" err="1">
                <a:solidFill>
                  <a:srgbClr val="ED118A"/>
                </a:solidFill>
              </a:rPr>
              <a:t>interactions</a:t>
            </a:r>
            <a:r>
              <a:rPr lang="it-IT" sz="3200" i="1" dirty="0">
                <a:solidFill>
                  <a:srgbClr val="ED118A"/>
                </a:solidFill>
              </a:rPr>
              <a:t> and </a:t>
            </a:r>
            <a:r>
              <a:rPr lang="it-IT" sz="3200" i="1" dirty="0" err="1">
                <a:solidFill>
                  <a:srgbClr val="ED118A"/>
                </a:solidFill>
              </a:rPr>
              <a:t>their</a:t>
            </a:r>
            <a:r>
              <a:rPr lang="it-IT" sz="3200" i="1" dirty="0">
                <a:solidFill>
                  <a:srgbClr val="ED118A"/>
                </a:solidFill>
              </a:rPr>
              <a:t> </a:t>
            </a:r>
            <a:r>
              <a:rPr lang="it-IT" sz="3200" i="1" dirty="0" err="1">
                <a:solidFill>
                  <a:srgbClr val="ED118A"/>
                </a:solidFill>
              </a:rPr>
              <a:t>implications</a:t>
            </a:r>
            <a:r>
              <a:rPr lang="it-IT" sz="3200" i="1" dirty="0">
                <a:solidFill>
                  <a:srgbClr val="ED118A"/>
                </a:solidFill>
              </a:rPr>
              <a:t> for the treatment of </a:t>
            </a:r>
            <a:r>
              <a:rPr lang="it-IT" sz="3200" i="1" dirty="0" err="1">
                <a:solidFill>
                  <a:srgbClr val="ED118A"/>
                </a:solidFill>
              </a:rPr>
              <a:t>rheumatoid</a:t>
            </a:r>
            <a:r>
              <a:rPr lang="it-IT" sz="3200" i="1" dirty="0">
                <a:solidFill>
                  <a:srgbClr val="ED118A"/>
                </a:solidFill>
              </a:rPr>
              <a:t> </a:t>
            </a:r>
            <a:r>
              <a:rPr lang="it-IT" sz="3200" i="1" dirty="0" err="1">
                <a:solidFill>
                  <a:srgbClr val="ED118A"/>
                </a:solidFill>
              </a:rPr>
              <a:t>arthritis</a:t>
            </a:r>
            <a:r>
              <a:rPr lang="it-IT" sz="3200" i="1" dirty="0" smtClean="0">
                <a:solidFill>
                  <a:srgbClr val="ED118A"/>
                </a:solidFill>
              </a:rPr>
              <a:t>.</a:t>
            </a:r>
            <a:r>
              <a:rPr lang="it-IT" sz="2000" dirty="0"/>
              <a:t> </a:t>
            </a:r>
            <a:r>
              <a:rPr lang="it-IT" sz="2000" dirty="0" smtClean="0"/>
              <a:t>         </a:t>
            </a:r>
            <a:r>
              <a:rPr lang="it-IT" sz="2000" i="1" dirty="0" err="1" smtClean="0"/>
              <a:t>J</a:t>
            </a:r>
            <a:r>
              <a:rPr lang="it-IT" sz="2000" i="1" dirty="0" smtClean="0"/>
              <a:t> </a:t>
            </a:r>
            <a:r>
              <a:rPr lang="it-IT" sz="2000" i="1" dirty="0" err="1"/>
              <a:t>Clin</a:t>
            </a:r>
            <a:r>
              <a:rPr lang="it-IT" sz="2000" i="1" dirty="0"/>
              <a:t> </a:t>
            </a:r>
            <a:r>
              <a:rPr lang="it-IT" sz="2000" i="1" dirty="0" err="1"/>
              <a:t>Pharmacol</a:t>
            </a:r>
            <a:r>
              <a:rPr lang="it-IT" sz="2000" i="1" dirty="0"/>
              <a:t>. 1997 </a:t>
            </a:r>
            <a:r>
              <a:rPr lang="it-IT" sz="2000" i="1" dirty="0" smtClean="0"/>
              <a:t>37</a:t>
            </a:r>
            <a:r>
              <a:rPr lang="it-IT" sz="2000" i="1" dirty="0"/>
              <a:t>(4):336-43</a:t>
            </a:r>
            <a:r>
              <a:rPr lang="it-IT" sz="2000" i="1" dirty="0" smtClean="0"/>
              <a:t>. </a:t>
            </a:r>
            <a:r>
              <a:rPr lang="it-IT" sz="2000" dirty="0" err="1" smtClean="0"/>
              <a:t>Kovariket</a:t>
            </a:r>
            <a:r>
              <a:rPr lang="it-IT" sz="2000" dirty="0" smtClean="0"/>
              <a:t> </a:t>
            </a:r>
            <a:r>
              <a:rPr lang="it-IT" sz="2000" dirty="0"/>
              <a:t>al.</a:t>
            </a:r>
          </a:p>
          <a:p>
            <a:endParaRPr lang="it-IT" sz="3200" i="1" dirty="0">
              <a:solidFill>
                <a:srgbClr val="ED118A"/>
              </a:solidFill>
            </a:endParaRPr>
          </a:p>
          <a:p>
            <a:r>
              <a:rPr lang="it-IT" sz="2800" dirty="0" smtClean="0"/>
              <a:t>The </a:t>
            </a:r>
            <a:r>
              <a:rPr lang="it-IT" sz="2800" dirty="0" err="1"/>
              <a:t>diclofenac</a:t>
            </a:r>
            <a:r>
              <a:rPr lang="it-IT" sz="2800" dirty="0"/>
              <a:t> area under the </a:t>
            </a:r>
            <a:r>
              <a:rPr lang="it-IT" sz="2800" dirty="0" err="1"/>
              <a:t>concentration</a:t>
            </a:r>
            <a:r>
              <a:rPr lang="it-IT" sz="2800" dirty="0"/>
              <a:t>-time curve </a:t>
            </a:r>
            <a:r>
              <a:rPr lang="it-IT" sz="2800" dirty="0" err="1"/>
              <a:t>was</a:t>
            </a:r>
            <a:r>
              <a:rPr lang="it-IT" sz="2800" dirty="0"/>
              <a:t> </a:t>
            </a:r>
            <a:r>
              <a:rPr lang="it-IT" sz="2800" dirty="0" err="1"/>
              <a:t>doubled</a:t>
            </a:r>
            <a:r>
              <a:rPr lang="it-IT" sz="2800" dirty="0"/>
              <a:t> in the </a:t>
            </a:r>
            <a:r>
              <a:rPr lang="it-IT" sz="2800" dirty="0" err="1"/>
              <a:t>presence</a:t>
            </a:r>
            <a:r>
              <a:rPr lang="it-IT" sz="2800" dirty="0"/>
              <a:t> of </a:t>
            </a:r>
            <a:r>
              <a:rPr lang="it-IT" sz="2800" dirty="0" err="1"/>
              <a:t>cyclosporine</a:t>
            </a:r>
            <a:r>
              <a:rPr lang="it-IT" sz="2800" dirty="0"/>
              <a:t>. </a:t>
            </a:r>
            <a:r>
              <a:rPr lang="it-IT" sz="2800" dirty="0" err="1" smtClean="0"/>
              <a:t>Caution</a:t>
            </a:r>
            <a:r>
              <a:rPr lang="it-IT" sz="2800" dirty="0" smtClean="0"/>
              <a:t> </a:t>
            </a:r>
            <a:r>
              <a:rPr lang="it-IT" sz="2800" dirty="0"/>
              <a:t>and appropriate </a:t>
            </a:r>
            <a:r>
              <a:rPr lang="it-IT" sz="2800" dirty="0" err="1"/>
              <a:t>clinical</a:t>
            </a:r>
            <a:r>
              <a:rPr lang="it-IT" sz="2800" dirty="0"/>
              <a:t> </a:t>
            </a:r>
            <a:r>
              <a:rPr lang="it-IT" sz="2800" dirty="0" err="1"/>
              <a:t>monitoring</a:t>
            </a:r>
            <a:r>
              <a:rPr lang="it-IT" sz="2800" dirty="0"/>
              <a:t> are </a:t>
            </a:r>
            <a:r>
              <a:rPr lang="it-IT" sz="2800" dirty="0" err="1" smtClean="0"/>
              <a:t>recommended</a:t>
            </a:r>
            <a:r>
              <a:rPr lang="it-IT" sz="2800" dirty="0"/>
              <a:t>.</a:t>
            </a:r>
            <a:r>
              <a:rPr lang="it-IT" sz="2800" dirty="0" smtClean="0"/>
              <a:t> </a:t>
            </a:r>
          </a:p>
          <a:p>
            <a:endParaRPr lang="it-IT" sz="2800" dirty="0" smtClean="0"/>
          </a:p>
          <a:p>
            <a:r>
              <a:rPr lang="it-IT" sz="2800" dirty="0" err="1" smtClean="0"/>
              <a:t>Whenever</a:t>
            </a:r>
            <a:r>
              <a:rPr lang="it-IT" sz="2800" dirty="0" smtClean="0"/>
              <a:t> </a:t>
            </a:r>
            <a:r>
              <a:rPr lang="it-IT" sz="2800" dirty="0" err="1"/>
              <a:t>cyclosporine</a:t>
            </a:r>
            <a:r>
              <a:rPr lang="it-IT" sz="2800" dirty="0"/>
              <a:t> and </a:t>
            </a:r>
            <a:r>
              <a:rPr lang="it-IT" sz="2800" dirty="0" err="1"/>
              <a:t>NSAIDs</a:t>
            </a:r>
            <a:r>
              <a:rPr lang="it-IT" sz="2800" dirty="0"/>
              <a:t> are </a:t>
            </a:r>
            <a:r>
              <a:rPr lang="it-IT" sz="2800" dirty="0" err="1" smtClean="0"/>
              <a:t>coadministered</a:t>
            </a:r>
            <a:endParaRPr lang="it-IT" sz="2800" dirty="0" smtClean="0"/>
          </a:p>
          <a:p>
            <a:r>
              <a:rPr lang="it-IT" sz="2800" dirty="0" err="1"/>
              <a:t>D</a:t>
            </a:r>
            <a:r>
              <a:rPr lang="it-IT" sz="2800" dirty="0" err="1" smtClean="0"/>
              <a:t>iclofenac</a:t>
            </a:r>
            <a:r>
              <a:rPr lang="it-IT" sz="2800" dirty="0" smtClean="0"/>
              <a:t> </a:t>
            </a:r>
            <a:r>
              <a:rPr lang="it-IT" sz="2800" dirty="0"/>
              <a:t>in </a:t>
            </a:r>
            <a:r>
              <a:rPr lang="it-IT" sz="2800" dirty="0" err="1"/>
              <a:t>particular</a:t>
            </a:r>
            <a:r>
              <a:rPr lang="it-IT" sz="2800" dirty="0"/>
              <a:t> </a:t>
            </a:r>
            <a:r>
              <a:rPr lang="it-IT" sz="2800" dirty="0" err="1"/>
              <a:t>should</a:t>
            </a:r>
            <a:r>
              <a:rPr lang="it-IT" sz="2800" dirty="0"/>
              <a:t> be </a:t>
            </a:r>
            <a:r>
              <a:rPr lang="it-IT" sz="2800" dirty="0" err="1"/>
              <a:t>administered</a:t>
            </a:r>
            <a:r>
              <a:rPr lang="it-IT" sz="2800" dirty="0"/>
              <a:t> </a:t>
            </a:r>
            <a:r>
              <a:rPr lang="it-IT" sz="2800" dirty="0" err="1"/>
              <a:t>near</a:t>
            </a:r>
            <a:r>
              <a:rPr lang="it-IT" sz="2800" dirty="0"/>
              <a:t> the </a:t>
            </a:r>
            <a:r>
              <a:rPr lang="it-IT" sz="2800" dirty="0" err="1"/>
              <a:t>lower</a:t>
            </a:r>
            <a:r>
              <a:rPr lang="it-IT" sz="2800" dirty="0"/>
              <a:t> end of </a:t>
            </a:r>
            <a:r>
              <a:rPr lang="it-IT" sz="2800" dirty="0" err="1"/>
              <a:t>its</a:t>
            </a:r>
            <a:r>
              <a:rPr lang="it-IT" sz="2800" dirty="0"/>
              <a:t> </a:t>
            </a:r>
            <a:r>
              <a:rPr lang="it-IT" sz="2800" dirty="0" err="1"/>
              <a:t>therapeutic</a:t>
            </a:r>
            <a:r>
              <a:rPr lang="it-IT" sz="2800" dirty="0"/>
              <a:t> </a:t>
            </a:r>
            <a:r>
              <a:rPr lang="it-IT" sz="2800" dirty="0" err="1"/>
              <a:t>range</a:t>
            </a:r>
            <a:r>
              <a:rPr lang="it-IT" sz="2800" dirty="0"/>
              <a:t> </a:t>
            </a:r>
            <a:r>
              <a:rPr lang="it-IT" sz="2800" dirty="0" err="1"/>
              <a:t>when</a:t>
            </a:r>
            <a:r>
              <a:rPr lang="it-IT" sz="2800" dirty="0"/>
              <a:t>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 smtClean="0"/>
              <a:t>combined</a:t>
            </a:r>
            <a:r>
              <a:rPr lang="it-IT" sz="2800" dirty="0" smtClean="0"/>
              <a:t> </a:t>
            </a:r>
            <a:r>
              <a:rPr lang="it-IT" sz="2800" dirty="0"/>
              <a:t>with </a:t>
            </a:r>
            <a:r>
              <a:rPr lang="it-IT" sz="2800" dirty="0" err="1"/>
              <a:t>cyclosporine</a:t>
            </a:r>
            <a:r>
              <a:rPr lang="it-IT" sz="2800" dirty="0"/>
              <a:t> in the treatment of </a:t>
            </a:r>
            <a:r>
              <a:rPr lang="it-IT" sz="2800" dirty="0" err="1"/>
              <a:t>rheumatoid</a:t>
            </a:r>
            <a:r>
              <a:rPr lang="it-IT" sz="2800" dirty="0"/>
              <a:t> </a:t>
            </a:r>
            <a:r>
              <a:rPr lang="it-IT" sz="2800" dirty="0" err="1"/>
              <a:t>arthritis</a:t>
            </a:r>
            <a:r>
              <a:rPr lang="it-I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93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</p:txBody>
      </p:sp>
      <p:sp>
        <p:nvSpPr>
          <p:cNvPr id="47106" name="Freeform 2"/>
          <p:cNvSpPr>
            <a:spLocks noChangeArrowheads="1"/>
          </p:cNvSpPr>
          <p:nvPr/>
        </p:nvSpPr>
        <p:spPr bwMode="auto">
          <a:xfrm>
            <a:off x="2884488" y="2989263"/>
            <a:ext cx="1598612" cy="922337"/>
          </a:xfrm>
          <a:custGeom>
            <a:avLst/>
            <a:gdLst>
              <a:gd name="T0" fmla="*/ 2147483647 w 4442"/>
              <a:gd name="T1" fmla="*/ 2147483647 h 2564"/>
              <a:gd name="T2" fmla="*/ 0 w 4442"/>
              <a:gd name="T3" fmla="*/ 0 h 2564"/>
              <a:gd name="T4" fmla="*/ 0 w 4442"/>
              <a:gd name="T5" fmla="*/ 2147483647 h 2564"/>
              <a:gd name="T6" fmla="*/ 2147483647 w 4442"/>
              <a:gd name="T7" fmla="*/ 2147483647 h 2564"/>
              <a:gd name="T8" fmla="*/ 2147483647 w 4442"/>
              <a:gd name="T9" fmla="*/ 2147483647 h 2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42" h="2564">
                <a:moveTo>
                  <a:pt x="4441" y="1561"/>
                </a:moveTo>
                <a:lnTo>
                  <a:pt x="0" y="0"/>
                </a:lnTo>
                <a:lnTo>
                  <a:pt x="0" y="1005"/>
                </a:lnTo>
                <a:lnTo>
                  <a:pt x="4441" y="2563"/>
                </a:lnTo>
                <a:lnTo>
                  <a:pt x="4441" y="1561"/>
                </a:lnTo>
              </a:path>
            </a:pathLst>
          </a:custGeom>
          <a:solidFill>
            <a:srgbClr val="80804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07" name="Freeform 3"/>
          <p:cNvSpPr>
            <a:spLocks noChangeArrowheads="1"/>
          </p:cNvSpPr>
          <p:nvPr/>
        </p:nvSpPr>
        <p:spPr bwMode="auto">
          <a:xfrm>
            <a:off x="2884488" y="2057400"/>
            <a:ext cx="1598612" cy="1493838"/>
          </a:xfrm>
          <a:custGeom>
            <a:avLst/>
            <a:gdLst>
              <a:gd name="T0" fmla="*/ 2147483647 w 4442"/>
              <a:gd name="T1" fmla="*/ 2147483647 h 4151"/>
              <a:gd name="T2" fmla="*/ 2147483647 w 4442"/>
              <a:gd name="T3" fmla="*/ 2147483647 h 4151"/>
              <a:gd name="T4" fmla="*/ 2147483647 w 4442"/>
              <a:gd name="T5" fmla="*/ 2147483647 h 4151"/>
              <a:gd name="T6" fmla="*/ 2147483647 w 4442"/>
              <a:gd name="T7" fmla="*/ 2147483647 h 4151"/>
              <a:gd name="T8" fmla="*/ 2147483647 w 4442"/>
              <a:gd name="T9" fmla="*/ 2147483647 h 4151"/>
              <a:gd name="T10" fmla="*/ 2147483647 w 4442"/>
              <a:gd name="T11" fmla="*/ 2147483647 h 4151"/>
              <a:gd name="T12" fmla="*/ 2147483647 w 4442"/>
              <a:gd name="T13" fmla="*/ 2147483647 h 4151"/>
              <a:gd name="T14" fmla="*/ 2147483647 w 4442"/>
              <a:gd name="T15" fmla="*/ 2147483647 h 4151"/>
              <a:gd name="T16" fmla="*/ 2147483647 w 4442"/>
              <a:gd name="T17" fmla="*/ 2147483647 h 4151"/>
              <a:gd name="T18" fmla="*/ 2147483647 w 4442"/>
              <a:gd name="T19" fmla="*/ 2147483647 h 4151"/>
              <a:gd name="T20" fmla="*/ 2147483647 w 4442"/>
              <a:gd name="T21" fmla="*/ 2147483647 h 4151"/>
              <a:gd name="T22" fmla="*/ 2147483647 w 4442"/>
              <a:gd name="T23" fmla="*/ 2147483647 h 4151"/>
              <a:gd name="T24" fmla="*/ 2147483647 w 4442"/>
              <a:gd name="T25" fmla="*/ 2147483647 h 4151"/>
              <a:gd name="T26" fmla="*/ 2147483647 w 4442"/>
              <a:gd name="T27" fmla="*/ 2147483647 h 4151"/>
              <a:gd name="T28" fmla="*/ 2147483647 w 4442"/>
              <a:gd name="T29" fmla="*/ 2147483647 h 4151"/>
              <a:gd name="T30" fmla="*/ 2147483647 w 4442"/>
              <a:gd name="T31" fmla="*/ 2147483647 h 4151"/>
              <a:gd name="T32" fmla="*/ 2147483647 w 4442"/>
              <a:gd name="T33" fmla="*/ 2147483647 h 4151"/>
              <a:gd name="T34" fmla="*/ 2147483647 w 4442"/>
              <a:gd name="T35" fmla="*/ 2147483647 h 4151"/>
              <a:gd name="T36" fmla="*/ 2147483647 w 4442"/>
              <a:gd name="T37" fmla="*/ 2147483647 h 4151"/>
              <a:gd name="T38" fmla="*/ 2147483647 w 4442"/>
              <a:gd name="T39" fmla="*/ 2147483647 h 4151"/>
              <a:gd name="T40" fmla="*/ 2147483647 w 4442"/>
              <a:gd name="T41" fmla="*/ 2147483647 h 4151"/>
              <a:gd name="T42" fmla="*/ 2147483647 w 4442"/>
              <a:gd name="T43" fmla="*/ 2147483647 h 4151"/>
              <a:gd name="T44" fmla="*/ 2147483647 w 4442"/>
              <a:gd name="T45" fmla="*/ 2147483647 h 4151"/>
              <a:gd name="T46" fmla="*/ 2147483647 w 4442"/>
              <a:gd name="T47" fmla="*/ 2147483647 h 4151"/>
              <a:gd name="T48" fmla="*/ 2147483647 w 4442"/>
              <a:gd name="T49" fmla="*/ 2147483647 h 4151"/>
              <a:gd name="T50" fmla="*/ 2147483647 w 4442"/>
              <a:gd name="T51" fmla="*/ 2147483647 h 4151"/>
              <a:gd name="T52" fmla="*/ 2147483647 w 4442"/>
              <a:gd name="T53" fmla="*/ 2147483647 h 4151"/>
              <a:gd name="T54" fmla="*/ 2147483647 w 4442"/>
              <a:gd name="T55" fmla="*/ 2147483647 h 4151"/>
              <a:gd name="T56" fmla="*/ 2147483647 w 4442"/>
              <a:gd name="T57" fmla="*/ 2147483647 h 4151"/>
              <a:gd name="T58" fmla="*/ 2147483647 w 4442"/>
              <a:gd name="T59" fmla="*/ 2147483647 h 4151"/>
              <a:gd name="T60" fmla="*/ 2147483647 w 4442"/>
              <a:gd name="T61" fmla="*/ 2147483647 h 4151"/>
              <a:gd name="T62" fmla="*/ 2147483647 w 4442"/>
              <a:gd name="T63" fmla="*/ 2147483647 h 4151"/>
              <a:gd name="T64" fmla="*/ 2147483647 w 4442"/>
              <a:gd name="T65" fmla="*/ 0 h 4151"/>
              <a:gd name="T66" fmla="*/ 2147483647 w 4442"/>
              <a:gd name="T67" fmla="*/ 0 h 4151"/>
              <a:gd name="T68" fmla="*/ 2147483647 w 4442"/>
              <a:gd name="T69" fmla="*/ 0 h 4151"/>
              <a:gd name="T70" fmla="*/ 0 w 4442"/>
              <a:gd name="T71" fmla="*/ 2147483647 h 415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442" h="4151">
                <a:moveTo>
                  <a:pt x="0" y="2589"/>
                </a:moveTo>
                <a:lnTo>
                  <a:pt x="23" y="2510"/>
                </a:lnTo>
                <a:lnTo>
                  <a:pt x="47" y="2457"/>
                </a:lnTo>
                <a:lnTo>
                  <a:pt x="94" y="2377"/>
                </a:lnTo>
                <a:lnTo>
                  <a:pt x="117" y="2324"/>
                </a:lnTo>
                <a:lnTo>
                  <a:pt x="164" y="2245"/>
                </a:lnTo>
                <a:lnTo>
                  <a:pt x="211" y="2192"/>
                </a:lnTo>
                <a:lnTo>
                  <a:pt x="235" y="2139"/>
                </a:lnTo>
                <a:lnTo>
                  <a:pt x="282" y="2060"/>
                </a:lnTo>
                <a:lnTo>
                  <a:pt x="329" y="2007"/>
                </a:lnTo>
                <a:lnTo>
                  <a:pt x="376" y="1954"/>
                </a:lnTo>
                <a:lnTo>
                  <a:pt x="423" y="1874"/>
                </a:lnTo>
                <a:lnTo>
                  <a:pt x="470" y="1821"/>
                </a:lnTo>
                <a:lnTo>
                  <a:pt x="517" y="1768"/>
                </a:lnTo>
                <a:lnTo>
                  <a:pt x="564" y="1689"/>
                </a:lnTo>
                <a:lnTo>
                  <a:pt x="611" y="1636"/>
                </a:lnTo>
                <a:lnTo>
                  <a:pt x="658" y="1583"/>
                </a:lnTo>
                <a:lnTo>
                  <a:pt x="705" y="1530"/>
                </a:lnTo>
                <a:lnTo>
                  <a:pt x="776" y="1477"/>
                </a:lnTo>
                <a:lnTo>
                  <a:pt x="823" y="1424"/>
                </a:lnTo>
                <a:lnTo>
                  <a:pt x="870" y="1371"/>
                </a:lnTo>
                <a:lnTo>
                  <a:pt x="940" y="1318"/>
                </a:lnTo>
                <a:lnTo>
                  <a:pt x="987" y="1266"/>
                </a:lnTo>
                <a:lnTo>
                  <a:pt x="1058" y="1213"/>
                </a:lnTo>
                <a:lnTo>
                  <a:pt x="1105" y="1160"/>
                </a:lnTo>
                <a:lnTo>
                  <a:pt x="1176" y="1107"/>
                </a:lnTo>
                <a:lnTo>
                  <a:pt x="1223" y="1054"/>
                </a:lnTo>
                <a:lnTo>
                  <a:pt x="1293" y="1001"/>
                </a:lnTo>
                <a:lnTo>
                  <a:pt x="1364" y="952"/>
                </a:lnTo>
                <a:lnTo>
                  <a:pt x="1434" y="926"/>
                </a:lnTo>
                <a:lnTo>
                  <a:pt x="1481" y="873"/>
                </a:lnTo>
                <a:lnTo>
                  <a:pt x="1552" y="820"/>
                </a:lnTo>
                <a:lnTo>
                  <a:pt x="1623" y="794"/>
                </a:lnTo>
                <a:lnTo>
                  <a:pt x="1693" y="741"/>
                </a:lnTo>
                <a:lnTo>
                  <a:pt x="1764" y="714"/>
                </a:lnTo>
                <a:lnTo>
                  <a:pt x="1834" y="661"/>
                </a:lnTo>
                <a:lnTo>
                  <a:pt x="1905" y="635"/>
                </a:lnTo>
                <a:lnTo>
                  <a:pt x="1975" y="582"/>
                </a:lnTo>
                <a:lnTo>
                  <a:pt x="2046" y="555"/>
                </a:lnTo>
                <a:lnTo>
                  <a:pt x="2117" y="502"/>
                </a:lnTo>
                <a:lnTo>
                  <a:pt x="2187" y="476"/>
                </a:lnTo>
                <a:lnTo>
                  <a:pt x="2258" y="449"/>
                </a:lnTo>
                <a:lnTo>
                  <a:pt x="2352" y="423"/>
                </a:lnTo>
                <a:lnTo>
                  <a:pt x="2422" y="370"/>
                </a:lnTo>
                <a:lnTo>
                  <a:pt x="2493" y="344"/>
                </a:lnTo>
                <a:lnTo>
                  <a:pt x="2564" y="317"/>
                </a:lnTo>
                <a:lnTo>
                  <a:pt x="2658" y="291"/>
                </a:lnTo>
                <a:lnTo>
                  <a:pt x="2724" y="264"/>
                </a:lnTo>
                <a:lnTo>
                  <a:pt x="2795" y="238"/>
                </a:lnTo>
                <a:lnTo>
                  <a:pt x="2889" y="211"/>
                </a:lnTo>
                <a:lnTo>
                  <a:pt x="2960" y="185"/>
                </a:lnTo>
                <a:lnTo>
                  <a:pt x="3030" y="185"/>
                </a:lnTo>
                <a:lnTo>
                  <a:pt x="3124" y="158"/>
                </a:lnTo>
                <a:lnTo>
                  <a:pt x="3195" y="132"/>
                </a:lnTo>
                <a:lnTo>
                  <a:pt x="3289" y="105"/>
                </a:lnTo>
                <a:lnTo>
                  <a:pt x="3359" y="105"/>
                </a:lnTo>
                <a:lnTo>
                  <a:pt x="3454" y="79"/>
                </a:lnTo>
                <a:lnTo>
                  <a:pt x="3524" y="79"/>
                </a:lnTo>
                <a:lnTo>
                  <a:pt x="3618" y="52"/>
                </a:lnTo>
                <a:lnTo>
                  <a:pt x="3689" y="52"/>
                </a:lnTo>
                <a:lnTo>
                  <a:pt x="3783" y="26"/>
                </a:lnTo>
                <a:lnTo>
                  <a:pt x="3853" y="26"/>
                </a:lnTo>
                <a:lnTo>
                  <a:pt x="3948" y="26"/>
                </a:lnTo>
                <a:lnTo>
                  <a:pt x="4018" y="0"/>
                </a:lnTo>
                <a:lnTo>
                  <a:pt x="4112" y="0"/>
                </a:lnTo>
                <a:lnTo>
                  <a:pt x="4206" y="0"/>
                </a:lnTo>
                <a:lnTo>
                  <a:pt x="4277" y="0"/>
                </a:lnTo>
                <a:lnTo>
                  <a:pt x="4371" y="0"/>
                </a:lnTo>
                <a:lnTo>
                  <a:pt x="4441" y="0"/>
                </a:lnTo>
                <a:lnTo>
                  <a:pt x="4441" y="4150"/>
                </a:lnTo>
                <a:lnTo>
                  <a:pt x="0" y="2589"/>
                </a:lnTo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08" name="Freeform 4"/>
          <p:cNvSpPr>
            <a:spLocks noChangeArrowheads="1"/>
          </p:cNvSpPr>
          <p:nvPr/>
        </p:nvSpPr>
        <p:spPr bwMode="auto">
          <a:xfrm>
            <a:off x="2757488" y="3551238"/>
            <a:ext cx="7937" cy="541337"/>
          </a:xfrm>
          <a:custGeom>
            <a:avLst/>
            <a:gdLst>
              <a:gd name="T0" fmla="*/ 2147483647 w 24"/>
              <a:gd name="T1" fmla="*/ 2147483647 h 1504"/>
              <a:gd name="T2" fmla="*/ 2147483647 w 24"/>
              <a:gd name="T3" fmla="*/ 2147483647 h 1504"/>
              <a:gd name="T4" fmla="*/ 2147483647 w 24"/>
              <a:gd name="T5" fmla="*/ 2147483647 h 1504"/>
              <a:gd name="T6" fmla="*/ 2147483647 w 24"/>
              <a:gd name="T7" fmla="*/ 2147483647 h 1504"/>
              <a:gd name="T8" fmla="*/ 0 w 24"/>
              <a:gd name="T9" fmla="*/ 2147483647 h 1504"/>
              <a:gd name="T10" fmla="*/ 0 w 24"/>
              <a:gd name="T11" fmla="*/ 2147483647 h 1504"/>
              <a:gd name="T12" fmla="*/ 0 w 24"/>
              <a:gd name="T13" fmla="*/ 2147483647 h 1504"/>
              <a:gd name="T14" fmla="*/ 0 w 24"/>
              <a:gd name="T15" fmla="*/ 2147483647 h 1504"/>
              <a:gd name="T16" fmla="*/ 0 w 24"/>
              <a:gd name="T17" fmla="*/ 2147483647 h 1504"/>
              <a:gd name="T18" fmla="*/ 0 w 24"/>
              <a:gd name="T19" fmla="*/ 0 h 1504"/>
              <a:gd name="T20" fmla="*/ 0 w 24"/>
              <a:gd name="T21" fmla="*/ 2147483647 h 1504"/>
              <a:gd name="T22" fmla="*/ 0 w 24"/>
              <a:gd name="T23" fmla="*/ 2147483647 h 1504"/>
              <a:gd name="T24" fmla="*/ 0 w 24"/>
              <a:gd name="T25" fmla="*/ 2147483647 h 1504"/>
              <a:gd name="T26" fmla="*/ 0 w 24"/>
              <a:gd name="T27" fmla="*/ 2147483647 h 1504"/>
              <a:gd name="T28" fmla="*/ 0 w 24"/>
              <a:gd name="T29" fmla="*/ 2147483647 h 1504"/>
              <a:gd name="T30" fmla="*/ 0 w 24"/>
              <a:gd name="T31" fmla="*/ 2147483647 h 1504"/>
              <a:gd name="T32" fmla="*/ 2147483647 w 24"/>
              <a:gd name="T33" fmla="*/ 2147483647 h 1504"/>
              <a:gd name="T34" fmla="*/ 2147483647 w 24"/>
              <a:gd name="T35" fmla="*/ 2147483647 h 1504"/>
              <a:gd name="T36" fmla="*/ 2147483647 w 24"/>
              <a:gd name="T37" fmla="*/ 2147483647 h 1504"/>
              <a:gd name="T38" fmla="*/ 2147483647 w 24"/>
              <a:gd name="T39" fmla="*/ 2147483647 h 1504"/>
              <a:gd name="T40" fmla="*/ 2147483647 w 24"/>
              <a:gd name="T41" fmla="*/ 2147483647 h 15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504">
                <a:moveTo>
                  <a:pt x="23" y="502"/>
                </a:moveTo>
                <a:lnTo>
                  <a:pt x="23" y="423"/>
                </a:lnTo>
                <a:lnTo>
                  <a:pt x="23" y="344"/>
                </a:lnTo>
                <a:lnTo>
                  <a:pt x="0" y="291"/>
                </a:lnTo>
                <a:lnTo>
                  <a:pt x="0" y="211"/>
                </a:lnTo>
                <a:lnTo>
                  <a:pt x="0" y="132"/>
                </a:lnTo>
                <a:lnTo>
                  <a:pt x="0" y="52"/>
                </a:lnTo>
                <a:lnTo>
                  <a:pt x="0" y="0"/>
                </a:lnTo>
                <a:lnTo>
                  <a:pt x="0" y="1001"/>
                </a:lnTo>
                <a:lnTo>
                  <a:pt x="0" y="1054"/>
                </a:lnTo>
                <a:lnTo>
                  <a:pt x="0" y="1133"/>
                </a:lnTo>
                <a:lnTo>
                  <a:pt x="0" y="1212"/>
                </a:lnTo>
                <a:lnTo>
                  <a:pt x="0" y="1292"/>
                </a:lnTo>
                <a:lnTo>
                  <a:pt x="23" y="1345"/>
                </a:lnTo>
                <a:lnTo>
                  <a:pt x="23" y="1424"/>
                </a:lnTo>
                <a:lnTo>
                  <a:pt x="23" y="1503"/>
                </a:lnTo>
                <a:lnTo>
                  <a:pt x="23" y="502"/>
                </a:lnTo>
              </a:path>
            </a:pathLst>
          </a:custGeom>
          <a:solidFill>
            <a:srgbClr val="790442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09" name="Freeform 5"/>
          <p:cNvSpPr>
            <a:spLocks noChangeArrowheads="1"/>
          </p:cNvSpPr>
          <p:nvPr/>
        </p:nvSpPr>
        <p:spPr bwMode="auto">
          <a:xfrm>
            <a:off x="2765425" y="3551238"/>
            <a:ext cx="1717675" cy="541337"/>
          </a:xfrm>
          <a:custGeom>
            <a:avLst/>
            <a:gdLst>
              <a:gd name="T0" fmla="*/ 2147483647 w 4772"/>
              <a:gd name="T1" fmla="*/ 0 h 1504"/>
              <a:gd name="T2" fmla="*/ 0 w 4772"/>
              <a:gd name="T3" fmla="*/ 2147483647 h 1504"/>
              <a:gd name="T4" fmla="*/ 0 w 4772"/>
              <a:gd name="T5" fmla="*/ 2147483647 h 1504"/>
              <a:gd name="T6" fmla="*/ 2147483647 w 4772"/>
              <a:gd name="T7" fmla="*/ 2147483647 h 1504"/>
              <a:gd name="T8" fmla="*/ 2147483647 w 4772"/>
              <a:gd name="T9" fmla="*/ 0 h 1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72" h="1504">
                <a:moveTo>
                  <a:pt x="4771" y="0"/>
                </a:moveTo>
                <a:lnTo>
                  <a:pt x="0" y="502"/>
                </a:lnTo>
                <a:lnTo>
                  <a:pt x="0" y="1503"/>
                </a:lnTo>
                <a:lnTo>
                  <a:pt x="4771" y="1001"/>
                </a:lnTo>
                <a:lnTo>
                  <a:pt x="4771" y="0"/>
                </a:lnTo>
              </a:path>
            </a:pathLst>
          </a:custGeom>
          <a:solidFill>
            <a:srgbClr val="790442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0" name="Freeform 6"/>
          <p:cNvSpPr>
            <a:spLocks noChangeArrowheads="1"/>
          </p:cNvSpPr>
          <p:nvPr/>
        </p:nvSpPr>
        <p:spPr bwMode="auto">
          <a:xfrm>
            <a:off x="2757488" y="2989263"/>
            <a:ext cx="1725612" cy="742950"/>
          </a:xfrm>
          <a:custGeom>
            <a:avLst/>
            <a:gdLst>
              <a:gd name="T0" fmla="*/ 2147483647 w 4795"/>
              <a:gd name="T1" fmla="*/ 2147483647 h 2065"/>
              <a:gd name="T2" fmla="*/ 2147483647 w 4795"/>
              <a:gd name="T3" fmla="*/ 2147483647 h 2065"/>
              <a:gd name="T4" fmla="*/ 2147483647 w 4795"/>
              <a:gd name="T5" fmla="*/ 2147483647 h 2065"/>
              <a:gd name="T6" fmla="*/ 0 w 4795"/>
              <a:gd name="T7" fmla="*/ 2147483647 h 2065"/>
              <a:gd name="T8" fmla="*/ 0 w 4795"/>
              <a:gd name="T9" fmla="*/ 2147483647 h 2065"/>
              <a:gd name="T10" fmla="*/ 0 w 4795"/>
              <a:gd name="T11" fmla="*/ 2147483647 h 2065"/>
              <a:gd name="T12" fmla="*/ 0 w 4795"/>
              <a:gd name="T13" fmla="*/ 2147483647 h 2065"/>
              <a:gd name="T14" fmla="*/ 0 w 4795"/>
              <a:gd name="T15" fmla="*/ 2147483647 h 2065"/>
              <a:gd name="T16" fmla="*/ 0 w 4795"/>
              <a:gd name="T17" fmla="*/ 2147483647 h 2065"/>
              <a:gd name="T18" fmla="*/ 0 w 4795"/>
              <a:gd name="T19" fmla="*/ 2147483647 h 2065"/>
              <a:gd name="T20" fmla="*/ 0 w 4795"/>
              <a:gd name="T21" fmla="*/ 2147483647 h 2065"/>
              <a:gd name="T22" fmla="*/ 0 w 4795"/>
              <a:gd name="T23" fmla="*/ 2147483647 h 2065"/>
              <a:gd name="T24" fmla="*/ 2147483647 w 4795"/>
              <a:gd name="T25" fmla="*/ 2147483647 h 2065"/>
              <a:gd name="T26" fmla="*/ 2147483647 w 4795"/>
              <a:gd name="T27" fmla="*/ 2147483647 h 2065"/>
              <a:gd name="T28" fmla="*/ 2147483647 w 4795"/>
              <a:gd name="T29" fmla="*/ 2147483647 h 2065"/>
              <a:gd name="T30" fmla="*/ 2147483647 w 4795"/>
              <a:gd name="T31" fmla="*/ 2147483647 h 2065"/>
              <a:gd name="T32" fmla="*/ 2147483647 w 4795"/>
              <a:gd name="T33" fmla="*/ 2147483647 h 2065"/>
              <a:gd name="T34" fmla="*/ 2147483647 w 4795"/>
              <a:gd name="T35" fmla="*/ 2147483647 h 2065"/>
              <a:gd name="T36" fmla="*/ 2147483647 w 4795"/>
              <a:gd name="T37" fmla="*/ 2147483647 h 2065"/>
              <a:gd name="T38" fmla="*/ 2147483647 w 4795"/>
              <a:gd name="T39" fmla="*/ 2147483647 h 2065"/>
              <a:gd name="T40" fmla="*/ 2147483647 w 4795"/>
              <a:gd name="T41" fmla="*/ 2147483647 h 2065"/>
              <a:gd name="T42" fmla="*/ 2147483647 w 4795"/>
              <a:gd name="T43" fmla="*/ 2147483647 h 2065"/>
              <a:gd name="T44" fmla="*/ 2147483647 w 4795"/>
              <a:gd name="T45" fmla="*/ 2147483647 h 2065"/>
              <a:gd name="T46" fmla="*/ 2147483647 w 4795"/>
              <a:gd name="T47" fmla="*/ 2147483647 h 2065"/>
              <a:gd name="T48" fmla="*/ 2147483647 w 4795"/>
              <a:gd name="T49" fmla="*/ 2147483647 h 2065"/>
              <a:gd name="T50" fmla="*/ 2147483647 w 4795"/>
              <a:gd name="T51" fmla="*/ 2147483647 h 2065"/>
              <a:gd name="T52" fmla="*/ 2147483647 w 4795"/>
              <a:gd name="T53" fmla="*/ 2147483647 h 2065"/>
              <a:gd name="T54" fmla="*/ 2147483647 w 4795"/>
              <a:gd name="T55" fmla="*/ 2147483647 h 2065"/>
              <a:gd name="T56" fmla="*/ 2147483647 w 4795"/>
              <a:gd name="T57" fmla="*/ 2147483647 h 2065"/>
              <a:gd name="T58" fmla="*/ 2147483647 w 4795"/>
              <a:gd name="T59" fmla="*/ 2147483647 h 2065"/>
              <a:gd name="T60" fmla="*/ 2147483647 w 4795"/>
              <a:gd name="T61" fmla="*/ 0 h 2065"/>
              <a:gd name="T62" fmla="*/ 2147483647 w 4795"/>
              <a:gd name="T63" fmla="*/ 2147483647 h 2065"/>
              <a:gd name="T64" fmla="*/ 2147483647 w 4795"/>
              <a:gd name="T65" fmla="*/ 2147483647 h 20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795" h="2065">
                <a:moveTo>
                  <a:pt x="23" y="2064"/>
                </a:moveTo>
                <a:lnTo>
                  <a:pt x="23" y="1984"/>
                </a:lnTo>
                <a:lnTo>
                  <a:pt x="23" y="1905"/>
                </a:lnTo>
                <a:lnTo>
                  <a:pt x="0" y="1852"/>
                </a:lnTo>
                <a:lnTo>
                  <a:pt x="0" y="1772"/>
                </a:lnTo>
                <a:lnTo>
                  <a:pt x="0" y="1693"/>
                </a:lnTo>
                <a:lnTo>
                  <a:pt x="0" y="1614"/>
                </a:lnTo>
                <a:lnTo>
                  <a:pt x="0" y="1561"/>
                </a:lnTo>
                <a:lnTo>
                  <a:pt x="0" y="1481"/>
                </a:lnTo>
                <a:lnTo>
                  <a:pt x="0" y="1402"/>
                </a:lnTo>
                <a:lnTo>
                  <a:pt x="0" y="1349"/>
                </a:lnTo>
                <a:lnTo>
                  <a:pt x="0" y="1270"/>
                </a:lnTo>
                <a:lnTo>
                  <a:pt x="23" y="1190"/>
                </a:lnTo>
                <a:lnTo>
                  <a:pt x="23" y="1111"/>
                </a:lnTo>
                <a:lnTo>
                  <a:pt x="23" y="1058"/>
                </a:lnTo>
                <a:lnTo>
                  <a:pt x="47" y="979"/>
                </a:lnTo>
                <a:lnTo>
                  <a:pt x="47" y="899"/>
                </a:lnTo>
                <a:lnTo>
                  <a:pt x="70" y="820"/>
                </a:lnTo>
                <a:lnTo>
                  <a:pt x="94" y="767"/>
                </a:lnTo>
                <a:lnTo>
                  <a:pt x="94" y="688"/>
                </a:lnTo>
                <a:lnTo>
                  <a:pt x="117" y="608"/>
                </a:lnTo>
                <a:lnTo>
                  <a:pt x="141" y="555"/>
                </a:lnTo>
                <a:lnTo>
                  <a:pt x="164" y="476"/>
                </a:lnTo>
                <a:lnTo>
                  <a:pt x="188" y="396"/>
                </a:lnTo>
                <a:lnTo>
                  <a:pt x="211" y="344"/>
                </a:lnTo>
                <a:lnTo>
                  <a:pt x="235" y="264"/>
                </a:lnTo>
                <a:lnTo>
                  <a:pt x="258" y="211"/>
                </a:lnTo>
                <a:lnTo>
                  <a:pt x="282" y="132"/>
                </a:lnTo>
                <a:lnTo>
                  <a:pt x="305" y="52"/>
                </a:lnTo>
                <a:lnTo>
                  <a:pt x="352" y="0"/>
                </a:lnTo>
                <a:lnTo>
                  <a:pt x="4794" y="1561"/>
                </a:lnTo>
                <a:lnTo>
                  <a:pt x="23" y="2064"/>
                </a:lnTo>
              </a:path>
            </a:pathLst>
          </a:custGeom>
          <a:solidFill>
            <a:srgbClr val="F20884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1" name="Freeform 7"/>
          <p:cNvSpPr>
            <a:spLocks noChangeArrowheads="1"/>
          </p:cNvSpPr>
          <p:nvPr/>
        </p:nvSpPr>
        <p:spPr bwMode="auto">
          <a:xfrm>
            <a:off x="5810250" y="3551238"/>
            <a:ext cx="406400" cy="1322387"/>
          </a:xfrm>
          <a:custGeom>
            <a:avLst/>
            <a:gdLst>
              <a:gd name="T0" fmla="*/ 2147483647 w 1129"/>
              <a:gd name="T1" fmla="*/ 2147483647 h 3675"/>
              <a:gd name="T2" fmla="*/ 2147483647 w 1129"/>
              <a:gd name="T3" fmla="*/ 2147483647 h 3675"/>
              <a:gd name="T4" fmla="*/ 2147483647 w 1129"/>
              <a:gd name="T5" fmla="*/ 2147483647 h 3675"/>
              <a:gd name="T6" fmla="*/ 2147483647 w 1129"/>
              <a:gd name="T7" fmla="*/ 2147483647 h 3675"/>
              <a:gd name="T8" fmla="*/ 2147483647 w 1129"/>
              <a:gd name="T9" fmla="*/ 2147483647 h 3675"/>
              <a:gd name="T10" fmla="*/ 2147483647 w 1129"/>
              <a:gd name="T11" fmla="*/ 2147483647 h 3675"/>
              <a:gd name="T12" fmla="*/ 2147483647 w 1129"/>
              <a:gd name="T13" fmla="*/ 2147483647 h 3675"/>
              <a:gd name="T14" fmla="*/ 2147483647 w 1129"/>
              <a:gd name="T15" fmla="*/ 2147483647 h 3675"/>
              <a:gd name="T16" fmla="*/ 2147483647 w 1129"/>
              <a:gd name="T17" fmla="*/ 2147483647 h 3675"/>
              <a:gd name="T18" fmla="*/ 2147483647 w 1129"/>
              <a:gd name="T19" fmla="*/ 2147483647 h 3675"/>
              <a:gd name="T20" fmla="*/ 2147483647 w 1129"/>
              <a:gd name="T21" fmla="*/ 2147483647 h 3675"/>
              <a:gd name="T22" fmla="*/ 2147483647 w 1129"/>
              <a:gd name="T23" fmla="*/ 2147483647 h 3675"/>
              <a:gd name="T24" fmla="*/ 2147483647 w 1129"/>
              <a:gd name="T25" fmla="*/ 2147483647 h 3675"/>
              <a:gd name="T26" fmla="*/ 2147483647 w 1129"/>
              <a:gd name="T27" fmla="*/ 2147483647 h 3675"/>
              <a:gd name="T28" fmla="*/ 2147483647 w 1129"/>
              <a:gd name="T29" fmla="*/ 2147483647 h 3675"/>
              <a:gd name="T30" fmla="*/ 2147483647 w 1129"/>
              <a:gd name="T31" fmla="*/ 2147483647 h 3675"/>
              <a:gd name="T32" fmla="*/ 2147483647 w 1129"/>
              <a:gd name="T33" fmla="*/ 2147483647 h 3675"/>
              <a:gd name="T34" fmla="*/ 2147483647 w 1129"/>
              <a:gd name="T35" fmla="*/ 2147483647 h 3675"/>
              <a:gd name="T36" fmla="*/ 2147483647 w 1129"/>
              <a:gd name="T37" fmla="*/ 2147483647 h 3675"/>
              <a:gd name="T38" fmla="*/ 2147483647 w 1129"/>
              <a:gd name="T39" fmla="*/ 2147483647 h 3675"/>
              <a:gd name="T40" fmla="*/ 2147483647 w 1129"/>
              <a:gd name="T41" fmla="*/ 2147483647 h 3675"/>
              <a:gd name="T42" fmla="*/ 0 w 1129"/>
              <a:gd name="T43" fmla="*/ 2147483647 h 3675"/>
              <a:gd name="T44" fmla="*/ 2147483647 w 1129"/>
              <a:gd name="T45" fmla="*/ 2147483647 h 3675"/>
              <a:gd name="T46" fmla="*/ 2147483647 w 1129"/>
              <a:gd name="T47" fmla="*/ 2147483647 h 3675"/>
              <a:gd name="T48" fmla="*/ 2147483647 w 1129"/>
              <a:gd name="T49" fmla="*/ 2147483647 h 3675"/>
              <a:gd name="T50" fmla="*/ 2147483647 w 1129"/>
              <a:gd name="T51" fmla="*/ 2147483647 h 3675"/>
              <a:gd name="T52" fmla="*/ 2147483647 w 1129"/>
              <a:gd name="T53" fmla="*/ 2147483647 h 3675"/>
              <a:gd name="T54" fmla="*/ 2147483647 w 1129"/>
              <a:gd name="T55" fmla="*/ 2147483647 h 3675"/>
              <a:gd name="T56" fmla="*/ 2147483647 w 1129"/>
              <a:gd name="T57" fmla="*/ 2147483647 h 3675"/>
              <a:gd name="T58" fmla="*/ 2147483647 w 1129"/>
              <a:gd name="T59" fmla="*/ 2147483647 h 3675"/>
              <a:gd name="T60" fmla="*/ 2147483647 w 1129"/>
              <a:gd name="T61" fmla="*/ 2147483647 h 3675"/>
              <a:gd name="T62" fmla="*/ 2147483647 w 1129"/>
              <a:gd name="T63" fmla="*/ 2147483647 h 3675"/>
              <a:gd name="T64" fmla="*/ 2147483647 w 1129"/>
              <a:gd name="T65" fmla="*/ 2147483647 h 3675"/>
              <a:gd name="T66" fmla="*/ 2147483647 w 1129"/>
              <a:gd name="T67" fmla="*/ 2147483647 h 3675"/>
              <a:gd name="T68" fmla="*/ 2147483647 w 1129"/>
              <a:gd name="T69" fmla="*/ 2147483647 h 3675"/>
              <a:gd name="T70" fmla="*/ 2147483647 w 1129"/>
              <a:gd name="T71" fmla="*/ 2147483647 h 3675"/>
              <a:gd name="T72" fmla="*/ 2147483647 w 1129"/>
              <a:gd name="T73" fmla="*/ 2147483647 h 3675"/>
              <a:gd name="T74" fmla="*/ 2147483647 w 1129"/>
              <a:gd name="T75" fmla="*/ 2147483647 h 3675"/>
              <a:gd name="T76" fmla="*/ 2147483647 w 1129"/>
              <a:gd name="T77" fmla="*/ 2147483647 h 3675"/>
              <a:gd name="T78" fmla="*/ 2147483647 w 1129"/>
              <a:gd name="T79" fmla="*/ 2147483647 h 3675"/>
              <a:gd name="T80" fmla="*/ 2147483647 w 1129"/>
              <a:gd name="T81" fmla="*/ 2147483647 h 3675"/>
              <a:gd name="T82" fmla="*/ 2147483647 w 1129"/>
              <a:gd name="T83" fmla="*/ 2147483647 h 3675"/>
              <a:gd name="T84" fmla="*/ 2147483647 w 1129"/>
              <a:gd name="T85" fmla="*/ 2147483647 h 367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9" h="3675">
                <a:moveTo>
                  <a:pt x="1128" y="0"/>
                </a:moveTo>
                <a:lnTo>
                  <a:pt x="1128" y="52"/>
                </a:lnTo>
                <a:lnTo>
                  <a:pt x="1128" y="132"/>
                </a:lnTo>
                <a:lnTo>
                  <a:pt x="1105" y="211"/>
                </a:lnTo>
                <a:lnTo>
                  <a:pt x="1105" y="291"/>
                </a:lnTo>
                <a:lnTo>
                  <a:pt x="1105" y="344"/>
                </a:lnTo>
                <a:lnTo>
                  <a:pt x="1105" y="423"/>
                </a:lnTo>
                <a:lnTo>
                  <a:pt x="1081" y="502"/>
                </a:lnTo>
                <a:lnTo>
                  <a:pt x="1081" y="582"/>
                </a:lnTo>
                <a:lnTo>
                  <a:pt x="1058" y="630"/>
                </a:lnTo>
                <a:lnTo>
                  <a:pt x="1058" y="710"/>
                </a:lnTo>
                <a:lnTo>
                  <a:pt x="1034" y="789"/>
                </a:lnTo>
                <a:lnTo>
                  <a:pt x="1011" y="842"/>
                </a:lnTo>
                <a:lnTo>
                  <a:pt x="1011" y="921"/>
                </a:lnTo>
                <a:lnTo>
                  <a:pt x="987" y="1001"/>
                </a:lnTo>
                <a:lnTo>
                  <a:pt x="964" y="1054"/>
                </a:lnTo>
                <a:lnTo>
                  <a:pt x="940" y="1133"/>
                </a:lnTo>
                <a:lnTo>
                  <a:pt x="917" y="1212"/>
                </a:lnTo>
                <a:lnTo>
                  <a:pt x="893" y="1265"/>
                </a:lnTo>
                <a:lnTo>
                  <a:pt x="870" y="1345"/>
                </a:lnTo>
                <a:lnTo>
                  <a:pt x="823" y="1398"/>
                </a:lnTo>
                <a:lnTo>
                  <a:pt x="799" y="1477"/>
                </a:lnTo>
                <a:lnTo>
                  <a:pt x="776" y="1556"/>
                </a:lnTo>
                <a:lnTo>
                  <a:pt x="729" y="1609"/>
                </a:lnTo>
                <a:lnTo>
                  <a:pt x="705" y="1689"/>
                </a:lnTo>
                <a:lnTo>
                  <a:pt x="682" y="1742"/>
                </a:lnTo>
                <a:lnTo>
                  <a:pt x="635" y="1821"/>
                </a:lnTo>
                <a:lnTo>
                  <a:pt x="588" y="1874"/>
                </a:lnTo>
                <a:lnTo>
                  <a:pt x="564" y="1927"/>
                </a:lnTo>
                <a:lnTo>
                  <a:pt x="517" y="2006"/>
                </a:lnTo>
                <a:lnTo>
                  <a:pt x="470" y="2059"/>
                </a:lnTo>
                <a:lnTo>
                  <a:pt x="446" y="2139"/>
                </a:lnTo>
                <a:lnTo>
                  <a:pt x="399" y="2192"/>
                </a:lnTo>
                <a:lnTo>
                  <a:pt x="352" y="2244"/>
                </a:lnTo>
                <a:lnTo>
                  <a:pt x="305" y="2324"/>
                </a:lnTo>
                <a:lnTo>
                  <a:pt x="258" y="2377"/>
                </a:lnTo>
                <a:lnTo>
                  <a:pt x="211" y="2430"/>
                </a:lnTo>
                <a:lnTo>
                  <a:pt x="164" y="2483"/>
                </a:lnTo>
                <a:lnTo>
                  <a:pt x="94" y="2536"/>
                </a:lnTo>
                <a:lnTo>
                  <a:pt x="47" y="2615"/>
                </a:lnTo>
                <a:lnTo>
                  <a:pt x="0" y="2668"/>
                </a:lnTo>
                <a:lnTo>
                  <a:pt x="0" y="3674"/>
                </a:lnTo>
                <a:lnTo>
                  <a:pt x="47" y="3621"/>
                </a:lnTo>
                <a:lnTo>
                  <a:pt x="94" y="3541"/>
                </a:lnTo>
                <a:lnTo>
                  <a:pt x="164" y="3488"/>
                </a:lnTo>
                <a:lnTo>
                  <a:pt x="211" y="3435"/>
                </a:lnTo>
                <a:lnTo>
                  <a:pt x="258" y="3382"/>
                </a:lnTo>
                <a:lnTo>
                  <a:pt x="305" y="3329"/>
                </a:lnTo>
                <a:lnTo>
                  <a:pt x="352" y="3250"/>
                </a:lnTo>
                <a:lnTo>
                  <a:pt x="399" y="3197"/>
                </a:lnTo>
                <a:lnTo>
                  <a:pt x="446" y="3144"/>
                </a:lnTo>
                <a:lnTo>
                  <a:pt x="470" y="3065"/>
                </a:lnTo>
                <a:lnTo>
                  <a:pt x="517" y="3012"/>
                </a:lnTo>
                <a:lnTo>
                  <a:pt x="564" y="2933"/>
                </a:lnTo>
                <a:lnTo>
                  <a:pt x="588" y="2880"/>
                </a:lnTo>
                <a:lnTo>
                  <a:pt x="635" y="2827"/>
                </a:lnTo>
                <a:lnTo>
                  <a:pt x="682" y="2747"/>
                </a:lnTo>
                <a:lnTo>
                  <a:pt x="705" y="2694"/>
                </a:lnTo>
                <a:lnTo>
                  <a:pt x="729" y="2615"/>
                </a:lnTo>
                <a:lnTo>
                  <a:pt x="776" y="2562"/>
                </a:lnTo>
                <a:lnTo>
                  <a:pt x="799" y="2483"/>
                </a:lnTo>
                <a:lnTo>
                  <a:pt x="823" y="2403"/>
                </a:lnTo>
                <a:lnTo>
                  <a:pt x="870" y="2350"/>
                </a:lnTo>
                <a:lnTo>
                  <a:pt x="893" y="2271"/>
                </a:lnTo>
                <a:lnTo>
                  <a:pt x="917" y="2218"/>
                </a:lnTo>
                <a:lnTo>
                  <a:pt x="940" y="2139"/>
                </a:lnTo>
                <a:lnTo>
                  <a:pt x="964" y="2059"/>
                </a:lnTo>
                <a:lnTo>
                  <a:pt x="987" y="2006"/>
                </a:lnTo>
                <a:lnTo>
                  <a:pt x="1011" y="1927"/>
                </a:lnTo>
                <a:lnTo>
                  <a:pt x="1011" y="1848"/>
                </a:lnTo>
                <a:lnTo>
                  <a:pt x="1034" y="1795"/>
                </a:lnTo>
                <a:lnTo>
                  <a:pt x="1058" y="1715"/>
                </a:lnTo>
                <a:lnTo>
                  <a:pt x="1058" y="1636"/>
                </a:lnTo>
                <a:lnTo>
                  <a:pt x="1081" y="1583"/>
                </a:lnTo>
                <a:lnTo>
                  <a:pt x="1081" y="1504"/>
                </a:lnTo>
                <a:lnTo>
                  <a:pt x="1105" y="1424"/>
                </a:lnTo>
                <a:lnTo>
                  <a:pt x="1105" y="1345"/>
                </a:lnTo>
                <a:lnTo>
                  <a:pt x="1105" y="1292"/>
                </a:lnTo>
                <a:lnTo>
                  <a:pt x="1105" y="1212"/>
                </a:lnTo>
                <a:lnTo>
                  <a:pt x="1128" y="1133"/>
                </a:lnTo>
                <a:lnTo>
                  <a:pt x="1128" y="1054"/>
                </a:lnTo>
                <a:lnTo>
                  <a:pt x="1128" y="1001"/>
                </a:lnTo>
                <a:lnTo>
                  <a:pt x="1128" y="0"/>
                </a:lnTo>
              </a:path>
            </a:pathLst>
          </a:custGeom>
          <a:solidFill>
            <a:srgbClr val="00664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2" name="Freeform 8"/>
          <p:cNvSpPr>
            <a:spLocks noChangeArrowheads="1"/>
          </p:cNvSpPr>
          <p:nvPr/>
        </p:nvSpPr>
        <p:spPr bwMode="auto">
          <a:xfrm>
            <a:off x="4483100" y="3551238"/>
            <a:ext cx="1320800" cy="1322387"/>
          </a:xfrm>
          <a:custGeom>
            <a:avLst/>
            <a:gdLst>
              <a:gd name="T0" fmla="*/ 0 w 3667"/>
              <a:gd name="T1" fmla="*/ 0 h 3675"/>
              <a:gd name="T2" fmla="*/ 2147483647 w 3667"/>
              <a:gd name="T3" fmla="*/ 2147483647 h 3675"/>
              <a:gd name="T4" fmla="*/ 2147483647 w 3667"/>
              <a:gd name="T5" fmla="*/ 2147483647 h 3675"/>
              <a:gd name="T6" fmla="*/ 0 w 3667"/>
              <a:gd name="T7" fmla="*/ 2147483647 h 3675"/>
              <a:gd name="T8" fmla="*/ 0 w 3667"/>
              <a:gd name="T9" fmla="*/ 0 h 3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67" h="3675">
                <a:moveTo>
                  <a:pt x="0" y="0"/>
                </a:moveTo>
                <a:lnTo>
                  <a:pt x="3666" y="2668"/>
                </a:lnTo>
                <a:lnTo>
                  <a:pt x="3666" y="3674"/>
                </a:lnTo>
                <a:lnTo>
                  <a:pt x="0" y="1001"/>
                </a:lnTo>
                <a:lnTo>
                  <a:pt x="0" y="0"/>
                </a:lnTo>
              </a:path>
            </a:pathLst>
          </a:custGeom>
          <a:solidFill>
            <a:srgbClr val="00664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3" name="Freeform 9"/>
          <p:cNvSpPr>
            <a:spLocks noChangeArrowheads="1"/>
          </p:cNvSpPr>
          <p:nvPr/>
        </p:nvSpPr>
        <p:spPr bwMode="auto">
          <a:xfrm>
            <a:off x="4483100" y="2057400"/>
            <a:ext cx="1733550" cy="2454275"/>
          </a:xfrm>
          <a:custGeom>
            <a:avLst/>
            <a:gdLst>
              <a:gd name="T0" fmla="*/ 2147483647 w 4817"/>
              <a:gd name="T1" fmla="*/ 0 h 6819"/>
              <a:gd name="T2" fmla="*/ 2147483647 w 4817"/>
              <a:gd name="T3" fmla="*/ 0 h 6819"/>
              <a:gd name="T4" fmla="*/ 2147483647 w 4817"/>
              <a:gd name="T5" fmla="*/ 2147483647 h 6819"/>
              <a:gd name="T6" fmla="*/ 2147483647 w 4817"/>
              <a:gd name="T7" fmla="*/ 2147483647 h 6819"/>
              <a:gd name="T8" fmla="*/ 2147483647 w 4817"/>
              <a:gd name="T9" fmla="*/ 2147483647 h 6819"/>
              <a:gd name="T10" fmla="*/ 2147483647 w 4817"/>
              <a:gd name="T11" fmla="*/ 2147483647 h 6819"/>
              <a:gd name="T12" fmla="*/ 2147483647 w 4817"/>
              <a:gd name="T13" fmla="*/ 2147483647 h 6819"/>
              <a:gd name="T14" fmla="*/ 2147483647 w 4817"/>
              <a:gd name="T15" fmla="*/ 2147483647 h 6819"/>
              <a:gd name="T16" fmla="*/ 2147483647 w 4817"/>
              <a:gd name="T17" fmla="*/ 2147483647 h 6819"/>
              <a:gd name="T18" fmla="*/ 2147483647 w 4817"/>
              <a:gd name="T19" fmla="*/ 2147483647 h 6819"/>
              <a:gd name="T20" fmla="*/ 2147483647 w 4817"/>
              <a:gd name="T21" fmla="*/ 2147483647 h 6819"/>
              <a:gd name="T22" fmla="*/ 2147483647 w 4817"/>
              <a:gd name="T23" fmla="*/ 2147483647 h 6819"/>
              <a:gd name="T24" fmla="*/ 2147483647 w 4817"/>
              <a:gd name="T25" fmla="*/ 2147483647 h 6819"/>
              <a:gd name="T26" fmla="*/ 2147483647 w 4817"/>
              <a:gd name="T27" fmla="*/ 2147483647 h 6819"/>
              <a:gd name="T28" fmla="*/ 2147483647 w 4817"/>
              <a:gd name="T29" fmla="*/ 2147483647 h 6819"/>
              <a:gd name="T30" fmla="*/ 2147483647 w 4817"/>
              <a:gd name="T31" fmla="*/ 2147483647 h 6819"/>
              <a:gd name="T32" fmla="*/ 2147483647 w 4817"/>
              <a:gd name="T33" fmla="*/ 2147483647 h 6819"/>
              <a:gd name="T34" fmla="*/ 2147483647 w 4817"/>
              <a:gd name="T35" fmla="*/ 2147483647 h 6819"/>
              <a:gd name="T36" fmla="*/ 2147483647 w 4817"/>
              <a:gd name="T37" fmla="*/ 2147483647 h 6819"/>
              <a:gd name="T38" fmla="*/ 2147483647 w 4817"/>
              <a:gd name="T39" fmla="*/ 2147483647 h 6819"/>
              <a:gd name="T40" fmla="*/ 2147483647 w 4817"/>
              <a:gd name="T41" fmla="*/ 2147483647 h 6819"/>
              <a:gd name="T42" fmla="*/ 2147483647 w 4817"/>
              <a:gd name="T43" fmla="*/ 2147483647 h 6819"/>
              <a:gd name="T44" fmla="*/ 2147483647 w 4817"/>
              <a:gd name="T45" fmla="*/ 2147483647 h 6819"/>
              <a:gd name="T46" fmla="*/ 2147483647 w 4817"/>
              <a:gd name="T47" fmla="*/ 2147483647 h 6819"/>
              <a:gd name="T48" fmla="*/ 2147483647 w 4817"/>
              <a:gd name="T49" fmla="*/ 2147483647 h 6819"/>
              <a:gd name="T50" fmla="*/ 2147483647 w 4817"/>
              <a:gd name="T51" fmla="*/ 2147483647 h 6819"/>
              <a:gd name="T52" fmla="*/ 2147483647 w 4817"/>
              <a:gd name="T53" fmla="*/ 2147483647 h 6819"/>
              <a:gd name="T54" fmla="*/ 2147483647 w 4817"/>
              <a:gd name="T55" fmla="*/ 2147483647 h 6819"/>
              <a:gd name="T56" fmla="*/ 2147483647 w 4817"/>
              <a:gd name="T57" fmla="*/ 2147483647 h 6819"/>
              <a:gd name="T58" fmla="*/ 2147483647 w 4817"/>
              <a:gd name="T59" fmla="*/ 2147483647 h 6819"/>
              <a:gd name="T60" fmla="*/ 2147483647 w 4817"/>
              <a:gd name="T61" fmla="*/ 2147483647 h 6819"/>
              <a:gd name="T62" fmla="*/ 2147483647 w 4817"/>
              <a:gd name="T63" fmla="*/ 2147483647 h 6819"/>
              <a:gd name="T64" fmla="*/ 2147483647 w 4817"/>
              <a:gd name="T65" fmla="*/ 2147483647 h 6819"/>
              <a:gd name="T66" fmla="*/ 2147483647 w 4817"/>
              <a:gd name="T67" fmla="*/ 2147483647 h 6819"/>
              <a:gd name="T68" fmla="*/ 2147483647 w 4817"/>
              <a:gd name="T69" fmla="*/ 2147483647 h 6819"/>
              <a:gd name="T70" fmla="*/ 2147483647 w 4817"/>
              <a:gd name="T71" fmla="*/ 2147483647 h 6819"/>
              <a:gd name="T72" fmla="*/ 2147483647 w 4817"/>
              <a:gd name="T73" fmla="*/ 2147483647 h 6819"/>
              <a:gd name="T74" fmla="*/ 2147483647 w 4817"/>
              <a:gd name="T75" fmla="*/ 2147483647 h 6819"/>
              <a:gd name="T76" fmla="*/ 2147483647 w 4817"/>
              <a:gd name="T77" fmla="*/ 2147483647 h 6819"/>
              <a:gd name="T78" fmla="*/ 2147483647 w 4817"/>
              <a:gd name="T79" fmla="*/ 2147483647 h 6819"/>
              <a:gd name="T80" fmla="*/ 2147483647 w 4817"/>
              <a:gd name="T81" fmla="*/ 2147483647 h 6819"/>
              <a:gd name="T82" fmla="*/ 2147483647 w 4817"/>
              <a:gd name="T83" fmla="*/ 2147483647 h 6819"/>
              <a:gd name="T84" fmla="*/ 2147483647 w 4817"/>
              <a:gd name="T85" fmla="*/ 2147483647 h 6819"/>
              <a:gd name="T86" fmla="*/ 2147483647 w 4817"/>
              <a:gd name="T87" fmla="*/ 2147483647 h 6819"/>
              <a:gd name="T88" fmla="*/ 0 w 4817"/>
              <a:gd name="T89" fmla="*/ 0 h 681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817" h="6819">
                <a:moveTo>
                  <a:pt x="0" y="0"/>
                </a:moveTo>
                <a:lnTo>
                  <a:pt x="94" y="0"/>
                </a:lnTo>
                <a:lnTo>
                  <a:pt x="164" y="0"/>
                </a:lnTo>
                <a:lnTo>
                  <a:pt x="258" y="0"/>
                </a:lnTo>
                <a:lnTo>
                  <a:pt x="352" y="0"/>
                </a:lnTo>
                <a:lnTo>
                  <a:pt x="423" y="0"/>
                </a:lnTo>
                <a:lnTo>
                  <a:pt x="517" y="26"/>
                </a:lnTo>
                <a:lnTo>
                  <a:pt x="587" y="26"/>
                </a:lnTo>
                <a:lnTo>
                  <a:pt x="681" y="26"/>
                </a:lnTo>
                <a:lnTo>
                  <a:pt x="752" y="52"/>
                </a:lnTo>
                <a:lnTo>
                  <a:pt x="846" y="52"/>
                </a:lnTo>
                <a:lnTo>
                  <a:pt x="916" y="79"/>
                </a:lnTo>
                <a:lnTo>
                  <a:pt x="1011" y="79"/>
                </a:lnTo>
                <a:lnTo>
                  <a:pt x="1081" y="105"/>
                </a:lnTo>
                <a:lnTo>
                  <a:pt x="1175" y="105"/>
                </a:lnTo>
                <a:lnTo>
                  <a:pt x="1246" y="132"/>
                </a:lnTo>
                <a:lnTo>
                  <a:pt x="1340" y="158"/>
                </a:lnTo>
                <a:lnTo>
                  <a:pt x="1410" y="185"/>
                </a:lnTo>
                <a:lnTo>
                  <a:pt x="1481" y="185"/>
                </a:lnTo>
                <a:lnTo>
                  <a:pt x="1575" y="211"/>
                </a:lnTo>
                <a:lnTo>
                  <a:pt x="1645" y="238"/>
                </a:lnTo>
                <a:lnTo>
                  <a:pt x="1739" y="264"/>
                </a:lnTo>
                <a:lnTo>
                  <a:pt x="1806" y="291"/>
                </a:lnTo>
                <a:lnTo>
                  <a:pt x="1877" y="317"/>
                </a:lnTo>
                <a:lnTo>
                  <a:pt x="1947" y="343"/>
                </a:lnTo>
                <a:lnTo>
                  <a:pt x="2041" y="370"/>
                </a:lnTo>
                <a:lnTo>
                  <a:pt x="2112" y="423"/>
                </a:lnTo>
                <a:lnTo>
                  <a:pt x="2182" y="449"/>
                </a:lnTo>
                <a:lnTo>
                  <a:pt x="2253" y="476"/>
                </a:lnTo>
                <a:lnTo>
                  <a:pt x="2323" y="502"/>
                </a:lnTo>
                <a:lnTo>
                  <a:pt x="2417" y="555"/>
                </a:lnTo>
                <a:lnTo>
                  <a:pt x="2488" y="582"/>
                </a:lnTo>
                <a:lnTo>
                  <a:pt x="2558" y="635"/>
                </a:lnTo>
                <a:lnTo>
                  <a:pt x="2629" y="661"/>
                </a:lnTo>
                <a:lnTo>
                  <a:pt x="2699" y="714"/>
                </a:lnTo>
                <a:lnTo>
                  <a:pt x="2770" y="740"/>
                </a:lnTo>
                <a:lnTo>
                  <a:pt x="2817" y="793"/>
                </a:lnTo>
                <a:lnTo>
                  <a:pt x="2888" y="820"/>
                </a:lnTo>
                <a:lnTo>
                  <a:pt x="2958" y="873"/>
                </a:lnTo>
                <a:lnTo>
                  <a:pt x="3029" y="926"/>
                </a:lnTo>
                <a:lnTo>
                  <a:pt x="3099" y="952"/>
                </a:lnTo>
                <a:lnTo>
                  <a:pt x="3146" y="1001"/>
                </a:lnTo>
                <a:lnTo>
                  <a:pt x="3217" y="1054"/>
                </a:lnTo>
                <a:lnTo>
                  <a:pt x="3287" y="1106"/>
                </a:lnTo>
                <a:lnTo>
                  <a:pt x="3334" y="1159"/>
                </a:lnTo>
                <a:lnTo>
                  <a:pt x="3405" y="1212"/>
                </a:lnTo>
                <a:lnTo>
                  <a:pt x="3452" y="1265"/>
                </a:lnTo>
                <a:lnTo>
                  <a:pt x="3522" y="1318"/>
                </a:lnTo>
                <a:lnTo>
                  <a:pt x="3569" y="1371"/>
                </a:lnTo>
                <a:lnTo>
                  <a:pt x="3640" y="1424"/>
                </a:lnTo>
                <a:lnTo>
                  <a:pt x="3687" y="1477"/>
                </a:lnTo>
                <a:lnTo>
                  <a:pt x="3734" y="1530"/>
                </a:lnTo>
                <a:lnTo>
                  <a:pt x="3781" y="1583"/>
                </a:lnTo>
                <a:lnTo>
                  <a:pt x="3852" y="1636"/>
                </a:lnTo>
                <a:lnTo>
                  <a:pt x="3899" y="1689"/>
                </a:lnTo>
                <a:lnTo>
                  <a:pt x="3946" y="1768"/>
                </a:lnTo>
                <a:lnTo>
                  <a:pt x="3993" y="1821"/>
                </a:lnTo>
                <a:lnTo>
                  <a:pt x="4040" y="1874"/>
                </a:lnTo>
                <a:lnTo>
                  <a:pt x="4087" y="1953"/>
                </a:lnTo>
                <a:lnTo>
                  <a:pt x="4134" y="2006"/>
                </a:lnTo>
                <a:lnTo>
                  <a:pt x="4157" y="2059"/>
                </a:lnTo>
                <a:lnTo>
                  <a:pt x="4204" y="2138"/>
                </a:lnTo>
                <a:lnTo>
                  <a:pt x="4251" y="2191"/>
                </a:lnTo>
                <a:lnTo>
                  <a:pt x="4275" y="2244"/>
                </a:lnTo>
                <a:lnTo>
                  <a:pt x="4322" y="2324"/>
                </a:lnTo>
                <a:lnTo>
                  <a:pt x="4369" y="2377"/>
                </a:lnTo>
                <a:lnTo>
                  <a:pt x="4392" y="2456"/>
                </a:lnTo>
                <a:lnTo>
                  <a:pt x="4416" y="2509"/>
                </a:lnTo>
                <a:lnTo>
                  <a:pt x="4463" y="2588"/>
                </a:lnTo>
                <a:lnTo>
                  <a:pt x="4486" y="2641"/>
                </a:lnTo>
                <a:lnTo>
                  <a:pt x="4510" y="2721"/>
                </a:lnTo>
                <a:lnTo>
                  <a:pt x="4557" y="2800"/>
                </a:lnTo>
                <a:lnTo>
                  <a:pt x="4580" y="2853"/>
                </a:lnTo>
                <a:lnTo>
                  <a:pt x="4604" y="2932"/>
                </a:lnTo>
                <a:lnTo>
                  <a:pt x="4627" y="2985"/>
                </a:lnTo>
                <a:lnTo>
                  <a:pt x="4651" y="3065"/>
                </a:lnTo>
                <a:lnTo>
                  <a:pt x="4674" y="3144"/>
                </a:lnTo>
                <a:lnTo>
                  <a:pt x="4698" y="3197"/>
                </a:lnTo>
                <a:lnTo>
                  <a:pt x="4698" y="3276"/>
                </a:lnTo>
                <a:lnTo>
                  <a:pt x="4721" y="3356"/>
                </a:lnTo>
                <a:lnTo>
                  <a:pt x="4745" y="3409"/>
                </a:lnTo>
                <a:lnTo>
                  <a:pt x="4745" y="3488"/>
                </a:lnTo>
                <a:lnTo>
                  <a:pt x="4768" y="3567"/>
                </a:lnTo>
                <a:lnTo>
                  <a:pt x="4768" y="3647"/>
                </a:lnTo>
                <a:lnTo>
                  <a:pt x="4792" y="3700"/>
                </a:lnTo>
                <a:lnTo>
                  <a:pt x="4792" y="3779"/>
                </a:lnTo>
                <a:lnTo>
                  <a:pt x="4792" y="3858"/>
                </a:lnTo>
                <a:lnTo>
                  <a:pt x="4792" y="3938"/>
                </a:lnTo>
                <a:lnTo>
                  <a:pt x="4816" y="3991"/>
                </a:lnTo>
                <a:lnTo>
                  <a:pt x="4816" y="4070"/>
                </a:lnTo>
                <a:lnTo>
                  <a:pt x="4816" y="4149"/>
                </a:lnTo>
                <a:lnTo>
                  <a:pt x="4816" y="4202"/>
                </a:lnTo>
                <a:lnTo>
                  <a:pt x="4816" y="4282"/>
                </a:lnTo>
                <a:lnTo>
                  <a:pt x="4792" y="4361"/>
                </a:lnTo>
                <a:lnTo>
                  <a:pt x="4792" y="4440"/>
                </a:lnTo>
                <a:lnTo>
                  <a:pt x="4792" y="4493"/>
                </a:lnTo>
                <a:lnTo>
                  <a:pt x="4792" y="4573"/>
                </a:lnTo>
                <a:lnTo>
                  <a:pt x="4768" y="4652"/>
                </a:lnTo>
                <a:lnTo>
                  <a:pt x="4768" y="4732"/>
                </a:lnTo>
                <a:lnTo>
                  <a:pt x="4745" y="4780"/>
                </a:lnTo>
                <a:lnTo>
                  <a:pt x="4745" y="4859"/>
                </a:lnTo>
                <a:lnTo>
                  <a:pt x="4721" y="4939"/>
                </a:lnTo>
                <a:lnTo>
                  <a:pt x="4698" y="4992"/>
                </a:lnTo>
                <a:lnTo>
                  <a:pt x="4698" y="5071"/>
                </a:lnTo>
                <a:lnTo>
                  <a:pt x="4674" y="5150"/>
                </a:lnTo>
                <a:lnTo>
                  <a:pt x="4651" y="5203"/>
                </a:lnTo>
                <a:lnTo>
                  <a:pt x="4627" y="5283"/>
                </a:lnTo>
                <a:lnTo>
                  <a:pt x="4604" y="5362"/>
                </a:lnTo>
                <a:lnTo>
                  <a:pt x="4580" y="5415"/>
                </a:lnTo>
                <a:lnTo>
                  <a:pt x="4557" y="5494"/>
                </a:lnTo>
                <a:lnTo>
                  <a:pt x="4510" y="5547"/>
                </a:lnTo>
                <a:lnTo>
                  <a:pt x="4486" y="5627"/>
                </a:lnTo>
                <a:lnTo>
                  <a:pt x="4463" y="5706"/>
                </a:lnTo>
                <a:lnTo>
                  <a:pt x="4416" y="5759"/>
                </a:lnTo>
                <a:lnTo>
                  <a:pt x="4392" y="5838"/>
                </a:lnTo>
                <a:lnTo>
                  <a:pt x="4369" y="5891"/>
                </a:lnTo>
                <a:lnTo>
                  <a:pt x="4322" y="5971"/>
                </a:lnTo>
                <a:lnTo>
                  <a:pt x="4275" y="6024"/>
                </a:lnTo>
                <a:lnTo>
                  <a:pt x="4251" y="6077"/>
                </a:lnTo>
                <a:lnTo>
                  <a:pt x="4204" y="6156"/>
                </a:lnTo>
                <a:lnTo>
                  <a:pt x="4157" y="6209"/>
                </a:lnTo>
                <a:lnTo>
                  <a:pt x="4134" y="6288"/>
                </a:lnTo>
                <a:lnTo>
                  <a:pt x="4087" y="6341"/>
                </a:lnTo>
                <a:lnTo>
                  <a:pt x="4040" y="6394"/>
                </a:lnTo>
                <a:lnTo>
                  <a:pt x="3993" y="6474"/>
                </a:lnTo>
                <a:lnTo>
                  <a:pt x="3946" y="6526"/>
                </a:lnTo>
                <a:lnTo>
                  <a:pt x="3899" y="6579"/>
                </a:lnTo>
                <a:lnTo>
                  <a:pt x="3852" y="6632"/>
                </a:lnTo>
                <a:lnTo>
                  <a:pt x="3781" y="6685"/>
                </a:lnTo>
                <a:lnTo>
                  <a:pt x="3734" y="6765"/>
                </a:lnTo>
                <a:lnTo>
                  <a:pt x="3687" y="6818"/>
                </a:lnTo>
                <a:lnTo>
                  <a:pt x="0" y="4149"/>
                </a:lnTo>
                <a:lnTo>
                  <a:pt x="0" y="0"/>
                </a:lnTo>
              </a:path>
            </a:pathLst>
          </a:custGeom>
          <a:solidFill>
            <a:srgbClr val="00CC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4" name="Freeform 10"/>
          <p:cNvSpPr>
            <a:spLocks noChangeArrowheads="1"/>
          </p:cNvSpPr>
          <p:nvPr/>
        </p:nvSpPr>
        <p:spPr bwMode="auto">
          <a:xfrm>
            <a:off x="2765425" y="3732213"/>
            <a:ext cx="990600" cy="1530350"/>
          </a:xfrm>
          <a:custGeom>
            <a:avLst/>
            <a:gdLst>
              <a:gd name="T0" fmla="*/ 2147483647 w 2752"/>
              <a:gd name="T1" fmla="*/ 2147483647 h 4253"/>
              <a:gd name="T2" fmla="*/ 2147483647 w 2752"/>
              <a:gd name="T3" fmla="*/ 2147483647 h 4253"/>
              <a:gd name="T4" fmla="*/ 2147483647 w 2752"/>
              <a:gd name="T5" fmla="*/ 2147483647 h 4253"/>
              <a:gd name="T6" fmla="*/ 2147483647 w 2752"/>
              <a:gd name="T7" fmla="*/ 2147483647 h 4253"/>
              <a:gd name="T8" fmla="*/ 2147483647 w 2752"/>
              <a:gd name="T9" fmla="*/ 2147483647 h 4253"/>
              <a:gd name="T10" fmla="*/ 2147483647 w 2752"/>
              <a:gd name="T11" fmla="*/ 2147483647 h 4253"/>
              <a:gd name="T12" fmla="*/ 2147483647 w 2752"/>
              <a:gd name="T13" fmla="*/ 2147483647 h 4253"/>
              <a:gd name="T14" fmla="*/ 2147483647 w 2752"/>
              <a:gd name="T15" fmla="*/ 2147483647 h 4253"/>
              <a:gd name="T16" fmla="*/ 2147483647 w 2752"/>
              <a:gd name="T17" fmla="*/ 2147483647 h 4253"/>
              <a:gd name="T18" fmla="*/ 2147483647 w 2752"/>
              <a:gd name="T19" fmla="*/ 2147483647 h 4253"/>
              <a:gd name="T20" fmla="*/ 2147483647 w 2752"/>
              <a:gd name="T21" fmla="*/ 2147483647 h 4253"/>
              <a:gd name="T22" fmla="*/ 2147483647 w 2752"/>
              <a:gd name="T23" fmla="*/ 2147483647 h 4253"/>
              <a:gd name="T24" fmla="*/ 2147483647 w 2752"/>
              <a:gd name="T25" fmla="*/ 2147483647 h 4253"/>
              <a:gd name="T26" fmla="*/ 2147483647 w 2752"/>
              <a:gd name="T27" fmla="*/ 2147483647 h 4253"/>
              <a:gd name="T28" fmla="*/ 2147483647 w 2752"/>
              <a:gd name="T29" fmla="*/ 2147483647 h 4253"/>
              <a:gd name="T30" fmla="*/ 2147483647 w 2752"/>
              <a:gd name="T31" fmla="*/ 2147483647 h 4253"/>
              <a:gd name="T32" fmla="*/ 2147483647 w 2752"/>
              <a:gd name="T33" fmla="*/ 2147483647 h 4253"/>
              <a:gd name="T34" fmla="*/ 2147483647 w 2752"/>
              <a:gd name="T35" fmla="*/ 2147483647 h 4253"/>
              <a:gd name="T36" fmla="*/ 2147483647 w 2752"/>
              <a:gd name="T37" fmla="*/ 2147483647 h 4253"/>
              <a:gd name="T38" fmla="*/ 2147483647 w 2752"/>
              <a:gd name="T39" fmla="*/ 2147483647 h 4253"/>
              <a:gd name="T40" fmla="*/ 2147483647 w 2752"/>
              <a:gd name="T41" fmla="*/ 2147483647 h 4253"/>
              <a:gd name="T42" fmla="*/ 2147483647 w 2752"/>
              <a:gd name="T43" fmla="*/ 2147483647 h 4253"/>
              <a:gd name="T44" fmla="*/ 2147483647 w 2752"/>
              <a:gd name="T45" fmla="*/ 2147483647 h 4253"/>
              <a:gd name="T46" fmla="*/ 2147483647 w 2752"/>
              <a:gd name="T47" fmla="*/ 2147483647 h 4253"/>
              <a:gd name="T48" fmla="*/ 2147483647 w 2752"/>
              <a:gd name="T49" fmla="*/ 2147483647 h 4253"/>
              <a:gd name="T50" fmla="*/ 2147483647 w 2752"/>
              <a:gd name="T51" fmla="*/ 2147483647 h 4253"/>
              <a:gd name="T52" fmla="*/ 2147483647 w 2752"/>
              <a:gd name="T53" fmla="*/ 2147483647 h 4253"/>
              <a:gd name="T54" fmla="*/ 2147483647 w 2752"/>
              <a:gd name="T55" fmla="*/ 2147483647 h 4253"/>
              <a:gd name="T56" fmla="*/ 2147483647 w 2752"/>
              <a:gd name="T57" fmla="*/ 2147483647 h 4253"/>
              <a:gd name="T58" fmla="*/ 2147483647 w 2752"/>
              <a:gd name="T59" fmla="*/ 2147483647 h 4253"/>
              <a:gd name="T60" fmla="*/ 0 w 2752"/>
              <a:gd name="T61" fmla="*/ 2147483647 h 4253"/>
              <a:gd name="T62" fmla="*/ 2147483647 w 2752"/>
              <a:gd name="T63" fmla="*/ 2147483647 h 4253"/>
              <a:gd name="T64" fmla="*/ 2147483647 w 2752"/>
              <a:gd name="T65" fmla="*/ 2147483647 h 4253"/>
              <a:gd name="T66" fmla="*/ 2147483647 w 2752"/>
              <a:gd name="T67" fmla="*/ 2147483647 h 4253"/>
              <a:gd name="T68" fmla="*/ 2147483647 w 2752"/>
              <a:gd name="T69" fmla="*/ 2147483647 h 4253"/>
              <a:gd name="T70" fmla="*/ 2147483647 w 2752"/>
              <a:gd name="T71" fmla="*/ 2147483647 h 4253"/>
              <a:gd name="T72" fmla="*/ 2147483647 w 2752"/>
              <a:gd name="T73" fmla="*/ 2147483647 h 4253"/>
              <a:gd name="T74" fmla="*/ 2147483647 w 2752"/>
              <a:gd name="T75" fmla="*/ 2147483647 h 4253"/>
              <a:gd name="T76" fmla="*/ 2147483647 w 2752"/>
              <a:gd name="T77" fmla="*/ 2147483647 h 4253"/>
              <a:gd name="T78" fmla="*/ 2147483647 w 2752"/>
              <a:gd name="T79" fmla="*/ 2147483647 h 4253"/>
              <a:gd name="T80" fmla="*/ 2147483647 w 2752"/>
              <a:gd name="T81" fmla="*/ 2147483647 h 4253"/>
              <a:gd name="T82" fmla="*/ 2147483647 w 2752"/>
              <a:gd name="T83" fmla="*/ 2147483647 h 4253"/>
              <a:gd name="T84" fmla="*/ 2147483647 w 2752"/>
              <a:gd name="T85" fmla="*/ 2147483647 h 4253"/>
              <a:gd name="T86" fmla="*/ 2147483647 w 2752"/>
              <a:gd name="T87" fmla="*/ 2147483647 h 4253"/>
              <a:gd name="T88" fmla="*/ 2147483647 w 2752"/>
              <a:gd name="T89" fmla="*/ 2147483647 h 4253"/>
              <a:gd name="T90" fmla="*/ 2147483647 w 2752"/>
              <a:gd name="T91" fmla="*/ 2147483647 h 4253"/>
              <a:gd name="T92" fmla="*/ 2147483647 w 2752"/>
              <a:gd name="T93" fmla="*/ 2147483647 h 4253"/>
              <a:gd name="T94" fmla="*/ 2147483647 w 2752"/>
              <a:gd name="T95" fmla="*/ 2147483647 h 4253"/>
              <a:gd name="T96" fmla="*/ 2147483647 w 2752"/>
              <a:gd name="T97" fmla="*/ 2147483647 h 4253"/>
              <a:gd name="T98" fmla="*/ 2147483647 w 2752"/>
              <a:gd name="T99" fmla="*/ 2147483647 h 4253"/>
              <a:gd name="T100" fmla="*/ 2147483647 w 2752"/>
              <a:gd name="T101" fmla="*/ 2147483647 h 4253"/>
              <a:gd name="T102" fmla="*/ 2147483647 w 2752"/>
              <a:gd name="T103" fmla="*/ 2147483647 h 4253"/>
              <a:gd name="T104" fmla="*/ 2147483647 w 2752"/>
              <a:gd name="T105" fmla="*/ 2147483647 h 4253"/>
              <a:gd name="T106" fmla="*/ 2147483647 w 2752"/>
              <a:gd name="T107" fmla="*/ 2147483647 h 4253"/>
              <a:gd name="T108" fmla="*/ 2147483647 w 2752"/>
              <a:gd name="T109" fmla="*/ 2147483647 h 4253"/>
              <a:gd name="T110" fmla="*/ 2147483647 w 2752"/>
              <a:gd name="T111" fmla="*/ 2147483647 h 4253"/>
              <a:gd name="T112" fmla="*/ 2147483647 w 2752"/>
              <a:gd name="T113" fmla="*/ 2147483647 h 4253"/>
              <a:gd name="T114" fmla="*/ 2147483647 w 2752"/>
              <a:gd name="T115" fmla="*/ 2147483647 h 4253"/>
              <a:gd name="T116" fmla="*/ 2147483647 w 2752"/>
              <a:gd name="T117" fmla="*/ 2147483647 h 4253"/>
              <a:gd name="T118" fmla="*/ 2147483647 w 2752"/>
              <a:gd name="T119" fmla="*/ 2147483647 h 4253"/>
              <a:gd name="T120" fmla="*/ 2147483647 w 2752"/>
              <a:gd name="T121" fmla="*/ 2147483647 h 425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752" h="4253">
                <a:moveTo>
                  <a:pt x="2751" y="3250"/>
                </a:moveTo>
                <a:lnTo>
                  <a:pt x="2681" y="3224"/>
                </a:lnTo>
                <a:lnTo>
                  <a:pt x="2587" y="3197"/>
                </a:lnTo>
                <a:lnTo>
                  <a:pt x="2516" y="3144"/>
                </a:lnTo>
                <a:lnTo>
                  <a:pt x="2446" y="3118"/>
                </a:lnTo>
                <a:lnTo>
                  <a:pt x="2375" y="3091"/>
                </a:lnTo>
                <a:lnTo>
                  <a:pt x="2305" y="3039"/>
                </a:lnTo>
                <a:lnTo>
                  <a:pt x="2234" y="3012"/>
                </a:lnTo>
                <a:lnTo>
                  <a:pt x="2163" y="2959"/>
                </a:lnTo>
                <a:lnTo>
                  <a:pt x="2093" y="2933"/>
                </a:lnTo>
                <a:lnTo>
                  <a:pt x="2022" y="2880"/>
                </a:lnTo>
                <a:lnTo>
                  <a:pt x="1952" y="2853"/>
                </a:lnTo>
                <a:lnTo>
                  <a:pt x="1881" y="2800"/>
                </a:lnTo>
                <a:lnTo>
                  <a:pt x="1811" y="2747"/>
                </a:lnTo>
                <a:lnTo>
                  <a:pt x="1764" y="2721"/>
                </a:lnTo>
                <a:lnTo>
                  <a:pt x="1693" y="2668"/>
                </a:lnTo>
                <a:lnTo>
                  <a:pt x="1622" y="2615"/>
                </a:lnTo>
                <a:lnTo>
                  <a:pt x="1552" y="2562"/>
                </a:lnTo>
                <a:lnTo>
                  <a:pt x="1505" y="2536"/>
                </a:lnTo>
                <a:lnTo>
                  <a:pt x="1434" y="2483"/>
                </a:lnTo>
                <a:lnTo>
                  <a:pt x="1387" y="2430"/>
                </a:lnTo>
                <a:lnTo>
                  <a:pt x="1317" y="2377"/>
                </a:lnTo>
                <a:lnTo>
                  <a:pt x="1270" y="2324"/>
                </a:lnTo>
                <a:lnTo>
                  <a:pt x="1199" y="2271"/>
                </a:lnTo>
                <a:lnTo>
                  <a:pt x="1152" y="2218"/>
                </a:lnTo>
                <a:lnTo>
                  <a:pt x="1105" y="2165"/>
                </a:lnTo>
                <a:lnTo>
                  <a:pt x="1034" y="2112"/>
                </a:lnTo>
                <a:lnTo>
                  <a:pt x="987" y="2033"/>
                </a:lnTo>
                <a:lnTo>
                  <a:pt x="940" y="1980"/>
                </a:lnTo>
                <a:lnTo>
                  <a:pt x="893" y="1927"/>
                </a:lnTo>
                <a:lnTo>
                  <a:pt x="846" y="1874"/>
                </a:lnTo>
                <a:lnTo>
                  <a:pt x="799" y="1821"/>
                </a:lnTo>
                <a:lnTo>
                  <a:pt x="752" y="1742"/>
                </a:lnTo>
                <a:lnTo>
                  <a:pt x="705" y="1689"/>
                </a:lnTo>
                <a:lnTo>
                  <a:pt x="658" y="1636"/>
                </a:lnTo>
                <a:lnTo>
                  <a:pt x="611" y="1557"/>
                </a:lnTo>
                <a:lnTo>
                  <a:pt x="564" y="1504"/>
                </a:lnTo>
                <a:lnTo>
                  <a:pt x="540" y="1424"/>
                </a:lnTo>
                <a:lnTo>
                  <a:pt x="493" y="1371"/>
                </a:lnTo>
                <a:lnTo>
                  <a:pt x="446" y="1318"/>
                </a:lnTo>
                <a:lnTo>
                  <a:pt x="423" y="1239"/>
                </a:lnTo>
                <a:lnTo>
                  <a:pt x="376" y="1186"/>
                </a:lnTo>
                <a:lnTo>
                  <a:pt x="352" y="1107"/>
                </a:lnTo>
                <a:lnTo>
                  <a:pt x="329" y="1054"/>
                </a:lnTo>
                <a:lnTo>
                  <a:pt x="282" y="974"/>
                </a:lnTo>
                <a:lnTo>
                  <a:pt x="258" y="895"/>
                </a:lnTo>
                <a:lnTo>
                  <a:pt x="235" y="842"/>
                </a:lnTo>
                <a:lnTo>
                  <a:pt x="211" y="763"/>
                </a:lnTo>
                <a:lnTo>
                  <a:pt x="188" y="710"/>
                </a:lnTo>
                <a:lnTo>
                  <a:pt x="164" y="630"/>
                </a:lnTo>
                <a:lnTo>
                  <a:pt x="141" y="551"/>
                </a:lnTo>
                <a:lnTo>
                  <a:pt x="117" y="498"/>
                </a:lnTo>
                <a:lnTo>
                  <a:pt x="94" y="419"/>
                </a:lnTo>
                <a:lnTo>
                  <a:pt x="70" y="339"/>
                </a:lnTo>
                <a:lnTo>
                  <a:pt x="70" y="286"/>
                </a:lnTo>
                <a:lnTo>
                  <a:pt x="47" y="207"/>
                </a:lnTo>
                <a:lnTo>
                  <a:pt x="23" y="127"/>
                </a:lnTo>
                <a:lnTo>
                  <a:pt x="23" y="79"/>
                </a:lnTo>
                <a:lnTo>
                  <a:pt x="0" y="0"/>
                </a:lnTo>
                <a:lnTo>
                  <a:pt x="0" y="1001"/>
                </a:lnTo>
                <a:lnTo>
                  <a:pt x="23" y="1080"/>
                </a:lnTo>
                <a:lnTo>
                  <a:pt x="23" y="1133"/>
                </a:lnTo>
                <a:lnTo>
                  <a:pt x="47" y="1212"/>
                </a:lnTo>
                <a:lnTo>
                  <a:pt x="70" y="1292"/>
                </a:lnTo>
                <a:lnTo>
                  <a:pt x="70" y="1345"/>
                </a:lnTo>
                <a:lnTo>
                  <a:pt x="94" y="1424"/>
                </a:lnTo>
                <a:lnTo>
                  <a:pt x="117" y="1504"/>
                </a:lnTo>
                <a:lnTo>
                  <a:pt x="141" y="1557"/>
                </a:lnTo>
                <a:lnTo>
                  <a:pt x="164" y="1636"/>
                </a:lnTo>
                <a:lnTo>
                  <a:pt x="188" y="1715"/>
                </a:lnTo>
                <a:lnTo>
                  <a:pt x="211" y="1768"/>
                </a:lnTo>
                <a:lnTo>
                  <a:pt x="235" y="1848"/>
                </a:lnTo>
                <a:lnTo>
                  <a:pt x="258" y="1901"/>
                </a:lnTo>
                <a:lnTo>
                  <a:pt x="282" y="1980"/>
                </a:lnTo>
                <a:lnTo>
                  <a:pt x="329" y="2059"/>
                </a:lnTo>
                <a:lnTo>
                  <a:pt x="352" y="2112"/>
                </a:lnTo>
                <a:lnTo>
                  <a:pt x="376" y="2192"/>
                </a:lnTo>
                <a:lnTo>
                  <a:pt x="423" y="2245"/>
                </a:lnTo>
                <a:lnTo>
                  <a:pt x="446" y="2324"/>
                </a:lnTo>
                <a:lnTo>
                  <a:pt x="493" y="2377"/>
                </a:lnTo>
                <a:lnTo>
                  <a:pt x="540" y="2430"/>
                </a:lnTo>
                <a:lnTo>
                  <a:pt x="564" y="2509"/>
                </a:lnTo>
                <a:lnTo>
                  <a:pt x="611" y="2562"/>
                </a:lnTo>
                <a:lnTo>
                  <a:pt x="658" y="2642"/>
                </a:lnTo>
                <a:lnTo>
                  <a:pt x="705" y="2694"/>
                </a:lnTo>
                <a:lnTo>
                  <a:pt x="752" y="2747"/>
                </a:lnTo>
                <a:lnTo>
                  <a:pt x="799" y="2827"/>
                </a:lnTo>
                <a:lnTo>
                  <a:pt x="846" y="2880"/>
                </a:lnTo>
                <a:lnTo>
                  <a:pt x="893" y="2933"/>
                </a:lnTo>
                <a:lnTo>
                  <a:pt x="940" y="2986"/>
                </a:lnTo>
                <a:lnTo>
                  <a:pt x="987" y="3039"/>
                </a:lnTo>
                <a:lnTo>
                  <a:pt x="1034" y="3118"/>
                </a:lnTo>
                <a:lnTo>
                  <a:pt x="1105" y="3171"/>
                </a:lnTo>
                <a:lnTo>
                  <a:pt x="1152" y="3224"/>
                </a:lnTo>
                <a:lnTo>
                  <a:pt x="1199" y="3277"/>
                </a:lnTo>
                <a:lnTo>
                  <a:pt x="1270" y="3330"/>
                </a:lnTo>
                <a:lnTo>
                  <a:pt x="1317" y="3383"/>
                </a:lnTo>
                <a:lnTo>
                  <a:pt x="1387" y="3436"/>
                </a:lnTo>
                <a:lnTo>
                  <a:pt x="1434" y="3488"/>
                </a:lnTo>
                <a:lnTo>
                  <a:pt x="1505" y="3541"/>
                </a:lnTo>
                <a:lnTo>
                  <a:pt x="1552" y="3568"/>
                </a:lnTo>
                <a:lnTo>
                  <a:pt x="1622" y="3621"/>
                </a:lnTo>
                <a:lnTo>
                  <a:pt x="1693" y="3674"/>
                </a:lnTo>
                <a:lnTo>
                  <a:pt x="1764" y="3727"/>
                </a:lnTo>
                <a:lnTo>
                  <a:pt x="1811" y="3753"/>
                </a:lnTo>
                <a:lnTo>
                  <a:pt x="1881" y="3806"/>
                </a:lnTo>
                <a:lnTo>
                  <a:pt x="1952" y="3859"/>
                </a:lnTo>
                <a:lnTo>
                  <a:pt x="2022" y="3885"/>
                </a:lnTo>
                <a:lnTo>
                  <a:pt x="2093" y="3934"/>
                </a:lnTo>
                <a:lnTo>
                  <a:pt x="2163" y="3960"/>
                </a:lnTo>
                <a:lnTo>
                  <a:pt x="2234" y="4013"/>
                </a:lnTo>
                <a:lnTo>
                  <a:pt x="2305" y="4040"/>
                </a:lnTo>
                <a:lnTo>
                  <a:pt x="2375" y="4093"/>
                </a:lnTo>
                <a:lnTo>
                  <a:pt x="2446" y="4119"/>
                </a:lnTo>
                <a:lnTo>
                  <a:pt x="2516" y="4146"/>
                </a:lnTo>
                <a:lnTo>
                  <a:pt x="2587" y="4199"/>
                </a:lnTo>
                <a:lnTo>
                  <a:pt x="2681" y="4225"/>
                </a:lnTo>
                <a:lnTo>
                  <a:pt x="2751" y="4252"/>
                </a:lnTo>
                <a:lnTo>
                  <a:pt x="2751" y="3250"/>
                </a:lnTo>
              </a:path>
            </a:pathLst>
          </a:custGeom>
          <a:solidFill>
            <a:srgbClr val="8033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5" name="Freeform 11"/>
          <p:cNvSpPr>
            <a:spLocks noChangeArrowheads="1"/>
          </p:cNvSpPr>
          <p:nvPr/>
        </p:nvSpPr>
        <p:spPr bwMode="auto">
          <a:xfrm>
            <a:off x="3756025" y="3551238"/>
            <a:ext cx="728663" cy="1711325"/>
          </a:xfrm>
          <a:custGeom>
            <a:avLst/>
            <a:gdLst>
              <a:gd name="T0" fmla="*/ 2147483647 w 2022"/>
              <a:gd name="T1" fmla="*/ 0 h 4754"/>
              <a:gd name="T2" fmla="*/ 0 w 2022"/>
              <a:gd name="T3" fmla="*/ 2147483647 h 4754"/>
              <a:gd name="T4" fmla="*/ 0 w 2022"/>
              <a:gd name="T5" fmla="*/ 2147483647 h 4754"/>
              <a:gd name="T6" fmla="*/ 2147483647 w 2022"/>
              <a:gd name="T7" fmla="*/ 2147483647 h 4754"/>
              <a:gd name="T8" fmla="*/ 2147483647 w 2022"/>
              <a:gd name="T9" fmla="*/ 0 h 47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22" h="4754">
                <a:moveTo>
                  <a:pt x="2021" y="0"/>
                </a:moveTo>
                <a:lnTo>
                  <a:pt x="0" y="3752"/>
                </a:lnTo>
                <a:lnTo>
                  <a:pt x="0" y="4753"/>
                </a:lnTo>
                <a:lnTo>
                  <a:pt x="2021" y="1001"/>
                </a:lnTo>
                <a:lnTo>
                  <a:pt x="2021" y="0"/>
                </a:lnTo>
              </a:path>
            </a:pathLst>
          </a:custGeom>
          <a:solidFill>
            <a:srgbClr val="8033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6" name="Freeform 12"/>
          <p:cNvSpPr>
            <a:spLocks noChangeArrowheads="1"/>
          </p:cNvSpPr>
          <p:nvPr/>
        </p:nvSpPr>
        <p:spPr bwMode="auto">
          <a:xfrm>
            <a:off x="2743200" y="3581400"/>
            <a:ext cx="1717675" cy="1350963"/>
          </a:xfrm>
          <a:custGeom>
            <a:avLst/>
            <a:gdLst>
              <a:gd name="T0" fmla="*/ 2147483647 w 4772"/>
              <a:gd name="T1" fmla="*/ 2147483647 h 3754"/>
              <a:gd name="T2" fmla="*/ 2147483647 w 4772"/>
              <a:gd name="T3" fmla="*/ 2147483647 h 3754"/>
              <a:gd name="T4" fmla="*/ 2147483647 w 4772"/>
              <a:gd name="T5" fmla="*/ 2147483647 h 3754"/>
              <a:gd name="T6" fmla="*/ 2147483647 w 4772"/>
              <a:gd name="T7" fmla="*/ 2147483647 h 3754"/>
              <a:gd name="T8" fmla="*/ 2147483647 w 4772"/>
              <a:gd name="T9" fmla="*/ 2147483647 h 3754"/>
              <a:gd name="T10" fmla="*/ 2147483647 w 4772"/>
              <a:gd name="T11" fmla="*/ 2147483647 h 3754"/>
              <a:gd name="T12" fmla="*/ 2147483647 w 4772"/>
              <a:gd name="T13" fmla="*/ 2147483647 h 3754"/>
              <a:gd name="T14" fmla="*/ 2147483647 w 4772"/>
              <a:gd name="T15" fmla="*/ 2147483647 h 3754"/>
              <a:gd name="T16" fmla="*/ 2147483647 w 4772"/>
              <a:gd name="T17" fmla="*/ 2147483647 h 3754"/>
              <a:gd name="T18" fmla="*/ 2147483647 w 4772"/>
              <a:gd name="T19" fmla="*/ 2147483647 h 3754"/>
              <a:gd name="T20" fmla="*/ 2147483647 w 4772"/>
              <a:gd name="T21" fmla="*/ 2147483647 h 3754"/>
              <a:gd name="T22" fmla="*/ 2147483647 w 4772"/>
              <a:gd name="T23" fmla="*/ 2147483647 h 3754"/>
              <a:gd name="T24" fmla="*/ 2147483647 w 4772"/>
              <a:gd name="T25" fmla="*/ 2147483647 h 3754"/>
              <a:gd name="T26" fmla="*/ 2147483647 w 4772"/>
              <a:gd name="T27" fmla="*/ 2147483647 h 3754"/>
              <a:gd name="T28" fmla="*/ 2147483647 w 4772"/>
              <a:gd name="T29" fmla="*/ 2147483647 h 3754"/>
              <a:gd name="T30" fmla="*/ 2147483647 w 4772"/>
              <a:gd name="T31" fmla="*/ 2147483647 h 3754"/>
              <a:gd name="T32" fmla="*/ 2147483647 w 4772"/>
              <a:gd name="T33" fmla="*/ 2147483647 h 3754"/>
              <a:gd name="T34" fmla="*/ 2147483647 w 4772"/>
              <a:gd name="T35" fmla="*/ 2147483647 h 3754"/>
              <a:gd name="T36" fmla="*/ 2147483647 w 4772"/>
              <a:gd name="T37" fmla="*/ 2147483647 h 3754"/>
              <a:gd name="T38" fmla="*/ 2147483647 w 4772"/>
              <a:gd name="T39" fmla="*/ 2147483647 h 3754"/>
              <a:gd name="T40" fmla="*/ 2147483647 w 4772"/>
              <a:gd name="T41" fmla="*/ 2147483647 h 3754"/>
              <a:gd name="T42" fmla="*/ 2147483647 w 4772"/>
              <a:gd name="T43" fmla="*/ 2147483647 h 3754"/>
              <a:gd name="T44" fmla="*/ 2147483647 w 4772"/>
              <a:gd name="T45" fmla="*/ 2147483647 h 3754"/>
              <a:gd name="T46" fmla="*/ 2147483647 w 4772"/>
              <a:gd name="T47" fmla="*/ 2147483647 h 3754"/>
              <a:gd name="T48" fmla="*/ 2147483647 w 4772"/>
              <a:gd name="T49" fmla="*/ 2147483647 h 3754"/>
              <a:gd name="T50" fmla="*/ 2147483647 w 4772"/>
              <a:gd name="T51" fmla="*/ 2147483647 h 3754"/>
              <a:gd name="T52" fmla="*/ 2147483647 w 4772"/>
              <a:gd name="T53" fmla="*/ 2147483647 h 3754"/>
              <a:gd name="T54" fmla="*/ 2147483647 w 4772"/>
              <a:gd name="T55" fmla="*/ 2147483647 h 3754"/>
              <a:gd name="T56" fmla="*/ 2147483647 w 4772"/>
              <a:gd name="T57" fmla="*/ 2147483647 h 3754"/>
              <a:gd name="T58" fmla="*/ 2147483647 w 4772"/>
              <a:gd name="T59" fmla="*/ 2147483647 h 3754"/>
              <a:gd name="T60" fmla="*/ 2147483647 w 4772"/>
              <a:gd name="T61" fmla="*/ 2147483647 h 3754"/>
              <a:gd name="T62" fmla="*/ 2147483647 w 4772"/>
              <a:gd name="T63" fmla="*/ 2147483647 h 3754"/>
              <a:gd name="T64" fmla="*/ 2147483647 w 4772"/>
              <a:gd name="T65" fmla="*/ 2147483647 h 3754"/>
              <a:gd name="T66" fmla="*/ 2147483647 w 4772"/>
              <a:gd name="T67" fmla="*/ 2147483647 h 3754"/>
              <a:gd name="T68" fmla="*/ 2147483647 w 4772"/>
              <a:gd name="T69" fmla="*/ 2147483647 h 3754"/>
              <a:gd name="T70" fmla="*/ 2147483647 w 4772"/>
              <a:gd name="T71" fmla="*/ 2147483647 h 3754"/>
              <a:gd name="T72" fmla="*/ 2147483647 w 4772"/>
              <a:gd name="T73" fmla="*/ 2147483647 h 3754"/>
              <a:gd name="T74" fmla="*/ 2147483647 w 4772"/>
              <a:gd name="T75" fmla="*/ 2147483647 h 3754"/>
              <a:gd name="T76" fmla="*/ 2147483647 w 4772"/>
              <a:gd name="T77" fmla="*/ 2147483647 h 3754"/>
              <a:gd name="T78" fmla="*/ 2147483647 w 4772"/>
              <a:gd name="T79" fmla="*/ 2147483647 h 3754"/>
              <a:gd name="T80" fmla="*/ 2147483647 w 4772"/>
              <a:gd name="T81" fmla="*/ 2147483647 h 3754"/>
              <a:gd name="T82" fmla="*/ 2147483647 w 4772"/>
              <a:gd name="T83" fmla="*/ 2147483647 h 3754"/>
              <a:gd name="T84" fmla="*/ 2147483647 w 4772"/>
              <a:gd name="T85" fmla="*/ 2147483647 h 3754"/>
              <a:gd name="T86" fmla="*/ 2147483647 w 4772"/>
              <a:gd name="T87" fmla="*/ 2147483647 h 3754"/>
              <a:gd name="T88" fmla="*/ 2147483647 w 4772"/>
              <a:gd name="T89" fmla="*/ 2147483647 h 3754"/>
              <a:gd name="T90" fmla="*/ 2147483647 w 4772"/>
              <a:gd name="T91" fmla="*/ 2147483647 h 3754"/>
              <a:gd name="T92" fmla="*/ 2147483647 w 4772"/>
              <a:gd name="T93" fmla="*/ 2147483647 h 3754"/>
              <a:gd name="T94" fmla="*/ 2147483647 w 4772"/>
              <a:gd name="T95" fmla="*/ 2147483647 h 3754"/>
              <a:gd name="T96" fmla="*/ 2147483647 w 4772"/>
              <a:gd name="T97" fmla="*/ 2147483647 h 3754"/>
              <a:gd name="T98" fmla="*/ 2147483647 w 4772"/>
              <a:gd name="T99" fmla="*/ 2147483647 h 3754"/>
              <a:gd name="T100" fmla="*/ 2147483647 w 4772"/>
              <a:gd name="T101" fmla="*/ 2147483647 h 3754"/>
              <a:gd name="T102" fmla="*/ 2147483647 w 4772"/>
              <a:gd name="T103" fmla="*/ 2147483647 h 3754"/>
              <a:gd name="T104" fmla="*/ 2147483647 w 4772"/>
              <a:gd name="T105" fmla="*/ 2147483647 h 3754"/>
              <a:gd name="T106" fmla="*/ 2147483647 w 4772"/>
              <a:gd name="T107" fmla="*/ 2147483647 h 3754"/>
              <a:gd name="T108" fmla="*/ 2147483647 w 4772"/>
              <a:gd name="T109" fmla="*/ 2147483647 h 3754"/>
              <a:gd name="T110" fmla="*/ 2147483647 w 4772"/>
              <a:gd name="T111" fmla="*/ 2147483647 h 3754"/>
              <a:gd name="T112" fmla="*/ 2147483647 w 4772"/>
              <a:gd name="T113" fmla="*/ 2147483647 h 3754"/>
              <a:gd name="T114" fmla="*/ 2147483647 w 4772"/>
              <a:gd name="T115" fmla="*/ 2147483647 h 3754"/>
              <a:gd name="T116" fmla="*/ 2147483647 w 4772"/>
              <a:gd name="T117" fmla="*/ 2147483647 h 3754"/>
              <a:gd name="T118" fmla="*/ 2147483647 w 4772"/>
              <a:gd name="T119" fmla="*/ 2147483647 h 3754"/>
              <a:gd name="T120" fmla="*/ 0 w 4772"/>
              <a:gd name="T121" fmla="*/ 2147483647 h 3754"/>
              <a:gd name="T122" fmla="*/ 2147483647 w 4772"/>
              <a:gd name="T123" fmla="*/ 0 h 3754"/>
              <a:gd name="T124" fmla="*/ 2147483647 w 4772"/>
              <a:gd name="T125" fmla="*/ 2147483647 h 37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772" h="3754">
                <a:moveTo>
                  <a:pt x="2752" y="3753"/>
                </a:moveTo>
                <a:lnTo>
                  <a:pt x="2682" y="3727"/>
                </a:lnTo>
                <a:lnTo>
                  <a:pt x="2587" y="3701"/>
                </a:lnTo>
                <a:lnTo>
                  <a:pt x="2517" y="3648"/>
                </a:lnTo>
                <a:lnTo>
                  <a:pt x="2446" y="3621"/>
                </a:lnTo>
                <a:lnTo>
                  <a:pt x="2376" y="3595"/>
                </a:lnTo>
                <a:lnTo>
                  <a:pt x="2305" y="3542"/>
                </a:lnTo>
                <a:lnTo>
                  <a:pt x="2235" y="3515"/>
                </a:lnTo>
                <a:lnTo>
                  <a:pt x="2164" y="3462"/>
                </a:lnTo>
                <a:lnTo>
                  <a:pt x="2093" y="3436"/>
                </a:lnTo>
                <a:lnTo>
                  <a:pt x="2023" y="3383"/>
                </a:lnTo>
                <a:lnTo>
                  <a:pt x="1952" y="3356"/>
                </a:lnTo>
                <a:lnTo>
                  <a:pt x="1882" y="3304"/>
                </a:lnTo>
                <a:lnTo>
                  <a:pt x="1811" y="3251"/>
                </a:lnTo>
                <a:lnTo>
                  <a:pt x="1764" y="3224"/>
                </a:lnTo>
                <a:lnTo>
                  <a:pt x="1693" y="3171"/>
                </a:lnTo>
                <a:lnTo>
                  <a:pt x="1623" y="3118"/>
                </a:lnTo>
                <a:lnTo>
                  <a:pt x="1552" y="3065"/>
                </a:lnTo>
                <a:lnTo>
                  <a:pt x="1505" y="3039"/>
                </a:lnTo>
                <a:lnTo>
                  <a:pt x="1435" y="2986"/>
                </a:lnTo>
                <a:lnTo>
                  <a:pt x="1388" y="2933"/>
                </a:lnTo>
                <a:lnTo>
                  <a:pt x="1317" y="2880"/>
                </a:lnTo>
                <a:lnTo>
                  <a:pt x="1270" y="2827"/>
                </a:lnTo>
                <a:lnTo>
                  <a:pt x="1199" y="2774"/>
                </a:lnTo>
                <a:lnTo>
                  <a:pt x="1152" y="2721"/>
                </a:lnTo>
                <a:lnTo>
                  <a:pt x="1105" y="2668"/>
                </a:lnTo>
                <a:lnTo>
                  <a:pt x="1035" y="2615"/>
                </a:lnTo>
                <a:lnTo>
                  <a:pt x="988" y="2536"/>
                </a:lnTo>
                <a:lnTo>
                  <a:pt x="941" y="2483"/>
                </a:lnTo>
                <a:lnTo>
                  <a:pt x="894" y="2430"/>
                </a:lnTo>
                <a:lnTo>
                  <a:pt x="846" y="2377"/>
                </a:lnTo>
                <a:lnTo>
                  <a:pt x="799" y="2324"/>
                </a:lnTo>
                <a:lnTo>
                  <a:pt x="752" y="2245"/>
                </a:lnTo>
                <a:lnTo>
                  <a:pt x="705" y="2192"/>
                </a:lnTo>
                <a:lnTo>
                  <a:pt x="658" y="2139"/>
                </a:lnTo>
                <a:lnTo>
                  <a:pt x="611" y="2060"/>
                </a:lnTo>
                <a:lnTo>
                  <a:pt x="564" y="2007"/>
                </a:lnTo>
                <a:lnTo>
                  <a:pt x="541" y="1927"/>
                </a:lnTo>
                <a:lnTo>
                  <a:pt x="494" y="1874"/>
                </a:lnTo>
                <a:lnTo>
                  <a:pt x="447" y="1821"/>
                </a:lnTo>
                <a:lnTo>
                  <a:pt x="423" y="1742"/>
                </a:lnTo>
                <a:lnTo>
                  <a:pt x="376" y="1689"/>
                </a:lnTo>
                <a:lnTo>
                  <a:pt x="352" y="1610"/>
                </a:lnTo>
                <a:lnTo>
                  <a:pt x="329" y="1557"/>
                </a:lnTo>
                <a:lnTo>
                  <a:pt x="282" y="1477"/>
                </a:lnTo>
                <a:lnTo>
                  <a:pt x="258" y="1398"/>
                </a:lnTo>
                <a:lnTo>
                  <a:pt x="235" y="1345"/>
                </a:lnTo>
                <a:lnTo>
                  <a:pt x="211" y="1266"/>
                </a:lnTo>
                <a:lnTo>
                  <a:pt x="188" y="1213"/>
                </a:lnTo>
                <a:lnTo>
                  <a:pt x="164" y="1133"/>
                </a:lnTo>
                <a:lnTo>
                  <a:pt x="141" y="1054"/>
                </a:lnTo>
                <a:lnTo>
                  <a:pt x="117" y="1001"/>
                </a:lnTo>
                <a:lnTo>
                  <a:pt x="94" y="921"/>
                </a:lnTo>
                <a:lnTo>
                  <a:pt x="70" y="842"/>
                </a:lnTo>
                <a:lnTo>
                  <a:pt x="70" y="789"/>
                </a:lnTo>
                <a:lnTo>
                  <a:pt x="47" y="710"/>
                </a:lnTo>
                <a:lnTo>
                  <a:pt x="23" y="630"/>
                </a:lnTo>
                <a:lnTo>
                  <a:pt x="23" y="582"/>
                </a:lnTo>
                <a:lnTo>
                  <a:pt x="0" y="502"/>
                </a:lnTo>
                <a:lnTo>
                  <a:pt x="4771" y="0"/>
                </a:lnTo>
                <a:lnTo>
                  <a:pt x="2752" y="3753"/>
                </a:lnTo>
              </a:path>
            </a:pathLst>
          </a:custGeom>
          <a:solidFill>
            <a:srgbClr val="FF66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7" name="Freeform 13"/>
          <p:cNvSpPr>
            <a:spLocks noChangeArrowheads="1"/>
          </p:cNvSpPr>
          <p:nvPr/>
        </p:nvSpPr>
        <p:spPr bwMode="auto">
          <a:xfrm>
            <a:off x="4813300" y="4511675"/>
            <a:ext cx="996950" cy="865188"/>
          </a:xfrm>
          <a:custGeom>
            <a:avLst/>
            <a:gdLst>
              <a:gd name="T0" fmla="*/ 2147483647 w 2771"/>
              <a:gd name="T1" fmla="*/ 2147483647 h 2405"/>
              <a:gd name="T2" fmla="*/ 2147483647 w 2771"/>
              <a:gd name="T3" fmla="*/ 2147483647 h 2405"/>
              <a:gd name="T4" fmla="*/ 2147483647 w 2771"/>
              <a:gd name="T5" fmla="*/ 2147483647 h 2405"/>
              <a:gd name="T6" fmla="*/ 2147483647 w 2771"/>
              <a:gd name="T7" fmla="*/ 2147483647 h 2405"/>
              <a:gd name="T8" fmla="*/ 2147483647 w 2771"/>
              <a:gd name="T9" fmla="*/ 2147483647 h 2405"/>
              <a:gd name="T10" fmla="*/ 2147483647 w 2771"/>
              <a:gd name="T11" fmla="*/ 2147483647 h 2405"/>
              <a:gd name="T12" fmla="*/ 2147483647 w 2771"/>
              <a:gd name="T13" fmla="*/ 2147483647 h 2405"/>
              <a:gd name="T14" fmla="*/ 2147483647 w 2771"/>
              <a:gd name="T15" fmla="*/ 2147483647 h 2405"/>
              <a:gd name="T16" fmla="*/ 2147483647 w 2771"/>
              <a:gd name="T17" fmla="*/ 2147483647 h 2405"/>
              <a:gd name="T18" fmla="*/ 2147483647 w 2771"/>
              <a:gd name="T19" fmla="*/ 2147483647 h 2405"/>
              <a:gd name="T20" fmla="*/ 2147483647 w 2771"/>
              <a:gd name="T21" fmla="*/ 2147483647 h 2405"/>
              <a:gd name="T22" fmla="*/ 2147483647 w 2771"/>
              <a:gd name="T23" fmla="*/ 2147483647 h 2405"/>
              <a:gd name="T24" fmla="*/ 2147483647 w 2771"/>
              <a:gd name="T25" fmla="*/ 2147483647 h 2405"/>
              <a:gd name="T26" fmla="*/ 2147483647 w 2771"/>
              <a:gd name="T27" fmla="*/ 2147483647 h 2405"/>
              <a:gd name="T28" fmla="*/ 2147483647 w 2771"/>
              <a:gd name="T29" fmla="*/ 2147483647 h 2405"/>
              <a:gd name="T30" fmla="*/ 2147483647 w 2771"/>
              <a:gd name="T31" fmla="*/ 2147483647 h 2405"/>
              <a:gd name="T32" fmla="*/ 2147483647 w 2771"/>
              <a:gd name="T33" fmla="*/ 2147483647 h 2405"/>
              <a:gd name="T34" fmla="*/ 2147483647 w 2771"/>
              <a:gd name="T35" fmla="*/ 2147483647 h 2405"/>
              <a:gd name="T36" fmla="*/ 2147483647 w 2771"/>
              <a:gd name="T37" fmla="*/ 2147483647 h 2405"/>
              <a:gd name="T38" fmla="*/ 0 w 2771"/>
              <a:gd name="T39" fmla="*/ 2147483647 h 2405"/>
              <a:gd name="T40" fmla="*/ 2147483647 w 2771"/>
              <a:gd name="T41" fmla="*/ 2147483647 h 2405"/>
              <a:gd name="T42" fmla="*/ 2147483647 w 2771"/>
              <a:gd name="T43" fmla="*/ 2147483647 h 2405"/>
              <a:gd name="T44" fmla="*/ 2147483647 w 2771"/>
              <a:gd name="T45" fmla="*/ 2147483647 h 2405"/>
              <a:gd name="T46" fmla="*/ 2147483647 w 2771"/>
              <a:gd name="T47" fmla="*/ 2147483647 h 2405"/>
              <a:gd name="T48" fmla="*/ 2147483647 w 2771"/>
              <a:gd name="T49" fmla="*/ 2147483647 h 2405"/>
              <a:gd name="T50" fmla="*/ 2147483647 w 2771"/>
              <a:gd name="T51" fmla="*/ 2147483647 h 2405"/>
              <a:gd name="T52" fmla="*/ 2147483647 w 2771"/>
              <a:gd name="T53" fmla="*/ 2147483647 h 2405"/>
              <a:gd name="T54" fmla="*/ 2147483647 w 2771"/>
              <a:gd name="T55" fmla="*/ 2147483647 h 2405"/>
              <a:gd name="T56" fmla="*/ 2147483647 w 2771"/>
              <a:gd name="T57" fmla="*/ 2147483647 h 2405"/>
              <a:gd name="T58" fmla="*/ 2147483647 w 2771"/>
              <a:gd name="T59" fmla="*/ 2147483647 h 2405"/>
              <a:gd name="T60" fmla="*/ 2147483647 w 2771"/>
              <a:gd name="T61" fmla="*/ 2147483647 h 2405"/>
              <a:gd name="T62" fmla="*/ 2147483647 w 2771"/>
              <a:gd name="T63" fmla="*/ 2147483647 h 2405"/>
              <a:gd name="T64" fmla="*/ 2147483647 w 2771"/>
              <a:gd name="T65" fmla="*/ 2147483647 h 2405"/>
              <a:gd name="T66" fmla="*/ 2147483647 w 2771"/>
              <a:gd name="T67" fmla="*/ 2147483647 h 2405"/>
              <a:gd name="T68" fmla="*/ 2147483647 w 2771"/>
              <a:gd name="T69" fmla="*/ 2147483647 h 2405"/>
              <a:gd name="T70" fmla="*/ 2147483647 w 2771"/>
              <a:gd name="T71" fmla="*/ 2147483647 h 2405"/>
              <a:gd name="T72" fmla="*/ 2147483647 w 2771"/>
              <a:gd name="T73" fmla="*/ 2147483647 h 2405"/>
              <a:gd name="T74" fmla="*/ 2147483647 w 2771"/>
              <a:gd name="T75" fmla="*/ 2147483647 h 2405"/>
              <a:gd name="T76" fmla="*/ 2147483647 w 2771"/>
              <a:gd name="T77" fmla="*/ 2147483647 h 2405"/>
              <a:gd name="T78" fmla="*/ 2147483647 w 2771"/>
              <a:gd name="T79" fmla="*/ 2147483647 h 24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771" h="2405">
                <a:moveTo>
                  <a:pt x="2770" y="0"/>
                </a:moveTo>
                <a:lnTo>
                  <a:pt x="2723" y="52"/>
                </a:lnTo>
                <a:lnTo>
                  <a:pt x="2653" y="105"/>
                </a:lnTo>
                <a:lnTo>
                  <a:pt x="2606" y="158"/>
                </a:lnTo>
                <a:lnTo>
                  <a:pt x="2535" y="211"/>
                </a:lnTo>
                <a:lnTo>
                  <a:pt x="2488" y="264"/>
                </a:lnTo>
                <a:lnTo>
                  <a:pt x="2418" y="317"/>
                </a:lnTo>
                <a:lnTo>
                  <a:pt x="2371" y="370"/>
                </a:lnTo>
                <a:lnTo>
                  <a:pt x="2300" y="397"/>
                </a:lnTo>
                <a:lnTo>
                  <a:pt x="2230" y="450"/>
                </a:lnTo>
                <a:lnTo>
                  <a:pt x="2183" y="503"/>
                </a:lnTo>
                <a:lnTo>
                  <a:pt x="2112" y="556"/>
                </a:lnTo>
                <a:lnTo>
                  <a:pt x="2041" y="582"/>
                </a:lnTo>
                <a:lnTo>
                  <a:pt x="1971" y="635"/>
                </a:lnTo>
                <a:lnTo>
                  <a:pt x="1900" y="688"/>
                </a:lnTo>
                <a:lnTo>
                  <a:pt x="1853" y="714"/>
                </a:lnTo>
                <a:lnTo>
                  <a:pt x="1783" y="767"/>
                </a:lnTo>
                <a:lnTo>
                  <a:pt x="1712" y="794"/>
                </a:lnTo>
                <a:lnTo>
                  <a:pt x="1642" y="847"/>
                </a:lnTo>
                <a:lnTo>
                  <a:pt x="1571" y="873"/>
                </a:lnTo>
                <a:lnTo>
                  <a:pt x="1501" y="926"/>
                </a:lnTo>
                <a:lnTo>
                  <a:pt x="1407" y="953"/>
                </a:lnTo>
                <a:lnTo>
                  <a:pt x="1336" y="979"/>
                </a:lnTo>
                <a:lnTo>
                  <a:pt x="1265" y="1032"/>
                </a:lnTo>
                <a:lnTo>
                  <a:pt x="1195" y="1059"/>
                </a:lnTo>
                <a:lnTo>
                  <a:pt x="1124" y="1085"/>
                </a:lnTo>
                <a:lnTo>
                  <a:pt x="1030" y="1112"/>
                </a:lnTo>
                <a:lnTo>
                  <a:pt x="960" y="1138"/>
                </a:lnTo>
                <a:lnTo>
                  <a:pt x="889" y="1164"/>
                </a:lnTo>
                <a:lnTo>
                  <a:pt x="823" y="1191"/>
                </a:lnTo>
                <a:lnTo>
                  <a:pt x="729" y="1217"/>
                </a:lnTo>
                <a:lnTo>
                  <a:pt x="658" y="1244"/>
                </a:lnTo>
                <a:lnTo>
                  <a:pt x="564" y="1270"/>
                </a:lnTo>
                <a:lnTo>
                  <a:pt x="493" y="1297"/>
                </a:lnTo>
                <a:lnTo>
                  <a:pt x="423" y="1323"/>
                </a:lnTo>
                <a:lnTo>
                  <a:pt x="329" y="1323"/>
                </a:lnTo>
                <a:lnTo>
                  <a:pt x="258" y="1350"/>
                </a:lnTo>
                <a:lnTo>
                  <a:pt x="164" y="1376"/>
                </a:lnTo>
                <a:lnTo>
                  <a:pt x="94" y="1376"/>
                </a:lnTo>
                <a:lnTo>
                  <a:pt x="0" y="1403"/>
                </a:lnTo>
                <a:lnTo>
                  <a:pt x="0" y="2404"/>
                </a:lnTo>
                <a:lnTo>
                  <a:pt x="94" y="2378"/>
                </a:lnTo>
                <a:lnTo>
                  <a:pt x="164" y="2378"/>
                </a:lnTo>
                <a:lnTo>
                  <a:pt x="258" y="2352"/>
                </a:lnTo>
                <a:lnTo>
                  <a:pt x="329" y="2325"/>
                </a:lnTo>
                <a:lnTo>
                  <a:pt x="423" y="2325"/>
                </a:lnTo>
                <a:lnTo>
                  <a:pt x="493" y="2299"/>
                </a:lnTo>
                <a:lnTo>
                  <a:pt x="564" y="2272"/>
                </a:lnTo>
                <a:lnTo>
                  <a:pt x="658" y="2246"/>
                </a:lnTo>
                <a:lnTo>
                  <a:pt x="729" y="2219"/>
                </a:lnTo>
                <a:lnTo>
                  <a:pt x="823" y="2193"/>
                </a:lnTo>
                <a:lnTo>
                  <a:pt x="889" y="2166"/>
                </a:lnTo>
                <a:lnTo>
                  <a:pt x="960" y="2140"/>
                </a:lnTo>
                <a:lnTo>
                  <a:pt x="1030" y="2113"/>
                </a:lnTo>
                <a:lnTo>
                  <a:pt x="1124" y="2087"/>
                </a:lnTo>
                <a:lnTo>
                  <a:pt x="1195" y="2060"/>
                </a:lnTo>
                <a:lnTo>
                  <a:pt x="1265" y="2034"/>
                </a:lnTo>
                <a:lnTo>
                  <a:pt x="1336" y="1981"/>
                </a:lnTo>
                <a:lnTo>
                  <a:pt x="1407" y="1954"/>
                </a:lnTo>
                <a:lnTo>
                  <a:pt x="1501" y="1928"/>
                </a:lnTo>
                <a:lnTo>
                  <a:pt x="1571" y="1875"/>
                </a:lnTo>
                <a:lnTo>
                  <a:pt x="1642" y="1848"/>
                </a:lnTo>
                <a:lnTo>
                  <a:pt x="1712" y="1796"/>
                </a:lnTo>
                <a:lnTo>
                  <a:pt x="1783" y="1769"/>
                </a:lnTo>
                <a:lnTo>
                  <a:pt x="1853" y="1721"/>
                </a:lnTo>
                <a:lnTo>
                  <a:pt x="1900" y="1694"/>
                </a:lnTo>
                <a:lnTo>
                  <a:pt x="1971" y="1641"/>
                </a:lnTo>
                <a:lnTo>
                  <a:pt x="2041" y="1588"/>
                </a:lnTo>
                <a:lnTo>
                  <a:pt x="2112" y="1562"/>
                </a:lnTo>
                <a:lnTo>
                  <a:pt x="2183" y="1509"/>
                </a:lnTo>
                <a:lnTo>
                  <a:pt x="2230" y="1456"/>
                </a:lnTo>
                <a:lnTo>
                  <a:pt x="2300" y="1403"/>
                </a:lnTo>
                <a:lnTo>
                  <a:pt x="2371" y="1376"/>
                </a:lnTo>
                <a:lnTo>
                  <a:pt x="2418" y="1323"/>
                </a:lnTo>
                <a:lnTo>
                  <a:pt x="2488" y="1270"/>
                </a:lnTo>
                <a:lnTo>
                  <a:pt x="2535" y="1217"/>
                </a:lnTo>
                <a:lnTo>
                  <a:pt x="2606" y="1164"/>
                </a:lnTo>
                <a:lnTo>
                  <a:pt x="2653" y="1112"/>
                </a:lnTo>
                <a:lnTo>
                  <a:pt x="2723" y="1059"/>
                </a:lnTo>
                <a:lnTo>
                  <a:pt x="2770" y="1006"/>
                </a:lnTo>
                <a:lnTo>
                  <a:pt x="2770" y="0"/>
                </a:lnTo>
              </a:path>
            </a:pathLst>
          </a:custGeom>
          <a:solidFill>
            <a:srgbClr val="1A1A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8" name="Freeform 14"/>
          <p:cNvSpPr>
            <a:spLocks noChangeArrowheads="1"/>
          </p:cNvSpPr>
          <p:nvPr/>
        </p:nvSpPr>
        <p:spPr bwMode="auto">
          <a:xfrm>
            <a:off x="4483100" y="3551238"/>
            <a:ext cx="330200" cy="1825625"/>
          </a:xfrm>
          <a:custGeom>
            <a:avLst/>
            <a:gdLst>
              <a:gd name="T0" fmla="*/ 0 w 918"/>
              <a:gd name="T1" fmla="*/ 0 h 5072"/>
              <a:gd name="T2" fmla="*/ 2147483647 w 918"/>
              <a:gd name="T3" fmla="*/ 2147483647 h 5072"/>
              <a:gd name="T4" fmla="*/ 2147483647 w 918"/>
              <a:gd name="T5" fmla="*/ 2147483647 h 5072"/>
              <a:gd name="T6" fmla="*/ 0 w 918"/>
              <a:gd name="T7" fmla="*/ 2147483647 h 5072"/>
              <a:gd name="T8" fmla="*/ 0 w 918"/>
              <a:gd name="T9" fmla="*/ 0 h 50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8" h="5072">
                <a:moveTo>
                  <a:pt x="0" y="0"/>
                </a:moveTo>
                <a:lnTo>
                  <a:pt x="917" y="4070"/>
                </a:lnTo>
                <a:lnTo>
                  <a:pt x="917" y="5071"/>
                </a:lnTo>
                <a:lnTo>
                  <a:pt x="0" y="1001"/>
                </a:lnTo>
                <a:lnTo>
                  <a:pt x="0" y="0"/>
                </a:lnTo>
              </a:path>
            </a:pathLst>
          </a:custGeom>
          <a:solidFill>
            <a:srgbClr val="1A1A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9" name="Freeform 15"/>
          <p:cNvSpPr>
            <a:spLocks noChangeArrowheads="1"/>
          </p:cNvSpPr>
          <p:nvPr/>
        </p:nvSpPr>
        <p:spPr bwMode="auto">
          <a:xfrm>
            <a:off x="4483100" y="3551238"/>
            <a:ext cx="1328738" cy="1465262"/>
          </a:xfrm>
          <a:custGeom>
            <a:avLst/>
            <a:gdLst>
              <a:gd name="T0" fmla="*/ 2147483647 w 3689"/>
              <a:gd name="T1" fmla="*/ 2147483647 h 4071"/>
              <a:gd name="T2" fmla="*/ 2147483647 w 3689"/>
              <a:gd name="T3" fmla="*/ 2147483647 h 4071"/>
              <a:gd name="T4" fmla="*/ 2147483647 w 3689"/>
              <a:gd name="T5" fmla="*/ 2147483647 h 4071"/>
              <a:gd name="T6" fmla="*/ 2147483647 w 3689"/>
              <a:gd name="T7" fmla="*/ 2147483647 h 4071"/>
              <a:gd name="T8" fmla="*/ 2147483647 w 3689"/>
              <a:gd name="T9" fmla="*/ 2147483647 h 4071"/>
              <a:gd name="T10" fmla="*/ 2147483647 w 3689"/>
              <a:gd name="T11" fmla="*/ 2147483647 h 4071"/>
              <a:gd name="T12" fmla="*/ 2147483647 w 3689"/>
              <a:gd name="T13" fmla="*/ 2147483647 h 4071"/>
              <a:gd name="T14" fmla="*/ 2147483647 w 3689"/>
              <a:gd name="T15" fmla="*/ 2147483647 h 4071"/>
              <a:gd name="T16" fmla="*/ 2147483647 w 3689"/>
              <a:gd name="T17" fmla="*/ 2147483647 h 4071"/>
              <a:gd name="T18" fmla="*/ 2147483647 w 3689"/>
              <a:gd name="T19" fmla="*/ 2147483647 h 4071"/>
              <a:gd name="T20" fmla="*/ 2147483647 w 3689"/>
              <a:gd name="T21" fmla="*/ 2147483647 h 4071"/>
              <a:gd name="T22" fmla="*/ 2147483647 w 3689"/>
              <a:gd name="T23" fmla="*/ 2147483647 h 4071"/>
              <a:gd name="T24" fmla="*/ 2147483647 w 3689"/>
              <a:gd name="T25" fmla="*/ 2147483647 h 4071"/>
              <a:gd name="T26" fmla="*/ 2147483647 w 3689"/>
              <a:gd name="T27" fmla="*/ 2147483647 h 4071"/>
              <a:gd name="T28" fmla="*/ 2147483647 w 3689"/>
              <a:gd name="T29" fmla="*/ 2147483647 h 4071"/>
              <a:gd name="T30" fmla="*/ 2147483647 w 3689"/>
              <a:gd name="T31" fmla="*/ 2147483647 h 4071"/>
              <a:gd name="T32" fmla="*/ 2147483647 w 3689"/>
              <a:gd name="T33" fmla="*/ 2147483647 h 4071"/>
              <a:gd name="T34" fmla="*/ 2147483647 w 3689"/>
              <a:gd name="T35" fmla="*/ 2147483647 h 4071"/>
              <a:gd name="T36" fmla="*/ 2147483647 w 3689"/>
              <a:gd name="T37" fmla="*/ 2147483647 h 4071"/>
              <a:gd name="T38" fmla="*/ 2147483647 w 3689"/>
              <a:gd name="T39" fmla="*/ 2147483647 h 4071"/>
              <a:gd name="T40" fmla="*/ 2147483647 w 3689"/>
              <a:gd name="T41" fmla="*/ 2147483647 h 4071"/>
              <a:gd name="T42" fmla="*/ 2147483647 w 3689"/>
              <a:gd name="T43" fmla="*/ 2147483647 h 4071"/>
              <a:gd name="T44" fmla="*/ 2147483647 w 3689"/>
              <a:gd name="T45" fmla="*/ 2147483647 h 4071"/>
              <a:gd name="T46" fmla="*/ 2147483647 w 3689"/>
              <a:gd name="T47" fmla="*/ 2147483647 h 4071"/>
              <a:gd name="T48" fmla="*/ 2147483647 w 3689"/>
              <a:gd name="T49" fmla="*/ 2147483647 h 4071"/>
              <a:gd name="T50" fmla="*/ 2147483647 w 3689"/>
              <a:gd name="T51" fmla="*/ 2147483647 h 4071"/>
              <a:gd name="T52" fmla="*/ 2147483647 w 3689"/>
              <a:gd name="T53" fmla="*/ 2147483647 h 4071"/>
              <a:gd name="T54" fmla="*/ 2147483647 w 3689"/>
              <a:gd name="T55" fmla="*/ 2147483647 h 4071"/>
              <a:gd name="T56" fmla="*/ 2147483647 w 3689"/>
              <a:gd name="T57" fmla="*/ 2147483647 h 4071"/>
              <a:gd name="T58" fmla="*/ 2147483647 w 3689"/>
              <a:gd name="T59" fmla="*/ 2147483647 h 4071"/>
              <a:gd name="T60" fmla="*/ 2147483647 w 3689"/>
              <a:gd name="T61" fmla="*/ 2147483647 h 4071"/>
              <a:gd name="T62" fmla="*/ 2147483647 w 3689"/>
              <a:gd name="T63" fmla="*/ 2147483647 h 4071"/>
              <a:gd name="T64" fmla="*/ 2147483647 w 3689"/>
              <a:gd name="T65" fmla="*/ 2147483647 h 4071"/>
              <a:gd name="T66" fmla="*/ 2147483647 w 3689"/>
              <a:gd name="T67" fmla="*/ 2147483647 h 4071"/>
              <a:gd name="T68" fmla="*/ 2147483647 w 3689"/>
              <a:gd name="T69" fmla="*/ 2147483647 h 4071"/>
              <a:gd name="T70" fmla="*/ 2147483647 w 3689"/>
              <a:gd name="T71" fmla="*/ 2147483647 h 4071"/>
              <a:gd name="T72" fmla="*/ 2147483647 w 3689"/>
              <a:gd name="T73" fmla="*/ 2147483647 h 4071"/>
              <a:gd name="T74" fmla="*/ 2147483647 w 3689"/>
              <a:gd name="T75" fmla="*/ 2147483647 h 4071"/>
              <a:gd name="T76" fmla="*/ 2147483647 w 3689"/>
              <a:gd name="T77" fmla="*/ 2147483647 h 4071"/>
              <a:gd name="T78" fmla="*/ 2147483647 w 3689"/>
              <a:gd name="T79" fmla="*/ 2147483647 h 4071"/>
              <a:gd name="T80" fmla="*/ 0 w 3689"/>
              <a:gd name="T81" fmla="*/ 0 h 4071"/>
              <a:gd name="T82" fmla="*/ 2147483647 w 3689"/>
              <a:gd name="T83" fmla="*/ 2147483647 h 40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689" h="4071">
                <a:moveTo>
                  <a:pt x="3688" y="2668"/>
                </a:moveTo>
                <a:lnTo>
                  <a:pt x="3640" y="2721"/>
                </a:lnTo>
                <a:lnTo>
                  <a:pt x="3570" y="2774"/>
                </a:lnTo>
                <a:lnTo>
                  <a:pt x="3523" y="2827"/>
                </a:lnTo>
                <a:lnTo>
                  <a:pt x="3452" y="2880"/>
                </a:lnTo>
                <a:lnTo>
                  <a:pt x="3405" y="2933"/>
                </a:lnTo>
                <a:lnTo>
                  <a:pt x="3335" y="2985"/>
                </a:lnTo>
                <a:lnTo>
                  <a:pt x="3288" y="3038"/>
                </a:lnTo>
                <a:lnTo>
                  <a:pt x="3217" y="3065"/>
                </a:lnTo>
                <a:lnTo>
                  <a:pt x="3147" y="3118"/>
                </a:lnTo>
                <a:lnTo>
                  <a:pt x="3100" y="3171"/>
                </a:lnTo>
                <a:lnTo>
                  <a:pt x="3029" y="3224"/>
                </a:lnTo>
                <a:lnTo>
                  <a:pt x="2959" y="3250"/>
                </a:lnTo>
                <a:lnTo>
                  <a:pt x="2888" y="3303"/>
                </a:lnTo>
                <a:lnTo>
                  <a:pt x="2817" y="3356"/>
                </a:lnTo>
                <a:lnTo>
                  <a:pt x="2770" y="3382"/>
                </a:lnTo>
                <a:lnTo>
                  <a:pt x="2700" y="3435"/>
                </a:lnTo>
                <a:lnTo>
                  <a:pt x="2629" y="3462"/>
                </a:lnTo>
                <a:lnTo>
                  <a:pt x="2559" y="3515"/>
                </a:lnTo>
                <a:lnTo>
                  <a:pt x="2488" y="3541"/>
                </a:lnTo>
                <a:lnTo>
                  <a:pt x="2418" y="3594"/>
                </a:lnTo>
                <a:lnTo>
                  <a:pt x="2324" y="3621"/>
                </a:lnTo>
                <a:lnTo>
                  <a:pt x="2253" y="3647"/>
                </a:lnTo>
                <a:lnTo>
                  <a:pt x="2183" y="3700"/>
                </a:lnTo>
                <a:lnTo>
                  <a:pt x="2112" y="3726"/>
                </a:lnTo>
                <a:lnTo>
                  <a:pt x="2041" y="3753"/>
                </a:lnTo>
                <a:lnTo>
                  <a:pt x="1947" y="3779"/>
                </a:lnTo>
                <a:lnTo>
                  <a:pt x="1877" y="3806"/>
                </a:lnTo>
                <a:lnTo>
                  <a:pt x="1806" y="3832"/>
                </a:lnTo>
                <a:lnTo>
                  <a:pt x="1740" y="3859"/>
                </a:lnTo>
                <a:lnTo>
                  <a:pt x="1646" y="3885"/>
                </a:lnTo>
                <a:lnTo>
                  <a:pt x="1575" y="3912"/>
                </a:lnTo>
                <a:lnTo>
                  <a:pt x="1481" y="3938"/>
                </a:lnTo>
                <a:lnTo>
                  <a:pt x="1410" y="3965"/>
                </a:lnTo>
                <a:lnTo>
                  <a:pt x="1340" y="3991"/>
                </a:lnTo>
                <a:lnTo>
                  <a:pt x="1246" y="3991"/>
                </a:lnTo>
                <a:lnTo>
                  <a:pt x="1175" y="4018"/>
                </a:lnTo>
                <a:lnTo>
                  <a:pt x="1081" y="4044"/>
                </a:lnTo>
                <a:lnTo>
                  <a:pt x="1011" y="4044"/>
                </a:lnTo>
                <a:lnTo>
                  <a:pt x="917" y="4070"/>
                </a:lnTo>
                <a:lnTo>
                  <a:pt x="0" y="0"/>
                </a:lnTo>
                <a:lnTo>
                  <a:pt x="3688" y="2668"/>
                </a:lnTo>
              </a:path>
            </a:pathLst>
          </a:custGeom>
          <a:solidFill>
            <a:srgbClr val="3333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0" name="Freeform 16"/>
          <p:cNvSpPr>
            <a:spLocks noChangeArrowheads="1"/>
          </p:cNvSpPr>
          <p:nvPr/>
        </p:nvSpPr>
        <p:spPr bwMode="auto">
          <a:xfrm>
            <a:off x="3756025" y="4902200"/>
            <a:ext cx="396875" cy="474663"/>
          </a:xfrm>
          <a:custGeom>
            <a:avLst/>
            <a:gdLst>
              <a:gd name="T0" fmla="*/ 2147483647 w 1104"/>
              <a:gd name="T1" fmla="*/ 2147483647 h 1320"/>
              <a:gd name="T2" fmla="*/ 2147483647 w 1104"/>
              <a:gd name="T3" fmla="*/ 2147483647 h 1320"/>
              <a:gd name="T4" fmla="*/ 2147483647 w 1104"/>
              <a:gd name="T5" fmla="*/ 2147483647 h 1320"/>
              <a:gd name="T6" fmla="*/ 2147483647 w 1104"/>
              <a:gd name="T7" fmla="*/ 2147483647 h 1320"/>
              <a:gd name="T8" fmla="*/ 2147483647 w 1104"/>
              <a:gd name="T9" fmla="*/ 2147483647 h 1320"/>
              <a:gd name="T10" fmla="*/ 2147483647 w 1104"/>
              <a:gd name="T11" fmla="*/ 2147483647 h 1320"/>
              <a:gd name="T12" fmla="*/ 2147483647 w 1104"/>
              <a:gd name="T13" fmla="*/ 2147483647 h 1320"/>
              <a:gd name="T14" fmla="*/ 2147483647 w 1104"/>
              <a:gd name="T15" fmla="*/ 2147483647 h 1320"/>
              <a:gd name="T16" fmla="*/ 2147483647 w 1104"/>
              <a:gd name="T17" fmla="*/ 2147483647 h 1320"/>
              <a:gd name="T18" fmla="*/ 2147483647 w 1104"/>
              <a:gd name="T19" fmla="*/ 2147483647 h 1320"/>
              <a:gd name="T20" fmla="*/ 2147483647 w 1104"/>
              <a:gd name="T21" fmla="*/ 2147483647 h 1320"/>
              <a:gd name="T22" fmla="*/ 2147483647 w 1104"/>
              <a:gd name="T23" fmla="*/ 2147483647 h 1320"/>
              <a:gd name="T24" fmla="*/ 2147483647 w 1104"/>
              <a:gd name="T25" fmla="*/ 2147483647 h 1320"/>
              <a:gd name="T26" fmla="*/ 2147483647 w 1104"/>
              <a:gd name="T27" fmla="*/ 2147483647 h 1320"/>
              <a:gd name="T28" fmla="*/ 2147483647 w 1104"/>
              <a:gd name="T29" fmla="*/ 2147483647 h 1320"/>
              <a:gd name="T30" fmla="*/ 0 w 1104"/>
              <a:gd name="T31" fmla="*/ 0 h 1320"/>
              <a:gd name="T32" fmla="*/ 0 w 1104"/>
              <a:gd name="T33" fmla="*/ 2147483647 h 1320"/>
              <a:gd name="T34" fmla="*/ 2147483647 w 1104"/>
              <a:gd name="T35" fmla="*/ 2147483647 h 1320"/>
              <a:gd name="T36" fmla="*/ 2147483647 w 1104"/>
              <a:gd name="T37" fmla="*/ 2147483647 h 1320"/>
              <a:gd name="T38" fmla="*/ 2147483647 w 1104"/>
              <a:gd name="T39" fmla="*/ 2147483647 h 1320"/>
              <a:gd name="T40" fmla="*/ 2147483647 w 1104"/>
              <a:gd name="T41" fmla="*/ 2147483647 h 1320"/>
              <a:gd name="T42" fmla="*/ 2147483647 w 1104"/>
              <a:gd name="T43" fmla="*/ 2147483647 h 1320"/>
              <a:gd name="T44" fmla="*/ 2147483647 w 1104"/>
              <a:gd name="T45" fmla="*/ 2147483647 h 1320"/>
              <a:gd name="T46" fmla="*/ 2147483647 w 1104"/>
              <a:gd name="T47" fmla="*/ 2147483647 h 1320"/>
              <a:gd name="T48" fmla="*/ 2147483647 w 1104"/>
              <a:gd name="T49" fmla="*/ 2147483647 h 1320"/>
              <a:gd name="T50" fmla="*/ 2147483647 w 1104"/>
              <a:gd name="T51" fmla="*/ 2147483647 h 1320"/>
              <a:gd name="T52" fmla="*/ 2147483647 w 1104"/>
              <a:gd name="T53" fmla="*/ 2147483647 h 1320"/>
              <a:gd name="T54" fmla="*/ 2147483647 w 1104"/>
              <a:gd name="T55" fmla="*/ 2147483647 h 1320"/>
              <a:gd name="T56" fmla="*/ 2147483647 w 1104"/>
              <a:gd name="T57" fmla="*/ 2147483647 h 1320"/>
              <a:gd name="T58" fmla="*/ 2147483647 w 1104"/>
              <a:gd name="T59" fmla="*/ 2147483647 h 1320"/>
              <a:gd name="T60" fmla="*/ 2147483647 w 1104"/>
              <a:gd name="T61" fmla="*/ 2147483647 h 1320"/>
              <a:gd name="T62" fmla="*/ 2147483647 w 1104"/>
              <a:gd name="T63" fmla="*/ 2147483647 h 1320"/>
              <a:gd name="T64" fmla="*/ 2147483647 w 1104"/>
              <a:gd name="T65" fmla="*/ 2147483647 h 13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04" h="1320">
                <a:moveTo>
                  <a:pt x="1103" y="317"/>
                </a:moveTo>
                <a:lnTo>
                  <a:pt x="1033" y="291"/>
                </a:lnTo>
                <a:lnTo>
                  <a:pt x="938" y="291"/>
                </a:lnTo>
                <a:lnTo>
                  <a:pt x="868" y="264"/>
                </a:lnTo>
                <a:lnTo>
                  <a:pt x="773" y="238"/>
                </a:lnTo>
                <a:lnTo>
                  <a:pt x="703" y="238"/>
                </a:lnTo>
                <a:lnTo>
                  <a:pt x="608" y="211"/>
                </a:lnTo>
                <a:lnTo>
                  <a:pt x="538" y="185"/>
                </a:lnTo>
                <a:lnTo>
                  <a:pt x="467" y="158"/>
                </a:lnTo>
                <a:lnTo>
                  <a:pt x="373" y="132"/>
                </a:lnTo>
                <a:lnTo>
                  <a:pt x="302" y="105"/>
                </a:lnTo>
                <a:lnTo>
                  <a:pt x="235" y="79"/>
                </a:lnTo>
                <a:lnTo>
                  <a:pt x="141" y="52"/>
                </a:lnTo>
                <a:lnTo>
                  <a:pt x="70" y="26"/>
                </a:lnTo>
                <a:lnTo>
                  <a:pt x="0" y="0"/>
                </a:lnTo>
                <a:lnTo>
                  <a:pt x="0" y="1002"/>
                </a:lnTo>
                <a:lnTo>
                  <a:pt x="70" y="1028"/>
                </a:lnTo>
                <a:lnTo>
                  <a:pt x="141" y="1055"/>
                </a:lnTo>
                <a:lnTo>
                  <a:pt x="235" y="1081"/>
                </a:lnTo>
                <a:lnTo>
                  <a:pt x="302" y="1108"/>
                </a:lnTo>
                <a:lnTo>
                  <a:pt x="373" y="1134"/>
                </a:lnTo>
                <a:lnTo>
                  <a:pt x="467" y="1161"/>
                </a:lnTo>
                <a:lnTo>
                  <a:pt x="538" y="1187"/>
                </a:lnTo>
                <a:lnTo>
                  <a:pt x="608" y="1214"/>
                </a:lnTo>
                <a:lnTo>
                  <a:pt x="703" y="1240"/>
                </a:lnTo>
                <a:lnTo>
                  <a:pt x="773" y="1240"/>
                </a:lnTo>
                <a:lnTo>
                  <a:pt x="868" y="1267"/>
                </a:lnTo>
                <a:lnTo>
                  <a:pt x="938" y="1293"/>
                </a:lnTo>
                <a:lnTo>
                  <a:pt x="1033" y="1293"/>
                </a:lnTo>
                <a:lnTo>
                  <a:pt x="1103" y="1319"/>
                </a:lnTo>
                <a:lnTo>
                  <a:pt x="1103" y="317"/>
                </a:lnTo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1" name="Freeform 17"/>
          <p:cNvSpPr>
            <a:spLocks noChangeArrowheads="1"/>
          </p:cNvSpPr>
          <p:nvPr/>
        </p:nvSpPr>
        <p:spPr bwMode="auto">
          <a:xfrm>
            <a:off x="4152900" y="3551238"/>
            <a:ext cx="330200" cy="1825625"/>
          </a:xfrm>
          <a:custGeom>
            <a:avLst/>
            <a:gdLst>
              <a:gd name="T0" fmla="*/ 2147483647 w 918"/>
              <a:gd name="T1" fmla="*/ 0 h 5072"/>
              <a:gd name="T2" fmla="*/ 0 w 918"/>
              <a:gd name="T3" fmla="*/ 2147483647 h 5072"/>
              <a:gd name="T4" fmla="*/ 0 w 918"/>
              <a:gd name="T5" fmla="*/ 2147483647 h 5072"/>
              <a:gd name="T6" fmla="*/ 2147483647 w 918"/>
              <a:gd name="T7" fmla="*/ 2147483647 h 5072"/>
              <a:gd name="T8" fmla="*/ 2147483647 w 918"/>
              <a:gd name="T9" fmla="*/ 0 h 50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8" h="5072">
                <a:moveTo>
                  <a:pt x="917" y="0"/>
                </a:moveTo>
                <a:lnTo>
                  <a:pt x="0" y="4070"/>
                </a:lnTo>
                <a:lnTo>
                  <a:pt x="0" y="5071"/>
                </a:lnTo>
                <a:lnTo>
                  <a:pt x="917" y="1001"/>
                </a:lnTo>
                <a:lnTo>
                  <a:pt x="917" y="0"/>
                </a:lnTo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2" name="Freeform 18"/>
          <p:cNvSpPr>
            <a:spLocks noChangeArrowheads="1"/>
          </p:cNvSpPr>
          <p:nvPr/>
        </p:nvSpPr>
        <p:spPr bwMode="auto">
          <a:xfrm>
            <a:off x="3756025" y="3551238"/>
            <a:ext cx="728663" cy="1465262"/>
          </a:xfrm>
          <a:custGeom>
            <a:avLst/>
            <a:gdLst>
              <a:gd name="T0" fmla="*/ 2147483647 w 2022"/>
              <a:gd name="T1" fmla="*/ 2147483647 h 4071"/>
              <a:gd name="T2" fmla="*/ 2147483647 w 2022"/>
              <a:gd name="T3" fmla="*/ 2147483647 h 4071"/>
              <a:gd name="T4" fmla="*/ 2147483647 w 2022"/>
              <a:gd name="T5" fmla="*/ 2147483647 h 4071"/>
              <a:gd name="T6" fmla="*/ 2147483647 w 2022"/>
              <a:gd name="T7" fmla="*/ 2147483647 h 4071"/>
              <a:gd name="T8" fmla="*/ 2147483647 w 2022"/>
              <a:gd name="T9" fmla="*/ 2147483647 h 4071"/>
              <a:gd name="T10" fmla="*/ 2147483647 w 2022"/>
              <a:gd name="T11" fmla="*/ 2147483647 h 4071"/>
              <a:gd name="T12" fmla="*/ 2147483647 w 2022"/>
              <a:gd name="T13" fmla="*/ 2147483647 h 4071"/>
              <a:gd name="T14" fmla="*/ 2147483647 w 2022"/>
              <a:gd name="T15" fmla="*/ 2147483647 h 4071"/>
              <a:gd name="T16" fmla="*/ 2147483647 w 2022"/>
              <a:gd name="T17" fmla="*/ 2147483647 h 4071"/>
              <a:gd name="T18" fmla="*/ 2147483647 w 2022"/>
              <a:gd name="T19" fmla="*/ 2147483647 h 4071"/>
              <a:gd name="T20" fmla="*/ 2147483647 w 2022"/>
              <a:gd name="T21" fmla="*/ 2147483647 h 4071"/>
              <a:gd name="T22" fmla="*/ 2147483647 w 2022"/>
              <a:gd name="T23" fmla="*/ 2147483647 h 4071"/>
              <a:gd name="T24" fmla="*/ 2147483647 w 2022"/>
              <a:gd name="T25" fmla="*/ 2147483647 h 4071"/>
              <a:gd name="T26" fmla="*/ 2147483647 w 2022"/>
              <a:gd name="T27" fmla="*/ 2147483647 h 4071"/>
              <a:gd name="T28" fmla="*/ 2147483647 w 2022"/>
              <a:gd name="T29" fmla="*/ 2147483647 h 4071"/>
              <a:gd name="T30" fmla="*/ 0 w 2022"/>
              <a:gd name="T31" fmla="*/ 2147483647 h 4071"/>
              <a:gd name="T32" fmla="*/ 2147483647 w 2022"/>
              <a:gd name="T33" fmla="*/ 0 h 4071"/>
              <a:gd name="T34" fmla="*/ 2147483647 w 2022"/>
              <a:gd name="T35" fmla="*/ 2147483647 h 407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022" h="4071">
                <a:moveTo>
                  <a:pt x="1102" y="4070"/>
                </a:moveTo>
                <a:lnTo>
                  <a:pt x="1032" y="4044"/>
                </a:lnTo>
                <a:lnTo>
                  <a:pt x="937" y="4044"/>
                </a:lnTo>
                <a:lnTo>
                  <a:pt x="867" y="4018"/>
                </a:lnTo>
                <a:lnTo>
                  <a:pt x="773" y="3991"/>
                </a:lnTo>
                <a:lnTo>
                  <a:pt x="702" y="3991"/>
                </a:lnTo>
                <a:lnTo>
                  <a:pt x="608" y="3965"/>
                </a:lnTo>
                <a:lnTo>
                  <a:pt x="537" y="3938"/>
                </a:lnTo>
                <a:lnTo>
                  <a:pt x="466" y="3912"/>
                </a:lnTo>
                <a:lnTo>
                  <a:pt x="372" y="3885"/>
                </a:lnTo>
                <a:lnTo>
                  <a:pt x="302" y="3859"/>
                </a:lnTo>
                <a:lnTo>
                  <a:pt x="235" y="3832"/>
                </a:lnTo>
                <a:lnTo>
                  <a:pt x="141" y="3806"/>
                </a:lnTo>
                <a:lnTo>
                  <a:pt x="70" y="3779"/>
                </a:lnTo>
                <a:lnTo>
                  <a:pt x="0" y="3753"/>
                </a:lnTo>
                <a:lnTo>
                  <a:pt x="2021" y="0"/>
                </a:lnTo>
                <a:lnTo>
                  <a:pt x="1102" y="4070"/>
                </a:lnTo>
              </a:path>
            </a:pathLst>
          </a:cu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3" name="Freeform 19"/>
          <p:cNvSpPr>
            <a:spLocks noChangeArrowheads="1"/>
          </p:cNvSpPr>
          <p:nvPr/>
        </p:nvSpPr>
        <p:spPr bwMode="auto">
          <a:xfrm>
            <a:off x="4483100" y="5016500"/>
            <a:ext cx="330200" cy="388938"/>
          </a:xfrm>
          <a:custGeom>
            <a:avLst/>
            <a:gdLst>
              <a:gd name="T0" fmla="*/ 2147483647 w 918"/>
              <a:gd name="T1" fmla="*/ 0 h 1082"/>
              <a:gd name="T2" fmla="*/ 2147483647 w 918"/>
              <a:gd name="T3" fmla="*/ 0 h 1082"/>
              <a:gd name="T4" fmla="*/ 2147483647 w 918"/>
              <a:gd name="T5" fmla="*/ 2147483647 h 1082"/>
              <a:gd name="T6" fmla="*/ 2147483647 w 918"/>
              <a:gd name="T7" fmla="*/ 2147483647 h 1082"/>
              <a:gd name="T8" fmla="*/ 2147483647 w 918"/>
              <a:gd name="T9" fmla="*/ 2147483647 h 1082"/>
              <a:gd name="T10" fmla="*/ 2147483647 w 918"/>
              <a:gd name="T11" fmla="*/ 2147483647 h 1082"/>
              <a:gd name="T12" fmla="*/ 2147483647 w 918"/>
              <a:gd name="T13" fmla="*/ 2147483647 h 1082"/>
              <a:gd name="T14" fmla="*/ 2147483647 w 918"/>
              <a:gd name="T15" fmla="*/ 2147483647 h 1082"/>
              <a:gd name="T16" fmla="*/ 2147483647 w 918"/>
              <a:gd name="T17" fmla="*/ 2147483647 h 1082"/>
              <a:gd name="T18" fmla="*/ 2147483647 w 918"/>
              <a:gd name="T19" fmla="*/ 2147483647 h 1082"/>
              <a:gd name="T20" fmla="*/ 2147483647 w 918"/>
              <a:gd name="T21" fmla="*/ 2147483647 h 1082"/>
              <a:gd name="T22" fmla="*/ 2147483647 w 918"/>
              <a:gd name="T23" fmla="*/ 2147483647 h 1082"/>
              <a:gd name="T24" fmla="*/ 0 w 918"/>
              <a:gd name="T25" fmla="*/ 2147483647 h 1082"/>
              <a:gd name="T26" fmla="*/ 0 w 918"/>
              <a:gd name="T27" fmla="*/ 2147483647 h 1082"/>
              <a:gd name="T28" fmla="*/ 2147483647 w 918"/>
              <a:gd name="T29" fmla="*/ 2147483647 h 1082"/>
              <a:gd name="T30" fmla="*/ 2147483647 w 918"/>
              <a:gd name="T31" fmla="*/ 2147483647 h 1082"/>
              <a:gd name="T32" fmla="*/ 2147483647 w 918"/>
              <a:gd name="T33" fmla="*/ 2147483647 h 1082"/>
              <a:gd name="T34" fmla="*/ 2147483647 w 918"/>
              <a:gd name="T35" fmla="*/ 2147483647 h 1082"/>
              <a:gd name="T36" fmla="*/ 2147483647 w 918"/>
              <a:gd name="T37" fmla="*/ 2147483647 h 1082"/>
              <a:gd name="T38" fmla="*/ 2147483647 w 918"/>
              <a:gd name="T39" fmla="*/ 2147483647 h 1082"/>
              <a:gd name="T40" fmla="*/ 2147483647 w 918"/>
              <a:gd name="T41" fmla="*/ 2147483647 h 1082"/>
              <a:gd name="T42" fmla="*/ 2147483647 w 918"/>
              <a:gd name="T43" fmla="*/ 2147483647 h 1082"/>
              <a:gd name="T44" fmla="*/ 2147483647 w 918"/>
              <a:gd name="T45" fmla="*/ 2147483647 h 1082"/>
              <a:gd name="T46" fmla="*/ 2147483647 w 918"/>
              <a:gd name="T47" fmla="*/ 2147483647 h 1082"/>
              <a:gd name="T48" fmla="*/ 2147483647 w 918"/>
              <a:gd name="T49" fmla="*/ 2147483647 h 1082"/>
              <a:gd name="T50" fmla="*/ 2147483647 w 918"/>
              <a:gd name="T51" fmla="*/ 2147483647 h 1082"/>
              <a:gd name="T52" fmla="*/ 2147483647 w 918"/>
              <a:gd name="T53" fmla="*/ 0 h 108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18" h="1082">
                <a:moveTo>
                  <a:pt x="917" y="0"/>
                </a:moveTo>
                <a:lnTo>
                  <a:pt x="847" y="0"/>
                </a:lnTo>
                <a:lnTo>
                  <a:pt x="753" y="26"/>
                </a:lnTo>
                <a:lnTo>
                  <a:pt x="682" y="26"/>
                </a:lnTo>
                <a:lnTo>
                  <a:pt x="588" y="52"/>
                </a:lnTo>
                <a:lnTo>
                  <a:pt x="517" y="52"/>
                </a:lnTo>
                <a:lnTo>
                  <a:pt x="423" y="52"/>
                </a:lnTo>
                <a:lnTo>
                  <a:pt x="353" y="52"/>
                </a:lnTo>
                <a:lnTo>
                  <a:pt x="258" y="79"/>
                </a:lnTo>
                <a:lnTo>
                  <a:pt x="164" y="79"/>
                </a:lnTo>
                <a:lnTo>
                  <a:pt x="94" y="79"/>
                </a:lnTo>
                <a:lnTo>
                  <a:pt x="0" y="79"/>
                </a:lnTo>
                <a:lnTo>
                  <a:pt x="0" y="1081"/>
                </a:lnTo>
                <a:lnTo>
                  <a:pt x="94" y="1081"/>
                </a:lnTo>
                <a:lnTo>
                  <a:pt x="164" y="1081"/>
                </a:lnTo>
                <a:lnTo>
                  <a:pt x="258" y="1081"/>
                </a:lnTo>
                <a:lnTo>
                  <a:pt x="353" y="1054"/>
                </a:lnTo>
                <a:lnTo>
                  <a:pt x="423" y="1054"/>
                </a:lnTo>
                <a:lnTo>
                  <a:pt x="517" y="1054"/>
                </a:lnTo>
                <a:lnTo>
                  <a:pt x="588" y="1054"/>
                </a:lnTo>
                <a:lnTo>
                  <a:pt x="682" y="1028"/>
                </a:lnTo>
                <a:lnTo>
                  <a:pt x="753" y="1028"/>
                </a:lnTo>
                <a:lnTo>
                  <a:pt x="847" y="1001"/>
                </a:lnTo>
                <a:lnTo>
                  <a:pt x="917" y="1001"/>
                </a:lnTo>
                <a:lnTo>
                  <a:pt x="917" y="0"/>
                </a:lnTo>
              </a:path>
            </a:pathLst>
          </a:custGeom>
          <a:solidFill>
            <a:srgbClr val="7E7A03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4" name="Freeform 20"/>
          <p:cNvSpPr>
            <a:spLocks noChangeArrowheads="1"/>
          </p:cNvSpPr>
          <p:nvPr/>
        </p:nvSpPr>
        <p:spPr bwMode="auto">
          <a:xfrm>
            <a:off x="4483100" y="3551238"/>
            <a:ext cx="330200" cy="1493837"/>
          </a:xfrm>
          <a:custGeom>
            <a:avLst/>
            <a:gdLst>
              <a:gd name="T0" fmla="*/ 2147483647 w 918"/>
              <a:gd name="T1" fmla="*/ 2147483647 h 4151"/>
              <a:gd name="T2" fmla="*/ 2147483647 w 918"/>
              <a:gd name="T3" fmla="*/ 2147483647 h 4151"/>
              <a:gd name="T4" fmla="*/ 2147483647 w 918"/>
              <a:gd name="T5" fmla="*/ 2147483647 h 4151"/>
              <a:gd name="T6" fmla="*/ 2147483647 w 918"/>
              <a:gd name="T7" fmla="*/ 2147483647 h 4151"/>
              <a:gd name="T8" fmla="*/ 2147483647 w 918"/>
              <a:gd name="T9" fmla="*/ 2147483647 h 4151"/>
              <a:gd name="T10" fmla="*/ 2147483647 w 918"/>
              <a:gd name="T11" fmla="*/ 2147483647 h 4151"/>
              <a:gd name="T12" fmla="*/ 2147483647 w 918"/>
              <a:gd name="T13" fmla="*/ 2147483647 h 4151"/>
              <a:gd name="T14" fmla="*/ 2147483647 w 918"/>
              <a:gd name="T15" fmla="*/ 2147483647 h 4151"/>
              <a:gd name="T16" fmla="*/ 2147483647 w 918"/>
              <a:gd name="T17" fmla="*/ 2147483647 h 4151"/>
              <a:gd name="T18" fmla="*/ 2147483647 w 918"/>
              <a:gd name="T19" fmla="*/ 2147483647 h 4151"/>
              <a:gd name="T20" fmla="*/ 2147483647 w 918"/>
              <a:gd name="T21" fmla="*/ 2147483647 h 4151"/>
              <a:gd name="T22" fmla="*/ 2147483647 w 918"/>
              <a:gd name="T23" fmla="*/ 2147483647 h 4151"/>
              <a:gd name="T24" fmla="*/ 0 w 918"/>
              <a:gd name="T25" fmla="*/ 2147483647 h 4151"/>
              <a:gd name="T26" fmla="*/ 0 w 918"/>
              <a:gd name="T27" fmla="*/ 0 h 4151"/>
              <a:gd name="T28" fmla="*/ 2147483647 w 918"/>
              <a:gd name="T29" fmla="*/ 2147483647 h 4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18" h="4151">
                <a:moveTo>
                  <a:pt x="917" y="4070"/>
                </a:moveTo>
                <a:lnTo>
                  <a:pt x="847" y="4070"/>
                </a:lnTo>
                <a:lnTo>
                  <a:pt x="753" y="4097"/>
                </a:lnTo>
                <a:lnTo>
                  <a:pt x="682" y="4097"/>
                </a:lnTo>
                <a:lnTo>
                  <a:pt x="588" y="4123"/>
                </a:lnTo>
                <a:lnTo>
                  <a:pt x="517" y="4123"/>
                </a:lnTo>
                <a:lnTo>
                  <a:pt x="423" y="4123"/>
                </a:lnTo>
                <a:lnTo>
                  <a:pt x="353" y="4123"/>
                </a:lnTo>
                <a:lnTo>
                  <a:pt x="258" y="4150"/>
                </a:lnTo>
                <a:lnTo>
                  <a:pt x="164" y="4150"/>
                </a:lnTo>
                <a:lnTo>
                  <a:pt x="94" y="4150"/>
                </a:lnTo>
                <a:lnTo>
                  <a:pt x="0" y="4150"/>
                </a:lnTo>
                <a:lnTo>
                  <a:pt x="0" y="0"/>
                </a:lnTo>
                <a:lnTo>
                  <a:pt x="917" y="4070"/>
                </a:lnTo>
              </a:path>
            </a:pathLst>
          </a:custGeom>
          <a:solidFill>
            <a:srgbClr val="FCF305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5" name="Freeform 21"/>
          <p:cNvSpPr>
            <a:spLocks noChangeArrowheads="1"/>
          </p:cNvSpPr>
          <p:nvPr/>
        </p:nvSpPr>
        <p:spPr bwMode="auto">
          <a:xfrm>
            <a:off x="4152900" y="5016500"/>
            <a:ext cx="330200" cy="388938"/>
          </a:xfrm>
          <a:custGeom>
            <a:avLst/>
            <a:gdLst>
              <a:gd name="T0" fmla="*/ 2147483647 w 918"/>
              <a:gd name="T1" fmla="*/ 2147483647 h 1082"/>
              <a:gd name="T2" fmla="*/ 2147483647 w 918"/>
              <a:gd name="T3" fmla="*/ 2147483647 h 1082"/>
              <a:gd name="T4" fmla="*/ 2147483647 w 918"/>
              <a:gd name="T5" fmla="*/ 2147483647 h 1082"/>
              <a:gd name="T6" fmla="*/ 2147483647 w 918"/>
              <a:gd name="T7" fmla="*/ 2147483647 h 1082"/>
              <a:gd name="T8" fmla="*/ 2147483647 w 918"/>
              <a:gd name="T9" fmla="*/ 2147483647 h 1082"/>
              <a:gd name="T10" fmla="*/ 2147483647 w 918"/>
              <a:gd name="T11" fmla="*/ 2147483647 h 1082"/>
              <a:gd name="T12" fmla="*/ 2147483647 w 918"/>
              <a:gd name="T13" fmla="*/ 2147483647 h 1082"/>
              <a:gd name="T14" fmla="*/ 2147483647 w 918"/>
              <a:gd name="T15" fmla="*/ 2147483647 h 1082"/>
              <a:gd name="T16" fmla="*/ 2147483647 w 918"/>
              <a:gd name="T17" fmla="*/ 2147483647 h 1082"/>
              <a:gd name="T18" fmla="*/ 2147483647 w 918"/>
              <a:gd name="T19" fmla="*/ 2147483647 h 1082"/>
              <a:gd name="T20" fmla="*/ 2147483647 w 918"/>
              <a:gd name="T21" fmla="*/ 2147483647 h 1082"/>
              <a:gd name="T22" fmla="*/ 2147483647 w 918"/>
              <a:gd name="T23" fmla="*/ 0 h 1082"/>
              <a:gd name="T24" fmla="*/ 0 w 918"/>
              <a:gd name="T25" fmla="*/ 0 h 1082"/>
              <a:gd name="T26" fmla="*/ 0 w 918"/>
              <a:gd name="T27" fmla="*/ 2147483647 h 1082"/>
              <a:gd name="T28" fmla="*/ 2147483647 w 918"/>
              <a:gd name="T29" fmla="*/ 2147483647 h 1082"/>
              <a:gd name="T30" fmla="*/ 2147483647 w 918"/>
              <a:gd name="T31" fmla="*/ 2147483647 h 1082"/>
              <a:gd name="T32" fmla="*/ 2147483647 w 918"/>
              <a:gd name="T33" fmla="*/ 2147483647 h 1082"/>
              <a:gd name="T34" fmla="*/ 2147483647 w 918"/>
              <a:gd name="T35" fmla="*/ 2147483647 h 1082"/>
              <a:gd name="T36" fmla="*/ 2147483647 w 918"/>
              <a:gd name="T37" fmla="*/ 2147483647 h 1082"/>
              <a:gd name="T38" fmla="*/ 2147483647 w 918"/>
              <a:gd name="T39" fmla="*/ 2147483647 h 1082"/>
              <a:gd name="T40" fmla="*/ 2147483647 w 918"/>
              <a:gd name="T41" fmla="*/ 2147483647 h 1082"/>
              <a:gd name="T42" fmla="*/ 2147483647 w 918"/>
              <a:gd name="T43" fmla="*/ 2147483647 h 1082"/>
              <a:gd name="T44" fmla="*/ 2147483647 w 918"/>
              <a:gd name="T45" fmla="*/ 2147483647 h 1082"/>
              <a:gd name="T46" fmla="*/ 2147483647 w 918"/>
              <a:gd name="T47" fmla="*/ 2147483647 h 1082"/>
              <a:gd name="T48" fmla="*/ 2147483647 w 918"/>
              <a:gd name="T49" fmla="*/ 2147483647 h 1082"/>
              <a:gd name="T50" fmla="*/ 2147483647 w 918"/>
              <a:gd name="T51" fmla="*/ 2147483647 h 1082"/>
              <a:gd name="T52" fmla="*/ 2147483647 w 918"/>
              <a:gd name="T53" fmla="*/ 2147483647 h 108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18" h="1082">
                <a:moveTo>
                  <a:pt x="917" y="79"/>
                </a:moveTo>
                <a:lnTo>
                  <a:pt x="847" y="79"/>
                </a:lnTo>
                <a:lnTo>
                  <a:pt x="753" y="79"/>
                </a:lnTo>
                <a:lnTo>
                  <a:pt x="682" y="79"/>
                </a:lnTo>
                <a:lnTo>
                  <a:pt x="588" y="52"/>
                </a:lnTo>
                <a:lnTo>
                  <a:pt x="494" y="52"/>
                </a:lnTo>
                <a:lnTo>
                  <a:pt x="423" y="52"/>
                </a:lnTo>
                <a:lnTo>
                  <a:pt x="329" y="52"/>
                </a:lnTo>
                <a:lnTo>
                  <a:pt x="258" y="26"/>
                </a:lnTo>
                <a:lnTo>
                  <a:pt x="164" y="26"/>
                </a:lnTo>
                <a:lnTo>
                  <a:pt x="94" y="0"/>
                </a:lnTo>
                <a:lnTo>
                  <a:pt x="0" y="0"/>
                </a:lnTo>
                <a:lnTo>
                  <a:pt x="0" y="1001"/>
                </a:lnTo>
                <a:lnTo>
                  <a:pt x="94" y="1001"/>
                </a:lnTo>
                <a:lnTo>
                  <a:pt x="164" y="1028"/>
                </a:lnTo>
                <a:lnTo>
                  <a:pt x="258" y="1028"/>
                </a:lnTo>
                <a:lnTo>
                  <a:pt x="329" y="1054"/>
                </a:lnTo>
                <a:lnTo>
                  <a:pt x="423" y="1054"/>
                </a:lnTo>
                <a:lnTo>
                  <a:pt x="494" y="1054"/>
                </a:lnTo>
                <a:lnTo>
                  <a:pt x="588" y="1054"/>
                </a:lnTo>
                <a:lnTo>
                  <a:pt x="682" y="1081"/>
                </a:lnTo>
                <a:lnTo>
                  <a:pt x="753" y="1081"/>
                </a:lnTo>
                <a:lnTo>
                  <a:pt x="847" y="1081"/>
                </a:lnTo>
                <a:lnTo>
                  <a:pt x="917" y="1081"/>
                </a:lnTo>
                <a:lnTo>
                  <a:pt x="917" y="79"/>
                </a:lnTo>
              </a:path>
            </a:pathLst>
          </a:custGeom>
          <a:solidFill>
            <a:srgbClr val="6F0403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6" name="Freeform 22"/>
          <p:cNvSpPr>
            <a:spLocks noChangeArrowheads="1"/>
          </p:cNvSpPr>
          <p:nvPr/>
        </p:nvSpPr>
        <p:spPr bwMode="auto">
          <a:xfrm>
            <a:off x="4152900" y="3551238"/>
            <a:ext cx="330200" cy="1493837"/>
          </a:xfrm>
          <a:custGeom>
            <a:avLst/>
            <a:gdLst>
              <a:gd name="T0" fmla="*/ 2147483647 w 918"/>
              <a:gd name="T1" fmla="*/ 2147483647 h 4151"/>
              <a:gd name="T2" fmla="*/ 2147483647 w 918"/>
              <a:gd name="T3" fmla="*/ 2147483647 h 4151"/>
              <a:gd name="T4" fmla="*/ 2147483647 w 918"/>
              <a:gd name="T5" fmla="*/ 2147483647 h 4151"/>
              <a:gd name="T6" fmla="*/ 2147483647 w 918"/>
              <a:gd name="T7" fmla="*/ 2147483647 h 4151"/>
              <a:gd name="T8" fmla="*/ 2147483647 w 918"/>
              <a:gd name="T9" fmla="*/ 2147483647 h 4151"/>
              <a:gd name="T10" fmla="*/ 2147483647 w 918"/>
              <a:gd name="T11" fmla="*/ 2147483647 h 4151"/>
              <a:gd name="T12" fmla="*/ 2147483647 w 918"/>
              <a:gd name="T13" fmla="*/ 2147483647 h 4151"/>
              <a:gd name="T14" fmla="*/ 2147483647 w 918"/>
              <a:gd name="T15" fmla="*/ 2147483647 h 4151"/>
              <a:gd name="T16" fmla="*/ 2147483647 w 918"/>
              <a:gd name="T17" fmla="*/ 2147483647 h 4151"/>
              <a:gd name="T18" fmla="*/ 2147483647 w 918"/>
              <a:gd name="T19" fmla="*/ 2147483647 h 4151"/>
              <a:gd name="T20" fmla="*/ 2147483647 w 918"/>
              <a:gd name="T21" fmla="*/ 2147483647 h 4151"/>
              <a:gd name="T22" fmla="*/ 2147483647 w 918"/>
              <a:gd name="T23" fmla="*/ 2147483647 h 4151"/>
              <a:gd name="T24" fmla="*/ 0 w 918"/>
              <a:gd name="T25" fmla="*/ 2147483647 h 4151"/>
              <a:gd name="T26" fmla="*/ 2147483647 w 918"/>
              <a:gd name="T27" fmla="*/ 0 h 4151"/>
              <a:gd name="T28" fmla="*/ 2147483647 w 918"/>
              <a:gd name="T29" fmla="*/ 2147483647 h 4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18" h="4151">
                <a:moveTo>
                  <a:pt x="917" y="4150"/>
                </a:moveTo>
                <a:lnTo>
                  <a:pt x="847" y="4150"/>
                </a:lnTo>
                <a:lnTo>
                  <a:pt x="753" y="4150"/>
                </a:lnTo>
                <a:lnTo>
                  <a:pt x="682" y="4150"/>
                </a:lnTo>
                <a:lnTo>
                  <a:pt x="588" y="4123"/>
                </a:lnTo>
                <a:lnTo>
                  <a:pt x="494" y="4123"/>
                </a:lnTo>
                <a:lnTo>
                  <a:pt x="423" y="4123"/>
                </a:lnTo>
                <a:lnTo>
                  <a:pt x="329" y="4123"/>
                </a:lnTo>
                <a:lnTo>
                  <a:pt x="258" y="4097"/>
                </a:lnTo>
                <a:lnTo>
                  <a:pt x="164" y="4097"/>
                </a:lnTo>
                <a:lnTo>
                  <a:pt x="94" y="4070"/>
                </a:lnTo>
                <a:lnTo>
                  <a:pt x="0" y="4070"/>
                </a:lnTo>
                <a:lnTo>
                  <a:pt x="917" y="0"/>
                </a:lnTo>
                <a:lnTo>
                  <a:pt x="917" y="4150"/>
                </a:lnTo>
              </a:path>
            </a:pathLst>
          </a:custGeom>
          <a:solidFill>
            <a:srgbClr val="DD080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5889625" y="1852613"/>
            <a:ext cx="22399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b="1">
                <a:solidFill>
                  <a:srgbClr val="DC2300"/>
                </a:solidFill>
                <a:latin typeface="Helvetica" charset="0"/>
              </a:rPr>
              <a:t>CYP3A4 36%</a:t>
            </a:r>
            <a:r>
              <a:rPr lang="en-GB" sz="1800" b="1">
                <a:solidFill>
                  <a:srgbClr val="4C4C4C"/>
                </a:solidFill>
                <a:latin typeface="Helvetica" charset="0"/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 b="1">
                <a:solidFill>
                  <a:srgbClr val="4C4C4C"/>
                </a:solidFill>
                <a:latin typeface="Helvetica" charset="0"/>
              </a:rPr>
              <a:t>(secondo alcune stime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200" b="1">
                <a:solidFill>
                  <a:srgbClr val="4C4C4C"/>
                </a:solidFill>
                <a:latin typeface="Helvetica" charset="0"/>
              </a:rPr>
              <a:t>potrebbero superare il 50%)</a:t>
            </a:r>
          </a:p>
        </p:txBody>
      </p:sp>
      <p:sp>
        <p:nvSpPr>
          <p:cNvPr id="47128" name="AutoShape 24"/>
          <p:cNvSpPr>
            <a:spLocks noChangeArrowheads="1"/>
          </p:cNvSpPr>
          <p:nvPr/>
        </p:nvSpPr>
        <p:spPr bwMode="auto">
          <a:xfrm>
            <a:off x="2235200" y="5791200"/>
            <a:ext cx="1060450" cy="350838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CYP2E1</a:t>
            </a:r>
          </a:p>
        </p:txBody>
      </p:sp>
      <p:sp>
        <p:nvSpPr>
          <p:cNvPr id="47129" name="AutoShape 25"/>
          <p:cNvSpPr>
            <a:spLocks noChangeArrowheads="1"/>
          </p:cNvSpPr>
          <p:nvPr/>
        </p:nvSpPr>
        <p:spPr bwMode="auto">
          <a:xfrm>
            <a:off x="3792538" y="5867400"/>
            <a:ext cx="1073150" cy="350838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CYP2B6</a:t>
            </a:r>
          </a:p>
        </p:txBody>
      </p:sp>
      <p:sp>
        <p:nvSpPr>
          <p:cNvPr id="47130" name="AutoShape 26"/>
          <p:cNvSpPr>
            <a:spLocks noChangeArrowheads="1"/>
          </p:cNvSpPr>
          <p:nvPr/>
        </p:nvSpPr>
        <p:spPr bwMode="auto">
          <a:xfrm>
            <a:off x="5080000" y="5791200"/>
            <a:ext cx="1073150" cy="350838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CYP2A6</a:t>
            </a:r>
          </a:p>
        </p:txBody>
      </p:sp>
      <p:sp>
        <p:nvSpPr>
          <p:cNvPr id="47131" name="AutoShape 27"/>
          <p:cNvSpPr>
            <a:spLocks noChangeArrowheads="1"/>
          </p:cNvSpPr>
          <p:nvPr/>
        </p:nvSpPr>
        <p:spPr bwMode="auto">
          <a:xfrm>
            <a:off x="5554663" y="5181600"/>
            <a:ext cx="1073150" cy="350838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CYP1A2</a:t>
            </a:r>
          </a:p>
        </p:txBody>
      </p:sp>
      <p:sp>
        <p:nvSpPr>
          <p:cNvPr id="47132" name="AutoShape 28"/>
          <p:cNvSpPr>
            <a:spLocks noChangeArrowheads="1"/>
          </p:cNvSpPr>
          <p:nvPr/>
        </p:nvSpPr>
        <p:spPr bwMode="auto">
          <a:xfrm>
            <a:off x="2309813" y="1828800"/>
            <a:ext cx="1073150" cy="625475"/>
          </a:xfrm>
          <a:prstGeom prst="roundRect">
            <a:avLst>
              <a:gd name="adj" fmla="val 19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CYP2D6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19%</a:t>
            </a:r>
          </a:p>
        </p:txBody>
      </p:sp>
      <p:sp>
        <p:nvSpPr>
          <p:cNvPr id="47133" name="AutoShape 29"/>
          <p:cNvSpPr>
            <a:spLocks noChangeArrowheads="1"/>
          </p:cNvSpPr>
          <p:nvPr/>
        </p:nvSpPr>
        <p:spPr bwMode="auto">
          <a:xfrm>
            <a:off x="1627188" y="4419600"/>
            <a:ext cx="1073150" cy="350838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CYP2C9</a:t>
            </a:r>
          </a:p>
        </p:txBody>
      </p:sp>
      <p:sp>
        <p:nvSpPr>
          <p:cNvPr id="47134" name="AutoShape 30"/>
          <p:cNvSpPr>
            <a:spLocks noChangeArrowheads="1"/>
          </p:cNvSpPr>
          <p:nvPr/>
        </p:nvSpPr>
        <p:spPr bwMode="auto">
          <a:xfrm>
            <a:off x="1116013" y="3200400"/>
            <a:ext cx="1200150" cy="350838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DC2300"/>
                </a:solidFill>
                <a:latin typeface="Helvetica" charset="0"/>
              </a:rPr>
              <a:t>CYP2C19</a:t>
            </a:r>
          </a:p>
        </p:txBody>
      </p:sp>
      <p:sp>
        <p:nvSpPr>
          <p:cNvPr id="47135" name="Line 31"/>
          <p:cNvSpPr>
            <a:spLocks noChangeShapeType="1"/>
          </p:cNvSpPr>
          <p:nvPr/>
        </p:nvSpPr>
        <p:spPr bwMode="auto">
          <a:xfrm flipV="1">
            <a:off x="3386138" y="5332413"/>
            <a:ext cx="406400" cy="460375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36" name="Line 32"/>
          <p:cNvSpPr>
            <a:spLocks noChangeShapeType="1"/>
          </p:cNvSpPr>
          <p:nvPr/>
        </p:nvSpPr>
        <p:spPr bwMode="auto">
          <a:xfrm flipV="1">
            <a:off x="4267200" y="5484813"/>
            <a:ext cx="1588" cy="384175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37" name="Line 33"/>
          <p:cNvSpPr>
            <a:spLocks noChangeShapeType="1"/>
          </p:cNvSpPr>
          <p:nvPr/>
        </p:nvSpPr>
        <p:spPr bwMode="auto">
          <a:xfrm flipH="1" flipV="1">
            <a:off x="4806950" y="5484813"/>
            <a:ext cx="342900" cy="384175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47138" name="Group 34"/>
          <p:cNvGrpSpPr>
            <a:grpSpLocks/>
          </p:cNvGrpSpPr>
          <p:nvPr/>
        </p:nvGrpSpPr>
        <p:grpSpPr bwMode="auto">
          <a:xfrm>
            <a:off x="474663" y="228600"/>
            <a:ext cx="8331200" cy="739775"/>
            <a:chOff x="299" y="144"/>
            <a:chExt cx="5248" cy="466"/>
          </a:xfrm>
        </p:grpSpPr>
        <p:sp>
          <p:nvSpPr>
            <p:cNvPr id="47139" name="AutoShape 35"/>
            <p:cNvSpPr>
              <a:spLocks noChangeArrowheads="1"/>
            </p:cNvSpPr>
            <p:nvPr/>
          </p:nvSpPr>
          <p:spPr bwMode="auto">
            <a:xfrm>
              <a:off x="299" y="144"/>
              <a:ext cx="5248" cy="466"/>
            </a:xfrm>
            <a:prstGeom prst="roundRect">
              <a:avLst>
                <a:gd name="adj" fmla="val 213"/>
              </a:avLst>
            </a:prstGeom>
            <a:solidFill>
              <a:srgbClr val="FFFFFF"/>
            </a:solidFill>
            <a:ln w="3816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40" name="Text Box 36"/>
            <p:cNvSpPr txBox="1">
              <a:spLocks noChangeArrowheads="1"/>
            </p:cNvSpPr>
            <p:nvPr/>
          </p:nvSpPr>
          <p:spPr bwMode="auto">
            <a:xfrm>
              <a:off x="299" y="144"/>
              <a:ext cx="5248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60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sz="2000" b="1">
                  <a:solidFill>
                    <a:srgbClr val="FF0037"/>
                  </a:solidFill>
                  <a:latin typeface="Verdana" charset="0"/>
                </a:rPr>
                <a:t>Percentuali di farmaci metabolizzati dagli enzimi appartenenti alla classe del citocromo p450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363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23764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000" smtClean="0">
                <a:cs typeface="+mj-cs"/>
              </a:rPr>
              <a:t>Time to Cardiovascular Adverse Event in the VIGOR Trial </a:t>
            </a:r>
            <a:br>
              <a:rPr lang="it-IT" sz="4000" smtClean="0">
                <a:cs typeface="+mj-cs"/>
              </a:rPr>
            </a:br>
            <a:r>
              <a:rPr lang="it-IT" sz="4000" smtClean="0">
                <a:cs typeface="+mj-cs"/>
              </a:rPr>
              <a:t/>
            </a:r>
            <a:br>
              <a:rPr lang="it-IT" sz="4000" smtClean="0">
                <a:cs typeface="+mj-cs"/>
              </a:rPr>
            </a:br>
            <a:endParaRPr lang="it-IT" sz="4000" smtClean="0">
              <a:cs typeface="+mj-cs"/>
            </a:endParaRPr>
          </a:p>
        </p:txBody>
      </p:sp>
      <p:pic>
        <p:nvPicPr>
          <p:cNvPr id="23554" name="Picture 5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55788"/>
            <a:ext cx="6913563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376238" y="6184900"/>
            <a:ext cx="8569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>
                <a:solidFill>
                  <a:schemeClr val="tx2"/>
                </a:solidFill>
                <a:latin typeface="Times New Roman" charset="0"/>
                <a:cs typeface="+mn-cs"/>
              </a:rPr>
              <a:t>Relative risk (95% confidence interval) = 2.38 (1.39-4.00); </a:t>
            </a:r>
            <a:r>
              <a:rPr lang="it-IT" sz="2400" i="1">
                <a:solidFill>
                  <a:schemeClr val="tx2"/>
                </a:solidFill>
                <a:latin typeface="Times New Roman" charset="0"/>
                <a:cs typeface="+mn-cs"/>
              </a:rPr>
              <a:t>P</a:t>
            </a:r>
            <a:r>
              <a:rPr lang="it-IT" sz="2400">
                <a:solidFill>
                  <a:schemeClr val="tx2"/>
                </a:solidFill>
                <a:latin typeface="Times New Roman" charset="0"/>
                <a:cs typeface="+mn-cs"/>
              </a:rPr>
              <a:t>&lt;.001.. </a:t>
            </a:r>
            <a:br>
              <a:rPr lang="it-IT" sz="2400">
                <a:solidFill>
                  <a:schemeClr val="tx2"/>
                </a:solidFill>
                <a:latin typeface="Times New Roman" charset="0"/>
                <a:cs typeface="+mn-cs"/>
              </a:rPr>
            </a:br>
            <a:endParaRPr lang="it-IT" sz="24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05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1258888" y="333375"/>
            <a:ext cx="6553200" cy="1077218"/>
          </a:xfrm>
          <a:prstGeom prst="rect">
            <a:avLst/>
          </a:prstGeom>
          <a:solidFill>
            <a:srgbClr val="FFE3CA"/>
          </a:solidFill>
          <a:ln w="25400">
            <a:solidFill>
              <a:srgbClr val="FF252E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PARACETAMOLO </a:t>
            </a:r>
            <a:r>
              <a:rPr lang="it-IT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e DIPIRONE  Inibitori </a:t>
            </a:r>
            <a:r>
              <a:rPr lang="it-IT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selettivi  COX-3</a:t>
            </a:r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640052"/>
              </p:ext>
            </p:extLst>
          </p:nvPr>
        </p:nvGraphicFramePr>
        <p:xfrm>
          <a:off x="4579890" y="3149601"/>
          <a:ext cx="4483196" cy="3349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9" name="CorelPhotoPaint.Image.10" r:id="rId3" imgW="3952381" imgH="2685714" progId="CorelPhotoPaint.Image.10">
                  <p:embed/>
                </p:oleObj>
              </mc:Choice>
              <mc:Fallback>
                <p:oleObj name="CorelPhotoPaint.Image.10" r:id="rId3" imgW="3952381" imgH="2685714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890" y="3149601"/>
                        <a:ext cx="4483196" cy="3349626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252E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924429"/>
              </p:ext>
            </p:extLst>
          </p:nvPr>
        </p:nvGraphicFramePr>
        <p:xfrm>
          <a:off x="124573" y="1649413"/>
          <a:ext cx="4307681" cy="335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90" name="CorelPhotoPaint.Image.10" r:id="rId5" imgW="3828571" imgH="2666667" progId="CorelPhotoPaint.Image.10">
                  <p:embed/>
                </p:oleObj>
              </mc:Choice>
              <mc:Fallback>
                <p:oleObj name="CorelPhotoPaint.Image.10" r:id="rId5" imgW="3828571" imgH="2666667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573" y="1649413"/>
                        <a:ext cx="4307681" cy="3354387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252E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2614613" y="345281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rgbClr val="FF0000"/>
                </a:solidFill>
                <a:cs typeface="+mn-cs"/>
              </a:rPr>
              <a:t>COX-3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6821488" y="4892675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rgbClr val="FF0000"/>
                </a:solidFill>
                <a:cs typeface="+mn-cs"/>
              </a:rPr>
              <a:t>COX-3</a:t>
            </a: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7596188" y="422116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COX-1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3479800" y="237172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COX-1</a:t>
            </a:r>
          </a:p>
        </p:txBody>
      </p:sp>
      <p:sp>
        <p:nvSpPr>
          <p:cNvPr id="226314" name="Text Box 10"/>
          <p:cNvSpPr txBox="1">
            <a:spLocks noChangeArrowheads="1"/>
          </p:cNvSpPr>
          <p:nvPr/>
        </p:nvSpPr>
        <p:spPr bwMode="auto">
          <a:xfrm>
            <a:off x="3419475" y="184467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COX-2</a:t>
            </a: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7799388" y="345281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cs typeface="+mn-cs"/>
              </a:rPr>
              <a:t>COX-2</a:t>
            </a:r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124573" y="6149975"/>
            <a:ext cx="3069858" cy="8802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1600" i="1" dirty="0" err="1">
                <a:cs typeface="+mn-cs"/>
              </a:rPr>
              <a:t>Chandrasekharan</a:t>
            </a:r>
            <a:r>
              <a:rPr lang="it-IT" sz="1600" i="1" dirty="0">
                <a:cs typeface="+mn-cs"/>
              </a:rPr>
              <a:t> et al., PNAS, 99</a:t>
            </a:r>
            <a:r>
              <a:rPr lang="it-IT" sz="1600" i="1" dirty="0" smtClean="0">
                <a:cs typeface="+mn-cs"/>
              </a:rPr>
              <a:t>,</a:t>
            </a:r>
          </a:p>
          <a:p>
            <a:pPr>
              <a:spcBef>
                <a:spcPct val="20000"/>
              </a:spcBef>
              <a:defRPr/>
            </a:pPr>
            <a:r>
              <a:rPr lang="it-IT" sz="1600" i="1" dirty="0" smtClean="0">
                <a:cs typeface="+mn-cs"/>
              </a:rPr>
              <a:t> </a:t>
            </a:r>
            <a:r>
              <a:rPr lang="it-IT" sz="1600" i="1" dirty="0">
                <a:cs typeface="+mn-cs"/>
              </a:rPr>
              <a:t>13926-13931,2002</a:t>
            </a:r>
          </a:p>
          <a:p>
            <a:pPr>
              <a:defRPr/>
            </a:pPr>
            <a:endParaRPr lang="it-IT" sz="1600" b="1" dirty="0"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579890" y="1771560"/>
            <a:ext cx="4223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dirty="0" smtClean="0"/>
              <a:t>Analgesici, antipiretici, </a:t>
            </a:r>
            <a:r>
              <a:rPr lang="it-IT" dirty="0"/>
              <a:t>ma non </a:t>
            </a:r>
            <a:r>
              <a:rPr lang="it-IT" dirty="0" smtClean="0"/>
              <a:t>antiinfiammatori</a:t>
            </a:r>
            <a:endParaRPr lang="it-IT" dirty="0"/>
          </a:p>
          <a:p>
            <a:pPr>
              <a:defRPr/>
            </a:pPr>
            <a:r>
              <a:rPr lang="it-IT" dirty="0" smtClean="0"/>
              <a:t>COX</a:t>
            </a:r>
            <a:r>
              <a:rPr lang="it-IT" dirty="0"/>
              <a:t>-3, presente soprattutto a livello </a:t>
            </a:r>
            <a:r>
              <a:rPr lang="it-IT" dirty="0" smtClean="0"/>
              <a:t>centrale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0028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3167063" y="260350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PARACETAMOLO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0" y="692150"/>
            <a:ext cx="8642350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F3300"/>
              </a:buClr>
              <a:buFont typeface="Wingdings" charset="0"/>
              <a:buChar char="v"/>
            </a:pPr>
            <a:r>
              <a:rPr lang="it-IT" sz="2000"/>
              <a:t> </a:t>
            </a:r>
            <a:r>
              <a:rPr lang="it-IT" sz="1400"/>
              <a:t>Dagli anni </a:t>
            </a:r>
            <a:r>
              <a:rPr lang="ja-JP" altLang="it-IT" sz="1400">
                <a:latin typeface="Arial"/>
              </a:rPr>
              <a:t>’</a:t>
            </a:r>
            <a:r>
              <a:rPr lang="it-IT" sz="1400"/>
              <a:t>60 l</a:t>
            </a:r>
            <a:r>
              <a:rPr lang="ja-JP" altLang="it-IT" sz="1400">
                <a:latin typeface="Arial"/>
              </a:rPr>
              <a:t>’</a:t>
            </a:r>
            <a:r>
              <a:rPr lang="it-IT" sz="1400"/>
              <a:t>uso del paracetamolo è aumentato superando il consumo di aspirina.</a:t>
            </a:r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endParaRPr lang="it-IT" sz="1400"/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r>
              <a:rPr lang="it-IT" sz="1400"/>
              <a:t>Negli anni </a:t>
            </a:r>
            <a:r>
              <a:rPr lang="ja-JP" altLang="it-IT" sz="1400">
                <a:latin typeface="Arial"/>
              </a:rPr>
              <a:t>’</a:t>
            </a:r>
            <a:r>
              <a:rPr lang="it-IT" sz="1400"/>
              <a:t>80 il paracetamolo è diventato il farmaco di scelta come antipiretico e analgesico nel bambini, quando l</a:t>
            </a:r>
            <a:r>
              <a:rPr lang="ja-JP" altLang="it-IT" sz="1400">
                <a:latin typeface="Arial"/>
              </a:rPr>
              <a:t>’</a:t>
            </a:r>
            <a:r>
              <a:rPr lang="it-IT" sz="1400"/>
              <a:t>aspirina venne associata alla comparsa di sindrome di Reye nei bambini affetti da malattie virali.  </a:t>
            </a:r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endParaRPr lang="it-IT" sz="1400"/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r>
              <a:rPr lang="it-IT" sz="1400"/>
              <a:t> Oggi è l</a:t>
            </a:r>
            <a:r>
              <a:rPr lang="ja-JP" altLang="it-IT" sz="1400">
                <a:latin typeface="Arial"/>
              </a:rPr>
              <a:t>’</a:t>
            </a:r>
            <a:r>
              <a:rPr lang="it-IT" sz="1400"/>
              <a:t>analgesico più utilizzato sia negli adulti che nei bambini e viene incluso nelle linee-guida per molteplici condizioni dolorose.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50825" y="2420938"/>
            <a:ext cx="86423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F3300"/>
              </a:buClr>
              <a:buFont typeface="Wingdings" charset="0"/>
              <a:buChar char="v"/>
            </a:pPr>
            <a:r>
              <a:rPr lang="it-IT" sz="1400"/>
              <a:t> Il paracetamolo può ridurre il dolore acuto (di intensità media-moderata) non-specifico.</a:t>
            </a:r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endParaRPr lang="it-IT" sz="1400"/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r>
              <a:rPr lang="it-IT" sz="1400"/>
              <a:t> Può essere efficace nel dolore severo se somministrato endovena.</a:t>
            </a:r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endParaRPr lang="it-IT" sz="1400"/>
          </a:p>
          <a:p>
            <a:pPr algn="just">
              <a:buClr>
                <a:srgbClr val="FF3300"/>
              </a:buClr>
              <a:buFont typeface="Wingdings" charset="0"/>
              <a:buChar char="v"/>
            </a:pPr>
            <a:r>
              <a:rPr lang="it-IT" sz="1400"/>
              <a:t> In studi sperimentali il paracetamolo si è dimostrato efficace in diversi modelli di iperalgesia e di allodinia.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827088" y="4843463"/>
            <a:ext cx="72009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73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17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>
              <a:buFontTx/>
              <a:buAutoNum type="arabicParenR"/>
            </a:pPr>
            <a:r>
              <a:rPr lang="it-IT" sz="1800">
                <a:latin typeface="Tahoma" charset="0"/>
              </a:rPr>
              <a:t>inibizione delle COX: agisce inibendo la COX 3 presente  in grande quantità a livello del SNC</a:t>
            </a:r>
          </a:p>
          <a:p>
            <a:pPr eaLnBrk="1" hangingPunct="1"/>
            <a:r>
              <a:rPr lang="it-IT" sz="1800" b="1">
                <a:solidFill>
                  <a:srgbClr val="FF3300"/>
                </a:solidFill>
                <a:latin typeface="Tahoma" charset="0"/>
              </a:rPr>
              <a:t>ma</a:t>
            </a:r>
          </a:p>
          <a:p>
            <a:pPr eaLnBrk="1" hangingPunct="1"/>
            <a:r>
              <a:rPr lang="it-IT" sz="1800">
                <a:latin typeface="Tahoma" charset="0"/>
              </a:rPr>
              <a:t>la COX-3 non media l</a:t>
            </a:r>
            <a:r>
              <a:rPr lang="ja-JP" altLang="it-IT" sz="1800">
                <a:latin typeface="Arial"/>
              </a:rPr>
              <a:t>’</a:t>
            </a:r>
            <a:r>
              <a:rPr lang="it-IT" sz="1800">
                <a:latin typeface="Tahoma" charset="0"/>
              </a:rPr>
              <a:t>effetto antinocicettivo nei ratti</a:t>
            </a:r>
          </a:p>
          <a:p>
            <a:pPr eaLnBrk="1" hangingPunct="1"/>
            <a:r>
              <a:rPr lang="it-IT" sz="1800">
                <a:latin typeface="Tahoma" charset="0"/>
              </a:rPr>
              <a:t>		 non è stata mai dimostrata nell</a:t>
            </a:r>
            <a:r>
              <a:rPr lang="ja-JP" altLang="it-IT" sz="1800">
                <a:latin typeface="Arial"/>
              </a:rPr>
              <a:t>’</a:t>
            </a:r>
            <a:r>
              <a:rPr lang="it-IT" sz="1800">
                <a:latin typeface="Tahoma" charset="0"/>
              </a:rPr>
              <a:t>uomo</a:t>
            </a:r>
          </a:p>
          <a:p>
            <a:pPr eaLnBrk="1" hangingPunct="1"/>
            <a:r>
              <a:rPr lang="it-IT" sz="1800">
                <a:latin typeface="Tahoma" charset="0"/>
              </a:rPr>
              <a:t>		 i bassi livelli di espressione e la cinetica rendono dubbio    	 tale meccanismo per l</a:t>
            </a:r>
            <a:r>
              <a:rPr lang="ja-JP" altLang="it-IT" sz="1800">
                <a:latin typeface="Arial"/>
              </a:rPr>
              <a:t>’</a:t>
            </a:r>
            <a:r>
              <a:rPr lang="it-IT" sz="1800">
                <a:latin typeface="Tahoma" charset="0"/>
              </a:rPr>
              <a:t>azione analgesica del paracetamolo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2987675" y="4432300"/>
            <a:ext cx="3114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3300"/>
                </a:solidFill>
              </a:rPr>
              <a:t>Meccanismi d</a:t>
            </a:r>
            <a:r>
              <a:rPr lang="ja-JP" altLang="it-IT" sz="1800">
                <a:solidFill>
                  <a:srgbClr val="FF3300"/>
                </a:solidFill>
                <a:latin typeface="Arial"/>
              </a:rPr>
              <a:t>’</a:t>
            </a:r>
            <a:r>
              <a:rPr lang="it-IT" sz="1800">
                <a:solidFill>
                  <a:srgbClr val="FF3300"/>
                </a:solidFill>
              </a:rPr>
              <a:t>azione proposti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250825" y="3716338"/>
            <a:ext cx="8353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F3300"/>
              </a:buClr>
              <a:buFont typeface="Wingdings" charset="0"/>
              <a:buChar char="ü"/>
            </a:pPr>
            <a:r>
              <a:rPr lang="it-IT" sz="2000"/>
              <a:t> </a:t>
            </a:r>
            <a:r>
              <a:rPr lang="it-IT" sz="1200"/>
              <a:t>Quando somministrato in associazione con i FANS, ne potenzia l</a:t>
            </a:r>
            <a:r>
              <a:rPr lang="ja-JP" altLang="it-IT" sz="1200">
                <a:latin typeface="Arial"/>
              </a:rPr>
              <a:t>’</a:t>
            </a:r>
            <a:r>
              <a:rPr lang="it-IT" sz="1200"/>
              <a:t>effetto analgesico e ne consente un utilizzo a dosi più basse</a:t>
            </a:r>
          </a:p>
          <a:p>
            <a:pPr algn="just">
              <a:buClr>
                <a:srgbClr val="FF3300"/>
              </a:buClr>
              <a:buFont typeface="Wingdings" charset="0"/>
              <a:buChar char="ü"/>
            </a:pPr>
            <a:r>
              <a:rPr lang="it-IT" sz="1200"/>
              <a:t> Tossicità EPATICA</a:t>
            </a:r>
          </a:p>
        </p:txBody>
      </p:sp>
    </p:spTree>
    <p:extLst>
      <p:ext uri="{BB962C8B-B14F-4D97-AF65-F5344CB8AC3E}">
        <p14:creationId xmlns:p14="http://schemas.microsoft.com/office/powerpoint/2010/main" val="397583128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8962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t-IT" sz="1800">
                <a:latin typeface="Arial" charset="0"/>
              </a:rPr>
              <a:t>2) Inibizione dell</a:t>
            </a:r>
            <a:r>
              <a:rPr lang="ja-JP" altLang="it-IT" sz="1800">
                <a:latin typeface="Arial"/>
              </a:rPr>
              <a:t>’</a:t>
            </a:r>
            <a:r>
              <a:rPr lang="it-IT" sz="1800">
                <a:latin typeface="Arial" charset="0"/>
              </a:rPr>
              <a:t>enzima NO sintetasi</a:t>
            </a:r>
          </a:p>
          <a:p>
            <a:pPr>
              <a:lnSpc>
                <a:spcPct val="120000"/>
              </a:lnSpc>
            </a:pPr>
            <a:r>
              <a:rPr lang="it-IT" sz="1800">
                <a:latin typeface="Arial" charset="0"/>
              </a:rPr>
              <a:t>Il paracetamolo non ha un effetto inibitore diretto su cNOS o iNOS </a:t>
            </a:r>
            <a:r>
              <a:rPr lang="it-IT" sz="1800" i="1">
                <a:latin typeface="Arial" charset="0"/>
              </a:rPr>
              <a:t>in vitro</a:t>
            </a:r>
            <a:r>
              <a:rPr lang="it-IT" sz="1800">
                <a:latin typeface="Arial" charset="0"/>
              </a:rPr>
              <a:t>, ma forse ha un effetto indiretto.</a:t>
            </a:r>
            <a:r>
              <a:rPr lang="it-IT" sz="1600">
                <a:latin typeface="Arial" charset="0"/>
              </a:rPr>
              <a:t> 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539750" y="1628775"/>
            <a:ext cx="8353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800">
                <a:latin typeface="Arial" charset="0"/>
              </a:rPr>
              <a:t>3) sistema cannabinoide</a:t>
            </a:r>
            <a:endParaRPr lang="it-IT" sz="1800">
              <a:solidFill>
                <a:srgbClr val="0000FF"/>
              </a:solidFill>
              <a:latin typeface="Arial" charset="0"/>
            </a:endParaRPr>
          </a:p>
          <a:p>
            <a:r>
              <a:rPr lang="it-IT" sz="1800">
                <a:latin typeface="Arial" charset="0"/>
              </a:rPr>
              <a:t>Il paracetamolo non si lega ai recettori per i cannabinoidi, ma uno dei suoi metaboliti ha un</a:t>
            </a:r>
            <a:r>
              <a:rPr lang="ja-JP" altLang="it-IT" sz="1800">
                <a:latin typeface="Arial"/>
              </a:rPr>
              <a:t>’</a:t>
            </a:r>
            <a:r>
              <a:rPr lang="it-IT" sz="1800">
                <a:latin typeface="Arial" charset="0"/>
              </a:rPr>
              <a:t>attività </a:t>
            </a:r>
            <a:r>
              <a:rPr lang="ja-JP" altLang="it-IT" sz="1800">
                <a:latin typeface="Arial"/>
              </a:rPr>
              <a:t>“</a:t>
            </a:r>
            <a:r>
              <a:rPr lang="it-IT" sz="1800">
                <a:latin typeface="Arial" charset="0"/>
              </a:rPr>
              <a:t>cannabinoid-like</a:t>
            </a:r>
            <a:r>
              <a:rPr lang="ja-JP" altLang="it-IT" sz="1800">
                <a:latin typeface="Arial"/>
              </a:rPr>
              <a:t>”</a:t>
            </a:r>
            <a:r>
              <a:rPr lang="it-IT" sz="1800">
                <a:latin typeface="Arial" charset="0"/>
              </a:rPr>
              <a:t>.</a:t>
            </a:r>
          </a:p>
          <a:p>
            <a:r>
              <a:rPr lang="it-IT" sz="1800">
                <a:latin typeface="Arial" charset="0"/>
              </a:rPr>
              <a:t>Il paracetamolo inibisce gli enzimi FAAH che degradano l</a:t>
            </a:r>
            <a:r>
              <a:rPr lang="ja-JP" altLang="it-IT" sz="1800">
                <a:latin typeface="Arial"/>
              </a:rPr>
              <a:t>’</a:t>
            </a:r>
            <a:r>
              <a:rPr lang="it-IT" sz="1800">
                <a:latin typeface="Arial" charset="0"/>
              </a:rPr>
              <a:t>anandamide.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852738"/>
            <a:ext cx="5205412" cy="3889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0" y="3284538"/>
            <a:ext cx="3348038" cy="17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800">
                <a:latin typeface="Arial" charset="0"/>
              </a:rPr>
              <a:t>4) 5-HT (serotonina)</a:t>
            </a:r>
          </a:p>
          <a:p>
            <a:endParaRPr lang="it-IT" sz="1600">
              <a:latin typeface="Arial" charset="0"/>
            </a:endParaRPr>
          </a:p>
          <a:p>
            <a:pPr algn="just"/>
            <a:r>
              <a:rPr lang="it-IT" sz="1800">
                <a:latin typeface="Arial" charset="0"/>
              </a:rPr>
              <a:t>Il paracetamolo rinforza l</a:t>
            </a:r>
            <a:r>
              <a:rPr lang="ja-JP" altLang="it-IT" sz="1800">
                <a:latin typeface="Arial"/>
              </a:rPr>
              <a:t>’</a:t>
            </a:r>
            <a:r>
              <a:rPr lang="it-IT" sz="1800">
                <a:latin typeface="Arial" charset="0"/>
              </a:rPr>
              <a:t>effetto del sistema discendente inibitorio serotoninergico</a:t>
            </a:r>
          </a:p>
        </p:txBody>
      </p:sp>
    </p:spTree>
    <p:extLst>
      <p:ext uri="{BB962C8B-B14F-4D97-AF65-F5344CB8AC3E}">
        <p14:creationId xmlns:p14="http://schemas.microsoft.com/office/powerpoint/2010/main" val="412424182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374491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000">
                <a:solidFill>
                  <a:srgbClr val="0000FF"/>
                </a:solidFill>
              </a:rPr>
              <a:t> </a:t>
            </a:r>
            <a:r>
              <a:rPr lang="it-IT" sz="2000"/>
              <a:t>5) Interazione con il sistema oppioide endogeno a livello</a:t>
            </a:r>
          </a:p>
          <a:p>
            <a:pPr algn="just"/>
            <a:r>
              <a:rPr lang="it-IT" sz="2000"/>
              <a:t>spinale e sovraspinale</a:t>
            </a:r>
          </a:p>
          <a:p>
            <a:pPr algn="just"/>
            <a:endParaRPr lang="it-IT" sz="2000"/>
          </a:p>
          <a:p>
            <a:r>
              <a:rPr lang="it-IT" sz="2000"/>
              <a:t>6) Il paracetamolo inibisce la nocicettina che  antagonizza il suo effetto analgesico.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65175"/>
            <a:ext cx="4435475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250825" y="4149725"/>
            <a:ext cx="345598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800" b="1"/>
              <a:t>7) Il paracetamolo interagisce con i TRVP 1 (Recettori canale per i vanilloidi</a:t>
            </a:r>
          </a:p>
          <a:p>
            <a:r>
              <a:rPr lang="it-IT" sz="1800" b="1"/>
              <a:t>Bevan (2012)</a:t>
            </a:r>
          </a:p>
        </p:txBody>
      </p:sp>
    </p:spTree>
    <p:extLst>
      <p:ext uri="{BB962C8B-B14F-4D97-AF65-F5344CB8AC3E}">
        <p14:creationId xmlns:p14="http://schemas.microsoft.com/office/powerpoint/2010/main" val="378070937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06" y="131393"/>
            <a:ext cx="5415291" cy="6613463"/>
          </a:xfrm>
          <a:prstGeom prst="rect">
            <a:avLst/>
          </a:prstGeom>
          <a:ln w="38100" cmpd="sng">
            <a:solidFill>
              <a:srgbClr val="ED118A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6180550" y="627767"/>
            <a:ext cx="2841190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2800" b="1" dirty="0" smtClean="0">
                <a:ln w="11430"/>
                <a:solidFill>
                  <a:srgbClr val="ED118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METABOLISMO DEL PARACETAMOLO</a:t>
            </a:r>
          </a:p>
          <a:p>
            <a:pPr algn="ctr"/>
            <a:endParaRPr lang="it-IT" sz="2800" b="1" dirty="0" smtClean="0">
              <a:ln w="11430"/>
              <a:solidFill>
                <a:srgbClr val="ED118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400" i="1" dirty="0" smtClean="0">
                <a:ln w="11430"/>
                <a:solidFill>
                  <a:srgbClr val="ED118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Tossicità epatica indotta da </a:t>
            </a:r>
          </a:p>
          <a:p>
            <a:pPr algn="ctr"/>
            <a:r>
              <a:rPr lang="it-IT" sz="2400" i="1" dirty="0" err="1" smtClean="0">
                <a:ln w="11430"/>
                <a:solidFill>
                  <a:srgbClr val="ED118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N-acetil-p-benzo-chinoniminaina</a:t>
            </a:r>
            <a:r>
              <a:rPr lang="it-IT" sz="2400" i="1" dirty="0" smtClean="0">
                <a:ln w="11430"/>
                <a:solidFill>
                  <a:srgbClr val="ED118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2400" i="1" dirty="0" smtClean="0">
                <a:ln w="11430"/>
                <a:solidFill>
                  <a:srgbClr val="ED118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assenza </a:t>
            </a:r>
          </a:p>
          <a:p>
            <a:pPr algn="ctr"/>
            <a:r>
              <a:rPr lang="it-IT" sz="2400" i="1" dirty="0" smtClean="0">
                <a:ln w="11430"/>
                <a:solidFill>
                  <a:srgbClr val="ED118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 gruppi SH</a:t>
            </a:r>
            <a:endParaRPr lang="it-IT" sz="2400" i="1" dirty="0">
              <a:ln w="11430"/>
              <a:solidFill>
                <a:srgbClr val="ED118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180550" y="6098525"/>
            <a:ext cx="282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G.L. BIAGI       Farmacologia </a:t>
            </a:r>
          </a:p>
          <a:p>
            <a:r>
              <a:rPr lang="it-IT" i="1" dirty="0" smtClean="0"/>
              <a:t>e Tossicologia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87051028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5" y="1208760"/>
            <a:ext cx="5025941" cy="52014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66486" y="239263"/>
            <a:ext cx="8596086" cy="707886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A2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</a:rPr>
              <a:t>Citocromo P450 Cyp2C9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642134" y="1208760"/>
            <a:ext cx="3320438" cy="5201424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A21B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0000"/>
                </a:solidFill>
              </a:rPr>
              <a:t>INIBITORI</a:t>
            </a:r>
            <a:r>
              <a:rPr lang="it-IT" sz="3600" i="1" dirty="0" smtClean="0"/>
              <a:t/>
            </a:r>
            <a:br>
              <a:rPr lang="it-IT" sz="3600" i="1" dirty="0" smtClean="0"/>
            </a:br>
            <a:r>
              <a:rPr lang="it-IT" sz="2800" dirty="0" err="1" smtClean="0"/>
              <a:t>Amiodarone</a:t>
            </a:r>
            <a:endParaRPr lang="it-IT" sz="2800" dirty="0" smtClean="0"/>
          </a:p>
          <a:p>
            <a:r>
              <a:rPr lang="it-IT" sz="2800" dirty="0" smtClean="0"/>
              <a:t>Triazoli(</a:t>
            </a:r>
            <a:r>
              <a:rPr lang="it-IT" sz="2800" dirty="0" err="1" smtClean="0"/>
              <a:t>fluconazolo</a:t>
            </a:r>
            <a:r>
              <a:rPr lang="it-IT" sz="2800" dirty="0" smtClean="0"/>
              <a:t>, </a:t>
            </a:r>
          </a:p>
          <a:p>
            <a:r>
              <a:rPr lang="it-IT" sz="2800" dirty="0" err="1" smtClean="0"/>
              <a:t>ketoconazolo</a:t>
            </a:r>
            <a:r>
              <a:rPr lang="it-IT" sz="2800" dirty="0" smtClean="0"/>
              <a:t>)</a:t>
            </a:r>
          </a:p>
          <a:p>
            <a:r>
              <a:rPr lang="it-IT" sz="2800" dirty="0" err="1" smtClean="0"/>
              <a:t>Metronidalozo</a:t>
            </a:r>
            <a:endParaRPr lang="it-IT" sz="2800" dirty="0" smtClean="0"/>
          </a:p>
          <a:p>
            <a:r>
              <a:rPr lang="it-IT" sz="2800" dirty="0" err="1" smtClean="0"/>
              <a:t>Ritanovir</a:t>
            </a:r>
            <a:endParaRPr lang="it-IT" sz="2800" dirty="0" smtClean="0"/>
          </a:p>
          <a:p>
            <a:r>
              <a:rPr lang="it-IT" sz="2800" dirty="0" err="1" smtClean="0"/>
              <a:t>Fluvoxamia</a:t>
            </a:r>
            <a:endParaRPr lang="it-IT" sz="2800" dirty="0" smtClean="0"/>
          </a:p>
          <a:p>
            <a:r>
              <a:rPr lang="it-IT" sz="2800" dirty="0" err="1" smtClean="0"/>
              <a:t>Naringina</a:t>
            </a:r>
            <a:endParaRPr lang="it-IT" sz="3600" dirty="0"/>
          </a:p>
          <a:p>
            <a:r>
              <a:rPr lang="it-IT" sz="3600" i="1" dirty="0" smtClean="0">
                <a:solidFill>
                  <a:srgbClr val="FF0000"/>
                </a:solidFill>
              </a:rPr>
              <a:t>INDUTTORI</a:t>
            </a:r>
          </a:p>
          <a:p>
            <a:r>
              <a:rPr lang="it-IT" sz="2800" dirty="0" smtClean="0"/>
              <a:t>Rifampicina</a:t>
            </a:r>
          </a:p>
          <a:p>
            <a:r>
              <a:rPr lang="it-IT" sz="2800" dirty="0" smtClean="0"/>
              <a:t>Estratto d’</a:t>
            </a:r>
            <a:r>
              <a:rPr lang="it-IT" sz="2800" dirty="0" err="1" smtClean="0"/>
              <a:t>ipericum</a:t>
            </a:r>
            <a:r>
              <a:rPr lang="it-IT" sz="2800" dirty="0" smtClean="0"/>
              <a:t> p.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9015010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27050" y="2324414"/>
            <a:ext cx="8299450" cy="8858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La storia dei farmaci antinfiammatori comincia 3500 anni fa con l</a:t>
            </a:r>
            <a:r>
              <a:rPr lang="ja-JP" alt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+mn-cs"/>
              </a:rPr>
              <a:t>’</a:t>
            </a:r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uso antico di decotti di piante (salice, mirto</a:t>
            </a:r>
            <a:r>
              <a:rPr lang="it-IT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)</a:t>
            </a:r>
            <a:endParaRPr lang="it-IT" sz="26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2476500" y="704850"/>
            <a:ext cx="3721100" cy="787400"/>
          </a:xfrm>
          <a:prstGeom prst="rect">
            <a:avLst/>
          </a:prstGeom>
          <a:solidFill>
            <a:srgbClr val="FFFFFF"/>
          </a:solidFill>
          <a:ln w="28575" cmpd="sng">
            <a:noFill/>
            <a:miter lim="800000"/>
            <a:headEnd/>
            <a:tailEnd/>
          </a:ln>
          <a:effectLst/>
          <a:extLst/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35A46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Basi storiche</a:t>
            </a:r>
          </a:p>
        </p:txBody>
      </p:sp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179388" y="3378200"/>
            <a:ext cx="8774112" cy="336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+mn-cs"/>
              </a:rPr>
              <a:t> 1500 a.C</a:t>
            </a:r>
            <a:r>
              <a:rPr lang="it-IT" sz="2000" dirty="0" smtClean="0">
                <a:latin typeface="+mn-lt"/>
                <a:cs typeface="+mn-cs"/>
              </a:rPr>
              <a:t>.   	</a:t>
            </a:r>
            <a:r>
              <a:rPr lang="it-IT" sz="2000" b="1" dirty="0" smtClean="0">
                <a:latin typeface="+mn-lt"/>
                <a:cs typeface="+mn-cs"/>
              </a:rPr>
              <a:t>Gli Egizi usavano decotti di mirto per i dolori.</a:t>
            </a:r>
          </a:p>
          <a:p>
            <a:pPr algn="just">
              <a:lnSpc>
                <a:spcPct val="90000"/>
              </a:lnSpc>
              <a:defRPr/>
            </a:pPr>
            <a:endParaRPr lang="it-IT" sz="2000" b="1" dirty="0" smtClean="0">
              <a:latin typeface="+mn-lt"/>
              <a:cs typeface="+mn-cs"/>
            </a:endParaRPr>
          </a:p>
          <a:p>
            <a:pPr algn="just">
              <a:lnSpc>
                <a:spcPct val="90000"/>
              </a:lnSpc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+mn-cs"/>
              </a:rPr>
              <a:t> 400 a.C.</a:t>
            </a:r>
            <a:r>
              <a:rPr lang="it-IT" sz="2000" dirty="0" smtClean="0">
                <a:latin typeface="+mn-lt"/>
                <a:cs typeface="+mn-cs"/>
              </a:rPr>
              <a:t>    </a:t>
            </a:r>
            <a:r>
              <a:rPr lang="it-IT" sz="2000" b="1" dirty="0" smtClean="0">
                <a:latin typeface="+mn-lt"/>
                <a:cs typeface="+mn-cs"/>
              </a:rPr>
              <a:t>	Ippocrate usava estratti di corteccia di salice per i dolori del parto.</a:t>
            </a:r>
          </a:p>
          <a:p>
            <a:pPr algn="just">
              <a:lnSpc>
                <a:spcPct val="90000"/>
              </a:lnSpc>
              <a:defRPr/>
            </a:pPr>
            <a:endParaRPr lang="it-IT" sz="2000" b="1" dirty="0" smtClean="0">
              <a:latin typeface="+mn-lt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+mn-cs"/>
              </a:rPr>
              <a:t>  30  d.C.</a:t>
            </a:r>
            <a:r>
              <a:rPr lang="it-IT" sz="2000" dirty="0" smtClean="0">
                <a:latin typeface="+mn-lt"/>
                <a:cs typeface="+mn-cs"/>
              </a:rPr>
              <a:t>    	</a:t>
            </a:r>
            <a:r>
              <a:rPr lang="it-IT" sz="2000" b="1" dirty="0" smtClean="0">
                <a:latin typeface="+mn-lt"/>
                <a:cs typeface="+mn-cs"/>
              </a:rPr>
              <a:t>Celso (De re medica) descrive i 4 sintomi </a:t>
            </a:r>
            <a:r>
              <a:rPr lang="it-IT" sz="2000" b="1" dirty="0" err="1" smtClean="0">
                <a:latin typeface="+mn-lt"/>
                <a:cs typeface="+mn-cs"/>
              </a:rPr>
              <a:t>dell</a:t>
            </a:r>
            <a:r>
              <a:rPr lang="ja-JP" altLang="it-IT" sz="2000" b="1" dirty="0" smtClean="0">
                <a:latin typeface="+mn-lt"/>
                <a:cs typeface="+mn-cs"/>
              </a:rPr>
              <a:t>’</a:t>
            </a:r>
            <a:r>
              <a:rPr lang="it-IT" sz="2000" b="1" dirty="0" smtClean="0">
                <a:latin typeface="+mn-lt"/>
                <a:cs typeface="+mn-cs"/>
              </a:rPr>
              <a:t>infiammazione: </a:t>
            </a:r>
            <a:r>
              <a:rPr lang="it-IT" sz="2000" b="1" dirty="0" err="1" smtClean="0">
                <a:latin typeface="+mn-lt"/>
                <a:cs typeface="+mn-cs"/>
              </a:rPr>
              <a:t>rubor</a:t>
            </a:r>
            <a:r>
              <a:rPr lang="it-IT" sz="2000" b="1" dirty="0" smtClean="0">
                <a:latin typeface="+mn-lt"/>
                <a:cs typeface="+mn-cs"/>
              </a:rPr>
              <a:t>, 				</a:t>
            </a:r>
            <a:r>
              <a:rPr lang="it-IT" sz="2000" b="1" dirty="0" err="1" smtClean="0">
                <a:latin typeface="+mn-lt"/>
                <a:cs typeface="+mn-cs"/>
              </a:rPr>
              <a:t>calor</a:t>
            </a:r>
            <a:r>
              <a:rPr lang="it-IT" sz="2000" b="1" dirty="0" smtClean="0">
                <a:latin typeface="+mn-lt"/>
                <a:cs typeface="+mn-cs"/>
              </a:rPr>
              <a:t>, </a:t>
            </a:r>
            <a:r>
              <a:rPr lang="it-IT" sz="2000" b="1" dirty="0" err="1" smtClean="0">
                <a:latin typeface="+mn-lt"/>
                <a:cs typeface="+mn-cs"/>
              </a:rPr>
              <a:t>tumor</a:t>
            </a:r>
            <a:r>
              <a:rPr lang="it-IT" sz="2000" b="1" dirty="0" smtClean="0">
                <a:latin typeface="+mn-lt"/>
                <a:cs typeface="+mn-cs"/>
              </a:rPr>
              <a:t> e </a:t>
            </a:r>
            <a:r>
              <a:rPr lang="it-IT" sz="2000" b="1" dirty="0" err="1" smtClean="0">
                <a:latin typeface="+mn-lt"/>
                <a:cs typeface="+mn-cs"/>
              </a:rPr>
              <a:t>dolor</a:t>
            </a:r>
            <a:r>
              <a:rPr lang="it-IT" sz="2000" b="1" dirty="0" smtClean="0">
                <a:latin typeface="+mn-lt"/>
                <a:cs typeface="+mn-cs"/>
              </a:rPr>
              <a:t> ed indica l</a:t>
            </a:r>
            <a:r>
              <a:rPr lang="ja-JP" altLang="it-IT" sz="2000" b="1" dirty="0" smtClean="0">
                <a:latin typeface="+mn-lt"/>
                <a:cs typeface="+mn-cs"/>
              </a:rPr>
              <a:t>’</a:t>
            </a:r>
            <a:r>
              <a:rPr lang="it-IT" sz="2000" b="1" dirty="0" smtClean="0">
                <a:latin typeface="+mn-lt"/>
                <a:cs typeface="+mn-cs"/>
              </a:rPr>
              <a:t>estratto di salice per risolverli.</a:t>
            </a:r>
          </a:p>
          <a:p>
            <a:pPr algn="just">
              <a:lnSpc>
                <a:spcPct val="90000"/>
              </a:lnSpc>
              <a:defRPr/>
            </a:pPr>
            <a:endParaRPr lang="it-IT" sz="2000" b="1" dirty="0" smtClean="0">
              <a:latin typeface="+mn-lt"/>
              <a:cs typeface="+mn-cs"/>
            </a:endParaRPr>
          </a:p>
          <a:p>
            <a:pPr algn="just">
              <a:lnSpc>
                <a:spcPct val="90000"/>
              </a:lnSpc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+mn-cs"/>
              </a:rPr>
              <a:t> </a:t>
            </a:r>
            <a:r>
              <a:rPr lang="it-IT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2</a:t>
            </a:r>
            <a:r>
              <a:rPr lang="it-IT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+mn-cs"/>
              </a:rPr>
              <a:t>00 d.C.</a:t>
            </a:r>
            <a:r>
              <a:rPr lang="it-IT" sz="2000" dirty="0" smtClean="0">
                <a:latin typeface="+mn-lt"/>
                <a:cs typeface="+mn-cs"/>
              </a:rPr>
              <a:t>    	Galeno riprende quanto già anticipato </a:t>
            </a:r>
            <a:r>
              <a:rPr lang="it-IT" sz="2000" dirty="0" smtClean="0">
                <a:latin typeface="+mn-lt"/>
              </a:rPr>
              <a:t>da Plinio il giovane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smtClean="0">
                <a:latin typeface="+mn-lt"/>
              </a:rPr>
              <a:t>e Dioscoride 				e  ne descrive l’uso</a:t>
            </a:r>
          </a:p>
          <a:p>
            <a:pPr algn="just">
              <a:lnSpc>
                <a:spcPct val="90000"/>
              </a:lnSpc>
              <a:defRPr/>
            </a:pPr>
            <a:endParaRPr lang="it-IT" sz="1600" i="1" dirty="0" smtClean="0">
              <a:latin typeface="+mn-lt"/>
            </a:endParaRPr>
          </a:p>
          <a:p>
            <a:pPr algn="just">
              <a:lnSpc>
                <a:spcPct val="90000"/>
              </a:lnSpc>
              <a:defRPr/>
            </a:pPr>
            <a:r>
              <a:rPr lang="it-IT" sz="1800" i="1" dirty="0" smtClean="0">
                <a:latin typeface="+mn-lt"/>
              </a:rPr>
              <a:t>Anche </a:t>
            </a:r>
            <a:r>
              <a:rPr lang="it-IT" sz="1800" i="1" dirty="0">
                <a:latin typeface="+mn-lt"/>
              </a:rPr>
              <a:t>i nativi americani lo conoscevano e lo usavano per curare mal di testa, febbre, dolori muscolari, reumatismi e brividi</a:t>
            </a:r>
            <a:r>
              <a:rPr lang="it-IT" sz="1800" dirty="0">
                <a:latin typeface="+mn-lt"/>
              </a:rPr>
              <a:t>.</a:t>
            </a:r>
            <a:endParaRPr lang="it-IT" sz="1800" dirty="0" smtClean="0"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93700"/>
            <a:ext cx="2400300" cy="17627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88" y="254000"/>
            <a:ext cx="1751012" cy="20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03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3" descr="imgres-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32438"/>
            <a:ext cx="3490896" cy="27283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Immagine 4" descr="imgres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6"/>
            <a:ext cx="3490896" cy="235641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684213" y="439799"/>
            <a:ext cx="3547065" cy="46166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2273"/>
                </a:solidFill>
                <a:latin typeface="+mn-lt"/>
              </a:rPr>
              <a:t>HYPERCUM </a:t>
            </a:r>
            <a:r>
              <a:rPr lang="it-IT" sz="2400" b="1" dirty="0" smtClean="0">
                <a:solidFill>
                  <a:srgbClr val="FF2273"/>
                </a:solidFill>
                <a:latin typeface="+mn-lt"/>
              </a:rPr>
              <a:t>PERFORATUM</a:t>
            </a:r>
            <a:endParaRPr lang="it-IT" sz="2400" dirty="0">
              <a:solidFill>
                <a:srgbClr val="FF2273"/>
              </a:solidFill>
              <a:latin typeface="+mn-lt"/>
            </a:endParaRPr>
          </a:p>
        </p:txBody>
      </p:sp>
      <p:pic>
        <p:nvPicPr>
          <p:cNvPr id="2" name="Immagine 1" descr="imgres-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07" y="1076326"/>
            <a:ext cx="3297331" cy="2857500"/>
          </a:xfrm>
          <a:prstGeom prst="rect">
            <a:avLst/>
          </a:prstGeom>
        </p:spPr>
      </p:pic>
      <p:pic>
        <p:nvPicPr>
          <p:cNvPr id="3" name="Immagine 2" descr="imgres-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07" y="4055036"/>
            <a:ext cx="3319723" cy="22352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488954" y="439799"/>
            <a:ext cx="2384938" cy="46166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 smtClean="0">
                <a:solidFill>
                  <a:srgbClr val="FF2273"/>
                </a:solidFill>
                <a:latin typeface="+mn-lt"/>
              </a:rPr>
              <a:t>CITRUS PARADISI</a:t>
            </a:r>
            <a:endParaRPr lang="it-IT" sz="2400" b="1" dirty="0">
              <a:solidFill>
                <a:srgbClr val="FF227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71460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84300" y="279400"/>
            <a:ext cx="6565900" cy="1930400"/>
          </a:xfrm>
          <a:solidFill>
            <a:srgbClr val="FFFFFF"/>
          </a:solidFill>
          <a:ln>
            <a:solidFill>
              <a:srgbClr val="ED118A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sz="4800" b="1" dirty="0" smtClean="0">
                <a:solidFill>
                  <a:srgbClr val="ED118A"/>
                </a:solidFill>
                <a:cs typeface="+mj-cs"/>
              </a:rPr>
              <a:t>Criteri per il passaggio </a:t>
            </a:r>
            <a:br>
              <a:rPr lang="it-IT" sz="4800" b="1" dirty="0" smtClean="0">
                <a:solidFill>
                  <a:srgbClr val="ED118A"/>
                </a:solidFill>
                <a:cs typeface="+mj-cs"/>
              </a:rPr>
            </a:br>
            <a:r>
              <a:rPr lang="it-IT" sz="4800" b="1" dirty="0" smtClean="0">
                <a:solidFill>
                  <a:srgbClr val="ED118A"/>
                </a:solidFill>
                <a:cs typeface="+mj-cs"/>
              </a:rPr>
              <a:t>allo scalino successivo</a:t>
            </a:r>
            <a:endParaRPr lang="it-IT" dirty="0" smtClean="0">
              <a:solidFill>
                <a:srgbClr val="ED118A"/>
              </a:solidFill>
              <a:cs typeface="+mj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8305800" cy="2819400"/>
          </a:xfrm>
          <a:solidFill>
            <a:srgbClr val="FFFFFF"/>
          </a:solidFill>
          <a:ln w="28575">
            <a:solidFill>
              <a:srgbClr val="0F2BEC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b="1" dirty="0" smtClean="0">
                <a:cs typeface="+mn-cs"/>
              </a:rPr>
              <a:t>criterio clinico: insufficiente analgesia, scarsa tollerabilità </a:t>
            </a:r>
          </a:p>
          <a:p>
            <a:pPr eaLnBrk="1" hangingPunct="1">
              <a:defRPr/>
            </a:pPr>
            <a:endParaRPr lang="it-IT" b="1" dirty="0" smtClean="0">
              <a:cs typeface="+mn-cs"/>
            </a:endParaRPr>
          </a:p>
          <a:p>
            <a:pPr eaLnBrk="1" hangingPunct="1">
              <a:defRPr/>
            </a:pPr>
            <a:r>
              <a:rPr lang="it-IT" b="1" dirty="0" smtClean="0">
                <a:cs typeface="+mn-cs"/>
              </a:rPr>
              <a:t>criterio farmacologico: presenza di effetto </a:t>
            </a:r>
            <a:r>
              <a:rPr lang="ja-JP" altLang="it-IT" b="1" dirty="0" smtClean="0">
                <a:latin typeface="Arial"/>
                <a:cs typeface="+mn-cs"/>
              </a:rPr>
              <a:t>“</a:t>
            </a:r>
            <a:r>
              <a:rPr lang="it-IT" b="1" dirty="0" smtClean="0">
                <a:cs typeface="+mn-cs"/>
              </a:rPr>
              <a:t>tetto</a:t>
            </a:r>
            <a:r>
              <a:rPr lang="ja-JP" altLang="it-IT" b="1" dirty="0" smtClean="0">
                <a:latin typeface="Arial"/>
                <a:cs typeface="+mn-cs"/>
              </a:rPr>
              <a:t>”</a:t>
            </a:r>
            <a:r>
              <a:rPr lang="it-IT" b="1" dirty="0" smtClean="0">
                <a:cs typeface="+mn-cs"/>
              </a:rPr>
              <a:t> (1° e 2° scalino)</a:t>
            </a:r>
          </a:p>
        </p:txBody>
      </p:sp>
    </p:spTree>
    <p:extLst>
      <p:ext uri="{BB962C8B-B14F-4D97-AF65-F5344CB8AC3E}">
        <p14:creationId xmlns:p14="http://schemas.microsoft.com/office/powerpoint/2010/main" val="25495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124744"/>
            <a:ext cx="3744416" cy="2664296"/>
          </a:xfrm>
          <a:prstGeom prst="rect">
            <a:avLst/>
          </a:prstGeom>
          <a:ln w="28575" cmpd="sng">
            <a:solidFill>
              <a:srgbClr val="FB4BCB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4744"/>
            <a:ext cx="3960440" cy="2664296"/>
          </a:xfrm>
          <a:prstGeom prst="rect">
            <a:avLst/>
          </a:prstGeom>
          <a:ln w="28575" cmpd="sng">
            <a:solidFill>
              <a:srgbClr val="FB4BCB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611560" y="332656"/>
            <a:ext cx="7848872" cy="523220"/>
          </a:xfrm>
          <a:prstGeom prst="rect">
            <a:avLst/>
          </a:prstGeom>
          <a:solidFill>
            <a:srgbClr val="000090"/>
          </a:solidFill>
          <a:ln w="28575" cmpd="sng">
            <a:solidFill>
              <a:srgbClr val="FB4BCB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pple Casual"/>
                <a:cs typeface="Apple Casual"/>
              </a:rPr>
              <a:t>PAPAVERUM SOMNIFERUM – PAPAVERO DA OPPIO</a:t>
            </a:r>
            <a:endParaRPr lang="it-IT" sz="2800" dirty="0">
              <a:solidFill>
                <a:schemeClr val="bg1"/>
              </a:solidFill>
              <a:latin typeface="Apple Casual"/>
              <a:cs typeface="Apple Casua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916452"/>
            <a:ext cx="3024336" cy="2882900"/>
          </a:xfrm>
          <a:prstGeom prst="rect">
            <a:avLst/>
          </a:prstGeom>
          <a:ln w="28575" cmpd="sng">
            <a:solidFill>
              <a:srgbClr val="FB4BCB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111" y="3916452"/>
            <a:ext cx="2197809" cy="2880320"/>
          </a:xfrm>
          <a:prstGeom prst="rect">
            <a:avLst/>
          </a:prstGeom>
          <a:ln w="28575" cmpd="sng">
            <a:solidFill>
              <a:srgbClr val="FB4BCB"/>
            </a:solidFill>
          </a:ln>
        </p:spPr>
      </p:pic>
      <p:pic>
        <p:nvPicPr>
          <p:cNvPr id="11" name="Immagine 10" descr="imgres-1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48" y="3916452"/>
            <a:ext cx="2820246" cy="2880320"/>
          </a:xfrm>
          <a:prstGeom prst="rect">
            <a:avLst/>
          </a:prstGeom>
          <a:ln w="28575" cmpd="sng">
            <a:solidFill>
              <a:srgbClr val="FB4BCB"/>
            </a:solidFill>
          </a:ln>
        </p:spPr>
      </p:pic>
    </p:spTree>
    <p:extLst>
      <p:ext uri="{BB962C8B-B14F-4D97-AF65-F5344CB8AC3E}">
        <p14:creationId xmlns:p14="http://schemas.microsoft.com/office/powerpoint/2010/main" val="95031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076325"/>
            <a:ext cx="5607050" cy="2390775"/>
          </a:xfrm>
          <a:prstGeom prst="rect">
            <a:avLst/>
          </a:prstGeom>
          <a:noFill/>
          <a:ln w="9525">
            <a:solidFill>
              <a:srgbClr val="D21E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3566557"/>
            <a:ext cx="5670550" cy="2460625"/>
          </a:xfrm>
          <a:prstGeom prst="rect">
            <a:avLst/>
          </a:prstGeom>
          <a:noFill/>
          <a:ln w="9525">
            <a:solidFill>
              <a:srgbClr val="D21E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946899" y="2870200"/>
            <a:ext cx="1612901" cy="369332"/>
          </a:xfrm>
          <a:prstGeom prst="rect">
            <a:avLst/>
          </a:prstGeom>
          <a:solidFill>
            <a:srgbClr val="FFFFFF"/>
          </a:solidFill>
          <a:ln>
            <a:solidFill>
              <a:srgbClr val="BF1038"/>
            </a:solidFill>
          </a:ln>
          <a:ex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DA3100"/>
                </a:solidFill>
              </a:rPr>
              <a:t>FENANTRENICI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28053" y="5307568"/>
            <a:ext cx="24130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BF1038"/>
            </a:solidFill>
          </a:ln>
          <a:ex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DA3100"/>
                </a:solidFill>
              </a:rPr>
              <a:t>BENZILISOCHINOLINICI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990600" y="349250"/>
            <a:ext cx="7097153" cy="584776"/>
          </a:xfrm>
          <a:prstGeom prst="rect">
            <a:avLst/>
          </a:prstGeom>
          <a:solidFill>
            <a:srgbClr val="FFFFFF"/>
          </a:solidFill>
          <a:ln>
            <a:solidFill>
              <a:srgbClr val="BF1038"/>
            </a:solidFill>
          </a:ln>
          <a:extLst/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DA3100"/>
                </a:solidFill>
              </a:rPr>
              <a:t>I </a:t>
            </a:r>
            <a:r>
              <a:rPr lang="en-GB" sz="3200" b="1" i="1" dirty="0" err="1">
                <a:solidFill>
                  <a:srgbClr val="DA3100"/>
                </a:solidFill>
              </a:rPr>
              <a:t>principali</a:t>
            </a:r>
            <a:r>
              <a:rPr lang="en-GB" sz="3200" b="1" i="1" dirty="0">
                <a:solidFill>
                  <a:srgbClr val="DA3100"/>
                </a:solidFill>
              </a:rPr>
              <a:t> </a:t>
            </a:r>
            <a:r>
              <a:rPr lang="en-GB" sz="3200" b="1" i="1" dirty="0" err="1" smtClean="0">
                <a:solidFill>
                  <a:srgbClr val="DA3100"/>
                </a:solidFill>
              </a:rPr>
              <a:t>alcaloidi</a:t>
            </a:r>
            <a:r>
              <a:rPr lang="en-GB" sz="3200" b="1" i="1" dirty="0" smtClean="0">
                <a:solidFill>
                  <a:srgbClr val="DA3100"/>
                </a:solidFill>
              </a:rPr>
              <a:t> </a:t>
            </a:r>
            <a:r>
              <a:rPr lang="en-GB" sz="3200" b="1" i="1" dirty="0" err="1" smtClean="0">
                <a:solidFill>
                  <a:srgbClr val="DA3100"/>
                </a:solidFill>
              </a:rPr>
              <a:t>contenuti</a:t>
            </a:r>
            <a:r>
              <a:rPr lang="en-GB" sz="3200" b="1" i="1" dirty="0" smtClean="0">
                <a:solidFill>
                  <a:srgbClr val="DA3100"/>
                </a:solidFill>
              </a:rPr>
              <a:t> </a:t>
            </a:r>
            <a:r>
              <a:rPr lang="en-GB" sz="3200" b="1" i="1" dirty="0" err="1" smtClean="0">
                <a:solidFill>
                  <a:srgbClr val="DA3100"/>
                </a:solidFill>
              </a:rPr>
              <a:t>nell’oppio</a:t>
            </a:r>
            <a:r>
              <a:rPr lang="en-GB" sz="3200" b="1" i="1" dirty="0" smtClean="0">
                <a:solidFill>
                  <a:srgbClr val="DA3100"/>
                </a:solidFill>
              </a:rPr>
              <a:t> </a:t>
            </a:r>
            <a:endParaRPr lang="it-IT" sz="3200" b="1" i="1" dirty="0">
              <a:solidFill>
                <a:srgbClr val="DA3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9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335213" y="125413"/>
            <a:ext cx="441325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 i="1" dirty="0">
                <a:solidFill>
                  <a:srgbClr val="ED118A"/>
                </a:solidFill>
                <a:latin typeface="Comic Sans MS" charset="0"/>
              </a:rPr>
              <a:t>Cosa sono gli oppiacei?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42900" y="620713"/>
            <a:ext cx="2124075" cy="3970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	</a:t>
            </a:r>
          </a:p>
          <a:p>
            <a:r>
              <a:rPr lang="it-IT" b="1" dirty="0">
                <a:solidFill>
                  <a:srgbClr val="000090"/>
                </a:solidFill>
                <a:latin typeface="Comic Sans MS" charset="0"/>
              </a:rPr>
              <a:t>Morfina</a:t>
            </a:r>
          </a:p>
          <a:p>
            <a:r>
              <a:rPr lang="it-IT" b="1" dirty="0">
                <a:solidFill>
                  <a:srgbClr val="000090"/>
                </a:solidFill>
                <a:latin typeface="Comic Sans MS" charset="0"/>
              </a:rPr>
              <a:t>Metadone</a:t>
            </a:r>
          </a:p>
          <a:p>
            <a:r>
              <a:rPr lang="it-IT" b="1" dirty="0" err="1">
                <a:solidFill>
                  <a:srgbClr val="000090"/>
                </a:solidFill>
                <a:latin typeface="Comic Sans MS" charset="0"/>
              </a:rPr>
              <a:t>Idromorfone</a:t>
            </a:r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r>
              <a:rPr lang="it-IT" b="1" dirty="0" err="1">
                <a:solidFill>
                  <a:srgbClr val="000090"/>
                </a:solidFill>
                <a:latin typeface="Comic Sans MS" charset="0"/>
              </a:rPr>
              <a:t>Ossicodone</a:t>
            </a:r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r>
              <a:rPr lang="it-IT" b="1" dirty="0" err="1">
                <a:solidFill>
                  <a:srgbClr val="000090"/>
                </a:solidFill>
                <a:latin typeface="Comic Sans MS" charset="0"/>
              </a:rPr>
              <a:t>Fentanil</a:t>
            </a:r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r>
              <a:rPr lang="it-IT" b="1" dirty="0" err="1">
                <a:solidFill>
                  <a:srgbClr val="000090"/>
                </a:solidFill>
                <a:latin typeface="Comic Sans MS" charset="0"/>
              </a:rPr>
              <a:t>Tapentadolo</a:t>
            </a:r>
            <a:r>
              <a:rPr lang="it-IT" b="1" dirty="0">
                <a:solidFill>
                  <a:srgbClr val="000090"/>
                </a:solidFill>
                <a:latin typeface="Comic Sans MS" charset="0"/>
              </a:rPr>
              <a:t> 	 </a:t>
            </a:r>
            <a:r>
              <a:rPr lang="it-IT" b="1" dirty="0" err="1">
                <a:solidFill>
                  <a:srgbClr val="000090"/>
                </a:solidFill>
                <a:latin typeface="Comic Sans MS" charset="0"/>
              </a:rPr>
              <a:t>Buprenorfina</a:t>
            </a:r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r>
              <a:rPr lang="it-IT" b="1" dirty="0" smtClean="0">
                <a:solidFill>
                  <a:srgbClr val="000090"/>
                </a:solidFill>
                <a:latin typeface="Comic Sans MS" charset="0"/>
              </a:rPr>
              <a:t>Codeina </a:t>
            </a:r>
            <a:r>
              <a:rPr lang="it-IT" b="1" dirty="0" err="1">
                <a:solidFill>
                  <a:srgbClr val="000090"/>
                </a:solidFill>
                <a:latin typeface="Comic Sans MS" charset="0"/>
              </a:rPr>
              <a:t>Tramadolo</a:t>
            </a:r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r>
              <a:rPr lang="it-IT" b="1" dirty="0" err="1">
                <a:solidFill>
                  <a:srgbClr val="000090"/>
                </a:solidFill>
                <a:latin typeface="Comic Sans MS" charset="0"/>
              </a:rPr>
              <a:t>Pentazocina</a:t>
            </a:r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endParaRPr lang="it-IT" b="1" dirty="0">
              <a:solidFill>
                <a:srgbClr val="000090"/>
              </a:solidFill>
              <a:latin typeface="Comic Sans MS" charset="0"/>
            </a:endParaRPr>
          </a:p>
          <a:p>
            <a:r>
              <a:rPr lang="it-IT" b="1" dirty="0">
                <a:solidFill>
                  <a:srgbClr val="000090"/>
                </a:solidFill>
                <a:latin typeface="Comic Sans MS" charset="0"/>
              </a:rPr>
              <a:t>Naloxone</a:t>
            </a:r>
          </a:p>
        </p:txBody>
      </p:sp>
      <p:graphicFrame>
        <p:nvGraphicFramePr>
          <p:cNvPr id="717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4478"/>
              </p:ext>
            </p:extLst>
          </p:nvPr>
        </p:nvGraphicFramePr>
        <p:xfrm>
          <a:off x="3381375" y="900114"/>
          <a:ext cx="4454525" cy="282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6" name="Documento Imaging" r:id="rId3" imgW="7004482" imgH="3994951" progId="Imaging.Document">
                  <p:embed/>
                </p:oleObj>
              </mc:Choice>
              <mc:Fallback>
                <p:oleObj name="Documento Imaging" r:id="rId3" imgW="7004482" imgH="3994951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75" y="900114"/>
                        <a:ext cx="4454525" cy="282470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ED118A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2466975" y="4243844"/>
            <a:ext cx="6562725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90"/>
                </a:solidFill>
              </a:rPr>
              <a:t>Gli </a:t>
            </a:r>
            <a:r>
              <a:rPr lang="it-IT" sz="2400" b="1" i="1" dirty="0">
                <a:solidFill>
                  <a:srgbClr val="FD0EB5"/>
                </a:solidFill>
              </a:rPr>
              <a:t>Oppiacei</a:t>
            </a:r>
            <a:r>
              <a:rPr lang="it-IT" sz="2400" dirty="0">
                <a:solidFill>
                  <a:srgbClr val="000090"/>
                </a:solidFill>
              </a:rPr>
              <a:t> sono farmaci naturali e di sintesi, che interagiscono con i recettori oppioidi.</a:t>
            </a:r>
          </a:p>
          <a:p>
            <a:r>
              <a:rPr lang="it-IT" sz="2400" dirty="0">
                <a:solidFill>
                  <a:srgbClr val="000090"/>
                </a:solidFill>
              </a:rPr>
              <a:t>Gli </a:t>
            </a:r>
            <a:r>
              <a:rPr lang="it-IT" sz="2400" b="1" i="1" dirty="0">
                <a:solidFill>
                  <a:srgbClr val="FD0EB5"/>
                </a:solidFill>
              </a:rPr>
              <a:t>Oppioidi</a:t>
            </a:r>
            <a:r>
              <a:rPr lang="it-IT" sz="2400" dirty="0">
                <a:solidFill>
                  <a:srgbClr val="000090"/>
                </a:solidFill>
              </a:rPr>
              <a:t> sono sostanze peptidergiche endogene, naturali </a:t>
            </a:r>
            <a:r>
              <a:rPr lang="it-IT" sz="2400" dirty="0" err="1">
                <a:solidFill>
                  <a:srgbClr val="000090"/>
                </a:solidFill>
              </a:rPr>
              <a:t>ligandi</a:t>
            </a:r>
            <a:r>
              <a:rPr lang="it-IT" sz="2400" dirty="0">
                <a:solidFill>
                  <a:srgbClr val="000090"/>
                </a:solidFill>
              </a:rPr>
              <a:t> dei recettori oppioidi.</a:t>
            </a:r>
          </a:p>
          <a:p>
            <a:r>
              <a:rPr lang="it-IT" sz="2400" dirty="0">
                <a:solidFill>
                  <a:srgbClr val="000090"/>
                </a:solidFill>
              </a:rPr>
              <a:t>Gli oppioidi si legano ad almeno 3 tipi recettoriali altamente specifici : </a:t>
            </a:r>
            <a:r>
              <a:rPr lang="it-IT" sz="2400" dirty="0" smtClean="0">
                <a:solidFill>
                  <a:srgbClr val="000090"/>
                </a:solidFill>
                <a:sym typeface="Symbol" charset="0"/>
              </a:rPr>
              <a:t>, , </a:t>
            </a:r>
            <a:r>
              <a:rPr lang="it-IT" sz="2400" dirty="0">
                <a:solidFill>
                  <a:srgbClr val="000090"/>
                </a:solidFill>
                <a:sym typeface="Symbol" charset="0"/>
              </a:rPr>
              <a:t>e </a:t>
            </a:r>
            <a:r>
              <a:rPr lang="it-IT" sz="2400" dirty="0" smtClean="0">
                <a:solidFill>
                  <a:srgbClr val="000090"/>
                </a:solidFill>
                <a:sym typeface="Symbol" charset="0"/>
              </a:rPr>
              <a:t>.</a:t>
            </a:r>
            <a:endParaRPr lang="it-IT" sz="2400" dirty="0">
              <a:solidFill>
                <a:srgbClr val="00009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6019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81100" y="286434"/>
            <a:ext cx="2839690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OPPIACEI ENDOGENI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911600"/>
            <a:ext cx="3423190" cy="26162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914231"/>
            <a:ext cx="4711700" cy="283361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93" y="1486766"/>
            <a:ext cx="3960407" cy="362070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4254500" y="5372100"/>
            <a:ext cx="11079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MORFINA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388100" y="951130"/>
            <a:ext cx="11079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FENTANIL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274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ot 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25209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5288" y="692150"/>
            <a:ext cx="8748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ED118A"/>
                </a:solidFill>
              </a:rPr>
              <a:t>I recettori</a:t>
            </a:r>
            <a:r>
              <a:rPr lang="it-IT" dirty="0">
                <a:solidFill>
                  <a:srgbClr val="ED118A"/>
                </a:solidFill>
              </a:rPr>
              <a:t> </a:t>
            </a:r>
            <a:r>
              <a:rPr lang="it-IT" b="1" dirty="0">
                <a:solidFill>
                  <a:srgbClr val="ED118A"/>
                </a:solidFill>
              </a:rPr>
              <a:t>oppioidi appartengono alla superfamiglia GPCR a 7TM, accoppiati prevalentemente a Proteine G </a:t>
            </a:r>
            <a:r>
              <a:rPr lang="it-IT" b="1" dirty="0">
                <a:solidFill>
                  <a:srgbClr val="ED118A"/>
                </a:solidFill>
                <a:sym typeface="Symbol" charset="0"/>
              </a:rPr>
              <a:t></a:t>
            </a:r>
            <a:r>
              <a:rPr lang="it-IT" b="1" dirty="0">
                <a:solidFill>
                  <a:srgbClr val="ED118A"/>
                </a:solidFill>
              </a:rPr>
              <a:t> </a:t>
            </a:r>
            <a:r>
              <a:rPr lang="it-IT" b="1" dirty="0" err="1">
                <a:solidFill>
                  <a:srgbClr val="ED118A"/>
                </a:solidFill>
              </a:rPr>
              <a:t>i/o</a:t>
            </a:r>
            <a:endParaRPr lang="it-IT" b="1" dirty="0">
              <a:solidFill>
                <a:srgbClr val="ED118A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28775"/>
            <a:ext cx="350837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003800" y="55895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it-IT" sz="1800" b="1">
              <a:solidFill>
                <a:srgbClr val="FFFFFF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443663" y="4149725"/>
            <a:ext cx="16624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 err="1" smtClean="0">
                <a:solidFill>
                  <a:srgbClr val="000090"/>
                </a:solidFill>
              </a:rPr>
              <a:t>Kreek</a:t>
            </a:r>
            <a:r>
              <a:rPr lang="it-IT" sz="1600" b="1" dirty="0" smtClean="0">
                <a:solidFill>
                  <a:srgbClr val="000090"/>
                </a:solidFill>
              </a:rPr>
              <a:t> </a:t>
            </a:r>
            <a:r>
              <a:rPr lang="it-IT" sz="1600" b="1" dirty="0">
                <a:solidFill>
                  <a:srgbClr val="000090"/>
                </a:solidFill>
              </a:rPr>
              <a:t>et al, 2005</a:t>
            </a:r>
          </a:p>
        </p:txBody>
      </p:sp>
      <p:sp>
        <p:nvSpPr>
          <p:cNvPr id="9223" name="Rectangle 1031"/>
          <p:cNvSpPr>
            <a:spLocks noChangeArrowheads="1"/>
          </p:cNvSpPr>
          <p:nvPr/>
        </p:nvSpPr>
        <p:spPr bwMode="auto">
          <a:xfrm>
            <a:off x="250825" y="333375"/>
            <a:ext cx="3960813" cy="360363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1800" b="1" i="1">
                <a:latin typeface="Comic Sans MS" charset="0"/>
              </a:rPr>
              <a:t>I RECETTORI OPPIOIDI</a:t>
            </a:r>
          </a:p>
        </p:txBody>
      </p:sp>
      <p:graphicFrame>
        <p:nvGraphicFramePr>
          <p:cNvPr id="9224" name="Object 2"/>
          <p:cNvGraphicFramePr>
            <a:graphicFrameLocks noChangeAspect="1"/>
          </p:cNvGraphicFramePr>
          <p:nvPr/>
        </p:nvGraphicFramePr>
        <p:xfrm>
          <a:off x="323850" y="1628775"/>
          <a:ext cx="2101850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62" name="Image" r:id="rId5" imgW="4685714" imgH="7326984" progId="Photoshop.Image.6">
                  <p:embed/>
                </p:oleObj>
              </mc:Choice>
              <mc:Fallback>
                <p:oleObj name="Image" r:id="rId5" imgW="4685714" imgH="73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EEF028"/>
                          </a:clrFrom>
                          <a:clrTo>
                            <a:srgbClr val="EEF028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28775"/>
                        <a:ext cx="2101850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460375" y="4664075"/>
            <a:ext cx="1327150" cy="1196975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2051050" y="4652963"/>
            <a:ext cx="1308100" cy="1162050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3563938" y="4724400"/>
            <a:ext cx="1306512" cy="1128713"/>
          </a:xfrm>
          <a:prstGeom prst="ellipse">
            <a:avLst/>
          </a:prstGeom>
          <a:solidFill>
            <a:srgbClr val="00CC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3779838" y="4768850"/>
            <a:ext cx="598959" cy="9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b="1" dirty="0" smtClean="0">
                <a:latin typeface="Geneva" charset="0"/>
              </a:rPr>
              <a:t> </a:t>
            </a:r>
            <a:r>
              <a:rPr lang="en-US" sz="4000" b="1" dirty="0" smtClean="0">
                <a:latin typeface="Symbol" charset="0"/>
              </a:rPr>
              <a:t></a:t>
            </a:r>
            <a:endParaRPr lang="en-US" sz="4000" b="1" dirty="0">
              <a:latin typeface="Geneva" charset="0"/>
            </a:endParaRPr>
          </a:p>
          <a:p>
            <a:pPr eaLnBrk="0" hangingPunct="0"/>
            <a:r>
              <a:rPr lang="en-US" b="1" dirty="0" smtClean="0">
                <a:latin typeface="Geneva" charset="0"/>
              </a:rPr>
              <a:t>  </a:t>
            </a:r>
            <a:endParaRPr lang="en-US" b="1" dirty="0">
              <a:latin typeface="Geneva" charset="0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195513" y="4746283"/>
            <a:ext cx="1152525" cy="9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Geneva" charset="0"/>
              </a:rPr>
              <a:t></a:t>
            </a:r>
            <a:r>
              <a:rPr lang="en-US" sz="4000" b="1" dirty="0" smtClean="0">
                <a:latin typeface="Geneva" charset="0"/>
              </a:rPr>
              <a:t></a:t>
            </a:r>
            <a:r>
              <a:rPr lang="en-US" sz="4000" b="1" dirty="0" smtClean="0">
                <a:latin typeface="Symbol" charset="0"/>
              </a:rPr>
              <a:t></a:t>
            </a:r>
            <a:endParaRPr lang="en-US" sz="4000" b="1" dirty="0">
              <a:latin typeface="Geneva" charset="0"/>
            </a:endParaRPr>
          </a:p>
          <a:p>
            <a:pPr eaLnBrk="0" hangingPunct="0"/>
            <a:r>
              <a:rPr lang="en-US" b="1" dirty="0" smtClean="0">
                <a:latin typeface="Geneva" charset="0"/>
              </a:rPr>
              <a:t>   </a:t>
            </a:r>
            <a:endParaRPr lang="en-US" b="1" dirty="0">
              <a:latin typeface="Geneva" charset="0"/>
            </a:endParaRP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940812" y="4870793"/>
            <a:ext cx="513198" cy="9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Geneva" charset="0"/>
              </a:rPr>
              <a:t> </a:t>
            </a:r>
            <a:r>
              <a:rPr lang="en-US" sz="4000" b="1" dirty="0" smtClean="0">
                <a:latin typeface="Symbol" charset="0"/>
              </a:rPr>
              <a:t></a:t>
            </a:r>
            <a:endParaRPr lang="en-US" sz="4000" b="1" dirty="0">
              <a:latin typeface="Geneva" charset="0"/>
            </a:endParaRPr>
          </a:p>
          <a:p>
            <a:pPr eaLnBrk="0" hangingPunct="0"/>
            <a:r>
              <a:rPr lang="en-US" b="1" dirty="0" smtClean="0">
                <a:latin typeface="Geneva" charset="0"/>
              </a:rPr>
              <a:t> </a:t>
            </a:r>
            <a:endParaRPr lang="en-US" b="1" dirty="0">
              <a:latin typeface="Geneva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33400" y="60848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 b="1" dirty="0" err="1"/>
              <a:t>Enkefaline</a:t>
            </a:r>
            <a:endParaRPr lang="it-IT" sz="1400" b="1" dirty="0"/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268538" y="5899151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 b="1" dirty="0"/>
              <a:t>Beta Endorfina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779838" y="60848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 b="1" dirty="0" err="1"/>
              <a:t>Dinorfine</a:t>
            </a:r>
            <a:endParaRPr lang="it-IT" sz="1400" b="1" dirty="0"/>
          </a:p>
        </p:txBody>
      </p:sp>
      <p:sp>
        <p:nvSpPr>
          <p:cNvPr id="9234" name="Text Box 1045"/>
          <p:cNvSpPr txBox="1">
            <a:spLocks noChangeArrowheads="1"/>
          </p:cNvSpPr>
          <p:nvPr/>
        </p:nvSpPr>
        <p:spPr bwMode="auto">
          <a:xfrm>
            <a:off x="468313" y="4149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725" y="4233863"/>
            <a:ext cx="3613150" cy="2547442"/>
          </a:xfrm>
          <a:prstGeom prst="rect">
            <a:avLst/>
          </a:prstGeom>
          <a:ln w="28575" cmpd="sng">
            <a:solidFill>
              <a:srgbClr val="47FFD1"/>
            </a:solidFill>
          </a:ln>
        </p:spPr>
      </p:pic>
    </p:spTree>
    <p:extLst>
      <p:ext uri="{BB962C8B-B14F-4D97-AF65-F5344CB8AC3E}">
        <p14:creationId xmlns:p14="http://schemas.microsoft.com/office/powerpoint/2010/main" val="10785457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404813"/>
            <a:ext cx="77724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it-IT" sz="2000" b="1"/>
              <a:t>COME GLI OPPIACEI ESERCITANO </a:t>
            </a:r>
            <a:br>
              <a:rPr lang="it-IT" sz="2000" b="1"/>
            </a:br>
            <a:r>
              <a:rPr lang="it-IT" sz="2000" b="1"/>
              <a:t>LA LORO AZIONE ANALGESICA</a:t>
            </a:r>
            <a:endParaRPr lang="it-IT" sz="2800" b="1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772400" cy="1828800"/>
          </a:xfrm>
        </p:spPr>
        <p:txBody>
          <a:bodyPr/>
          <a:lstStyle/>
          <a:p>
            <a:r>
              <a:rPr lang="it-IT" sz="2000">
                <a:solidFill>
                  <a:srgbClr val="66FF66"/>
                </a:solidFill>
              </a:rPr>
              <a:t>La loro attività Analgesica è dovuta a 2 fattori:</a:t>
            </a:r>
          </a:p>
          <a:p>
            <a:r>
              <a:rPr lang="it-IT" sz="2000"/>
              <a:t>La collocazione strategica dei recettori lungo le vie di trasporto e di modulazione del dolore nel SNC.</a:t>
            </a:r>
          </a:p>
          <a:p>
            <a:r>
              <a:rPr lang="it-IT" sz="2000"/>
              <a:t>La funzione di tipo inibitorio che i recettori</a:t>
            </a:r>
          </a:p>
          <a:p>
            <a:pPr>
              <a:buFontTx/>
              <a:buNone/>
            </a:pPr>
            <a:r>
              <a:rPr lang="it-IT" sz="2000"/>
              <a:t>   attivati determinano sul neurone in cui sono. </a:t>
            </a:r>
          </a:p>
        </p:txBody>
      </p:sp>
      <p:pic>
        <p:nvPicPr>
          <p:cNvPr id="11268" name="Picture 4" descr="Dia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56388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4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80400" cy="2346325"/>
          </a:xfrm>
          <a:noFill/>
        </p:spPr>
        <p:txBody>
          <a:bodyPr>
            <a:spAutoFit/>
          </a:bodyPr>
          <a:lstStyle/>
          <a:p>
            <a:pPr lvl="1"/>
            <a:r>
              <a:rPr sz="2000" noProof="1"/>
              <a:t>L’inibizione della adenilato ciclasi diminuisce il livello di AMP ciclico</a:t>
            </a:r>
            <a:r>
              <a:rPr lang="it-IT" sz="2000"/>
              <a:t/>
            </a:r>
            <a:br>
              <a:rPr lang="it-IT" sz="2000"/>
            </a:br>
            <a:r>
              <a:rPr sz="2000" noProof="1"/>
              <a:t>e quindi dell’attivazione cellulare</a:t>
            </a:r>
            <a:endParaRPr lang="it-IT" sz="2000"/>
          </a:p>
          <a:p>
            <a:pPr lvl="1"/>
            <a:r>
              <a:rPr lang="it-IT" sz="2000"/>
              <a:t>L</a:t>
            </a:r>
            <a:r>
              <a:rPr sz="2000" noProof="1"/>
              <a:t>’attivazione dei canali K induce iperpolarizzazione (K esce dalla cellula)</a:t>
            </a:r>
            <a:endParaRPr lang="it-IT" sz="2000"/>
          </a:p>
          <a:p>
            <a:pPr lvl="1"/>
            <a:r>
              <a:rPr lang="it-IT" sz="2000"/>
              <a:t>L</a:t>
            </a:r>
            <a:r>
              <a:rPr sz="2000" noProof="1"/>
              <a:t>a soppressione di correnti di Ca</a:t>
            </a:r>
            <a:r>
              <a:rPr sz="2000" baseline="30000" noProof="1"/>
              <a:t>++</a:t>
            </a:r>
            <a:r>
              <a:rPr sz="2000" noProof="1"/>
              <a:t>,</a:t>
            </a:r>
            <a:r>
              <a:rPr lang="it-IT" sz="2000"/>
              <a:t> </a:t>
            </a:r>
            <a:r>
              <a:rPr sz="2000" noProof="1"/>
              <a:t>canali di tipo L postsinaptici,</a:t>
            </a:r>
            <a:r>
              <a:rPr lang="it-IT" sz="2000"/>
              <a:t/>
            </a:r>
            <a:br>
              <a:rPr lang="it-IT" sz="2000"/>
            </a:br>
            <a:r>
              <a:rPr sz="2000" noProof="1"/>
              <a:t>e di tipo N presinaptici inibisce il rilascio di</a:t>
            </a:r>
            <a:r>
              <a:rPr lang="it-IT" sz="2000"/>
              <a:t> </a:t>
            </a:r>
            <a:r>
              <a:rPr sz="2000" noProof="1"/>
              <a:t>neurotrasmettitori</a:t>
            </a:r>
            <a:endParaRPr lang="it-IT" sz="200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96888" y="4421188"/>
            <a:ext cx="76041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AA9A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it-IT">
                <a:solidFill>
                  <a:srgbClr val="99042E"/>
                </a:solidFill>
              </a:rPr>
              <a:t>Tutti questi meccanismi contribuiscono </a:t>
            </a:r>
            <a:br>
              <a:rPr lang="it-IT">
                <a:solidFill>
                  <a:srgbClr val="99042E"/>
                </a:solidFill>
              </a:rPr>
            </a:br>
            <a:r>
              <a:rPr lang="it-IT">
                <a:solidFill>
                  <a:srgbClr val="99042E"/>
                </a:solidFill>
              </a:rPr>
              <a:t>all</a:t>
            </a:r>
            <a:r>
              <a:rPr lang="ja-JP" altLang="it-IT">
                <a:solidFill>
                  <a:srgbClr val="99042E"/>
                </a:solidFill>
              </a:rPr>
              <a:t>’</a:t>
            </a:r>
            <a:r>
              <a:rPr lang="it-IT">
                <a:solidFill>
                  <a:srgbClr val="99042E"/>
                </a:solidFill>
              </a:rPr>
              <a:t>inibizione della trasmissione </a:t>
            </a:r>
            <a:br>
              <a:rPr lang="it-IT">
                <a:solidFill>
                  <a:srgbClr val="99042E"/>
                </a:solidFill>
              </a:rPr>
            </a:br>
            <a:r>
              <a:rPr lang="it-IT">
                <a:solidFill>
                  <a:srgbClr val="99042E"/>
                </a:solidFill>
              </a:rPr>
              <a:t>degli stimoli nocicettivi in varie vie neuronali</a:t>
            </a:r>
          </a:p>
        </p:txBody>
      </p:sp>
      <p:sp>
        <p:nvSpPr>
          <p:cNvPr id="22532" name="AutoShape 6"/>
          <p:cNvSpPr>
            <a:spLocks noChangeArrowheads="1"/>
          </p:cNvSpPr>
          <p:nvPr/>
        </p:nvSpPr>
        <p:spPr bwMode="auto">
          <a:xfrm rot="5400000">
            <a:off x="3905251" y="3267075"/>
            <a:ext cx="684212" cy="1366837"/>
          </a:xfrm>
          <a:prstGeom prst="rightArrow">
            <a:avLst>
              <a:gd name="adj1" fmla="val 65157"/>
              <a:gd name="adj2" fmla="val 63343"/>
            </a:avLst>
          </a:prstGeom>
          <a:solidFill>
            <a:srgbClr val="99CC00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98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78" name="Oval 2"/>
          <p:cNvSpPr>
            <a:spLocks noChangeArrowheads="1"/>
          </p:cNvSpPr>
          <p:nvPr/>
        </p:nvSpPr>
        <p:spPr bwMode="auto">
          <a:xfrm>
            <a:off x="2819400" y="2971800"/>
            <a:ext cx="3657600" cy="1295400"/>
          </a:xfrm>
          <a:prstGeom prst="ellipse">
            <a:avLst/>
          </a:prstGeom>
          <a:ln w="381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07950" y="2133600"/>
            <a:ext cx="2259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</a:rPr>
              <a:t>Modulazione della</a:t>
            </a:r>
          </a:p>
          <a:p>
            <a:pPr eaLnBrk="1" hangingPunct="1"/>
            <a:r>
              <a:rPr lang="it-IT" sz="1800" b="1">
                <a:latin typeface="Tahoma" charset="0"/>
              </a:rPr>
              <a:t> nocicezione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85800" y="4953000"/>
            <a:ext cx="19573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</a:rPr>
              <a:t>Meccanismi di</a:t>
            </a:r>
          </a:p>
          <a:p>
            <a:pPr eaLnBrk="1" hangingPunct="1"/>
            <a:r>
              <a:rPr lang="it-IT" sz="1800" b="1">
                <a:latin typeface="Tahoma" charset="0"/>
              </a:rPr>
              <a:t>ipereccitabilità </a:t>
            </a:r>
          </a:p>
          <a:p>
            <a:pPr eaLnBrk="1" hangingPunct="1"/>
            <a:r>
              <a:rPr lang="it-IT" sz="1800" b="1">
                <a:latin typeface="Tahoma" charset="0"/>
              </a:rPr>
              <a:t>neuronale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410200" y="990600"/>
            <a:ext cx="2047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</a:rPr>
              <a:t>Comportamento</a:t>
            </a:r>
          </a:p>
          <a:p>
            <a:pPr eaLnBrk="1" hangingPunct="1"/>
            <a:r>
              <a:rPr lang="it-IT" sz="1800" b="1">
                <a:latin typeface="Tahoma" charset="0"/>
              </a:rPr>
              <a:t> alimentare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380288" y="2406650"/>
            <a:ext cx="1800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</a:rPr>
              <a:t>Meccanismi di</a:t>
            </a:r>
          </a:p>
          <a:p>
            <a:pPr eaLnBrk="1" hangingPunct="1"/>
            <a:r>
              <a:rPr lang="it-IT" sz="1800" b="1">
                <a:latin typeface="Tahoma" charset="0"/>
              </a:rPr>
              <a:t>  stress/ansia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057400" y="1066800"/>
            <a:ext cx="2185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</a:rPr>
              <a:t>Processi cognitivi</a:t>
            </a:r>
          </a:p>
          <a:p>
            <a:pPr eaLnBrk="1" hangingPunct="1"/>
            <a:r>
              <a:rPr lang="it-IT" sz="1800" b="1">
                <a:latin typeface="Tahoma" charset="0"/>
              </a:rPr>
              <a:t>e di memoria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328988" y="5683250"/>
            <a:ext cx="2468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</a:rPr>
              <a:t>Attività locomotoria</a:t>
            </a:r>
          </a:p>
          <a:p>
            <a:pPr eaLnBrk="1" hangingPunct="1"/>
            <a:r>
              <a:rPr lang="it-IT" sz="1800" b="1">
                <a:latin typeface="Tahoma" charset="0"/>
              </a:rPr>
              <a:t>spontanea</a:t>
            </a:r>
          </a:p>
        </p:txBody>
      </p: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1187450" y="309563"/>
            <a:ext cx="7620000" cy="528637"/>
            <a:chOff x="480" y="195"/>
            <a:chExt cx="4800" cy="333"/>
          </a:xfrm>
        </p:grpSpPr>
        <p:sp>
          <p:nvSpPr>
            <p:cNvPr id="24595" name="Text Box 10"/>
            <p:cNvSpPr txBox="1">
              <a:spLocks noChangeArrowheads="1"/>
            </p:cNvSpPr>
            <p:nvPr/>
          </p:nvSpPr>
          <p:spPr bwMode="auto">
            <a:xfrm>
              <a:off x="1698" y="195"/>
              <a:ext cx="20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>
                  <a:latin typeface="Tahoma" charset="0"/>
                </a:rPr>
                <a:t>RUOLO BIOLOGICO</a:t>
              </a:r>
            </a:p>
          </p:txBody>
        </p:sp>
        <p:sp>
          <p:nvSpPr>
            <p:cNvPr id="24596" name="Line 11"/>
            <p:cNvSpPr>
              <a:spLocks noChangeShapeType="1"/>
            </p:cNvSpPr>
            <p:nvPr/>
          </p:nvSpPr>
          <p:spPr bwMode="auto">
            <a:xfrm>
              <a:off x="480" y="528"/>
              <a:ext cx="48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8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586" name="AutoShape 12"/>
          <p:cNvSpPr>
            <a:spLocks noChangeArrowheads="1"/>
          </p:cNvSpPr>
          <p:nvPr/>
        </p:nvSpPr>
        <p:spPr bwMode="auto">
          <a:xfrm rot="-6610025">
            <a:off x="3483769" y="1889919"/>
            <a:ext cx="601663" cy="8604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/>
          <a:p>
            <a:endParaRPr lang="it-IT"/>
          </a:p>
        </p:txBody>
      </p:sp>
      <p:sp>
        <p:nvSpPr>
          <p:cNvPr id="24587" name="AutoShape 13"/>
          <p:cNvSpPr>
            <a:spLocks noChangeArrowheads="1"/>
          </p:cNvSpPr>
          <p:nvPr/>
        </p:nvSpPr>
        <p:spPr bwMode="auto">
          <a:xfrm rot="-4195666">
            <a:off x="5212557" y="1885156"/>
            <a:ext cx="601662" cy="8604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/>
          <a:p>
            <a:endParaRPr lang="it-IT"/>
          </a:p>
        </p:txBody>
      </p:sp>
      <p:sp>
        <p:nvSpPr>
          <p:cNvPr id="24588" name="AutoShape 14"/>
          <p:cNvSpPr>
            <a:spLocks noChangeArrowheads="1"/>
          </p:cNvSpPr>
          <p:nvPr/>
        </p:nvSpPr>
        <p:spPr bwMode="auto">
          <a:xfrm rot="-1479394">
            <a:off x="6400800" y="2676525"/>
            <a:ext cx="1220788" cy="822325"/>
          </a:xfrm>
          <a:prstGeom prst="rightArrow">
            <a:avLst>
              <a:gd name="adj1" fmla="val 50000"/>
              <a:gd name="adj2" fmla="val 37114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4589" name="AutoShape 15"/>
          <p:cNvSpPr>
            <a:spLocks noChangeArrowheads="1"/>
          </p:cNvSpPr>
          <p:nvPr/>
        </p:nvSpPr>
        <p:spPr bwMode="auto">
          <a:xfrm rot="2844981">
            <a:off x="5960270" y="4190206"/>
            <a:ext cx="601662" cy="8604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>
            <a:spAutoFit/>
          </a:bodyPr>
          <a:lstStyle/>
          <a:p>
            <a:endParaRPr lang="it-IT"/>
          </a:p>
        </p:txBody>
      </p:sp>
      <p:sp>
        <p:nvSpPr>
          <p:cNvPr id="24590" name="AutoShape 16"/>
          <p:cNvSpPr>
            <a:spLocks noChangeArrowheads="1"/>
          </p:cNvSpPr>
          <p:nvPr/>
        </p:nvSpPr>
        <p:spPr bwMode="auto">
          <a:xfrm rot="-8872842">
            <a:off x="1749425" y="2559050"/>
            <a:ext cx="1220788" cy="822325"/>
          </a:xfrm>
          <a:prstGeom prst="rightArrow">
            <a:avLst>
              <a:gd name="adj1" fmla="val 50000"/>
              <a:gd name="adj2" fmla="val 37114"/>
            </a:avLst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>
            <a:spAutoFit/>
          </a:bodyPr>
          <a:lstStyle/>
          <a:p>
            <a:endParaRPr lang="it-IT"/>
          </a:p>
        </p:txBody>
      </p:sp>
      <p:sp>
        <p:nvSpPr>
          <p:cNvPr id="24591" name="AutoShape 17"/>
          <p:cNvSpPr>
            <a:spLocks noChangeArrowheads="1"/>
          </p:cNvSpPr>
          <p:nvPr/>
        </p:nvSpPr>
        <p:spPr bwMode="auto">
          <a:xfrm rot="8938729">
            <a:off x="2130425" y="4119563"/>
            <a:ext cx="1220788" cy="822325"/>
          </a:xfrm>
          <a:prstGeom prst="rightArrow">
            <a:avLst>
              <a:gd name="adj1" fmla="val 50000"/>
              <a:gd name="adj2" fmla="val 37114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>
            <a:spAutoFit/>
          </a:bodyPr>
          <a:lstStyle/>
          <a:p>
            <a:endParaRPr lang="it-IT"/>
          </a:p>
        </p:txBody>
      </p:sp>
      <p:sp>
        <p:nvSpPr>
          <p:cNvPr id="24592" name="AutoShape 18"/>
          <p:cNvSpPr>
            <a:spLocks noChangeArrowheads="1"/>
          </p:cNvSpPr>
          <p:nvPr/>
        </p:nvSpPr>
        <p:spPr bwMode="auto">
          <a:xfrm rot="5477756">
            <a:off x="4079082" y="4485481"/>
            <a:ext cx="601662" cy="8604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>
            <a:spAutoFit/>
          </a:bodyPr>
          <a:lstStyle/>
          <a:p>
            <a:endParaRPr lang="it-IT"/>
          </a:p>
        </p:txBody>
      </p:sp>
      <p:sp>
        <p:nvSpPr>
          <p:cNvPr id="24593" name="Text Box 19"/>
          <p:cNvSpPr txBox="1">
            <a:spLocks noChangeArrowheads="1"/>
          </p:cNvSpPr>
          <p:nvPr/>
        </p:nvSpPr>
        <p:spPr bwMode="auto">
          <a:xfrm>
            <a:off x="2743200" y="3124200"/>
            <a:ext cx="373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latin typeface="Tahoma" charset="0"/>
              </a:rPr>
              <a:t>SISTEMA</a:t>
            </a:r>
          </a:p>
          <a:p>
            <a:pPr algn="ctr" eaLnBrk="1" hangingPunct="1"/>
            <a:r>
              <a:rPr lang="it-IT" b="1">
                <a:latin typeface="Tahoma" charset="0"/>
              </a:rPr>
              <a:t>Oppioide endogeno</a:t>
            </a:r>
          </a:p>
        </p:txBody>
      </p:sp>
      <p:sp>
        <p:nvSpPr>
          <p:cNvPr id="24594" name="Text Box 20"/>
          <p:cNvSpPr txBox="1">
            <a:spLocks noChangeArrowheads="1"/>
          </p:cNvSpPr>
          <p:nvPr/>
        </p:nvSpPr>
        <p:spPr bwMode="auto">
          <a:xfrm>
            <a:off x="6172200" y="518160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</a:rPr>
              <a:t>Effetti mediati</a:t>
            </a:r>
          </a:p>
          <a:p>
            <a:pPr eaLnBrk="1" hangingPunct="1"/>
            <a:r>
              <a:rPr lang="it-IT" sz="1800" b="1">
                <a:latin typeface="Tahoma" charset="0"/>
              </a:rPr>
              <a:t>da  farmaci d</a:t>
            </a:r>
            <a:r>
              <a:rPr lang="ja-JP" altLang="it-IT" sz="1800" b="1">
                <a:latin typeface="Tahoma" charset="0"/>
              </a:rPr>
              <a:t>’</a:t>
            </a:r>
            <a:r>
              <a:rPr lang="it-IT" sz="1800" b="1">
                <a:latin typeface="Tahoma" charset="0"/>
              </a:rPr>
              <a:t>abuso</a:t>
            </a:r>
            <a:endParaRPr lang="it-IT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2084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6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32500" lnSpcReduction="20000"/>
          </a:bodyPr>
          <a:lstStyle/>
          <a:p>
            <a:pPr algn="just" eaLnBrk="1" hangingPunct="1">
              <a:lnSpc>
                <a:spcPts val="1780"/>
              </a:lnSpc>
              <a:spcBef>
                <a:spcPct val="0"/>
              </a:spcBef>
              <a:defRPr/>
            </a:pPr>
            <a:r>
              <a:rPr lang="it-IT" sz="3400" b="1" dirty="0" smtClean="0"/>
              <a:t>Felix </a:t>
            </a:r>
            <a:r>
              <a:rPr lang="it-IT" sz="3400" b="1" dirty="0" err="1" smtClean="0"/>
              <a:t>Hoffmann</a:t>
            </a:r>
            <a:r>
              <a:rPr lang="it-IT" sz="3400" b="1" dirty="0" smtClean="0"/>
              <a:t> first made </a:t>
            </a:r>
            <a:r>
              <a:rPr lang="it-IT" sz="3400" b="1" dirty="0" err="1" smtClean="0"/>
              <a:t>acetylsalicylic</a:t>
            </a:r>
            <a:r>
              <a:rPr lang="it-IT" sz="3400" b="1" dirty="0" smtClean="0"/>
              <a:t> acid, </a:t>
            </a:r>
            <a:r>
              <a:rPr lang="it-IT" sz="3400" b="1" dirty="0" err="1" smtClean="0"/>
              <a:t>better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known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today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as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aspirin</a:t>
            </a:r>
            <a:r>
              <a:rPr lang="it-IT" sz="3400" b="1" dirty="0" smtClean="0"/>
              <a:t>, to </a:t>
            </a:r>
            <a:r>
              <a:rPr lang="it-IT" sz="3400" b="1" dirty="0" err="1" smtClean="0"/>
              <a:t>ease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his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father</a:t>
            </a:r>
            <a:r>
              <a:rPr lang="ja-JP" altLang="it-IT" sz="3400" b="1" dirty="0" smtClean="0"/>
              <a:t>’</a:t>
            </a:r>
            <a:r>
              <a:rPr lang="it-IT" sz="3400" b="1" dirty="0" err="1" smtClean="0"/>
              <a:t>s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arthritis</a:t>
            </a:r>
            <a:r>
              <a:rPr lang="it-IT" sz="3400" b="1" dirty="0" smtClean="0"/>
              <a:t>. </a:t>
            </a:r>
            <a:r>
              <a:rPr lang="it-IT" sz="3400" b="1" dirty="0" err="1" smtClean="0"/>
              <a:t>However</a:t>
            </a:r>
            <a:r>
              <a:rPr lang="it-IT" sz="3400" b="1" dirty="0" smtClean="0"/>
              <a:t>, </a:t>
            </a:r>
            <a:r>
              <a:rPr lang="it-IT" sz="3400" b="1" dirty="0" err="1" smtClean="0"/>
              <a:t>aspirin</a:t>
            </a:r>
            <a:r>
              <a:rPr lang="ja-JP" altLang="it-IT" sz="3400" b="1" dirty="0" smtClean="0"/>
              <a:t>’</a:t>
            </a:r>
            <a:r>
              <a:rPr lang="it-IT" sz="3400" b="1" dirty="0" err="1" smtClean="0"/>
              <a:t>s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history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begins</a:t>
            </a:r>
            <a:r>
              <a:rPr lang="it-IT" sz="3400" b="1" dirty="0" smtClean="0"/>
              <a:t> long </a:t>
            </a:r>
            <a:r>
              <a:rPr lang="it-IT" sz="3400" b="1" dirty="0" err="1" smtClean="0"/>
              <a:t>before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Hoffmann</a:t>
            </a:r>
            <a:r>
              <a:rPr lang="ja-JP" altLang="it-IT" sz="3400" b="1" dirty="0" smtClean="0"/>
              <a:t>’</a:t>
            </a:r>
            <a:r>
              <a:rPr lang="it-IT" sz="3400" b="1" dirty="0" err="1" smtClean="0"/>
              <a:t>s</a:t>
            </a:r>
            <a:r>
              <a:rPr lang="it-IT" sz="3400" b="1" dirty="0" smtClean="0"/>
              <a:t> work with </a:t>
            </a:r>
            <a:r>
              <a:rPr lang="it-IT" sz="3400" b="1" dirty="0" err="1" smtClean="0"/>
              <a:t>it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while</a:t>
            </a:r>
            <a:r>
              <a:rPr lang="it-IT" sz="3400" b="1" dirty="0" smtClean="0"/>
              <a:t> he </a:t>
            </a:r>
            <a:r>
              <a:rPr lang="it-IT" sz="3400" b="1" dirty="0" err="1" smtClean="0"/>
              <a:t>was</a:t>
            </a:r>
            <a:r>
              <a:rPr lang="it-IT" sz="3400" b="1" dirty="0" smtClean="0"/>
              <a:t> a </a:t>
            </a:r>
            <a:r>
              <a:rPr lang="it-IT" sz="3400" b="1" dirty="0" err="1" smtClean="0"/>
              <a:t>chemist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at</a:t>
            </a:r>
            <a:r>
              <a:rPr lang="it-IT" sz="3400" b="1" dirty="0" smtClean="0"/>
              <a:t> Bayer. </a:t>
            </a:r>
          </a:p>
          <a:p>
            <a:pPr algn="just">
              <a:lnSpc>
                <a:spcPts val="1780"/>
              </a:lnSpc>
              <a:spcBef>
                <a:spcPct val="0"/>
              </a:spcBef>
              <a:defRPr/>
            </a:pPr>
            <a:r>
              <a:rPr lang="it-IT" sz="3400" b="1" dirty="0" err="1" smtClean="0"/>
              <a:t>Hoffmann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rediscovered</a:t>
            </a:r>
            <a:r>
              <a:rPr lang="it-IT" sz="3400" b="1" dirty="0" smtClean="0"/>
              <a:t> an </a:t>
            </a:r>
            <a:r>
              <a:rPr lang="it-IT" sz="3400" b="1" dirty="0" err="1" smtClean="0"/>
              <a:t>old</a:t>
            </a:r>
            <a:r>
              <a:rPr lang="it-IT" sz="3400" b="1" dirty="0" smtClean="0"/>
              <a:t> formula from a French </a:t>
            </a:r>
            <a:r>
              <a:rPr lang="it-IT" sz="3400" b="1" dirty="0" err="1" smtClean="0"/>
              <a:t>chemist</a:t>
            </a:r>
            <a:r>
              <a:rPr lang="it-IT" sz="3400" b="1" dirty="0" smtClean="0"/>
              <a:t>, and he </a:t>
            </a:r>
            <a:r>
              <a:rPr lang="it-IT" sz="3400" b="1" dirty="0" err="1" smtClean="0"/>
              <a:t>spent</a:t>
            </a:r>
            <a:r>
              <a:rPr lang="it-IT" sz="3400" b="1" dirty="0" smtClean="0"/>
              <a:t> time on </a:t>
            </a:r>
            <a:r>
              <a:rPr lang="it-IT" sz="3400" b="1" dirty="0" err="1" smtClean="0"/>
              <a:t>developing</a:t>
            </a:r>
            <a:r>
              <a:rPr lang="it-IT" sz="3400" b="1" dirty="0" smtClean="0"/>
              <a:t> and </a:t>
            </a:r>
            <a:r>
              <a:rPr lang="it-IT" sz="3400" b="1" dirty="0" err="1" smtClean="0"/>
              <a:t>testing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aspirin</a:t>
            </a:r>
            <a:r>
              <a:rPr lang="it-IT" sz="3400" b="1" dirty="0" smtClean="0"/>
              <a:t> to </a:t>
            </a:r>
            <a:r>
              <a:rPr lang="it-IT" sz="3400" b="1" dirty="0" err="1" smtClean="0"/>
              <a:t>promote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its</a:t>
            </a:r>
            <a:r>
              <a:rPr lang="it-IT" sz="3400" b="1" dirty="0" smtClean="0"/>
              <a:t> use</a:t>
            </a:r>
            <a:r>
              <a:rPr lang="it-IT" sz="3400" b="1" dirty="0"/>
              <a:t>. </a:t>
            </a:r>
            <a:endParaRPr lang="it-IT" sz="3400" b="1" dirty="0" smtClean="0"/>
          </a:p>
          <a:p>
            <a:pPr algn="just">
              <a:lnSpc>
                <a:spcPts val="1780"/>
              </a:lnSpc>
              <a:spcBef>
                <a:spcPct val="0"/>
              </a:spcBef>
              <a:defRPr/>
            </a:pPr>
            <a:endParaRPr lang="it-IT" sz="3400" b="1" dirty="0"/>
          </a:p>
          <a:p>
            <a:pPr algn="just">
              <a:lnSpc>
                <a:spcPts val="1780"/>
              </a:lnSpc>
              <a:spcBef>
                <a:spcPct val="0"/>
              </a:spcBef>
              <a:defRPr/>
            </a:pPr>
            <a:endParaRPr lang="it-IT" sz="3400" b="1" dirty="0" smtClean="0"/>
          </a:p>
          <a:p>
            <a:pPr algn="just">
              <a:lnSpc>
                <a:spcPts val="1780"/>
              </a:lnSpc>
              <a:spcBef>
                <a:spcPct val="0"/>
              </a:spcBef>
              <a:defRPr/>
            </a:pPr>
            <a:endParaRPr lang="it-IT" sz="3400" b="1" dirty="0"/>
          </a:p>
          <a:p>
            <a:pPr algn="just">
              <a:lnSpc>
                <a:spcPts val="1780"/>
              </a:lnSpc>
              <a:spcBef>
                <a:spcPct val="0"/>
              </a:spcBef>
              <a:defRPr/>
            </a:pPr>
            <a:r>
              <a:rPr lang="it-IT" sz="3400" b="1" dirty="0" smtClean="0"/>
              <a:t>1897 </a:t>
            </a:r>
            <a:r>
              <a:rPr lang="it-IT" sz="3400" b="1" dirty="0"/>
              <a:t>Felix </a:t>
            </a:r>
            <a:r>
              <a:rPr lang="it-IT" sz="3400" b="1" dirty="0" err="1"/>
              <a:t>Hoffmann</a:t>
            </a:r>
            <a:r>
              <a:rPr lang="it-IT" sz="3400" b="1" dirty="0"/>
              <a:t>[8], dopo l'idea del suo superiore Arthur </a:t>
            </a:r>
            <a:r>
              <a:rPr lang="it-IT" sz="3400" b="1" dirty="0" err="1"/>
              <a:t>Eichengrün</a:t>
            </a:r>
            <a:r>
              <a:rPr lang="it-IT" sz="3400" b="1" dirty="0"/>
              <a:t>, chimici impiegati presso la Friedrich Bayer &amp; Co. esterificò il gruppo fenolico (-OH) dell'acido salicilico con un gruppo acetile utilizzando anidride acetica, e formando l'acido </a:t>
            </a:r>
            <a:r>
              <a:rPr lang="it-IT" sz="3400" b="1" dirty="0" err="1"/>
              <a:t>acetil</a:t>
            </a:r>
            <a:r>
              <a:rPr lang="it-IT" sz="3400" b="1" dirty="0"/>
              <a:t>-salicilico, nonché acido acetico come sottoprodotto. Tale composto presentava gli stessi effetti terapeutici dell'acido salicilico, ma con minori effetti collaterali. </a:t>
            </a:r>
            <a:endParaRPr lang="it-IT" sz="3400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it-IT" sz="2000" b="1" dirty="0" smtClean="0">
              <a:cs typeface="+mn-cs"/>
            </a:endParaRPr>
          </a:p>
        </p:txBody>
      </p:sp>
      <p:pic>
        <p:nvPicPr>
          <p:cNvPr id="232453" name="Picture 5" descr="image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8363" y="1600200"/>
            <a:ext cx="1436687" cy="2185988"/>
          </a:xfrm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5867400" y="3933825"/>
            <a:ext cx="1695450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>
                <a:cs typeface="+mn-cs"/>
              </a:rPr>
              <a:t>Felix Hoffman</a:t>
            </a:r>
          </a:p>
        </p:txBody>
      </p:sp>
      <p:pic>
        <p:nvPicPr>
          <p:cNvPr id="232458" name="Picture 10" descr="aspir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4365625"/>
            <a:ext cx="2008187" cy="2187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76500" y="514350"/>
            <a:ext cx="3721100" cy="787400"/>
          </a:xfrm>
          <a:prstGeom prst="rect">
            <a:avLst/>
          </a:prstGeom>
          <a:solidFill>
            <a:srgbClr val="FFFFFF"/>
          </a:solidFill>
          <a:ln w="28575" cmpd="sng">
            <a:noFill/>
            <a:miter lim="800000"/>
            <a:headEnd/>
            <a:tailEnd/>
          </a:ln>
          <a:effectLst/>
          <a:extLst/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35A46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Basi </a:t>
            </a:r>
            <a:r>
              <a:rPr lang="it-IT" sz="4400" b="1" dirty="0" smtClean="0">
                <a:solidFill>
                  <a:srgbClr val="35A46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storiche</a:t>
            </a:r>
            <a:endParaRPr lang="it-IT" sz="4400" b="1" dirty="0">
              <a:solidFill>
                <a:srgbClr val="35A46B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9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01600"/>
            <a:ext cx="6985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1028700" y="596900"/>
            <a:ext cx="3136900" cy="330200"/>
          </a:xfrm>
          <a:prstGeom prst="ellipse">
            <a:avLst/>
          </a:prstGeom>
          <a:noFill/>
          <a:ln>
            <a:solidFill>
              <a:srgbClr val="6EBC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1028700" y="3009900"/>
            <a:ext cx="2095500" cy="330200"/>
          </a:xfrm>
          <a:prstGeom prst="ellipse">
            <a:avLst/>
          </a:prstGeom>
          <a:noFill/>
          <a:ln w="38100" cmpd="sng">
            <a:solidFill>
              <a:srgbClr val="ED11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69340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50900" y="90507"/>
            <a:ext cx="7137400" cy="95410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A21B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Sistemi neuronali ascendenti e discendenti </a:t>
            </a:r>
            <a:endParaRPr lang="it-IT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algn="ctr" eaLnBrk="1" hangingPunct="1"/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di </a:t>
            </a:r>
            <a:r>
              <a:rPr lang="it-IT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trasmissione e modulazione del </a:t>
            </a:r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dolore</a:t>
            </a:r>
            <a:endParaRPr lang="it-IT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6" y="1143000"/>
            <a:ext cx="6324267" cy="5664200"/>
          </a:xfrm>
          <a:prstGeom prst="rect">
            <a:avLst/>
          </a:prstGeom>
          <a:noFill/>
          <a:ln w="38100" cmpd="sng">
            <a:solidFill>
              <a:srgbClr val="FFA21B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958850" y="6308725"/>
            <a:ext cx="2317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i="1">
              <a:solidFill>
                <a:srgbClr val="66FF66"/>
              </a:solidFill>
              <a:latin typeface="Arial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1349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ie dolore 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48856"/>
            <a:ext cx="4234906" cy="5977268"/>
          </a:xfrm>
          <a:prstGeom prst="rect">
            <a:avLst/>
          </a:prstGeom>
          <a:ln w="38100" cmpd="sng">
            <a:solidFill>
              <a:srgbClr val="FD25DB"/>
            </a:solidFill>
            <a:prstDash val="dash"/>
          </a:ln>
        </p:spPr>
      </p:pic>
      <p:pic>
        <p:nvPicPr>
          <p:cNvPr id="3" name="Immagine 2" descr="vie dolore 2 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39" y="348252"/>
            <a:ext cx="4294661" cy="5977872"/>
          </a:xfrm>
          <a:prstGeom prst="rect">
            <a:avLst/>
          </a:prstGeom>
          <a:ln w="38100" cmpd="sng">
            <a:solidFill>
              <a:srgbClr val="FD25DB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25725694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241300" y="101600"/>
            <a:ext cx="8470900" cy="2603500"/>
          </a:xfrm>
          <a:prstGeom prst="rect">
            <a:avLst/>
          </a:prstGeom>
          <a:solidFill>
            <a:srgbClr val="FFFFFF"/>
          </a:solidFill>
          <a:ln>
            <a:solidFill>
              <a:srgbClr val="FF252E"/>
            </a:solidFill>
          </a:ln>
          <a:effectLst/>
          <a:ex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3600" b="1" dirty="0" smtClean="0">
              <a:solidFill>
                <a:srgbClr val="000090"/>
              </a:solidFill>
              <a:cs typeface="+mn-cs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rgbClr val="000090"/>
                </a:solidFill>
                <a:cs typeface="+mn-cs"/>
              </a:rPr>
              <a:t>Il </a:t>
            </a:r>
            <a:r>
              <a:rPr lang="en-US" sz="3600" b="1" dirty="0" err="1">
                <a:solidFill>
                  <a:srgbClr val="000090"/>
                </a:solidFill>
                <a:cs typeface="+mn-cs"/>
              </a:rPr>
              <a:t>Trattamento</a:t>
            </a:r>
            <a:r>
              <a:rPr lang="en-US" sz="3600" b="1" dirty="0">
                <a:solidFill>
                  <a:srgbClr val="000090"/>
                </a:solidFill>
                <a:cs typeface="+mn-cs"/>
              </a:rPr>
              <a:t> con </a:t>
            </a:r>
            <a:r>
              <a:rPr lang="en-US" sz="3600" b="1" dirty="0" err="1">
                <a:solidFill>
                  <a:srgbClr val="000090"/>
                </a:solidFill>
                <a:cs typeface="+mn-cs"/>
              </a:rPr>
              <a:t>Oppiacei</a:t>
            </a:r>
            <a:r>
              <a:rPr lang="en-US" sz="3600" b="1" dirty="0">
                <a:solidFill>
                  <a:srgbClr val="000090"/>
                </a:solidFill>
                <a:cs typeface="+mn-cs"/>
              </a:rPr>
              <a:t> </a:t>
            </a:r>
            <a:br>
              <a:rPr lang="en-US" sz="3600" b="1" dirty="0">
                <a:solidFill>
                  <a:srgbClr val="000090"/>
                </a:solidFill>
                <a:cs typeface="+mn-cs"/>
              </a:rPr>
            </a:br>
            <a:r>
              <a:rPr lang="en-US" sz="3600" b="1" dirty="0">
                <a:solidFill>
                  <a:srgbClr val="000090"/>
                </a:solidFill>
                <a:cs typeface="+mn-cs"/>
              </a:rPr>
              <a:t>del </a:t>
            </a:r>
            <a:r>
              <a:rPr lang="en-US" sz="3600" b="1" dirty="0" err="1">
                <a:solidFill>
                  <a:srgbClr val="000090"/>
                </a:solidFill>
                <a:cs typeface="+mn-cs"/>
              </a:rPr>
              <a:t>dolore</a:t>
            </a:r>
            <a:r>
              <a:rPr lang="en-US" sz="3600" b="1" dirty="0">
                <a:solidFill>
                  <a:srgbClr val="000090"/>
                </a:solidFill>
                <a:cs typeface="+mn-cs"/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  <a:cs typeface="+mn-cs"/>
              </a:rPr>
              <a:t>cronico</a:t>
            </a:r>
            <a:endParaRPr lang="en-US" sz="3600" b="1" dirty="0" smtClean="0">
              <a:solidFill>
                <a:srgbClr val="000090"/>
              </a:solidFill>
              <a:cs typeface="+mn-cs"/>
            </a:endParaRPr>
          </a:p>
          <a:p>
            <a:pPr algn="ctr">
              <a:defRPr/>
            </a:pPr>
            <a:endParaRPr lang="en-US" sz="3600" b="1" dirty="0" smtClean="0">
              <a:solidFill>
                <a:srgbClr val="000090"/>
              </a:solidFill>
              <a:cs typeface="+mn-cs"/>
            </a:endParaRPr>
          </a:p>
          <a:p>
            <a:pPr algn="ctr">
              <a:defRPr/>
            </a:pPr>
            <a:r>
              <a:rPr lang="en-US" sz="3600" i="1" dirty="0" err="1">
                <a:solidFill>
                  <a:srgbClr val="000090"/>
                </a:solidFill>
              </a:rPr>
              <a:t>Obiettivi</a:t>
            </a:r>
            <a:r>
              <a:rPr lang="en-US" sz="3600" i="1" dirty="0">
                <a:solidFill>
                  <a:srgbClr val="000090"/>
                </a:solidFill>
              </a:rPr>
              <a:t> per </a:t>
            </a:r>
            <a:r>
              <a:rPr lang="en-US" sz="3600" i="1" dirty="0" err="1">
                <a:solidFill>
                  <a:srgbClr val="000090"/>
                </a:solidFill>
              </a:rPr>
              <a:t>una</a:t>
            </a:r>
            <a:r>
              <a:rPr lang="en-US" sz="3600" i="1" dirty="0">
                <a:solidFill>
                  <a:srgbClr val="000090"/>
                </a:solidFill>
              </a:rPr>
              <a:t> </a:t>
            </a:r>
            <a:r>
              <a:rPr lang="en-US" sz="3600" i="1" dirty="0" err="1">
                <a:solidFill>
                  <a:srgbClr val="000090"/>
                </a:solidFill>
              </a:rPr>
              <a:t>terapia</a:t>
            </a:r>
            <a:r>
              <a:rPr lang="en-US" sz="3600" i="1" dirty="0">
                <a:solidFill>
                  <a:srgbClr val="000090"/>
                </a:solidFill>
              </a:rPr>
              <a:t> </a:t>
            </a:r>
            <a:r>
              <a:rPr lang="en-US" sz="3600" i="1" dirty="0" err="1">
                <a:solidFill>
                  <a:srgbClr val="000090"/>
                </a:solidFill>
              </a:rPr>
              <a:t>ottimale</a:t>
            </a:r>
            <a:endParaRPr lang="en-US" sz="3200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sz="3600" dirty="0">
              <a:solidFill>
                <a:srgbClr val="000090"/>
              </a:solidFill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1" dirty="0" err="1">
                <a:solidFill>
                  <a:srgbClr val="DD1352"/>
                </a:solidFill>
                <a:cs typeface="+mn-cs"/>
              </a:rPr>
              <a:t>Scelta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del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farmaco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1" dirty="0" err="1">
                <a:solidFill>
                  <a:srgbClr val="DD1352"/>
                </a:solidFill>
                <a:cs typeface="+mn-cs"/>
              </a:rPr>
              <a:t>Individualizzazione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della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dose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1" dirty="0" err="1">
                <a:solidFill>
                  <a:srgbClr val="DD1352"/>
                </a:solidFill>
                <a:cs typeface="+mn-cs"/>
              </a:rPr>
              <a:t>Riduzione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degli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effetti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collaterali</a:t>
            </a:r>
            <a:endParaRPr lang="en-US" sz="2800" b="1" dirty="0">
              <a:solidFill>
                <a:srgbClr val="DD1352"/>
              </a:solidFill>
              <a:cs typeface="+mn-cs"/>
            </a:endParaRP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1" dirty="0" err="1">
                <a:solidFill>
                  <a:srgbClr val="DD1352"/>
                </a:solidFill>
                <a:cs typeface="+mn-cs"/>
              </a:rPr>
              <a:t>Gestione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dei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pazienti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poco</a:t>
            </a:r>
            <a:r>
              <a:rPr lang="en-US" sz="2800" b="1" dirty="0">
                <a:solidFill>
                  <a:srgbClr val="DD1352"/>
                </a:solidFill>
                <a:cs typeface="+mn-cs"/>
              </a:rPr>
              <a:t> </a:t>
            </a:r>
            <a:r>
              <a:rPr lang="en-US" sz="2800" b="1" dirty="0" err="1">
                <a:solidFill>
                  <a:srgbClr val="DD1352"/>
                </a:solidFill>
                <a:cs typeface="+mn-cs"/>
              </a:rPr>
              <a:t>responsivi</a:t>
            </a:r>
            <a:endParaRPr lang="en-US" sz="2800" b="1" dirty="0">
              <a:solidFill>
                <a:srgbClr val="DD135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79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build="p" bldLvl="2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65200" y="520700"/>
            <a:ext cx="3470646" cy="3508653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A538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OPPIOIDI DEBOLI</a:t>
            </a:r>
          </a:p>
          <a:p>
            <a:endParaRPr lang="it-IT" dirty="0"/>
          </a:p>
          <a:p>
            <a:r>
              <a:rPr lang="it-IT" sz="2400" dirty="0" smtClean="0"/>
              <a:t>Codeina</a:t>
            </a:r>
          </a:p>
          <a:p>
            <a:endParaRPr lang="it-IT" sz="2400" dirty="0"/>
          </a:p>
          <a:p>
            <a:r>
              <a:rPr lang="it-IT" sz="2400" dirty="0" err="1" smtClean="0"/>
              <a:t>Destropropossifene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err="1" smtClean="0"/>
              <a:t>Tramadolo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err="1" smtClean="0"/>
              <a:t>Tapentadolo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914900" y="1397000"/>
            <a:ext cx="3200816" cy="4247317"/>
          </a:xfrm>
          <a:prstGeom prst="rect">
            <a:avLst/>
          </a:prstGeom>
          <a:solidFill>
            <a:srgbClr val="FFFFFF"/>
          </a:solidFill>
          <a:ln w="57150" cmpd="thinThick">
            <a:solidFill>
              <a:srgbClr val="3ED22F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OPPIOIDI FORTI</a:t>
            </a:r>
          </a:p>
          <a:p>
            <a:endParaRPr lang="it-IT" dirty="0"/>
          </a:p>
          <a:p>
            <a:r>
              <a:rPr lang="it-IT" sz="2400" dirty="0" smtClean="0"/>
              <a:t>MORFINA e derivati</a:t>
            </a:r>
          </a:p>
          <a:p>
            <a:endParaRPr lang="it-IT" sz="2400" dirty="0" smtClean="0"/>
          </a:p>
          <a:p>
            <a:r>
              <a:rPr lang="it-IT" sz="2400" dirty="0" err="1" smtClean="0"/>
              <a:t>Fentanil</a:t>
            </a:r>
            <a:r>
              <a:rPr lang="it-IT" sz="2400" dirty="0" smtClean="0"/>
              <a:t> e congeneri</a:t>
            </a:r>
          </a:p>
          <a:p>
            <a:endParaRPr lang="it-IT" sz="2400" dirty="0" smtClean="0"/>
          </a:p>
          <a:p>
            <a:r>
              <a:rPr lang="it-IT" sz="2400" dirty="0" err="1" smtClean="0"/>
              <a:t>Buprenorfina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err="1" smtClean="0"/>
              <a:t>Ossicodone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Metadone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60401" y="5930900"/>
            <a:ext cx="7874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/>
              <a:t>La distinzione tra </a:t>
            </a:r>
            <a:r>
              <a:rPr lang="it-IT" i="1" dirty="0" err="1" smtClean="0"/>
              <a:t>oppoidi</a:t>
            </a:r>
            <a:r>
              <a:rPr lang="it-IT" i="1" dirty="0" smtClean="0"/>
              <a:t> deboli e forti è poco realistica poiché per es. </a:t>
            </a:r>
            <a:r>
              <a:rPr lang="it-IT" i="1" dirty="0" err="1" smtClean="0"/>
              <a:t>tramadolo</a:t>
            </a:r>
            <a:r>
              <a:rPr lang="it-IT" i="1" dirty="0" smtClean="0"/>
              <a:t> e </a:t>
            </a:r>
            <a:r>
              <a:rPr lang="it-IT" i="1" dirty="0" err="1" smtClean="0"/>
              <a:t>tapentadolo</a:t>
            </a:r>
            <a:r>
              <a:rPr lang="it-IT" i="1" dirty="0" smtClean="0"/>
              <a:t> mostrano un’efficacia simile a morfina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8483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22600" y="368300"/>
            <a:ext cx="2200592" cy="707886"/>
          </a:xfrm>
          <a:prstGeom prst="rect">
            <a:avLst/>
          </a:prstGeom>
          <a:solidFill>
            <a:srgbClr val="000090"/>
          </a:solidFill>
          <a:ln w="38100" cmpd="dbl">
            <a:solidFill>
              <a:srgbClr val="A71AFD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CODEINA</a:t>
            </a:r>
            <a:endParaRPr lang="it-IT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1136" y="1170444"/>
            <a:ext cx="8655728" cy="4801315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A71AFD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/>
              <a:t>Alcaloide naturale  (0.5% dell’oppio) </a:t>
            </a:r>
            <a:r>
              <a:rPr lang="it-IT" i="1" dirty="0" err="1" smtClean="0"/>
              <a:t>p.o.</a:t>
            </a:r>
            <a:r>
              <a:rPr lang="it-IT" i="1" dirty="0" smtClean="0"/>
              <a:t> ha una potenza 10 volte &lt; a quella della morfina </a:t>
            </a:r>
          </a:p>
          <a:p>
            <a:r>
              <a:rPr lang="it-IT" dirty="0">
                <a:solidFill>
                  <a:srgbClr val="000000"/>
                </a:solidFill>
              </a:rPr>
              <a:t>Agonista selettivo </a:t>
            </a:r>
            <a:r>
              <a:rPr lang="it-IT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it-IT" dirty="0">
                <a:solidFill>
                  <a:srgbClr val="000000"/>
                </a:solidFill>
                <a:cs typeface="Symbol" charset="2"/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oppioide</a:t>
            </a:r>
            <a:endParaRPr lang="it-IT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Per modificazioni chimiche in posizione 6 e 14 sono stati ottenuti IDROSSICODONE e OSSICODONE con potenza analgesica simile a codeina  </a:t>
            </a:r>
          </a:p>
          <a:p>
            <a:endParaRPr lang="it-IT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it-IT" dirty="0" smtClean="0">
                <a:solidFill>
                  <a:srgbClr val="FF0000"/>
                </a:solidFill>
              </a:rPr>
              <a:t>Dose </a:t>
            </a:r>
            <a:r>
              <a:rPr lang="it-IT" dirty="0" smtClean="0">
                <a:solidFill>
                  <a:srgbClr val="000000"/>
                </a:solidFill>
              </a:rPr>
              <a:t>60 </a:t>
            </a:r>
            <a:r>
              <a:rPr lang="it-IT" dirty="0">
                <a:solidFill>
                  <a:srgbClr val="000000"/>
                </a:solidFill>
              </a:rPr>
              <a:t>mg x </a:t>
            </a:r>
            <a:r>
              <a:rPr lang="it-IT" dirty="0" smtClean="0">
                <a:solidFill>
                  <a:srgbClr val="000000"/>
                </a:solidFill>
              </a:rPr>
              <a:t>4 volte/die; Dosaggio </a:t>
            </a:r>
            <a:r>
              <a:rPr lang="it-IT" dirty="0">
                <a:solidFill>
                  <a:srgbClr val="000000"/>
                </a:solidFill>
              </a:rPr>
              <a:t>massimo 360 mg/24 ore. </a:t>
            </a:r>
            <a:r>
              <a:rPr lang="it-IT" dirty="0" smtClean="0">
                <a:solidFill>
                  <a:srgbClr val="000000"/>
                </a:solidFill>
              </a:rPr>
              <a:t>  </a:t>
            </a:r>
            <a:r>
              <a:rPr lang="it-IT" dirty="0" smtClean="0">
                <a:solidFill>
                  <a:srgbClr val="FF0000"/>
                </a:solidFill>
              </a:rPr>
              <a:t>Emivita</a:t>
            </a:r>
            <a:r>
              <a:rPr lang="it-IT" dirty="0" smtClean="0">
                <a:solidFill>
                  <a:srgbClr val="008000"/>
                </a:solidFill>
              </a:rPr>
              <a:t> </a:t>
            </a:r>
            <a:r>
              <a:rPr lang="it-IT" dirty="0"/>
              <a:t>5 h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it-IT" dirty="0">
                <a:solidFill>
                  <a:srgbClr val="FF0000"/>
                </a:solidFill>
              </a:rPr>
              <a:t>Metabolizzazione</a:t>
            </a:r>
            <a:r>
              <a:rPr lang="it-IT" dirty="0">
                <a:solidFill>
                  <a:srgbClr val="000090"/>
                </a:solidFill>
              </a:rPr>
              <a:t>: In soggetti con ridotta espressione di enzimi demetilanti </a:t>
            </a:r>
            <a:r>
              <a:rPr lang="it-IT" dirty="0" smtClean="0">
                <a:solidFill>
                  <a:srgbClr val="000090"/>
                </a:solidFill>
              </a:rPr>
              <a:t>o </a:t>
            </a:r>
            <a:r>
              <a:rPr lang="it-IT" dirty="0">
                <a:solidFill>
                  <a:srgbClr val="000090"/>
                </a:solidFill>
              </a:rPr>
              <a:t>con ridotta espressione del CYP2D6 (5-10%) la codeina possiede scarsa attività analgesica </a:t>
            </a:r>
            <a:r>
              <a:rPr lang="it-IT" dirty="0" smtClean="0">
                <a:solidFill>
                  <a:srgbClr val="000090"/>
                </a:solidFill>
              </a:rPr>
              <a:t>perché </a:t>
            </a:r>
            <a:r>
              <a:rPr lang="it-IT" altLang="ja-JP" dirty="0" smtClean="0">
                <a:solidFill>
                  <a:srgbClr val="000000"/>
                </a:solidFill>
              </a:rPr>
              <a:t>l</a:t>
            </a:r>
            <a:r>
              <a:rPr lang="ja-JP" altLang="it-IT" dirty="0" smtClean="0">
                <a:solidFill>
                  <a:srgbClr val="000000"/>
                </a:solidFill>
              </a:rPr>
              <a:t>’</a:t>
            </a:r>
            <a:r>
              <a:rPr lang="it-IT" dirty="0" smtClean="0">
                <a:solidFill>
                  <a:srgbClr val="000000"/>
                </a:solidFill>
              </a:rPr>
              <a:t>effetto </a:t>
            </a:r>
            <a:r>
              <a:rPr lang="it-IT" dirty="0">
                <a:solidFill>
                  <a:srgbClr val="000000"/>
                </a:solidFill>
              </a:rPr>
              <a:t>antalgico è legato alla sua </a:t>
            </a:r>
            <a:r>
              <a:rPr lang="it-IT" dirty="0" smtClean="0">
                <a:solidFill>
                  <a:srgbClr val="000000"/>
                </a:solidFill>
              </a:rPr>
              <a:t>metabolizzazione. La quantità di codeina </a:t>
            </a:r>
            <a:r>
              <a:rPr lang="it-IT" dirty="0" err="1" smtClean="0">
                <a:solidFill>
                  <a:srgbClr val="000000"/>
                </a:solidFill>
              </a:rPr>
              <a:t>biotrasformata</a:t>
            </a:r>
            <a:r>
              <a:rPr lang="it-IT" dirty="0" smtClean="0">
                <a:solidFill>
                  <a:srgbClr val="000000"/>
                </a:solidFill>
              </a:rPr>
              <a:t> in  morfina varia dal 2 al 10% anche in relazione al grado individuale di metabolizzazione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Reazioni avverse</a:t>
            </a:r>
            <a:r>
              <a:rPr lang="it-IT" dirty="0" smtClean="0">
                <a:solidFill>
                  <a:srgbClr val="008000"/>
                </a:solidFill>
              </a:rPr>
              <a:t>: </a:t>
            </a:r>
            <a:r>
              <a:rPr lang="it-IT" dirty="0" smtClean="0">
                <a:solidFill>
                  <a:srgbClr val="000000"/>
                </a:solidFill>
              </a:rPr>
              <a:t>lieve pericolo di dipendenza (viene assunta dai tossicodipendenti in grande quantità – </a:t>
            </a:r>
            <a:r>
              <a:rPr lang="it-IT" sz="1400" dirty="0" smtClean="0">
                <a:solidFill>
                  <a:srgbClr val="000000"/>
                </a:solidFill>
              </a:rPr>
              <a:t>intere bottiglie di sciroppo per la tosse</a:t>
            </a:r>
            <a:r>
              <a:rPr lang="it-IT" dirty="0" smtClean="0">
                <a:solidFill>
                  <a:srgbClr val="000000"/>
                </a:solidFill>
              </a:rPr>
              <a:t>)</a:t>
            </a:r>
          </a:p>
          <a:p>
            <a:pPr eaLnBrk="0" hangingPunct="0">
              <a:buClr>
                <a:srgbClr val="FF6699"/>
              </a:buClr>
              <a:defRPr/>
            </a:pPr>
            <a:endParaRPr lang="it-IT" dirty="0" smtClean="0">
              <a:solidFill>
                <a:srgbClr val="008000"/>
              </a:solidFill>
            </a:endParaRPr>
          </a:p>
          <a:p>
            <a:pPr eaLnBrk="0" hangingPunct="0">
              <a:buClr>
                <a:srgbClr val="FF6699"/>
              </a:buClr>
              <a:defRPr/>
            </a:pPr>
            <a:r>
              <a:rPr lang="it-IT" dirty="0" smtClean="0">
                <a:solidFill>
                  <a:srgbClr val="FF0000"/>
                </a:solidFill>
                <a:cs typeface="Times New Roman" charset="0"/>
              </a:rPr>
              <a:t>Interazioni</a:t>
            </a:r>
            <a:r>
              <a:rPr lang="it-IT" dirty="0" smtClean="0">
                <a:cs typeface="Times New Roman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4459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92400" y="368300"/>
            <a:ext cx="3082795" cy="707886"/>
          </a:xfrm>
          <a:prstGeom prst="rect">
            <a:avLst/>
          </a:prstGeom>
          <a:solidFill>
            <a:srgbClr val="000090"/>
          </a:solidFill>
          <a:ln w="38100" cmpd="dbl">
            <a:solidFill>
              <a:srgbClr val="A71AFD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TRAMADOLO</a:t>
            </a:r>
            <a:endParaRPr lang="it-IT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42900" y="1390788"/>
            <a:ext cx="8382000" cy="5632312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A71AF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000090"/>
                </a:solidFill>
              </a:rPr>
              <a:t>Agonista parziale oppioide ed inibitore del </a:t>
            </a:r>
            <a:r>
              <a:rPr lang="it-IT" b="1" i="1" dirty="0" err="1" smtClean="0">
                <a:solidFill>
                  <a:srgbClr val="000090"/>
                </a:solidFill>
              </a:rPr>
              <a:t>reuptake</a:t>
            </a:r>
            <a:r>
              <a:rPr lang="it-IT" b="1" i="1" dirty="0" smtClean="0">
                <a:solidFill>
                  <a:srgbClr val="000090"/>
                </a:solidFill>
              </a:rPr>
              <a:t> di Na e 5-HT</a:t>
            </a:r>
          </a:p>
          <a:p>
            <a:endParaRPr lang="it-IT" dirty="0" smtClean="0"/>
          </a:p>
          <a:p>
            <a:r>
              <a:rPr lang="it-IT" dirty="0" smtClean="0"/>
              <a:t>Potenza </a:t>
            </a:r>
            <a:r>
              <a:rPr lang="it-IT" dirty="0"/>
              <a:t>1/10 di morfina per via parenterale 1/5 </a:t>
            </a:r>
            <a:r>
              <a:rPr lang="it-IT" dirty="0" err="1"/>
              <a:t>p.o</a:t>
            </a:r>
            <a:endParaRPr lang="it-IT" dirty="0"/>
          </a:p>
          <a:p>
            <a:endParaRPr lang="it-IT" dirty="0" smtClean="0"/>
          </a:p>
          <a:p>
            <a:r>
              <a:rPr lang="it-IT" dirty="0" smtClean="0"/>
              <a:t>Esistono formulazioni che prevedono l’associazione di </a:t>
            </a:r>
            <a:r>
              <a:rPr lang="it-IT" dirty="0" err="1" smtClean="0"/>
              <a:t>tramadolo</a:t>
            </a:r>
            <a:r>
              <a:rPr lang="it-IT" dirty="0" smtClean="0"/>
              <a:t> e paracetamolo (effetto analgesico/antipiretico-antidepressivo triciclico ed oppioide)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Dose</a:t>
            </a:r>
            <a:r>
              <a:rPr lang="it-IT" dirty="0" smtClean="0"/>
              <a:t>: 50-200 </a:t>
            </a:r>
            <a:r>
              <a:rPr lang="it-IT" dirty="0" err="1" smtClean="0"/>
              <a:t>p.o</a:t>
            </a:r>
            <a:r>
              <a:rPr lang="it-IT" dirty="0" smtClean="0"/>
              <a:t>   -   50-100 </a:t>
            </a:r>
            <a:r>
              <a:rPr lang="it-IT" dirty="0" err="1" smtClean="0"/>
              <a:t>i.m</a:t>
            </a:r>
            <a:r>
              <a:rPr lang="it-IT" dirty="0" smtClean="0"/>
              <a:t>.              </a:t>
            </a:r>
            <a:r>
              <a:rPr lang="it-IT" dirty="0" smtClean="0">
                <a:solidFill>
                  <a:srgbClr val="FF0000"/>
                </a:solidFill>
              </a:rPr>
              <a:t>Emivita</a:t>
            </a:r>
            <a:r>
              <a:rPr lang="it-IT" dirty="0" smtClean="0"/>
              <a:t> 5 h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Metabolizzazione</a:t>
            </a:r>
            <a:r>
              <a:rPr lang="it-IT" dirty="0" smtClean="0"/>
              <a:t>: epatica in </a:t>
            </a:r>
            <a:r>
              <a:rPr lang="it-IT" i="1" dirty="0" smtClean="0"/>
              <a:t>o</a:t>
            </a:r>
            <a:r>
              <a:rPr lang="it-IT" dirty="0" smtClean="0"/>
              <a:t>-</a:t>
            </a:r>
            <a:r>
              <a:rPr lang="it-IT" dirty="0" err="1" smtClean="0"/>
              <a:t>desmetil</a:t>
            </a:r>
            <a:r>
              <a:rPr lang="it-IT" dirty="0" smtClean="0"/>
              <a:t> </a:t>
            </a:r>
            <a:r>
              <a:rPr lang="it-IT" dirty="0" err="1" smtClean="0"/>
              <a:t>tramadolo</a:t>
            </a:r>
            <a:r>
              <a:rPr lang="it-IT" dirty="0" smtClean="0"/>
              <a:t> che ha 2-4 volte &gt;  proprietà </a:t>
            </a:r>
            <a:r>
              <a:rPr lang="it-IT" dirty="0" err="1" smtClean="0"/>
              <a:t>oppioidergiche</a:t>
            </a:r>
            <a:r>
              <a:rPr lang="it-IT" dirty="0" smtClean="0"/>
              <a:t>, ulteriori metaboliti sono inattivi.  </a:t>
            </a:r>
            <a:r>
              <a:rPr lang="it-IT" dirty="0" smtClean="0">
                <a:cs typeface="Times New Roman" charset="0"/>
              </a:rPr>
              <a:t>CYP2D6</a:t>
            </a:r>
            <a:r>
              <a:rPr lang="it-IT" dirty="0">
                <a:cs typeface="Times New Roman" charset="0"/>
              </a:rPr>
              <a:t>. Esistono </a:t>
            </a:r>
            <a:r>
              <a:rPr lang="it-IT" dirty="0" err="1">
                <a:cs typeface="Times New Roman" charset="0"/>
              </a:rPr>
              <a:t>metabolizzatori</a:t>
            </a:r>
            <a:r>
              <a:rPr lang="it-IT" dirty="0">
                <a:cs typeface="Times New Roman" charset="0"/>
              </a:rPr>
              <a:t> deboli 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Reazioni avverse</a:t>
            </a:r>
            <a:r>
              <a:rPr lang="it-IT" dirty="0" smtClean="0"/>
              <a:t>: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depressione respiratoria, stipsi, nausea - inferiori a dosi </a:t>
            </a:r>
            <a:r>
              <a:rPr lang="it-IT" dirty="0" err="1" smtClean="0"/>
              <a:t>equianalgesiche</a:t>
            </a:r>
            <a:r>
              <a:rPr lang="it-IT" dirty="0" smtClean="0"/>
              <a:t> di morfina- Utile in pazienti con problemi respiratori</a:t>
            </a:r>
          </a:p>
          <a:p>
            <a:pPr eaLnBrk="0" hangingPunct="0">
              <a:buClr>
                <a:srgbClr val="FF6699"/>
              </a:buClr>
              <a:defRPr/>
            </a:pPr>
            <a:endParaRPr lang="it-IT" dirty="0" smtClean="0">
              <a:cs typeface="Times New Roman" charset="0"/>
            </a:endParaRPr>
          </a:p>
          <a:p>
            <a:pPr eaLnBrk="0" hangingPunct="0">
              <a:buClr>
                <a:srgbClr val="FF6699"/>
              </a:buClr>
              <a:defRPr/>
            </a:pPr>
            <a:r>
              <a:rPr lang="it-IT" dirty="0" smtClean="0">
                <a:cs typeface="Times New Roman" charset="0"/>
              </a:rPr>
              <a:t>Da </a:t>
            </a:r>
            <a:r>
              <a:rPr lang="it-IT" dirty="0">
                <a:cs typeface="Times New Roman" charset="0"/>
              </a:rPr>
              <a:t>usarsi con cautela negli epilettici </a:t>
            </a:r>
            <a:r>
              <a:rPr lang="it-IT" dirty="0"/>
              <a:t>in quanto aumenta la soglia  </a:t>
            </a:r>
            <a:r>
              <a:rPr lang="it-IT" dirty="0" smtClean="0"/>
              <a:t>epilettica</a:t>
            </a:r>
            <a:endParaRPr lang="it-IT" dirty="0"/>
          </a:p>
          <a:p>
            <a:pPr eaLnBrk="0" hangingPunct="0">
              <a:buClr>
                <a:srgbClr val="FF6699"/>
              </a:buClr>
              <a:defRPr/>
            </a:pPr>
            <a:endParaRPr lang="it-IT" dirty="0" smtClean="0"/>
          </a:p>
          <a:p>
            <a:pPr eaLnBrk="0" hangingPunct="0">
              <a:buClr>
                <a:srgbClr val="FF6699"/>
              </a:buClr>
              <a:defRPr/>
            </a:pPr>
            <a:r>
              <a:rPr lang="it-IT" dirty="0" smtClean="0">
                <a:solidFill>
                  <a:srgbClr val="FF0000"/>
                </a:solidFill>
                <a:cs typeface="Times New Roman" charset="0"/>
              </a:rPr>
              <a:t>Interazioni</a:t>
            </a:r>
            <a:r>
              <a:rPr lang="it-IT" dirty="0" smtClean="0">
                <a:cs typeface="Times New Roman" charset="0"/>
              </a:rPr>
              <a:t>: </a:t>
            </a:r>
            <a:r>
              <a:rPr lang="it-IT" dirty="0" err="1">
                <a:cs typeface="Times New Roman" charset="0"/>
              </a:rPr>
              <a:t>C</a:t>
            </a:r>
            <a:r>
              <a:rPr lang="it-IT" dirty="0" err="1" smtClean="0">
                <a:cs typeface="Times New Roman" charset="0"/>
              </a:rPr>
              <a:t>arbamazepina</a:t>
            </a:r>
            <a:r>
              <a:rPr lang="it-IT" dirty="0" smtClean="0">
                <a:cs typeface="Times New Roman" charset="0"/>
              </a:rPr>
              <a:t> </a:t>
            </a:r>
            <a:r>
              <a:rPr lang="it-IT" dirty="0">
                <a:cs typeface="Times New Roman" charset="0"/>
              </a:rPr>
              <a:t>aumenta metabolismo </a:t>
            </a:r>
            <a:endParaRPr lang="it-IT" dirty="0" smtClean="0">
              <a:cs typeface="Times New Roman" charset="0"/>
            </a:endParaRPr>
          </a:p>
          <a:p>
            <a:pPr eaLnBrk="0" hangingPunct="0">
              <a:buClr>
                <a:srgbClr val="FF6699"/>
              </a:buClr>
              <a:defRPr/>
            </a:pPr>
            <a:r>
              <a:rPr lang="it-IT" dirty="0">
                <a:cs typeface="Times New Roman" charset="0"/>
              </a:rPr>
              <a:t> </a:t>
            </a:r>
            <a:r>
              <a:rPr lang="it-IT" dirty="0" smtClean="0">
                <a:cs typeface="Times New Roman" charset="0"/>
              </a:rPr>
              <a:t>                    MAO - triciclici,</a:t>
            </a:r>
            <a:r>
              <a:rPr lang="it-IT" dirty="0" smtClean="0"/>
              <a:t> </a:t>
            </a:r>
            <a:r>
              <a:rPr lang="it-IT" dirty="0"/>
              <a:t>SSRI (rischio di sindrome serotoninergica)</a:t>
            </a:r>
          </a:p>
        </p:txBody>
      </p:sp>
    </p:spTree>
    <p:extLst>
      <p:ext uri="{BB962C8B-B14F-4D97-AF65-F5344CB8AC3E}">
        <p14:creationId xmlns:p14="http://schemas.microsoft.com/office/powerpoint/2010/main" val="88879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55800" y="593586"/>
            <a:ext cx="2328081" cy="707886"/>
          </a:xfrm>
          <a:prstGeom prst="rect">
            <a:avLst/>
          </a:prstGeom>
          <a:solidFill>
            <a:srgbClr val="000090"/>
          </a:solidFill>
          <a:ln w="38100" cmpd="dbl">
            <a:solidFill>
              <a:srgbClr val="A71AFD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MORFINA</a:t>
            </a:r>
            <a:endParaRPr lang="it-IT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6400" y="1797188"/>
            <a:ext cx="5181600" cy="4247317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A71A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i="1" dirty="0" smtClean="0">
                <a:solidFill>
                  <a:srgbClr val="000000"/>
                </a:solidFill>
              </a:rPr>
              <a:t>Presente nell’oppio 10%. Da essa </a:t>
            </a:r>
            <a:r>
              <a:rPr lang="it-IT" i="1" dirty="0" err="1" smtClean="0">
                <a:solidFill>
                  <a:srgbClr val="000000"/>
                </a:solidFill>
              </a:rPr>
              <a:t>deivano</a:t>
            </a:r>
            <a:r>
              <a:rPr lang="it-IT" i="1" dirty="0" smtClean="0">
                <a:solidFill>
                  <a:srgbClr val="000000"/>
                </a:solidFill>
              </a:rPr>
              <a:t> IDROMORFONE e OSSIMORFONE più efficaci e con &lt; </a:t>
            </a:r>
            <a:r>
              <a:rPr lang="it-IT" i="1" dirty="0" err="1" smtClean="0">
                <a:solidFill>
                  <a:srgbClr val="000000"/>
                </a:solidFill>
              </a:rPr>
              <a:t>onset</a:t>
            </a:r>
            <a:r>
              <a:rPr lang="it-IT" i="1" dirty="0" smtClean="0">
                <a:solidFill>
                  <a:srgbClr val="000000"/>
                </a:solidFill>
              </a:rPr>
              <a:t> data la loro &gt; </a:t>
            </a:r>
            <a:r>
              <a:rPr lang="it-IT" i="1" dirty="0" err="1" smtClean="0">
                <a:solidFill>
                  <a:srgbClr val="000000"/>
                </a:solidFill>
              </a:rPr>
              <a:t>liposolubilità</a:t>
            </a:r>
            <a:r>
              <a:rPr lang="it-IT" i="1" dirty="0" smtClean="0">
                <a:solidFill>
                  <a:srgbClr val="000000"/>
                </a:solidFill>
              </a:rPr>
              <a:t>, EROINA (poco attiva ed inutilizzata in terapia)</a:t>
            </a:r>
          </a:p>
          <a:p>
            <a:endParaRPr lang="it-IT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it-IT" dirty="0" smtClean="0">
                <a:solidFill>
                  <a:srgbClr val="FF0000"/>
                </a:solidFill>
              </a:rPr>
              <a:t>Dose Emivita </a:t>
            </a:r>
            <a:r>
              <a:rPr lang="it-IT" dirty="0" smtClean="0">
                <a:solidFill>
                  <a:srgbClr val="000000"/>
                </a:solidFill>
              </a:rPr>
              <a:t>3 h </a:t>
            </a:r>
            <a:r>
              <a:rPr lang="it-IT" dirty="0" err="1" smtClean="0">
                <a:solidFill>
                  <a:srgbClr val="000000"/>
                </a:solidFill>
              </a:rPr>
              <a:t>p.o.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Effetto massimo</a:t>
            </a:r>
            <a:r>
              <a:rPr lang="it-IT" dirty="0" smtClean="0">
                <a:solidFill>
                  <a:srgbClr val="000000"/>
                </a:solidFill>
              </a:rPr>
              <a:t>: dopo 1 h </a:t>
            </a:r>
            <a:r>
              <a:rPr lang="it-IT" dirty="0" err="1" smtClean="0">
                <a:solidFill>
                  <a:srgbClr val="000000"/>
                </a:solidFill>
              </a:rPr>
              <a:t>p.o.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it-IT" dirty="0">
                <a:solidFill>
                  <a:srgbClr val="FF0000"/>
                </a:solidFill>
              </a:rPr>
              <a:t>Metabolizzazione</a:t>
            </a:r>
            <a:r>
              <a:rPr lang="it-IT" dirty="0" smtClean="0">
                <a:solidFill>
                  <a:srgbClr val="000090"/>
                </a:solidFill>
              </a:rPr>
              <a:t>: </a:t>
            </a:r>
            <a:r>
              <a:rPr lang="it-IT" i="1" dirty="0" smtClean="0">
                <a:solidFill>
                  <a:srgbClr val="000090"/>
                </a:solidFill>
              </a:rPr>
              <a:t>epatica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glucuron</a:t>
            </a:r>
            <a:r>
              <a:rPr lang="it-IT" dirty="0" err="1" smtClean="0"/>
              <a:t>azione</a:t>
            </a:r>
            <a:r>
              <a:rPr lang="it-IT" dirty="0" smtClean="0"/>
              <a:t> in posizione 3 (inattiva) e 6 (più attiva della morfina)</a:t>
            </a:r>
          </a:p>
          <a:p>
            <a:pPr algn="just"/>
            <a:r>
              <a:rPr lang="it-IT" dirty="0" smtClean="0"/>
              <a:t>Eliminazione: per via renale (da tener presente un’eventuale insufficienza renale)</a:t>
            </a:r>
          </a:p>
          <a:p>
            <a:pPr algn="just"/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Reazioni avverse</a:t>
            </a:r>
            <a:r>
              <a:rPr lang="it-IT" dirty="0" smtClean="0">
                <a:solidFill>
                  <a:srgbClr val="008000"/>
                </a:solidFill>
              </a:rPr>
              <a:t>: </a:t>
            </a:r>
            <a:r>
              <a:rPr lang="it-IT" dirty="0" smtClean="0"/>
              <a:t>tipiche degli oppiacei, ipereccitabilità, deliri, allucinazioni, confusione, </a:t>
            </a:r>
            <a:r>
              <a:rPr lang="it-IT" dirty="0" err="1" smtClean="0"/>
              <a:t>mioclono</a:t>
            </a:r>
            <a:endParaRPr lang="it-IT" dirty="0" smtClean="0"/>
          </a:p>
        </p:txBody>
      </p:sp>
      <p:pic>
        <p:nvPicPr>
          <p:cNvPr id="4" name="Picture 8" descr="C:\Documenti\Immagini\Dolore\oppioidi\opium-pop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2965588"/>
            <a:ext cx="26130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596900"/>
            <a:ext cx="2540000" cy="2159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881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21000" y="266700"/>
            <a:ext cx="2313454" cy="707886"/>
          </a:xfrm>
          <a:prstGeom prst="rect">
            <a:avLst/>
          </a:prstGeom>
          <a:solidFill>
            <a:srgbClr val="000090"/>
          </a:solidFill>
          <a:ln w="38100" cmpd="dbl">
            <a:solidFill>
              <a:srgbClr val="A71AFD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FENTANIL</a:t>
            </a:r>
            <a:endParaRPr lang="it-IT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42900" y="1219476"/>
            <a:ext cx="8382000" cy="4801315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A71AFD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Dervato</a:t>
            </a:r>
            <a:r>
              <a:rPr lang="it-IT" dirty="0" smtClean="0"/>
              <a:t> sintetico - Agonista selettivo </a:t>
            </a:r>
            <a:r>
              <a:rPr lang="it-IT" dirty="0" smtClean="0">
                <a:latin typeface="Symbol" charset="2"/>
                <a:cs typeface="Symbol" charset="2"/>
              </a:rPr>
              <a:t>m </a:t>
            </a:r>
            <a:r>
              <a:rPr lang="it-IT" dirty="0" smtClean="0"/>
              <a:t>oppioide- Al sottogruppo appartengono anche SUFENTANIL (5 volte + potente), ALFENTANIL (&gt; rapidità d’azione ma &lt; emivita), REMIFENTANIL </a:t>
            </a:r>
          </a:p>
          <a:p>
            <a:r>
              <a:rPr lang="it-IT" dirty="0" smtClean="0"/>
              <a:t>L’elevata </a:t>
            </a:r>
            <a:r>
              <a:rPr lang="it-IT" dirty="0" err="1" smtClean="0"/>
              <a:t>lipofilia</a:t>
            </a:r>
            <a:r>
              <a:rPr lang="it-IT" dirty="0" smtClean="0"/>
              <a:t> garantisce la cessione del farmaco attraverso la cute da parte di un sistema esterno (cerotto nel dolore oncologico)</a:t>
            </a:r>
          </a:p>
          <a:p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100 volte più potente della morfina 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Elevata rapidità di azione (30 </a:t>
            </a:r>
            <a:r>
              <a:rPr lang="it-IT" dirty="0" err="1" smtClean="0"/>
              <a:t>s</a:t>
            </a:r>
            <a:r>
              <a:rPr lang="it-IT" dirty="0" smtClean="0"/>
              <a:t> </a:t>
            </a:r>
            <a:r>
              <a:rPr lang="it-IT" dirty="0"/>
              <a:t>dopo  </a:t>
            </a:r>
            <a:r>
              <a:rPr lang="it-IT" dirty="0" err="1"/>
              <a:t>e.v.</a:t>
            </a:r>
            <a:r>
              <a:rPr lang="it-IT" dirty="0"/>
              <a:t>) e limitata durata </a:t>
            </a:r>
            <a:r>
              <a:rPr lang="it-IT" dirty="0" smtClean="0"/>
              <a:t>d</a:t>
            </a:r>
            <a:r>
              <a:rPr lang="it-IT" dirty="0" smtClean="0">
                <a:latin typeface="Arial"/>
              </a:rPr>
              <a:t>’</a:t>
            </a:r>
            <a:r>
              <a:rPr lang="it-IT" dirty="0" smtClean="0"/>
              <a:t>azione </a:t>
            </a:r>
            <a:r>
              <a:rPr lang="it-IT" dirty="0"/>
              <a:t>nelle forme iniettabili (30-60 </a:t>
            </a:r>
            <a:r>
              <a:rPr lang="it-IT" dirty="0" err="1"/>
              <a:t>min</a:t>
            </a:r>
            <a:r>
              <a:rPr lang="it-IT" dirty="0"/>
              <a:t> dopo </a:t>
            </a:r>
            <a:r>
              <a:rPr lang="it-IT" dirty="0" err="1"/>
              <a:t>ev</a:t>
            </a:r>
            <a:r>
              <a:rPr lang="it-IT" dirty="0" smtClean="0"/>
              <a:t>)       </a:t>
            </a:r>
            <a:r>
              <a:rPr lang="it-IT" dirty="0" smtClean="0">
                <a:solidFill>
                  <a:srgbClr val="FF0000"/>
                </a:solidFill>
              </a:rPr>
              <a:t>Emivita </a:t>
            </a:r>
            <a:r>
              <a:rPr lang="it-IT" dirty="0" smtClean="0">
                <a:solidFill>
                  <a:srgbClr val="000000"/>
                </a:solidFill>
              </a:rPr>
              <a:t>20-30 </a:t>
            </a:r>
            <a:r>
              <a:rPr lang="it-IT" dirty="0" err="1" smtClean="0">
                <a:solidFill>
                  <a:srgbClr val="000000"/>
                </a:solidFill>
              </a:rPr>
              <a:t>min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Metabolizzazione</a:t>
            </a:r>
            <a:r>
              <a:rPr lang="it-IT" dirty="0" smtClean="0"/>
              <a:t>: epatica e non ha metaboliti attivi. No somministrazione </a:t>
            </a:r>
            <a:r>
              <a:rPr lang="it-IT" dirty="0" err="1" smtClean="0"/>
              <a:t>p.o.</a:t>
            </a:r>
            <a:r>
              <a:rPr lang="it-IT" dirty="0" smtClean="0"/>
              <a:t> perché la clearance epatica al primo passaggio è del 70%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Reazioni avverse</a:t>
            </a:r>
            <a:r>
              <a:rPr lang="it-IT" dirty="0" smtClean="0">
                <a:solidFill>
                  <a:srgbClr val="008000"/>
                </a:solidFill>
              </a:rPr>
              <a:t>: </a:t>
            </a:r>
            <a:r>
              <a:rPr lang="it-IT" dirty="0" smtClean="0">
                <a:solidFill>
                  <a:srgbClr val="000000"/>
                </a:solidFill>
              </a:rPr>
              <a:t>tipici degli oppiacei, solo raramente si può avere rigidità della muscolatura toracica </a:t>
            </a:r>
          </a:p>
          <a:p>
            <a:pPr eaLnBrk="0" hangingPunct="0">
              <a:buClr>
                <a:srgbClr val="FF6699"/>
              </a:buClr>
              <a:defRPr/>
            </a:pPr>
            <a:endParaRPr lang="it-IT" dirty="0" smtClean="0">
              <a:solidFill>
                <a:srgbClr val="008000"/>
              </a:solidFill>
            </a:endParaRPr>
          </a:p>
          <a:p>
            <a:pPr eaLnBrk="0" hangingPunct="0">
              <a:buClr>
                <a:srgbClr val="FF6699"/>
              </a:buClr>
              <a:defRPr/>
            </a:pP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0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292100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en-US" sz="2000" dirty="0" err="1">
                <a:solidFill>
                  <a:srgbClr val="003A73"/>
                </a:solidFill>
                <a:latin typeface="Verdana" charset="0"/>
              </a:rPr>
              <a:t>Caratteristiche</a:t>
            </a:r>
            <a:r>
              <a:rPr lang="en-US" sz="2000" dirty="0">
                <a:solidFill>
                  <a:srgbClr val="003A73"/>
                </a:solidFill>
                <a:latin typeface="Verdana" charset="0"/>
              </a:rPr>
              <a:t> di un </a:t>
            </a:r>
            <a:r>
              <a:rPr lang="en-US" sz="2000" dirty="0" err="1">
                <a:solidFill>
                  <a:srgbClr val="003A73"/>
                </a:solidFill>
                <a:latin typeface="Verdana" charset="0"/>
              </a:rPr>
              <a:t>tipico</a:t>
            </a:r>
            <a:r>
              <a:rPr lang="en-US" sz="2000" dirty="0">
                <a:solidFill>
                  <a:srgbClr val="003A73"/>
                </a:solidFill>
                <a:latin typeface="Verdana" charset="0"/>
              </a:rPr>
              <a:t> </a:t>
            </a:r>
            <a:r>
              <a:rPr lang="en-US" sz="2000" dirty="0" err="1">
                <a:solidFill>
                  <a:srgbClr val="003A73"/>
                </a:solidFill>
                <a:latin typeface="Verdana" charset="0"/>
              </a:rPr>
              <a:t>episodio</a:t>
            </a:r>
            <a:r>
              <a:rPr lang="en-US" sz="2000" dirty="0">
                <a:solidFill>
                  <a:srgbClr val="003A73"/>
                </a:solidFill>
                <a:latin typeface="Verdana" charset="0"/>
              </a:rPr>
              <a:t> di Breakthrough cancer pain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" y="6478588"/>
            <a:ext cx="906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350" indent="6350"/>
            <a:endParaRPr lang="en-GB" sz="1400">
              <a:solidFill>
                <a:srgbClr val="000000"/>
              </a:solidFill>
            </a:endParaRPr>
          </a:p>
        </p:txBody>
      </p:sp>
      <p:graphicFrame>
        <p:nvGraphicFramePr>
          <p:cNvPr id="968708" name="Group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61749005"/>
              </p:ext>
            </p:extLst>
          </p:nvPr>
        </p:nvGraphicFramePr>
        <p:xfrm>
          <a:off x="457200" y="4470400"/>
          <a:ext cx="6553200" cy="1383666"/>
        </p:xfrm>
        <a:graphic>
          <a:graphicData uri="http://schemas.openxmlformats.org/drawingml/2006/table">
            <a:tbl>
              <a:tblPr/>
              <a:tblGrid>
                <a:gridCol w="1881188"/>
                <a:gridCol w="4672012"/>
              </a:tblGrid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Rapido esordio</a:t>
                      </a:r>
                      <a:endParaRPr kumimoji="0" lang="en-GB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7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Il picco d’intensità si raggiunge in 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 minuti</a:t>
                      </a:r>
                      <a:endParaRPr kumimoji="0" lang="en-GB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Breve durata</a:t>
                      </a:r>
                      <a:endParaRPr kumimoji="0" lang="en-GB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7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Durata media: 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~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30 minuti</a:t>
                      </a:r>
                      <a:endParaRPr kumimoji="0" lang="en-GB" sz="15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Frequenza </a:t>
                      </a:r>
                    </a:p>
                  </a:txBody>
                  <a:tcPr anchor="ctr" horzOverflow="overflow">
                    <a:lnL>
                      <a:noFill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7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Frequenza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media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giornaliera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: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-</a:t>
                      </a:r>
                      <a:r>
                        <a:rPr kumimoji="0" lang="en-GB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4 </a:t>
                      </a:r>
                      <a:r>
                        <a:rPr kumimoji="0" lang="en-GB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episodi</a:t>
                      </a:r>
                      <a:endParaRPr kumimoji="0" lang="en-GB" sz="15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48" name="Picture 22" descr="Typical BTP Episode_jan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1" y="1114426"/>
            <a:ext cx="2818749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2156474" y="2343150"/>
            <a:ext cx="2289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600" b="1" dirty="0" err="1">
                <a:solidFill>
                  <a:srgbClr val="003A73"/>
                </a:solidFill>
              </a:rPr>
              <a:t>Percent</a:t>
            </a:r>
            <a:r>
              <a:rPr lang="it-IT" sz="1600" b="1" dirty="0">
                <a:solidFill>
                  <a:srgbClr val="003A73"/>
                </a:solidFill>
              </a:rPr>
              <a:t> BTCP </a:t>
            </a:r>
            <a:r>
              <a:rPr lang="it-IT" sz="1600" b="1" dirty="0" err="1">
                <a:solidFill>
                  <a:srgbClr val="003A73"/>
                </a:solidFill>
              </a:rPr>
              <a:t>episodes</a:t>
            </a:r>
            <a:endParaRPr lang="it-IT" sz="1600" b="1" baseline="-25000" dirty="0">
              <a:solidFill>
                <a:srgbClr val="003A73"/>
              </a:solidFill>
            </a:endParaRP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273277"/>
              </p:ext>
            </p:extLst>
          </p:nvPr>
        </p:nvGraphicFramePr>
        <p:xfrm>
          <a:off x="3453465" y="1114425"/>
          <a:ext cx="5531133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0" name="Grafico" r:id="rId5" imgW="6700085" imgH="3816427" progId="Excel.Chart.8">
                  <p:embed/>
                </p:oleObj>
              </mc:Choice>
              <mc:Fallback>
                <p:oleObj name="Grafico" r:id="rId5" imgW="6700085" imgH="3816427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3465" y="1114425"/>
                        <a:ext cx="5531133" cy="3149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24299" y="3451226"/>
            <a:ext cx="77549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>
                <a:solidFill>
                  <a:srgbClr val="000000"/>
                </a:solidFill>
                <a:sym typeface="Symbol" charset="0"/>
              </a:rPr>
              <a:t>15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695826" y="3465514"/>
            <a:ext cx="1065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srgbClr val="000000"/>
                </a:solidFill>
                <a:sym typeface="Symbol" charset="0"/>
              </a:rPr>
              <a:t>15</a:t>
            </a:r>
            <a:r>
              <a:rPr lang="en-GB" sz="1600" dirty="0">
                <a:solidFill>
                  <a:srgbClr val="000000"/>
                </a:solidFill>
                <a:sym typeface="Symbol" charset="0"/>
              </a:rPr>
              <a:t>–30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153694" y="3856037"/>
            <a:ext cx="3602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600" b="1" dirty="0" err="1">
                <a:solidFill>
                  <a:srgbClr val="003A73"/>
                </a:solidFill>
              </a:rPr>
              <a:t>Duration</a:t>
            </a:r>
            <a:r>
              <a:rPr lang="it-IT" sz="1600" b="1" dirty="0">
                <a:solidFill>
                  <a:srgbClr val="003A73"/>
                </a:solidFill>
              </a:rPr>
              <a:t> of BTCP </a:t>
            </a:r>
            <a:r>
              <a:rPr lang="it-IT" sz="1600" b="1" dirty="0" err="1">
                <a:solidFill>
                  <a:srgbClr val="003A73"/>
                </a:solidFill>
              </a:rPr>
              <a:t>episodes</a:t>
            </a:r>
            <a:r>
              <a:rPr lang="it-IT" sz="1600" b="1" dirty="0">
                <a:solidFill>
                  <a:srgbClr val="003A73"/>
                </a:solidFill>
              </a:rPr>
              <a:t> (minutes)</a:t>
            </a:r>
            <a:endParaRPr lang="it-IT" sz="1600" b="1" baseline="-25000" dirty="0">
              <a:solidFill>
                <a:srgbClr val="003A73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507832" y="3467101"/>
            <a:ext cx="94376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srgbClr val="000000"/>
                </a:solidFill>
                <a:sym typeface="Symbol" charset="0"/>
              </a:rPr>
              <a:t>30</a:t>
            </a:r>
            <a:r>
              <a:rPr lang="en-GB" sz="1600" dirty="0">
                <a:solidFill>
                  <a:srgbClr val="000000"/>
                </a:solidFill>
                <a:sym typeface="Symbol" charset="0"/>
              </a:rPr>
              <a:t>–60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387306" y="3468689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srgbClr val="000000"/>
                </a:solidFill>
                <a:sym typeface="Symbol" charset="0"/>
              </a:rPr>
              <a:t>60</a:t>
            </a:r>
            <a:r>
              <a:rPr lang="en-GB" sz="1600" dirty="0">
                <a:solidFill>
                  <a:srgbClr val="000000"/>
                </a:solidFill>
                <a:sym typeface="Symbol" charset="0"/>
              </a:rPr>
              <a:t>–120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297738" y="3470277"/>
            <a:ext cx="728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1600" dirty="0" smtClean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  <a:t>120</a:t>
            </a:r>
            <a:endParaRPr lang="en-GB" sz="16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899400" y="3443287"/>
            <a:ext cx="108519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1600" dirty="0" smtClean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  <a:t>    Not </a:t>
            </a:r>
            <a:r>
              <a:rPr lang="en-GB" sz="1600" dirty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  <a:t/>
            </a:r>
            <a:br>
              <a:rPr lang="en-GB" sz="1600" dirty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</a:br>
            <a:r>
              <a:rPr lang="en-GB" sz="1600" dirty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  <a:t>specified</a:t>
            </a:r>
            <a:endParaRPr lang="en-GB" sz="16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0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8713788" cy="155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b="1" dirty="0">
                <a:cs typeface="+mn-cs"/>
              </a:rPr>
              <a:t>In </a:t>
            </a:r>
            <a:r>
              <a:rPr lang="en-US" sz="2000" b="1" dirty="0" smtClean="0">
                <a:cs typeface="+mn-cs"/>
              </a:rPr>
              <a:t>1971  </a:t>
            </a:r>
            <a:r>
              <a:rPr lang="en-US" sz="2000" b="1" dirty="0">
                <a:cs typeface="+mn-cs"/>
              </a:rPr>
              <a:t>Dr. John Vane, </a:t>
            </a:r>
            <a:r>
              <a:rPr lang="en-US" sz="2000" b="1" dirty="0" err="1" smtClean="0">
                <a:cs typeface="+mn-cs"/>
              </a:rPr>
              <a:t>pubblicò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su</a:t>
            </a:r>
            <a:r>
              <a:rPr lang="en-US" sz="2000" b="1" dirty="0" smtClean="0">
                <a:cs typeface="+mn-cs"/>
              </a:rPr>
              <a:t> Nature </a:t>
            </a:r>
            <a:r>
              <a:rPr lang="en-US" sz="2000" b="1" dirty="0" err="1" smtClean="0">
                <a:cs typeface="+mn-cs"/>
              </a:rPr>
              <a:t>il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meccanismo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d’azione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dell’aspirina</a:t>
            </a:r>
            <a:r>
              <a:rPr lang="en-US" sz="2000" b="1" dirty="0" smtClean="0">
                <a:cs typeface="+mn-cs"/>
              </a:rPr>
              <a:t> </a:t>
            </a:r>
          </a:p>
          <a:p>
            <a:pPr algn="just">
              <a:lnSpc>
                <a:spcPct val="120000"/>
              </a:lnSpc>
              <a:defRPr/>
            </a:pPr>
            <a:endParaRPr lang="en-US" sz="2000" b="1" dirty="0" smtClean="0">
              <a:cs typeface="+mn-cs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2000" b="1" dirty="0" smtClean="0">
                <a:cs typeface="+mn-cs"/>
              </a:rPr>
              <a:t>1982</a:t>
            </a:r>
            <a:r>
              <a:rPr lang="en-US" sz="2000" b="1" dirty="0">
                <a:cs typeface="+mn-cs"/>
              </a:rPr>
              <a:t>	Dr. Vane </a:t>
            </a:r>
            <a:r>
              <a:rPr lang="en-US" sz="2000" b="1" dirty="0" err="1" smtClean="0">
                <a:cs typeface="+mn-cs"/>
              </a:rPr>
              <a:t>vinse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il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premio</a:t>
            </a:r>
            <a:r>
              <a:rPr lang="en-US" sz="2000" b="1" dirty="0" smtClean="0">
                <a:cs typeface="+mn-cs"/>
              </a:rPr>
              <a:t> Nobel per </a:t>
            </a:r>
            <a:r>
              <a:rPr lang="en-US" sz="2000" b="1" dirty="0"/>
              <a:t>l</a:t>
            </a:r>
            <a:r>
              <a:rPr lang="en-US" sz="2000" b="1" dirty="0" smtClean="0">
                <a:cs typeface="+mn-cs"/>
              </a:rPr>
              <a:t>a </a:t>
            </a:r>
            <a:r>
              <a:rPr lang="en-US" sz="2000" b="1" dirty="0" err="1" smtClean="0">
                <a:cs typeface="+mn-cs"/>
              </a:rPr>
              <a:t>medicina</a:t>
            </a:r>
            <a:r>
              <a:rPr lang="en-US" sz="2000" b="1" dirty="0" smtClean="0">
                <a:cs typeface="+mn-cs"/>
              </a:rPr>
              <a:t> a </a:t>
            </a:r>
            <a:r>
              <a:rPr lang="en-US" sz="2000" b="1" dirty="0" err="1" smtClean="0">
                <a:cs typeface="+mn-cs"/>
              </a:rPr>
              <a:t>riconoscimento</a:t>
            </a:r>
            <a:r>
              <a:rPr lang="en-US" sz="2000" b="1" dirty="0" smtClean="0">
                <a:cs typeface="+mn-cs"/>
              </a:rPr>
              <a:t> di </a:t>
            </a:r>
            <a:r>
              <a:rPr lang="en-US" sz="2000" b="1" dirty="0" err="1" smtClean="0">
                <a:cs typeface="+mn-cs"/>
              </a:rPr>
              <a:t>questa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scoperta</a:t>
            </a:r>
            <a:endParaRPr lang="en-US" sz="2000" b="1" dirty="0">
              <a:cs typeface="+mn-cs"/>
            </a:endParaRPr>
          </a:p>
        </p:txBody>
      </p:sp>
      <p:pic>
        <p:nvPicPr>
          <p:cNvPr id="24579" name="Picture 4" descr="WOA_1982_nobelprize507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71863"/>
            <a:ext cx="4826000" cy="3263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5" descr="John Vane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602038"/>
            <a:ext cx="3752850" cy="2578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971550" y="6237288"/>
            <a:ext cx="1276350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cs typeface="+mn-cs"/>
              </a:rPr>
              <a:t>1927-2004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76500" y="311150"/>
            <a:ext cx="3721100" cy="787400"/>
          </a:xfrm>
          <a:prstGeom prst="rect">
            <a:avLst/>
          </a:prstGeom>
          <a:solidFill>
            <a:srgbClr val="FFFFFF"/>
          </a:solidFill>
          <a:ln w="28575" cmpd="sng">
            <a:noFill/>
            <a:miter lim="800000"/>
            <a:headEnd/>
            <a:tailEnd/>
          </a:ln>
          <a:effectLst/>
          <a:extLst/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35A46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Basi storiche</a:t>
            </a:r>
          </a:p>
        </p:txBody>
      </p:sp>
    </p:spTree>
    <p:extLst>
      <p:ext uri="{BB962C8B-B14F-4D97-AF65-F5344CB8AC3E}">
        <p14:creationId xmlns:p14="http://schemas.microsoft.com/office/powerpoint/2010/main" val="1465537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title"/>
          </p:nvPr>
        </p:nvSpPr>
        <p:spPr>
          <a:xfrm>
            <a:off x="1368425" y="115888"/>
            <a:ext cx="6083300" cy="673100"/>
          </a:xfrm>
          <a:solidFill>
            <a:srgbClr val="FFFFFF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+mn-lt"/>
              </a:rPr>
              <a:t>SOMMINISTRAZIONE INTRANASALE:</a:t>
            </a:r>
            <a:br>
              <a:rPr lang="en-US" sz="2400" b="1" dirty="0">
                <a:solidFill>
                  <a:srgbClr val="FF0000"/>
                </a:solidFill>
                <a:latin typeface="+mn-lt"/>
              </a:rPr>
            </a:br>
            <a:r>
              <a:rPr lang="en-US" sz="2400" b="1" dirty="0">
                <a:solidFill>
                  <a:srgbClr val="FF0000"/>
                </a:solidFill>
                <a:latin typeface="+mn-lt"/>
              </a:rPr>
              <a:t>Fentanyl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citrato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990600"/>
            <a:ext cx="6061075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96863" y="4084638"/>
            <a:ext cx="8461375" cy="23399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600" dirty="0"/>
              <a:t>Il principio attivo da somministrare per via nasale deve avere, idealmente, le seguenti proprietà:</a:t>
            </a:r>
          </a:p>
          <a:p>
            <a:r>
              <a:rPr lang="it-IT" sz="1600" dirty="0"/>
              <a:t> </a:t>
            </a:r>
          </a:p>
          <a:p>
            <a:pPr>
              <a:buClr>
                <a:srgbClr val="0070C0"/>
              </a:buClr>
              <a:buFont typeface="Wingdings" charset="0"/>
              <a:buChar char="Ø"/>
            </a:pPr>
            <a:r>
              <a:rPr lang="it-IT" sz="1600" dirty="0"/>
              <a:t>basso peso molecolare</a:t>
            </a:r>
          </a:p>
          <a:p>
            <a:pPr>
              <a:buClr>
                <a:srgbClr val="0070C0"/>
              </a:buClr>
              <a:buFont typeface="Wingdings" charset="0"/>
              <a:buChar char="Ø"/>
            </a:pPr>
            <a:r>
              <a:rPr lang="it-IT" sz="1600" dirty="0"/>
              <a:t>alta </a:t>
            </a:r>
            <a:r>
              <a:rPr lang="it-IT" sz="1600" dirty="0" err="1"/>
              <a:t>lipofilia</a:t>
            </a:r>
            <a:r>
              <a:rPr lang="it-IT" sz="1600" dirty="0"/>
              <a:t> </a:t>
            </a:r>
          </a:p>
          <a:p>
            <a:pPr>
              <a:buClr>
                <a:srgbClr val="0070C0"/>
              </a:buClr>
              <a:buFont typeface="Wingdings" charset="0"/>
              <a:buChar char="Ø"/>
            </a:pPr>
            <a:r>
              <a:rPr lang="it-IT" sz="1600" dirty="0"/>
              <a:t>una solubilità che consenta di sciogliere la dose terapeutica in 100 </a:t>
            </a:r>
            <a:r>
              <a:rPr lang="it-IT" sz="1600" dirty="0" err="1">
                <a:latin typeface="Symbol" charset="0"/>
              </a:rPr>
              <a:t>m</a:t>
            </a:r>
            <a:r>
              <a:rPr lang="it-IT" sz="1600" dirty="0" err="1"/>
              <a:t>L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Fentanyl</a:t>
            </a:r>
            <a:r>
              <a:rPr lang="it-IT" sz="1600" dirty="0"/>
              <a:t> citrato corrisponde a queste caratteristiche e non necessita quindi di promotori </a:t>
            </a:r>
            <a:r>
              <a:rPr lang="it-IT" sz="1600" dirty="0" err="1"/>
              <a:t>dell</a:t>
            </a:r>
            <a:r>
              <a:rPr lang="ja-JP" altLang="it-IT" sz="1600" dirty="0"/>
              <a:t>’</a:t>
            </a:r>
            <a:r>
              <a:rPr lang="it-IT" sz="1600" dirty="0"/>
              <a:t>assorbimento, quali </a:t>
            </a:r>
            <a:r>
              <a:rPr lang="it-IT" sz="1600" dirty="0" err="1"/>
              <a:t>chitosano</a:t>
            </a:r>
            <a:r>
              <a:rPr lang="it-IT" sz="1600" dirty="0"/>
              <a:t> o pectina</a:t>
            </a:r>
          </a:p>
        </p:txBody>
      </p:sp>
    </p:spTree>
    <p:extLst>
      <p:ext uri="{BB962C8B-B14F-4D97-AF65-F5344CB8AC3E}">
        <p14:creationId xmlns:p14="http://schemas.microsoft.com/office/powerpoint/2010/main" val="15934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92400" y="368300"/>
            <a:ext cx="3087704" cy="707886"/>
          </a:xfrm>
          <a:prstGeom prst="rect">
            <a:avLst/>
          </a:prstGeom>
          <a:solidFill>
            <a:srgbClr val="000090"/>
          </a:solidFill>
          <a:ln w="38100" cmpd="dbl">
            <a:solidFill>
              <a:srgbClr val="A71AFD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OSSICODONE</a:t>
            </a:r>
            <a:endParaRPr lang="it-IT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4000" y="1378088"/>
            <a:ext cx="8382000" cy="4970592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A71AFD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Fu sviluppato nel 1916 in Germania, come uno dei diversi nuovi semi-sintetici oppioidi </a:t>
            </a:r>
            <a:endParaRPr lang="it-IT" dirty="0" smtClean="0"/>
          </a:p>
          <a:p>
            <a:r>
              <a:rPr lang="it-IT" dirty="0" smtClean="0"/>
              <a:t>Agonista</a:t>
            </a:r>
            <a:r>
              <a:rPr lang="it-IT" i="1" dirty="0" smtClean="0">
                <a:latin typeface="Symbol" charset="2"/>
                <a:cs typeface="Symbol" charset="2"/>
              </a:rPr>
              <a:t> m </a:t>
            </a:r>
            <a:r>
              <a:rPr lang="it-IT" dirty="0" smtClean="0"/>
              <a:t>e </a:t>
            </a:r>
            <a:r>
              <a:rPr lang="it-IT" i="1" dirty="0" smtClean="0"/>
              <a:t>K </a:t>
            </a:r>
            <a:r>
              <a:rPr lang="it-IT" dirty="0" smtClean="0"/>
              <a:t>oppioide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Dose</a:t>
            </a:r>
            <a:r>
              <a:rPr lang="it-IT" dirty="0" smtClean="0"/>
              <a:t>: 5 -80 </a:t>
            </a:r>
            <a:r>
              <a:rPr lang="it-IT" dirty="0" err="1" smtClean="0"/>
              <a:t>p.o</a:t>
            </a:r>
            <a:r>
              <a:rPr lang="it-IT" dirty="0" smtClean="0"/>
              <a:t>   -   50-10 </a:t>
            </a:r>
            <a:r>
              <a:rPr lang="it-IT" dirty="0" err="1" smtClean="0"/>
              <a:t>i.m</a:t>
            </a:r>
            <a:r>
              <a:rPr lang="it-IT" dirty="0" smtClean="0"/>
              <a:t>. 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Emivita</a:t>
            </a:r>
            <a:r>
              <a:rPr lang="it-IT" dirty="0" smtClean="0"/>
              <a:t> </a:t>
            </a:r>
            <a:r>
              <a:rPr lang="it-IT" dirty="0"/>
              <a:t>Dopo </a:t>
            </a:r>
            <a:r>
              <a:rPr lang="it-IT" dirty="0" smtClean="0"/>
              <a:t>somministrazione </a:t>
            </a:r>
            <a:r>
              <a:rPr lang="it-IT" dirty="0" err="1" smtClean="0"/>
              <a:t>p.o.</a:t>
            </a:r>
            <a:r>
              <a:rPr lang="it-IT" dirty="0" smtClean="0"/>
              <a:t> a pronto rilascio il  picco plasmatico si ha  in </a:t>
            </a:r>
            <a:r>
              <a:rPr lang="it-IT" dirty="0"/>
              <a:t>circa </a:t>
            </a:r>
            <a:r>
              <a:rPr lang="it-IT" dirty="0" smtClean="0"/>
              <a:t>60 </a:t>
            </a:r>
            <a:r>
              <a:rPr lang="it-IT" dirty="0" err="1" smtClean="0"/>
              <a:t>min</a:t>
            </a:r>
            <a:r>
              <a:rPr lang="it-IT" dirty="0" smtClean="0"/>
              <a:t>; </a:t>
            </a:r>
            <a:r>
              <a:rPr lang="it-IT" dirty="0"/>
              <a:t>dopo una dose orale di una formulazione a rilascio prolungato, </a:t>
            </a:r>
            <a:r>
              <a:rPr lang="it-IT" dirty="0" smtClean="0"/>
              <a:t>il picco si ottiene dopo circa tre </a:t>
            </a:r>
            <a:r>
              <a:rPr lang="it-IT" dirty="0"/>
              <a:t>ore.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Metabolizzazione</a:t>
            </a:r>
            <a:r>
              <a:rPr lang="it-IT" dirty="0" smtClean="0"/>
              <a:t>: metabolizzato </a:t>
            </a:r>
            <a:r>
              <a:rPr lang="it-IT" dirty="0"/>
              <a:t>nel fegato dal citocromo P450. Alcune persone sono </a:t>
            </a:r>
            <a:r>
              <a:rPr lang="it-IT" dirty="0" err="1"/>
              <a:t>metabolizzatori</a:t>
            </a:r>
            <a:r>
              <a:rPr lang="it-IT" dirty="0"/>
              <a:t> rapidi con conseguente riduzione dell'effetto analgesico, </a:t>
            </a:r>
            <a:r>
              <a:rPr lang="it-IT" dirty="0" smtClean="0"/>
              <a:t>mentre </a:t>
            </a:r>
            <a:r>
              <a:rPr lang="it-IT" dirty="0"/>
              <a:t>altri sono </a:t>
            </a:r>
            <a:r>
              <a:rPr lang="it-IT" dirty="0" err="1"/>
              <a:t>metabolizzatori</a:t>
            </a:r>
            <a:r>
              <a:rPr lang="it-IT" dirty="0"/>
              <a:t> lenti con conseguente aumento della </a:t>
            </a:r>
            <a:r>
              <a:rPr lang="it-IT" dirty="0" smtClean="0"/>
              <a:t>tossicità.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pPr algn="just"/>
            <a:r>
              <a:rPr lang="it-IT" dirty="0" smtClean="0">
                <a:solidFill>
                  <a:srgbClr val="FF0000"/>
                </a:solidFill>
              </a:rPr>
              <a:t>Reazioni avverse</a:t>
            </a:r>
            <a:r>
              <a:rPr lang="it-IT" dirty="0" smtClean="0"/>
              <a:t>: </a:t>
            </a:r>
            <a:r>
              <a:rPr lang="it-IT" dirty="0"/>
              <a:t>E’ generalmente meglio tollerato rispetto alla morfina</a:t>
            </a:r>
            <a:r>
              <a:rPr lang="it-IT" dirty="0" smtClean="0"/>
              <a:t>. Tipici degli oppiacei (euforia</a:t>
            </a:r>
            <a:r>
              <a:rPr lang="it-IT" dirty="0"/>
              <a:t>, perdita di memoria, costipazione, affaticamento, vertigini, </a:t>
            </a:r>
            <a:r>
              <a:rPr lang="it-IT" dirty="0" smtClean="0"/>
              <a:t>nausea…). Rispetto </a:t>
            </a:r>
            <a:r>
              <a:rPr lang="it-IT" dirty="0"/>
              <a:t>alla morfina, l'</a:t>
            </a:r>
            <a:r>
              <a:rPr lang="it-IT" dirty="0" err="1"/>
              <a:t>ossicodone</a:t>
            </a:r>
            <a:r>
              <a:rPr lang="it-IT" dirty="0"/>
              <a:t> causa meno depressione respiratoria, sedazione, prurito, nausea ed euforia. </a:t>
            </a:r>
          </a:p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56428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06564" y="352286"/>
            <a:ext cx="3685624" cy="707886"/>
          </a:xfrm>
          <a:prstGeom prst="rect">
            <a:avLst/>
          </a:prstGeom>
          <a:solidFill>
            <a:srgbClr val="000090"/>
          </a:solidFill>
          <a:ln w="38100" cmpd="dbl">
            <a:solidFill>
              <a:srgbClr val="A71AFD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BUPRENORFINA</a:t>
            </a:r>
            <a:endParaRPr lang="it-IT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42900" y="1708288"/>
            <a:ext cx="8382000" cy="5355313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A71AFD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Agonista parziale </a:t>
            </a:r>
            <a:r>
              <a:rPr lang="it-IT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it-IT" dirty="0" smtClean="0">
                <a:solidFill>
                  <a:srgbClr val="000000"/>
                </a:solidFill>
              </a:rPr>
              <a:t> e </a:t>
            </a:r>
            <a:r>
              <a:rPr lang="it-IT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it-IT" dirty="0" smtClean="0">
                <a:solidFill>
                  <a:srgbClr val="000000"/>
                </a:solidFill>
              </a:rPr>
              <a:t> e antagonista </a:t>
            </a:r>
            <a:r>
              <a:rPr lang="it-IT" i="1" dirty="0" smtClean="0">
                <a:solidFill>
                  <a:srgbClr val="000000"/>
                </a:solidFill>
                <a:cs typeface="Symbol" charset="2"/>
              </a:rPr>
              <a:t>K</a:t>
            </a:r>
          </a:p>
          <a:p>
            <a:r>
              <a:rPr lang="it-IT" dirty="0" smtClean="0"/>
              <a:t>Potente ed ad azione prolungata per lenta dissociazione dai recettori </a:t>
            </a:r>
            <a:r>
              <a:rPr lang="it-IT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it-IT" dirty="0" smtClean="0"/>
              <a:t>. </a:t>
            </a:r>
          </a:p>
          <a:p>
            <a:r>
              <a:rPr lang="it-IT" dirty="0" smtClean="0"/>
              <a:t>L’</a:t>
            </a:r>
            <a:r>
              <a:rPr lang="it-IT" dirty="0" err="1" smtClean="0"/>
              <a:t>Efficaia</a:t>
            </a:r>
            <a:r>
              <a:rPr lang="it-IT" dirty="0" smtClean="0"/>
              <a:t> analgesica è inferiore a morfina</a:t>
            </a:r>
          </a:p>
          <a:p>
            <a:r>
              <a:rPr lang="it-IT" dirty="0" smtClean="0"/>
              <a:t>Approvata per la terapia della dipendenza da oppioidi </a:t>
            </a:r>
            <a:endParaRPr lang="it-IT" dirty="0"/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Dosaggio</a:t>
            </a:r>
            <a:r>
              <a:rPr lang="it-IT" dirty="0" smtClean="0">
                <a:solidFill>
                  <a:srgbClr val="000000"/>
                </a:solidFill>
              </a:rPr>
              <a:t> Poco biodisponibile </a:t>
            </a:r>
            <a:r>
              <a:rPr lang="it-IT" dirty="0" err="1" smtClean="0">
                <a:solidFill>
                  <a:srgbClr val="000000"/>
                </a:solidFill>
              </a:rPr>
              <a:t>p.o.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i="1" dirty="0" smtClean="0">
                <a:solidFill>
                  <a:srgbClr val="000000"/>
                </a:solidFill>
              </a:rPr>
              <a:t>la via più usata è la sublinguale </a:t>
            </a:r>
            <a:r>
              <a:rPr lang="it-IT" dirty="0" smtClean="0">
                <a:solidFill>
                  <a:srgbClr val="000000"/>
                </a:solidFill>
              </a:rPr>
              <a:t>(0.2-0.4 mg)che ha un emivita di 3 h</a:t>
            </a:r>
          </a:p>
          <a:p>
            <a:r>
              <a:rPr lang="it-IT" dirty="0"/>
              <a:t>Nel trattamento </a:t>
            </a:r>
            <a:r>
              <a:rPr lang="it-IT" dirty="0" smtClean="0"/>
              <a:t>della </a:t>
            </a:r>
            <a:r>
              <a:rPr lang="it-IT" dirty="0"/>
              <a:t>dipendenza da oppiacei la dose </a:t>
            </a:r>
            <a:r>
              <a:rPr lang="it-IT" dirty="0" smtClean="0"/>
              <a:t>massima </a:t>
            </a:r>
            <a:r>
              <a:rPr lang="it-IT" dirty="0"/>
              <a:t>consentita in Italia è di 32 mg al </a:t>
            </a:r>
            <a:r>
              <a:rPr lang="it-IT" dirty="0" smtClean="0"/>
              <a:t>giorno</a:t>
            </a:r>
            <a:endParaRPr lang="it-IT" dirty="0"/>
          </a:p>
          <a:p>
            <a:endParaRPr lang="it-IT" dirty="0" smtClean="0">
              <a:solidFill>
                <a:srgbClr val="FF0000"/>
              </a:solidFill>
            </a:endParaRPr>
          </a:p>
          <a:p>
            <a:pPr algn="just"/>
            <a:r>
              <a:rPr lang="it-IT" dirty="0">
                <a:solidFill>
                  <a:srgbClr val="FF0000"/>
                </a:solidFill>
              </a:rPr>
              <a:t>Durata</a:t>
            </a:r>
            <a:r>
              <a:rPr lang="it-IT" dirty="0">
                <a:solidFill>
                  <a:srgbClr val="A71AFD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La durata dell'analgesia della </a:t>
            </a:r>
            <a:r>
              <a:rPr lang="it-IT" dirty="0" err="1">
                <a:solidFill>
                  <a:srgbClr val="000000"/>
                </a:solidFill>
              </a:rPr>
              <a:t>Buprenorfina</a:t>
            </a:r>
            <a:r>
              <a:rPr lang="it-IT" dirty="0">
                <a:solidFill>
                  <a:srgbClr val="000000"/>
                </a:solidFill>
              </a:rPr>
              <a:t> dopo somministrazione sublinguale</a:t>
            </a:r>
            <a:r>
              <a:rPr lang="it-IT" dirty="0" smtClean="0">
                <a:solidFill>
                  <a:srgbClr val="000000"/>
                </a:solidFill>
              </a:rPr>
              <a:t>, i.m., s.c. </a:t>
            </a:r>
            <a:r>
              <a:rPr lang="it-IT" dirty="0">
                <a:solidFill>
                  <a:srgbClr val="000000"/>
                </a:solidFill>
              </a:rPr>
              <a:t>o </a:t>
            </a:r>
            <a:r>
              <a:rPr lang="it-IT" dirty="0" err="1" smtClean="0">
                <a:solidFill>
                  <a:srgbClr val="000000"/>
                </a:solidFill>
              </a:rPr>
              <a:t>e.v.</a:t>
            </a:r>
            <a:r>
              <a:rPr lang="it-IT" dirty="0" smtClean="0">
                <a:solidFill>
                  <a:srgbClr val="000000"/>
                </a:solidFill>
              </a:rPr>
              <a:t> varia </a:t>
            </a:r>
            <a:r>
              <a:rPr lang="it-IT" dirty="0">
                <a:solidFill>
                  <a:srgbClr val="000000"/>
                </a:solidFill>
              </a:rPr>
              <a:t>dalle 6 alle 8 ore circa, se la somministrazione avviene tramite cerotti transdermici l'analgesia si mantiene per circa 96 </a:t>
            </a:r>
            <a:r>
              <a:rPr lang="it-IT" dirty="0" smtClean="0">
                <a:solidFill>
                  <a:srgbClr val="000000"/>
                </a:solidFill>
              </a:rPr>
              <a:t>ore</a:t>
            </a:r>
            <a:r>
              <a:rPr lang="it-IT" dirty="0">
                <a:solidFill>
                  <a:srgbClr val="000000"/>
                </a:solidFill>
              </a:rPr>
              <a:t>.</a:t>
            </a:r>
            <a:endParaRPr lang="it-IT" dirty="0" smtClean="0">
              <a:solidFill>
                <a:srgbClr val="000000"/>
              </a:solidFill>
            </a:endParaRPr>
          </a:p>
          <a:p>
            <a:pPr algn="just"/>
            <a:endParaRPr lang="it-IT" dirty="0" smtClean="0">
              <a:solidFill>
                <a:srgbClr val="000000"/>
              </a:solidFill>
            </a:endParaRPr>
          </a:p>
          <a:p>
            <a:pPr algn="just"/>
            <a:r>
              <a:rPr lang="it-IT" dirty="0" smtClean="0">
                <a:solidFill>
                  <a:srgbClr val="FF0000"/>
                </a:solidFill>
              </a:rPr>
              <a:t>Reazioni avverse</a:t>
            </a:r>
            <a:r>
              <a:rPr lang="it-IT" dirty="0" smtClean="0">
                <a:solidFill>
                  <a:srgbClr val="000000"/>
                </a:solidFill>
              </a:rPr>
              <a:t>: </a:t>
            </a:r>
            <a:r>
              <a:rPr lang="it-IT" dirty="0" err="1" smtClean="0">
                <a:solidFill>
                  <a:srgbClr val="000000"/>
                </a:solidFill>
              </a:rPr>
              <a:t>emesi</a:t>
            </a:r>
            <a:r>
              <a:rPr lang="it-IT" dirty="0" smtClean="0">
                <a:solidFill>
                  <a:srgbClr val="000000"/>
                </a:solidFill>
              </a:rPr>
              <a:t> se somministrata per via </a:t>
            </a:r>
            <a:r>
              <a:rPr lang="it-IT" dirty="0" err="1" smtClean="0">
                <a:solidFill>
                  <a:srgbClr val="000000"/>
                </a:solidFill>
              </a:rPr>
              <a:t>i.m</a:t>
            </a:r>
            <a:r>
              <a:rPr lang="it-IT" dirty="0" smtClean="0">
                <a:solidFill>
                  <a:srgbClr val="000000"/>
                </a:solidFill>
              </a:rPr>
              <a:t>. </a:t>
            </a:r>
          </a:p>
          <a:p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Non riduce la peristalsi intestinale. In caso di sovradosaggio il naloxone non </a:t>
            </a:r>
            <a:r>
              <a:rPr lang="it-IT" dirty="0" err="1" smtClean="0">
                <a:solidFill>
                  <a:srgbClr val="000000"/>
                </a:solidFill>
              </a:rPr>
              <a:t>reverte</a:t>
            </a:r>
            <a:r>
              <a:rPr lang="it-IT" dirty="0" smtClean="0">
                <a:solidFill>
                  <a:srgbClr val="000000"/>
                </a:solidFill>
              </a:rPr>
              <a:t> la difficoltà respiratoria (</a:t>
            </a:r>
            <a:r>
              <a:rPr lang="it-IT" sz="1400" dirty="0" smtClean="0">
                <a:solidFill>
                  <a:srgbClr val="000000"/>
                </a:solidFill>
              </a:rPr>
              <a:t>impiego di uno stimolante aspecifico</a:t>
            </a:r>
            <a:r>
              <a:rPr lang="it-IT" dirty="0" smtClean="0">
                <a:solidFill>
                  <a:srgbClr val="000000"/>
                </a:solidFill>
              </a:rPr>
              <a:t>) 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7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07975" y="1311275"/>
            <a:ext cx="8585200" cy="4968875"/>
          </a:xfrm>
          <a:prstGeom prst="rect">
            <a:avLst/>
          </a:prstGeom>
          <a:solidFill>
            <a:srgbClr val="33CC33">
              <a:alpha val="2392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68313" y="1457325"/>
            <a:ext cx="842486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54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b="1">
                <a:solidFill>
                  <a:srgbClr val="009900"/>
                </a:solidFill>
                <a:latin typeface="Tahoma" charset="0"/>
              </a:rPr>
              <a:t>Effetti centrali</a:t>
            </a:r>
            <a:r>
              <a:rPr lang="en-GB" b="1">
                <a:latin typeface="Tahoma" charset="0"/>
              </a:rPr>
              <a:t>	</a:t>
            </a:r>
            <a:r>
              <a:rPr lang="en-GB" b="1">
                <a:solidFill>
                  <a:srgbClr val="009900"/>
                </a:solidFill>
                <a:latin typeface="Tahoma" charset="0"/>
              </a:rPr>
              <a:t>Effetti periferici</a:t>
            </a:r>
            <a:r>
              <a:rPr lang="en-GB" sz="2000">
                <a:latin typeface="Tahoma" charset="0"/>
              </a:rPr>
              <a:t>	</a:t>
            </a:r>
          </a:p>
          <a:p>
            <a:r>
              <a:rPr lang="en-GB" sz="2000">
                <a:latin typeface="Tahoma" charset="0"/>
              </a:rPr>
              <a:t>	</a:t>
            </a:r>
          </a:p>
          <a:p>
            <a:r>
              <a:rPr lang="en-GB" sz="2000">
                <a:latin typeface="Tahoma" charset="0"/>
              </a:rPr>
              <a:t>Analgesia	Analgesia	</a:t>
            </a:r>
          </a:p>
          <a:p>
            <a:r>
              <a:rPr lang="en-GB" sz="2000">
                <a:latin typeface="Tahoma" charset="0"/>
              </a:rPr>
              <a:t>Depressione respiratoria	Vasodilatazione</a:t>
            </a:r>
          </a:p>
          <a:p>
            <a:r>
              <a:rPr lang="en-GB" sz="2000">
                <a:latin typeface="Tahoma" charset="0"/>
              </a:rPr>
              <a:t>Euforia/Disforia</a:t>
            </a:r>
          </a:p>
          <a:p>
            <a:r>
              <a:rPr lang="en-GB" sz="2000">
                <a:latin typeface="Tahoma" charset="0"/>
              </a:rPr>
              <a:t>Emesi	Lavoro cardiaco                      </a:t>
            </a:r>
            <a:br>
              <a:rPr lang="en-GB" sz="2000">
                <a:latin typeface="Tahoma" charset="0"/>
              </a:rPr>
            </a:br>
            <a:r>
              <a:rPr lang="en-GB" sz="2000">
                <a:latin typeface="Tahoma" charset="0"/>
              </a:rPr>
              <a:t>Convulsioni					</a:t>
            </a:r>
          </a:p>
          <a:p>
            <a:r>
              <a:rPr lang="en-GB" sz="2000">
                <a:latin typeface="Tahoma" charset="0"/>
              </a:rPr>
              <a:t>Miosi		</a:t>
            </a:r>
          </a:p>
          <a:p>
            <a:r>
              <a:rPr lang="en-GB" sz="2000">
                <a:latin typeface="Tahoma" charset="0"/>
              </a:rPr>
              <a:t>Bechico		</a:t>
            </a:r>
          </a:p>
          <a:p>
            <a:r>
              <a:rPr lang="en-GB" sz="2000">
                <a:latin typeface="Tahoma" charset="0"/>
              </a:rPr>
              <a:t>Modulazione endocrina		</a:t>
            </a:r>
          </a:p>
          <a:p>
            <a:r>
              <a:rPr lang="en-GB" sz="2000">
                <a:latin typeface="Tahoma" charset="0"/>
              </a:rPr>
              <a:t>Depressione immunitaria	Depressione immunitaria</a:t>
            </a:r>
          </a:p>
          <a:p>
            <a:r>
              <a:rPr lang="en-GB" sz="2000">
                <a:latin typeface="Tahoma" charset="0"/>
              </a:rPr>
              <a:t>Diminuzione transito intestinale	Diminuzione del transito intestinale</a:t>
            </a:r>
          </a:p>
          <a:p>
            <a:r>
              <a:rPr lang="en-GB" sz="2000">
                <a:latin typeface="Tahoma" charset="0"/>
              </a:rPr>
              <a:t>Tolleranza	(Stipsi)</a:t>
            </a:r>
          </a:p>
          <a:p>
            <a:r>
              <a:rPr lang="en-GB" sz="2000">
                <a:latin typeface="Tahoma" charset="0"/>
              </a:rPr>
              <a:t>Dipendenza                                      Contrazione della muscolatura liscia	</a:t>
            </a:r>
          </a:p>
          <a:p>
            <a:r>
              <a:rPr lang="en-GB" sz="2000">
                <a:latin typeface="Tahoma" charset="0"/>
              </a:rPr>
              <a:t>		</a:t>
            </a:r>
          </a:p>
          <a:p>
            <a:r>
              <a:rPr lang="en-GB" sz="2000">
                <a:latin typeface="Tahoma" charset="0"/>
              </a:rPr>
              <a:t>	</a:t>
            </a:r>
            <a:r>
              <a:rPr lang="en-GB" sz="1600">
                <a:latin typeface="Tahoma" charset="0"/>
              </a:rPr>
              <a:t>	</a:t>
            </a:r>
            <a:endParaRPr lang="it-IT" sz="1600">
              <a:latin typeface="Tahoma" charset="0"/>
            </a:endParaRP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829469" y="196851"/>
            <a:ext cx="71961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GB" sz="4400" dirty="0" err="1">
                <a:solidFill>
                  <a:schemeClr val="tx2"/>
                </a:solidFill>
              </a:rPr>
              <a:t>Effetti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dei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farmaci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oppiacei</a:t>
            </a:r>
            <a:endParaRPr lang="it-IT" sz="4400" dirty="0">
              <a:solidFill>
                <a:schemeClr val="tx2"/>
              </a:solidFill>
            </a:endParaRPr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4427538" y="3068638"/>
            <a:ext cx="0" cy="360362"/>
          </a:xfrm>
          <a:prstGeom prst="line">
            <a:avLst/>
          </a:prstGeom>
          <a:noFill/>
          <a:ln w="38100">
            <a:solidFill>
              <a:srgbClr val="99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1561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60" name="Group 12"/>
          <p:cNvGraphicFramePr>
            <a:graphicFrameLocks noGrp="1"/>
          </p:cNvGraphicFramePr>
          <p:nvPr/>
        </p:nvGraphicFramePr>
        <p:xfrm>
          <a:off x="647700" y="1362075"/>
          <a:ext cx="8172450" cy="4298951"/>
        </p:xfrm>
        <a:graphic>
          <a:graphicData uri="http://schemas.openxmlformats.org/drawingml/2006/table">
            <a:tbl>
              <a:tblPr/>
              <a:tblGrid>
                <a:gridCol w="4086225"/>
                <a:gridCol w="4086225"/>
              </a:tblGrid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Inizio terapia</a:t>
                      </a:r>
                    </a:p>
                  </a:txBody>
                  <a:tcPr marL="90000" marR="9000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DAA9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4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Mantenimento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rgbClr val="DAA9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42E"/>
                    </a:solidFill>
                  </a:tcPr>
                </a:tc>
              </a:tr>
              <a:tr h="3840163">
                <a:tc>
                  <a:txBody>
                    <a:bodyPr/>
                    <a:lstStyle/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Stipsi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Sedazione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Secchezza fauci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Nausea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Vomito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Prurito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Ritenzione urinaria</a:t>
                      </a:r>
                    </a:p>
                  </a:txBody>
                  <a:tcPr marL="90000" marR="9000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AA9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9904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Stipsi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Sedazione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Secchezza fauci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Allucinazioni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Iperalgesia, allodinia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Mioclonie</a:t>
                      </a:r>
                    </a:p>
                    <a:p>
                      <a:pPr marL="254000" marR="0" lvl="1" indent="-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Alterazioni cognitive</a:t>
                      </a:r>
                    </a:p>
                  </a:txBody>
                  <a:tcPr marL="90000" marR="90000" marT="0" marB="0" horzOverflow="overflow">
                    <a:lnL w="12700" cap="flat" cmpd="sng" algn="ctr">
                      <a:solidFill>
                        <a:srgbClr val="DAA9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9904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57" name="Rectangle 14"/>
          <p:cNvSpPr>
            <a:spLocks noGrp="1" noChangeArrowheads="1"/>
          </p:cNvSpPr>
          <p:nvPr>
            <p:ph type="title"/>
          </p:nvPr>
        </p:nvSpPr>
        <p:spPr>
          <a:xfrm>
            <a:off x="1408113" y="53975"/>
            <a:ext cx="7772400" cy="1143000"/>
          </a:xfrm>
        </p:spPr>
        <p:txBody>
          <a:bodyPr/>
          <a:lstStyle/>
          <a:p>
            <a:r>
              <a:rPr lang="it-IT" sz="3600"/>
              <a:t>Effetti collaterali degli oppioidi</a:t>
            </a:r>
          </a:p>
        </p:txBody>
      </p:sp>
    </p:spTree>
    <p:extLst>
      <p:ext uri="{BB962C8B-B14F-4D97-AF65-F5344CB8AC3E}">
        <p14:creationId xmlns:p14="http://schemas.microsoft.com/office/powerpoint/2010/main" val="428080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887413" y="381000"/>
            <a:ext cx="7196137" cy="73342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0" hangingPunct="0"/>
            <a:r>
              <a:rPr lang="it-IT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DEPRESSIONE RESPIRATORIA</a:t>
            </a:r>
            <a:endParaRPr lang="it-IT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98488" y="1371600"/>
            <a:ext cx="7920037" cy="522605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  <a:extLst/>
        </p:spPr>
        <p:txBody>
          <a:bodyPr/>
          <a:lstStyle/>
          <a:p>
            <a:pPr algn="just" eaLnBrk="0" hangingPunct="0">
              <a:spcBef>
                <a:spcPct val="20000"/>
              </a:spcBef>
            </a:pPr>
            <a:r>
              <a:rPr lang="it-IT" sz="2600" dirty="0" smtClean="0">
                <a:solidFill>
                  <a:srgbClr val="000090"/>
                </a:solidFill>
              </a:rPr>
              <a:t>È </a:t>
            </a:r>
            <a:r>
              <a:rPr sz="2600" noProof="1" smtClean="0">
                <a:solidFill>
                  <a:srgbClr val="000090"/>
                </a:solidFill>
              </a:rPr>
              <a:t>associat</a:t>
            </a:r>
            <a:r>
              <a:rPr lang="it-IT" sz="2600" noProof="1" smtClean="0">
                <a:solidFill>
                  <a:srgbClr val="000090"/>
                </a:solidFill>
              </a:rPr>
              <a:t>a</a:t>
            </a:r>
            <a:r>
              <a:rPr sz="2600" noProof="1" smtClean="0">
                <a:solidFill>
                  <a:srgbClr val="000090"/>
                </a:solidFill>
              </a:rPr>
              <a:t> </a:t>
            </a:r>
            <a:r>
              <a:rPr sz="2600" noProof="1">
                <a:solidFill>
                  <a:srgbClr val="000090"/>
                </a:solidFill>
              </a:rPr>
              <a:t>alla diminuzione della</a:t>
            </a:r>
            <a:r>
              <a:rPr lang="it-IT" sz="2600" dirty="0">
                <a:solidFill>
                  <a:srgbClr val="000090"/>
                </a:solidFill>
              </a:rPr>
              <a:t> </a:t>
            </a:r>
            <a:r>
              <a:rPr sz="2600" noProof="1">
                <a:solidFill>
                  <a:srgbClr val="000090"/>
                </a:solidFill>
              </a:rPr>
              <a:t>sensibilit</a:t>
            </a:r>
            <a:r>
              <a:rPr lang="it-IT" sz="2600" dirty="0">
                <a:solidFill>
                  <a:srgbClr val="000090"/>
                </a:solidFill>
              </a:rPr>
              <a:t>à</a:t>
            </a:r>
            <a:r>
              <a:rPr sz="2600" noProof="1">
                <a:solidFill>
                  <a:srgbClr val="000090"/>
                </a:solidFill>
              </a:rPr>
              <a:t> </a:t>
            </a:r>
            <a:r>
              <a:rPr lang="it-IT" sz="2600" noProof="1" smtClean="0">
                <a:solidFill>
                  <a:srgbClr val="000090"/>
                </a:solidFill>
              </a:rPr>
              <a:t>allo stimolo ipercapnico a livello bulbare</a:t>
            </a:r>
            <a:r>
              <a:rPr sz="2600" noProof="1" smtClean="0">
                <a:solidFill>
                  <a:srgbClr val="000090"/>
                </a:solidFill>
              </a:rPr>
              <a:t>. </a:t>
            </a:r>
            <a:endParaRPr lang="it-IT" sz="2600" dirty="0">
              <a:solidFill>
                <a:srgbClr val="000090"/>
              </a:solidFill>
            </a:endParaRPr>
          </a:p>
          <a:p>
            <a:pPr algn="just" eaLnBrk="0" hangingPunct="0">
              <a:spcBef>
                <a:spcPct val="20000"/>
              </a:spcBef>
            </a:pPr>
            <a:r>
              <a:rPr sz="2600" noProof="1">
                <a:solidFill>
                  <a:srgbClr val="000090"/>
                </a:solidFill>
              </a:rPr>
              <a:t>Diminuzione della frequenza di respiro</a:t>
            </a:r>
            <a:r>
              <a:rPr lang="it-IT" sz="2600" dirty="0">
                <a:solidFill>
                  <a:srgbClr val="000090"/>
                </a:solidFill>
              </a:rPr>
              <a:t>.</a:t>
            </a:r>
          </a:p>
          <a:p>
            <a:pPr algn="just" eaLnBrk="0" hangingPunct="0">
              <a:spcBef>
                <a:spcPct val="20000"/>
              </a:spcBef>
            </a:pPr>
            <a:r>
              <a:rPr sz="2600" b="1" noProof="1">
                <a:solidFill>
                  <a:srgbClr val="000090"/>
                </a:solidFill>
              </a:rPr>
              <a:t>NON </a:t>
            </a:r>
            <a:r>
              <a:rPr lang="it-IT" sz="2600" b="1" dirty="0">
                <a:solidFill>
                  <a:srgbClr val="000090"/>
                </a:solidFill>
              </a:rPr>
              <a:t>è</a:t>
            </a:r>
            <a:r>
              <a:rPr sz="2600" b="1" noProof="1">
                <a:solidFill>
                  <a:srgbClr val="000090"/>
                </a:solidFill>
              </a:rPr>
              <a:t> quasi mai un problema di rilevanza </a:t>
            </a:r>
            <a:r>
              <a:rPr sz="2600" b="1" noProof="1" smtClean="0">
                <a:solidFill>
                  <a:srgbClr val="000090"/>
                </a:solidFill>
              </a:rPr>
              <a:t>clinica</a:t>
            </a:r>
            <a:r>
              <a:rPr lang="it-IT" sz="2600" b="1" noProof="1">
                <a:solidFill>
                  <a:srgbClr val="000090"/>
                </a:solidFill>
              </a:rPr>
              <a:t> </a:t>
            </a:r>
            <a:r>
              <a:rPr lang="it-IT" sz="2600" noProof="1" smtClean="0">
                <a:solidFill>
                  <a:srgbClr val="000090"/>
                </a:solidFill>
              </a:rPr>
              <a:t>perché le d</a:t>
            </a:r>
            <a:r>
              <a:rPr sz="2600" noProof="1" smtClean="0">
                <a:solidFill>
                  <a:srgbClr val="000090"/>
                </a:solidFill>
              </a:rPr>
              <a:t>osi </a:t>
            </a:r>
            <a:r>
              <a:rPr sz="2600" noProof="1">
                <a:solidFill>
                  <a:srgbClr val="000090"/>
                </a:solidFill>
              </a:rPr>
              <a:t>analgesiche sono molto inferiori a quelle necessarie per avere</a:t>
            </a:r>
            <a:r>
              <a:rPr lang="it-IT" sz="2600" dirty="0">
                <a:solidFill>
                  <a:srgbClr val="000090"/>
                </a:solidFill>
              </a:rPr>
              <a:t> </a:t>
            </a:r>
            <a:r>
              <a:rPr sz="2600" noProof="1">
                <a:solidFill>
                  <a:srgbClr val="000090"/>
                </a:solidFill>
              </a:rPr>
              <a:t>una depressione respiratoria </a:t>
            </a:r>
            <a:r>
              <a:rPr sz="2600" noProof="1" smtClean="0">
                <a:solidFill>
                  <a:srgbClr val="000090"/>
                </a:solidFill>
              </a:rPr>
              <a:t>pericolosa</a:t>
            </a:r>
            <a:endParaRPr sz="2600" noProof="1">
              <a:solidFill>
                <a:srgbClr val="000090"/>
              </a:solidFill>
            </a:endParaRPr>
          </a:p>
          <a:p>
            <a:pPr algn="just" eaLnBrk="0" hangingPunct="0">
              <a:spcBef>
                <a:spcPct val="20000"/>
              </a:spcBef>
            </a:pPr>
            <a:r>
              <a:rPr sz="2600" noProof="1">
                <a:solidFill>
                  <a:srgbClr val="000090"/>
                </a:solidFill>
              </a:rPr>
              <a:t>La depressione respiratoria pu</a:t>
            </a:r>
            <a:r>
              <a:rPr lang="it-IT" sz="2600" dirty="0" err="1">
                <a:solidFill>
                  <a:srgbClr val="000090"/>
                </a:solidFill>
              </a:rPr>
              <a:t>ò</a:t>
            </a:r>
            <a:r>
              <a:rPr sz="2600" noProof="1">
                <a:solidFill>
                  <a:srgbClr val="000090"/>
                </a:solidFill>
              </a:rPr>
              <a:t> </a:t>
            </a:r>
            <a:r>
              <a:rPr sz="2600" noProof="1" smtClean="0">
                <a:solidFill>
                  <a:srgbClr val="000090"/>
                </a:solidFill>
              </a:rPr>
              <a:t>insorgere</a:t>
            </a:r>
            <a:r>
              <a:rPr lang="it-IT" sz="2600" noProof="1" smtClean="0">
                <a:solidFill>
                  <a:srgbClr val="000090"/>
                </a:solidFill>
              </a:rPr>
              <a:t> per</a:t>
            </a:r>
            <a:r>
              <a:rPr sz="2600" noProof="1" smtClean="0">
                <a:solidFill>
                  <a:srgbClr val="000090"/>
                </a:solidFill>
              </a:rPr>
              <a:t>:</a:t>
            </a:r>
            <a:r>
              <a:rPr lang="it-IT" sz="2600" dirty="0">
                <a:solidFill>
                  <a:srgbClr val="000090"/>
                </a:solidFill>
              </a:rPr>
              <a:t/>
            </a:r>
            <a:br>
              <a:rPr lang="it-IT" sz="2600" dirty="0">
                <a:solidFill>
                  <a:srgbClr val="000090"/>
                </a:solidFill>
              </a:rPr>
            </a:br>
            <a:r>
              <a:rPr lang="it-IT" sz="2600" dirty="0">
                <a:solidFill>
                  <a:srgbClr val="000090"/>
                </a:solidFill>
              </a:rPr>
              <a:t>	</a:t>
            </a:r>
            <a:r>
              <a:rPr sz="2600" noProof="1" smtClean="0">
                <a:solidFill>
                  <a:srgbClr val="000090"/>
                </a:solidFill>
              </a:rPr>
              <a:t>associazioni </a:t>
            </a:r>
            <a:r>
              <a:rPr sz="2600" noProof="1">
                <a:solidFill>
                  <a:srgbClr val="000090"/>
                </a:solidFill>
              </a:rPr>
              <a:t>con altri farmaci (alcol, sedativi)</a:t>
            </a:r>
            <a:r>
              <a:rPr lang="it-IT" sz="2600" dirty="0">
                <a:solidFill>
                  <a:srgbClr val="000090"/>
                </a:solidFill>
              </a:rPr>
              <a:t> </a:t>
            </a:r>
            <a:br>
              <a:rPr lang="it-IT" sz="2600" dirty="0">
                <a:solidFill>
                  <a:srgbClr val="000090"/>
                </a:solidFill>
              </a:rPr>
            </a:br>
            <a:r>
              <a:rPr lang="it-IT" sz="2600" dirty="0">
                <a:solidFill>
                  <a:srgbClr val="000090"/>
                </a:solidFill>
              </a:rPr>
              <a:t> </a:t>
            </a:r>
            <a:r>
              <a:rPr lang="it-IT" sz="2600" dirty="0" smtClean="0">
                <a:solidFill>
                  <a:srgbClr val="000090"/>
                </a:solidFill>
              </a:rPr>
              <a:t> 	</a:t>
            </a:r>
            <a:r>
              <a:rPr sz="2600" noProof="1" smtClean="0">
                <a:solidFill>
                  <a:srgbClr val="000090"/>
                </a:solidFill>
              </a:rPr>
              <a:t>accumulo </a:t>
            </a:r>
            <a:r>
              <a:rPr sz="2600" noProof="1">
                <a:solidFill>
                  <a:srgbClr val="000090"/>
                </a:solidFill>
              </a:rPr>
              <a:t>di farmaco (ad es. metadone)</a:t>
            </a:r>
            <a:r>
              <a:rPr lang="it-IT" sz="2600" dirty="0">
                <a:solidFill>
                  <a:srgbClr val="000090"/>
                </a:solidFill>
              </a:rPr>
              <a:t> </a:t>
            </a:r>
            <a:r>
              <a:rPr lang="it-IT" sz="2600" noProof="1" smtClean="0">
                <a:solidFill>
                  <a:srgbClr val="000090"/>
                </a:solidFill>
              </a:rPr>
              <a:t>	</a:t>
            </a:r>
          </a:p>
          <a:p>
            <a:pPr algn="just" eaLnBrk="0" hangingPunct="0">
              <a:spcBef>
                <a:spcPct val="20000"/>
              </a:spcBef>
            </a:pPr>
            <a:r>
              <a:rPr lang="it-IT" sz="2600" noProof="1">
                <a:solidFill>
                  <a:srgbClr val="000090"/>
                </a:solidFill>
              </a:rPr>
              <a:t>	</a:t>
            </a:r>
            <a:r>
              <a:rPr lang="it-IT" sz="2600" noProof="1" smtClean="0">
                <a:solidFill>
                  <a:srgbClr val="000090"/>
                </a:solidFill>
              </a:rPr>
              <a:t>o</a:t>
            </a:r>
            <a:r>
              <a:rPr sz="2600" noProof="1" smtClean="0">
                <a:solidFill>
                  <a:srgbClr val="000090"/>
                </a:solidFill>
              </a:rPr>
              <a:t>verdose</a:t>
            </a:r>
            <a:r>
              <a:rPr lang="it-IT" sz="2600" noProof="1" smtClean="0">
                <a:solidFill>
                  <a:srgbClr val="000090"/>
                </a:solidFill>
              </a:rPr>
              <a:t> (eroina)</a:t>
            </a:r>
          </a:p>
          <a:p>
            <a:pPr algn="just" eaLnBrk="0" hangingPunct="0">
              <a:spcBef>
                <a:spcPct val="20000"/>
              </a:spcBef>
            </a:pPr>
            <a:r>
              <a:rPr lang="it-IT" sz="2600" noProof="1" smtClean="0">
                <a:solidFill>
                  <a:srgbClr val="000090"/>
                </a:solidFill>
              </a:rPr>
              <a:t>Terapia: Naloxone e.v.</a:t>
            </a:r>
          </a:p>
          <a:p>
            <a:pPr eaLnBrk="0" hangingPunct="0">
              <a:spcBef>
                <a:spcPct val="20000"/>
              </a:spcBef>
            </a:pPr>
            <a:r>
              <a:rPr lang="it-IT" sz="2800" dirty="0"/>
              <a:t/>
            </a:r>
            <a:br>
              <a:rPr lang="it-IT" sz="2800" dirty="0"/>
            </a:br>
            <a:endParaRPr lang="it-IT" sz="2600" noProof="1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sz="28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it-IT" sz="2800" b="1" dirty="0">
              <a:solidFill>
                <a:srgbClr val="FFFF00"/>
              </a:solidFill>
            </a:endParaRPr>
          </a:p>
          <a:p>
            <a:pPr algn="just" eaLnBrk="0" hangingPunct="0">
              <a:spcBef>
                <a:spcPct val="20000"/>
              </a:spcBef>
            </a:pPr>
            <a:endParaRPr lang="it-IT" sz="2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4292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12888" y="433388"/>
            <a:ext cx="6532562" cy="706437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0" hangingPunct="0"/>
            <a:r>
              <a:rPr lang="it-IT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NAUSEA e VOMITO</a:t>
            </a:r>
            <a:endParaRPr lang="it-IT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76251" y="1319213"/>
            <a:ext cx="8337550" cy="5043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sz="2800" noProof="1">
                <a:solidFill>
                  <a:srgbClr val="000090"/>
                </a:solidFill>
              </a:rPr>
              <a:t>Stimolazione della “chemoreceptor trigger zone”</a:t>
            </a:r>
            <a:r>
              <a:rPr lang="it-IT" sz="2800" dirty="0">
                <a:solidFill>
                  <a:srgbClr val="000090"/>
                </a:solidFill>
              </a:rPr>
              <a:t> </a:t>
            </a:r>
            <a:r>
              <a:rPr sz="2800" noProof="1">
                <a:solidFill>
                  <a:srgbClr val="000090"/>
                </a:solidFill>
              </a:rPr>
              <a:t>nell’area postrema del midollo allungato.</a:t>
            </a:r>
          </a:p>
          <a:p>
            <a:pPr eaLnBrk="0" hangingPunct="0">
              <a:spcBef>
                <a:spcPct val="20000"/>
              </a:spcBef>
            </a:pPr>
            <a:r>
              <a:rPr sz="2800" noProof="1">
                <a:solidFill>
                  <a:srgbClr val="000090"/>
                </a:solidFill>
              </a:rPr>
              <a:t>E’ un effetto collaterale molto fastidioso (40%</a:t>
            </a:r>
            <a:r>
              <a:rPr lang="it-IT" sz="2800" dirty="0">
                <a:solidFill>
                  <a:srgbClr val="000090"/>
                </a:solidFill>
              </a:rPr>
              <a:t>) </a:t>
            </a:r>
            <a:br>
              <a:rPr lang="it-IT" sz="2800" dirty="0">
                <a:solidFill>
                  <a:srgbClr val="000090"/>
                </a:solidFill>
              </a:rPr>
            </a:br>
            <a:r>
              <a:rPr sz="2800" noProof="1">
                <a:solidFill>
                  <a:srgbClr val="000090"/>
                </a:solidFill>
              </a:rPr>
              <a:t>diminuisce la compliance</a:t>
            </a:r>
            <a:r>
              <a:rPr lang="it-IT" sz="2800" dirty="0">
                <a:solidFill>
                  <a:srgbClr val="000090"/>
                </a:solidFill>
              </a:rPr>
              <a:t>.</a:t>
            </a:r>
          </a:p>
          <a:p>
            <a:pPr eaLnBrk="0" hangingPunct="0">
              <a:spcBef>
                <a:spcPct val="20000"/>
              </a:spcBef>
            </a:pPr>
            <a:endParaRPr sz="2800" noProof="1">
              <a:solidFill>
                <a:srgbClr val="000090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sz="2800" noProof="1">
                <a:solidFill>
                  <a:srgbClr val="000090"/>
                </a:solidFill>
              </a:rPr>
              <a:t>Va incontro a tolleranza rapidamente.</a:t>
            </a:r>
          </a:p>
          <a:p>
            <a:pPr eaLnBrk="0" hangingPunct="0">
              <a:spcBef>
                <a:spcPct val="20000"/>
              </a:spcBef>
            </a:pPr>
            <a:r>
              <a:rPr lang="it-IT" sz="2800" dirty="0">
                <a:solidFill>
                  <a:srgbClr val="000090"/>
                </a:solidFill>
              </a:rPr>
              <a:t>È </a:t>
            </a:r>
            <a:r>
              <a:rPr sz="2800" noProof="1">
                <a:solidFill>
                  <a:srgbClr val="000090"/>
                </a:solidFill>
              </a:rPr>
              <a:t>un effetto meno frequente in pazienti costretti a letto, perch</a:t>
            </a:r>
            <a:r>
              <a:rPr lang="it-IT" sz="2800" dirty="0">
                <a:solidFill>
                  <a:srgbClr val="000090"/>
                </a:solidFill>
              </a:rPr>
              <a:t>è</a:t>
            </a:r>
            <a:r>
              <a:rPr sz="2800" noProof="1">
                <a:solidFill>
                  <a:srgbClr val="000090"/>
                </a:solidFill>
              </a:rPr>
              <a:t> </a:t>
            </a:r>
            <a:r>
              <a:rPr lang="it-IT" sz="2800" dirty="0">
                <a:solidFill>
                  <a:srgbClr val="000090"/>
                </a:solidFill>
              </a:rPr>
              <a:t>è</a:t>
            </a:r>
            <a:r>
              <a:rPr sz="2800" noProof="1">
                <a:solidFill>
                  <a:srgbClr val="000090"/>
                </a:solidFill>
              </a:rPr>
              <a:t> presente una componente vestibolare.</a:t>
            </a:r>
          </a:p>
          <a:p>
            <a:pPr eaLnBrk="0" hangingPunct="0">
              <a:spcBef>
                <a:spcPct val="20000"/>
              </a:spcBef>
            </a:pPr>
            <a:endParaRPr sz="2800" noProof="1">
              <a:solidFill>
                <a:srgbClr val="000090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sz="2800" noProof="1">
                <a:solidFill>
                  <a:srgbClr val="000090"/>
                </a:solidFill>
              </a:rPr>
              <a:t>Farmaci antiemetici: fenotiazine, anti </a:t>
            </a:r>
            <a:r>
              <a:rPr lang="it-IT" sz="2800" dirty="0">
                <a:solidFill>
                  <a:srgbClr val="000090"/>
                </a:solidFill>
              </a:rPr>
              <a:t>5-</a:t>
            </a:r>
            <a:r>
              <a:rPr sz="2800" noProof="1">
                <a:solidFill>
                  <a:srgbClr val="000090"/>
                </a:solidFill>
              </a:rPr>
              <a:t>HT3 </a:t>
            </a:r>
            <a:endParaRPr lang="it-IT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402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01600" y="1123950"/>
            <a:ext cx="8940800" cy="56015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tabLst>
                <a:tab pos="2336800" algn="l"/>
              </a:tabLst>
            </a:pPr>
            <a:r>
              <a:rPr sz="2000" i="1" noProof="1">
                <a:solidFill>
                  <a:srgbClr val="FF0000"/>
                </a:solidFill>
                <a:latin typeface="Arial" charset="0"/>
              </a:rPr>
              <a:t>Tutti gli oppiacei </a:t>
            </a:r>
            <a:r>
              <a:rPr lang="it-IT" sz="2000" i="1" noProof="1" smtClean="0">
                <a:solidFill>
                  <a:srgbClr val="FF0000"/>
                </a:solidFill>
                <a:latin typeface="Arial" charset="0"/>
              </a:rPr>
              <a:t>ri</a:t>
            </a:r>
            <a:r>
              <a:rPr sz="2000" i="1" noProof="1" smtClean="0">
                <a:solidFill>
                  <a:srgbClr val="FF0000"/>
                </a:solidFill>
                <a:latin typeface="Arial" charset="0"/>
              </a:rPr>
              <a:t>ducono </a:t>
            </a:r>
            <a:r>
              <a:rPr lang="it-IT" sz="2000" i="1" noProof="1" smtClean="0">
                <a:solidFill>
                  <a:srgbClr val="FF0000"/>
                </a:solidFill>
                <a:latin typeface="Arial" charset="0"/>
              </a:rPr>
              <a:t>la </a:t>
            </a:r>
            <a:r>
              <a:rPr sz="2000" i="1" noProof="1" smtClean="0">
                <a:solidFill>
                  <a:srgbClr val="FF0000"/>
                </a:solidFill>
                <a:latin typeface="Arial" charset="0"/>
              </a:rPr>
              <a:t>contrazione </a:t>
            </a:r>
            <a:r>
              <a:rPr sz="2000" i="1" noProof="1">
                <a:solidFill>
                  <a:srgbClr val="FF0000"/>
                </a:solidFill>
                <a:latin typeface="Arial" charset="0"/>
              </a:rPr>
              <a:t>della muscolatura liscia </a:t>
            </a:r>
          </a:p>
          <a:p>
            <a:pPr algn="ctr" eaLnBrk="0" hangingPunct="0">
              <a:tabLst>
                <a:tab pos="2336800" algn="l"/>
              </a:tabLst>
            </a:pPr>
            <a:r>
              <a:rPr lang="it-IT" sz="2000" i="1" noProof="1" smtClean="0">
                <a:solidFill>
                  <a:srgbClr val="FF0000"/>
                </a:solidFill>
                <a:latin typeface="Arial" charset="0"/>
              </a:rPr>
              <a:t>I</a:t>
            </a:r>
            <a:r>
              <a:rPr sz="2000" i="1" noProof="1" smtClean="0">
                <a:solidFill>
                  <a:srgbClr val="FF0000"/>
                </a:solidFill>
                <a:latin typeface="Arial" charset="0"/>
              </a:rPr>
              <a:t>ntestinale rallentando </a:t>
            </a:r>
            <a:r>
              <a:rPr sz="2000" i="1" noProof="1">
                <a:solidFill>
                  <a:srgbClr val="FF0000"/>
                </a:solidFill>
                <a:latin typeface="Arial" charset="0"/>
              </a:rPr>
              <a:t>la </a:t>
            </a:r>
            <a:r>
              <a:rPr sz="2000" i="1" noProof="1" smtClean="0">
                <a:solidFill>
                  <a:srgbClr val="FF0000"/>
                </a:solidFill>
                <a:latin typeface="Arial" charset="0"/>
              </a:rPr>
              <a:t>peristalsi</a:t>
            </a:r>
            <a:endParaRPr lang="it-IT" sz="2000" i="1" noProof="1" smtClean="0">
              <a:solidFill>
                <a:srgbClr val="FF0000"/>
              </a:solidFill>
              <a:latin typeface="Arial" charset="0"/>
            </a:endParaRPr>
          </a:p>
          <a:p>
            <a:pPr algn="ctr" eaLnBrk="0" hangingPunct="0">
              <a:tabLst>
                <a:tab pos="2336800" algn="l"/>
              </a:tabLst>
            </a:pPr>
            <a:r>
              <a:rPr lang="it-IT" sz="2000" i="1" noProof="1" smtClean="0">
                <a:solidFill>
                  <a:srgbClr val="FF0000"/>
                </a:solidFill>
                <a:latin typeface="Arial" charset="0"/>
              </a:rPr>
              <a:t>Effetto mediato dai </a:t>
            </a:r>
            <a:r>
              <a:rPr lang="it-IT" sz="2000" i="1" noProof="1">
                <a:solidFill>
                  <a:srgbClr val="FF0000"/>
                </a:solidFill>
                <a:latin typeface="Arial" charset="0"/>
              </a:rPr>
              <a:t>recettori </a:t>
            </a:r>
            <a:r>
              <a:rPr lang="it-IT" sz="2000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μ</a:t>
            </a:r>
            <a:r>
              <a:rPr lang="it-IT" sz="2000" i="1" noProof="1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eaLnBrk="0" hangingPunct="0">
              <a:tabLst>
                <a:tab pos="2336800" algn="l"/>
              </a:tabLst>
            </a:pPr>
            <a:endParaRPr sz="2000" noProof="1">
              <a:solidFill>
                <a:srgbClr val="000090"/>
              </a:solidFill>
              <a:latin typeface="Arial" charset="0"/>
            </a:endParaRPr>
          </a:p>
          <a:p>
            <a:pPr eaLnBrk="0" hangingPunct="0">
              <a:tabLst>
                <a:tab pos="2336800" algn="l"/>
              </a:tabLst>
            </a:pPr>
            <a:r>
              <a:rPr sz="2000" b="1" noProof="1">
                <a:solidFill>
                  <a:srgbClr val="000090"/>
                </a:solidFill>
                <a:latin typeface="Arial" charset="0"/>
              </a:rPr>
              <a:t>Stomaco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: 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	riduzione di HCl, 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prolunga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mento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de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l 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tempo di 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	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svuotamento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 (</a:t>
            </a:r>
            <a:r>
              <a:rPr sz="1600" noProof="1" smtClean="0">
                <a:solidFill>
                  <a:srgbClr val="000090"/>
                </a:solidFill>
                <a:latin typeface="Arial" charset="0"/>
              </a:rPr>
              <a:t>rischio di</a:t>
            </a:r>
            <a:r>
              <a:rPr lang="it-IT" sz="1600" noProof="1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sz="1600" noProof="1" smtClean="0">
                <a:solidFill>
                  <a:srgbClr val="000090"/>
                </a:solidFill>
                <a:latin typeface="Arial" charset="0"/>
              </a:rPr>
              <a:t>riflusso esofageo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)</a:t>
            </a:r>
            <a:endParaRPr sz="2000" noProof="1">
              <a:solidFill>
                <a:srgbClr val="000090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  <a:tabLst>
                <a:tab pos="2336800" algn="l"/>
              </a:tabLst>
            </a:pPr>
            <a:r>
              <a:rPr sz="2000" b="1" noProof="1">
                <a:solidFill>
                  <a:srgbClr val="000090"/>
                </a:solidFill>
                <a:latin typeface="Arial" charset="0"/>
              </a:rPr>
              <a:t>Intestino tenue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: 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	</a:t>
            </a:r>
            <a:r>
              <a:rPr lang="it-IT" sz="2000" dirty="0" smtClean="0">
                <a:solidFill>
                  <a:srgbClr val="000090"/>
                </a:solidFill>
                <a:latin typeface="Arial" charset="0"/>
              </a:rPr>
              <a:t>aumento tono basale con spasmi periodici 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ipertonia </a:t>
            </a:r>
            <a:r>
              <a:rPr lang="it-IT" sz="2000" noProof="1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         	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&lt; propulsione</a:t>
            </a:r>
            <a:endParaRPr lang="it-IT" sz="2000" noProof="1" smtClean="0">
              <a:solidFill>
                <a:srgbClr val="000090"/>
              </a:solidFill>
              <a:latin typeface="Arial" charset="0"/>
            </a:endParaRPr>
          </a:p>
          <a:p>
            <a:pPr eaLnBrk="0" hangingPunct="0">
              <a:tabLst>
                <a:tab pos="2336800" algn="l"/>
              </a:tabLst>
            </a:pPr>
            <a:endParaRPr sz="2000" noProof="1">
              <a:solidFill>
                <a:srgbClr val="000090"/>
              </a:solidFill>
              <a:latin typeface="Arial" charset="0"/>
            </a:endParaRPr>
          </a:p>
          <a:p>
            <a:pPr eaLnBrk="0" hangingPunct="0">
              <a:tabLst>
                <a:tab pos="2336800" algn="l"/>
              </a:tabLst>
            </a:pPr>
            <a:r>
              <a:rPr lang="it-IT" sz="2000" b="1" dirty="0">
                <a:solidFill>
                  <a:srgbClr val="000090"/>
                </a:solidFill>
                <a:latin typeface="Arial" charset="0"/>
              </a:rPr>
              <a:t>I</a:t>
            </a:r>
            <a:r>
              <a:rPr sz="2000" b="1" noProof="1">
                <a:solidFill>
                  <a:srgbClr val="000090"/>
                </a:solidFill>
                <a:latin typeface="Arial" charset="0"/>
              </a:rPr>
              <a:t>ntestino crasso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: 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	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aumento del tono, 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diminuzione drastica 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delle 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onde propulsive, 	aumento del tono dello sfintere 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anale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 </a:t>
            </a:r>
          </a:p>
          <a:p>
            <a:pPr eaLnBrk="0" hangingPunct="0">
              <a:tabLst>
                <a:tab pos="2336800" algn="l"/>
              </a:tabLst>
            </a:pPr>
            <a:endParaRPr lang="it-IT" sz="2000" b="1" noProof="1" smtClean="0">
              <a:solidFill>
                <a:srgbClr val="008000"/>
              </a:solidFill>
              <a:latin typeface="Arial" charset="0"/>
            </a:endParaRPr>
          </a:p>
          <a:p>
            <a:pPr eaLnBrk="0" hangingPunct="0">
              <a:tabLst>
                <a:tab pos="2336800" algn="l"/>
              </a:tabLst>
            </a:pPr>
            <a:r>
              <a:rPr lang="it-IT" sz="2000" b="1" noProof="1" smtClean="0">
                <a:solidFill>
                  <a:srgbClr val="000090"/>
                </a:solidFill>
                <a:latin typeface="Arial" charset="0"/>
              </a:rPr>
              <a:t>Vie biliari:</a:t>
            </a:r>
            <a:r>
              <a:rPr lang="it-IT" sz="2000" noProof="1">
                <a:solidFill>
                  <a:srgbClr val="000090"/>
                </a:solidFill>
                <a:latin typeface="Arial" charset="0"/>
              </a:rPr>
              <a:t>	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Contrazione della muscolatura liscia delle vie biliari  	(</a:t>
            </a:r>
            <a:r>
              <a:rPr lang="it-IT" sz="1600" noProof="1" smtClean="0">
                <a:solidFill>
                  <a:srgbClr val="000090"/>
                </a:solidFill>
                <a:latin typeface="Arial" charset="0"/>
              </a:rPr>
              <a:t>colica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) contrazione dello sfintere di Oddi (</a:t>
            </a:r>
            <a:r>
              <a:rPr lang="it-IT" sz="1600" noProof="1" smtClean="0">
                <a:solidFill>
                  <a:srgbClr val="000090"/>
                </a:solidFill>
                <a:latin typeface="Arial" charset="0"/>
              </a:rPr>
              <a:t>riflusso biliare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)</a:t>
            </a:r>
          </a:p>
          <a:p>
            <a:pPr eaLnBrk="0" hangingPunct="0">
              <a:tabLst>
                <a:tab pos="2336800" algn="l"/>
              </a:tabLst>
            </a:pPr>
            <a:endParaRPr lang="it-IT" sz="2000" i="1" noProof="1" smtClean="0">
              <a:solidFill>
                <a:srgbClr val="FD25DB"/>
              </a:solidFill>
              <a:latin typeface="Arial" charset="0"/>
            </a:endParaRPr>
          </a:p>
          <a:p>
            <a:pPr eaLnBrk="0" hangingPunct="0">
              <a:tabLst>
                <a:tab pos="2336800" algn="l"/>
              </a:tabLst>
            </a:pPr>
            <a:r>
              <a:rPr lang="it-IT" sz="2000" i="1" noProof="1" smtClean="0">
                <a:solidFill>
                  <a:srgbClr val="FD25DB"/>
                </a:solidFill>
                <a:latin typeface="Arial" charset="0"/>
              </a:rPr>
              <a:t>Necessario trattamento con lassativi osmotici, antrachinoni e idratazione</a:t>
            </a:r>
          </a:p>
          <a:p>
            <a:pPr eaLnBrk="0" hangingPunct="0">
              <a:spcBef>
                <a:spcPct val="40000"/>
              </a:spcBef>
              <a:tabLst>
                <a:tab pos="2336800" algn="l"/>
              </a:tabLst>
            </a:pP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 Su questo sintomo</a:t>
            </a:r>
            <a:r>
              <a:rPr lang="it-IT" sz="2000" noProof="1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l</a:t>
            </a:r>
            <a:r>
              <a:rPr sz="2000" noProof="1" smtClean="0">
                <a:solidFill>
                  <a:srgbClr val="000090"/>
                </a:solidFill>
                <a:latin typeface="Arial" charset="0"/>
              </a:rPr>
              <a:t>o 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sviluppo di tolleranza 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è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 molto lento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 o non si manifesta</a:t>
            </a:r>
            <a:r>
              <a:rPr sz="2000" noProof="1">
                <a:solidFill>
                  <a:srgbClr val="000090"/>
                </a:solidFill>
                <a:latin typeface="Arial" charset="0"/>
              </a:rPr>
              <a:t> 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976313" y="88900"/>
            <a:ext cx="71961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it-IT" sz="4400">
                <a:solidFill>
                  <a:schemeClr val="tx2"/>
                </a:solidFill>
              </a:rPr>
              <a:t>T</a:t>
            </a:r>
            <a:r>
              <a:rPr sz="4400" noProof="1">
                <a:solidFill>
                  <a:schemeClr val="tx2"/>
                </a:solidFill>
              </a:rPr>
              <a:t>ratto gastrointestinale</a:t>
            </a:r>
            <a:endParaRPr lang="it-IT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7748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279400"/>
            <a:ext cx="8775700" cy="892552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2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ALTRI EFFETTI INDOTTI </a:t>
            </a:r>
          </a:p>
          <a:p>
            <a:pPr algn="ctr"/>
            <a:r>
              <a:rPr lang="it-IT" sz="2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DALL’ INTERAZIONE OPPIACEO</a:t>
            </a:r>
            <a:r>
              <a:rPr lang="it-IT" sz="2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-RECETTORE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28600" y="1401049"/>
            <a:ext cx="8775700" cy="5262978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rgbClr val="000090"/>
                </a:solidFill>
              </a:rPr>
              <a:t>ALTERAZIONI FUNZIONALI DELL</a:t>
            </a:r>
            <a:r>
              <a:rPr lang="ja-JP" altLang="it-IT" b="1" dirty="0">
                <a:solidFill>
                  <a:srgbClr val="000090"/>
                </a:solidFill>
              </a:rPr>
              <a:t>’</a:t>
            </a:r>
            <a:r>
              <a:rPr lang="it-IT" b="1" dirty="0">
                <a:solidFill>
                  <a:srgbClr val="000090"/>
                </a:solidFill>
              </a:rPr>
              <a:t>APPARATO </a:t>
            </a:r>
            <a:br>
              <a:rPr lang="it-IT" b="1" dirty="0">
                <a:solidFill>
                  <a:srgbClr val="000090"/>
                </a:solidFill>
              </a:rPr>
            </a:br>
            <a:r>
              <a:rPr lang="it-IT" b="1" dirty="0">
                <a:solidFill>
                  <a:srgbClr val="000090"/>
                </a:solidFill>
              </a:rPr>
              <a:t>GENITO-URINARIO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b="1" dirty="0">
                <a:solidFill>
                  <a:srgbClr val="000090"/>
                </a:solidFill>
              </a:rPr>
              <a:t>Ritenzione urinaria 	 		</a:t>
            </a:r>
          </a:p>
          <a:p>
            <a:endParaRPr lang="it-IT" b="1" dirty="0">
              <a:solidFill>
                <a:srgbClr val="000090"/>
              </a:solidFill>
            </a:endParaRPr>
          </a:p>
          <a:p>
            <a:r>
              <a:rPr lang="it-IT" b="1" dirty="0">
                <a:solidFill>
                  <a:srgbClr val="000090"/>
                </a:solidFill>
              </a:rPr>
              <a:t>ALTRE ALTERAZIONI FUNZIONALI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b="1" dirty="0">
                <a:solidFill>
                  <a:srgbClr val="000090"/>
                </a:solidFill>
              </a:rPr>
              <a:t>Ridotta secrezione salivare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b="1" dirty="0">
                <a:solidFill>
                  <a:srgbClr val="000090"/>
                </a:solidFill>
              </a:rPr>
              <a:t>Liberazione di istamina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b="1" dirty="0">
                <a:solidFill>
                  <a:srgbClr val="000090"/>
                </a:solidFill>
              </a:rPr>
              <a:t>Aumento della pressione nelle vie biliari 		</a:t>
            </a:r>
            <a:endParaRPr lang="it-IT" b="1" dirty="0" smtClean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endParaRPr lang="it-IT" b="1" dirty="0">
              <a:solidFill>
                <a:srgbClr val="000090"/>
              </a:solidFill>
            </a:endParaRPr>
          </a:p>
          <a:p>
            <a:r>
              <a:rPr lang="it-IT" b="1" dirty="0" smtClean="0">
                <a:solidFill>
                  <a:srgbClr val="000090"/>
                </a:solidFill>
              </a:rPr>
              <a:t>EFFETTI ENDOCRINI</a:t>
            </a:r>
          </a:p>
          <a:p>
            <a:pPr marL="342900" indent="-342900">
              <a:buFont typeface="Arial"/>
              <a:buChar char="•"/>
            </a:pPr>
            <a:r>
              <a:rPr lang="it-IT" b="1" dirty="0" smtClean="0">
                <a:solidFill>
                  <a:srgbClr val="000090"/>
                </a:solidFill>
              </a:rPr>
              <a:t>Inibizione dell’ormone </a:t>
            </a:r>
            <a:r>
              <a:rPr lang="it-IT" b="1" dirty="0">
                <a:solidFill>
                  <a:srgbClr val="000090"/>
                </a:solidFill>
              </a:rPr>
              <a:t>di rilascio della gonadotropina </a:t>
            </a:r>
          </a:p>
          <a:p>
            <a:pPr marL="342900" indent="-342900">
              <a:buFont typeface="Arial"/>
              <a:buChar char="•"/>
            </a:pPr>
            <a:r>
              <a:rPr lang="it-IT" b="1" dirty="0">
                <a:solidFill>
                  <a:srgbClr val="000090"/>
                </a:solidFill>
              </a:rPr>
              <a:t>Diminuzione dei livelli circolanti di LH e FSH</a:t>
            </a:r>
          </a:p>
          <a:p>
            <a:pPr marL="342900" indent="-342900">
              <a:buFont typeface="Arial"/>
              <a:buChar char="•"/>
            </a:pPr>
            <a:r>
              <a:rPr lang="it-IT" b="1" dirty="0">
                <a:solidFill>
                  <a:srgbClr val="000090"/>
                </a:solidFill>
              </a:rPr>
              <a:t>Diminuzione della </a:t>
            </a:r>
            <a:r>
              <a:rPr lang="it-IT" b="1" dirty="0" smtClean="0">
                <a:solidFill>
                  <a:srgbClr val="000090"/>
                </a:solidFill>
              </a:rPr>
              <a:t>prolattina</a:t>
            </a:r>
            <a:r>
              <a:rPr lang="it-IT" sz="2000" b="1" dirty="0">
                <a:solidFill>
                  <a:srgbClr val="00009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1411972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55600" y="2216150"/>
            <a:ext cx="8356600" cy="40806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 eaLnBrk="0" hangingPunct="0">
              <a:lnSpc>
                <a:spcPts val="4100"/>
              </a:lnSpc>
              <a:tabLst>
                <a:tab pos="2336800" algn="l"/>
              </a:tabLst>
            </a:pPr>
            <a:r>
              <a:rPr lang="it-IT" sz="2000" b="1" i="1" noProof="1" smtClean="0">
                <a:solidFill>
                  <a:srgbClr val="000090"/>
                </a:solidFill>
                <a:latin typeface="Arial" charset="0"/>
              </a:rPr>
              <a:t>Riduzione funzionalità renale</a:t>
            </a:r>
            <a:r>
              <a:rPr lang="it-IT" sz="2000" b="1" i="1" noProof="1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b="1" i="1" noProof="1" smtClean="0">
                <a:solidFill>
                  <a:srgbClr val="000090"/>
                </a:solidFill>
                <a:latin typeface="Arial" charset="0"/>
              </a:rPr>
              <a:t>	</a:t>
            </a:r>
            <a:r>
              <a:rPr lang="it-IT" sz="2000" noProof="1" smtClean="0">
                <a:solidFill>
                  <a:srgbClr val="000090"/>
                </a:solidFill>
                <a:latin typeface="Arial" charset="0"/>
              </a:rPr>
              <a:t>per riduzione del flusso plasmatico 					renale</a:t>
            </a:r>
          </a:p>
          <a:p>
            <a:pPr algn="just" eaLnBrk="0" hangingPunct="0">
              <a:lnSpc>
                <a:spcPts val="4100"/>
              </a:lnSpc>
              <a:tabLst>
                <a:tab pos="2336800" algn="l"/>
              </a:tabLst>
            </a:pPr>
            <a:r>
              <a:rPr lang="it-IT" sz="2000" b="1" i="1" noProof="1" smtClean="0">
                <a:solidFill>
                  <a:srgbClr val="000090"/>
                </a:solidFill>
                <a:latin typeface="Arial" charset="0"/>
              </a:rPr>
              <a:t>Riduzione velocità di filtrazione glomerulare</a:t>
            </a:r>
          </a:p>
          <a:p>
            <a:pPr algn="just" eaLnBrk="0" hangingPunct="0">
              <a:lnSpc>
                <a:spcPts val="4100"/>
              </a:lnSpc>
              <a:tabLst>
                <a:tab pos="2336800" algn="l"/>
              </a:tabLst>
            </a:pPr>
            <a:r>
              <a:rPr lang="it-IT" sz="2000" b="1" i="1" noProof="1" smtClean="0">
                <a:solidFill>
                  <a:srgbClr val="000090"/>
                </a:solidFill>
                <a:latin typeface="Arial" charset="0"/>
              </a:rPr>
              <a:t>Effetto antidiuretico </a:t>
            </a:r>
          </a:p>
          <a:p>
            <a:pPr algn="just" eaLnBrk="0" hangingPunct="0">
              <a:lnSpc>
                <a:spcPts val="4100"/>
              </a:lnSpc>
              <a:tabLst>
                <a:tab pos="2336800" algn="l"/>
              </a:tabLst>
            </a:pPr>
            <a:r>
              <a:rPr lang="it-IT" sz="2000" b="1" i="1" noProof="1" smtClean="0">
                <a:solidFill>
                  <a:srgbClr val="000090"/>
                </a:solidFill>
                <a:latin typeface="Arial" charset="0"/>
              </a:rPr>
              <a:t>Aumento tono uretrale e vescicale </a:t>
            </a:r>
          </a:p>
          <a:p>
            <a:pPr algn="just" eaLnBrk="0" hangingPunct="0">
              <a:lnSpc>
                <a:spcPts val="4100"/>
              </a:lnSpc>
              <a:tabLst>
                <a:tab pos="2336800" algn="l"/>
              </a:tabLst>
            </a:pPr>
            <a:r>
              <a:rPr lang="it-IT" sz="2000" b="1" i="1" noProof="1" smtClean="0">
                <a:solidFill>
                  <a:srgbClr val="000090"/>
                </a:solidFill>
                <a:latin typeface="Arial" charset="0"/>
              </a:rPr>
              <a:t>Aumento tono dello sfintere uretrale </a:t>
            </a:r>
            <a:r>
              <a:rPr lang="it-IT" sz="2000" i="1" noProof="1" smtClean="0">
                <a:solidFill>
                  <a:srgbClr val="000090"/>
                </a:solidFill>
                <a:latin typeface="Arial" charset="0"/>
              </a:rPr>
              <a:t>(ritenzione urinaria es. nel post-						operatorio)</a:t>
            </a:r>
          </a:p>
          <a:p>
            <a:pPr algn="ctr" eaLnBrk="0" hangingPunct="0">
              <a:tabLst>
                <a:tab pos="2336800" algn="l"/>
              </a:tabLst>
            </a:pPr>
            <a:endParaRPr lang="it-IT" sz="2000" noProof="1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862013" y="849312"/>
            <a:ext cx="7196137" cy="93662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rgbClr val="FF0000"/>
            </a:solidFill>
          </a:ln>
          <a:effectLst/>
          <a:extLst/>
        </p:spPr>
        <p:txBody>
          <a:bodyPr anchor="ctr"/>
          <a:lstStyle/>
          <a:p>
            <a:pPr algn="ctr" eaLnBrk="0" hangingPunct="0"/>
            <a:r>
              <a:rPr lang="it-IT" sz="4400" dirty="0" smtClean="0">
                <a:solidFill>
                  <a:schemeClr val="tx2"/>
                </a:solidFill>
              </a:rPr>
              <a:t>Apparato urinario</a:t>
            </a:r>
            <a:endParaRPr lang="it-IT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332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741363" y="317500"/>
            <a:ext cx="7632700" cy="9715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+mn-cs"/>
              </a:rPr>
              <a:t>Inibizione della sintesi delle prostaglandine da parte di farmaci aspirino-simili</a:t>
            </a:r>
          </a:p>
        </p:txBody>
      </p:sp>
      <p:grpSp>
        <p:nvGrpSpPr>
          <p:cNvPr id="25602" name="Group 4"/>
          <p:cNvGrpSpPr>
            <a:grpSpLocks/>
          </p:cNvGrpSpPr>
          <p:nvPr/>
        </p:nvGrpSpPr>
        <p:grpSpPr bwMode="auto">
          <a:xfrm>
            <a:off x="973138" y="2046288"/>
            <a:ext cx="6789737" cy="3881437"/>
            <a:chOff x="613" y="1289"/>
            <a:chExt cx="4277" cy="2445"/>
          </a:xfrm>
        </p:grpSpPr>
        <p:grpSp>
          <p:nvGrpSpPr>
            <p:cNvPr id="25642" name="Group 5"/>
            <p:cNvGrpSpPr>
              <a:grpSpLocks/>
            </p:cNvGrpSpPr>
            <p:nvPr/>
          </p:nvGrpSpPr>
          <p:grpSpPr bwMode="auto">
            <a:xfrm>
              <a:off x="884" y="1289"/>
              <a:ext cx="3765" cy="2232"/>
              <a:chOff x="884" y="1289"/>
              <a:chExt cx="3765" cy="2232"/>
            </a:xfrm>
          </p:grpSpPr>
          <p:sp>
            <p:nvSpPr>
              <p:cNvPr id="187398" name="Line 6"/>
              <p:cNvSpPr>
                <a:spLocks noChangeShapeType="1"/>
              </p:cNvSpPr>
              <p:nvPr/>
            </p:nvSpPr>
            <p:spPr bwMode="auto">
              <a:xfrm>
                <a:off x="884" y="3521"/>
                <a:ext cx="37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tx1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87399" name="Line 7"/>
              <p:cNvSpPr>
                <a:spLocks noChangeShapeType="1"/>
              </p:cNvSpPr>
              <p:nvPr/>
            </p:nvSpPr>
            <p:spPr bwMode="auto">
              <a:xfrm>
                <a:off x="893" y="1289"/>
                <a:ext cx="0" cy="222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tx1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187400" name="Text Box 8"/>
            <p:cNvSpPr txBox="1">
              <a:spLocks noChangeArrowheads="1"/>
            </p:cNvSpPr>
            <p:nvPr/>
          </p:nvSpPr>
          <p:spPr bwMode="auto">
            <a:xfrm>
              <a:off x="757" y="3503"/>
              <a:ext cx="2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0.1</a:t>
              </a:r>
            </a:p>
          </p:txBody>
        </p:sp>
        <p:sp>
          <p:nvSpPr>
            <p:cNvPr id="187401" name="Text Box 9"/>
            <p:cNvSpPr txBox="1">
              <a:spLocks noChangeArrowheads="1"/>
            </p:cNvSpPr>
            <p:nvPr/>
          </p:nvSpPr>
          <p:spPr bwMode="auto">
            <a:xfrm>
              <a:off x="1549" y="3502"/>
              <a:ext cx="2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1.0</a:t>
              </a:r>
            </a:p>
          </p:txBody>
        </p:sp>
        <p:sp>
          <p:nvSpPr>
            <p:cNvPr id="187402" name="Text Box 10"/>
            <p:cNvSpPr txBox="1">
              <a:spLocks noChangeArrowheads="1"/>
            </p:cNvSpPr>
            <p:nvPr/>
          </p:nvSpPr>
          <p:spPr bwMode="auto">
            <a:xfrm>
              <a:off x="2466" y="3503"/>
              <a:ext cx="2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</a:t>
              </a:r>
            </a:p>
          </p:txBody>
        </p:sp>
        <p:sp>
          <p:nvSpPr>
            <p:cNvPr id="187403" name="Text Box 11"/>
            <p:cNvSpPr txBox="1">
              <a:spLocks noChangeArrowheads="1"/>
            </p:cNvSpPr>
            <p:nvPr/>
          </p:nvSpPr>
          <p:spPr bwMode="auto">
            <a:xfrm>
              <a:off x="3546" y="3503"/>
              <a:ext cx="3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100</a:t>
              </a:r>
            </a:p>
          </p:txBody>
        </p:sp>
        <p:sp>
          <p:nvSpPr>
            <p:cNvPr id="187404" name="Text Box 12"/>
            <p:cNvSpPr txBox="1">
              <a:spLocks noChangeArrowheads="1"/>
            </p:cNvSpPr>
            <p:nvPr/>
          </p:nvSpPr>
          <p:spPr bwMode="auto">
            <a:xfrm>
              <a:off x="4513" y="3503"/>
              <a:ext cx="3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1000</a:t>
              </a:r>
            </a:p>
          </p:txBody>
        </p:sp>
        <p:sp>
          <p:nvSpPr>
            <p:cNvPr id="187405" name="Line 13"/>
            <p:cNvSpPr>
              <a:spLocks noChangeShapeType="1"/>
            </p:cNvSpPr>
            <p:nvPr/>
          </p:nvSpPr>
          <p:spPr bwMode="auto">
            <a:xfrm>
              <a:off x="4631" y="3439"/>
              <a:ext cx="0" cy="90"/>
            </a:xfrm>
            <a:prstGeom prst="line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06" name="Text Box 14"/>
            <p:cNvSpPr txBox="1">
              <a:spLocks noChangeArrowheads="1"/>
            </p:cNvSpPr>
            <p:nvPr/>
          </p:nvSpPr>
          <p:spPr bwMode="auto">
            <a:xfrm>
              <a:off x="659" y="2949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20</a:t>
              </a:r>
            </a:p>
          </p:txBody>
        </p:sp>
        <p:sp>
          <p:nvSpPr>
            <p:cNvPr id="187407" name="Text Box 15"/>
            <p:cNvSpPr txBox="1">
              <a:spLocks noChangeArrowheads="1"/>
            </p:cNvSpPr>
            <p:nvPr/>
          </p:nvSpPr>
          <p:spPr bwMode="auto">
            <a:xfrm>
              <a:off x="659" y="2531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40</a:t>
              </a:r>
            </a:p>
          </p:txBody>
        </p:sp>
        <p:sp>
          <p:nvSpPr>
            <p:cNvPr id="187408" name="Text Box 16"/>
            <p:cNvSpPr txBox="1">
              <a:spLocks noChangeArrowheads="1"/>
            </p:cNvSpPr>
            <p:nvPr/>
          </p:nvSpPr>
          <p:spPr bwMode="auto">
            <a:xfrm>
              <a:off x="659" y="2105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60</a:t>
              </a:r>
            </a:p>
          </p:txBody>
        </p:sp>
        <p:sp>
          <p:nvSpPr>
            <p:cNvPr id="187409" name="Text Box 17"/>
            <p:cNvSpPr txBox="1">
              <a:spLocks noChangeArrowheads="1"/>
            </p:cNvSpPr>
            <p:nvPr/>
          </p:nvSpPr>
          <p:spPr bwMode="auto">
            <a:xfrm>
              <a:off x="659" y="1679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80</a:t>
              </a:r>
            </a:p>
          </p:txBody>
        </p:sp>
        <p:sp>
          <p:nvSpPr>
            <p:cNvPr id="187410" name="Text Box 18"/>
            <p:cNvSpPr txBox="1">
              <a:spLocks noChangeArrowheads="1"/>
            </p:cNvSpPr>
            <p:nvPr/>
          </p:nvSpPr>
          <p:spPr bwMode="auto">
            <a:xfrm>
              <a:off x="613" y="1298"/>
              <a:ext cx="3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  <a:cs typeface="+mn-cs"/>
                </a:rPr>
                <a:t>100</a:t>
              </a:r>
            </a:p>
          </p:txBody>
        </p:sp>
      </p:grpSp>
      <p:sp>
        <p:nvSpPr>
          <p:cNvPr id="187411" name="Text Box 19"/>
          <p:cNvSpPr txBox="1">
            <a:spLocks noChangeArrowheads="1"/>
          </p:cNvSpPr>
          <p:nvPr/>
        </p:nvSpPr>
        <p:spPr bwMode="auto">
          <a:xfrm>
            <a:off x="4643438" y="6302375"/>
            <a:ext cx="4322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Vane JR. Nature New Biol. 1971; 231, 232-5</a:t>
            </a:r>
          </a:p>
        </p:txBody>
      </p:sp>
      <p:sp>
        <p:nvSpPr>
          <p:cNvPr id="187412" name="Line 20"/>
          <p:cNvSpPr>
            <a:spLocks noChangeShapeType="1"/>
          </p:cNvSpPr>
          <p:nvPr/>
        </p:nvSpPr>
        <p:spPr bwMode="auto">
          <a:xfrm flipV="1">
            <a:off x="1411288" y="2133600"/>
            <a:ext cx="2016125" cy="2590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25605" name="Group 21"/>
          <p:cNvGrpSpPr>
            <a:grpSpLocks/>
          </p:cNvGrpSpPr>
          <p:nvPr/>
        </p:nvGrpSpPr>
        <p:grpSpPr bwMode="auto">
          <a:xfrm>
            <a:off x="2051050" y="3421063"/>
            <a:ext cx="231775" cy="584200"/>
            <a:chOff x="168" y="3732"/>
            <a:chExt cx="146" cy="368"/>
          </a:xfrm>
        </p:grpSpPr>
        <p:sp>
          <p:nvSpPr>
            <p:cNvPr id="187414" name="Line 22"/>
            <p:cNvSpPr>
              <a:spLocks noChangeShapeType="1"/>
            </p:cNvSpPr>
            <p:nvPr/>
          </p:nvSpPr>
          <p:spPr bwMode="auto">
            <a:xfrm>
              <a:off x="239" y="3748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15" name="Oval 23"/>
            <p:cNvSpPr>
              <a:spLocks noChangeArrowheads="1"/>
            </p:cNvSpPr>
            <p:nvPr/>
          </p:nvSpPr>
          <p:spPr bwMode="auto">
            <a:xfrm>
              <a:off x="178" y="3884"/>
              <a:ext cx="136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16" name="Line 24"/>
            <p:cNvSpPr>
              <a:spLocks noChangeShapeType="1"/>
            </p:cNvSpPr>
            <p:nvPr/>
          </p:nvSpPr>
          <p:spPr bwMode="auto">
            <a:xfrm>
              <a:off x="168" y="3732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17" name="Line 25"/>
            <p:cNvSpPr>
              <a:spLocks noChangeShapeType="1"/>
            </p:cNvSpPr>
            <p:nvPr/>
          </p:nvSpPr>
          <p:spPr bwMode="auto">
            <a:xfrm>
              <a:off x="168" y="4100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25606" name="Group 26"/>
          <p:cNvGrpSpPr>
            <a:grpSpLocks/>
          </p:cNvGrpSpPr>
          <p:nvPr/>
        </p:nvGrpSpPr>
        <p:grpSpPr bwMode="auto">
          <a:xfrm>
            <a:off x="2843213" y="2276475"/>
            <a:ext cx="231775" cy="584200"/>
            <a:chOff x="168" y="3732"/>
            <a:chExt cx="146" cy="368"/>
          </a:xfrm>
        </p:grpSpPr>
        <p:sp>
          <p:nvSpPr>
            <p:cNvPr id="187419" name="Line 27"/>
            <p:cNvSpPr>
              <a:spLocks noChangeShapeType="1"/>
            </p:cNvSpPr>
            <p:nvPr/>
          </p:nvSpPr>
          <p:spPr bwMode="auto">
            <a:xfrm>
              <a:off x="239" y="3748"/>
              <a:ext cx="0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20" name="Oval 28"/>
            <p:cNvSpPr>
              <a:spLocks noChangeArrowheads="1"/>
            </p:cNvSpPr>
            <p:nvPr/>
          </p:nvSpPr>
          <p:spPr bwMode="auto">
            <a:xfrm>
              <a:off x="178" y="3884"/>
              <a:ext cx="136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21" name="Line 29"/>
            <p:cNvSpPr>
              <a:spLocks noChangeShapeType="1"/>
            </p:cNvSpPr>
            <p:nvPr/>
          </p:nvSpPr>
          <p:spPr bwMode="auto">
            <a:xfrm>
              <a:off x="168" y="3732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22" name="Line 30"/>
            <p:cNvSpPr>
              <a:spLocks noChangeShapeType="1"/>
            </p:cNvSpPr>
            <p:nvPr/>
          </p:nvSpPr>
          <p:spPr bwMode="auto">
            <a:xfrm>
              <a:off x="168" y="4100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187423" name="Text Box 31"/>
          <p:cNvSpPr txBox="1">
            <a:spLocks noChangeArrowheads="1"/>
          </p:cNvSpPr>
          <p:nvPr/>
        </p:nvSpPr>
        <p:spPr bwMode="auto">
          <a:xfrm>
            <a:off x="1395413" y="2533650"/>
            <a:ext cx="155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Indomethacin</a:t>
            </a:r>
          </a:p>
        </p:txBody>
      </p:sp>
      <p:sp>
        <p:nvSpPr>
          <p:cNvPr id="187424" name="Line 32"/>
          <p:cNvSpPr>
            <a:spLocks noChangeShapeType="1"/>
          </p:cNvSpPr>
          <p:nvPr/>
        </p:nvSpPr>
        <p:spPr bwMode="auto">
          <a:xfrm flipV="1">
            <a:off x="3059113" y="2349500"/>
            <a:ext cx="2592387" cy="2663825"/>
          </a:xfrm>
          <a:prstGeom prst="line">
            <a:avLst/>
          </a:prstGeom>
          <a:noFill/>
          <a:ln w="349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7425" name="Text Box 33"/>
          <p:cNvSpPr txBox="1">
            <a:spLocks noChangeArrowheads="1"/>
          </p:cNvSpPr>
          <p:nvPr/>
        </p:nvSpPr>
        <p:spPr bwMode="auto">
          <a:xfrm>
            <a:off x="3965575" y="2917825"/>
            <a:ext cx="893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Aspirin</a:t>
            </a:r>
          </a:p>
        </p:txBody>
      </p:sp>
      <p:sp>
        <p:nvSpPr>
          <p:cNvPr id="187426" name="Line 34"/>
          <p:cNvSpPr>
            <a:spLocks noChangeShapeType="1"/>
          </p:cNvSpPr>
          <p:nvPr/>
        </p:nvSpPr>
        <p:spPr bwMode="auto">
          <a:xfrm flipV="1">
            <a:off x="3924300" y="3429000"/>
            <a:ext cx="3024188" cy="15843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7427" name="Text Box 35"/>
          <p:cNvSpPr txBox="1">
            <a:spLocks noChangeArrowheads="1"/>
          </p:cNvSpPr>
          <p:nvPr/>
        </p:nvSpPr>
        <p:spPr bwMode="auto">
          <a:xfrm>
            <a:off x="6199188" y="3925888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Salicyclic acid</a:t>
            </a:r>
          </a:p>
        </p:txBody>
      </p:sp>
      <p:sp>
        <p:nvSpPr>
          <p:cNvPr id="187428" name="Rectangle 36"/>
          <p:cNvSpPr>
            <a:spLocks noChangeArrowheads="1"/>
          </p:cNvSpPr>
          <p:nvPr/>
        </p:nvSpPr>
        <p:spPr bwMode="auto">
          <a:xfrm>
            <a:off x="3014663" y="5862638"/>
            <a:ext cx="310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Log concentration (</a:t>
            </a: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+mn-cs"/>
              </a:rPr>
              <a:t>m</a:t>
            </a: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g/ml)</a:t>
            </a:r>
          </a:p>
        </p:txBody>
      </p:sp>
      <p:sp>
        <p:nvSpPr>
          <p:cNvPr id="187429" name="Rectangle 37"/>
          <p:cNvSpPr>
            <a:spLocks noChangeArrowheads="1"/>
          </p:cNvSpPr>
          <p:nvPr/>
        </p:nvSpPr>
        <p:spPr bwMode="auto">
          <a:xfrm rot="16200000">
            <a:off x="-1587" y="3441700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+mn-cs"/>
              </a:rPr>
              <a:t>Inhibition (%)</a:t>
            </a:r>
          </a:p>
        </p:txBody>
      </p:sp>
      <p:grpSp>
        <p:nvGrpSpPr>
          <p:cNvPr id="25614" name="Group 38"/>
          <p:cNvGrpSpPr>
            <a:grpSpLocks/>
          </p:cNvGrpSpPr>
          <p:nvPr/>
        </p:nvGrpSpPr>
        <p:grpSpPr bwMode="auto">
          <a:xfrm>
            <a:off x="4916488" y="2205038"/>
            <a:ext cx="231775" cy="744537"/>
            <a:chOff x="158" y="3596"/>
            <a:chExt cx="146" cy="469"/>
          </a:xfrm>
        </p:grpSpPr>
        <p:sp>
          <p:nvSpPr>
            <p:cNvPr id="187431" name="Line 39"/>
            <p:cNvSpPr>
              <a:spLocks noChangeShapeType="1"/>
            </p:cNvSpPr>
            <p:nvPr/>
          </p:nvSpPr>
          <p:spPr bwMode="auto">
            <a:xfrm>
              <a:off x="229" y="3606"/>
              <a:ext cx="0" cy="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2" name="Oval 40"/>
            <p:cNvSpPr>
              <a:spLocks noChangeArrowheads="1"/>
            </p:cNvSpPr>
            <p:nvPr/>
          </p:nvSpPr>
          <p:spPr bwMode="auto">
            <a:xfrm>
              <a:off x="168" y="3793"/>
              <a:ext cx="136" cy="9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3" name="Line 41"/>
            <p:cNvSpPr>
              <a:spLocks noChangeShapeType="1"/>
            </p:cNvSpPr>
            <p:nvPr/>
          </p:nvSpPr>
          <p:spPr bwMode="auto">
            <a:xfrm>
              <a:off x="158" y="3596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4" name="Line 42"/>
            <p:cNvSpPr>
              <a:spLocks noChangeShapeType="1"/>
            </p:cNvSpPr>
            <p:nvPr/>
          </p:nvSpPr>
          <p:spPr bwMode="auto">
            <a:xfrm>
              <a:off x="158" y="4065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25615" name="Group 43"/>
          <p:cNvGrpSpPr>
            <a:grpSpLocks/>
          </p:cNvGrpSpPr>
          <p:nvPr/>
        </p:nvGrpSpPr>
        <p:grpSpPr bwMode="auto">
          <a:xfrm>
            <a:off x="4356100" y="4556125"/>
            <a:ext cx="231775" cy="744538"/>
            <a:chOff x="158" y="3596"/>
            <a:chExt cx="146" cy="469"/>
          </a:xfrm>
        </p:grpSpPr>
        <p:sp>
          <p:nvSpPr>
            <p:cNvPr id="187436" name="Line 44"/>
            <p:cNvSpPr>
              <a:spLocks noChangeShapeType="1"/>
            </p:cNvSpPr>
            <p:nvPr/>
          </p:nvSpPr>
          <p:spPr bwMode="auto">
            <a:xfrm>
              <a:off x="229" y="3606"/>
              <a:ext cx="0" cy="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7" name="Oval 45"/>
            <p:cNvSpPr>
              <a:spLocks noChangeArrowheads="1"/>
            </p:cNvSpPr>
            <p:nvPr/>
          </p:nvSpPr>
          <p:spPr bwMode="auto">
            <a:xfrm>
              <a:off x="168" y="3793"/>
              <a:ext cx="136" cy="9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8" name="Line 46"/>
            <p:cNvSpPr>
              <a:spLocks noChangeShapeType="1"/>
            </p:cNvSpPr>
            <p:nvPr/>
          </p:nvSpPr>
          <p:spPr bwMode="auto">
            <a:xfrm>
              <a:off x="158" y="3596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39" name="Line 47"/>
            <p:cNvSpPr>
              <a:spLocks noChangeShapeType="1"/>
            </p:cNvSpPr>
            <p:nvPr/>
          </p:nvSpPr>
          <p:spPr bwMode="auto">
            <a:xfrm>
              <a:off x="158" y="4065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25616" name="Group 48"/>
          <p:cNvGrpSpPr>
            <a:grpSpLocks/>
          </p:cNvGrpSpPr>
          <p:nvPr/>
        </p:nvGrpSpPr>
        <p:grpSpPr bwMode="auto">
          <a:xfrm>
            <a:off x="5492750" y="3854450"/>
            <a:ext cx="231775" cy="1014413"/>
            <a:chOff x="5319" y="2111"/>
            <a:chExt cx="146" cy="639"/>
          </a:xfrm>
        </p:grpSpPr>
        <p:sp>
          <p:nvSpPr>
            <p:cNvPr id="187441" name="Line 49"/>
            <p:cNvSpPr>
              <a:spLocks noChangeShapeType="1"/>
            </p:cNvSpPr>
            <p:nvPr/>
          </p:nvSpPr>
          <p:spPr bwMode="auto">
            <a:xfrm>
              <a:off x="5390" y="2121"/>
              <a:ext cx="0" cy="6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2" name="Oval 50"/>
            <p:cNvSpPr>
              <a:spLocks noChangeArrowheads="1"/>
            </p:cNvSpPr>
            <p:nvPr/>
          </p:nvSpPr>
          <p:spPr bwMode="auto">
            <a:xfrm>
              <a:off x="5329" y="2398"/>
              <a:ext cx="136" cy="9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3" name="Line 51"/>
            <p:cNvSpPr>
              <a:spLocks noChangeShapeType="1"/>
            </p:cNvSpPr>
            <p:nvPr/>
          </p:nvSpPr>
          <p:spPr bwMode="auto">
            <a:xfrm>
              <a:off x="5319" y="2111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4" name="Line 52"/>
            <p:cNvSpPr>
              <a:spLocks noChangeShapeType="1"/>
            </p:cNvSpPr>
            <p:nvPr/>
          </p:nvSpPr>
          <p:spPr bwMode="auto">
            <a:xfrm>
              <a:off x="5319" y="2750"/>
              <a:ext cx="14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25617" name="Group 53"/>
          <p:cNvGrpSpPr>
            <a:grpSpLocks/>
          </p:cNvGrpSpPr>
          <p:nvPr/>
        </p:nvGrpSpPr>
        <p:grpSpPr bwMode="auto">
          <a:xfrm>
            <a:off x="3851275" y="4103688"/>
            <a:ext cx="231775" cy="333375"/>
            <a:chOff x="1428" y="3858"/>
            <a:chExt cx="146" cy="210"/>
          </a:xfrm>
        </p:grpSpPr>
        <p:sp>
          <p:nvSpPr>
            <p:cNvPr id="187446" name="Line 54"/>
            <p:cNvSpPr>
              <a:spLocks noChangeShapeType="1"/>
            </p:cNvSpPr>
            <p:nvPr/>
          </p:nvSpPr>
          <p:spPr bwMode="auto">
            <a:xfrm>
              <a:off x="1499" y="386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7" name="Oval 55"/>
            <p:cNvSpPr>
              <a:spLocks noChangeArrowheads="1"/>
            </p:cNvSpPr>
            <p:nvPr/>
          </p:nvSpPr>
          <p:spPr bwMode="auto">
            <a:xfrm>
              <a:off x="1438" y="3920"/>
              <a:ext cx="136" cy="9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8" name="Line 56"/>
            <p:cNvSpPr>
              <a:spLocks noChangeShapeType="1"/>
            </p:cNvSpPr>
            <p:nvPr/>
          </p:nvSpPr>
          <p:spPr bwMode="auto">
            <a:xfrm>
              <a:off x="1428" y="3858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7449" name="Line 57"/>
            <p:cNvSpPr>
              <a:spLocks noChangeShapeType="1"/>
            </p:cNvSpPr>
            <p:nvPr/>
          </p:nvSpPr>
          <p:spPr bwMode="auto">
            <a:xfrm>
              <a:off x="1428" y="4065"/>
              <a:ext cx="1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45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533400" y="457200"/>
            <a:ext cx="83597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it-IT" sz="2800" b="1">
                <a:solidFill>
                  <a:schemeClr val="tx2"/>
                </a:solidFill>
                <a:latin typeface="Verdana" charset="0"/>
              </a:rPr>
              <a:t>Oppiacei e funzionalità renale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6467475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4427538" y="3357563"/>
            <a:ext cx="428942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9205" tIns="39603" rIns="79205" bIns="39603">
            <a:spAutoFit/>
          </a:bodyPr>
          <a:lstStyle>
            <a:lvl1pPr defTabSz="7921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7921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921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921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921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>
                <a:latin typeface="Arial" charset="0"/>
                <a:cs typeface="Arial" charset="0"/>
              </a:rPr>
              <a:t> Dean M. J Pain Symptom Manage. 2004 Nov;28(5):497-504.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1400"/>
              <a:t>Lee MA, et al. </a:t>
            </a:r>
            <a:r>
              <a:rPr lang="en-US" sz="1400"/>
              <a:t>Palliat Med. 2001 Jan;15(1):26-34</a:t>
            </a:r>
            <a:r>
              <a:rPr lang="en-US" sz="1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179388" y="3500438"/>
            <a:ext cx="8208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Effetto dello </a:t>
            </a:r>
            <a:r>
              <a:rPr lang="it-IT" sz="2000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switch</a:t>
            </a:r>
            <a:r>
              <a:rPr lang="it-IT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ad </a:t>
            </a:r>
            <a:r>
              <a:rPr lang="it-IT" sz="2000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idromorfone</a:t>
            </a:r>
            <a:endParaRPr lang="it-IT" sz="20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pazienti con ridotta funzionalità renale</a:t>
            </a:r>
            <a:endParaRPr lang="en-US" sz="20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970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912635"/>
              </p:ext>
            </p:extLst>
          </p:nvPr>
        </p:nvGraphicFramePr>
        <p:xfrm>
          <a:off x="685800" y="4365625"/>
          <a:ext cx="5756275" cy="249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3" name="Grafico" r:id="rId4" imgW="7188200" imgH="5257800" progId="MSGraph.Chart.8">
                  <p:embed followColorScheme="full"/>
                </p:oleObj>
              </mc:Choice>
              <mc:Fallback>
                <p:oleObj name="Grafico" r:id="rId4" imgW="7188200" imgH="5257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365625"/>
                        <a:ext cx="5756275" cy="249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6659563" y="4630738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Terapia precedente</a:t>
            </a:r>
            <a:endParaRPr lang="en-US" sz="1400"/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6684963" y="5087938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Idromorfone</a:t>
            </a:r>
            <a:endParaRPr lang="en-US" sz="1400"/>
          </a:p>
        </p:txBody>
      </p:sp>
      <p:sp>
        <p:nvSpPr>
          <p:cNvPr id="29705" name="Rectangle 12"/>
          <p:cNvSpPr>
            <a:spLocks noChangeArrowheads="1"/>
          </p:cNvSpPr>
          <p:nvPr/>
        </p:nvSpPr>
        <p:spPr bwMode="auto">
          <a:xfrm>
            <a:off x="6372225" y="4724400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706" name="Rectangle 13"/>
          <p:cNvSpPr>
            <a:spLocks noChangeArrowheads="1"/>
          </p:cNvSpPr>
          <p:nvPr/>
        </p:nvSpPr>
        <p:spPr bwMode="auto">
          <a:xfrm>
            <a:off x="6372225" y="5181600"/>
            <a:ext cx="152400" cy="1524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02023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3200" y="1282700"/>
            <a:ext cx="8661399" cy="54476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 smtClean="0"/>
              <a:t>La rotazione o </a:t>
            </a:r>
            <a:r>
              <a:rPr lang="it-IT" sz="2200" dirty="0" err="1" smtClean="0"/>
              <a:t>switching</a:t>
            </a:r>
            <a:r>
              <a:rPr lang="it-IT" sz="2200" dirty="0" smtClean="0"/>
              <a:t> degli oppioidi è giustificata quando la terapia è scarsamente efficace e/o provoca intollerabili eventi avversi; può </a:t>
            </a:r>
            <a:r>
              <a:rPr lang="it-IT" sz="2200" i="1" dirty="0" smtClean="0"/>
              <a:t>migliorare significativamente il bilancio tra efficacia analgesica e sintomi collaterali </a:t>
            </a:r>
          </a:p>
          <a:p>
            <a:pPr algn="just"/>
            <a:endParaRPr lang="it-IT" sz="2200" i="1" dirty="0"/>
          </a:p>
          <a:p>
            <a:pPr algn="just"/>
            <a:r>
              <a:rPr lang="it-IT" sz="2200" dirty="0" smtClean="0"/>
              <a:t>Es</a:t>
            </a:r>
            <a:r>
              <a:rPr lang="it-IT" sz="2200" dirty="0"/>
              <a:t>. Rotazione tra BUPRENORFINA TTS e FENTANYL TTS </a:t>
            </a:r>
            <a:r>
              <a:rPr lang="it-IT" sz="2200" dirty="0" smtClean="0"/>
              <a:t>pur riducendo </a:t>
            </a:r>
            <a:r>
              <a:rPr lang="it-IT" sz="2200" dirty="0"/>
              <a:t>il dosaggio del nuovo oppiaceo del 50% rispetto a quello </a:t>
            </a:r>
            <a:r>
              <a:rPr lang="it-IT" sz="2200" dirty="0" smtClean="0"/>
              <a:t>come previsto </a:t>
            </a:r>
            <a:r>
              <a:rPr lang="it-IT" sz="2200" dirty="0"/>
              <a:t>dalle tabelle di conversione è stata ottenuta una significativa riduzione della VAS. </a:t>
            </a:r>
            <a:endParaRPr lang="it-IT" sz="2200" dirty="0" smtClean="0"/>
          </a:p>
          <a:p>
            <a:pPr algn="just"/>
            <a:endParaRPr lang="it-IT" sz="2200" dirty="0" smtClean="0"/>
          </a:p>
          <a:p>
            <a:pPr algn="just"/>
            <a:r>
              <a:rPr lang="it-IT" sz="2200" dirty="0" smtClean="0"/>
              <a:t>La </a:t>
            </a:r>
            <a:r>
              <a:rPr lang="it-IT" sz="2200" dirty="0"/>
              <a:t>rotazione deve essere effettuata secondo un protocollo che si basa sulle tabelle di </a:t>
            </a:r>
            <a:r>
              <a:rPr lang="it-IT" sz="2200" dirty="0" err="1"/>
              <a:t>equianalgesia</a:t>
            </a:r>
            <a:r>
              <a:rPr lang="it-IT" sz="2200" dirty="0"/>
              <a:t>. </a:t>
            </a:r>
          </a:p>
          <a:p>
            <a:pPr algn="just"/>
            <a:endParaRPr lang="it-IT" sz="2200" dirty="0" smtClean="0"/>
          </a:p>
          <a:p>
            <a:pPr algn="just"/>
            <a:r>
              <a:rPr lang="it-IT" sz="2200" dirty="0" smtClean="0"/>
              <a:t>Nei pazienti oncologici l’80% ha richiesto un singolo </a:t>
            </a:r>
            <a:r>
              <a:rPr lang="it-IT" sz="2200" dirty="0" err="1" smtClean="0"/>
              <a:t>swith</a:t>
            </a:r>
            <a:r>
              <a:rPr lang="it-IT" sz="2200" dirty="0" smtClean="0"/>
              <a:t>, il 44% due o più ed 20% tre o più oppioidi. (</a:t>
            </a:r>
            <a:r>
              <a:rPr lang="it-IT" sz="1400" dirty="0" smtClean="0"/>
              <a:t>Pathos 15 n. </a:t>
            </a:r>
            <a:r>
              <a:rPr lang="it-IT" sz="1400" dirty="0"/>
              <a:t>4</a:t>
            </a:r>
            <a:r>
              <a:rPr lang="it-IT" sz="1400" dirty="0" smtClean="0"/>
              <a:t>, 2008</a:t>
            </a:r>
            <a:r>
              <a:rPr lang="it-IT" sz="2200" dirty="0" smtClean="0"/>
              <a:t>)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05000" y="528360"/>
            <a:ext cx="51181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SWITCHING DEGLI OPPIOIDI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4396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323850" y="125413"/>
            <a:ext cx="8459788" cy="667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Tahoma" charset="0"/>
              </a:rPr>
              <a:t>Oppiacei e sistema immunitario</a:t>
            </a:r>
          </a:p>
          <a:p>
            <a:pPr eaLnBrk="1" hangingPunct="1"/>
            <a:endParaRPr lang="it-IT">
              <a:latin typeface="Tahoma" charset="0"/>
            </a:endParaRPr>
          </a:p>
          <a:p>
            <a:pPr eaLnBrk="1" hangingPunct="1"/>
            <a:r>
              <a:rPr lang="it-IT">
                <a:latin typeface="Tahoma" charset="0"/>
              </a:rPr>
              <a:t>I farmaci oppiacei inducono immunodepressione, con sensibili differenze  tra loro.</a:t>
            </a:r>
          </a:p>
          <a:p>
            <a:pPr eaLnBrk="1" hangingPunct="1"/>
            <a:r>
              <a:rPr lang="it-IT">
                <a:latin typeface="Tahoma" charset="0"/>
              </a:rPr>
              <a:t>Sono stati valutati alcuni parametri immunologici come </a:t>
            </a:r>
          </a:p>
          <a:p>
            <a:pPr eaLnBrk="1" hangingPunct="1"/>
            <a:r>
              <a:rPr lang="it-IT">
                <a:latin typeface="Tahoma" charset="0"/>
              </a:rPr>
              <a:t>-La proliferazione splenocitaria</a:t>
            </a:r>
          </a:p>
          <a:p>
            <a:pPr eaLnBrk="1" hangingPunct="1"/>
            <a:r>
              <a:rPr lang="it-IT">
                <a:latin typeface="Tahoma" charset="0"/>
              </a:rPr>
              <a:t>-L</a:t>
            </a:r>
            <a:r>
              <a:rPr lang="ja-JP" altLang="it-IT">
                <a:latin typeface="Tahoma" charset="0"/>
              </a:rPr>
              <a:t>’</a:t>
            </a:r>
            <a:r>
              <a:rPr lang="it-IT">
                <a:latin typeface="Tahoma" charset="0"/>
              </a:rPr>
              <a:t>attività  cellulare dei NK</a:t>
            </a:r>
          </a:p>
          <a:p>
            <a:pPr eaLnBrk="1" hangingPunct="1"/>
            <a:r>
              <a:rPr lang="it-IT">
                <a:latin typeface="Tahoma" charset="0"/>
              </a:rPr>
              <a:t>-La produzione di IL-2</a:t>
            </a:r>
          </a:p>
          <a:p>
            <a:pPr eaLnBrk="1" hangingPunct="1"/>
            <a:r>
              <a:rPr lang="it-IT" sz="1800">
                <a:solidFill>
                  <a:srgbClr val="009900"/>
                </a:solidFill>
                <a:latin typeface="Tahoma" charset="0"/>
              </a:rPr>
              <a:t>(la M</a:t>
            </a:r>
            <a:r>
              <a:rPr sz="1800" noProof="1">
                <a:solidFill>
                  <a:srgbClr val="009900"/>
                </a:solidFill>
                <a:latin typeface="Tahoma" charset="0"/>
              </a:rPr>
              <a:t>orfina  induc</a:t>
            </a:r>
            <a:r>
              <a:rPr lang="it-IT" sz="1800">
                <a:solidFill>
                  <a:srgbClr val="009900"/>
                </a:solidFill>
                <a:latin typeface="Tahoma" charset="0"/>
              </a:rPr>
              <a:t>e</a:t>
            </a:r>
            <a:r>
              <a:rPr sz="1800" noProof="1">
                <a:solidFill>
                  <a:srgbClr val="009900"/>
                </a:solidFill>
                <a:latin typeface="Tahoma" charset="0"/>
              </a:rPr>
              <a:t> una rilevante </a:t>
            </a:r>
            <a:r>
              <a:rPr lang="it-IT" sz="1800">
                <a:solidFill>
                  <a:srgbClr val="009900"/>
                </a:solidFill>
                <a:latin typeface="Tahoma" charset="0"/>
              </a:rPr>
              <a:t>i</a:t>
            </a:r>
            <a:r>
              <a:rPr sz="1800" noProof="1">
                <a:solidFill>
                  <a:srgbClr val="009900"/>
                </a:solidFill>
                <a:latin typeface="Tahoma" charset="0"/>
              </a:rPr>
              <a:t>mmun</a:t>
            </a:r>
            <a:r>
              <a:rPr lang="it-IT" sz="1800">
                <a:solidFill>
                  <a:srgbClr val="009900"/>
                </a:solidFill>
                <a:latin typeface="Tahoma" charset="0"/>
              </a:rPr>
              <a:t>odepressione</a:t>
            </a:r>
            <a:r>
              <a:rPr sz="1800" noProof="1">
                <a:solidFill>
                  <a:srgbClr val="009900"/>
                </a:solidFill>
                <a:latin typeface="Tahoma" charset="0"/>
              </a:rPr>
              <a:t>,</a:t>
            </a:r>
            <a:r>
              <a:rPr lang="it-IT" sz="1800">
                <a:solidFill>
                  <a:srgbClr val="009900"/>
                </a:solidFill>
                <a:latin typeface="Tahoma" charset="0"/>
              </a:rPr>
              <a:t> </a:t>
            </a:r>
            <a:r>
              <a:rPr sz="1800" noProof="1">
                <a:solidFill>
                  <a:srgbClr val="009900"/>
                </a:solidFill>
                <a:latin typeface="Tahoma" charset="0"/>
              </a:rPr>
              <a:t>legandosi al recettore </a:t>
            </a:r>
            <a:r>
              <a:rPr lang="en-US" sz="1800">
                <a:solidFill>
                  <a:srgbClr val="009900"/>
                </a:solidFill>
                <a:latin typeface="Tahoma" charset="0"/>
              </a:rPr>
              <a:t>µ</a:t>
            </a:r>
            <a:r>
              <a:rPr sz="1800" noProof="1">
                <a:solidFill>
                  <a:srgbClr val="009900"/>
                </a:solidFill>
                <a:latin typeface="Tahoma" charset="0"/>
              </a:rPr>
              <a:t> sia centrale sia presente sulle cellule del</a:t>
            </a:r>
            <a:r>
              <a:rPr lang="it-IT" sz="1800">
                <a:solidFill>
                  <a:srgbClr val="009900"/>
                </a:solidFill>
                <a:latin typeface="Tahoma" charset="0"/>
              </a:rPr>
              <a:t> </a:t>
            </a:r>
            <a:r>
              <a:rPr sz="1800" noProof="1">
                <a:solidFill>
                  <a:srgbClr val="009900"/>
                </a:solidFill>
                <a:latin typeface="Tahoma" charset="0"/>
              </a:rPr>
              <a:t>sistema immun</a:t>
            </a:r>
            <a:r>
              <a:rPr lang="it-IT" sz="1800">
                <a:solidFill>
                  <a:srgbClr val="009900"/>
                </a:solidFill>
                <a:latin typeface="Tahoma" charset="0"/>
              </a:rPr>
              <a:t>itario)</a:t>
            </a:r>
          </a:p>
          <a:p>
            <a:pPr eaLnBrk="1" hangingPunct="1"/>
            <a:r>
              <a:rPr lang="it-IT">
                <a:latin typeface="Tahoma" charset="0"/>
              </a:rPr>
              <a:t>(</a:t>
            </a:r>
            <a:r>
              <a:rPr lang="it-IT" sz="2000">
                <a:latin typeface="Tahoma" charset="0"/>
              </a:rPr>
              <a:t>buprenorfina e </a:t>
            </a:r>
            <a:r>
              <a:rPr lang="it-IT">
                <a:latin typeface="Tahoma" charset="0"/>
              </a:rPr>
              <a:t> </a:t>
            </a:r>
            <a:r>
              <a:rPr lang="it-IT" sz="2000">
                <a:latin typeface="Tahoma" charset="0"/>
              </a:rPr>
              <a:t>idromorfone </a:t>
            </a:r>
          </a:p>
          <a:p>
            <a:pPr eaLnBrk="1" hangingPunct="1"/>
            <a:r>
              <a:rPr lang="it-IT" sz="2000">
                <a:latin typeface="Tahoma" charset="0"/>
              </a:rPr>
              <a:t>mostrano</a:t>
            </a:r>
          </a:p>
          <a:p>
            <a:pPr eaLnBrk="1" hangingPunct="1"/>
            <a:r>
              <a:rPr lang="it-IT" sz="2000">
                <a:latin typeface="Tahoma" charset="0"/>
              </a:rPr>
              <a:t>minor effetto  immunodepressivo</a:t>
            </a:r>
          </a:p>
          <a:p>
            <a:pPr eaLnBrk="1" hangingPunct="1"/>
            <a:r>
              <a:rPr lang="it-IT" sz="2000">
                <a:latin typeface="Tahoma" charset="0"/>
              </a:rPr>
              <a:t>rispetto a fentanyl e morfina)</a:t>
            </a:r>
          </a:p>
          <a:p>
            <a:pPr eaLnBrk="1" hangingPunct="1"/>
            <a:endParaRPr lang="it-IT" sz="2000">
              <a:latin typeface="Tahoma" charset="0"/>
            </a:endParaRPr>
          </a:p>
          <a:p>
            <a:pPr eaLnBrk="1" hangingPunct="1"/>
            <a:endParaRPr lang="it-IT" sz="2000">
              <a:latin typeface="Tahoma" charset="0"/>
            </a:endParaRPr>
          </a:p>
          <a:p>
            <a:pPr eaLnBrk="1" hangingPunct="1"/>
            <a:endParaRPr lang="it-IT" sz="1600">
              <a:latin typeface="Tahoma" charset="0"/>
            </a:endParaRPr>
          </a:p>
          <a:p>
            <a:pPr eaLnBrk="1" hangingPunct="1"/>
            <a:endParaRPr lang="it-IT" sz="1600">
              <a:latin typeface="Tahoma" charset="0"/>
            </a:endParaRPr>
          </a:p>
          <a:p>
            <a:pPr eaLnBrk="1" hangingPunct="1"/>
            <a:endParaRPr lang="it-IT" sz="1600">
              <a:latin typeface="Tahoma" charset="0"/>
            </a:endParaRPr>
          </a:p>
          <a:p>
            <a:pPr eaLnBrk="1" hangingPunct="1"/>
            <a:endParaRPr lang="it-IT" sz="1600">
              <a:latin typeface="Tahoma" charset="0"/>
            </a:endParaRPr>
          </a:p>
          <a:p>
            <a:pPr eaLnBrk="1" hangingPunct="1"/>
            <a:endParaRPr lang="it-IT" sz="1600">
              <a:latin typeface="Tahoma" charset="0"/>
            </a:endParaRPr>
          </a:p>
        </p:txBody>
      </p:sp>
      <p:grpSp>
        <p:nvGrpSpPr>
          <p:cNvPr id="32771" name="Group 6"/>
          <p:cNvGrpSpPr>
            <a:grpSpLocks/>
          </p:cNvGrpSpPr>
          <p:nvPr/>
        </p:nvGrpSpPr>
        <p:grpSpPr bwMode="auto">
          <a:xfrm>
            <a:off x="4572000" y="3716338"/>
            <a:ext cx="3887788" cy="3025775"/>
            <a:chOff x="2283" y="1282"/>
            <a:chExt cx="3273" cy="3010"/>
          </a:xfrm>
        </p:grpSpPr>
        <p:graphicFrame>
          <p:nvGraphicFramePr>
            <p:cNvPr id="32773" name="Object 7"/>
            <p:cNvGraphicFramePr>
              <a:graphicFrameLocks noChangeAspect="1"/>
            </p:cNvGraphicFramePr>
            <p:nvPr/>
          </p:nvGraphicFramePr>
          <p:xfrm>
            <a:off x="2283" y="1282"/>
            <a:ext cx="1643" cy="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3" name="Worksheet" r:id="rId3" imgW="2465338" imgH="3013915" progId="Excel.Sheet.8">
                    <p:embed/>
                  </p:oleObj>
                </mc:Choice>
                <mc:Fallback>
                  <p:oleObj name="Worksheet" r:id="rId3" imgW="2465338" imgH="301391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3" y="1282"/>
                          <a:ext cx="1643" cy="1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4" name="Object 8"/>
            <p:cNvGraphicFramePr>
              <a:graphicFrameLocks noChangeAspect="1"/>
            </p:cNvGraphicFramePr>
            <p:nvPr/>
          </p:nvGraphicFramePr>
          <p:xfrm>
            <a:off x="3963" y="1286"/>
            <a:ext cx="1593" cy="1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4" name="Worksheet" r:id="rId5" imgW="2592514" imgH="2998016" progId="Excel.Sheet.8">
                    <p:embed/>
                  </p:oleObj>
                </mc:Choice>
                <mc:Fallback>
                  <p:oleObj name="Worksheet" r:id="rId5" imgW="2592514" imgH="2998016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3" y="1286"/>
                          <a:ext cx="1593" cy="1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5" name="Object 9"/>
            <p:cNvGraphicFramePr>
              <a:graphicFrameLocks noChangeAspect="1"/>
            </p:cNvGraphicFramePr>
            <p:nvPr/>
          </p:nvGraphicFramePr>
          <p:xfrm>
            <a:off x="2283" y="2772"/>
            <a:ext cx="1643" cy="1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5" name="Worksheet" r:id="rId7" imgW="2600440" imgH="3133156" progId="Excel.Sheet.8">
                    <p:embed/>
                  </p:oleObj>
                </mc:Choice>
                <mc:Fallback>
                  <p:oleObj name="Worksheet" r:id="rId7" imgW="2600440" imgH="3133156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3" y="2772"/>
                          <a:ext cx="1643" cy="1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6" name="Object 10"/>
            <p:cNvGraphicFramePr>
              <a:graphicFrameLocks noChangeAspect="1"/>
            </p:cNvGraphicFramePr>
            <p:nvPr/>
          </p:nvGraphicFramePr>
          <p:xfrm>
            <a:off x="3963" y="2774"/>
            <a:ext cx="1593" cy="1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6" name="Foglio di lavoro" r:id="rId9" imgW="2504968" imgH="3157005" progId="Excel.Sheet.8">
                    <p:embed/>
                  </p:oleObj>
                </mc:Choice>
                <mc:Fallback>
                  <p:oleObj name="Foglio di lavoro" r:id="rId9" imgW="2504968" imgH="3157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3" y="2774"/>
                          <a:ext cx="1593" cy="14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7" name="Text Box 11"/>
            <p:cNvSpPr txBox="1">
              <a:spLocks noChangeArrowheads="1"/>
            </p:cNvSpPr>
            <p:nvPr/>
          </p:nvSpPr>
          <p:spPr bwMode="auto">
            <a:xfrm>
              <a:off x="5067" y="3701"/>
              <a:ext cx="283" cy="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noProof="1"/>
                <a:t>*</a:t>
              </a:r>
            </a:p>
          </p:txBody>
        </p:sp>
      </p:grpSp>
      <p:sp>
        <p:nvSpPr>
          <p:cNvPr id="32772" name="Text Box 12"/>
          <p:cNvSpPr txBox="1">
            <a:spLocks noChangeArrowheads="1"/>
          </p:cNvSpPr>
          <p:nvPr/>
        </p:nvSpPr>
        <p:spPr bwMode="auto">
          <a:xfrm>
            <a:off x="395288" y="5351463"/>
            <a:ext cx="28543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latin typeface="Tahoma" charset="0"/>
              </a:rPr>
              <a:t>Sacerdote et al., Br. J Pharmacol., 1997</a:t>
            </a:r>
          </a:p>
          <a:p>
            <a:pPr eaLnBrk="1" hangingPunct="1"/>
            <a:r>
              <a:rPr lang="it-IT" sz="1400">
                <a:latin typeface="Tahoma" charset="0"/>
              </a:rPr>
              <a:t>Martucci C et al., Pain  2004</a:t>
            </a:r>
          </a:p>
          <a:p>
            <a:pPr eaLnBrk="1" hangingPunct="1"/>
            <a:r>
              <a:rPr lang="it-IT" sz="1200">
                <a:latin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02749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52400" y="6188075"/>
            <a:ext cx="5600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dirty="0" smtClean="0">
                <a:solidFill>
                  <a:srgbClr val="000090"/>
                </a:solidFill>
                <a:latin typeface="Tempus Sans ITC" charset="0"/>
                <a:cs typeface="+mn-cs"/>
              </a:rPr>
              <a:t>da: </a:t>
            </a:r>
            <a:r>
              <a:rPr lang="it-IT" sz="1600" dirty="0" err="1" smtClean="0">
                <a:solidFill>
                  <a:srgbClr val="000090"/>
                </a:solidFill>
                <a:latin typeface="Tempus Sans ITC" charset="0"/>
                <a:cs typeface="+mn-cs"/>
              </a:rPr>
              <a:t>Nestler</a:t>
            </a:r>
            <a:r>
              <a:rPr lang="it-IT" sz="1600" dirty="0" smtClean="0">
                <a:solidFill>
                  <a:srgbClr val="000090"/>
                </a:solidFill>
                <a:latin typeface="Tempus Sans ITC" charset="0"/>
                <a:cs typeface="+mn-cs"/>
              </a:rPr>
              <a:t> EJ, Nature Rev. </a:t>
            </a:r>
            <a:r>
              <a:rPr lang="it-IT" sz="1600" dirty="0" err="1" smtClean="0">
                <a:solidFill>
                  <a:srgbClr val="000090"/>
                </a:solidFill>
                <a:latin typeface="Tempus Sans ITC" charset="0"/>
                <a:cs typeface="+mn-cs"/>
              </a:rPr>
              <a:t>Neurosci</a:t>
            </a:r>
            <a:r>
              <a:rPr lang="it-IT" sz="1600" dirty="0" smtClean="0">
                <a:solidFill>
                  <a:srgbClr val="000090"/>
                </a:solidFill>
                <a:latin typeface="Tempus Sans ITC" charset="0"/>
                <a:cs typeface="+mn-cs"/>
              </a:rPr>
              <a:t>.</a:t>
            </a:r>
            <a:r>
              <a:rPr lang="it-IT" sz="1600" dirty="0">
                <a:solidFill>
                  <a:srgbClr val="000090"/>
                </a:solidFill>
                <a:latin typeface="Tempus Sans ITC" charset="0"/>
              </a:rPr>
              <a:t> </a:t>
            </a:r>
            <a:r>
              <a:rPr lang="it-IT" sz="1600" b="1" dirty="0" smtClean="0">
                <a:solidFill>
                  <a:srgbClr val="000090"/>
                </a:solidFill>
                <a:latin typeface="Tempus Sans ITC" charset="0"/>
                <a:cs typeface="+mn-cs"/>
              </a:rPr>
              <a:t>2</a:t>
            </a:r>
            <a:r>
              <a:rPr lang="it-IT" sz="1600" dirty="0" smtClean="0">
                <a:solidFill>
                  <a:srgbClr val="000090"/>
                </a:solidFill>
                <a:latin typeface="Tempus Sans ITC" charset="0"/>
                <a:cs typeface="+mn-cs"/>
              </a:rPr>
              <a:t>, 119-128, 2001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50825" y="260350"/>
            <a:ext cx="8694738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000090"/>
                </a:solidFill>
                <a:cs typeface="+mn-cs"/>
              </a:rPr>
              <a:t>Dipendenza </a:t>
            </a:r>
            <a:r>
              <a:rPr lang="it-IT" sz="2400" b="1" dirty="0" smtClean="0">
                <a:solidFill>
                  <a:srgbClr val="000090"/>
                </a:solidFill>
                <a:cs typeface="+mn-cs"/>
              </a:rPr>
              <a:t>fisica Dipendenza </a:t>
            </a:r>
            <a:r>
              <a:rPr lang="it-IT" sz="2400" b="1" dirty="0">
                <a:solidFill>
                  <a:srgbClr val="000090"/>
                </a:solidFill>
                <a:cs typeface="+mn-cs"/>
              </a:rPr>
              <a:t>psichica</a:t>
            </a:r>
          </a:p>
          <a:p>
            <a:pPr algn="ctr">
              <a:defRPr/>
            </a:pPr>
            <a:r>
              <a:rPr lang="it-IT" sz="2400" b="1" dirty="0">
                <a:solidFill>
                  <a:srgbClr val="000090"/>
                </a:solidFill>
                <a:cs typeface="+mn-cs"/>
              </a:rPr>
              <a:t>ADDICTION (</a:t>
            </a:r>
            <a:r>
              <a:rPr lang="it-IT" sz="2400" b="1" dirty="0" err="1">
                <a:solidFill>
                  <a:srgbClr val="000090"/>
                </a:solidFill>
                <a:cs typeface="+mn-cs"/>
              </a:rPr>
              <a:t>addicere</a:t>
            </a:r>
            <a:r>
              <a:rPr lang="it-IT" sz="2400" b="1" dirty="0">
                <a:solidFill>
                  <a:srgbClr val="000090"/>
                </a:solidFill>
                <a:cs typeface="+mn-cs"/>
              </a:rPr>
              <a:t>, rendere schiavo)</a:t>
            </a:r>
          </a:p>
          <a:p>
            <a:pPr>
              <a:defRPr/>
            </a:pPr>
            <a:endParaRPr lang="it-IT" sz="2400" b="1" dirty="0">
              <a:solidFill>
                <a:srgbClr val="000090"/>
              </a:solidFill>
              <a:cs typeface="+mn-cs"/>
            </a:endParaRPr>
          </a:p>
          <a:p>
            <a:pPr>
              <a:defRPr/>
            </a:pPr>
            <a:r>
              <a:rPr lang="it-IT" sz="2400" dirty="0">
                <a:solidFill>
                  <a:srgbClr val="000090"/>
                </a:solidFill>
                <a:cs typeface="+mn-cs"/>
              </a:rPr>
              <a:t>Indica uno stato di dipendenza fisica e psichica, o solo psichica</a:t>
            </a:r>
          </a:p>
          <a:p>
            <a:pPr>
              <a:defRPr/>
            </a:pPr>
            <a:r>
              <a:rPr lang="it-IT" sz="2400" dirty="0" smtClean="0">
                <a:solidFill>
                  <a:srgbClr val="000090"/>
                </a:solidFill>
                <a:cs typeface="+mn-cs"/>
              </a:rPr>
              <a:t>Si 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riferisce generalmente a stati di tossicodipendenza</a:t>
            </a:r>
          </a:p>
          <a:p>
            <a:pPr>
              <a:defRPr/>
            </a:pPr>
            <a:endParaRPr lang="it-IT" sz="2400" dirty="0">
              <a:solidFill>
                <a:srgbClr val="000090"/>
              </a:solidFill>
              <a:cs typeface="+mn-cs"/>
            </a:endParaRPr>
          </a:p>
          <a:p>
            <a:pPr>
              <a:defRPr/>
            </a:pPr>
            <a:r>
              <a:rPr lang="it-IT" sz="2400" dirty="0" smtClean="0">
                <a:solidFill>
                  <a:srgbClr val="000090"/>
                </a:solidFill>
                <a:cs typeface="+mn-cs"/>
              </a:rPr>
              <a:t>Si 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definisce come uso compulsivo di sostanze d</a:t>
            </a:r>
            <a:r>
              <a:rPr lang="ja-JP" altLang="it-IT" sz="2400" dirty="0">
                <a:solidFill>
                  <a:srgbClr val="000090"/>
                </a:solidFill>
                <a:cs typeface="+mn-cs"/>
              </a:rPr>
              <a:t>’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abuso, dovuto</a:t>
            </a:r>
          </a:p>
          <a:p>
            <a:pPr>
              <a:defRPr/>
            </a:pPr>
            <a:r>
              <a:rPr lang="it-IT" sz="2400" dirty="0">
                <a:solidFill>
                  <a:srgbClr val="000090"/>
                </a:solidFill>
                <a:cs typeface="+mn-cs"/>
              </a:rPr>
              <a:t> probabilmente </a:t>
            </a:r>
            <a:r>
              <a:rPr lang="it-IT" sz="2400" dirty="0" smtClean="0">
                <a:solidFill>
                  <a:srgbClr val="000090"/>
                </a:solidFill>
                <a:cs typeface="+mn-cs"/>
              </a:rPr>
              <a:t>sia a 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modificazioni </a:t>
            </a:r>
            <a:r>
              <a:rPr lang="it-IT" sz="2400" dirty="0" err="1" smtClean="0">
                <a:solidFill>
                  <a:srgbClr val="000090"/>
                </a:solidFill>
                <a:cs typeface="+mn-cs"/>
              </a:rPr>
              <a:t>neurochimichech</a:t>
            </a:r>
            <a:r>
              <a:rPr lang="it-IT" sz="2400" dirty="0" smtClean="0">
                <a:solidFill>
                  <a:srgbClr val="000090"/>
                </a:solidFill>
                <a:cs typeface="+mn-cs"/>
              </a:rPr>
              <a:t> 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e a fenomeni</a:t>
            </a:r>
          </a:p>
          <a:p>
            <a:pPr>
              <a:defRPr/>
            </a:pPr>
            <a:r>
              <a:rPr lang="it-IT" sz="2400" dirty="0">
                <a:solidFill>
                  <a:srgbClr val="000090"/>
                </a:solidFill>
                <a:cs typeface="+mn-cs"/>
              </a:rPr>
              <a:t> di adattamento che avvengono in specifiche aree cerebrali</a:t>
            </a:r>
          </a:p>
          <a:p>
            <a:pPr>
              <a:defRPr/>
            </a:pPr>
            <a:endParaRPr lang="it-IT" sz="2400" dirty="0">
              <a:solidFill>
                <a:srgbClr val="000090"/>
              </a:solidFill>
              <a:cs typeface="+mn-cs"/>
            </a:endParaRPr>
          </a:p>
          <a:p>
            <a:pPr>
              <a:defRPr/>
            </a:pPr>
            <a:r>
              <a:rPr lang="it-IT" sz="2400" b="1" dirty="0">
                <a:solidFill>
                  <a:srgbClr val="000090"/>
                </a:solidFill>
                <a:cs typeface="+mn-cs"/>
              </a:rPr>
              <a:t>FATTORI NEUROBIOLOGICI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 (genetici, farmacodinamici)</a:t>
            </a:r>
          </a:p>
          <a:p>
            <a:pPr>
              <a:defRPr/>
            </a:pPr>
            <a:endParaRPr lang="it-IT" sz="2400" dirty="0">
              <a:solidFill>
                <a:srgbClr val="000090"/>
              </a:solidFill>
              <a:cs typeface="+mn-cs"/>
            </a:endParaRPr>
          </a:p>
          <a:p>
            <a:pPr>
              <a:defRPr/>
            </a:pPr>
            <a:r>
              <a:rPr lang="it-IT" sz="2400" b="1" dirty="0">
                <a:solidFill>
                  <a:srgbClr val="000090"/>
                </a:solidFill>
                <a:cs typeface="+mn-cs"/>
              </a:rPr>
              <a:t>FATTORI INDIVIDUALI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 (</a:t>
            </a:r>
            <a:r>
              <a:rPr lang="it-IT" sz="2400" dirty="0" err="1">
                <a:solidFill>
                  <a:srgbClr val="000090"/>
                </a:solidFill>
                <a:cs typeface="+mn-cs"/>
              </a:rPr>
              <a:t>psico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-emozionali, socio-culturali</a:t>
            </a:r>
          </a:p>
          <a:p>
            <a:pPr>
              <a:defRPr/>
            </a:pPr>
            <a:r>
              <a:rPr lang="it-IT" sz="2400" dirty="0">
                <a:solidFill>
                  <a:srgbClr val="000090"/>
                </a:solidFill>
                <a:cs typeface="+mn-cs"/>
              </a:rPr>
              <a:t>				</a:t>
            </a:r>
            <a:r>
              <a:rPr lang="it-IT" sz="2400" dirty="0" smtClean="0">
                <a:solidFill>
                  <a:srgbClr val="000090"/>
                </a:solidFill>
                <a:cs typeface="+mn-cs"/>
              </a:rPr>
              <a:t>              ambientali</a:t>
            </a:r>
            <a:r>
              <a:rPr lang="it-IT" sz="2400" dirty="0">
                <a:solidFill>
                  <a:srgbClr val="000090"/>
                </a:solidFill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239411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3200" y="2017951"/>
            <a:ext cx="8753960" cy="4062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endParaRPr lang="it-IT" sz="2000" dirty="0" smtClean="0">
              <a:solidFill>
                <a:srgbClr val="000090"/>
              </a:solidFill>
            </a:endParaRPr>
          </a:p>
          <a:p>
            <a:pPr algn="just"/>
            <a:r>
              <a:rPr lang="it-IT" sz="2000" dirty="0" smtClean="0">
                <a:solidFill>
                  <a:srgbClr val="000090"/>
                </a:solidFill>
              </a:rPr>
              <a:t>Tra </a:t>
            </a:r>
            <a:r>
              <a:rPr lang="it-IT" sz="2000" dirty="0">
                <a:solidFill>
                  <a:srgbClr val="000090"/>
                </a:solidFill>
              </a:rPr>
              <a:t>il 1998 e il </a:t>
            </a:r>
            <a:r>
              <a:rPr lang="it-IT" sz="2000" dirty="0" smtClean="0">
                <a:solidFill>
                  <a:srgbClr val="000090"/>
                </a:solidFill>
              </a:rPr>
              <a:t>2005 le </a:t>
            </a:r>
            <a:r>
              <a:rPr lang="it-IT" sz="2000" dirty="0">
                <a:solidFill>
                  <a:srgbClr val="000090"/>
                </a:solidFill>
              </a:rPr>
              <a:t>segnalazioni di ADR gravi </a:t>
            </a:r>
            <a:r>
              <a:rPr lang="it-IT" sz="2000" dirty="0" smtClean="0">
                <a:solidFill>
                  <a:srgbClr val="000090"/>
                </a:solidFill>
              </a:rPr>
              <a:t>raccolte </a:t>
            </a:r>
            <a:r>
              <a:rPr lang="it-IT" sz="2000" dirty="0">
                <a:solidFill>
                  <a:srgbClr val="000090"/>
                </a:solidFill>
              </a:rPr>
              <a:t>dalla FDA </a:t>
            </a:r>
            <a:r>
              <a:rPr lang="it-IT" sz="2000" dirty="0" smtClean="0">
                <a:solidFill>
                  <a:srgbClr val="000090"/>
                </a:solidFill>
              </a:rPr>
              <a:t>sono </a:t>
            </a:r>
            <a:r>
              <a:rPr lang="it-IT" sz="2000" dirty="0">
                <a:solidFill>
                  <a:srgbClr val="000090"/>
                </a:solidFill>
              </a:rPr>
              <a:t>aumentate di 2,6 volte </a:t>
            </a:r>
            <a:r>
              <a:rPr lang="it-IT" sz="2000" dirty="0" smtClean="0">
                <a:solidFill>
                  <a:srgbClr val="000090"/>
                </a:solidFill>
              </a:rPr>
              <a:t>e </a:t>
            </a:r>
            <a:r>
              <a:rPr lang="it-IT" sz="2000" dirty="0">
                <a:solidFill>
                  <a:srgbClr val="000090"/>
                </a:solidFill>
              </a:rPr>
              <a:t>il loro incremento </a:t>
            </a:r>
            <a:r>
              <a:rPr lang="it-IT" sz="2000" dirty="0" smtClean="0">
                <a:solidFill>
                  <a:srgbClr val="000090"/>
                </a:solidFill>
              </a:rPr>
              <a:t>è </a:t>
            </a:r>
            <a:r>
              <a:rPr lang="it-IT" sz="2000" dirty="0">
                <a:solidFill>
                  <a:srgbClr val="000090"/>
                </a:solidFill>
              </a:rPr>
              <a:t>stato 4 volte più rapido </a:t>
            </a:r>
            <a:r>
              <a:rPr lang="it-IT" sz="2000" dirty="0" smtClean="0">
                <a:solidFill>
                  <a:srgbClr val="000090"/>
                </a:solidFill>
              </a:rPr>
              <a:t>di </a:t>
            </a:r>
            <a:r>
              <a:rPr lang="it-IT" sz="2000" dirty="0">
                <a:solidFill>
                  <a:srgbClr val="000090"/>
                </a:solidFill>
              </a:rPr>
              <a:t>quello del numero totale </a:t>
            </a:r>
            <a:r>
              <a:rPr lang="it-IT" sz="2000" dirty="0" smtClean="0">
                <a:solidFill>
                  <a:srgbClr val="000090"/>
                </a:solidFill>
              </a:rPr>
              <a:t>di </a:t>
            </a:r>
            <a:r>
              <a:rPr lang="it-IT" sz="2000" dirty="0">
                <a:solidFill>
                  <a:srgbClr val="000090"/>
                </a:solidFill>
              </a:rPr>
              <a:t>prescrizioni  </a:t>
            </a:r>
            <a:r>
              <a:rPr lang="it-IT" sz="2000" dirty="0" smtClean="0">
                <a:solidFill>
                  <a:srgbClr val="000090"/>
                </a:solidFill>
              </a:rPr>
              <a:t>(</a:t>
            </a:r>
            <a:r>
              <a:rPr lang="en-GB" i="1" dirty="0" smtClean="0">
                <a:solidFill>
                  <a:srgbClr val="000090"/>
                </a:solidFill>
              </a:rPr>
              <a:t>Moore </a:t>
            </a:r>
            <a:r>
              <a:rPr lang="it-IT" i="1" dirty="0" smtClean="0">
                <a:solidFill>
                  <a:srgbClr val="000090"/>
                </a:solidFill>
              </a:rPr>
              <a:t>et </a:t>
            </a:r>
            <a:r>
              <a:rPr lang="it-IT" i="1" dirty="0">
                <a:solidFill>
                  <a:srgbClr val="000090"/>
                </a:solidFill>
              </a:rPr>
              <a:t>al </a:t>
            </a:r>
            <a:r>
              <a:rPr lang="en-GB" i="1" dirty="0">
                <a:solidFill>
                  <a:srgbClr val="000090"/>
                </a:solidFill>
              </a:rPr>
              <a:t> Arch. Intern Med. </a:t>
            </a:r>
            <a:r>
              <a:rPr lang="en-GB" i="1" dirty="0" smtClean="0">
                <a:solidFill>
                  <a:srgbClr val="000090"/>
                </a:solidFill>
              </a:rPr>
              <a:t>2007, </a:t>
            </a:r>
            <a:r>
              <a:rPr lang="en-GB" i="1" u="sng" dirty="0">
                <a:solidFill>
                  <a:srgbClr val="000090"/>
                </a:solidFill>
              </a:rPr>
              <a:t>167:</a:t>
            </a:r>
            <a:r>
              <a:rPr lang="en-GB" i="1" dirty="0">
                <a:solidFill>
                  <a:srgbClr val="000090"/>
                </a:solidFill>
              </a:rPr>
              <a:t> 1752-</a:t>
            </a:r>
            <a:r>
              <a:rPr lang="en-GB" i="1" dirty="0" smtClean="0">
                <a:solidFill>
                  <a:srgbClr val="000090"/>
                </a:solidFill>
              </a:rPr>
              <a:t>9)</a:t>
            </a:r>
          </a:p>
          <a:p>
            <a:pPr algn="ctr"/>
            <a:endParaRPr lang="en-GB" sz="2000" dirty="0">
              <a:solidFill>
                <a:srgbClr val="000090"/>
              </a:solidFill>
            </a:endParaRPr>
          </a:p>
          <a:p>
            <a:r>
              <a:rPr lang="it-IT" sz="2000" dirty="0">
                <a:solidFill>
                  <a:srgbClr val="000090"/>
                </a:solidFill>
              </a:rPr>
              <a:t>Il 90% degli individui con più di 65 anni di </a:t>
            </a:r>
            <a:r>
              <a:rPr lang="it-IT" sz="2000" dirty="0" smtClean="0">
                <a:solidFill>
                  <a:srgbClr val="000090"/>
                </a:solidFill>
              </a:rPr>
              <a:t>età assume almeno un </a:t>
            </a:r>
            <a:r>
              <a:rPr lang="it-IT" sz="2000" dirty="0">
                <a:solidFill>
                  <a:srgbClr val="000090"/>
                </a:solidFill>
              </a:rPr>
              <a:t>farmaco al </a:t>
            </a:r>
            <a:r>
              <a:rPr lang="it-IT" sz="2000" dirty="0" smtClean="0">
                <a:solidFill>
                  <a:srgbClr val="000090"/>
                </a:solidFill>
              </a:rPr>
              <a:t>giorno. Molti </a:t>
            </a:r>
            <a:r>
              <a:rPr lang="it-IT" sz="2000" dirty="0">
                <a:solidFill>
                  <a:srgbClr val="000090"/>
                </a:solidFill>
              </a:rPr>
              <a:t>anziani assumono più farmaci </a:t>
            </a:r>
            <a:r>
              <a:rPr lang="it-IT" sz="2000" dirty="0" smtClean="0">
                <a:solidFill>
                  <a:srgbClr val="000090"/>
                </a:solidFill>
              </a:rPr>
              <a:t>contemporaneamente</a:t>
            </a:r>
            <a:r>
              <a:rPr lang="it-IT" sz="2000" dirty="0">
                <a:solidFill>
                  <a:srgbClr val="000090"/>
                </a:solidFill>
              </a:rPr>
              <a:t>, aumentando le </a:t>
            </a:r>
            <a:r>
              <a:rPr lang="it-IT" sz="2000" dirty="0" smtClean="0">
                <a:solidFill>
                  <a:srgbClr val="000090"/>
                </a:solidFill>
              </a:rPr>
              <a:t>probabilità </a:t>
            </a:r>
            <a:r>
              <a:rPr lang="it-IT" sz="2000" dirty="0">
                <a:solidFill>
                  <a:srgbClr val="000090"/>
                </a:solidFill>
              </a:rPr>
              <a:t>di reazioni </a:t>
            </a:r>
            <a:r>
              <a:rPr lang="it-IT" sz="2000" dirty="0" smtClean="0">
                <a:solidFill>
                  <a:srgbClr val="000090"/>
                </a:solidFill>
              </a:rPr>
              <a:t>avverse</a:t>
            </a:r>
            <a:r>
              <a:rPr lang="it-IT" sz="2000" dirty="0">
                <a:solidFill>
                  <a:srgbClr val="000090"/>
                </a:solidFill>
              </a:rPr>
              <a:t>, interazioni tra </a:t>
            </a:r>
            <a:r>
              <a:rPr lang="it-IT" sz="2000" dirty="0" smtClean="0">
                <a:solidFill>
                  <a:srgbClr val="000090"/>
                </a:solidFill>
              </a:rPr>
              <a:t>farmaci </a:t>
            </a:r>
            <a:r>
              <a:rPr lang="it-IT" sz="2000" dirty="0">
                <a:solidFill>
                  <a:srgbClr val="000090"/>
                </a:solidFill>
              </a:rPr>
              <a:t>e interazioni sfavorevoli </a:t>
            </a:r>
            <a:endParaRPr lang="it-IT" sz="2000" dirty="0" smtClean="0">
              <a:solidFill>
                <a:srgbClr val="000090"/>
              </a:solidFill>
            </a:endParaRPr>
          </a:p>
          <a:p>
            <a:r>
              <a:rPr lang="it-IT" sz="2000" dirty="0" smtClean="0">
                <a:solidFill>
                  <a:srgbClr val="000090"/>
                </a:solidFill>
              </a:rPr>
              <a:t>tra </a:t>
            </a:r>
            <a:r>
              <a:rPr lang="it-IT" sz="2000" dirty="0">
                <a:solidFill>
                  <a:srgbClr val="000090"/>
                </a:solidFill>
              </a:rPr>
              <a:t>farmaci e </a:t>
            </a:r>
            <a:r>
              <a:rPr lang="it-IT" sz="2000" dirty="0" smtClean="0">
                <a:solidFill>
                  <a:srgbClr val="000090"/>
                </a:solidFill>
              </a:rPr>
              <a:t>patologie</a:t>
            </a:r>
            <a:r>
              <a:rPr lang="it-IT" sz="2000" dirty="0">
                <a:solidFill>
                  <a:srgbClr val="000090"/>
                </a:solidFill>
              </a:rPr>
              <a:t>. </a:t>
            </a:r>
          </a:p>
          <a:p>
            <a:endParaRPr lang="it-IT" sz="2000" dirty="0">
              <a:solidFill>
                <a:srgbClr val="000090"/>
              </a:solidFill>
            </a:endParaRPr>
          </a:p>
          <a:p>
            <a:r>
              <a:rPr lang="it-IT" sz="2000" dirty="0">
                <a:solidFill>
                  <a:srgbClr val="000090"/>
                </a:solidFill>
              </a:rPr>
              <a:t>La frequenza delle reazioni avverse </a:t>
            </a:r>
            <a:r>
              <a:rPr lang="it-IT" sz="2000" dirty="0" smtClean="0">
                <a:solidFill>
                  <a:srgbClr val="000090"/>
                </a:solidFill>
              </a:rPr>
              <a:t>negli </a:t>
            </a:r>
            <a:r>
              <a:rPr lang="it-IT" sz="2000" dirty="0">
                <a:solidFill>
                  <a:srgbClr val="000090"/>
                </a:solidFill>
              </a:rPr>
              <a:t>anziani oscilla nei </a:t>
            </a:r>
            <a:r>
              <a:rPr lang="it-IT" sz="2000" dirty="0" smtClean="0">
                <a:solidFill>
                  <a:srgbClr val="000090"/>
                </a:solidFill>
              </a:rPr>
              <a:t>diversi </a:t>
            </a:r>
            <a:r>
              <a:rPr lang="it-IT" sz="2000" dirty="0">
                <a:solidFill>
                  <a:srgbClr val="000090"/>
                </a:solidFill>
              </a:rPr>
              <a:t>studi tra il 10 e il 35</a:t>
            </a:r>
            <a:r>
              <a:rPr lang="it-IT" sz="2000" dirty="0" smtClean="0">
                <a:solidFill>
                  <a:srgbClr val="000090"/>
                </a:solidFill>
              </a:rPr>
              <a:t>% (</a:t>
            </a:r>
            <a:r>
              <a:rPr lang="it-IT" i="1" dirty="0" err="1" smtClean="0">
                <a:solidFill>
                  <a:srgbClr val="000090"/>
                </a:solidFill>
              </a:rPr>
              <a:t>Higashi</a:t>
            </a:r>
            <a:r>
              <a:rPr lang="it-IT" i="1" dirty="0" smtClean="0">
                <a:solidFill>
                  <a:srgbClr val="000090"/>
                </a:solidFill>
              </a:rPr>
              <a:t>  </a:t>
            </a:r>
            <a:r>
              <a:rPr lang="it-IT" i="1" dirty="0">
                <a:solidFill>
                  <a:srgbClr val="000090"/>
                </a:solidFill>
              </a:rPr>
              <a:t>et al. </a:t>
            </a:r>
            <a:r>
              <a:rPr lang="it-IT" i="1" dirty="0" err="1">
                <a:solidFill>
                  <a:srgbClr val="000090"/>
                </a:solidFill>
              </a:rPr>
              <a:t>Ann.Int.Med</a:t>
            </a:r>
            <a:r>
              <a:rPr lang="it-IT" i="1" dirty="0">
                <a:solidFill>
                  <a:srgbClr val="000090"/>
                </a:solidFill>
              </a:rPr>
              <a:t>. </a:t>
            </a:r>
            <a:r>
              <a:rPr lang="it-IT" i="1" dirty="0" smtClean="0">
                <a:solidFill>
                  <a:srgbClr val="000090"/>
                </a:solidFill>
              </a:rPr>
              <a:t>2004, 140</a:t>
            </a:r>
            <a:r>
              <a:rPr lang="it-IT" i="1" dirty="0">
                <a:solidFill>
                  <a:srgbClr val="000090"/>
                </a:solidFill>
              </a:rPr>
              <a:t>:714-</a:t>
            </a:r>
            <a:r>
              <a:rPr lang="it-IT" i="1" dirty="0" smtClean="0">
                <a:solidFill>
                  <a:srgbClr val="000090"/>
                </a:solidFill>
              </a:rPr>
              <a:t>20)</a:t>
            </a:r>
            <a:endParaRPr lang="it-IT" i="1" dirty="0">
              <a:solidFill>
                <a:srgbClr val="000090"/>
              </a:solidFill>
            </a:endParaRPr>
          </a:p>
          <a:p>
            <a:endParaRPr lang="it-IT" b="1" dirty="0">
              <a:solidFill>
                <a:srgbClr val="FFCC00"/>
              </a:solidFill>
              <a:latin typeface="Verdana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84200" y="558463"/>
            <a:ext cx="8095611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it-IT" sz="2000" b="1" cap="all" dirty="0">
                <a:solidFill>
                  <a:srgbClr val="FF0000"/>
                </a:solidFill>
              </a:rPr>
              <a:t>Le reazioni avverse ai farmaci (ADR= ADVERSE DRUG REACTION) </a:t>
            </a:r>
            <a:endParaRPr lang="it-IT" sz="2000" b="1" cap="all" dirty="0" smtClean="0">
              <a:solidFill>
                <a:srgbClr val="FF0000"/>
              </a:solidFill>
            </a:endParaRPr>
          </a:p>
          <a:p>
            <a:pPr algn="just"/>
            <a:r>
              <a:rPr lang="it-IT" sz="2000" b="1" cap="all" dirty="0" smtClean="0">
                <a:solidFill>
                  <a:srgbClr val="FF0000"/>
                </a:solidFill>
              </a:rPr>
              <a:t>Costituiscono la </a:t>
            </a:r>
            <a:r>
              <a:rPr lang="it-IT" sz="2000" b="1" cap="all" dirty="0">
                <a:solidFill>
                  <a:srgbClr val="FF0000"/>
                </a:solidFill>
              </a:rPr>
              <a:t>quarta causa di morte negli USA dopo infarto </a:t>
            </a:r>
            <a:endParaRPr lang="it-IT" sz="2000" b="1" cap="all" dirty="0" smtClean="0">
              <a:solidFill>
                <a:srgbClr val="FF0000"/>
              </a:solidFill>
            </a:endParaRPr>
          </a:p>
          <a:p>
            <a:pPr algn="just"/>
            <a:r>
              <a:rPr lang="it-IT" sz="2000" b="1" cap="all" dirty="0" smtClean="0">
                <a:solidFill>
                  <a:srgbClr val="FF0000"/>
                </a:solidFill>
              </a:rPr>
              <a:t>miocardico</a:t>
            </a:r>
            <a:r>
              <a:rPr lang="it-IT" sz="2000" b="1" cap="all" dirty="0">
                <a:solidFill>
                  <a:srgbClr val="FF0000"/>
                </a:solidFill>
              </a:rPr>
              <a:t>, tumori ed ictus </a:t>
            </a:r>
            <a:r>
              <a:rPr lang="it-IT" sz="2000" i="1" cap="all" dirty="0" smtClean="0">
                <a:solidFill>
                  <a:srgbClr val="000090"/>
                </a:solidFill>
              </a:rPr>
              <a:t>(</a:t>
            </a:r>
            <a:r>
              <a:rPr lang="it-IT" i="1" dirty="0" err="1" smtClean="0">
                <a:solidFill>
                  <a:srgbClr val="000090"/>
                </a:solidFill>
              </a:rPr>
              <a:t>Lazarou</a:t>
            </a:r>
            <a:r>
              <a:rPr lang="it-IT" i="1" dirty="0" smtClean="0">
                <a:solidFill>
                  <a:srgbClr val="000090"/>
                </a:solidFill>
              </a:rPr>
              <a:t> </a:t>
            </a:r>
            <a:r>
              <a:rPr lang="it-IT" i="1" dirty="0">
                <a:solidFill>
                  <a:srgbClr val="000090"/>
                </a:solidFill>
              </a:rPr>
              <a:t>et al. </a:t>
            </a:r>
            <a:r>
              <a:rPr lang="it-IT" i="1" dirty="0" smtClean="0">
                <a:solidFill>
                  <a:srgbClr val="000090"/>
                </a:solidFill>
              </a:rPr>
              <a:t>JAMA, 1998)</a:t>
            </a:r>
            <a:endParaRPr lang="it-IT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8704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AutoShape 3"/>
          <p:cNvSpPr>
            <a:spLocks noChangeArrowheads="1"/>
          </p:cNvSpPr>
          <p:nvPr/>
        </p:nvSpPr>
        <p:spPr bwMode="auto">
          <a:xfrm>
            <a:off x="323850" y="1773238"/>
            <a:ext cx="8497888" cy="40322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dist="63500" dir="139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0090"/>
                </a:solidFill>
              </a:rPr>
              <a:t>LE ADR RICONOSCONO 2 CAUSE PRINCIPALI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it-IT" sz="3200" b="1" dirty="0">
                <a:solidFill>
                  <a:srgbClr val="FF0000"/>
                </a:solidFill>
              </a:rPr>
              <a:t>interazioni tra farmaci</a:t>
            </a:r>
            <a:endParaRPr lang="it-IT" sz="3200" b="1" dirty="0">
              <a:solidFill>
                <a:srgbClr val="000090"/>
              </a:solidFill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it-IT" sz="3200" b="1" dirty="0" smtClean="0">
                <a:solidFill>
                  <a:srgbClr val="000090"/>
                </a:solidFill>
              </a:rPr>
              <a:t>variabilità </a:t>
            </a:r>
            <a:r>
              <a:rPr lang="it-IT" sz="3200" b="1" dirty="0">
                <a:solidFill>
                  <a:srgbClr val="000090"/>
                </a:solidFill>
              </a:rPr>
              <a:t>individuale su </a:t>
            </a:r>
            <a:r>
              <a:rPr lang="it-IT" sz="3200" b="1" dirty="0">
                <a:solidFill>
                  <a:srgbClr val="FF0000"/>
                </a:solidFill>
              </a:rPr>
              <a:t>base genetica</a:t>
            </a:r>
            <a:r>
              <a:rPr lang="it-IT" sz="3200" b="1" dirty="0">
                <a:solidFill>
                  <a:srgbClr val="000090"/>
                </a:solidFill>
              </a:rPr>
              <a:t>  </a:t>
            </a:r>
            <a:endParaRPr lang="it-IT" sz="3200" b="1" dirty="0" smtClean="0">
              <a:solidFill>
                <a:srgbClr val="00009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it-IT" sz="3200" b="1" dirty="0" smtClean="0">
                <a:solidFill>
                  <a:srgbClr val="000090"/>
                </a:solidFill>
              </a:rPr>
              <a:t>nelle </a:t>
            </a:r>
            <a:r>
              <a:rPr lang="it-IT" sz="3200" b="1" dirty="0">
                <a:solidFill>
                  <a:srgbClr val="000090"/>
                </a:solidFill>
              </a:rPr>
              <a:t>risposte ai farmaci</a:t>
            </a:r>
          </a:p>
          <a:p>
            <a:pPr>
              <a:defRPr/>
            </a:pPr>
            <a:endParaRPr lang="it-IT" dirty="0">
              <a:ea typeface="+mn-ea"/>
              <a:cs typeface="+mn-cs"/>
            </a:endParaRPr>
          </a:p>
        </p:txBody>
      </p:sp>
      <p:sp>
        <p:nvSpPr>
          <p:cNvPr id="106498" name="AutoShape 5"/>
          <p:cNvSpPr>
            <a:spLocks noChangeArrowheads="1"/>
          </p:cNvSpPr>
          <p:nvPr/>
        </p:nvSpPr>
        <p:spPr bwMode="auto">
          <a:xfrm>
            <a:off x="4038600" y="384175"/>
            <a:ext cx="990600" cy="1295400"/>
          </a:xfrm>
          <a:prstGeom prst="downArrow">
            <a:avLst>
              <a:gd name="adj1" fmla="val 50000"/>
              <a:gd name="adj2" fmla="val 32692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31779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33375"/>
            <a:ext cx="7507476" cy="62706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53300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147968"/>
            <a:ext cx="6057900" cy="5544932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rgbClr val="FFA538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1003297" y="79561"/>
            <a:ext cx="6807199" cy="954107"/>
          </a:xfrm>
          <a:prstGeom prst="rect">
            <a:avLst/>
          </a:prstGeom>
          <a:solidFill>
            <a:srgbClr val="FFFFFF"/>
          </a:solidFill>
          <a:ln>
            <a:solidFill>
              <a:srgbClr val="FFA53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RIDUZIONE DELL’EFFICACIA DI TRAMADOLO IN PRESENZA DI ONDASETRON</a:t>
            </a:r>
            <a:endParaRPr lang="it-IT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70800" y="5994400"/>
            <a:ext cx="14420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/>
              <a:t>Anesth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Analg</a:t>
            </a:r>
            <a:r>
              <a:rPr lang="it-IT" sz="1600" i="1" dirty="0" smtClean="0"/>
              <a:t>. </a:t>
            </a:r>
          </a:p>
          <a:p>
            <a:r>
              <a:rPr lang="it-IT" sz="1600" i="1" dirty="0" smtClean="0"/>
              <a:t>2001, 92:1319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70256291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9100" y="379968"/>
            <a:ext cx="840740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IMPLICAZIONI CLINICHE DELLA FARMACOGENETICA NELLA TERAPIA CON OPPIOIDI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9100" y="1560034"/>
            <a:ext cx="8407400" cy="54784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 smtClean="0"/>
              <a:t>Le variazioni genetiche portano a differenze nel metabolismo degli oppioidi ed influiscono sull’efficacia del farmaco e sulla sua tossicità</a:t>
            </a:r>
          </a:p>
          <a:p>
            <a:pPr algn="just"/>
            <a:endParaRPr lang="it-IT" sz="2200" dirty="0" smtClean="0"/>
          </a:p>
          <a:p>
            <a:pPr algn="just"/>
            <a:r>
              <a:rPr lang="it-IT" sz="2200" dirty="0" smtClean="0"/>
              <a:t>Il sistema enzimatico epatico CYP450 comprende una serie di enzimi ossidativi che catalizzano la reazione di fase I del metabolismo dei farmaci</a:t>
            </a:r>
          </a:p>
          <a:p>
            <a:pPr algn="just"/>
            <a:endParaRPr lang="it-IT" sz="2200" dirty="0" smtClean="0"/>
          </a:p>
          <a:p>
            <a:pPr algn="just"/>
            <a:r>
              <a:rPr lang="it-IT" sz="2200" dirty="0" smtClean="0"/>
              <a:t>Mutazioni a carico di geni di CYP450 sono direttamente associate alla variabilità di risposta agli oppioidi es. Codeina (CYP2D6), </a:t>
            </a:r>
            <a:r>
              <a:rPr lang="it-IT" sz="2200" dirty="0" err="1" smtClean="0"/>
              <a:t>Tramadolo</a:t>
            </a:r>
            <a:r>
              <a:rPr lang="it-IT" sz="2200" dirty="0" smtClean="0"/>
              <a:t> (CYP2D6), </a:t>
            </a:r>
            <a:r>
              <a:rPr lang="it-IT" sz="2200" dirty="0" err="1" smtClean="0"/>
              <a:t>Fentanyl</a:t>
            </a:r>
            <a:r>
              <a:rPr lang="it-IT" sz="2200" dirty="0" smtClean="0"/>
              <a:t> (CYP3A5) e Metadone (CYP2B6).</a:t>
            </a:r>
          </a:p>
          <a:p>
            <a:pPr algn="just"/>
            <a:endParaRPr lang="it-IT" sz="2200" dirty="0"/>
          </a:p>
          <a:p>
            <a:pPr algn="just"/>
            <a:r>
              <a:rPr lang="it-IT" sz="2200" dirty="0" smtClean="0"/>
              <a:t>Per es. nel paziente anziano in regime </a:t>
            </a:r>
            <a:r>
              <a:rPr lang="it-IT" sz="2200" dirty="0" err="1" smtClean="0"/>
              <a:t>multifarmacologico</a:t>
            </a:r>
            <a:r>
              <a:rPr lang="it-IT" sz="2200" dirty="0" smtClean="0"/>
              <a:t> la terapia dovrebbe essere impostata utilizzando oppioidi non metabolizzati da CYP450 (morfina, </a:t>
            </a:r>
            <a:r>
              <a:rPr lang="it-IT" sz="2200" dirty="0" err="1" smtClean="0"/>
              <a:t>idromorfone</a:t>
            </a:r>
            <a:r>
              <a:rPr lang="it-IT" sz="2200" dirty="0" smtClean="0"/>
              <a:t>, </a:t>
            </a:r>
            <a:r>
              <a:rPr lang="it-IT" sz="2200" dirty="0" err="1" smtClean="0"/>
              <a:t>ossimorfone</a:t>
            </a:r>
            <a:r>
              <a:rPr lang="it-IT" sz="2200" dirty="0" smtClean="0"/>
              <a:t>, </a:t>
            </a:r>
            <a:r>
              <a:rPr lang="it-IT" sz="2200" dirty="0" err="1" smtClean="0">
                <a:solidFill>
                  <a:srgbClr val="FF0000"/>
                </a:solidFill>
              </a:rPr>
              <a:t>tapentadolo</a:t>
            </a:r>
            <a:r>
              <a:rPr lang="it-IT" sz="2200" dirty="0" smtClean="0">
                <a:solidFill>
                  <a:srgbClr val="FF0000"/>
                </a:solidFill>
              </a:rPr>
              <a:t> vedi metabolismo</a:t>
            </a:r>
            <a:r>
              <a:rPr lang="it-IT" sz="2200" dirty="0" smtClean="0"/>
              <a:t>) 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9820824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52400" y="1420813"/>
            <a:ext cx="8851900" cy="48936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i="1" dirty="0">
                <a:solidFill>
                  <a:srgbClr val="FF0000"/>
                </a:solidFill>
                <a:latin typeface="Comic Sans MS" charset="0"/>
              </a:rPr>
              <a:t>Recenti acquisizioni di farmacogenetica degli oppiacei:</a:t>
            </a:r>
          </a:p>
          <a:p>
            <a:pPr>
              <a:defRPr/>
            </a:pPr>
            <a:endParaRPr lang="it-IT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it-IT" sz="24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            </a:t>
            </a:r>
            <a:r>
              <a:rPr lang="it-IT" sz="2400" dirty="0" smtClean="0">
                <a:latin typeface="Comic Sans MS" charset="0"/>
              </a:rPr>
              <a:t>Morfina</a:t>
            </a:r>
            <a:endParaRPr lang="it-IT" sz="2400" dirty="0">
              <a:latin typeface="Comic Sans MS" charset="0"/>
            </a:endParaRPr>
          </a:p>
          <a:p>
            <a:pPr>
              <a:defRPr/>
            </a:pPr>
            <a:r>
              <a:rPr lang="it-IT" sz="2400" dirty="0">
                <a:latin typeface="Comic Sans MS" charset="0"/>
              </a:rPr>
              <a:t> </a:t>
            </a:r>
            <a:r>
              <a:rPr lang="it-IT" sz="2400" dirty="0" smtClean="0">
                <a:latin typeface="Comic Sans MS" charset="0"/>
              </a:rPr>
              <a:t>                  Codeina</a:t>
            </a:r>
            <a:endParaRPr lang="it-IT" sz="2400" dirty="0">
              <a:latin typeface="Comic Sans MS" charset="0"/>
            </a:endParaRPr>
          </a:p>
          <a:p>
            <a:pPr>
              <a:defRPr/>
            </a:pPr>
            <a:r>
              <a:rPr lang="it-IT" sz="2400" dirty="0">
                <a:latin typeface="Comic Sans MS" charset="0"/>
              </a:rPr>
              <a:t> </a:t>
            </a:r>
            <a:r>
              <a:rPr lang="it-IT" sz="2400" dirty="0" smtClean="0">
                <a:latin typeface="Comic Sans MS" charset="0"/>
              </a:rPr>
              <a:t>                       </a:t>
            </a:r>
            <a:r>
              <a:rPr lang="it-IT" sz="2400" dirty="0" err="1" smtClean="0">
                <a:latin typeface="Comic Sans MS" charset="0"/>
              </a:rPr>
              <a:t>Tramadolo</a:t>
            </a:r>
            <a:r>
              <a:rPr lang="it-IT" sz="2400" dirty="0" smtClean="0">
                <a:latin typeface="Comic Sans MS" charset="0"/>
              </a:rPr>
              <a:t> </a:t>
            </a:r>
          </a:p>
          <a:p>
            <a:pPr>
              <a:defRPr/>
            </a:pPr>
            <a:r>
              <a:rPr lang="it-IT" sz="2400" dirty="0">
                <a:latin typeface="Comic Sans MS" charset="0"/>
              </a:rPr>
              <a:t> </a:t>
            </a:r>
            <a:r>
              <a:rPr lang="it-IT" sz="2400" dirty="0" smtClean="0">
                <a:latin typeface="Comic Sans MS" charset="0"/>
              </a:rPr>
              <a:t>                                   </a:t>
            </a:r>
            <a:r>
              <a:rPr lang="it-IT" sz="2400" dirty="0" err="1" smtClean="0">
                <a:latin typeface="Comic Sans MS" charset="0"/>
              </a:rPr>
              <a:t>Ossicodone</a:t>
            </a:r>
            <a:r>
              <a:rPr lang="it-IT" sz="2400" dirty="0" smtClean="0">
                <a:latin typeface="Comic Sans MS" charset="0"/>
              </a:rPr>
              <a:t> </a:t>
            </a:r>
            <a:endParaRPr lang="it-IT" sz="2400" dirty="0">
              <a:latin typeface="Comic Sans MS" charset="0"/>
            </a:endParaRPr>
          </a:p>
          <a:p>
            <a:pPr algn="ctr">
              <a:defRPr/>
            </a:pPr>
            <a:r>
              <a:rPr lang="it-IT" sz="2400" dirty="0" smtClean="0">
                <a:latin typeface="Comic Sans MS" charset="0"/>
              </a:rPr>
              <a:t>           </a:t>
            </a:r>
            <a:r>
              <a:rPr lang="it-IT" sz="2400" dirty="0" err="1" smtClean="0">
                <a:latin typeface="Comic Sans MS" charset="0"/>
              </a:rPr>
              <a:t>Fentanyl</a:t>
            </a:r>
            <a:endParaRPr lang="it-IT" sz="2400" dirty="0" smtClean="0">
              <a:latin typeface="Comic Sans MS" charset="0"/>
            </a:endParaRPr>
          </a:p>
          <a:p>
            <a:pPr algn="ctr">
              <a:defRPr/>
            </a:pPr>
            <a:endParaRPr lang="it-IT" sz="2400" dirty="0">
              <a:latin typeface="Comic Sans MS" charset="0"/>
            </a:endParaRPr>
          </a:p>
          <a:p>
            <a:pPr algn="ctr"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Ruolo </a:t>
            </a:r>
            <a:r>
              <a:rPr lang="it-IT" sz="2400" dirty="0">
                <a:solidFill>
                  <a:srgbClr val="FF0000"/>
                </a:solidFill>
                <a:latin typeface="Comic Sans MS" charset="0"/>
              </a:rPr>
              <a:t>dei polimorfismi genici per </a:t>
            </a:r>
            <a:r>
              <a:rPr lang="it-IT" sz="2400" dirty="0" err="1">
                <a:solidFill>
                  <a:srgbClr val="FF0000"/>
                </a:solidFill>
                <a:latin typeface="Comic Sans MS" charset="0"/>
              </a:rPr>
              <a:t>isoforme</a:t>
            </a:r>
            <a:endParaRPr lang="it-IT" sz="2400" dirty="0">
              <a:solidFill>
                <a:srgbClr val="FF0000"/>
              </a:solidFill>
              <a:latin typeface="Comic Sans MS" charset="0"/>
            </a:endParaRPr>
          </a:p>
          <a:p>
            <a:pPr algn="ctr">
              <a:defRPr/>
            </a:pPr>
            <a:r>
              <a:rPr lang="it-IT" sz="2400" dirty="0">
                <a:solidFill>
                  <a:srgbClr val="FF0000"/>
                </a:solidFill>
                <a:latin typeface="Comic Sans MS" charset="0"/>
              </a:rPr>
              <a:t> del Citocromo 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</a:rPr>
              <a:t>P450</a:t>
            </a:r>
          </a:p>
          <a:p>
            <a:pPr algn="ctr">
              <a:defRPr/>
            </a:pPr>
            <a:endParaRPr lang="it-IT" sz="2400" dirty="0">
              <a:latin typeface="Comic Sans MS" charset="0"/>
            </a:endParaRPr>
          </a:p>
          <a:p>
            <a:pPr algn="ctr">
              <a:defRPr/>
            </a:pPr>
            <a:r>
              <a:rPr lang="it-IT" sz="2400" dirty="0">
                <a:latin typeface="Comic Sans MS" charset="0"/>
              </a:rPr>
              <a:t>Recentissima evidenza di coinvolgimento del CYP3A5</a:t>
            </a:r>
          </a:p>
          <a:p>
            <a:pPr algn="ctr">
              <a:defRPr/>
            </a:pPr>
            <a:r>
              <a:rPr lang="it-IT" sz="2400" dirty="0">
                <a:latin typeface="Comic Sans MS" charset="0"/>
              </a:rPr>
              <a:t> nel metabolismo del </a:t>
            </a:r>
            <a:r>
              <a:rPr lang="it-IT" sz="2400" dirty="0" err="1">
                <a:latin typeface="Comic Sans MS" charset="0"/>
              </a:rPr>
              <a:t>fentanil</a:t>
            </a:r>
            <a:r>
              <a:rPr lang="it-IT" sz="2400" dirty="0">
                <a:latin typeface="Comic Sans MS" charset="0"/>
              </a:rPr>
              <a:t> e della morfina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244600" y="476934"/>
            <a:ext cx="6502400" cy="646331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INTERAZIONI FARMACOLOGICHE</a:t>
            </a:r>
            <a:endParaRPr lang="it-IT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337217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58200" cy="10160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it-IT" sz="4800" b="1" dirty="0">
                <a:solidFill>
                  <a:srgbClr val="000090"/>
                </a:solidFill>
              </a:rPr>
              <a:t>F</a:t>
            </a:r>
            <a:r>
              <a:rPr lang="it-IT" sz="4800" b="1" dirty="0" smtClean="0">
                <a:solidFill>
                  <a:srgbClr val="000090"/>
                </a:solidFill>
                <a:cs typeface="+mj-cs"/>
              </a:rPr>
              <a:t>armaci del primo scalino</a:t>
            </a:r>
            <a:endParaRPr lang="it-IT" dirty="0" smtClean="0">
              <a:solidFill>
                <a:srgbClr val="000090"/>
              </a:solidFill>
              <a:cs typeface="+mj-cs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38967"/>
            <a:ext cx="7772400" cy="2743200"/>
          </a:xfr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it-IT" sz="3600" b="1" dirty="0">
                <a:solidFill>
                  <a:srgbClr val="ED118A"/>
                </a:solidFill>
              </a:rPr>
              <a:t>ASA</a:t>
            </a:r>
          </a:p>
          <a:p>
            <a:pPr marL="0" indent="0" algn="ctr" eaLnBrk="1" hangingPunct="1">
              <a:buNone/>
              <a:defRPr/>
            </a:pPr>
            <a:r>
              <a:rPr lang="it-IT" sz="3600" b="1" dirty="0" smtClean="0">
                <a:solidFill>
                  <a:srgbClr val="ED118A"/>
                </a:solidFill>
                <a:cs typeface="+mn-cs"/>
              </a:rPr>
              <a:t>FANS</a:t>
            </a:r>
          </a:p>
          <a:p>
            <a:pPr marL="0" indent="0" algn="ctr" eaLnBrk="1" hangingPunct="1">
              <a:buNone/>
              <a:defRPr/>
            </a:pPr>
            <a:r>
              <a:rPr lang="it-IT" sz="3600" b="1" dirty="0" smtClean="0">
                <a:solidFill>
                  <a:srgbClr val="ED118A"/>
                </a:solidFill>
              </a:rPr>
              <a:t>P</a:t>
            </a:r>
            <a:r>
              <a:rPr lang="it-IT" sz="3600" b="1" dirty="0" smtClean="0">
                <a:solidFill>
                  <a:srgbClr val="ED118A"/>
                </a:solidFill>
                <a:cs typeface="+mn-cs"/>
              </a:rPr>
              <a:t>aracetamolo </a:t>
            </a:r>
          </a:p>
          <a:p>
            <a:pPr marL="0" indent="0" algn="ctr" eaLnBrk="1" hangingPunct="1">
              <a:buNone/>
              <a:defRPr/>
            </a:pPr>
            <a:r>
              <a:rPr lang="it-IT" sz="3600" b="1" dirty="0">
                <a:solidFill>
                  <a:srgbClr val="ED118A"/>
                </a:solidFill>
              </a:rPr>
              <a:t>A</a:t>
            </a:r>
            <a:r>
              <a:rPr lang="it-IT" sz="3600" b="1" dirty="0" smtClean="0">
                <a:solidFill>
                  <a:srgbClr val="ED118A"/>
                </a:solidFill>
                <a:cs typeface="+mn-cs"/>
              </a:rPr>
              <a:t>nti </a:t>
            </a:r>
            <a:r>
              <a:rPr lang="it-IT" sz="3600" b="1" dirty="0">
                <a:solidFill>
                  <a:srgbClr val="ED118A"/>
                </a:solidFill>
              </a:rPr>
              <a:t>C</a:t>
            </a:r>
            <a:r>
              <a:rPr lang="it-IT" sz="3600" b="1" dirty="0" smtClean="0">
                <a:solidFill>
                  <a:srgbClr val="ED118A"/>
                </a:solidFill>
                <a:cs typeface="+mn-cs"/>
              </a:rPr>
              <a:t>ox-2 (</a:t>
            </a:r>
            <a:r>
              <a:rPr lang="it-IT" sz="3600" b="1" dirty="0" err="1" smtClean="0">
                <a:solidFill>
                  <a:srgbClr val="ED118A"/>
                </a:solidFill>
                <a:cs typeface="+mn-cs"/>
              </a:rPr>
              <a:t>coxib</a:t>
            </a:r>
            <a:r>
              <a:rPr lang="it-IT" sz="3600" b="1" dirty="0" smtClean="0">
                <a:solidFill>
                  <a:srgbClr val="ED118A"/>
                </a:solidFill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29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28"/>
          <p:cNvSpPr>
            <a:spLocks noChangeArrowheads="1"/>
          </p:cNvSpPr>
          <p:nvPr/>
        </p:nvSpPr>
        <p:spPr bwMode="auto">
          <a:xfrm>
            <a:off x="1763713" y="2708275"/>
            <a:ext cx="5473700" cy="15128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i="1">
                <a:solidFill>
                  <a:srgbClr val="000000"/>
                </a:solidFill>
              </a:rPr>
              <a:t>Significato clinico di </a:t>
            </a:r>
          </a:p>
          <a:p>
            <a:pPr algn="ctr"/>
            <a:r>
              <a:rPr lang="it-IT" i="1">
                <a:solidFill>
                  <a:srgbClr val="000000"/>
                </a:solidFill>
              </a:rPr>
              <a:t>una interazione farmacocinetica</a:t>
            </a:r>
          </a:p>
        </p:txBody>
      </p:sp>
      <p:grpSp>
        <p:nvGrpSpPr>
          <p:cNvPr id="20483" name="Group 32"/>
          <p:cNvGrpSpPr>
            <a:grpSpLocks/>
          </p:cNvGrpSpPr>
          <p:nvPr/>
        </p:nvGrpSpPr>
        <p:grpSpPr bwMode="auto">
          <a:xfrm>
            <a:off x="250825" y="1557338"/>
            <a:ext cx="2592388" cy="1079500"/>
            <a:chOff x="340" y="346"/>
            <a:chExt cx="1633" cy="680"/>
          </a:xfrm>
        </p:grpSpPr>
        <p:sp>
          <p:nvSpPr>
            <p:cNvPr id="20502" name="Oval 31"/>
            <p:cNvSpPr>
              <a:spLocks noChangeArrowheads="1"/>
            </p:cNvSpPr>
            <p:nvPr/>
          </p:nvSpPr>
          <p:spPr bwMode="auto">
            <a:xfrm>
              <a:off x="340" y="346"/>
              <a:ext cx="1633" cy="680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03" name="Text Box 30"/>
            <p:cNvSpPr txBox="1">
              <a:spLocks noChangeArrowheads="1"/>
            </p:cNvSpPr>
            <p:nvPr/>
          </p:nvSpPr>
          <p:spPr bwMode="auto">
            <a:xfrm>
              <a:off x="615" y="346"/>
              <a:ext cx="102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Indice</a:t>
              </a:r>
            </a:p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terapeutico</a:t>
              </a:r>
            </a:p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del substrato</a:t>
              </a:r>
            </a:p>
          </p:txBody>
        </p:sp>
      </p:grpSp>
      <p:grpSp>
        <p:nvGrpSpPr>
          <p:cNvPr id="20484" name="Group 36"/>
          <p:cNvGrpSpPr>
            <a:grpSpLocks/>
          </p:cNvGrpSpPr>
          <p:nvPr/>
        </p:nvGrpSpPr>
        <p:grpSpPr bwMode="auto">
          <a:xfrm>
            <a:off x="2871788" y="333375"/>
            <a:ext cx="3213100" cy="1295400"/>
            <a:chOff x="2018" y="437"/>
            <a:chExt cx="2024" cy="816"/>
          </a:xfrm>
        </p:grpSpPr>
        <p:sp>
          <p:nvSpPr>
            <p:cNvPr id="20500" name="Oval 34"/>
            <p:cNvSpPr>
              <a:spLocks noChangeArrowheads="1"/>
            </p:cNvSpPr>
            <p:nvPr/>
          </p:nvSpPr>
          <p:spPr bwMode="auto">
            <a:xfrm>
              <a:off x="2075" y="437"/>
              <a:ext cx="1939" cy="816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01" name="Text Box 35"/>
            <p:cNvSpPr txBox="1">
              <a:spLocks noChangeArrowheads="1"/>
            </p:cNvSpPr>
            <p:nvPr/>
          </p:nvSpPr>
          <p:spPr bwMode="auto">
            <a:xfrm>
              <a:off x="2018" y="494"/>
              <a:ext cx="202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Ruolo del CYP</a:t>
              </a:r>
            </a:p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inibito nel metabolismo</a:t>
              </a:r>
            </a:p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complessivo del farmaco</a:t>
              </a:r>
            </a:p>
          </p:txBody>
        </p:sp>
      </p:grpSp>
      <p:sp>
        <p:nvSpPr>
          <p:cNvPr id="20485" name="Oval 38"/>
          <p:cNvSpPr>
            <a:spLocks noChangeArrowheads="1"/>
          </p:cNvSpPr>
          <p:nvPr/>
        </p:nvSpPr>
        <p:spPr bwMode="auto">
          <a:xfrm>
            <a:off x="6300788" y="1458913"/>
            <a:ext cx="2592387" cy="10795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486" name="Text Box 39"/>
          <p:cNvSpPr txBox="1">
            <a:spLocks noChangeArrowheads="1"/>
          </p:cNvSpPr>
          <p:nvPr/>
        </p:nvSpPr>
        <p:spPr bwMode="auto">
          <a:xfrm>
            <a:off x="6548438" y="1635125"/>
            <a:ext cx="2127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Presenza</a:t>
            </a:r>
          </a:p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di metaboliti attivi</a:t>
            </a:r>
          </a:p>
        </p:txBody>
      </p:sp>
      <p:sp>
        <p:nvSpPr>
          <p:cNvPr id="20487" name="Oval 41"/>
          <p:cNvSpPr>
            <a:spLocks noChangeArrowheads="1"/>
          </p:cNvSpPr>
          <p:nvPr/>
        </p:nvSpPr>
        <p:spPr bwMode="auto">
          <a:xfrm>
            <a:off x="250825" y="4581525"/>
            <a:ext cx="2592388" cy="136842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488" name="Text Box 42"/>
          <p:cNvSpPr txBox="1">
            <a:spLocks noChangeArrowheads="1"/>
          </p:cNvSpPr>
          <p:nvPr/>
        </p:nvSpPr>
        <p:spPr bwMode="auto">
          <a:xfrm>
            <a:off x="569913" y="4652963"/>
            <a:ext cx="1924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Potenza e </a:t>
            </a:r>
          </a:p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concentrazione </a:t>
            </a:r>
          </a:p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dell</a:t>
            </a:r>
            <a:r>
              <a:rPr lang="ja-JP" altLang="it-IT" sz="1800" i="1">
                <a:solidFill>
                  <a:srgbClr val="000000"/>
                </a:solidFill>
              </a:rPr>
              <a:t>’</a:t>
            </a:r>
            <a:r>
              <a:rPr lang="it-IT" sz="1800" i="1">
                <a:solidFill>
                  <a:srgbClr val="000000"/>
                </a:solidFill>
              </a:rPr>
              <a:t>inibitore </a:t>
            </a:r>
          </a:p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o dell</a:t>
            </a:r>
            <a:r>
              <a:rPr lang="ja-JP" altLang="it-IT" sz="1800" i="1">
                <a:solidFill>
                  <a:srgbClr val="000000"/>
                </a:solidFill>
              </a:rPr>
              <a:t>’</a:t>
            </a:r>
            <a:r>
              <a:rPr lang="it-IT" sz="1800" i="1">
                <a:solidFill>
                  <a:srgbClr val="000000"/>
                </a:solidFill>
              </a:rPr>
              <a:t>induttore</a:t>
            </a:r>
          </a:p>
        </p:txBody>
      </p:sp>
      <p:sp>
        <p:nvSpPr>
          <p:cNvPr id="20489" name="Oval 43"/>
          <p:cNvSpPr>
            <a:spLocks noChangeArrowheads="1"/>
          </p:cNvSpPr>
          <p:nvPr/>
        </p:nvSpPr>
        <p:spPr bwMode="auto">
          <a:xfrm>
            <a:off x="3203575" y="5445125"/>
            <a:ext cx="2592388" cy="10795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490" name="Text Box 44"/>
          <p:cNvSpPr txBox="1">
            <a:spLocks noChangeArrowheads="1"/>
          </p:cNvSpPr>
          <p:nvPr/>
        </p:nvSpPr>
        <p:spPr bwMode="auto">
          <a:xfrm>
            <a:off x="3724275" y="5621338"/>
            <a:ext cx="1581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Genotipo del</a:t>
            </a:r>
          </a:p>
          <a:p>
            <a:pPr algn="ctr" eaLnBrk="1" hangingPunct="1"/>
            <a:r>
              <a:rPr lang="it-IT" sz="1800" i="1">
                <a:solidFill>
                  <a:srgbClr val="000000"/>
                </a:solidFill>
              </a:rPr>
              <a:t>paziente</a:t>
            </a:r>
          </a:p>
        </p:txBody>
      </p:sp>
      <p:grpSp>
        <p:nvGrpSpPr>
          <p:cNvPr id="20491" name="Group 47"/>
          <p:cNvGrpSpPr>
            <a:grpSpLocks/>
          </p:cNvGrpSpPr>
          <p:nvPr/>
        </p:nvGrpSpPr>
        <p:grpSpPr bwMode="auto">
          <a:xfrm>
            <a:off x="6300788" y="4724400"/>
            <a:ext cx="2592387" cy="1079500"/>
            <a:chOff x="3969" y="3068"/>
            <a:chExt cx="1633" cy="680"/>
          </a:xfrm>
        </p:grpSpPr>
        <p:sp>
          <p:nvSpPr>
            <p:cNvPr id="20498" name="Oval 45"/>
            <p:cNvSpPr>
              <a:spLocks noChangeArrowheads="1"/>
            </p:cNvSpPr>
            <p:nvPr/>
          </p:nvSpPr>
          <p:spPr bwMode="auto">
            <a:xfrm>
              <a:off x="3969" y="3068"/>
              <a:ext cx="1633" cy="680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499" name="Text Box 46"/>
            <p:cNvSpPr txBox="1">
              <a:spLocks noChangeArrowheads="1"/>
            </p:cNvSpPr>
            <p:nvPr/>
          </p:nvSpPr>
          <p:spPr bwMode="auto">
            <a:xfrm>
              <a:off x="4113" y="3179"/>
              <a:ext cx="13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Grado di rischio</a:t>
              </a:r>
            </a:p>
            <a:p>
              <a:pPr algn="ctr" eaLnBrk="1" hangingPunct="1"/>
              <a:r>
                <a:rPr lang="it-IT" sz="1800" i="1">
                  <a:solidFill>
                    <a:srgbClr val="000000"/>
                  </a:solidFill>
                </a:rPr>
                <a:t>in rapporto all</a:t>
              </a:r>
              <a:r>
                <a:rPr lang="ja-JP" altLang="it-IT" sz="1800" i="1">
                  <a:solidFill>
                    <a:srgbClr val="000000"/>
                  </a:solidFill>
                </a:rPr>
                <a:t>’</a:t>
              </a:r>
              <a:r>
                <a:rPr lang="it-IT" sz="1800" i="1">
                  <a:solidFill>
                    <a:srgbClr val="000000"/>
                  </a:solidFill>
                </a:rPr>
                <a:t>età </a:t>
              </a:r>
            </a:p>
          </p:txBody>
        </p:sp>
      </p:grpSp>
      <p:sp>
        <p:nvSpPr>
          <p:cNvPr id="20492" name="Line 48"/>
          <p:cNvSpPr>
            <a:spLocks noChangeShapeType="1"/>
          </p:cNvSpPr>
          <p:nvPr/>
        </p:nvSpPr>
        <p:spPr bwMode="auto">
          <a:xfrm flipH="1">
            <a:off x="2411413" y="4149725"/>
            <a:ext cx="576262" cy="431800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93" name="Line 49"/>
          <p:cNvSpPr>
            <a:spLocks noChangeShapeType="1"/>
          </p:cNvSpPr>
          <p:nvPr/>
        </p:nvSpPr>
        <p:spPr bwMode="auto">
          <a:xfrm>
            <a:off x="6227763" y="4149725"/>
            <a:ext cx="576262" cy="503238"/>
          </a:xfrm>
          <a:prstGeom prst="line">
            <a:avLst/>
          </a:prstGeom>
          <a:noFill/>
          <a:ln w="793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94" name="Line 50"/>
          <p:cNvSpPr>
            <a:spLocks noChangeShapeType="1"/>
          </p:cNvSpPr>
          <p:nvPr/>
        </p:nvSpPr>
        <p:spPr bwMode="auto">
          <a:xfrm>
            <a:off x="4572000" y="4365625"/>
            <a:ext cx="0" cy="935038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95" name="Line 51"/>
          <p:cNvSpPr>
            <a:spLocks noChangeShapeType="1"/>
          </p:cNvSpPr>
          <p:nvPr/>
        </p:nvSpPr>
        <p:spPr bwMode="auto">
          <a:xfrm flipH="1" flipV="1">
            <a:off x="2627313" y="2374900"/>
            <a:ext cx="576262" cy="358775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96" name="Line 52"/>
          <p:cNvSpPr>
            <a:spLocks noChangeShapeType="1"/>
          </p:cNvSpPr>
          <p:nvPr/>
        </p:nvSpPr>
        <p:spPr bwMode="auto">
          <a:xfrm flipH="1" flipV="1">
            <a:off x="4572000" y="1700213"/>
            <a:ext cx="0" cy="93662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97" name="Line 53"/>
          <p:cNvSpPr>
            <a:spLocks noChangeShapeType="1"/>
          </p:cNvSpPr>
          <p:nvPr/>
        </p:nvSpPr>
        <p:spPr bwMode="auto">
          <a:xfrm flipV="1">
            <a:off x="6300788" y="2420938"/>
            <a:ext cx="431800" cy="431800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8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2"/>
          <p:cNvGrpSpPr>
            <a:grpSpLocks/>
          </p:cNvGrpSpPr>
          <p:nvPr/>
        </p:nvGrpSpPr>
        <p:grpSpPr bwMode="auto">
          <a:xfrm>
            <a:off x="820682" y="287338"/>
            <a:ext cx="7712131" cy="6094412"/>
            <a:chOff x="1202" y="0"/>
            <a:chExt cx="3350" cy="4320"/>
          </a:xfrm>
        </p:grpSpPr>
        <p:pic>
          <p:nvPicPr>
            <p:cNvPr id="87042" name="Picture 3" descr="Untitled-1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" y="0"/>
              <a:ext cx="3345" cy="432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20" name="Oval 4"/>
            <p:cNvSpPr>
              <a:spLocks noChangeArrowheads="1"/>
            </p:cNvSpPr>
            <p:nvPr/>
          </p:nvSpPr>
          <p:spPr bwMode="auto">
            <a:xfrm>
              <a:off x="1207" y="618"/>
              <a:ext cx="857" cy="227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>
              <a:off x="1247" y="1252"/>
              <a:ext cx="454" cy="181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>
              <a:off x="1202" y="1433"/>
              <a:ext cx="544" cy="228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247" y="2765"/>
              <a:ext cx="597" cy="228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6527800" y="3198911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RIFAMPICIN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9377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 w="28575" cmpd="sng">
            <a:solidFill>
              <a:srgbClr val="000090"/>
            </a:solidFill>
          </a:ln>
        </p:spPr>
        <p:txBody>
          <a:bodyPr/>
          <a:lstStyle/>
          <a:p>
            <a:r>
              <a:rPr lang="it-IT" sz="2800" b="1" dirty="0">
                <a:solidFill>
                  <a:srgbClr val="FF0000"/>
                </a:solidFill>
                <a:latin typeface="Times" charset="0"/>
              </a:rPr>
              <a:t>EFFETTI DELLA RIFAMPICINA SU FARMACI METABOLIZZATI DAL CYP3A4</a:t>
            </a:r>
          </a:p>
        </p:txBody>
      </p:sp>
      <p:sp>
        <p:nvSpPr>
          <p:cNvPr id="134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Times" charset="0"/>
            </a:endParaRPr>
          </a:p>
        </p:txBody>
      </p:sp>
      <p:pic>
        <p:nvPicPr>
          <p:cNvPr id="134147" name="Picture 4" descr="Untitled-1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557338"/>
            <a:ext cx="90360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5"/>
          <p:cNvSpPr>
            <a:spLocks noChangeArrowheads="1"/>
          </p:cNvSpPr>
          <p:nvPr/>
        </p:nvSpPr>
        <p:spPr bwMode="auto">
          <a:xfrm>
            <a:off x="6948488" y="2133600"/>
            <a:ext cx="1152525" cy="3024188"/>
          </a:xfrm>
          <a:prstGeom prst="rect">
            <a:avLst/>
          </a:prstGeom>
          <a:noFill/>
          <a:ln w="317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1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7001"/>
            <a:ext cx="5204632" cy="2943194"/>
          </a:xfrm>
          <a:prstGeom prst="rect">
            <a:avLst/>
          </a:prstGeom>
          <a:ln w="12700" cmpd="sng">
            <a:solidFill>
              <a:srgbClr val="3ED22F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238500"/>
            <a:ext cx="5473700" cy="3352800"/>
          </a:xfrm>
          <a:prstGeom prst="rect">
            <a:avLst/>
          </a:prstGeom>
          <a:ln w="12700" cmpd="sng">
            <a:solidFill>
              <a:srgbClr val="3ED22F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6101023" y="430114"/>
            <a:ext cx="2382577" cy="267765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3ED22F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La formazione del metabolita dipende dal polimorfismo genetico CYP2D6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533401" y="660401"/>
            <a:ext cx="1638300" cy="1854199"/>
          </a:xfrm>
          <a:prstGeom prst="ellipse">
            <a:avLst/>
          </a:prstGeom>
          <a:noFill/>
          <a:ln w="38100" cmpd="sng">
            <a:solidFill>
              <a:srgbClr val="3ED2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01600" y="3238500"/>
            <a:ext cx="3187701" cy="317009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3ED22F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7%     </a:t>
            </a:r>
            <a:r>
              <a:rPr lang="it-IT" sz="2000" dirty="0" err="1" smtClean="0">
                <a:solidFill>
                  <a:srgbClr val="FF0000"/>
                </a:solidFill>
              </a:rPr>
              <a:t>poor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metabolizer</a:t>
            </a:r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93%   </a:t>
            </a:r>
            <a:r>
              <a:rPr lang="it-IT" sz="2000" dirty="0" err="1" smtClean="0">
                <a:solidFill>
                  <a:srgbClr val="FF0000"/>
                </a:solidFill>
              </a:rPr>
              <a:t>extensive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metabolizer</a:t>
            </a:r>
            <a:endParaRPr lang="it-IT" sz="2000" dirty="0" smtClean="0">
              <a:solidFill>
                <a:srgbClr val="FF0000"/>
              </a:solidFill>
            </a:endParaRPr>
          </a:p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Nei PM manca la componente oppioide 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M1-mediata</a:t>
            </a:r>
          </a:p>
          <a:p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Anche la </a:t>
            </a:r>
            <a:r>
              <a:rPr lang="it-IT" sz="2000" i="1" dirty="0" smtClean="0">
                <a:solidFill>
                  <a:srgbClr val="FF0000"/>
                </a:solidFill>
              </a:rPr>
              <a:t>O</a:t>
            </a:r>
            <a:r>
              <a:rPr lang="it-IT" sz="2000" dirty="0" smtClean="0">
                <a:solidFill>
                  <a:srgbClr val="FF0000"/>
                </a:solidFill>
              </a:rPr>
              <a:t>-</a:t>
            </a:r>
            <a:r>
              <a:rPr lang="it-IT" sz="2000" dirty="0" err="1" smtClean="0">
                <a:solidFill>
                  <a:srgbClr val="FF0000"/>
                </a:solidFill>
              </a:rPr>
              <a:t>demetilazione</a:t>
            </a:r>
            <a:r>
              <a:rPr lang="it-IT" sz="2000" dirty="0" smtClean="0">
                <a:solidFill>
                  <a:srgbClr val="FF0000"/>
                </a:solidFill>
              </a:rPr>
              <a:t> della codeina a morfina  è CYP2D6 dipendente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1600" y="6488668"/>
            <a:ext cx="3179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Clin</a:t>
            </a:r>
            <a:r>
              <a:rPr lang="it-IT" sz="1400" i="1" dirty="0" smtClean="0"/>
              <a:t>. </a:t>
            </a:r>
            <a:r>
              <a:rPr lang="it-IT" sz="1400" i="1" dirty="0" err="1" smtClean="0"/>
              <a:t>Pharmacol</a:t>
            </a:r>
            <a:r>
              <a:rPr lang="it-IT" sz="1400" i="1" dirty="0" smtClean="0"/>
              <a:t>. </a:t>
            </a:r>
            <a:r>
              <a:rPr lang="it-IT" sz="1400" i="1" dirty="0" err="1" smtClean="0"/>
              <a:t>Ther</a:t>
            </a:r>
            <a:r>
              <a:rPr lang="it-IT" sz="1400" i="1" dirty="0" smtClean="0"/>
              <a:t>. 1996  60: 636-644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66689010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761999"/>
            <a:ext cx="4495800" cy="59182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sellaDiTesto 2"/>
          <p:cNvSpPr txBox="1"/>
          <p:nvPr/>
        </p:nvSpPr>
        <p:spPr>
          <a:xfrm>
            <a:off x="2247900" y="323334"/>
            <a:ext cx="3593051" cy="369332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252E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VIA METABOLICHE DELLA CODEINA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1" y="6534248"/>
            <a:ext cx="209780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17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4668836" y="1192213"/>
            <a:ext cx="365125" cy="127000"/>
          </a:xfrm>
          <a:prstGeom prst="rightArrow">
            <a:avLst>
              <a:gd name="adj1" fmla="val 50000"/>
              <a:gd name="adj2" fmla="val 71875"/>
            </a:avLst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4527"/>
            <a:ext cx="5524500" cy="6642051"/>
          </a:xfrm>
          <a:prstGeom prst="rect">
            <a:avLst/>
          </a:prstGeom>
        </p:spPr>
      </p:pic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4668836" y="1598613"/>
            <a:ext cx="365125" cy="127000"/>
          </a:xfrm>
          <a:prstGeom prst="rightArrow">
            <a:avLst>
              <a:gd name="adj1" fmla="val 50000"/>
              <a:gd name="adj2" fmla="val 71875"/>
            </a:avLst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668836" y="1192213"/>
            <a:ext cx="365125" cy="127000"/>
          </a:xfrm>
          <a:prstGeom prst="rightArrow">
            <a:avLst>
              <a:gd name="adj1" fmla="val 50000"/>
              <a:gd name="adj2" fmla="val 71875"/>
            </a:avLst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6550678"/>
            <a:ext cx="1752600" cy="215900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2908300" y="444500"/>
            <a:ext cx="4267200" cy="0"/>
          </a:xfrm>
          <a:prstGeom prst="line">
            <a:avLst/>
          </a:prstGeom>
          <a:ln>
            <a:solidFill>
              <a:srgbClr val="FFA5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006600" y="685800"/>
            <a:ext cx="1447800" cy="0"/>
          </a:xfrm>
          <a:prstGeom prst="line">
            <a:avLst/>
          </a:prstGeom>
          <a:ln>
            <a:solidFill>
              <a:srgbClr val="FFA5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17369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nimBg="1"/>
      <p:bldP spid="108548" grpId="0" animBg="1"/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905747"/>
            <a:ext cx="5477922" cy="431725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A538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6050998" y="2274047"/>
            <a:ext cx="2679580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A538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CYP3A4 </a:t>
            </a:r>
            <a:r>
              <a:rPr lang="it-IT" dirty="0" err="1" smtClean="0"/>
              <a:t>N-demetilazione</a:t>
            </a:r>
            <a:endParaRPr lang="it-IT" dirty="0" smtClean="0"/>
          </a:p>
          <a:p>
            <a:r>
              <a:rPr lang="it-IT" dirty="0" smtClean="0"/>
              <a:t>CYP2D6 O-</a:t>
            </a:r>
            <a:r>
              <a:rPr lang="it-IT" dirty="0" err="1" smtClean="0"/>
              <a:t>demetilazione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998" y="3511239"/>
            <a:ext cx="2679580" cy="247712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A538"/>
            </a:solidFill>
          </a:ln>
        </p:spPr>
      </p:pic>
      <p:sp>
        <p:nvSpPr>
          <p:cNvPr id="7" name="Per 6"/>
          <p:cNvSpPr/>
          <p:nvPr/>
        </p:nvSpPr>
        <p:spPr>
          <a:xfrm>
            <a:off x="5943600" y="3111500"/>
            <a:ext cx="286302" cy="317500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er 7"/>
          <p:cNvSpPr/>
          <p:nvPr/>
        </p:nvSpPr>
        <p:spPr>
          <a:xfrm>
            <a:off x="8463878" y="4432300"/>
            <a:ext cx="286302" cy="317500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54000" y="280147"/>
            <a:ext cx="8585200" cy="1384995"/>
          </a:xfrm>
          <a:prstGeom prst="rect">
            <a:avLst/>
          </a:prstGeom>
          <a:solidFill>
            <a:srgbClr val="FFFFFF"/>
          </a:solidFill>
          <a:ln w="57150" cmpd="thinThick">
            <a:solidFill>
              <a:srgbClr val="FD8C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badi MT Condensed Extra Bold"/>
                <a:cs typeface="Abadi MT Condensed Extra Bold"/>
              </a:rPr>
              <a:t>EFFETTO DELL’INIBIZIONE DI CYP3A4 INDOTTA DA KETOCONAZOLO SUL PROFILO FARMACOCINETICO DI OSSICODONE</a:t>
            </a:r>
            <a:endParaRPr lang="it-IT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badi MT Condensed Extra Bold"/>
              <a:cs typeface="Abadi MT Condensed Extra Bold"/>
            </a:endParaRPr>
          </a:p>
        </p:txBody>
      </p:sp>
      <p:sp>
        <p:nvSpPr>
          <p:cNvPr id="5" name="Ovale 4"/>
          <p:cNvSpPr/>
          <p:nvPr/>
        </p:nvSpPr>
        <p:spPr>
          <a:xfrm>
            <a:off x="3492500" y="3060078"/>
            <a:ext cx="1346200" cy="292722"/>
          </a:xfrm>
          <a:prstGeom prst="ellipse">
            <a:avLst/>
          </a:prstGeom>
          <a:noFill/>
          <a:ln w="28575" cmpd="sng">
            <a:solidFill>
              <a:srgbClr val="35A4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06966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0" y="1214257"/>
            <a:ext cx="7586229" cy="51992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4925387" y="6451601"/>
            <a:ext cx="3255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/>
              <a:t>Eur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J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Clin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Pharmacol</a:t>
            </a:r>
            <a:r>
              <a:rPr lang="it-IT" sz="1600" i="1" dirty="0" smtClean="0"/>
              <a:t>. 2010, 66:655 </a:t>
            </a:r>
            <a:endParaRPr lang="it-IT" sz="16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63600" y="361750"/>
            <a:ext cx="70104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EFFETTO DELL’INIBIZIONE DI CYP3A4 SULLE CONC. PLASMATICHE DI TRAMADOLO</a:t>
            </a:r>
            <a:endParaRPr lang="it-IT" sz="2800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85499355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35" y="1286308"/>
            <a:ext cx="7124565" cy="519652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69DBFF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801975" y="6482834"/>
            <a:ext cx="320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/>
              <a:t>Eur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J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Clin</a:t>
            </a:r>
            <a:r>
              <a:rPr lang="it-IT" sz="1600" i="1" dirty="0" smtClean="0"/>
              <a:t>. </a:t>
            </a:r>
            <a:r>
              <a:rPr lang="it-IT" sz="1600" i="1" dirty="0" err="1" smtClean="0"/>
              <a:t>Pharmacol</a:t>
            </a:r>
            <a:r>
              <a:rPr lang="it-IT" sz="1600" i="1" dirty="0" smtClean="0"/>
              <a:t>. 2009,65.263</a:t>
            </a:r>
            <a:endParaRPr lang="it-IT" sz="16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65335" y="215900"/>
            <a:ext cx="7124565" cy="83099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69DB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INCREMENTO DELLE CONCENTRAZIONI PLASMATICHE DI OSSICODONE INDOTTE DA VORICONAZOLO</a:t>
            </a:r>
            <a:endParaRPr lang="it-IT" sz="2400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17510" y="1286308"/>
            <a:ext cx="2172390" cy="794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20"/>
              </a:lnSpc>
            </a:pPr>
            <a:r>
              <a:rPr lang="it-IT" sz="1600" dirty="0" smtClean="0">
                <a:solidFill>
                  <a:srgbClr val="FD25DB"/>
                </a:solidFill>
                <a:cs typeface="Abadi MT Condensed Extra Bold"/>
              </a:rPr>
              <a:t>AUC &gt; 3.6 volte</a:t>
            </a:r>
          </a:p>
          <a:p>
            <a:pPr>
              <a:lnSpc>
                <a:spcPts val="1820"/>
              </a:lnSpc>
            </a:pPr>
            <a:r>
              <a:rPr lang="it-IT" sz="1600" dirty="0" err="1" smtClean="0">
                <a:solidFill>
                  <a:srgbClr val="FD25DB"/>
                </a:solidFill>
                <a:cs typeface="Abadi MT Condensed Extra Bold"/>
              </a:rPr>
              <a:t>Peak</a:t>
            </a:r>
            <a:r>
              <a:rPr lang="it-IT" sz="1600" dirty="0" smtClean="0">
                <a:solidFill>
                  <a:srgbClr val="FD25DB"/>
                </a:solidFill>
                <a:cs typeface="Abadi MT Condensed Extra Bold"/>
              </a:rPr>
              <a:t> plasma </a:t>
            </a:r>
            <a:r>
              <a:rPr lang="it-IT" sz="1600" dirty="0" err="1" smtClean="0">
                <a:solidFill>
                  <a:srgbClr val="FD25DB"/>
                </a:solidFill>
                <a:cs typeface="Abadi MT Condensed Extra Bold"/>
              </a:rPr>
              <a:t>conc</a:t>
            </a:r>
            <a:r>
              <a:rPr lang="it-IT" sz="1600" dirty="0" smtClean="0">
                <a:solidFill>
                  <a:srgbClr val="FD25DB"/>
                </a:solidFill>
                <a:cs typeface="Abadi MT Condensed Extra Bold"/>
              </a:rPr>
              <a:t>. &gt; 1.7</a:t>
            </a:r>
          </a:p>
          <a:p>
            <a:pPr>
              <a:lnSpc>
                <a:spcPts val="1820"/>
              </a:lnSpc>
            </a:pPr>
            <a:r>
              <a:rPr lang="it-IT" sz="1600" dirty="0" err="1" smtClean="0">
                <a:solidFill>
                  <a:srgbClr val="FD25DB"/>
                </a:solidFill>
                <a:cs typeface="Abadi MT Condensed Extra Bold"/>
              </a:rPr>
              <a:t>Elimination</a:t>
            </a:r>
            <a:r>
              <a:rPr lang="it-IT" sz="1600" dirty="0" smtClean="0">
                <a:solidFill>
                  <a:srgbClr val="FD25DB"/>
                </a:solidFill>
                <a:cs typeface="Abadi MT Condensed Extra Bold"/>
              </a:rPr>
              <a:t> </a:t>
            </a:r>
            <a:r>
              <a:rPr lang="it-IT" sz="1600" dirty="0" err="1" smtClean="0">
                <a:solidFill>
                  <a:srgbClr val="FD25DB"/>
                </a:solidFill>
                <a:cs typeface="Abadi MT Condensed Extra Bold"/>
              </a:rPr>
              <a:t>half</a:t>
            </a:r>
            <a:r>
              <a:rPr lang="it-IT" sz="1600" dirty="0" smtClean="0">
                <a:solidFill>
                  <a:srgbClr val="FD25DB"/>
                </a:solidFill>
                <a:cs typeface="Abadi MT Condensed Extra Bold"/>
              </a:rPr>
              <a:t>-life &gt; 2</a:t>
            </a:r>
            <a:endParaRPr lang="it-IT" sz="1600" dirty="0">
              <a:solidFill>
                <a:srgbClr val="FD25DB"/>
              </a:solidFill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96670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140188"/>
            <a:ext cx="5082309" cy="645062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DD1352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562601" y="178777"/>
            <a:ext cx="34163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398A"/>
                </a:solidFill>
              </a:rPr>
              <a:t>EFFETTO DI MICONAZOLO </a:t>
            </a:r>
          </a:p>
          <a:p>
            <a:r>
              <a:rPr lang="it-IT" sz="3200" b="1" dirty="0" smtClean="0">
                <a:solidFill>
                  <a:srgbClr val="FF398A"/>
                </a:solidFill>
              </a:rPr>
              <a:t>(via orale) </a:t>
            </a:r>
          </a:p>
          <a:p>
            <a:r>
              <a:rPr lang="it-IT" sz="3200" b="1" dirty="0" smtClean="0">
                <a:solidFill>
                  <a:srgbClr val="FF398A"/>
                </a:solidFill>
              </a:rPr>
              <a:t>SULLA CONC. PLASMATICA DI OSSICODONE E OSSIMORFONE</a:t>
            </a:r>
            <a:endParaRPr lang="it-IT" sz="3200" b="1" dirty="0">
              <a:solidFill>
                <a:srgbClr val="FF398A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48201" y="6442268"/>
            <a:ext cx="459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 smtClean="0"/>
              <a:t>Antimicrob</a:t>
            </a:r>
            <a:r>
              <a:rPr lang="it-IT" sz="1600" i="1" dirty="0" smtClean="0"/>
              <a:t>. Agents &amp; </a:t>
            </a:r>
            <a:r>
              <a:rPr lang="it-IT" sz="1600" i="1" dirty="0" err="1" smtClean="0"/>
              <a:t>Chemother</a:t>
            </a:r>
            <a:r>
              <a:rPr lang="it-IT" sz="1600" i="1" dirty="0" smtClean="0"/>
              <a:t>. 2011, 1063-1067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137148154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6013</Words>
  <Application>Microsoft Macintosh PowerPoint</Application>
  <PresentationFormat>Presentazione su schermo (4:3)</PresentationFormat>
  <Paragraphs>1043</Paragraphs>
  <Slides>144</Slides>
  <Notes>18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8</vt:i4>
      </vt:variant>
      <vt:variant>
        <vt:lpstr>Titoli diapositive</vt:lpstr>
      </vt:variant>
      <vt:variant>
        <vt:i4>144</vt:i4>
      </vt:variant>
    </vt:vector>
  </HeadingPairs>
  <TitlesOfParts>
    <vt:vector size="153" baseType="lpstr">
      <vt:lpstr>Tema di Office</vt:lpstr>
      <vt:lpstr>CorelPhotoPaint.Image.10</vt:lpstr>
      <vt:lpstr>CorelDRAW</vt:lpstr>
      <vt:lpstr>Grafico</vt:lpstr>
      <vt:lpstr>Documento Imaging</vt:lpstr>
      <vt:lpstr>Image</vt:lpstr>
      <vt:lpstr>Worksheet</vt:lpstr>
      <vt:lpstr>Foglio di lavoro</vt:lpstr>
      <vt:lpstr>Prism Project</vt:lpstr>
      <vt:lpstr>Presentazione di PowerPoint</vt:lpstr>
      <vt:lpstr>LA GESTIONE DEL DOLORE CRONICO E’ UNA COMPONENTE FONDAMENTALE DELLA QUALITA’ DI VITA DEL PAZIENTE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Farmaci del primo scalino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Effetti avversi gastrointestinali</vt:lpstr>
      <vt:lpstr>Presentazione di PowerPoint</vt:lpstr>
      <vt:lpstr>Presentazione di PowerPoint</vt:lpstr>
      <vt:lpstr>Presentazione di PowerPoint</vt:lpstr>
      <vt:lpstr>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Time to Cardiovascular Adverse Event in the VIGOR Trial 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Criteri per il passaggio  allo scalino successivo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COME GLI OPPIACEI ESERCITANO  LA LORO AZIONE ANALGESICA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Caratteristiche di un tipico episodio di Breakthrough cancer pain</vt:lpstr>
      <vt:lpstr>SOMMINISTRAZIONE INTRANASALE: Fentanyl citrato</vt:lpstr>
      <vt:lpstr>Presentazione di PowerPoint</vt:lpstr>
      <vt:lpstr>Presentazione di PowerPoint</vt:lpstr>
      <vt:lpstr>Presentazione di PowerPoint</vt:lpstr>
      <vt:lpstr>Effetti collaterali degli oppioidi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EFFETTI DELLA RIFAMPICINA SU FARMACI METABOLIZZATI DAL CYP3A4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Tapentadolo analgesico innovativo sinergia MOR NOR  </vt:lpstr>
      <vt:lpstr>Presentazione di PowerPoint</vt:lpstr>
      <vt:lpstr>Presentazione di PowerPoint</vt:lpstr>
      <vt:lpstr>Meccanismo d’azione di tapentadolo   (livello spinale)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Tapentadolo: ritardato sviluppo di tolleranza nel dolore cronico rispetto a morfina</vt:lpstr>
      <vt:lpstr>Tapentadolo: dipendenza e sindrome d’astinenza (ratto)</vt:lpstr>
      <vt:lpstr>Tapentadolo: analgesico innovativo</vt:lpstr>
      <vt:lpstr>Presentazione di PowerPoint</vt:lpstr>
      <vt:lpstr>Presentazione di PowerPoint</vt:lpstr>
      <vt:lpstr>Presentazione di PowerPoint</vt:lpstr>
      <vt:lpstr>Presentazione di PowerPoint</vt:lpstr>
      <vt:lpstr>Tapentadolo: analgesico innovativo</vt:lpstr>
      <vt:lpstr>Tapentadolo: analgesico innovativo</vt:lpstr>
      <vt:lpstr>Comparison between tapentadol and tramadol</vt:lpstr>
      <vt:lpstr>Presentazione di PowerPoint</vt:lpstr>
      <vt:lpstr>Antiepilettici </vt:lpstr>
      <vt:lpstr>Presentazione di PowerPoint</vt:lpstr>
      <vt:lpstr>SOLO nel Dolore neuropatico: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Secondo i dati IMS MIDAS, nel 2009  l’Italia era al primo posto in Europa per il consumo pro-capite di Farmaci Antinfiammatori Non Steroidei (FANS) e all’ultimo per quello degli oppiacei.</vt:lpstr>
      <vt:lpstr>Presentazione di PowerPoint</vt:lpstr>
      <vt:lpstr>Presentazione di PowerPoint</vt:lpstr>
      <vt:lpstr>Presentazione di PowerPoint</vt:lpstr>
    </vt:vector>
  </TitlesOfParts>
  <Company>Bene Gesserit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Darwi Odrade</dc:creator>
  <cp:lastModifiedBy>Darwi Odrade</cp:lastModifiedBy>
  <cp:revision>248</cp:revision>
  <dcterms:created xsi:type="dcterms:W3CDTF">2013-02-23T20:50:26Z</dcterms:created>
  <dcterms:modified xsi:type="dcterms:W3CDTF">2019-03-07T14:05:04Z</dcterms:modified>
</cp:coreProperties>
</file>