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C49F4-FFBB-F149-B3A4-D8A35BC2DF0E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F6B6-8E04-0244-A876-A42FF33664E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40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924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792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Anecdota</a:t>
            </a:r>
            <a:r>
              <a:rPr lang="it-IT" dirty="0" smtClean="0"/>
              <a:t> Parisina I 171.31«Nello scritto che è intitolato</a:t>
            </a:r>
            <a:r>
              <a:rPr lang="it-IT" baseline="0" dirty="0" smtClean="0"/>
              <a:t> ‘Grande Trattato’, </a:t>
            </a:r>
            <a:r>
              <a:rPr lang="it-IT" baseline="0" dirty="0" err="1" smtClean="0"/>
              <a:t>Protagora</a:t>
            </a:r>
            <a:r>
              <a:rPr lang="it-IT" baseline="0" dirty="0" smtClean="0"/>
              <a:t> disse: ‘l’istruzione richiede natura ed esercizio (</a:t>
            </a:r>
            <a:r>
              <a:rPr lang="it-IT" baseline="0" dirty="0" err="1" smtClean="0"/>
              <a:t>φύσεως</a:t>
            </a:r>
            <a:r>
              <a:rPr lang="it-IT" baseline="0" dirty="0" smtClean="0"/>
              <a:t> </a:t>
            </a:r>
            <a:r>
              <a:rPr lang="it-IT" baseline="0" dirty="0" err="1" smtClean="0"/>
              <a:t>κ</a:t>
            </a:r>
            <a:r>
              <a:rPr lang="it-IT" baseline="0" dirty="0" smtClean="0"/>
              <a:t>α</a:t>
            </a:r>
            <a:r>
              <a:rPr lang="it-IT" baseline="0" dirty="0" err="1" smtClean="0"/>
              <a:t>ὶ</a:t>
            </a:r>
            <a:r>
              <a:rPr lang="it-IT" baseline="0" dirty="0" smtClean="0"/>
              <a:t> </a:t>
            </a:r>
            <a:r>
              <a:rPr lang="it-IT" baseline="0" dirty="0" err="1" smtClean="0"/>
              <a:t>ἀσκήσεως</a:t>
            </a:r>
            <a:r>
              <a:rPr lang="it-IT" baseline="0" dirty="0" smtClean="0"/>
              <a:t> </a:t>
            </a:r>
            <a:r>
              <a:rPr lang="it-IT" baseline="0" dirty="0" err="1" smtClean="0"/>
              <a:t>διδ</a:t>
            </a:r>
            <a:r>
              <a:rPr lang="it-IT" baseline="0" dirty="0" smtClean="0"/>
              <a:t>α</a:t>
            </a:r>
            <a:r>
              <a:rPr lang="it-IT" baseline="0" dirty="0" err="1" smtClean="0"/>
              <a:t>σκ</a:t>
            </a:r>
            <a:r>
              <a:rPr lang="it-IT" baseline="0" dirty="0" smtClean="0"/>
              <a:t>α</a:t>
            </a:r>
            <a:r>
              <a:rPr lang="it-IT" baseline="0" dirty="0" err="1" smtClean="0"/>
              <a:t>λί</a:t>
            </a:r>
            <a:r>
              <a:rPr lang="it-IT" baseline="0" dirty="0" smtClean="0"/>
              <a:t>α </a:t>
            </a:r>
            <a:r>
              <a:rPr lang="it-IT" baseline="0" dirty="0" err="1" smtClean="0"/>
              <a:t>δεῖτ</a:t>
            </a:r>
            <a:r>
              <a:rPr lang="it-IT" baseline="0" dirty="0" smtClean="0"/>
              <a:t>α</a:t>
            </a:r>
            <a:r>
              <a:rPr lang="it-IT" baseline="0" dirty="0" err="1" smtClean="0"/>
              <a:t>ι</a:t>
            </a:r>
            <a:r>
              <a:rPr lang="it-IT" baseline="0" dirty="0" smtClean="0"/>
              <a:t>)’ e anche che ‘bisogna imparare incominciando da giovani‘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792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792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l’uso del verbo </a:t>
            </a:r>
            <a:r>
              <a:rPr lang="it-IT" dirty="0" err="1" smtClean="0"/>
              <a:t>σοφίζομ</a:t>
            </a:r>
            <a:r>
              <a:rPr lang="it-IT" dirty="0" smtClean="0"/>
              <a:t>α</a:t>
            </a:r>
            <a:r>
              <a:rPr lang="it-IT" dirty="0" err="1" smtClean="0"/>
              <a:t>ι</a:t>
            </a:r>
            <a:r>
              <a:rPr lang="it-IT" dirty="0" smtClean="0"/>
              <a:t>, cfr. </a:t>
            </a:r>
            <a:r>
              <a:rPr lang="it-IT" dirty="0" err="1" smtClean="0"/>
              <a:t>Pl</a:t>
            </a:r>
            <a:r>
              <a:rPr lang="it-IT" dirty="0" smtClean="0"/>
              <a:t>. </a:t>
            </a:r>
            <a:r>
              <a:rPr lang="it-IT" i="1" dirty="0" err="1" smtClean="0"/>
              <a:t>Phaedr</a:t>
            </a:r>
            <a:r>
              <a:rPr lang="it-IT" i="1" dirty="0" smtClean="0"/>
              <a:t>. </a:t>
            </a:r>
            <a:r>
              <a:rPr lang="it-IT" i="0" dirty="0" smtClean="0"/>
              <a:t>229c (pratica di interpretare allegoricamente i miti)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7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verbo </a:t>
            </a:r>
            <a:r>
              <a:rPr lang="it-IT" dirty="0" err="1" smtClean="0"/>
              <a:t>σοφίζομ</a:t>
            </a:r>
            <a:r>
              <a:rPr lang="it-IT" dirty="0" smtClean="0"/>
              <a:t>α</a:t>
            </a:r>
            <a:r>
              <a:rPr lang="it-IT" dirty="0" err="1" smtClean="0"/>
              <a:t>ι</a:t>
            </a:r>
            <a:r>
              <a:rPr lang="it-IT" dirty="0" smtClean="0"/>
              <a:t> è utilizzato fin</a:t>
            </a:r>
            <a:r>
              <a:rPr lang="it-IT" baseline="0" dirty="0" smtClean="0"/>
              <a:t> da Erodoto per indicare la </a:t>
            </a:r>
            <a:r>
              <a:rPr lang="it-IT" b="1" baseline="0" dirty="0" smtClean="0"/>
              <a:t>capacità di trovare soluzioni, grazie all’inventività di un individuo. 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7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77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err="1" smtClean="0"/>
              <a:t>Teagene</a:t>
            </a:r>
            <a:r>
              <a:rPr lang="it-IT" b="1" dirty="0" smtClean="0"/>
              <a:t> di Reggio: </a:t>
            </a:r>
            <a:r>
              <a:rPr lang="it-IT" dirty="0" smtClean="0"/>
              <a:t>Poseidone</a:t>
            </a:r>
            <a:r>
              <a:rPr lang="it-IT" baseline="0" dirty="0" smtClean="0"/>
              <a:t> e </a:t>
            </a:r>
            <a:r>
              <a:rPr lang="it-IT" baseline="0" dirty="0" err="1" smtClean="0"/>
              <a:t>Scamandro</a:t>
            </a:r>
            <a:r>
              <a:rPr lang="it-IT" baseline="0" dirty="0" smtClean="0"/>
              <a:t>, divinità dell’acqua </a:t>
            </a:r>
            <a:r>
              <a:rPr lang="it-IT" baseline="0" dirty="0" smtClean="0">
                <a:sym typeface="Wingdings"/>
              </a:rPr>
              <a:t> allegoria per l’acqua</a:t>
            </a:r>
          </a:p>
          <a:p>
            <a:r>
              <a:rPr lang="it-IT" baseline="0" dirty="0" smtClean="0">
                <a:sym typeface="Wingdings"/>
              </a:rPr>
              <a:t>Hera  assimilata all’aria, su base di similitudine fonetica tra </a:t>
            </a:r>
            <a:r>
              <a:rPr lang="it-IT" baseline="0" dirty="0" err="1" smtClean="0">
                <a:sym typeface="Wingdings"/>
              </a:rPr>
              <a:t>Ἥρ</a:t>
            </a:r>
            <a:r>
              <a:rPr lang="it-IT" baseline="0" dirty="0" smtClean="0">
                <a:sym typeface="Wingdings"/>
              </a:rPr>
              <a:t>α e </a:t>
            </a:r>
            <a:r>
              <a:rPr lang="it-IT" baseline="0" dirty="0" err="1" smtClean="0">
                <a:sym typeface="Wingdings"/>
              </a:rPr>
              <a:t>ἀήρ</a:t>
            </a:r>
            <a:endParaRPr lang="it-IT" baseline="0" dirty="0" smtClean="0">
              <a:sym typeface="Wingdings"/>
            </a:endParaRPr>
          </a:p>
          <a:p>
            <a:r>
              <a:rPr lang="it-IT" baseline="0" dirty="0" err="1" smtClean="0">
                <a:sym typeface="Wingdings"/>
              </a:rPr>
              <a:t>Efesto</a:t>
            </a:r>
            <a:r>
              <a:rPr lang="it-IT" baseline="0" dirty="0" smtClean="0">
                <a:sym typeface="Wingdings"/>
              </a:rPr>
              <a:t> e Elios  il fuoco </a:t>
            </a:r>
          </a:p>
          <a:p>
            <a:endParaRPr lang="it-IT" baseline="0" dirty="0" smtClean="0">
              <a:sym typeface="Wingdings"/>
            </a:endParaRPr>
          </a:p>
          <a:p>
            <a:r>
              <a:rPr lang="it-IT" b="1" baseline="0" dirty="0" err="1" smtClean="0">
                <a:sym typeface="Wingdings"/>
              </a:rPr>
              <a:t>Metrodoro</a:t>
            </a:r>
            <a:r>
              <a:rPr lang="it-IT" b="1" baseline="0" dirty="0" smtClean="0">
                <a:sym typeface="Wingdings"/>
              </a:rPr>
              <a:t> di </a:t>
            </a:r>
            <a:r>
              <a:rPr lang="it-IT" b="1" baseline="0" dirty="0" err="1" smtClean="0">
                <a:sym typeface="Wingdings"/>
              </a:rPr>
              <a:t>Lampsaco</a:t>
            </a:r>
            <a:r>
              <a:rPr lang="it-IT" b="1" baseline="0" dirty="0" smtClean="0">
                <a:sym typeface="Wingdings"/>
              </a:rPr>
              <a:t>: </a:t>
            </a:r>
            <a:r>
              <a:rPr lang="it-IT" b="0" baseline="0" dirty="0" smtClean="0">
                <a:sym typeface="Wingdings"/>
              </a:rPr>
              <a:t>Platone lo associa ad Anassagora per l’interpretazione allegorica delle divinità (</a:t>
            </a:r>
            <a:r>
              <a:rPr lang="it-IT" b="0" i="1" baseline="0" dirty="0" smtClean="0">
                <a:sym typeface="Wingdings"/>
              </a:rPr>
              <a:t>Ione </a:t>
            </a:r>
            <a:r>
              <a:rPr lang="it-IT" b="0" i="0" baseline="0" dirty="0" smtClean="0">
                <a:sym typeface="Wingdings"/>
              </a:rPr>
              <a:t>530c), Diogene Laerzio dice che ancor più di Anassagora si dedicò all’interpretazione allegorica (D.L. II 11)</a:t>
            </a:r>
            <a:endParaRPr lang="it-IT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23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238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Platone, </a:t>
            </a:r>
            <a:r>
              <a:rPr lang="it-IT" dirty="0" err="1" smtClean="0"/>
              <a:t>Tht</a:t>
            </a:r>
            <a:r>
              <a:rPr lang="it-IT" dirty="0" smtClean="0"/>
              <a:t>. 152a, la chiama, invece,</a:t>
            </a:r>
            <a:r>
              <a:rPr lang="it-IT" baseline="0" dirty="0" smtClean="0"/>
              <a:t> </a:t>
            </a:r>
            <a:r>
              <a:rPr lang="it-IT" i="1" baseline="0" dirty="0" err="1" smtClean="0"/>
              <a:t>Aletheia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655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77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F6B6-8E04-0244-A876-A42FF33664EC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7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4AC2-F973-6045-AFDB-0FFA3A65FD55}" type="datetimeFigureOut">
              <a:rPr lang="it-IT" smtClean="0"/>
              <a:t>27/03/18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E3AF-9866-6F41-89FD-C3D8DD516B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02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Palatino"/>
                <a:cs typeface="Palatino"/>
              </a:rPr>
              <a:t>Tiresia, indovino sofista</a:t>
            </a:r>
            <a:br>
              <a:rPr lang="it-IT" dirty="0" smtClean="0">
                <a:latin typeface="Palatino"/>
                <a:cs typeface="Palatino"/>
              </a:rPr>
            </a:br>
            <a:r>
              <a:rPr lang="it-IT" sz="3300" dirty="0" err="1" smtClean="0">
                <a:latin typeface="Palatino"/>
                <a:cs typeface="Palatino"/>
              </a:rPr>
              <a:t>Eur</a:t>
            </a:r>
            <a:r>
              <a:rPr lang="it-IT" sz="3300" dirty="0" smtClean="0">
                <a:latin typeface="Palatino"/>
                <a:cs typeface="Palatino"/>
              </a:rPr>
              <a:t>. </a:t>
            </a:r>
            <a:r>
              <a:rPr lang="it-IT" sz="3300" i="1" dirty="0" err="1" smtClean="0">
                <a:latin typeface="Palatino"/>
                <a:cs typeface="Palatino"/>
              </a:rPr>
              <a:t>Bacchae</a:t>
            </a:r>
            <a:r>
              <a:rPr lang="it-IT" sz="3300" dirty="0" smtClean="0">
                <a:latin typeface="Palatino"/>
                <a:cs typeface="Palatino"/>
              </a:rPr>
              <a:t>, I episodio</a:t>
            </a:r>
            <a:endParaRPr lang="it-IT" sz="3300" dirty="0">
              <a:latin typeface="Palatino"/>
              <a:cs typeface="Palatino"/>
            </a:endParaRPr>
          </a:p>
        </p:txBody>
      </p:sp>
      <p:pic>
        <p:nvPicPr>
          <p:cNvPr id="4" name="Segnaposto contenuto 3" descr="c5c174880a74ac76ee372c46f82ab0ef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" r="2400"/>
          <a:stretch>
            <a:fillRect/>
          </a:stretch>
        </p:blipFill>
        <p:spPr>
          <a:xfrm>
            <a:off x="426224" y="1340595"/>
            <a:ext cx="8229600" cy="4525963"/>
          </a:xfrm>
        </p:spPr>
      </p:pic>
      <p:sp>
        <p:nvSpPr>
          <p:cNvPr id="5" name="CasellaDiTesto 4"/>
          <p:cNvSpPr txBox="1"/>
          <p:nvPr/>
        </p:nvSpPr>
        <p:spPr>
          <a:xfrm>
            <a:off x="457199" y="6027003"/>
            <a:ext cx="7655859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Palatino"/>
                <a:cs typeface="Palatino"/>
              </a:rPr>
              <a:t>Corso di Drammaturgia Classica (Prof. D. </a:t>
            </a:r>
            <a:r>
              <a:rPr lang="it-IT" smtClean="0">
                <a:latin typeface="Palatino"/>
                <a:cs typeface="Palatino"/>
              </a:rPr>
              <a:t>Manetti), </a:t>
            </a:r>
            <a:r>
              <a:rPr lang="it-IT" dirty="0" err="1" smtClean="0">
                <a:latin typeface="Palatino"/>
                <a:cs typeface="Palatino"/>
              </a:rPr>
              <a:t>a.a</a:t>
            </a:r>
            <a:r>
              <a:rPr lang="it-IT" dirty="0" smtClean="0">
                <a:latin typeface="Palatino"/>
                <a:cs typeface="Palatino"/>
              </a:rPr>
              <a:t>. 2017/18</a:t>
            </a:r>
          </a:p>
          <a:p>
            <a:pPr>
              <a:spcBef>
                <a:spcPts val="800"/>
              </a:spcBef>
            </a:pPr>
            <a:r>
              <a:rPr lang="it-IT" dirty="0" smtClean="0">
                <a:latin typeface="Palatino"/>
                <a:cs typeface="Palatino"/>
              </a:rPr>
              <a:t>22/03/2018</a:t>
            </a:r>
            <a:endParaRPr lang="it-IT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84676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Re-interpretazione della tradizione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941" y="1404191"/>
            <a:ext cx="8576235" cy="48992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Palatino"/>
                <a:cs typeface="Palatino"/>
              </a:rPr>
              <a:t>Tiresia, </a:t>
            </a:r>
            <a:r>
              <a:rPr lang="it-IT" dirty="0" err="1" smtClean="0">
                <a:latin typeface="Palatino"/>
                <a:cs typeface="Palatino"/>
              </a:rPr>
              <a:t>Eur</a:t>
            </a:r>
            <a:r>
              <a:rPr lang="it-IT" dirty="0" smtClean="0">
                <a:latin typeface="Palatino"/>
                <a:cs typeface="Palatino"/>
              </a:rPr>
              <a:t>. </a:t>
            </a:r>
            <a:r>
              <a:rPr lang="it-IT" i="1" dirty="0" err="1" smtClean="0">
                <a:latin typeface="Palatino"/>
                <a:cs typeface="Palatino"/>
              </a:rPr>
              <a:t>Bacchae</a:t>
            </a:r>
            <a:r>
              <a:rPr lang="it-IT" i="1" dirty="0" smtClean="0">
                <a:latin typeface="Palatino"/>
                <a:cs typeface="Palatino"/>
              </a:rPr>
              <a:t> </a:t>
            </a:r>
            <a:r>
              <a:rPr lang="it-IT" dirty="0" smtClean="0">
                <a:latin typeface="Palatino"/>
                <a:cs typeface="Palatino"/>
              </a:rPr>
              <a:t>200-203</a:t>
            </a:r>
          </a:p>
          <a:p>
            <a:pPr marL="0" indent="0">
              <a:buNone/>
            </a:pPr>
            <a:endParaRPr lang="it-IT" dirty="0" smtClean="0">
              <a:latin typeface="Palatino"/>
              <a:cs typeface="Palatino"/>
            </a:endParaRPr>
          </a:p>
          <a:p>
            <a:pPr>
              <a:buFont typeface="Wingdings" charset="2"/>
              <a:buChar char="Ø"/>
            </a:pPr>
            <a:r>
              <a:rPr lang="it-IT" sz="2800" dirty="0" err="1" smtClean="0">
                <a:latin typeface="Palatino"/>
                <a:cs typeface="Palatino"/>
              </a:rPr>
              <a:t>σοφίζομ</a:t>
            </a:r>
            <a:r>
              <a:rPr lang="it-IT" sz="2800" dirty="0" smtClean="0">
                <a:latin typeface="Palatino"/>
                <a:cs typeface="Palatino"/>
              </a:rPr>
              <a:t>α</a:t>
            </a:r>
            <a:r>
              <a:rPr lang="it-IT" sz="2800" dirty="0" err="1" smtClean="0">
                <a:latin typeface="Palatino"/>
                <a:cs typeface="Palatino"/>
              </a:rPr>
              <a:t>ι</a:t>
            </a:r>
            <a:r>
              <a:rPr lang="it-IT" sz="2800" dirty="0" smtClean="0">
                <a:latin typeface="Palatino"/>
                <a:cs typeface="Palatino"/>
              </a:rPr>
              <a:t>: verbo utilizzato in riferimento alla pratica di </a:t>
            </a:r>
            <a:r>
              <a:rPr lang="it-IT" sz="2800" b="1" u="sng" dirty="0" smtClean="0">
                <a:latin typeface="Palatino"/>
                <a:cs typeface="Palatino"/>
              </a:rPr>
              <a:t>interpretare allegoricamente gli antichi miti</a:t>
            </a:r>
            <a:r>
              <a:rPr lang="it-IT" sz="2800" dirty="0" smtClean="0">
                <a:latin typeface="Palatino"/>
                <a:cs typeface="Palatino"/>
              </a:rPr>
              <a:t> da </a:t>
            </a:r>
          </a:p>
          <a:p>
            <a:pPr>
              <a:buFont typeface="Wingdings" charset="2"/>
              <a:buChar char="Ø"/>
            </a:pPr>
            <a:endParaRPr lang="it-IT" sz="2800" dirty="0">
              <a:latin typeface="Palatino"/>
              <a:cs typeface="Palatino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it-IT" sz="2800" dirty="0" err="1" smtClean="0">
                <a:latin typeface="Palatino"/>
                <a:cs typeface="Palatino"/>
              </a:rPr>
              <a:t>Plat</a:t>
            </a:r>
            <a:r>
              <a:rPr lang="it-IT" sz="2800" dirty="0" smtClean="0">
                <a:latin typeface="Palatino"/>
                <a:cs typeface="Palatino"/>
              </a:rPr>
              <a:t>. </a:t>
            </a:r>
            <a:r>
              <a:rPr lang="it-IT" sz="2800" i="1" dirty="0" err="1" smtClean="0">
                <a:latin typeface="Palatino"/>
                <a:cs typeface="Palatino"/>
              </a:rPr>
              <a:t>Phaedr</a:t>
            </a:r>
            <a:r>
              <a:rPr lang="it-IT" sz="2800" i="1" dirty="0" smtClean="0">
                <a:latin typeface="Palatino"/>
                <a:cs typeface="Palatino"/>
              </a:rPr>
              <a:t>. </a:t>
            </a:r>
            <a:r>
              <a:rPr lang="it-IT" sz="2800" dirty="0" smtClean="0">
                <a:latin typeface="Palatino"/>
                <a:cs typeface="Palatino"/>
              </a:rPr>
              <a:t>229c: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t-IT" sz="2800" dirty="0" smtClean="0">
                <a:latin typeface="Palatino"/>
                <a:cs typeface="Palatino"/>
              </a:rPr>
              <a:t>«</a:t>
            </a:r>
            <a:r>
              <a:rPr lang="it-IT" sz="2800" i="1" dirty="0" smtClean="0">
                <a:latin typeface="Palatino"/>
                <a:cs typeface="Palatino"/>
              </a:rPr>
              <a:t>Ma se </a:t>
            </a:r>
            <a:r>
              <a:rPr lang="it-IT" sz="2800" i="1" dirty="0">
                <a:latin typeface="Palatino"/>
                <a:cs typeface="Palatino"/>
              </a:rPr>
              <a:t>non </a:t>
            </a:r>
            <a:r>
              <a:rPr lang="it-IT" sz="2800" i="1" dirty="0" smtClean="0">
                <a:latin typeface="Palatino"/>
                <a:cs typeface="Palatino"/>
              </a:rPr>
              <a:t>ci credessi, come i sapienti </a:t>
            </a:r>
            <a:r>
              <a:rPr lang="it-IT" sz="2800" dirty="0" smtClean="0">
                <a:latin typeface="Palatino"/>
                <a:cs typeface="Palatino"/>
              </a:rPr>
              <a:t>(</a:t>
            </a:r>
            <a:r>
              <a:rPr lang="it-IT" sz="2800" dirty="0" err="1" smtClean="0">
                <a:latin typeface="Palatino"/>
                <a:cs typeface="Palatino"/>
              </a:rPr>
              <a:t>ὥσ</a:t>
            </a:r>
            <a:r>
              <a:rPr lang="it-IT" sz="2800" dirty="0" smtClean="0">
                <a:latin typeface="Palatino"/>
                <a:cs typeface="Palatino"/>
              </a:rPr>
              <a:t>π</a:t>
            </a:r>
            <a:r>
              <a:rPr lang="it-IT" sz="2800" dirty="0" err="1" smtClean="0">
                <a:latin typeface="Palatino"/>
                <a:cs typeface="Palatino"/>
              </a:rPr>
              <a:t>ερ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οἱ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σοφοί</a:t>
            </a:r>
            <a:r>
              <a:rPr lang="it-IT" sz="2800" dirty="0" smtClean="0">
                <a:latin typeface="Palatino"/>
                <a:cs typeface="Palatino"/>
              </a:rPr>
              <a:t>)</a:t>
            </a:r>
            <a:r>
              <a:rPr lang="it-IT" sz="2800" i="1" dirty="0" smtClean="0">
                <a:latin typeface="Palatino"/>
                <a:cs typeface="Palatino"/>
              </a:rPr>
              <a:t>, non sarei certo un tipo strano. Poi, atteggiandomi anch‘io a sapiente </a:t>
            </a:r>
            <a:r>
              <a:rPr lang="it-IT" sz="2800" dirty="0" smtClean="0">
                <a:latin typeface="Palatino"/>
                <a:cs typeface="Palatino"/>
              </a:rPr>
              <a:t>(</a:t>
            </a:r>
            <a:r>
              <a:rPr lang="it-IT" sz="2800" dirty="0" err="1">
                <a:latin typeface="Palatino"/>
                <a:cs typeface="Palatino"/>
              </a:rPr>
              <a:t>εἶτ</a:t>
            </a:r>
            <a:r>
              <a:rPr lang="it-IT" sz="2800" dirty="0">
                <a:latin typeface="Palatino"/>
                <a:cs typeface="Palatino"/>
              </a:rPr>
              <a:t>α </a:t>
            </a:r>
            <a:r>
              <a:rPr lang="it-IT" sz="2800" dirty="0" err="1" smtClean="0">
                <a:latin typeface="Palatino"/>
                <a:cs typeface="Palatino"/>
              </a:rPr>
              <a:t>σοφιζόμενος</a:t>
            </a:r>
            <a:r>
              <a:rPr lang="it-IT" sz="2800" dirty="0" smtClean="0">
                <a:latin typeface="Palatino"/>
                <a:cs typeface="Palatino"/>
              </a:rPr>
              <a:t>)</a:t>
            </a:r>
            <a:r>
              <a:rPr lang="it-IT" sz="2800" i="1" dirty="0" smtClean="0">
                <a:latin typeface="Palatino"/>
                <a:cs typeface="Palatino"/>
              </a:rPr>
              <a:t>, potrei dire che a spingerla giù dalle rupi </a:t>
            </a:r>
            <a:r>
              <a:rPr lang="it-IT" sz="2800" dirty="0" smtClean="0">
                <a:latin typeface="Palatino"/>
                <a:cs typeface="Palatino"/>
              </a:rPr>
              <a:t>(</a:t>
            </a:r>
            <a:r>
              <a:rPr lang="it-IT" sz="2800" i="1" dirty="0" smtClean="0">
                <a:latin typeface="Palatino"/>
                <a:cs typeface="Palatino"/>
              </a:rPr>
              <a:t>sc. </a:t>
            </a:r>
            <a:r>
              <a:rPr lang="it-IT" sz="2800" dirty="0" err="1" smtClean="0">
                <a:latin typeface="Palatino"/>
                <a:cs typeface="Palatino"/>
              </a:rPr>
              <a:t>Orizia</a:t>
            </a:r>
            <a:r>
              <a:rPr lang="it-IT" sz="2800" dirty="0" smtClean="0">
                <a:latin typeface="Palatino"/>
                <a:cs typeface="Palatino"/>
              </a:rPr>
              <a:t>) […]</a:t>
            </a:r>
            <a:r>
              <a:rPr lang="it-IT" sz="2800" i="1" dirty="0" smtClean="0">
                <a:latin typeface="Palatino"/>
                <a:cs typeface="Palatino"/>
              </a:rPr>
              <a:t> fu</a:t>
            </a:r>
            <a:r>
              <a:rPr lang="it-IT" sz="2800" i="1" u="sng" dirty="0" smtClean="0">
                <a:latin typeface="Palatino"/>
                <a:cs typeface="Palatino"/>
              </a:rPr>
              <a:t> un soffio del vento borea</a:t>
            </a:r>
            <a:r>
              <a:rPr lang="it-IT" sz="2800" i="1" dirty="0" smtClean="0">
                <a:latin typeface="Palatino"/>
                <a:cs typeface="Palatino"/>
              </a:rPr>
              <a:t>, e che dopo la sua morte </a:t>
            </a:r>
            <a:r>
              <a:rPr lang="it-IT" sz="2800" dirty="0" smtClean="0">
                <a:latin typeface="Palatino"/>
                <a:cs typeface="Palatino"/>
              </a:rPr>
              <a:t>[…] </a:t>
            </a:r>
            <a:r>
              <a:rPr lang="it-IT" sz="2800" b="1" i="1" dirty="0" smtClean="0">
                <a:latin typeface="Palatino"/>
                <a:cs typeface="Palatino"/>
              </a:rPr>
              <a:t>si disse </a:t>
            </a:r>
            <a:r>
              <a:rPr lang="it-IT" sz="2800" i="1" dirty="0" smtClean="0">
                <a:latin typeface="Palatino"/>
                <a:cs typeface="Palatino"/>
              </a:rPr>
              <a:t>che fu rapita </a:t>
            </a:r>
            <a:r>
              <a:rPr lang="it-IT" sz="2800" i="1" u="sng" dirty="0" smtClean="0">
                <a:latin typeface="Palatino"/>
                <a:cs typeface="Palatino"/>
              </a:rPr>
              <a:t>dal dio Borea</a:t>
            </a:r>
            <a:r>
              <a:rPr lang="it-IT" sz="2800" dirty="0" smtClean="0">
                <a:latin typeface="Palatino"/>
                <a:cs typeface="Palatino"/>
              </a:rPr>
              <a:t>»</a:t>
            </a:r>
            <a:endParaRPr lang="it-IT" sz="2800" u="sng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6995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Re-interpretazione della tradizione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941" y="1404191"/>
            <a:ext cx="8576235" cy="48992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Palatino"/>
                <a:cs typeface="Palatino"/>
              </a:rPr>
              <a:t>Tiresia, </a:t>
            </a:r>
            <a:r>
              <a:rPr lang="it-IT" dirty="0" err="1" smtClean="0">
                <a:latin typeface="Palatino"/>
                <a:cs typeface="Palatino"/>
              </a:rPr>
              <a:t>Eur</a:t>
            </a:r>
            <a:r>
              <a:rPr lang="it-IT" dirty="0" smtClean="0">
                <a:latin typeface="Palatino"/>
                <a:cs typeface="Palatino"/>
              </a:rPr>
              <a:t>. </a:t>
            </a:r>
            <a:r>
              <a:rPr lang="it-IT" i="1" dirty="0" err="1" smtClean="0">
                <a:latin typeface="Palatino"/>
                <a:cs typeface="Palatino"/>
              </a:rPr>
              <a:t>Bacchae</a:t>
            </a:r>
            <a:r>
              <a:rPr lang="it-IT" i="1" dirty="0" smtClean="0">
                <a:latin typeface="Palatino"/>
                <a:cs typeface="Palatino"/>
              </a:rPr>
              <a:t> </a:t>
            </a:r>
            <a:r>
              <a:rPr lang="it-IT" dirty="0" smtClean="0">
                <a:latin typeface="Palatino"/>
                <a:cs typeface="Palatino"/>
              </a:rPr>
              <a:t>200-203</a:t>
            </a:r>
          </a:p>
          <a:p>
            <a:pPr marL="0" indent="0">
              <a:buNone/>
            </a:pPr>
            <a:endParaRPr lang="it-IT" dirty="0" smtClean="0">
              <a:latin typeface="Palatino"/>
              <a:cs typeface="Palatino"/>
            </a:endParaRPr>
          </a:p>
          <a:p>
            <a:pPr>
              <a:buFont typeface="Wingdings" charset="2"/>
              <a:buChar char="Ø"/>
            </a:pPr>
            <a:r>
              <a:rPr lang="it-IT" sz="2800" dirty="0" err="1" smtClean="0">
                <a:latin typeface="Palatino"/>
                <a:cs typeface="Palatino"/>
              </a:rPr>
              <a:t>σοφίζομ</a:t>
            </a:r>
            <a:r>
              <a:rPr lang="it-IT" sz="2800" dirty="0" smtClean="0">
                <a:latin typeface="Palatino"/>
                <a:cs typeface="Palatino"/>
              </a:rPr>
              <a:t>α</a:t>
            </a:r>
            <a:r>
              <a:rPr lang="it-IT" sz="2800" dirty="0" err="1" smtClean="0">
                <a:latin typeface="Palatino"/>
                <a:cs typeface="Palatino"/>
              </a:rPr>
              <a:t>ι</a:t>
            </a:r>
            <a:r>
              <a:rPr lang="it-IT" sz="2800" dirty="0" smtClean="0">
                <a:latin typeface="Palatino"/>
                <a:cs typeface="Palatino"/>
              </a:rPr>
              <a:t>: verbo utilizzato in riferimento alla pratica di </a:t>
            </a:r>
            <a:r>
              <a:rPr lang="it-IT" sz="2800" b="1" u="sng" dirty="0" smtClean="0">
                <a:latin typeface="Palatino"/>
                <a:cs typeface="Palatino"/>
              </a:rPr>
              <a:t>interpretare allegoricamente gli antichi miti</a:t>
            </a:r>
            <a:r>
              <a:rPr lang="it-IT" sz="2800" dirty="0" smtClean="0">
                <a:latin typeface="Palatino"/>
                <a:cs typeface="Palatino"/>
              </a:rPr>
              <a:t> da </a:t>
            </a:r>
          </a:p>
          <a:p>
            <a:pPr marL="0" indent="0">
              <a:buNone/>
            </a:pPr>
            <a:endParaRPr lang="it-IT" sz="2800" dirty="0" smtClean="0">
              <a:latin typeface="Palatino"/>
              <a:cs typeface="Palatino"/>
            </a:endParaRPr>
          </a:p>
          <a:p>
            <a:pPr>
              <a:buFont typeface="Wingdings" charset="2"/>
              <a:buChar char="Ø"/>
            </a:pPr>
            <a:endParaRPr lang="it-IT" sz="2800" dirty="0">
              <a:latin typeface="Palatino"/>
              <a:cs typeface="Palatino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it-IT" sz="2800" dirty="0" err="1" smtClean="0">
                <a:latin typeface="Palatino"/>
                <a:cs typeface="Palatino"/>
              </a:rPr>
              <a:t>Aristot</a:t>
            </a:r>
            <a:r>
              <a:rPr lang="it-IT" sz="2800" dirty="0" smtClean="0">
                <a:latin typeface="Palatino"/>
                <a:cs typeface="Palatino"/>
              </a:rPr>
              <a:t>. </a:t>
            </a:r>
            <a:r>
              <a:rPr lang="it-IT" sz="2800" i="1" dirty="0" err="1" smtClean="0">
                <a:latin typeface="Palatino"/>
                <a:cs typeface="Palatino"/>
              </a:rPr>
              <a:t>Metaph</a:t>
            </a:r>
            <a:r>
              <a:rPr lang="it-IT" sz="2800" i="1" dirty="0" smtClean="0">
                <a:latin typeface="Palatino"/>
                <a:cs typeface="Palatino"/>
              </a:rPr>
              <a:t>. </a:t>
            </a:r>
            <a:r>
              <a:rPr lang="it-IT" sz="2800" dirty="0" smtClean="0">
                <a:latin typeface="Palatino"/>
                <a:cs typeface="Palatino"/>
              </a:rPr>
              <a:t>1000a5</a:t>
            </a:r>
            <a:r>
              <a:rPr lang="it-IT" sz="2400" dirty="0" smtClean="0">
                <a:latin typeface="Palatino"/>
                <a:cs typeface="Palatino"/>
              </a:rPr>
              <a:t> [intorno all’individuazione dei principi primi: i poeti = </a:t>
            </a:r>
            <a:r>
              <a:rPr lang="it-IT" sz="2400" dirty="0" err="1" smtClean="0">
                <a:latin typeface="Palatino"/>
                <a:cs typeface="Palatino"/>
              </a:rPr>
              <a:t>dèi</a:t>
            </a:r>
            <a:r>
              <a:rPr lang="it-IT" sz="2400" dirty="0" smtClean="0">
                <a:latin typeface="Palatino"/>
                <a:cs typeface="Palatino"/>
              </a:rPr>
              <a:t>; i filosofi = principi materiali]</a:t>
            </a:r>
            <a:r>
              <a:rPr lang="it-IT" sz="2800" dirty="0" smtClean="0">
                <a:latin typeface="Palatino"/>
                <a:cs typeface="Palatino"/>
              </a:rPr>
              <a:t>: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t-IT" sz="2800" dirty="0" smtClean="0">
                <a:latin typeface="Palatino"/>
                <a:cs typeface="Palatino"/>
              </a:rPr>
              <a:t>«</a:t>
            </a:r>
            <a:r>
              <a:rPr lang="it-IT" sz="2800" i="1" dirty="0" smtClean="0">
                <a:latin typeface="Palatino"/>
                <a:cs typeface="Palatino"/>
              </a:rPr>
              <a:t>Ma intorno alle cose escogitate in forma mitica (</a:t>
            </a:r>
            <a:r>
              <a:rPr lang="it-IT" sz="2800" dirty="0" smtClean="0">
                <a:latin typeface="Palatino"/>
                <a:cs typeface="Palatino"/>
              </a:rPr>
              <a:t>π</a:t>
            </a:r>
            <a:r>
              <a:rPr lang="it-IT" sz="2800" dirty="0" err="1" smtClean="0">
                <a:latin typeface="Palatino"/>
                <a:cs typeface="Palatino"/>
              </a:rPr>
              <a:t>ερὶ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τῶν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μυθικῶς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σοφιζομένων</a:t>
            </a:r>
            <a:r>
              <a:rPr lang="it-IT" sz="2800" dirty="0" smtClean="0">
                <a:latin typeface="Palatino"/>
                <a:cs typeface="Palatino"/>
              </a:rPr>
              <a:t>) </a:t>
            </a:r>
            <a:r>
              <a:rPr lang="it-IT" sz="2800" i="1" dirty="0" smtClean="0">
                <a:latin typeface="Palatino"/>
                <a:cs typeface="Palatino"/>
              </a:rPr>
              <a:t>non è giusto condurre un esame accurato </a:t>
            </a:r>
            <a:r>
              <a:rPr lang="it-IT" sz="2800" dirty="0" smtClean="0">
                <a:latin typeface="Palatino"/>
                <a:cs typeface="Palatino"/>
              </a:rPr>
              <a:t>»</a:t>
            </a:r>
            <a:endParaRPr lang="it-IT" sz="2800" u="sng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52413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006"/>
            <a:ext cx="8229600" cy="1143000"/>
          </a:xfrm>
        </p:spPr>
        <p:txBody>
          <a:bodyPr>
            <a:no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Interpretazione allegorica dei </a:t>
            </a:r>
            <a:r>
              <a:rPr lang="it-IT" sz="3500" i="1" dirty="0" err="1" smtClean="0">
                <a:latin typeface="Palatino"/>
                <a:cs typeface="Palatino"/>
              </a:rPr>
              <a:t>mythoi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2730" y="1452319"/>
            <a:ext cx="8597152" cy="47796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800" dirty="0" smtClean="0">
                <a:latin typeface="Palatino"/>
                <a:cs typeface="Palatino"/>
              </a:rPr>
              <a:t>Dalla metà del V sec .a.C.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sz="2600" dirty="0" smtClean="0">
                <a:latin typeface="Palatino"/>
                <a:cs typeface="Palatino"/>
              </a:rPr>
              <a:t>molto in voga la pratica di interpretare allegoricamente gli antichi racconti sugli dei in chiave fisica </a:t>
            </a:r>
            <a:r>
              <a:rPr lang="it-IT" sz="2600" dirty="0" smtClean="0">
                <a:latin typeface="Palatino"/>
                <a:cs typeface="Palatino"/>
                <a:sym typeface="Wingdings"/>
              </a:rPr>
              <a:t> interpretazione in chiave ‘contemporanea’ degli antichi miti per renderli attuali.</a:t>
            </a:r>
          </a:p>
          <a:p>
            <a:pPr marL="0" indent="0">
              <a:spcAft>
                <a:spcPts val="1200"/>
              </a:spcAft>
              <a:buNone/>
            </a:pPr>
            <a:endParaRPr lang="it-IT" sz="1900" dirty="0" smtClean="0">
              <a:latin typeface="Palatino"/>
              <a:cs typeface="Palatino"/>
              <a:sym typeface="Wingdings"/>
            </a:endParaRPr>
          </a:p>
          <a:p>
            <a:pPr marL="0" indent="0">
              <a:buNone/>
            </a:pPr>
            <a:r>
              <a:rPr lang="it-IT" sz="2600" dirty="0" smtClean="0">
                <a:latin typeface="Palatino"/>
                <a:cs typeface="Palatino"/>
                <a:sym typeface="Wingdings"/>
              </a:rPr>
              <a:t>Pratica ben più antica della metà del V</a:t>
            </a:r>
            <a:endParaRPr lang="it-IT" sz="2600" dirty="0">
              <a:latin typeface="Palatino"/>
              <a:cs typeface="Palatino"/>
              <a:sym typeface="Wingdings"/>
            </a:endParaRPr>
          </a:p>
          <a:p>
            <a:pPr>
              <a:spcAft>
                <a:spcPts val="1000"/>
              </a:spcAft>
              <a:buFont typeface="Arial"/>
              <a:buChar char="•"/>
            </a:pPr>
            <a:r>
              <a:rPr lang="it-IT" sz="2600" u="sng" dirty="0" err="1" smtClean="0">
                <a:latin typeface="Palatino"/>
                <a:cs typeface="Palatino"/>
                <a:sym typeface="Wingdings"/>
              </a:rPr>
              <a:t>Teagene</a:t>
            </a:r>
            <a:r>
              <a:rPr lang="it-IT" sz="2600" u="sng" dirty="0" smtClean="0">
                <a:latin typeface="Palatino"/>
                <a:cs typeface="Palatino"/>
                <a:sym typeface="Wingdings"/>
              </a:rPr>
              <a:t> di Reggio</a:t>
            </a:r>
            <a:r>
              <a:rPr lang="it-IT" sz="2600" dirty="0" smtClean="0">
                <a:latin typeface="Palatino"/>
                <a:cs typeface="Palatino"/>
                <a:sym typeface="Wingdings"/>
              </a:rPr>
              <a:t> (VI-V </a:t>
            </a:r>
            <a:r>
              <a:rPr lang="it-IT" sz="2600" dirty="0" err="1" smtClean="0">
                <a:latin typeface="Palatino"/>
                <a:cs typeface="Palatino"/>
                <a:sym typeface="Wingdings"/>
              </a:rPr>
              <a:t>a.C</a:t>
            </a:r>
            <a:r>
              <a:rPr lang="it-IT" sz="2600" dirty="0" smtClean="0">
                <a:latin typeface="Palatino"/>
                <a:cs typeface="Palatino"/>
                <a:sym typeface="Wingdings"/>
              </a:rPr>
              <a:t>): interpretò gli episodi ‘sconvenienti’ di lotta tra gli </a:t>
            </a:r>
            <a:r>
              <a:rPr lang="it-IT" sz="2600" dirty="0" err="1" smtClean="0">
                <a:latin typeface="Palatino"/>
                <a:cs typeface="Palatino"/>
                <a:sym typeface="Wingdings"/>
              </a:rPr>
              <a:t>dèi</a:t>
            </a:r>
            <a:r>
              <a:rPr lang="it-IT" sz="2600" dirty="0" smtClean="0">
                <a:latin typeface="Palatino"/>
                <a:cs typeface="Palatino"/>
                <a:sym typeface="Wingdings"/>
              </a:rPr>
              <a:t> come lotta tra gli elementi</a:t>
            </a:r>
          </a:p>
          <a:p>
            <a:pPr>
              <a:buFont typeface="Arial"/>
              <a:buChar char="•"/>
            </a:pPr>
            <a:r>
              <a:rPr lang="it-IT" sz="2600" u="sng" dirty="0" err="1" smtClean="0">
                <a:latin typeface="Palatino"/>
                <a:cs typeface="Palatino"/>
                <a:sym typeface="Wingdings"/>
              </a:rPr>
              <a:t>Metrodoro</a:t>
            </a:r>
            <a:r>
              <a:rPr lang="it-IT" sz="2600" u="sng" dirty="0" smtClean="0">
                <a:latin typeface="Palatino"/>
                <a:cs typeface="Palatino"/>
                <a:sym typeface="Wingdings"/>
              </a:rPr>
              <a:t> di </a:t>
            </a:r>
            <a:r>
              <a:rPr lang="it-IT" sz="2600" u="sng" dirty="0" err="1" smtClean="0">
                <a:latin typeface="Palatino"/>
                <a:cs typeface="Palatino"/>
                <a:sym typeface="Wingdings"/>
              </a:rPr>
              <a:t>Lampsaco</a:t>
            </a:r>
            <a:r>
              <a:rPr lang="it-IT" sz="2600" u="sng" dirty="0" smtClean="0">
                <a:latin typeface="Palatino"/>
                <a:cs typeface="Palatino"/>
                <a:sym typeface="Wingdings"/>
              </a:rPr>
              <a:t> (seconda metà V sec.): </a:t>
            </a:r>
            <a:r>
              <a:rPr lang="it-IT" sz="2600" dirty="0" smtClean="0">
                <a:latin typeface="Palatino"/>
                <a:cs typeface="Palatino"/>
                <a:sym typeface="Wingdings"/>
              </a:rPr>
              <a:t>eroi dell’epica  elementi fisici; divinità  parti del corpo umano</a:t>
            </a:r>
            <a:endParaRPr lang="it-IT" sz="26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15197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40416"/>
            <a:ext cx="8229600" cy="1143000"/>
          </a:xfrm>
        </p:spPr>
        <p:txBody>
          <a:bodyPr>
            <a:no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Interpretazione allegorica dei </a:t>
            </a:r>
            <a:r>
              <a:rPr lang="it-IT" sz="3500" i="1" dirty="0" err="1" smtClean="0">
                <a:latin typeface="Palatino"/>
                <a:cs typeface="Palatino"/>
              </a:rPr>
              <a:t>mythoi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5290" y="3140948"/>
            <a:ext cx="8597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2800" dirty="0" smtClean="0">
                <a:solidFill>
                  <a:srgbClr val="FF0000"/>
                </a:solidFill>
                <a:latin typeface="Palatino"/>
                <a:cs typeface="Palatino"/>
              </a:rPr>
              <a:t>Non vi è rifiuto della tradizione, al contrario la loro ‘attualizzazione’ è funzionale a mantenere il valore educativo degli antichi miti</a:t>
            </a:r>
            <a:endParaRPr lang="it-IT" sz="2800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4759416"/>
            <a:ext cx="510572" cy="80136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64655" y="5700156"/>
            <a:ext cx="83777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500" dirty="0" smtClean="0">
                <a:solidFill>
                  <a:srgbClr val="FF0000"/>
                </a:solidFill>
                <a:latin typeface="Palatino"/>
                <a:cs typeface="Palatino"/>
              </a:rPr>
              <a:t>Tiresia, </a:t>
            </a:r>
            <a:r>
              <a:rPr lang="it-IT" sz="3500" dirty="0" err="1" smtClean="0">
                <a:solidFill>
                  <a:srgbClr val="FF0000"/>
                </a:solidFill>
                <a:latin typeface="Palatino"/>
                <a:cs typeface="Palatino"/>
              </a:rPr>
              <a:t>vv</a:t>
            </a:r>
            <a:r>
              <a:rPr lang="it-IT" sz="3500" dirty="0" smtClean="0">
                <a:solidFill>
                  <a:srgbClr val="FF0000"/>
                </a:solidFill>
                <a:latin typeface="Palatino"/>
                <a:cs typeface="Palatino"/>
              </a:rPr>
              <a:t>. 273-297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" y="1250424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u="sng" dirty="0" smtClean="0">
                <a:latin typeface="Palatino"/>
                <a:cs typeface="Palatino"/>
                <a:sym typeface="Wingdings"/>
              </a:rPr>
              <a:t>P.Derveni, autore anonimo, V/IV sec. </a:t>
            </a:r>
            <a:r>
              <a:rPr lang="it-IT" sz="2400" u="sng" dirty="0" err="1" smtClean="0">
                <a:latin typeface="Palatino"/>
                <a:cs typeface="Palatino"/>
                <a:sym typeface="Wingdings"/>
              </a:rPr>
              <a:t>a.C</a:t>
            </a:r>
            <a:r>
              <a:rPr lang="it-IT" sz="2400" dirty="0" smtClean="0">
                <a:latin typeface="Palatino"/>
                <a:cs typeface="Palatino"/>
                <a:sym typeface="Wingdings"/>
              </a:rPr>
              <a:t>: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 interpretazione di una teogonia di Orfeo, definita un ‘discorso </a:t>
            </a:r>
            <a:r>
              <a:rPr lang="it-IT" sz="2200" dirty="0" err="1" smtClean="0">
                <a:latin typeface="Palatino"/>
                <a:cs typeface="Palatino"/>
                <a:sym typeface="Wingdings"/>
              </a:rPr>
              <a:t>sacro’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 (</a:t>
            </a:r>
            <a:r>
              <a:rPr lang="it-IT" sz="2200" i="1" dirty="0" err="1" smtClean="0">
                <a:latin typeface="Palatino"/>
                <a:cs typeface="Palatino"/>
                <a:sym typeface="Wingdings"/>
              </a:rPr>
              <a:t>hieros</a:t>
            </a:r>
            <a:r>
              <a:rPr lang="it-IT" sz="2200" i="1" dirty="0" smtClean="0">
                <a:latin typeface="Palatino"/>
                <a:cs typeface="Palatino"/>
                <a:sym typeface="Wingdings"/>
              </a:rPr>
              <a:t> logos) 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in chiave allegorica sull’origine del cosmo. Ogni dio è associato a un processo fisico che ha portato al cosmo attuale</a:t>
            </a:r>
            <a:endParaRPr lang="it-IT" sz="2200" dirty="0">
              <a:latin typeface="Palatino"/>
              <a:cs typeface="Palatino"/>
              <a:sym typeface="Wingding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07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43658"/>
            <a:ext cx="8229600" cy="1143000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Tiresia ‘sofista’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18188" y="1967185"/>
            <a:ext cx="80385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 smtClean="0">
                <a:latin typeface="Palatino"/>
                <a:cs typeface="Palatino"/>
              </a:rPr>
              <a:t>Eur</a:t>
            </a:r>
            <a:r>
              <a:rPr lang="it-IT" sz="2500" dirty="0" smtClean="0">
                <a:latin typeface="Palatino"/>
                <a:cs typeface="Palatino"/>
              </a:rPr>
              <a:t>. </a:t>
            </a:r>
            <a:r>
              <a:rPr lang="it-IT" sz="2500" i="1" dirty="0" err="1" smtClean="0">
                <a:latin typeface="Palatino"/>
                <a:cs typeface="Palatino"/>
              </a:rPr>
              <a:t>Bacchae</a:t>
            </a:r>
            <a:r>
              <a:rPr lang="it-IT" sz="2500" dirty="0" smtClean="0">
                <a:latin typeface="Palatino"/>
                <a:cs typeface="Palatino"/>
              </a:rPr>
              <a:t> 202: </a:t>
            </a:r>
            <a:r>
              <a:rPr lang="it-IT" sz="2500" dirty="0" err="1" smtClean="0">
                <a:latin typeface="Palatino"/>
                <a:cs typeface="Palatino"/>
              </a:rPr>
              <a:t>οὐδεὶς</a:t>
            </a:r>
            <a:r>
              <a:rPr lang="it-IT" sz="2500" dirty="0" smtClean="0">
                <a:latin typeface="Palatino"/>
                <a:cs typeface="Palatino"/>
              </a:rPr>
              <a:t> α</a:t>
            </a:r>
            <a:r>
              <a:rPr lang="it-IT" sz="2500" dirty="0" err="1" smtClean="0">
                <a:latin typeface="Palatino"/>
                <a:cs typeface="Palatino"/>
              </a:rPr>
              <a:t>ὐτὰ</a:t>
            </a:r>
            <a:r>
              <a:rPr lang="it-IT" sz="2500" dirty="0" smtClean="0">
                <a:latin typeface="Palatino"/>
                <a:cs typeface="Palatino"/>
              </a:rPr>
              <a:t> </a:t>
            </a:r>
            <a:r>
              <a:rPr lang="it-IT" sz="2500" dirty="0" err="1" smtClean="0">
                <a:solidFill>
                  <a:srgbClr val="FF0000"/>
                </a:solidFill>
                <a:latin typeface="Palatino"/>
                <a:cs typeface="Palatino"/>
              </a:rPr>
              <a:t>κ</a:t>
            </a:r>
            <a:r>
              <a:rPr lang="it-IT" sz="2500" dirty="0" smtClean="0">
                <a:solidFill>
                  <a:srgbClr val="FF0000"/>
                </a:solidFill>
                <a:latin typeface="Palatino"/>
                <a:cs typeface="Palatino"/>
              </a:rPr>
              <a:t>α</a:t>
            </a:r>
            <a:r>
              <a:rPr lang="it-IT" sz="2500" dirty="0" err="1" smtClean="0">
                <a:solidFill>
                  <a:srgbClr val="FF0000"/>
                </a:solidFill>
                <a:latin typeface="Palatino"/>
                <a:cs typeface="Palatino"/>
              </a:rPr>
              <a:t>τ</a:t>
            </a:r>
            <a:r>
              <a:rPr lang="it-IT" sz="2500" dirty="0" smtClean="0">
                <a:solidFill>
                  <a:srgbClr val="FF0000"/>
                </a:solidFill>
                <a:latin typeface="Palatino"/>
                <a:cs typeface="Palatino"/>
              </a:rPr>
              <a:t>αβα</a:t>
            </a:r>
            <a:r>
              <a:rPr lang="it-IT" sz="2500" dirty="0" err="1" smtClean="0">
                <a:solidFill>
                  <a:srgbClr val="FF0000"/>
                </a:solidFill>
                <a:latin typeface="Palatino"/>
                <a:cs typeface="Palatino"/>
              </a:rPr>
              <a:t>λεῖ</a:t>
            </a:r>
            <a:r>
              <a:rPr lang="it-IT" sz="25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500" dirty="0" err="1" smtClean="0">
                <a:solidFill>
                  <a:srgbClr val="FF0000"/>
                </a:solidFill>
                <a:latin typeface="Palatino"/>
                <a:cs typeface="Palatino"/>
              </a:rPr>
              <a:t>λόγους</a:t>
            </a:r>
            <a:endParaRPr lang="it-IT" sz="25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r>
              <a:rPr lang="it-IT" sz="2500" dirty="0">
                <a:solidFill>
                  <a:srgbClr val="FF0000"/>
                </a:solidFill>
                <a:latin typeface="Palatino"/>
                <a:cs typeface="Palatino"/>
              </a:rPr>
              <a:t>	</a:t>
            </a:r>
            <a:r>
              <a:rPr lang="it-IT" sz="2500" dirty="0" smtClean="0">
                <a:solidFill>
                  <a:srgbClr val="FF0000"/>
                </a:solidFill>
                <a:latin typeface="Palatino"/>
                <a:cs typeface="Palatino"/>
              </a:rPr>
              <a:t>				 </a:t>
            </a:r>
            <a:r>
              <a:rPr lang="it-IT" sz="2500" i="1" dirty="0" smtClean="0">
                <a:latin typeface="Palatino"/>
                <a:cs typeface="Palatino"/>
              </a:rPr>
              <a:t>nessun ragionamento le</a:t>
            </a:r>
            <a:r>
              <a:rPr lang="it-IT" sz="2500" dirty="0" smtClean="0">
                <a:latin typeface="Palatino"/>
                <a:cs typeface="Palatino"/>
              </a:rPr>
              <a:t> </a:t>
            </a:r>
            <a:r>
              <a:rPr lang="it-IT" sz="2100" dirty="0" smtClean="0">
                <a:latin typeface="Palatino"/>
                <a:cs typeface="Palatino"/>
              </a:rPr>
              <a:t>(</a:t>
            </a:r>
            <a:r>
              <a:rPr lang="it-IT" sz="2100" i="1" dirty="0" smtClean="0">
                <a:latin typeface="Palatino"/>
                <a:cs typeface="Palatino"/>
              </a:rPr>
              <a:t>sc. </a:t>
            </a:r>
            <a:r>
              <a:rPr lang="it-IT" sz="2100" dirty="0">
                <a:latin typeface="Palatino"/>
                <a:cs typeface="Palatino"/>
              </a:rPr>
              <a:t>c</a:t>
            </a:r>
            <a:r>
              <a:rPr lang="it-IT" sz="2100" dirty="0" smtClean="0">
                <a:latin typeface="Palatino"/>
                <a:cs typeface="Palatino"/>
              </a:rPr>
              <a:t>oncezioni 					dei padri sugli </a:t>
            </a:r>
            <a:r>
              <a:rPr lang="it-IT" sz="2100" dirty="0" err="1" smtClean="0">
                <a:latin typeface="Palatino"/>
                <a:cs typeface="Palatino"/>
              </a:rPr>
              <a:t>dèi</a:t>
            </a:r>
            <a:r>
              <a:rPr lang="it-IT" sz="2100" dirty="0" smtClean="0">
                <a:latin typeface="Palatino"/>
                <a:cs typeface="Palatino"/>
              </a:rPr>
              <a:t>)</a:t>
            </a:r>
            <a:r>
              <a:rPr lang="it-IT" sz="2500" dirty="0" smtClean="0">
                <a:latin typeface="Palatino"/>
                <a:cs typeface="Palatino"/>
              </a:rPr>
              <a:t> </a:t>
            </a:r>
            <a:r>
              <a:rPr lang="it-IT" sz="2500" i="1" dirty="0" smtClean="0">
                <a:latin typeface="Palatino"/>
                <a:cs typeface="Palatino"/>
              </a:rPr>
              <a:t>demolirà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4213410" y="3566720"/>
            <a:ext cx="603502" cy="80136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57265" y="4538439"/>
            <a:ext cx="58236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Riferimento all’opera di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Protagora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?</a:t>
            </a:r>
            <a:endParaRPr lang="it-IT" sz="25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6235" y="5374869"/>
            <a:ext cx="859609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err="1" smtClean="0">
                <a:latin typeface="Palatino"/>
                <a:cs typeface="Palatino"/>
              </a:rPr>
              <a:t>Protagora</a:t>
            </a:r>
            <a:r>
              <a:rPr lang="it-IT" sz="2300" dirty="0" smtClean="0">
                <a:latin typeface="Palatino"/>
                <a:cs typeface="Palatino"/>
              </a:rPr>
              <a:t> di Abdera (490-420 a.C.): uno dei più celebri sofisti greci, secondo il quale ‘l’uomo è misura di tutte le cose’, scrisse un’opera chiamata </a:t>
            </a:r>
            <a:r>
              <a:rPr lang="it-IT" sz="2300" dirty="0" err="1" smtClean="0">
                <a:latin typeface="Palatino"/>
                <a:cs typeface="Palatino"/>
              </a:rPr>
              <a:t>Κ</a:t>
            </a:r>
            <a:r>
              <a:rPr lang="it-IT" sz="2300" dirty="0" smtClean="0">
                <a:latin typeface="Palatino"/>
                <a:cs typeface="Palatino"/>
              </a:rPr>
              <a:t>α</a:t>
            </a:r>
            <a:r>
              <a:rPr lang="it-IT" sz="2300" dirty="0" err="1" smtClean="0">
                <a:latin typeface="Palatino"/>
                <a:cs typeface="Palatino"/>
              </a:rPr>
              <a:t>τ</a:t>
            </a:r>
            <a:r>
              <a:rPr lang="it-IT" sz="2300" dirty="0" smtClean="0">
                <a:latin typeface="Palatino"/>
                <a:cs typeface="Palatino"/>
              </a:rPr>
              <a:t>αβ</a:t>
            </a:r>
            <a:r>
              <a:rPr lang="it-IT" sz="2300" dirty="0" err="1" smtClean="0">
                <a:latin typeface="Palatino"/>
                <a:cs typeface="Palatino"/>
              </a:rPr>
              <a:t>άλλοντες</a:t>
            </a:r>
            <a:r>
              <a:rPr lang="it-IT" sz="2300" dirty="0" smtClean="0">
                <a:latin typeface="Palatino"/>
                <a:cs typeface="Palatino"/>
              </a:rPr>
              <a:t>, </a:t>
            </a:r>
            <a:r>
              <a:rPr lang="it-IT" sz="2300" i="1" dirty="0" smtClean="0">
                <a:latin typeface="Palatino"/>
                <a:cs typeface="Palatino"/>
              </a:rPr>
              <a:t>Discorsi demolitori</a:t>
            </a:r>
            <a:endParaRPr lang="it-IT" sz="23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33140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26601" y="1564456"/>
            <a:ext cx="8658048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2200" dirty="0" err="1" smtClean="0">
                <a:latin typeface="Palatino"/>
                <a:cs typeface="Palatino"/>
              </a:rPr>
              <a:t>Sext</a:t>
            </a:r>
            <a:r>
              <a:rPr lang="it-IT" sz="2200" dirty="0" smtClean="0">
                <a:latin typeface="Palatino"/>
                <a:cs typeface="Palatino"/>
              </a:rPr>
              <a:t>. </a:t>
            </a:r>
            <a:r>
              <a:rPr lang="it-IT" sz="2200" i="1" dirty="0" err="1" smtClean="0">
                <a:latin typeface="Palatino"/>
                <a:cs typeface="Palatino"/>
              </a:rPr>
              <a:t>adv</a:t>
            </a:r>
            <a:r>
              <a:rPr lang="it-IT" sz="2200" i="1" dirty="0" smtClean="0">
                <a:latin typeface="Palatino"/>
                <a:cs typeface="Palatino"/>
              </a:rPr>
              <a:t>. </a:t>
            </a:r>
            <a:r>
              <a:rPr lang="it-IT" sz="2200" i="1" dirty="0" err="1" smtClean="0">
                <a:latin typeface="Palatino"/>
                <a:cs typeface="Palatino"/>
              </a:rPr>
              <a:t>math</a:t>
            </a:r>
            <a:r>
              <a:rPr lang="it-IT" sz="2200" i="1" dirty="0" smtClean="0">
                <a:latin typeface="Palatino"/>
                <a:cs typeface="Palatino"/>
              </a:rPr>
              <a:t>. </a:t>
            </a:r>
            <a:r>
              <a:rPr lang="it-IT" sz="2200" dirty="0" smtClean="0">
                <a:latin typeface="Palatino"/>
                <a:cs typeface="Palatino"/>
              </a:rPr>
              <a:t>VII 60</a:t>
            </a:r>
          </a:p>
          <a:p>
            <a:r>
              <a:rPr lang="it-IT" sz="2300" i="1" dirty="0" smtClean="0">
                <a:latin typeface="Palatino"/>
                <a:cs typeface="Palatino"/>
              </a:rPr>
              <a:t>Alcuni annoverano </a:t>
            </a:r>
            <a:r>
              <a:rPr lang="it-IT" sz="2300" i="1" dirty="0" err="1" smtClean="0">
                <a:latin typeface="Palatino"/>
                <a:cs typeface="Palatino"/>
              </a:rPr>
              <a:t>Protagora</a:t>
            </a:r>
            <a:r>
              <a:rPr lang="it-IT" sz="2300" i="1" dirty="0" smtClean="0">
                <a:latin typeface="Palatino"/>
                <a:cs typeface="Palatino"/>
              </a:rPr>
              <a:t> di Abdera nella schiera dei filosofi che eliminano il criterio di giudizio, in quanto sostiene che tutte le rappresentazioni e le opinioni sono vere […] Quindi, cominciando i </a:t>
            </a:r>
            <a:r>
              <a:rPr lang="it-IT" sz="2300" dirty="0" smtClean="0">
                <a:solidFill>
                  <a:srgbClr val="FF0000"/>
                </a:solidFill>
                <a:latin typeface="Palatino"/>
                <a:cs typeface="Palatino"/>
              </a:rPr>
              <a:t>Discorsi Demolitori (</a:t>
            </a:r>
            <a:r>
              <a:rPr lang="it-IT" sz="2300" dirty="0" err="1" smtClean="0">
                <a:solidFill>
                  <a:srgbClr val="FF0000"/>
                </a:solidFill>
                <a:latin typeface="Palatino"/>
                <a:cs typeface="Palatino"/>
              </a:rPr>
              <a:t>Κ</a:t>
            </a:r>
            <a:r>
              <a:rPr lang="it-IT" sz="2300" dirty="0" smtClean="0">
                <a:solidFill>
                  <a:srgbClr val="FF0000"/>
                </a:solidFill>
                <a:latin typeface="Palatino"/>
                <a:cs typeface="Palatino"/>
              </a:rPr>
              <a:t>α</a:t>
            </a:r>
            <a:r>
              <a:rPr lang="it-IT" sz="2300" dirty="0" err="1" smtClean="0">
                <a:solidFill>
                  <a:srgbClr val="FF0000"/>
                </a:solidFill>
                <a:latin typeface="Palatino"/>
                <a:cs typeface="Palatino"/>
              </a:rPr>
              <a:t>τ</a:t>
            </a:r>
            <a:r>
              <a:rPr lang="it-IT" sz="2300" dirty="0" smtClean="0">
                <a:solidFill>
                  <a:srgbClr val="FF0000"/>
                </a:solidFill>
                <a:latin typeface="Palatino"/>
                <a:cs typeface="Palatino"/>
              </a:rPr>
              <a:t>αβ</a:t>
            </a:r>
            <a:r>
              <a:rPr lang="it-IT" sz="2300" dirty="0" err="1" smtClean="0">
                <a:solidFill>
                  <a:srgbClr val="FF0000"/>
                </a:solidFill>
                <a:latin typeface="Palatino"/>
                <a:cs typeface="Palatino"/>
              </a:rPr>
              <a:t>άλλοντες</a:t>
            </a:r>
            <a:r>
              <a:rPr lang="it-IT" sz="23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300" i="1" dirty="0" smtClean="0">
                <a:solidFill>
                  <a:srgbClr val="FF0000"/>
                </a:solidFill>
                <a:latin typeface="Palatino"/>
                <a:cs typeface="Palatino"/>
              </a:rPr>
              <a:t>sc. </a:t>
            </a:r>
            <a:r>
              <a:rPr lang="el-GR" sz="2300" dirty="0" smtClean="0">
                <a:solidFill>
                  <a:srgbClr val="FF0000"/>
                </a:solidFill>
                <a:latin typeface="Palatino"/>
                <a:cs typeface="Palatino"/>
              </a:rPr>
              <a:t>Λ</a:t>
            </a:r>
            <a:r>
              <a:rPr lang="it-IT" sz="2300" dirty="0" err="1" smtClean="0">
                <a:solidFill>
                  <a:srgbClr val="FF0000"/>
                </a:solidFill>
                <a:latin typeface="Palatino"/>
                <a:cs typeface="Palatino"/>
              </a:rPr>
              <a:t>όγοι</a:t>
            </a:r>
            <a:r>
              <a:rPr lang="it-IT" sz="2300" dirty="0" smtClean="0">
                <a:solidFill>
                  <a:srgbClr val="FF0000"/>
                </a:solidFill>
                <a:latin typeface="Palatino"/>
                <a:cs typeface="Palatino"/>
              </a:rPr>
              <a:t>)</a:t>
            </a:r>
            <a:r>
              <a:rPr lang="it-IT" sz="2300" dirty="0" smtClean="0">
                <a:latin typeface="Palatino"/>
                <a:cs typeface="Palatino"/>
              </a:rPr>
              <a:t>, </a:t>
            </a:r>
            <a:r>
              <a:rPr lang="it-IT" sz="2300" i="1" dirty="0" smtClean="0">
                <a:latin typeface="Palatino"/>
                <a:cs typeface="Palatino"/>
              </a:rPr>
              <a:t>egli proclamò «L’uomo è misura di tutte le cose: di quelle che sono in quanto sono, di quelle che non sono in quanto non sono»</a:t>
            </a:r>
            <a:r>
              <a:rPr lang="it-IT" sz="2300" dirty="0" smtClean="0">
                <a:latin typeface="Palatino"/>
                <a:cs typeface="Palatino"/>
              </a:rPr>
              <a:t> </a:t>
            </a:r>
            <a:endParaRPr lang="it-IT" sz="2300" i="1" dirty="0">
              <a:latin typeface="Palatino"/>
              <a:cs typeface="Palatino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609" y="4613407"/>
            <a:ext cx="8658048" cy="1595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2200" dirty="0" err="1" smtClean="0">
                <a:latin typeface="Palatino"/>
                <a:cs typeface="Palatino"/>
              </a:rPr>
              <a:t>Plat</a:t>
            </a:r>
            <a:r>
              <a:rPr lang="it-IT" sz="2200" dirty="0" smtClean="0">
                <a:latin typeface="Palatino"/>
                <a:cs typeface="Palatino"/>
              </a:rPr>
              <a:t>. </a:t>
            </a:r>
            <a:r>
              <a:rPr lang="it-IT" sz="2200" i="1" dirty="0" err="1" smtClean="0">
                <a:latin typeface="Palatino"/>
                <a:cs typeface="Palatino"/>
              </a:rPr>
              <a:t>Tht</a:t>
            </a:r>
            <a:r>
              <a:rPr lang="it-IT" sz="2200" i="1" dirty="0" smtClean="0">
                <a:latin typeface="Palatino"/>
                <a:cs typeface="Palatino"/>
              </a:rPr>
              <a:t>. </a:t>
            </a:r>
            <a:r>
              <a:rPr lang="it-IT" sz="2200" dirty="0" smtClean="0">
                <a:latin typeface="Palatino"/>
                <a:cs typeface="Palatino"/>
              </a:rPr>
              <a:t>152a</a:t>
            </a:r>
          </a:p>
          <a:p>
            <a:r>
              <a:rPr lang="it-IT" sz="2300" dirty="0" smtClean="0">
                <a:latin typeface="Palatino"/>
                <a:cs typeface="Palatino"/>
              </a:rPr>
              <a:t>« </a:t>
            </a:r>
            <a:r>
              <a:rPr lang="it-IT" sz="2300" i="1" dirty="0" smtClean="0">
                <a:latin typeface="Palatino"/>
                <a:cs typeface="Palatino"/>
              </a:rPr>
              <a:t>… Dunque, egli non vuole forse dire, in tal modo, che come a me le singole cose appaiono, tali sono per me, e come appaiono a te, tali sono per te</a:t>
            </a:r>
            <a:r>
              <a:rPr lang="it-IT" sz="2300" dirty="0" smtClean="0">
                <a:latin typeface="Palatino"/>
                <a:cs typeface="Palatino"/>
              </a:rPr>
              <a:t>?»</a:t>
            </a:r>
            <a:endParaRPr lang="it-IT" sz="2300" i="1" dirty="0">
              <a:latin typeface="Palatino"/>
              <a:cs typeface="Palatino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00217" y="259099"/>
            <a:ext cx="83197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Palatino"/>
                <a:cs typeface="Palatino"/>
              </a:rPr>
              <a:t>Eur</a:t>
            </a:r>
            <a:r>
              <a:rPr lang="it-IT" sz="2800" dirty="0">
                <a:latin typeface="Palatino"/>
                <a:cs typeface="Palatino"/>
              </a:rPr>
              <a:t>. </a:t>
            </a:r>
            <a:r>
              <a:rPr lang="it-IT" sz="2800" i="1" dirty="0" err="1">
                <a:latin typeface="Palatino"/>
                <a:cs typeface="Palatino"/>
              </a:rPr>
              <a:t>Bacchae</a:t>
            </a:r>
            <a:r>
              <a:rPr lang="it-IT" sz="2800" dirty="0">
                <a:latin typeface="Palatino"/>
                <a:cs typeface="Palatino"/>
              </a:rPr>
              <a:t> 202: </a:t>
            </a:r>
            <a:r>
              <a:rPr lang="it-IT" sz="2800" dirty="0" err="1">
                <a:latin typeface="Palatino"/>
                <a:cs typeface="Palatino"/>
              </a:rPr>
              <a:t>οὐδεὶς</a:t>
            </a:r>
            <a:r>
              <a:rPr lang="it-IT" sz="2800" dirty="0">
                <a:latin typeface="Palatino"/>
                <a:cs typeface="Palatino"/>
              </a:rPr>
              <a:t> α</a:t>
            </a:r>
            <a:r>
              <a:rPr lang="it-IT" sz="2800" dirty="0" err="1">
                <a:latin typeface="Palatino"/>
                <a:cs typeface="Palatino"/>
              </a:rPr>
              <a:t>ὐτὰ</a:t>
            </a:r>
            <a:r>
              <a:rPr lang="it-IT" sz="2800" dirty="0">
                <a:latin typeface="Palatino"/>
                <a:cs typeface="Palatino"/>
              </a:rPr>
              <a:t> </a:t>
            </a:r>
            <a:r>
              <a:rPr lang="it-IT" sz="2800" dirty="0" err="1">
                <a:solidFill>
                  <a:srgbClr val="FF0000"/>
                </a:solidFill>
                <a:latin typeface="Palatino"/>
                <a:cs typeface="Palatino"/>
              </a:rPr>
              <a:t>κ</a:t>
            </a:r>
            <a:r>
              <a:rPr lang="it-IT" sz="2800" dirty="0">
                <a:solidFill>
                  <a:srgbClr val="FF0000"/>
                </a:solidFill>
                <a:latin typeface="Palatino"/>
                <a:cs typeface="Palatino"/>
              </a:rPr>
              <a:t>α</a:t>
            </a:r>
            <a:r>
              <a:rPr lang="it-IT" sz="2800" dirty="0" err="1">
                <a:solidFill>
                  <a:srgbClr val="FF0000"/>
                </a:solidFill>
                <a:latin typeface="Palatino"/>
                <a:cs typeface="Palatino"/>
              </a:rPr>
              <a:t>τ</a:t>
            </a:r>
            <a:r>
              <a:rPr lang="it-IT" sz="2800" dirty="0">
                <a:solidFill>
                  <a:srgbClr val="FF0000"/>
                </a:solidFill>
                <a:latin typeface="Palatino"/>
                <a:cs typeface="Palatino"/>
              </a:rPr>
              <a:t>αβα</a:t>
            </a:r>
            <a:r>
              <a:rPr lang="it-IT" sz="2800" dirty="0" err="1">
                <a:solidFill>
                  <a:srgbClr val="FF0000"/>
                </a:solidFill>
                <a:latin typeface="Palatino"/>
                <a:cs typeface="Palatino"/>
              </a:rPr>
              <a:t>λεῖ</a:t>
            </a:r>
            <a:r>
              <a:rPr lang="it-IT" sz="2800" dirty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Palatino"/>
                <a:cs typeface="Palatino"/>
              </a:rPr>
              <a:t>λόγους</a:t>
            </a:r>
            <a:endParaRPr lang="it-IT" sz="28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r>
              <a:rPr lang="it-IT" sz="2800" dirty="0">
                <a:latin typeface="Palatino"/>
                <a:cs typeface="Palatino"/>
              </a:rPr>
              <a:t>	</a:t>
            </a:r>
            <a:r>
              <a:rPr lang="it-IT" sz="2800" dirty="0" smtClean="0">
                <a:latin typeface="Palatino"/>
                <a:cs typeface="Palatino"/>
              </a:rPr>
              <a:t>					… nessun discorso le demolirà.</a:t>
            </a:r>
            <a:endParaRPr lang="it-IT" sz="2800" dirty="0">
              <a:latin typeface="Palatino"/>
              <a:cs typeface="Palatino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2564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0746" y="1905215"/>
            <a:ext cx="86115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it-IT" sz="2600" dirty="0" smtClean="0">
                <a:latin typeface="Palatino"/>
                <a:cs typeface="Palatino"/>
              </a:rPr>
              <a:t>Discorso strutturato in modo retoricamente complesso.</a:t>
            </a:r>
          </a:p>
          <a:p>
            <a:pPr algn="just"/>
            <a:endParaRPr lang="it-IT" sz="2400" dirty="0" smtClean="0">
              <a:latin typeface="Palatino"/>
              <a:cs typeface="Palatino"/>
            </a:endParaRPr>
          </a:p>
          <a:p>
            <a:pPr algn="just"/>
            <a:r>
              <a:rPr lang="it-IT" sz="2400" u="sng" dirty="0" smtClean="0">
                <a:latin typeface="Palatino"/>
                <a:cs typeface="Palatino"/>
              </a:rPr>
              <a:t>Articolazione</a:t>
            </a:r>
            <a:r>
              <a:rPr lang="it-IT" sz="2400" dirty="0" smtClean="0">
                <a:latin typeface="Palatino"/>
                <a:cs typeface="Palatino"/>
              </a:rPr>
              <a:t>:</a:t>
            </a:r>
          </a:p>
          <a:p>
            <a:pPr algn="just"/>
            <a:endParaRPr lang="it-IT" sz="2400" dirty="0">
              <a:latin typeface="Palatino"/>
              <a:cs typeface="Palatino"/>
            </a:endParaRPr>
          </a:p>
          <a:p>
            <a:pPr marL="342900" indent="-342900" algn="just">
              <a:spcAft>
                <a:spcPts val="1200"/>
              </a:spcAft>
              <a:buFont typeface="Arial"/>
              <a:buChar char="•"/>
            </a:pPr>
            <a:r>
              <a:rPr lang="it-IT" sz="2400" dirty="0" smtClean="0">
                <a:solidFill>
                  <a:srgbClr val="008000"/>
                </a:solidFill>
                <a:latin typeface="Palatino"/>
                <a:cs typeface="Palatino"/>
              </a:rPr>
              <a:t>Introduzione </a:t>
            </a:r>
            <a:r>
              <a:rPr lang="it-IT" sz="2400" dirty="0" err="1" smtClean="0">
                <a:solidFill>
                  <a:srgbClr val="008000"/>
                </a:solidFill>
                <a:latin typeface="Palatino"/>
                <a:cs typeface="Palatino"/>
              </a:rPr>
              <a:t>vv</a:t>
            </a:r>
            <a:r>
              <a:rPr lang="it-IT" sz="2400" dirty="0" smtClean="0">
                <a:solidFill>
                  <a:srgbClr val="008000"/>
                </a:solidFill>
                <a:latin typeface="Palatino"/>
                <a:cs typeface="Palatino"/>
              </a:rPr>
              <a:t>. 266-271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Argomentazioni, 3:</a:t>
            </a:r>
          </a:p>
          <a:p>
            <a:pPr marL="1347788" indent="-542925" algn="just">
              <a:buFont typeface="+mj-lt"/>
              <a:buAutoNum type="arabicPeriod"/>
              <a:tabLst>
                <a:tab pos="1254125" algn="l"/>
              </a:tabLst>
            </a:pPr>
            <a:r>
              <a:rPr lang="it-IT" sz="2400" dirty="0" err="1" smtClean="0">
                <a:latin typeface="Palatino"/>
                <a:cs typeface="Palatino"/>
              </a:rPr>
              <a:t>vv</a:t>
            </a:r>
            <a:r>
              <a:rPr lang="it-IT" sz="2400" dirty="0" smtClean="0">
                <a:latin typeface="Palatino"/>
                <a:cs typeface="Palatino"/>
              </a:rPr>
              <a:t>. 272-285 </a:t>
            </a:r>
            <a:r>
              <a:rPr lang="it-IT" sz="1900" dirty="0" smtClean="0">
                <a:latin typeface="Palatino"/>
                <a:cs typeface="Palatino"/>
              </a:rPr>
              <a:t>(Dioniso dio dell’elemento umido)</a:t>
            </a:r>
            <a:r>
              <a:rPr lang="it-IT" sz="2400" dirty="0" smtClean="0">
                <a:latin typeface="Palatino"/>
                <a:cs typeface="Palatino"/>
              </a:rPr>
              <a:t>;</a:t>
            </a:r>
          </a:p>
          <a:p>
            <a:pPr marL="1347788" indent="-542925" algn="just">
              <a:buFont typeface="+mj-lt"/>
              <a:buAutoNum type="arabicPeriod"/>
              <a:tabLst>
                <a:tab pos="1254125" algn="l"/>
              </a:tabLst>
            </a:pPr>
            <a:r>
              <a:rPr lang="it-IT" sz="2400" dirty="0" err="1" smtClean="0">
                <a:latin typeface="Palatino"/>
                <a:cs typeface="Palatino"/>
              </a:rPr>
              <a:t>vv</a:t>
            </a:r>
            <a:r>
              <a:rPr lang="it-IT" sz="2400" dirty="0" smtClean="0">
                <a:latin typeface="Palatino"/>
                <a:cs typeface="Palatino"/>
              </a:rPr>
              <a:t>. 286-297 </a:t>
            </a:r>
            <a:r>
              <a:rPr lang="it-IT" sz="1900" dirty="0" smtClean="0">
                <a:latin typeface="Palatino"/>
                <a:cs typeface="Palatino"/>
              </a:rPr>
              <a:t>(interpretazione allegorica del mito della nascita)</a:t>
            </a:r>
            <a:r>
              <a:rPr lang="it-IT" sz="2400" dirty="0" smtClean="0">
                <a:latin typeface="Palatino"/>
                <a:cs typeface="Palatino"/>
              </a:rPr>
              <a:t>;</a:t>
            </a:r>
          </a:p>
          <a:p>
            <a:pPr marL="1347788" indent="-542925" algn="just">
              <a:buFont typeface="+mj-lt"/>
              <a:buAutoNum type="arabicPeriod"/>
              <a:tabLst>
                <a:tab pos="1254125" algn="l"/>
              </a:tabLst>
            </a:pPr>
            <a:r>
              <a:rPr lang="it-IT" sz="2400" dirty="0" err="1">
                <a:latin typeface="Palatino"/>
                <a:cs typeface="Palatino"/>
              </a:rPr>
              <a:t>vv</a:t>
            </a:r>
            <a:r>
              <a:rPr lang="it-IT" sz="2400" dirty="0" smtClean="0">
                <a:latin typeface="Palatino"/>
                <a:cs typeface="Palatino"/>
              </a:rPr>
              <a:t>. 298-318 </a:t>
            </a:r>
            <a:r>
              <a:rPr lang="it-IT" sz="1900" dirty="0" smtClean="0">
                <a:latin typeface="Palatino"/>
                <a:cs typeface="Palatino"/>
              </a:rPr>
              <a:t>(Dioniso profetico)</a:t>
            </a:r>
            <a:r>
              <a:rPr lang="it-IT" sz="2400" dirty="0" smtClean="0">
                <a:latin typeface="Palatino"/>
                <a:cs typeface="Palatino"/>
              </a:rPr>
              <a:t>;</a:t>
            </a:r>
          </a:p>
          <a:p>
            <a:pPr algn="just">
              <a:tabLst>
                <a:tab pos="1254125" algn="l"/>
              </a:tabLst>
            </a:pPr>
            <a:endParaRPr lang="it-IT" sz="2400" dirty="0">
              <a:latin typeface="Palatino"/>
              <a:cs typeface="Palatino"/>
            </a:endParaRPr>
          </a:p>
          <a:p>
            <a:pPr marL="342900" indent="-342900" algn="just">
              <a:buFont typeface="Arial"/>
              <a:buChar char="•"/>
              <a:tabLst>
                <a:tab pos="1254125" algn="l"/>
              </a:tabLst>
            </a:pPr>
            <a:r>
              <a:rPr lang="it-IT" sz="2400" dirty="0" smtClean="0">
                <a:solidFill>
                  <a:schemeClr val="bg2"/>
                </a:solidFill>
                <a:latin typeface="Palatino"/>
                <a:cs typeface="Palatino"/>
              </a:rPr>
              <a:t>Perorazione:</a:t>
            </a:r>
            <a:r>
              <a:rPr lang="it-IT" sz="2400" dirty="0" smtClean="0">
                <a:latin typeface="Palatino"/>
                <a:cs typeface="Palatino"/>
              </a:rPr>
              <a:t> </a:t>
            </a:r>
            <a:r>
              <a:rPr lang="it-IT" sz="2400" dirty="0" err="1">
                <a:latin typeface="Palatino"/>
                <a:cs typeface="Palatino"/>
              </a:rPr>
              <a:t>vv</a:t>
            </a:r>
            <a:r>
              <a:rPr lang="it-IT" sz="2400" dirty="0" smtClean="0">
                <a:latin typeface="Palatino"/>
                <a:cs typeface="Palatino"/>
              </a:rPr>
              <a:t>. 319-327</a:t>
            </a:r>
          </a:p>
        </p:txBody>
      </p:sp>
    </p:spTree>
    <p:extLst>
      <p:ext uri="{BB962C8B-B14F-4D97-AF65-F5344CB8AC3E}">
        <p14:creationId xmlns:p14="http://schemas.microsoft.com/office/powerpoint/2010/main" val="57114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0746" y="1827765"/>
            <a:ext cx="86115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000" dirty="0">
                <a:solidFill>
                  <a:srgbClr val="008000"/>
                </a:solidFill>
                <a:latin typeface="Palatino"/>
                <a:cs typeface="Palatino"/>
              </a:rPr>
              <a:t>Introduzione </a:t>
            </a:r>
            <a:r>
              <a:rPr lang="it-IT" sz="3000" dirty="0" err="1">
                <a:solidFill>
                  <a:srgbClr val="008000"/>
                </a:solidFill>
                <a:latin typeface="Palatino"/>
                <a:cs typeface="Palatino"/>
              </a:rPr>
              <a:t>vv</a:t>
            </a:r>
            <a:r>
              <a:rPr lang="it-IT" sz="3000" dirty="0">
                <a:solidFill>
                  <a:srgbClr val="008000"/>
                </a:solidFill>
                <a:latin typeface="Palatino"/>
                <a:cs typeface="Palatino"/>
              </a:rPr>
              <a:t>. 266-</a:t>
            </a:r>
            <a:r>
              <a:rPr lang="it-IT" sz="3000" dirty="0" smtClean="0">
                <a:solidFill>
                  <a:srgbClr val="008000"/>
                </a:solidFill>
                <a:latin typeface="Palatino"/>
                <a:cs typeface="Palatino"/>
              </a:rPr>
              <a:t>271: </a:t>
            </a:r>
            <a:r>
              <a:rPr lang="it-IT" sz="2500" dirty="0" smtClean="0">
                <a:latin typeface="Palatino"/>
                <a:cs typeface="Palatino"/>
              </a:rPr>
              <a:t>efficacia di un discorso in funzione dell’etica di un individuo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53215" y="2973984"/>
            <a:ext cx="710920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lphaLcPeriod"/>
            </a:pPr>
            <a:r>
              <a:rPr lang="it-IT" sz="2300" dirty="0" smtClean="0">
                <a:latin typeface="Palatino"/>
                <a:cs typeface="Palatino"/>
              </a:rPr>
              <a:t>Uomo saggio (</a:t>
            </a:r>
            <a:r>
              <a:rPr lang="it-IT" sz="2300" dirty="0" err="1" smtClean="0">
                <a:latin typeface="Palatino"/>
                <a:cs typeface="Palatino"/>
              </a:rPr>
              <a:t>ἀνὴρ</a:t>
            </a:r>
            <a:r>
              <a:rPr lang="it-IT" sz="2300" dirty="0" smtClean="0">
                <a:latin typeface="Palatino"/>
                <a:cs typeface="Palatino"/>
              </a:rPr>
              <a:t> </a:t>
            </a:r>
            <a:r>
              <a:rPr lang="it-IT" sz="2300" dirty="0" err="1" smtClean="0">
                <a:latin typeface="Palatino"/>
                <a:cs typeface="Palatino"/>
              </a:rPr>
              <a:t>σοφός</a:t>
            </a:r>
            <a:r>
              <a:rPr lang="it-IT" sz="2300" dirty="0" smtClean="0">
                <a:latin typeface="Palatino"/>
                <a:cs typeface="Palatino"/>
              </a:rPr>
              <a:t>, </a:t>
            </a:r>
            <a:r>
              <a:rPr lang="it-IT" sz="2300" i="1" dirty="0" err="1" smtClean="0">
                <a:latin typeface="Palatino"/>
                <a:cs typeface="Palatino"/>
              </a:rPr>
              <a:t>aner</a:t>
            </a:r>
            <a:r>
              <a:rPr lang="it-IT" sz="2300" i="1" dirty="0" smtClean="0">
                <a:latin typeface="Palatino"/>
                <a:cs typeface="Palatino"/>
              </a:rPr>
              <a:t> </a:t>
            </a:r>
            <a:r>
              <a:rPr lang="it-IT" sz="2300" i="1" dirty="0" err="1" smtClean="0">
                <a:latin typeface="Palatino"/>
                <a:cs typeface="Palatino"/>
              </a:rPr>
              <a:t>sophos</a:t>
            </a:r>
            <a:r>
              <a:rPr lang="it-IT" sz="2300" dirty="0" smtClean="0">
                <a:latin typeface="Palatino"/>
                <a:cs typeface="Palatino"/>
              </a:rPr>
              <a:t>) se ‘sposa una giusta causa’ </a:t>
            </a:r>
            <a:r>
              <a:rPr lang="it-IT" sz="2300" dirty="0" smtClean="0">
                <a:latin typeface="Palatino"/>
                <a:cs typeface="Palatino"/>
                <a:sym typeface="Wingdings"/>
              </a:rPr>
              <a:t> parlerà bene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LcPeriod"/>
            </a:pPr>
            <a:r>
              <a:rPr lang="it-IT" sz="2300" dirty="0" smtClean="0">
                <a:latin typeface="Palatino"/>
                <a:cs typeface="Palatino"/>
                <a:sym typeface="Wingdings"/>
              </a:rPr>
              <a:t>Un uomo ‘privo di cervello’, se parla spinto dalla sua arroganza, anche se possiede abilità oratorie diventa un cattivo cittadino</a:t>
            </a:r>
            <a:endParaRPr lang="it-IT" sz="2300" dirty="0">
              <a:latin typeface="Palatino"/>
              <a:cs typeface="Palatino"/>
            </a:endParaRPr>
          </a:p>
        </p:txBody>
      </p:sp>
      <p:sp>
        <p:nvSpPr>
          <p:cNvPr id="5" name="Freccia giù 4"/>
          <p:cNvSpPr/>
          <p:nvPr/>
        </p:nvSpPr>
        <p:spPr>
          <a:xfrm>
            <a:off x="4213410" y="5115676"/>
            <a:ext cx="603502" cy="801366"/>
          </a:xfrm>
          <a:prstGeom prst="downArrow">
            <a:avLst/>
          </a:prstGeom>
          <a:solidFill>
            <a:srgbClr val="D9D9D9"/>
          </a:solidFill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" y="5808610"/>
            <a:ext cx="8952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Penteo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ha abilità oratoria, ma </a:t>
            </a:r>
            <a:r>
              <a:rPr lang="it-IT" sz="2500" i="1" dirty="0" smtClean="0">
                <a:solidFill>
                  <a:srgbClr val="FFFFFF"/>
                </a:solidFill>
                <a:latin typeface="Palatino"/>
                <a:cs typeface="Palatino"/>
              </a:rPr>
              <a:t>non vi è senno nei suoi discorsi 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(v. 269) 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  <a:sym typeface="Wingdings"/>
              </a:rPr>
              <a:t> è cattivo cittadino e descritto come un ‘folle’</a:t>
            </a:r>
            <a:endParaRPr lang="it-IT" sz="25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04947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0746" y="2184035"/>
            <a:ext cx="86115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Argomentazioni</a:t>
            </a:r>
            <a:r>
              <a:rPr lang="it-IT" sz="30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:</a:t>
            </a:r>
            <a:r>
              <a:rPr lang="it-IT" sz="3000" dirty="0" smtClean="0">
                <a:solidFill>
                  <a:srgbClr val="008000"/>
                </a:solidFill>
                <a:latin typeface="Palatino"/>
                <a:cs typeface="Palatino"/>
              </a:rPr>
              <a:t> </a:t>
            </a:r>
            <a:r>
              <a:rPr lang="it-IT" sz="2500" dirty="0" smtClean="0">
                <a:latin typeface="Palatino"/>
                <a:cs typeface="Palatino"/>
              </a:rPr>
              <a:t>con le 3 argomentazioni (</a:t>
            </a:r>
            <a:r>
              <a:rPr lang="it-IT" sz="2500" dirty="0" err="1" smtClean="0">
                <a:latin typeface="Palatino"/>
                <a:cs typeface="Palatino"/>
              </a:rPr>
              <a:t>vv</a:t>
            </a:r>
            <a:r>
              <a:rPr lang="it-IT" sz="2500" dirty="0" smtClean="0">
                <a:latin typeface="Palatino"/>
                <a:cs typeface="Palatino"/>
              </a:rPr>
              <a:t>. 272-318) Tiresia dimostra a </a:t>
            </a:r>
            <a:r>
              <a:rPr lang="it-IT" sz="2500" dirty="0" err="1" smtClean="0">
                <a:latin typeface="Palatino"/>
                <a:cs typeface="Palatino"/>
              </a:rPr>
              <a:t>Penteo</a:t>
            </a:r>
            <a:r>
              <a:rPr lang="it-IT" sz="2500" dirty="0" smtClean="0">
                <a:latin typeface="Palatino"/>
                <a:cs typeface="Palatino"/>
              </a:rPr>
              <a:t> che parla bene, ma senza senso (o senza senno)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4000428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" y="5377723"/>
            <a:ext cx="89523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Tiresia </a:t>
            </a:r>
            <a:r>
              <a:rPr lang="it-IT" sz="2500" i="1" dirty="0" smtClean="0">
                <a:solidFill>
                  <a:srgbClr val="FFFFFF"/>
                </a:solidFill>
                <a:latin typeface="Palatino"/>
                <a:cs typeface="Palatino"/>
              </a:rPr>
              <a:t>demolisce 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il discorso di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Penteo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(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vv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. 215-262) dimostrando la grandezza di Dioniso e la fallacia delle argomentazioni di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Penteo</a:t>
            </a:r>
            <a:endParaRPr lang="it-IT" sz="2500" i="1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42043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2044640"/>
            <a:ext cx="861158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1</a:t>
            </a:r>
            <a:r>
              <a:rPr lang="it-IT" sz="30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:</a:t>
            </a:r>
            <a:r>
              <a:rPr lang="it-IT" sz="3000" dirty="0" smtClean="0">
                <a:solidFill>
                  <a:srgbClr val="008000"/>
                </a:solidFill>
                <a:latin typeface="Palatino"/>
                <a:cs typeface="Palatino"/>
              </a:rPr>
              <a:t>  </a:t>
            </a:r>
            <a:r>
              <a:rPr lang="it-IT" sz="2700" dirty="0" smtClean="0">
                <a:latin typeface="Palatino"/>
                <a:cs typeface="Palatino"/>
              </a:rPr>
              <a:t>Demetra ~ alimenti solidi</a:t>
            </a:r>
          </a:p>
          <a:p>
            <a:pPr lvl="1" algn="just">
              <a:spcAft>
                <a:spcPts val="1200"/>
              </a:spcAft>
            </a:pPr>
            <a:r>
              <a:rPr lang="it-IT" sz="2700" dirty="0">
                <a:latin typeface="Palatino"/>
                <a:cs typeface="Palatino"/>
              </a:rPr>
              <a:t>	</a:t>
            </a:r>
            <a:r>
              <a:rPr lang="it-IT" sz="2700" dirty="0" err="1" smtClean="0">
                <a:solidFill>
                  <a:srgbClr val="E46C0A"/>
                </a:solidFill>
                <a:latin typeface="Palatino"/>
                <a:cs typeface="Palatino"/>
              </a:rPr>
              <a:t>vv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. 272-285</a:t>
            </a:r>
            <a:r>
              <a:rPr lang="it-IT" sz="2700" dirty="0" smtClean="0">
                <a:latin typeface="Palatino"/>
                <a:cs typeface="Palatino"/>
              </a:rPr>
              <a:t>				Dioniso ~ elemento umido</a:t>
            </a:r>
            <a:endParaRPr lang="it-IT" sz="2700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3566738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2278" y="4680751"/>
            <a:ext cx="89523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Dioniso associato a Demetra e entrambi interpretati in modo ‘allegorizzante’ 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  <a:sym typeface="Wingdings"/>
              </a:rPr>
              <a:t> le due divinità rappresentano le cose ‘utili’ e necessarie alla vita umana (secco &amp; umido)</a:t>
            </a:r>
            <a:endParaRPr lang="it-IT" sz="2500" i="1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7902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95805"/>
            <a:ext cx="7772400" cy="1470025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Tiresia: indovino ‘sofista’ nella </a:t>
            </a:r>
            <a:r>
              <a:rPr lang="it-IT" sz="3500" i="1" dirty="0" smtClean="0">
                <a:latin typeface="Palatino"/>
                <a:cs typeface="Palatino"/>
              </a:rPr>
              <a:t>Baccanti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8940" y="1598335"/>
            <a:ext cx="8441765" cy="17526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2800" dirty="0" smtClean="0">
                <a:latin typeface="Palatino"/>
                <a:cs typeface="Palatino"/>
              </a:rPr>
              <a:t>I episodio (</a:t>
            </a:r>
            <a:r>
              <a:rPr lang="it-IT" sz="2800" dirty="0" err="1" smtClean="0">
                <a:latin typeface="Palatino"/>
                <a:cs typeface="Palatino"/>
              </a:rPr>
              <a:t>vv</a:t>
            </a:r>
            <a:r>
              <a:rPr lang="it-IT" sz="2800" dirty="0" smtClean="0">
                <a:latin typeface="Palatino"/>
                <a:cs typeface="Palatino"/>
              </a:rPr>
              <a:t>. 170-369): centrale il tema della ‘saggezza’, sapientemente espresso da Euripide con giochi di parole intorno a due sfere semantiche</a:t>
            </a:r>
            <a:endParaRPr lang="it-IT" sz="2800" dirty="0">
              <a:latin typeface="Palatino"/>
              <a:cs typeface="Palatino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81528" y="3780112"/>
            <a:ext cx="782917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500" dirty="0" err="1" smtClean="0">
                <a:latin typeface="Palatino"/>
                <a:cs typeface="Palatino"/>
              </a:rPr>
              <a:t>σοφ</a:t>
            </a:r>
            <a:r>
              <a:rPr lang="it-IT" sz="2500" dirty="0" smtClean="0">
                <a:latin typeface="Palatino"/>
                <a:cs typeface="Palatino"/>
              </a:rPr>
              <a:t>- 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 </a:t>
            </a:r>
            <a:r>
              <a:rPr lang="it-IT" sz="2500" dirty="0" err="1" smtClean="0">
                <a:latin typeface="Palatino"/>
                <a:cs typeface="Palatino"/>
                <a:sym typeface="Wingdings"/>
              </a:rPr>
              <a:t>σοφί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α, </a:t>
            </a:r>
            <a:r>
              <a:rPr lang="it-IT" sz="2500" dirty="0" err="1" smtClean="0">
                <a:latin typeface="Palatino"/>
                <a:cs typeface="Palatino"/>
                <a:sym typeface="Wingdings"/>
              </a:rPr>
              <a:t>σοφόν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 … (</a:t>
            </a:r>
            <a:r>
              <a:rPr lang="it-IT" sz="2500" i="1" dirty="0" err="1" smtClean="0">
                <a:latin typeface="Palatino"/>
                <a:cs typeface="Palatino"/>
                <a:sym typeface="Wingdings"/>
              </a:rPr>
              <a:t>sophia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, </a:t>
            </a:r>
            <a:r>
              <a:rPr lang="it-IT" sz="2500" i="1" dirty="0" err="1" smtClean="0">
                <a:latin typeface="Palatino"/>
                <a:cs typeface="Palatino"/>
                <a:sym typeface="Wingdings"/>
              </a:rPr>
              <a:t>sophon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, ecc.): ‘saggezza’, ‘saggio’   </a:t>
            </a:r>
            <a:r>
              <a:rPr lang="it-IT" sz="2500" i="1" dirty="0" smtClean="0">
                <a:latin typeface="Palatino"/>
                <a:cs typeface="Palatino"/>
                <a:sym typeface="Wingdings"/>
              </a:rPr>
              <a:t>expertise</a:t>
            </a:r>
            <a:r>
              <a:rPr lang="it-IT" sz="2500" dirty="0">
                <a:latin typeface="Palatino"/>
                <a:cs typeface="Palatino"/>
                <a:sym typeface="Wingdings"/>
              </a:rPr>
              <a:t> 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 abilità acquisita</a:t>
            </a:r>
          </a:p>
          <a:p>
            <a:pPr marL="342900" indent="-342900">
              <a:buFont typeface="+mj-lt"/>
              <a:buAutoNum type="arabicPeriod"/>
            </a:pPr>
            <a:endParaRPr lang="it-IT" sz="2500" dirty="0">
              <a:latin typeface="Palatino"/>
              <a:cs typeface="Palatino"/>
              <a:sym typeface="Wingdings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500" dirty="0" err="1" smtClean="0">
                <a:latin typeface="Palatino"/>
                <a:cs typeface="Palatino"/>
                <a:sym typeface="Wingdings"/>
              </a:rPr>
              <a:t>φρεν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-/</a:t>
            </a:r>
            <a:r>
              <a:rPr lang="it-IT" sz="2500" dirty="0" err="1" smtClean="0">
                <a:latin typeface="Palatino"/>
                <a:cs typeface="Palatino"/>
                <a:sym typeface="Wingdings"/>
              </a:rPr>
              <a:t>φρον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- </a:t>
            </a:r>
            <a:r>
              <a:rPr lang="it-IT" sz="2500" dirty="0" err="1" smtClean="0">
                <a:latin typeface="Palatino"/>
                <a:cs typeface="Palatino"/>
                <a:sym typeface="Wingdings"/>
              </a:rPr>
              <a:t>φρήν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/</a:t>
            </a:r>
            <a:r>
              <a:rPr lang="it-IT" sz="2500" dirty="0" err="1" smtClean="0">
                <a:latin typeface="Palatino"/>
                <a:cs typeface="Palatino"/>
                <a:sym typeface="Wingdings"/>
              </a:rPr>
              <a:t>φρένες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, </a:t>
            </a:r>
            <a:r>
              <a:rPr lang="it-IT" sz="2500" dirty="0" err="1" smtClean="0">
                <a:latin typeface="Palatino"/>
                <a:cs typeface="Palatino"/>
                <a:sym typeface="Wingdings"/>
              </a:rPr>
              <a:t>φρονέω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… (</a:t>
            </a:r>
            <a:r>
              <a:rPr lang="it-IT" sz="2500" i="1" dirty="0" err="1" smtClean="0">
                <a:latin typeface="Palatino"/>
                <a:cs typeface="Palatino"/>
                <a:sym typeface="Wingdings"/>
              </a:rPr>
              <a:t>phren</a:t>
            </a:r>
            <a:r>
              <a:rPr lang="it-IT" sz="2500" i="1" dirty="0" smtClean="0">
                <a:latin typeface="Palatino"/>
                <a:cs typeface="Palatino"/>
                <a:sym typeface="Wingdings"/>
              </a:rPr>
              <a:t>/</a:t>
            </a:r>
            <a:r>
              <a:rPr lang="it-IT" sz="2500" i="1" dirty="0" err="1" smtClean="0">
                <a:latin typeface="Palatino"/>
                <a:cs typeface="Palatino"/>
                <a:sym typeface="Wingdings"/>
              </a:rPr>
              <a:t>phrenes</a:t>
            </a:r>
            <a:r>
              <a:rPr lang="it-IT" sz="2500" dirty="0">
                <a:latin typeface="Palatino"/>
                <a:cs typeface="Palatino"/>
                <a:sym typeface="Wingdings"/>
              </a:rPr>
              <a:t>;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 </a:t>
            </a:r>
            <a:r>
              <a:rPr lang="it-IT" sz="2500" i="1" dirty="0" err="1" smtClean="0">
                <a:latin typeface="Palatino"/>
                <a:cs typeface="Palatino"/>
                <a:sym typeface="Wingdings"/>
              </a:rPr>
              <a:t>phroneo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, ecc.): ‘intelletto/</a:t>
            </a:r>
            <a:r>
              <a:rPr lang="it-IT" sz="2500" dirty="0" err="1" smtClean="0">
                <a:latin typeface="Palatino"/>
                <a:cs typeface="Palatino"/>
                <a:sym typeface="Wingdings"/>
              </a:rPr>
              <a:t>senno’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, ‘avere in mente, pensare’  intimo sentire  facoltà intellettiva</a:t>
            </a:r>
            <a:endParaRPr lang="it-IT" sz="25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28100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2044640"/>
            <a:ext cx="8611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1</a:t>
            </a:r>
            <a:r>
              <a:rPr lang="it-IT" sz="30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:</a:t>
            </a:r>
            <a:r>
              <a:rPr lang="it-IT" sz="3000" dirty="0" smtClean="0">
                <a:solidFill>
                  <a:srgbClr val="008000"/>
                </a:solidFill>
                <a:latin typeface="Palatino"/>
                <a:cs typeface="Palatino"/>
              </a:rPr>
              <a:t>  </a:t>
            </a:r>
            <a:r>
              <a:rPr lang="it-IT" sz="2700" dirty="0" smtClean="0">
                <a:latin typeface="Palatino"/>
                <a:cs typeface="Palatino"/>
              </a:rPr>
              <a:t>Demetra ~ alimenti solidi</a:t>
            </a:r>
          </a:p>
        </p:txBody>
      </p:sp>
      <p:sp>
        <p:nvSpPr>
          <p:cNvPr id="7" name="Freccia giù 6"/>
          <p:cNvSpPr/>
          <p:nvPr/>
        </p:nvSpPr>
        <p:spPr>
          <a:xfrm>
            <a:off x="4213410" y="2947138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2278" y="3813311"/>
            <a:ext cx="8952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Spiegazione: tramite interpretazione ‘etimologizzante’ del suo nome (i.e. gioco di parole)</a:t>
            </a:r>
            <a:endParaRPr lang="it-IT" sz="2500" i="1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93929" y="5173511"/>
            <a:ext cx="75853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err="1" smtClean="0">
                <a:latin typeface="Palatino"/>
                <a:cs typeface="Palatino"/>
              </a:rPr>
              <a:t>vv</a:t>
            </a:r>
            <a:r>
              <a:rPr lang="it-IT" sz="2500" dirty="0" smtClean="0">
                <a:latin typeface="Palatino"/>
                <a:cs typeface="Palatino"/>
              </a:rPr>
              <a:t>. 275-276: il nome </a:t>
            </a:r>
            <a:r>
              <a:rPr lang="it-IT" sz="2500" i="1" dirty="0" err="1" smtClean="0">
                <a:latin typeface="Palatino"/>
                <a:cs typeface="Palatino"/>
              </a:rPr>
              <a:t>Demeter</a:t>
            </a:r>
            <a:r>
              <a:rPr lang="it-IT" sz="2500" i="1" dirty="0" smtClean="0">
                <a:latin typeface="Palatino"/>
                <a:cs typeface="Palatino"/>
              </a:rPr>
              <a:t> </a:t>
            </a:r>
            <a:r>
              <a:rPr lang="it-IT" sz="2500" dirty="0" smtClean="0">
                <a:latin typeface="Palatino"/>
                <a:cs typeface="Palatino"/>
              </a:rPr>
              <a:t>inteso come </a:t>
            </a:r>
            <a:r>
              <a:rPr lang="it-IT" sz="2500" i="1" dirty="0" err="1" smtClean="0">
                <a:latin typeface="Palatino"/>
                <a:cs typeface="Palatino"/>
              </a:rPr>
              <a:t>Ge+meter</a:t>
            </a:r>
            <a:r>
              <a:rPr lang="it-IT" sz="2500" i="1" dirty="0" smtClean="0">
                <a:latin typeface="Palatino"/>
                <a:cs typeface="Palatino"/>
              </a:rPr>
              <a:t> = “madre terra”</a:t>
            </a:r>
            <a:endParaRPr lang="it-IT" sz="25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15169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9743"/>
            <a:ext cx="8229600" cy="1143000"/>
          </a:xfrm>
        </p:spPr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1581862"/>
            <a:ext cx="8611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1</a:t>
            </a:r>
            <a:r>
              <a:rPr lang="it-IT" sz="30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:</a:t>
            </a:r>
            <a:r>
              <a:rPr lang="it-IT" sz="3000" dirty="0" smtClean="0">
                <a:solidFill>
                  <a:srgbClr val="008000"/>
                </a:solidFill>
                <a:latin typeface="Palatino"/>
                <a:cs typeface="Palatino"/>
              </a:rPr>
              <a:t>  </a:t>
            </a:r>
            <a:r>
              <a:rPr lang="it-IT" sz="2800" i="1" dirty="0" err="1">
                <a:latin typeface="Palatino"/>
                <a:cs typeface="Palatino"/>
              </a:rPr>
              <a:t>Demeter</a:t>
            </a:r>
            <a:r>
              <a:rPr lang="it-IT" sz="2800" i="1" dirty="0">
                <a:latin typeface="Palatino"/>
                <a:cs typeface="Palatino"/>
              </a:rPr>
              <a:t> </a:t>
            </a:r>
            <a:r>
              <a:rPr lang="it-IT" sz="2700" dirty="0" smtClean="0">
                <a:latin typeface="Palatino"/>
                <a:cs typeface="Palatino"/>
              </a:rPr>
              <a:t>= </a:t>
            </a:r>
            <a:r>
              <a:rPr lang="it-IT" sz="2800" i="1" dirty="0" err="1">
                <a:latin typeface="Palatino"/>
                <a:cs typeface="Palatino"/>
              </a:rPr>
              <a:t>Ge+meter</a:t>
            </a:r>
            <a:r>
              <a:rPr lang="it-IT" sz="2800" i="1" dirty="0">
                <a:latin typeface="Palatino"/>
                <a:cs typeface="Palatino"/>
              </a:rPr>
              <a:t> </a:t>
            </a:r>
            <a:endParaRPr lang="it-IT" sz="2700" dirty="0" smtClean="0">
              <a:latin typeface="Palatino"/>
              <a:cs typeface="Palatino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278" y="2731862"/>
            <a:ext cx="8952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vv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. 275-276</a:t>
            </a:r>
          </a:p>
          <a:p>
            <a:pPr algn="just"/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it-IT" sz="2200" dirty="0" smtClean="0">
                <a:solidFill>
                  <a:srgbClr val="FFFFFF"/>
                </a:solidFill>
                <a:latin typeface="Palatino"/>
                <a:cs typeface="Palatino"/>
              </a:rPr>
              <a:t>«… la dea Demetra, cioè la terra – di nome,  chiamala come vuoi …»</a:t>
            </a:r>
            <a:endParaRPr lang="it-IT" sz="22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6838" y="4277946"/>
            <a:ext cx="8611584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2500" dirty="0" smtClean="0">
                <a:latin typeface="Palatino"/>
                <a:cs typeface="Palatino"/>
              </a:rPr>
              <a:t>Cfr. P.Derveni col. XXII 9-11:</a:t>
            </a:r>
          </a:p>
          <a:p>
            <a:r>
              <a:rPr lang="it-IT" sz="2300" dirty="0" smtClean="0">
                <a:latin typeface="Palatino"/>
                <a:cs typeface="Palatino"/>
              </a:rPr>
              <a:t>«…e le fu dato il nome </a:t>
            </a:r>
            <a:r>
              <a:rPr lang="it-IT" sz="2300" i="1" dirty="0" smtClean="0">
                <a:latin typeface="Palatino"/>
                <a:cs typeface="Palatino"/>
              </a:rPr>
              <a:t>Demetra </a:t>
            </a:r>
            <a:r>
              <a:rPr lang="it-IT" sz="2300" dirty="0" smtClean="0">
                <a:latin typeface="Palatino"/>
                <a:cs typeface="Palatino"/>
              </a:rPr>
              <a:t>come </a:t>
            </a:r>
            <a:r>
              <a:rPr lang="it-IT" sz="2300" i="1" dirty="0" err="1" smtClean="0">
                <a:latin typeface="Palatino"/>
                <a:cs typeface="Palatino"/>
              </a:rPr>
              <a:t>Ge</a:t>
            </a:r>
            <a:r>
              <a:rPr lang="it-IT" sz="2300" i="1" dirty="0">
                <a:latin typeface="Palatino"/>
                <a:cs typeface="Palatino"/>
              </a:rPr>
              <a:t> </a:t>
            </a:r>
            <a:r>
              <a:rPr lang="it-IT" sz="2300" i="1" dirty="0" err="1" smtClean="0">
                <a:latin typeface="Palatino"/>
                <a:cs typeface="Palatino"/>
              </a:rPr>
              <a:t>Meter</a:t>
            </a:r>
            <a:r>
              <a:rPr lang="it-IT" sz="2300" i="1" dirty="0" smtClean="0">
                <a:latin typeface="Palatino"/>
                <a:cs typeface="Palatino"/>
              </a:rPr>
              <a:t>: </a:t>
            </a:r>
            <a:r>
              <a:rPr lang="it-IT" sz="2300" dirty="0" smtClean="0">
                <a:latin typeface="Palatino"/>
                <a:cs typeface="Palatino"/>
              </a:rPr>
              <a:t>da entrambi un unico nome, infatti sono la stessa divinità»</a:t>
            </a:r>
            <a:endParaRPr lang="it-IT" sz="23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41574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2044640"/>
            <a:ext cx="861158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1</a:t>
            </a:r>
            <a:r>
              <a:rPr lang="it-IT" sz="30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:</a:t>
            </a:r>
            <a:r>
              <a:rPr lang="it-IT" sz="3000" dirty="0" smtClean="0">
                <a:solidFill>
                  <a:srgbClr val="008000"/>
                </a:solidFill>
                <a:latin typeface="Palatino"/>
                <a:cs typeface="Palatino"/>
              </a:rPr>
              <a:t>  </a:t>
            </a:r>
            <a:r>
              <a:rPr lang="it-IT" sz="2700" dirty="0" smtClean="0">
                <a:latin typeface="Palatino"/>
                <a:cs typeface="Palatino"/>
              </a:rPr>
              <a:t>Demetra ~ alimenti solidi</a:t>
            </a:r>
          </a:p>
          <a:p>
            <a:pPr lvl="1" algn="just">
              <a:spcAft>
                <a:spcPts val="1200"/>
              </a:spcAft>
            </a:pPr>
            <a:r>
              <a:rPr lang="it-IT" sz="2700" dirty="0">
                <a:latin typeface="Palatino"/>
                <a:cs typeface="Palatino"/>
              </a:rPr>
              <a:t>	</a:t>
            </a:r>
            <a:r>
              <a:rPr lang="it-IT" sz="2700" dirty="0" err="1" smtClean="0">
                <a:solidFill>
                  <a:srgbClr val="E46C0A"/>
                </a:solidFill>
                <a:latin typeface="Palatino"/>
                <a:cs typeface="Palatino"/>
              </a:rPr>
              <a:t>vv</a:t>
            </a:r>
            <a:r>
              <a:rPr lang="it-IT" sz="2700" dirty="0">
                <a:solidFill>
                  <a:srgbClr val="E46C0A"/>
                </a:solidFill>
                <a:latin typeface="Palatino"/>
                <a:cs typeface="Palatino"/>
              </a:rPr>
              <a:t>. 272-285</a:t>
            </a:r>
            <a:r>
              <a:rPr lang="it-IT" sz="2700" dirty="0" smtClean="0">
                <a:latin typeface="Palatino"/>
                <a:cs typeface="Palatino"/>
              </a:rPr>
              <a:t>				Dioniso ~ elemento umido</a:t>
            </a:r>
            <a:endParaRPr lang="it-IT" sz="2700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3566738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2278" y="4680751"/>
            <a:ext cx="89523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Prodico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di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Ceo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(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ca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. 460-380 a.C.)</a:t>
            </a:r>
            <a:r>
              <a:rPr lang="it-IT" sz="2500" i="1" dirty="0" smtClean="0">
                <a:solidFill>
                  <a:srgbClr val="FFFFFF"/>
                </a:solidFill>
                <a:latin typeface="Palatino"/>
                <a:cs typeface="Palatino"/>
              </a:rPr>
              <a:t>, 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sofista 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  <a:sym typeface="Wingdings"/>
              </a:rPr>
              <a:t> 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interpretava allegoricamente Demetra e Dioniso, rispettivamente, come l’elemento solido e l’elemento liquido, essenziali per il nutrimento degli esseri viventi</a:t>
            </a:r>
            <a:endParaRPr lang="it-IT" sz="25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72113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2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500" dirty="0" err="1" smtClean="0">
                <a:latin typeface="Palatino"/>
                <a:cs typeface="Palatino"/>
              </a:rPr>
              <a:t>Prodico</a:t>
            </a:r>
            <a:r>
              <a:rPr lang="it-IT" sz="3500" dirty="0" smtClean="0">
                <a:latin typeface="Palatino"/>
                <a:cs typeface="Palatino"/>
              </a:rPr>
              <a:t> di </a:t>
            </a:r>
            <a:r>
              <a:rPr lang="it-IT" sz="3500" dirty="0" err="1" smtClean="0">
                <a:latin typeface="Palatino"/>
                <a:cs typeface="Palatino"/>
              </a:rPr>
              <a:t>Ceo</a:t>
            </a:r>
            <a:r>
              <a:rPr lang="it-IT" sz="3500" dirty="0" smtClean="0">
                <a:latin typeface="Palatino"/>
                <a:cs typeface="Palatino"/>
              </a:rPr>
              <a:t>, interpretazione allegorizzante di Demetra e Dioniso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510619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it-IT" sz="2800" dirty="0" smtClean="0">
                <a:latin typeface="Palatino"/>
                <a:cs typeface="Palatino"/>
              </a:rPr>
              <a:t>Filodemo, </a:t>
            </a:r>
            <a:r>
              <a:rPr lang="it-IT" sz="2800" i="1" dirty="0" smtClean="0">
                <a:latin typeface="Palatino"/>
                <a:cs typeface="Palatino"/>
              </a:rPr>
              <a:t>De </a:t>
            </a:r>
            <a:r>
              <a:rPr lang="it-IT" sz="2800" i="1" dirty="0" err="1" smtClean="0">
                <a:latin typeface="Palatino"/>
                <a:cs typeface="Palatino"/>
              </a:rPr>
              <a:t>Pietate</a:t>
            </a:r>
            <a:endParaRPr lang="it-IT" sz="2800" i="1" dirty="0" smtClean="0">
              <a:latin typeface="Palatino"/>
              <a:cs typeface="Palatino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it-IT" sz="2500" dirty="0" smtClean="0">
                <a:latin typeface="Palatino "/>
                <a:cs typeface="Palatino "/>
              </a:rPr>
              <a:t>«…</a:t>
            </a:r>
            <a:r>
              <a:rPr lang="it-IT" sz="2500" dirty="0" smtClean="0">
                <a:latin typeface="Palatino"/>
                <a:cs typeface="Palatino"/>
              </a:rPr>
              <a:t>dichiara che non gli sembra incredibile quello che è stato sostenuto per primo da </a:t>
            </a:r>
            <a:r>
              <a:rPr lang="it-IT" sz="2500" dirty="0" err="1" smtClean="0">
                <a:latin typeface="Palatino"/>
                <a:cs typeface="Palatino"/>
              </a:rPr>
              <a:t>Prodico</a:t>
            </a:r>
            <a:r>
              <a:rPr lang="it-IT" sz="2500" dirty="0" smtClean="0">
                <a:latin typeface="Palatino"/>
                <a:cs typeface="Palatino"/>
              </a:rPr>
              <a:t>, </a:t>
            </a:r>
            <a:r>
              <a:rPr lang="it-IT" sz="2500" u="sng" dirty="0" smtClean="0">
                <a:latin typeface="Palatino"/>
                <a:cs typeface="Palatino"/>
              </a:rPr>
              <a:t>ossia che sono stati considerati e onorati come </a:t>
            </a:r>
            <a:r>
              <a:rPr lang="it-IT" sz="2500" u="sng" dirty="0" err="1" smtClean="0">
                <a:latin typeface="Palatino"/>
                <a:cs typeface="Palatino"/>
              </a:rPr>
              <a:t>dèi</a:t>
            </a:r>
            <a:r>
              <a:rPr lang="it-IT" sz="2500" u="sng" dirty="0" smtClean="0">
                <a:latin typeface="Palatino"/>
                <a:cs typeface="Palatino"/>
              </a:rPr>
              <a:t> le realtà che nutrono e giovano </a:t>
            </a:r>
            <a:r>
              <a:rPr lang="it-IT" sz="2500" dirty="0" smtClean="0">
                <a:latin typeface="Palatino"/>
                <a:cs typeface="Palatino"/>
              </a:rPr>
              <a:t>[…] </a:t>
            </a:r>
            <a:r>
              <a:rPr lang="it-IT" sz="2500" u="sng" dirty="0" smtClean="0">
                <a:latin typeface="Palatino"/>
                <a:cs typeface="Palatino"/>
              </a:rPr>
              <a:t>come Demetra e Dioniso </a:t>
            </a:r>
            <a:r>
              <a:rPr lang="it-IT" sz="2500" dirty="0" smtClean="0">
                <a:latin typeface="Palatino"/>
                <a:cs typeface="Palatino"/>
              </a:rPr>
              <a:t>…»</a:t>
            </a:r>
          </a:p>
          <a:p>
            <a:pPr marL="0" indent="0">
              <a:buNone/>
            </a:pPr>
            <a:endParaRPr lang="it-IT" sz="2500" i="1" dirty="0">
              <a:latin typeface="Palatino"/>
              <a:cs typeface="Palatino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it-IT" sz="2800" dirty="0" err="1" smtClean="0">
                <a:latin typeface="Palatino"/>
                <a:cs typeface="Palatino"/>
              </a:rPr>
              <a:t>Sext</a:t>
            </a:r>
            <a:r>
              <a:rPr lang="it-IT" sz="2800" dirty="0" smtClean="0">
                <a:latin typeface="Palatino"/>
                <a:cs typeface="Palatino"/>
              </a:rPr>
              <a:t>. </a:t>
            </a:r>
            <a:r>
              <a:rPr lang="it-IT" sz="2800" i="1" dirty="0" err="1" smtClean="0">
                <a:latin typeface="Palatino"/>
                <a:cs typeface="Palatino"/>
              </a:rPr>
              <a:t>adv</a:t>
            </a:r>
            <a:r>
              <a:rPr lang="it-IT" sz="2800" i="1" dirty="0" smtClean="0">
                <a:latin typeface="Palatino"/>
                <a:cs typeface="Palatino"/>
              </a:rPr>
              <a:t>. </a:t>
            </a:r>
            <a:r>
              <a:rPr lang="it-IT" sz="2800" i="1" dirty="0" err="1" smtClean="0">
                <a:latin typeface="Palatino"/>
                <a:cs typeface="Palatino"/>
              </a:rPr>
              <a:t>mat</a:t>
            </a:r>
            <a:r>
              <a:rPr lang="it-IT" sz="2800" i="1" dirty="0" smtClean="0">
                <a:latin typeface="Palatino"/>
                <a:cs typeface="Palatino"/>
              </a:rPr>
              <a:t>. </a:t>
            </a:r>
            <a:r>
              <a:rPr lang="it-IT" sz="2800" dirty="0" smtClean="0">
                <a:latin typeface="Palatino"/>
                <a:cs typeface="Palatino"/>
              </a:rPr>
              <a:t>IX 18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t-IT" sz="2500" dirty="0" smtClean="0">
                <a:latin typeface="Palatino"/>
                <a:cs typeface="Palatino"/>
              </a:rPr>
              <a:t>«Il sole, la luna, i fiumi, le sorgenti e, in genere, </a:t>
            </a:r>
            <a:r>
              <a:rPr lang="it-IT" sz="2500" u="sng" dirty="0" smtClean="0">
                <a:latin typeface="Palatino"/>
                <a:cs typeface="Palatino"/>
              </a:rPr>
              <a:t>tutte le cose utili alla nostra vita, gli antichi le considerarono </a:t>
            </a:r>
            <a:r>
              <a:rPr lang="it-IT" sz="2500" u="sng" dirty="0" err="1" smtClean="0">
                <a:latin typeface="Palatino"/>
                <a:cs typeface="Palatino"/>
              </a:rPr>
              <a:t>dèi</a:t>
            </a:r>
            <a:r>
              <a:rPr lang="it-IT" sz="2500" u="sng" dirty="0" smtClean="0">
                <a:latin typeface="Palatino"/>
                <a:cs typeface="Palatino"/>
              </a:rPr>
              <a:t> </a:t>
            </a:r>
            <a:r>
              <a:rPr lang="it-IT" sz="2500" dirty="0" smtClean="0">
                <a:latin typeface="Palatino"/>
                <a:cs typeface="Palatino"/>
              </a:rPr>
              <a:t>per il vantaggio che se ne trae […]</a:t>
            </a:r>
            <a:r>
              <a:rPr lang="it-IT" sz="2500" u="sng" dirty="0" smtClean="0">
                <a:latin typeface="Palatino"/>
                <a:cs typeface="Palatino"/>
              </a:rPr>
              <a:t> e  per questo il pane fu considerato Demetra; il vino Dioniso</a:t>
            </a:r>
            <a:r>
              <a:rPr lang="it-IT" sz="2500" dirty="0" smtClean="0">
                <a:latin typeface="Palatino"/>
                <a:cs typeface="Palatino"/>
              </a:rPr>
              <a:t>… »</a:t>
            </a:r>
            <a:endParaRPr lang="it-IT" sz="25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9184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2044640"/>
            <a:ext cx="86115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2</a:t>
            </a:r>
            <a:r>
              <a:rPr lang="it-IT" sz="2700" dirty="0" smtClean="0">
                <a:latin typeface="Palatino"/>
                <a:cs typeface="Palatino"/>
              </a:rPr>
              <a:t>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(</a:t>
            </a:r>
            <a:r>
              <a:rPr lang="it-IT" sz="2700" dirty="0" err="1" smtClean="0">
                <a:solidFill>
                  <a:srgbClr val="E46C0A"/>
                </a:solidFill>
                <a:latin typeface="Palatino"/>
                <a:cs typeface="Palatino"/>
              </a:rPr>
              <a:t>vv</a:t>
            </a:r>
            <a:r>
              <a:rPr lang="it-IT" sz="2700" dirty="0">
                <a:solidFill>
                  <a:srgbClr val="E46C0A"/>
                </a:solidFill>
                <a:latin typeface="Palatino"/>
                <a:cs typeface="Palatino"/>
              </a:rPr>
              <a:t>.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286-297):</a:t>
            </a:r>
            <a:r>
              <a:rPr lang="it-IT" sz="2700" dirty="0" smtClean="0">
                <a:latin typeface="Palatino"/>
                <a:cs typeface="Palatino"/>
              </a:rPr>
              <a:t>	 interpretazione allegorica del mito della crescita di Dioniso nella coscia di Zeus </a:t>
            </a:r>
            <a:endParaRPr lang="it-IT" sz="2700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3566738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2278" y="4680751"/>
            <a:ext cx="89523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Tiresia risponde con argomentazioni ‘razionalistiche’ (287)  ai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vv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. 242-247, in cui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Penteo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deride l’episodio (v. 286)</a:t>
            </a:r>
            <a:endParaRPr lang="it-IT" sz="2500" i="1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3021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2803628"/>
            <a:ext cx="861158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2</a:t>
            </a:r>
            <a:r>
              <a:rPr lang="it-IT" sz="2700" dirty="0" smtClean="0">
                <a:latin typeface="Palatino"/>
                <a:cs typeface="Palatino"/>
              </a:rPr>
              <a:t>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(</a:t>
            </a:r>
            <a:r>
              <a:rPr lang="it-IT" sz="2700" dirty="0" err="1" smtClean="0">
                <a:solidFill>
                  <a:srgbClr val="E46C0A"/>
                </a:solidFill>
                <a:latin typeface="Palatino"/>
                <a:cs typeface="Palatino"/>
              </a:rPr>
              <a:t>vv</a:t>
            </a:r>
            <a:r>
              <a:rPr lang="it-IT" sz="2700" dirty="0">
                <a:solidFill>
                  <a:srgbClr val="E46C0A"/>
                </a:solidFill>
                <a:latin typeface="Palatino"/>
                <a:cs typeface="Palatino"/>
              </a:rPr>
              <a:t>.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286-297):</a:t>
            </a:r>
            <a:r>
              <a:rPr lang="it-IT" sz="2700" dirty="0" smtClean="0">
                <a:latin typeface="Palatino"/>
                <a:cs typeface="Palatino"/>
              </a:rPr>
              <a:t>	 spiegazione cosmologica ~ argomentazione alla maniera dei </a:t>
            </a:r>
            <a:r>
              <a:rPr lang="it-IT" sz="2700" i="1" dirty="0" err="1" smtClean="0">
                <a:latin typeface="Palatino"/>
                <a:cs typeface="Palatino"/>
              </a:rPr>
              <a:t>meteorologoi</a:t>
            </a:r>
            <a:r>
              <a:rPr lang="it-IT" sz="2700" i="1" dirty="0" smtClean="0">
                <a:latin typeface="Palatino"/>
                <a:cs typeface="Palatino"/>
              </a:rPr>
              <a:t> </a:t>
            </a:r>
            <a:r>
              <a:rPr lang="it-IT" sz="2700" dirty="0" smtClean="0">
                <a:latin typeface="Palatino"/>
                <a:cs typeface="Palatino"/>
              </a:rPr>
              <a:t>(</a:t>
            </a:r>
            <a:r>
              <a:rPr lang="it-IT" sz="2700" i="1" dirty="0" smtClean="0">
                <a:latin typeface="Palatino"/>
                <a:cs typeface="Palatino"/>
              </a:rPr>
              <a:t>i.e. </a:t>
            </a:r>
            <a:r>
              <a:rPr lang="it-IT" sz="2700" dirty="0" smtClean="0">
                <a:latin typeface="Palatino"/>
                <a:cs typeface="Palatino"/>
              </a:rPr>
              <a:t>coloro che osservavano ‘le cose del cielo’)</a:t>
            </a:r>
            <a:endParaRPr lang="it-IT" sz="27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5506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1537331"/>
            <a:ext cx="8611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2</a:t>
            </a:r>
            <a:r>
              <a:rPr lang="it-IT" sz="2700" dirty="0" smtClean="0">
                <a:latin typeface="Palatino"/>
                <a:cs typeface="Palatino"/>
              </a:rPr>
              <a:t>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(</a:t>
            </a:r>
            <a:r>
              <a:rPr lang="it-IT" sz="2700" dirty="0" err="1" smtClean="0">
                <a:solidFill>
                  <a:srgbClr val="E46C0A"/>
                </a:solidFill>
                <a:latin typeface="Palatino"/>
                <a:cs typeface="Palatino"/>
              </a:rPr>
              <a:t>vv</a:t>
            </a:r>
            <a:r>
              <a:rPr lang="it-IT" sz="2700" dirty="0">
                <a:solidFill>
                  <a:srgbClr val="E46C0A"/>
                </a:solidFill>
                <a:latin typeface="Palatino"/>
                <a:cs typeface="Palatino"/>
              </a:rPr>
              <a:t>.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286-297):</a:t>
            </a:r>
            <a:r>
              <a:rPr lang="it-IT" sz="2700" dirty="0" smtClean="0">
                <a:latin typeface="Palatino"/>
                <a:cs typeface="Palatino"/>
              </a:rPr>
              <a:t>	</a:t>
            </a:r>
            <a:endParaRPr lang="it-IT" sz="2700" dirty="0">
              <a:latin typeface="Palatino"/>
              <a:cs typeface="Palatino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2277574"/>
            <a:ext cx="895233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VERITÀ: </a:t>
            </a:r>
          </a:p>
          <a:p>
            <a:pPr marL="342900" indent="-342900" algn="just">
              <a:spcAft>
                <a:spcPts val="1200"/>
              </a:spcAft>
              <a:buFont typeface="Arial"/>
              <a:buChar char="•"/>
            </a:pP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Dopo che Zeus aveva salvato il piccolo Dioniso dal corpo di Semele, Era, gelosa, voleva ucciderlo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Zeus la inganna: stacca un pezzo di etere e ne fa un fantoccio, dandolo a Era come </a:t>
            </a:r>
            <a:r>
              <a:rPr lang="it-IT" sz="2300" i="1" dirty="0" smtClean="0">
                <a:solidFill>
                  <a:srgbClr val="FFFFFF"/>
                </a:solidFill>
                <a:latin typeface="Palatino"/>
                <a:cs typeface="Palatino"/>
              </a:rPr>
              <a:t>ostaggio  = </a:t>
            </a:r>
            <a:r>
              <a:rPr lang="it-IT" sz="2300" i="1" dirty="0" err="1" smtClean="0">
                <a:solidFill>
                  <a:srgbClr val="FFFFFF"/>
                </a:solidFill>
                <a:latin typeface="Palatino"/>
                <a:cs typeface="Palatino"/>
              </a:rPr>
              <a:t>ὅμηρος</a:t>
            </a:r>
            <a:r>
              <a:rPr lang="it-IT" sz="2300" i="1" dirty="0" smtClean="0">
                <a:solidFill>
                  <a:srgbClr val="FFFFFF"/>
                </a:solidFill>
                <a:latin typeface="Palatino"/>
                <a:cs typeface="Palatino"/>
              </a:rPr>
              <a:t>, </a:t>
            </a:r>
            <a:r>
              <a:rPr lang="it-IT" sz="2300" i="1" dirty="0" err="1" smtClean="0">
                <a:solidFill>
                  <a:srgbClr val="FFFFFF"/>
                </a:solidFill>
                <a:latin typeface="Palatino"/>
                <a:cs typeface="Palatino"/>
              </a:rPr>
              <a:t>homeros</a:t>
            </a:r>
            <a:endParaRPr lang="it-IT" sz="23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2400" y="4504973"/>
            <a:ext cx="895233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MITO CREATO DAGLI UOMINI (β</a:t>
            </a:r>
            <a:r>
              <a:rPr lang="it-IT" sz="2300" dirty="0" err="1" smtClean="0">
                <a:solidFill>
                  <a:srgbClr val="FFFFFF"/>
                </a:solidFill>
                <a:latin typeface="Palatino"/>
                <a:cs typeface="Palatino"/>
              </a:rPr>
              <a:t>ροτοί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it-IT" sz="2300" dirty="0" err="1" smtClean="0">
                <a:solidFill>
                  <a:srgbClr val="FFFFFF"/>
                </a:solidFill>
                <a:latin typeface="Palatino"/>
                <a:cs typeface="Palatino"/>
              </a:rPr>
              <a:t>φ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α</a:t>
            </a:r>
            <a:r>
              <a:rPr lang="it-IT" sz="2300" dirty="0" err="1" smtClean="0">
                <a:solidFill>
                  <a:srgbClr val="FFFFFF"/>
                </a:solidFill>
                <a:latin typeface="Palatino"/>
                <a:cs typeface="Palatino"/>
              </a:rPr>
              <a:t>σιν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, v. 295): </a:t>
            </a:r>
          </a:p>
          <a:p>
            <a:pPr marL="342900" indent="-342900" algn="just">
              <a:spcAft>
                <a:spcPts val="1200"/>
              </a:spcAft>
              <a:buFont typeface="Arial"/>
              <a:buChar char="•"/>
            </a:pP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Gli uomini (</a:t>
            </a:r>
            <a:r>
              <a:rPr lang="it-IT" sz="2300" i="1" dirty="0" err="1" smtClean="0">
                <a:solidFill>
                  <a:srgbClr val="FFFFFF"/>
                </a:solidFill>
                <a:latin typeface="Palatino"/>
                <a:cs typeface="Palatino"/>
              </a:rPr>
              <a:t>brotoi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) dicono (</a:t>
            </a:r>
            <a:r>
              <a:rPr lang="it-IT" sz="2300" i="1" dirty="0" err="1" smtClean="0">
                <a:solidFill>
                  <a:srgbClr val="FFFFFF"/>
                </a:solidFill>
                <a:latin typeface="Palatino"/>
                <a:cs typeface="Palatino"/>
              </a:rPr>
              <a:t>phasin</a:t>
            </a:r>
            <a:r>
              <a:rPr lang="it-IT" sz="2300" i="1" dirty="0" smtClean="0">
                <a:solidFill>
                  <a:srgbClr val="FFFFFF"/>
                </a:solidFill>
                <a:latin typeface="Palatino"/>
                <a:cs typeface="Palatino"/>
              </a:rPr>
              <a:t>) 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che fu cucito nel </a:t>
            </a:r>
            <a:r>
              <a:rPr lang="it-IT" sz="2300" i="1" dirty="0" err="1" smtClean="0">
                <a:solidFill>
                  <a:srgbClr val="FF0000"/>
                </a:solidFill>
                <a:latin typeface="Palatino"/>
                <a:cs typeface="Palatino"/>
              </a:rPr>
              <a:t>meros</a:t>
            </a:r>
            <a:r>
              <a:rPr lang="it-IT" sz="2300" i="1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(= coscia) di Zeus, </a:t>
            </a:r>
            <a:r>
              <a:rPr lang="it-IT" sz="2300" u="sng" dirty="0">
                <a:solidFill>
                  <a:srgbClr val="FFFFFF"/>
                </a:solidFill>
                <a:latin typeface="Palatino"/>
                <a:cs typeface="Palatino"/>
              </a:rPr>
              <a:t>scambiando il </a:t>
            </a:r>
            <a:r>
              <a:rPr lang="it-IT" sz="2300" u="sng" dirty="0" smtClean="0">
                <a:solidFill>
                  <a:srgbClr val="FFFFFF"/>
                </a:solidFill>
                <a:latin typeface="Palatino"/>
                <a:cs typeface="Palatino"/>
              </a:rPr>
              <a:t>nome</a:t>
            </a:r>
            <a:endParaRPr lang="it-IT" sz="2300" dirty="0" smtClean="0">
              <a:solidFill>
                <a:srgbClr val="FFFFFF"/>
              </a:solidFill>
              <a:latin typeface="Palatino"/>
              <a:cs typeface="Palatino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Giacché il dio (</a:t>
            </a:r>
            <a:r>
              <a:rPr lang="it-IT" sz="2300" i="1" dirty="0" smtClean="0">
                <a:solidFill>
                  <a:srgbClr val="FFFFFF"/>
                </a:solidFill>
                <a:latin typeface="Palatino"/>
                <a:cs typeface="Palatino"/>
              </a:rPr>
              <a:t>Zeus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) offrì un </a:t>
            </a:r>
            <a:r>
              <a:rPr lang="it-IT" sz="2300" i="1" dirty="0" err="1" smtClean="0">
                <a:solidFill>
                  <a:srgbClr val="FF0000"/>
                </a:solidFill>
                <a:latin typeface="Palatino"/>
                <a:cs typeface="Palatino"/>
              </a:rPr>
              <a:t>homeros</a:t>
            </a:r>
            <a:r>
              <a:rPr lang="it-IT" sz="23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300" dirty="0" smtClean="0">
                <a:solidFill>
                  <a:srgbClr val="FFFFFF"/>
                </a:solidFill>
                <a:latin typeface="Palatino"/>
                <a:cs typeface="Palatino"/>
              </a:rPr>
              <a:t>(= ostaggio) alla dea, </a:t>
            </a:r>
            <a:r>
              <a:rPr lang="it-IT" sz="2300" u="sng" dirty="0" smtClean="0">
                <a:solidFill>
                  <a:srgbClr val="FFFFFF"/>
                </a:solidFill>
                <a:latin typeface="Palatino"/>
                <a:cs typeface="Palatino"/>
              </a:rPr>
              <a:t>inventarono il mito</a:t>
            </a:r>
            <a:endParaRPr lang="it-IT" sz="23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88538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2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Dioniso nel</a:t>
            </a:r>
            <a:r>
              <a:rPr lang="it-IT" sz="3500" i="1" dirty="0" smtClean="0">
                <a:latin typeface="Palatino"/>
                <a:cs typeface="Palatino"/>
              </a:rPr>
              <a:t> </a:t>
            </a:r>
            <a:r>
              <a:rPr lang="it-IT" sz="3500" i="1" dirty="0" err="1" smtClean="0">
                <a:latin typeface="Palatino"/>
                <a:cs typeface="Palatino"/>
              </a:rPr>
              <a:t>meros</a:t>
            </a:r>
            <a:r>
              <a:rPr lang="it-IT" sz="3500" i="1" dirty="0" smtClean="0">
                <a:latin typeface="Palatino"/>
                <a:cs typeface="Palatino"/>
              </a:rPr>
              <a:t> </a:t>
            </a:r>
            <a:r>
              <a:rPr lang="it-IT" sz="3500" dirty="0" smtClean="0">
                <a:latin typeface="Palatino"/>
                <a:cs typeface="Palatino"/>
              </a:rPr>
              <a:t>(nella coscia) di Zeus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smtClean="0">
                <a:latin typeface="Palatino"/>
                <a:cs typeface="Palatino"/>
              </a:rPr>
              <a:t>Dioniso </a:t>
            </a:r>
            <a:r>
              <a:rPr lang="it-IT" sz="3500" i="1" dirty="0" err="1" smtClean="0">
                <a:latin typeface="Palatino"/>
                <a:cs typeface="Palatino"/>
              </a:rPr>
              <a:t>homeros</a:t>
            </a:r>
            <a:r>
              <a:rPr lang="it-IT" sz="3500" i="1" dirty="0" smtClean="0">
                <a:latin typeface="Palatino"/>
                <a:cs typeface="Palatino"/>
              </a:rPr>
              <a:t> </a:t>
            </a:r>
            <a:r>
              <a:rPr lang="it-IT" sz="3500" dirty="0" smtClean="0">
                <a:latin typeface="Palatino"/>
                <a:cs typeface="Palatino"/>
              </a:rPr>
              <a:t>(ostaggio) di Zeus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6826" y="3197041"/>
            <a:ext cx="8510619" cy="34958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800" dirty="0" err="1" smtClean="0">
                <a:latin typeface="Palatino"/>
                <a:cs typeface="Palatino"/>
              </a:rPr>
              <a:t>Plat</a:t>
            </a:r>
            <a:r>
              <a:rPr lang="it-IT" sz="2800" dirty="0" smtClean="0">
                <a:latin typeface="Palatino"/>
                <a:cs typeface="Palatino"/>
              </a:rPr>
              <a:t>. </a:t>
            </a:r>
            <a:r>
              <a:rPr lang="it-IT" sz="2800" i="1" dirty="0" err="1" smtClean="0">
                <a:latin typeface="Palatino"/>
                <a:cs typeface="Palatino"/>
              </a:rPr>
              <a:t>Crat</a:t>
            </a:r>
            <a:r>
              <a:rPr lang="it-IT" sz="2800" i="1" dirty="0" smtClean="0">
                <a:latin typeface="Palatino"/>
                <a:cs typeface="Palatino"/>
              </a:rPr>
              <a:t>. </a:t>
            </a:r>
            <a:r>
              <a:rPr lang="it-IT" sz="2800" dirty="0" smtClean="0">
                <a:latin typeface="Palatino"/>
                <a:cs typeface="Palatino"/>
              </a:rPr>
              <a:t>404c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t-IT" sz="2500" dirty="0" smtClean="0">
                <a:latin typeface="Palatino"/>
                <a:cs typeface="Palatino"/>
              </a:rPr>
              <a:t>«Ma forse, operando da meteorologo </a:t>
            </a:r>
            <a:r>
              <a:rPr lang="it-IT" sz="2000" dirty="0" smtClean="0">
                <a:latin typeface="Palatino"/>
                <a:cs typeface="Palatino"/>
              </a:rPr>
              <a:t>(</a:t>
            </a:r>
            <a:r>
              <a:rPr lang="it-IT" sz="2000" dirty="0" err="1" smtClean="0">
                <a:latin typeface="Palatino"/>
                <a:cs typeface="Palatino"/>
              </a:rPr>
              <a:t>ἵσως</a:t>
            </a:r>
            <a:r>
              <a:rPr lang="it-IT" sz="2000" dirty="0" smtClean="0">
                <a:latin typeface="Palatino"/>
                <a:cs typeface="Palatino"/>
              </a:rPr>
              <a:t> </a:t>
            </a:r>
            <a:r>
              <a:rPr lang="it-IT" sz="2000" dirty="0" err="1" smtClean="0">
                <a:latin typeface="Palatino"/>
                <a:cs typeface="Palatino"/>
              </a:rPr>
              <a:t>δὲ</a:t>
            </a:r>
            <a:r>
              <a:rPr lang="it-IT" sz="2000" dirty="0" smtClean="0">
                <a:latin typeface="Palatino"/>
                <a:cs typeface="Palatino"/>
              </a:rPr>
              <a:t> </a:t>
            </a:r>
            <a:r>
              <a:rPr lang="it-IT" sz="2000" dirty="0" err="1" smtClean="0">
                <a:latin typeface="Palatino"/>
                <a:cs typeface="Palatino"/>
              </a:rPr>
              <a:t>μετεωρολογῶν</a:t>
            </a:r>
            <a:r>
              <a:rPr lang="it-IT" sz="2000" dirty="0" smtClean="0">
                <a:latin typeface="Palatino"/>
                <a:cs typeface="Palatino"/>
              </a:rPr>
              <a:t>, </a:t>
            </a:r>
            <a:r>
              <a:rPr lang="it-IT" sz="2000" i="1" dirty="0" err="1" smtClean="0">
                <a:latin typeface="Palatino"/>
                <a:cs typeface="Palatino"/>
              </a:rPr>
              <a:t>hisos</a:t>
            </a:r>
            <a:r>
              <a:rPr lang="it-IT" sz="2000" i="1" dirty="0" smtClean="0">
                <a:latin typeface="Palatino"/>
                <a:cs typeface="Palatino"/>
              </a:rPr>
              <a:t> de </a:t>
            </a:r>
            <a:r>
              <a:rPr lang="it-IT" sz="2000" i="1" dirty="0" err="1" smtClean="0">
                <a:latin typeface="Palatino"/>
                <a:cs typeface="Palatino"/>
              </a:rPr>
              <a:t>meteorologon</a:t>
            </a:r>
            <a:r>
              <a:rPr lang="it-IT" sz="2000" i="1" dirty="0" smtClean="0">
                <a:latin typeface="Palatino"/>
                <a:cs typeface="Palatino"/>
              </a:rPr>
              <a:t>)</a:t>
            </a:r>
            <a:r>
              <a:rPr lang="it-IT" sz="2500" dirty="0" smtClean="0">
                <a:latin typeface="Palatino"/>
                <a:cs typeface="Palatino"/>
              </a:rPr>
              <a:t>, il legislatore nominò </a:t>
            </a:r>
            <a:r>
              <a:rPr lang="it-IT" sz="2500" i="1" dirty="0" err="1" smtClean="0">
                <a:latin typeface="Palatino"/>
                <a:cs typeface="Palatino"/>
              </a:rPr>
              <a:t>Hèra</a:t>
            </a:r>
            <a:r>
              <a:rPr lang="it-IT" sz="2500" dirty="0" smtClean="0">
                <a:latin typeface="Palatino"/>
                <a:cs typeface="Palatino"/>
              </a:rPr>
              <a:t> in forma nascosta l’</a:t>
            </a:r>
            <a:r>
              <a:rPr lang="it-IT" sz="2500" i="1" dirty="0" err="1" smtClean="0">
                <a:latin typeface="Palatino"/>
                <a:cs typeface="Palatino"/>
              </a:rPr>
              <a:t>aèr</a:t>
            </a:r>
            <a:r>
              <a:rPr lang="it-IT" sz="2500" dirty="0" smtClean="0">
                <a:latin typeface="Palatino"/>
                <a:cs typeface="Palatino"/>
              </a:rPr>
              <a:t> (aria), ponendo alla fine ciò che è all’inizio (</a:t>
            </a:r>
            <a:r>
              <a:rPr lang="it-IT" sz="2500" i="1" dirty="0" smtClean="0">
                <a:latin typeface="Palatino"/>
                <a:cs typeface="Palatino"/>
              </a:rPr>
              <a:t>sc. </a:t>
            </a:r>
            <a:r>
              <a:rPr lang="it-IT" sz="2500" i="1" dirty="0" err="1" smtClean="0">
                <a:latin typeface="Palatino"/>
                <a:cs typeface="Palatino"/>
              </a:rPr>
              <a:t>l’alpha</a:t>
            </a:r>
            <a:r>
              <a:rPr lang="it-IT" sz="2500" i="1" dirty="0" smtClean="0">
                <a:latin typeface="Palatino"/>
                <a:cs typeface="Palatino"/>
              </a:rPr>
              <a:t>, </a:t>
            </a:r>
            <a:r>
              <a:rPr lang="it-IT" sz="2500" dirty="0" smtClean="0">
                <a:latin typeface="Palatino"/>
                <a:cs typeface="Palatino"/>
              </a:rPr>
              <a:t>ultima lettera, diventa la prima): te ne accorgeresti se dicessi molte volte di seguito il nome </a:t>
            </a:r>
            <a:r>
              <a:rPr lang="it-IT" sz="2500" i="1" dirty="0" err="1" smtClean="0">
                <a:latin typeface="Palatino"/>
                <a:cs typeface="Palatino"/>
              </a:rPr>
              <a:t>Hèra</a:t>
            </a:r>
            <a:r>
              <a:rPr lang="it-IT" sz="2500" dirty="0" smtClean="0">
                <a:latin typeface="Palatino"/>
                <a:cs typeface="Palatino"/>
              </a:rPr>
              <a:t>»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4213410" y="1491138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094399" y="2394697"/>
            <a:ext cx="75069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dirty="0" smtClean="0">
                <a:latin typeface="Palatino"/>
                <a:cs typeface="Palatino"/>
              </a:rPr>
              <a:t>Spiegazione ‘alla maniera dei </a:t>
            </a:r>
            <a:r>
              <a:rPr lang="it-IT" sz="2500" i="1" dirty="0" err="1" smtClean="0">
                <a:latin typeface="Palatino"/>
                <a:cs typeface="Palatino"/>
              </a:rPr>
              <a:t>meteorologoi</a:t>
            </a:r>
            <a:r>
              <a:rPr lang="it-IT" sz="2500" i="1" dirty="0" smtClean="0">
                <a:latin typeface="Palatino"/>
                <a:cs typeface="Palatino"/>
              </a:rPr>
              <a:t>‘ </a:t>
            </a:r>
            <a:r>
              <a:rPr lang="it-IT" sz="2500" dirty="0" smtClean="0">
                <a:latin typeface="Palatino"/>
                <a:cs typeface="Palatino"/>
              </a:rPr>
              <a:t>(286-297)</a:t>
            </a:r>
            <a:endParaRPr lang="it-IT" sz="25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25743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838" y="2044640"/>
            <a:ext cx="86115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Aft>
                <a:spcPts val="1200"/>
              </a:spcAft>
              <a:buFont typeface="Wingdings" charset="2"/>
              <a:buChar char="Ø"/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3</a:t>
            </a:r>
            <a:r>
              <a:rPr lang="it-IT" sz="2700" dirty="0" smtClean="0">
                <a:latin typeface="Palatino"/>
                <a:cs typeface="Palatino"/>
              </a:rPr>
              <a:t>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(</a:t>
            </a:r>
            <a:r>
              <a:rPr lang="it-IT" sz="2700" dirty="0" err="1" smtClean="0">
                <a:solidFill>
                  <a:srgbClr val="E46C0A"/>
                </a:solidFill>
                <a:latin typeface="Palatino"/>
                <a:cs typeface="Palatino"/>
              </a:rPr>
              <a:t>vv</a:t>
            </a:r>
            <a:r>
              <a:rPr lang="it-IT" sz="2700" dirty="0">
                <a:solidFill>
                  <a:srgbClr val="E46C0A"/>
                </a:solidFill>
                <a:latin typeface="Palatino"/>
                <a:cs typeface="Palatino"/>
              </a:rPr>
              <a:t>.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298-318)</a:t>
            </a:r>
            <a:r>
              <a:rPr lang="it-IT" sz="2700" dirty="0" smtClean="0">
                <a:latin typeface="Palatino"/>
                <a:cs typeface="Palatino"/>
              </a:rPr>
              <a:t>	</a:t>
            </a:r>
            <a:endParaRPr lang="it-IT" sz="2700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2858312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63304" y="3989063"/>
            <a:ext cx="8611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Tiresia risponde, rifiutandole, alle implicazioni sessuali del discorso di </a:t>
            </a:r>
            <a:r>
              <a:rPr lang="it-IT" sz="2800" dirty="0" err="1" smtClean="0">
                <a:solidFill>
                  <a:srgbClr val="FFFFFF"/>
                </a:solidFill>
                <a:latin typeface="Palatino"/>
                <a:cs typeface="Palatino"/>
              </a:rPr>
              <a:t>Penteo</a:t>
            </a:r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, che nei </a:t>
            </a:r>
            <a:r>
              <a:rPr lang="it-IT" sz="2800" dirty="0" err="1">
                <a:solidFill>
                  <a:srgbClr val="FFFFFF"/>
                </a:solidFill>
                <a:latin typeface="Palatino"/>
                <a:cs typeface="Palatino"/>
              </a:rPr>
              <a:t>vv</a:t>
            </a:r>
            <a:r>
              <a:rPr lang="it-IT" sz="2800" dirty="0">
                <a:solidFill>
                  <a:srgbClr val="FFFFFF"/>
                </a:solidFill>
                <a:latin typeface="Palatino"/>
                <a:cs typeface="Palatino"/>
              </a:rPr>
              <a:t>. 215-</a:t>
            </a:r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232 condanna la follia delle donne di Tebe e allude a una sfrenatezza sessuale durante i riti</a:t>
            </a:r>
            <a:endParaRPr lang="it-IT" sz="2800" i="1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11073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2997722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63304" y="4051023"/>
            <a:ext cx="8611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La moderazione dei costumi non è cosa indotta dagli </a:t>
            </a:r>
            <a:r>
              <a:rPr lang="it-IT" sz="2800" dirty="0" err="1" smtClean="0">
                <a:solidFill>
                  <a:srgbClr val="FFFFFF"/>
                </a:solidFill>
                <a:latin typeface="Palatino"/>
                <a:cs typeface="Palatino"/>
              </a:rPr>
              <a:t>dèi</a:t>
            </a:r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, ma determinata dalla natura (</a:t>
            </a:r>
            <a:r>
              <a:rPr lang="it-IT" sz="2800" dirty="0" err="1" smtClean="0">
                <a:solidFill>
                  <a:srgbClr val="FFFFFF"/>
                </a:solidFill>
                <a:latin typeface="Palatino"/>
                <a:cs typeface="Palatino"/>
              </a:rPr>
              <a:t>φύσις</a:t>
            </a:r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, </a:t>
            </a:r>
            <a:r>
              <a:rPr lang="it-IT" sz="2800" i="1" dirty="0" err="1" smtClean="0">
                <a:solidFill>
                  <a:srgbClr val="FFFFFF"/>
                </a:solidFill>
                <a:latin typeface="Palatino"/>
                <a:cs typeface="Palatino"/>
              </a:rPr>
              <a:t>physis</a:t>
            </a:r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) umana (314-318)</a:t>
            </a:r>
            <a:endParaRPr lang="it-IT" sz="2800" i="1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6838" y="1520008"/>
            <a:ext cx="86115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latin typeface="Palatino"/>
                <a:cs typeface="Palatino"/>
              </a:rPr>
              <a:t>Argomentazione 3</a:t>
            </a:r>
            <a:r>
              <a:rPr lang="it-IT" sz="2700" dirty="0" smtClean="0">
                <a:latin typeface="Palatino"/>
                <a:cs typeface="Palatino"/>
              </a:rPr>
              <a:t>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(</a:t>
            </a:r>
            <a:r>
              <a:rPr lang="it-IT" sz="2700" dirty="0" err="1" smtClean="0">
                <a:solidFill>
                  <a:srgbClr val="E46C0A"/>
                </a:solidFill>
                <a:latin typeface="Palatino"/>
                <a:cs typeface="Palatino"/>
              </a:rPr>
              <a:t>vv</a:t>
            </a:r>
            <a:r>
              <a:rPr lang="it-IT" sz="2700" dirty="0">
                <a:solidFill>
                  <a:srgbClr val="E46C0A"/>
                </a:solidFill>
                <a:latin typeface="Palatino"/>
                <a:cs typeface="Palatino"/>
              </a:rPr>
              <a:t>. </a:t>
            </a:r>
            <a:r>
              <a:rPr lang="it-IT" sz="2700" dirty="0" smtClean="0">
                <a:solidFill>
                  <a:srgbClr val="E46C0A"/>
                </a:solidFill>
                <a:latin typeface="Palatino"/>
                <a:cs typeface="Palatino"/>
              </a:rPr>
              <a:t>298-318):</a:t>
            </a:r>
            <a:r>
              <a:rPr lang="it-IT" sz="2700" dirty="0" smtClean="0">
                <a:latin typeface="Palatino"/>
                <a:cs typeface="Palatino"/>
              </a:rPr>
              <a:t>	 l’invasamento del dio non è follia, ma furore profetico (sacro per i Greci)</a:t>
            </a:r>
            <a:endParaRPr lang="it-IT" sz="2700" dirty="0">
              <a:latin typeface="Palatino"/>
              <a:cs typeface="Palatino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4829" y="5707900"/>
            <a:ext cx="853359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it-IT" sz="2100" dirty="0" smtClean="0">
                <a:solidFill>
                  <a:srgbClr val="FF6600"/>
                </a:solidFill>
                <a:latin typeface="Palatino"/>
                <a:cs typeface="Palatino"/>
              </a:rPr>
              <a:t>Il confronto, ancora una volta, è con </a:t>
            </a:r>
            <a:r>
              <a:rPr lang="it-IT" sz="2100" dirty="0" err="1" smtClean="0">
                <a:solidFill>
                  <a:srgbClr val="FF6600"/>
                </a:solidFill>
                <a:latin typeface="Palatino"/>
                <a:cs typeface="Palatino"/>
              </a:rPr>
              <a:t>Protagora</a:t>
            </a:r>
            <a:r>
              <a:rPr lang="it-IT" sz="2100" dirty="0" smtClean="0">
                <a:solidFill>
                  <a:srgbClr val="FF6600"/>
                </a:solidFill>
                <a:latin typeface="Palatino"/>
                <a:cs typeface="Palatino"/>
              </a:rPr>
              <a:t>, richiamato dall’affermazione sulla </a:t>
            </a:r>
            <a:r>
              <a:rPr lang="it-IT" sz="2100" i="1" dirty="0" err="1" smtClean="0">
                <a:solidFill>
                  <a:srgbClr val="FF6600"/>
                </a:solidFill>
                <a:latin typeface="Palatino"/>
                <a:cs typeface="Palatino"/>
              </a:rPr>
              <a:t>physis</a:t>
            </a:r>
            <a:r>
              <a:rPr lang="it-IT" sz="2100" i="1" dirty="0" smtClean="0">
                <a:solidFill>
                  <a:srgbClr val="FF6600"/>
                </a:solidFill>
                <a:latin typeface="Palatino"/>
                <a:cs typeface="Palatino"/>
              </a:rPr>
              <a:t> </a:t>
            </a:r>
            <a:r>
              <a:rPr lang="it-IT" sz="2100" dirty="0" smtClean="0">
                <a:solidFill>
                  <a:srgbClr val="FF6600"/>
                </a:solidFill>
                <a:latin typeface="Palatino"/>
                <a:cs typeface="Palatino"/>
              </a:rPr>
              <a:t>di Tiresia, ma come anche per i </a:t>
            </a:r>
            <a:r>
              <a:rPr lang="it-IT" sz="2100" i="1" dirty="0" err="1" smtClean="0">
                <a:solidFill>
                  <a:srgbClr val="FF6600"/>
                </a:solidFill>
                <a:latin typeface="Palatino"/>
                <a:cs typeface="Palatino"/>
              </a:rPr>
              <a:t>Kataballontes</a:t>
            </a:r>
            <a:r>
              <a:rPr lang="it-IT" sz="2100" i="1" dirty="0" smtClean="0">
                <a:solidFill>
                  <a:srgbClr val="FF6600"/>
                </a:solidFill>
                <a:latin typeface="Palatino"/>
                <a:cs typeface="Palatino"/>
              </a:rPr>
              <a:t> </a:t>
            </a:r>
            <a:r>
              <a:rPr lang="it-IT" sz="2100" i="1" dirty="0" err="1" smtClean="0">
                <a:solidFill>
                  <a:srgbClr val="FF6600"/>
                </a:solidFill>
                <a:latin typeface="Palatino"/>
                <a:cs typeface="Palatino"/>
              </a:rPr>
              <a:t>Logoi</a:t>
            </a:r>
            <a:r>
              <a:rPr lang="it-IT" sz="2100" dirty="0" smtClean="0">
                <a:solidFill>
                  <a:srgbClr val="FF6600"/>
                </a:solidFill>
                <a:latin typeface="Palatino"/>
                <a:cs typeface="Palatino"/>
              </a:rPr>
              <a:t>, Tiresia se ne distacca</a:t>
            </a:r>
            <a:endParaRPr lang="it-IT" sz="2100" dirty="0">
              <a:solidFill>
                <a:srgbClr val="FF66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5256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95805"/>
            <a:ext cx="7772400" cy="1470025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Tiresia: indovino ‘sofista’ nella </a:t>
            </a:r>
            <a:r>
              <a:rPr lang="it-IT" sz="3500" i="1" dirty="0" smtClean="0">
                <a:latin typeface="Palatino"/>
                <a:cs typeface="Palatino"/>
              </a:rPr>
              <a:t>Baccanti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8940" y="1837391"/>
            <a:ext cx="8441765" cy="17526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2800" dirty="0" smtClean="0">
                <a:latin typeface="Palatino"/>
                <a:cs typeface="Palatino"/>
              </a:rPr>
              <a:t>Sfruttamento del lessico intellettuale da parte di Euripide, perché connesso con uno dei temi principali della tragedia</a:t>
            </a:r>
            <a:endParaRPr lang="it-IT" sz="2800" dirty="0">
              <a:latin typeface="Palatino"/>
              <a:cs typeface="Palatino"/>
            </a:endParaRPr>
          </a:p>
        </p:txBody>
      </p:sp>
      <p:sp>
        <p:nvSpPr>
          <p:cNvPr id="5" name="Freccia giù 4"/>
          <p:cNvSpPr/>
          <p:nvPr/>
        </p:nvSpPr>
        <p:spPr>
          <a:xfrm>
            <a:off x="3989294" y="3694578"/>
            <a:ext cx="732118" cy="1071653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8940" y="5020235"/>
            <a:ext cx="8621060" cy="176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i="1" dirty="0" smtClean="0">
                <a:latin typeface="Palatino"/>
                <a:cs typeface="Palatino"/>
              </a:rPr>
              <a:t>Quale </a:t>
            </a:r>
            <a:r>
              <a:rPr lang="it-IT" sz="2200" dirty="0" smtClean="0">
                <a:latin typeface="Palatino"/>
                <a:cs typeface="Palatino"/>
              </a:rPr>
              <a:t>sia il rispetto che si deve agli </a:t>
            </a:r>
            <a:r>
              <a:rPr lang="it-IT" sz="2200" dirty="0" err="1" smtClean="0">
                <a:latin typeface="Palatino"/>
                <a:cs typeface="Palatino"/>
              </a:rPr>
              <a:t>dèi</a:t>
            </a:r>
            <a:endParaRPr lang="it-IT" sz="2200" dirty="0" smtClean="0">
              <a:latin typeface="Palatino"/>
              <a:cs typeface="Palatino"/>
            </a:endParaRP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i="1" dirty="0" smtClean="0">
                <a:latin typeface="Palatino"/>
                <a:cs typeface="Palatino"/>
              </a:rPr>
              <a:t>Quale </a:t>
            </a:r>
            <a:r>
              <a:rPr lang="it-IT" sz="2200" dirty="0" smtClean="0">
                <a:latin typeface="Palatino"/>
                <a:cs typeface="Palatino"/>
              </a:rPr>
              <a:t>sia il corretto atteggiamento religioso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i="1" dirty="0" smtClean="0">
                <a:latin typeface="Palatino"/>
                <a:cs typeface="Palatino"/>
              </a:rPr>
              <a:t>Quali </a:t>
            </a:r>
            <a:r>
              <a:rPr lang="it-IT" sz="2200" dirty="0" smtClean="0">
                <a:latin typeface="Palatino"/>
                <a:cs typeface="Palatino"/>
              </a:rPr>
              <a:t>i limiti umani che non devono essere superati per non essere tracotanti (e dunque puniti dalla divinità)</a:t>
            </a:r>
            <a:endParaRPr lang="it-IT" sz="2200" i="1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03232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it-IT" sz="3500" i="1" dirty="0" smtClean="0">
                <a:latin typeface="Palatino"/>
                <a:cs typeface="Palatino"/>
              </a:rPr>
              <a:t>Rhesis </a:t>
            </a:r>
            <a:r>
              <a:rPr lang="it-IT" sz="3500" dirty="0" smtClean="0">
                <a:latin typeface="Palatino"/>
                <a:cs typeface="Palatino"/>
              </a:rPr>
              <a:t>(monologo) di Tiresia</a:t>
            </a:r>
            <a:br>
              <a:rPr lang="it-IT" sz="3500" dirty="0" smtClean="0">
                <a:latin typeface="Palatino"/>
                <a:cs typeface="Palatino"/>
              </a:rPr>
            </a:b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266-327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10" y="2796352"/>
            <a:ext cx="603502" cy="801366"/>
          </a:xfrm>
          <a:prstGeom prst="downArrow">
            <a:avLst/>
          </a:prstGeom>
          <a:solidFill>
            <a:schemeClr val="tx1">
              <a:lumMod val="85000"/>
            </a:schemeClr>
          </a:solidFill>
          <a:ln w="57150" cmpd="sng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63304" y="3694753"/>
            <a:ext cx="8611584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Tiresia non è persuaso dalle argomentazioni di </a:t>
            </a:r>
            <a:r>
              <a:rPr lang="it-IT" sz="2800" dirty="0" err="1" smtClean="0">
                <a:solidFill>
                  <a:srgbClr val="FFFFFF"/>
                </a:solidFill>
                <a:latin typeface="Palatino"/>
                <a:cs typeface="Palatino"/>
              </a:rPr>
              <a:t>Penteo</a:t>
            </a:r>
            <a:r>
              <a:rPr lang="it-IT" sz="2800" dirty="0" smtClean="0">
                <a:solidFill>
                  <a:srgbClr val="FFFFFF"/>
                </a:solidFill>
                <a:latin typeface="Palatino"/>
                <a:cs typeface="Palatino"/>
              </a:rPr>
              <a:t>, dunque non farà guerra al dio: </a:t>
            </a:r>
          </a:p>
          <a:p>
            <a:pPr algn="just">
              <a:spcAft>
                <a:spcPts val="1200"/>
              </a:spcAft>
            </a:pPr>
            <a:r>
              <a:rPr lang="it-IT" sz="2800" dirty="0">
                <a:solidFill>
                  <a:srgbClr val="FFFFFF"/>
                </a:solidFill>
                <a:latin typeface="Palatino"/>
                <a:cs typeface="Palatino"/>
              </a:rPr>
              <a:t>	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κοὐ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θεομ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α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χήσω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σῶν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λόγων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π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εισθεὶς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ὕ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π</a:t>
            </a: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ο</a:t>
            </a:r>
            <a:endParaRPr lang="it-IT" sz="2500" dirty="0" smtClean="0">
              <a:solidFill>
                <a:srgbClr val="FFFFFF"/>
              </a:solidFill>
              <a:latin typeface="Palatino"/>
              <a:cs typeface="Palatino"/>
            </a:endParaRPr>
          </a:p>
          <a:p>
            <a:pPr marL="342900" indent="-342900" algn="just">
              <a:spcAft>
                <a:spcPts val="1200"/>
              </a:spcAft>
              <a:buFont typeface="Arial"/>
              <a:buChar char="•"/>
            </a:pPr>
            <a:r>
              <a:rPr lang="it-IT" sz="2500" dirty="0" err="1" smtClean="0">
                <a:solidFill>
                  <a:srgbClr val="FFFFFF"/>
                </a:solidFill>
                <a:latin typeface="Palatino"/>
                <a:cs typeface="Palatino"/>
              </a:rPr>
              <a:t>Penteo</a:t>
            </a: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 è pazzo, di una follia inguaribile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500" dirty="0" smtClean="0">
                <a:solidFill>
                  <a:srgbClr val="FFFFFF"/>
                </a:solidFill>
                <a:latin typeface="Palatino"/>
                <a:cs typeface="Palatino"/>
              </a:rPr>
              <a:t>È inguaribile perché malato pur senza veleni</a:t>
            </a:r>
            <a:endParaRPr lang="it-IT" sz="2500" dirty="0">
              <a:solidFill>
                <a:srgbClr val="FFFFFF"/>
              </a:solidFill>
              <a:latin typeface="Palatino"/>
              <a:cs typeface="Palatino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6838" y="1489028"/>
            <a:ext cx="86115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3200" dirty="0" smtClean="0">
                <a:solidFill>
                  <a:schemeClr val="bg2"/>
                </a:solidFill>
                <a:latin typeface="Palatino"/>
                <a:cs typeface="Palatino"/>
              </a:rPr>
              <a:t>Perorazione (</a:t>
            </a:r>
            <a:r>
              <a:rPr lang="it-IT" sz="3200" dirty="0" err="1" smtClean="0">
                <a:solidFill>
                  <a:schemeClr val="bg2"/>
                </a:solidFill>
                <a:latin typeface="Palatino"/>
                <a:cs typeface="Palatino"/>
              </a:rPr>
              <a:t>vv</a:t>
            </a:r>
            <a:r>
              <a:rPr lang="it-IT" sz="3200" dirty="0" smtClean="0">
                <a:solidFill>
                  <a:schemeClr val="bg2"/>
                </a:solidFill>
                <a:latin typeface="Palatino"/>
                <a:cs typeface="Palatino"/>
              </a:rPr>
              <a:t>. 319-327)</a:t>
            </a:r>
          </a:p>
          <a:p>
            <a:pPr algn="ctr">
              <a:spcAft>
                <a:spcPts val="1200"/>
              </a:spcAft>
            </a:pPr>
            <a:r>
              <a:rPr lang="it-IT" sz="2800" dirty="0">
                <a:latin typeface="Palatino"/>
                <a:cs typeface="Palatino"/>
              </a:rPr>
              <a:t>b</a:t>
            </a:r>
            <a:r>
              <a:rPr lang="it-IT" sz="2800" dirty="0" smtClean="0">
                <a:latin typeface="Palatino"/>
                <a:cs typeface="Palatino"/>
              </a:rPr>
              <a:t>isogna onorare il dio</a:t>
            </a:r>
            <a:endParaRPr lang="it-IT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71665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Cadmo, </a:t>
            </a: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330-342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0142" y="2029132"/>
            <a:ext cx="7961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smtClean="0">
                <a:latin typeface="Palatino"/>
                <a:cs typeface="Palatino"/>
              </a:rPr>
              <a:t>Discorso asseverativo della </a:t>
            </a:r>
            <a:r>
              <a:rPr lang="it-IT" sz="2500" i="1" dirty="0" smtClean="0">
                <a:latin typeface="Palatino"/>
                <a:cs typeface="Palatino"/>
              </a:rPr>
              <a:t>rhesis </a:t>
            </a:r>
            <a:r>
              <a:rPr lang="it-IT" sz="2500" dirty="0" smtClean="0">
                <a:latin typeface="Palatino"/>
                <a:cs typeface="Palatino"/>
              </a:rPr>
              <a:t>di Tiresia, con molti richiami formali e tematici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4089501" y="3380814"/>
            <a:ext cx="567765" cy="80136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51866" y="4476481"/>
            <a:ext cx="7115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Palatino"/>
                <a:cs typeface="Palatino"/>
              </a:rPr>
              <a:t>Centrale la descrizione di </a:t>
            </a:r>
            <a:r>
              <a:rPr lang="it-IT" sz="2800" dirty="0" err="1" smtClean="0">
                <a:latin typeface="Palatino"/>
                <a:cs typeface="Palatino"/>
              </a:rPr>
              <a:t>Penteo</a:t>
            </a:r>
            <a:r>
              <a:rPr lang="it-IT" sz="2800" dirty="0" smtClean="0">
                <a:latin typeface="Palatino"/>
                <a:cs typeface="Palatino"/>
              </a:rPr>
              <a:t> come folle</a:t>
            </a:r>
            <a:endParaRPr lang="it-IT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74766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err="1" smtClean="0">
                <a:latin typeface="Palatino"/>
                <a:cs typeface="Palatino"/>
              </a:rPr>
              <a:t>Penteo</a:t>
            </a:r>
            <a:r>
              <a:rPr lang="it-IT" sz="3500" dirty="0" smtClean="0">
                <a:latin typeface="Palatino"/>
                <a:cs typeface="Palatino"/>
              </a:rPr>
              <a:t>, </a:t>
            </a: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343-357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0142" y="2029132"/>
            <a:ext cx="7961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smtClean="0">
                <a:latin typeface="Palatino"/>
                <a:cs typeface="Palatino"/>
              </a:rPr>
              <a:t>Rifiuta le accuse di Cadmo e Tiresia e, a sua volta, accusa i due di essere folli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4089501" y="3380814"/>
            <a:ext cx="567765" cy="80136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80142" y="4476481"/>
            <a:ext cx="8425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Palatino"/>
                <a:cs typeface="Palatino"/>
              </a:rPr>
              <a:t>Tiresia è detto ‘maestro della follia’ (</a:t>
            </a:r>
            <a:r>
              <a:rPr lang="it-IT" sz="2800" dirty="0" err="1" smtClean="0">
                <a:latin typeface="Palatino"/>
                <a:cs typeface="Palatino"/>
              </a:rPr>
              <a:t>τῆς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ἀνοί</a:t>
            </a:r>
            <a:r>
              <a:rPr lang="it-IT" sz="2800" dirty="0" smtClean="0">
                <a:latin typeface="Palatino"/>
                <a:cs typeface="Palatino"/>
              </a:rPr>
              <a:t>α</a:t>
            </a:r>
            <a:r>
              <a:rPr lang="it-IT" sz="2800" dirty="0" err="1" smtClean="0">
                <a:latin typeface="Palatino"/>
                <a:cs typeface="Palatino"/>
              </a:rPr>
              <a:t>ς</a:t>
            </a:r>
            <a:r>
              <a:rPr lang="it-IT" sz="2800" dirty="0" smtClean="0">
                <a:latin typeface="Palatino"/>
                <a:cs typeface="Palatino"/>
              </a:rPr>
              <a:t> … </a:t>
            </a:r>
            <a:r>
              <a:rPr lang="it-IT" sz="2800" dirty="0" err="1" smtClean="0">
                <a:latin typeface="Palatino"/>
                <a:cs typeface="Palatino"/>
              </a:rPr>
              <a:t>τὸν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διδ</a:t>
            </a:r>
            <a:r>
              <a:rPr lang="it-IT" sz="2800" dirty="0" smtClean="0">
                <a:latin typeface="Palatino"/>
                <a:cs typeface="Palatino"/>
              </a:rPr>
              <a:t>α</a:t>
            </a:r>
            <a:r>
              <a:rPr lang="it-IT" sz="2800" dirty="0" err="1" smtClean="0">
                <a:latin typeface="Palatino"/>
                <a:cs typeface="Palatino"/>
              </a:rPr>
              <a:t>σκ</a:t>
            </a:r>
            <a:r>
              <a:rPr lang="it-IT" sz="2800" dirty="0" smtClean="0">
                <a:latin typeface="Palatino"/>
                <a:cs typeface="Palatino"/>
              </a:rPr>
              <a:t>α</a:t>
            </a:r>
            <a:r>
              <a:rPr lang="it-IT" sz="2800" dirty="0" err="1" smtClean="0">
                <a:latin typeface="Palatino"/>
                <a:cs typeface="Palatino"/>
              </a:rPr>
              <a:t>λoν</a:t>
            </a:r>
            <a:r>
              <a:rPr lang="it-IT" sz="2800" dirty="0" smtClean="0">
                <a:latin typeface="Palatino"/>
                <a:cs typeface="Palatino"/>
              </a:rPr>
              <a:t>) di Cadmo</a:t>
            </a:r>
            <a:endParaRPr lang="it-IT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2339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Tiresia, </a:t>
            </a:r>
            <a:r>
              <a:rPr lang="it-IT" sz="3500" dirty="0" err="1" smtClean="0">
                <a:latin typeface="Palatino"/>
                <a:cs typeface="Palatino"/>
              </a:rPr>
              <a:t>vv</a:t>
            </a:r>
            <a:r>
              <a:rPr lang="it-IT" sz="3500" dirty="0" smtClean="0">
                <a:latin typeface="Palatino"/>
                <a:cs typeface="Palatino"/>
              </a:rPr>
              <a:t>. 358-369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95630" y="1820376"/>
            <a:ext cx="7961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 smtClean="0">
                <a:latin typeface="Palatino"/>
                <a:cs typeface="Palatino"/>
              </a:rPr>
              <a:t>Chiusura di Tiresia carica retoricamente </a:t>
            </a:r>
            <a:r>
              <a:rPr lang="it-IT" sz="2500" dirty="0" smtClean="0">
                <a:latin typeface="Palatino"/>
                <a:cs typeface="Palatino"/>
                <a:sym typeface="Wingdings"/>
              </a:rPr>
              <a:t> ricca di figure retoriche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4089501" y="2962584"/>
            <a:ext cx="567765" cy="80136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80142" y="3872371"/>
            <a:ext cx="842572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500" dirty="0" smtClean="0">
                <a:latin typeface="Palatino"/>
                <a:cs typeface="Palatino"/>
              </a:rPr>
              <a:t>ribadisce la follia di </a:t>
            </a:r>
            <a:r>
              <a:rPr lang="it-IT" sz="2500" dirty="0" err="1" smtClean="0">
                <a:latin typeface="Palatino"/>
                <a:cs typeface="Palatino"/>
              </a:rPr>
              <a:t>Penteo</a:t>
            </a:r>
            <a:r>
              <a:rPr lang="it-IT" sz="2500" dirty="0" smtClean="0">
                <a:latin typeface="Palatino"/>
                <a:cs typeface="Palatino"/>
              </a:rPr>
              <a:t> (</a:t>
            </a:r>
            <a:r>
              <a:rPr lang="it-IT" sz="2500" dirty="0" err="1" smtClean="0">
                <a:latin typeface="Palatino"/>
                <a:cs typeface="Palatino"/>
              </a:rPr>
              <a:t>vv</a:t>
            </a:r>
            <a:r>
              <a:rPr lang="it-IT" sz="2500" dirty="0" smtClean="0">
                <a:latin typeface="Palatino"/>
                <a:cs typeface="Palatino"/>
              </a:rPr>
              <a:t>. 258-359, 369)</a:t>
            </a:r>
          </a:p>
          <a:p>
            <a:pPr marL="342900" indent="-342900">
              <a:buFont typeface="Arial"/>
              <a:buChar char="•"/>
            </a:pPr>
            <a:r>
              <a:rPr lang="it-IT" sz="2500" dirty="0">
                <a:latin typeface="Palatino"/>
                <a:cs typeface="Palatino"/>
              </a:rPr>
              <a:t>d</a:t>
            </a:r>
            <a:r>
              <a:rPr lang="it-IT" sz="2500" dirty="0" smtClean="0">
                <a:latin typeface="Palatino"/>
                <a:cs typeface="Palatino"/>
              </a:rPr>
              <a:t>a indovino fa (finalmente…) una profezia, ma senza lesinare in figure retoriche ‘etimologizzanti’</a:t>
            </a:r>
            <a:endParaRPr lang="it-IT" sz="2500" dirty="0">
              <a:latin typeface="Palatino"/>
              <a:cs typeface="Palatino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0747" y="5607218"/>
            <a:ext cx="83460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it-IT" sz="2500" dirty="0" err="1" smtClean="0">
                <a:solidFill>
                  <a:srgbClr val="FF0000"/>
                </a:solidFill>
                <a:latin typeface="Palatino"/>
                <a:cs typeface="Palatino"/>
              </a:rPr>
              <a:t>vv</a:t>
            </a:r>
            <a:r>
              <a:rPr lang="it-IT" sz="2500" dirty="0" smtClean="0">
                <a:solidFill>
                  <a:srgbClr val="FF0000"/>
                </a:solidFill>
                <a:latin typeface="Palatino"/>
                <a:cs typeface="Palatino"/>
              </a:rPr>
              <a:t>. 367-368: </a:t>
            </a:r>
            <a:r>
              <a:rPr lang="it-IT" sz="2500" i="1" dirty="0" err="1" smtClean="0">
                <a:solidFill>
                  <a:srgbClr val="FF0000"/>
                </a:solidFill>
                <a:latin typeface="Palatino"/>
                <a:cs typeface="Palatino"/>
              </a:rPr>
              <a:t>Pentheus</a:t>
            </a:r>
            <a:r>
              <a:rPr lang="it-IT" sz="2500" i="1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500" dirty="0" smtClean="0">
                <a:solidFill>
                  <a:srgbClr val="FF0000"/>
                </a:solidFill>
                <a:latin typeface="Palatino"/>
                <a:cs typeface="Palatino"/>
              </a:rPr>
              <a:t>come apportatore di </a:t>
            </a:r>
            <a:r>
              <a:rPr lang="it-IT" sz="2500" i="1" dirty="0" err="1" smtClean="0">
                <a:solidFill>
                  <a:srgbClr val="FF0000"/>
                </a:solidFill>
                <a:latin typeface="Palatino"/>
                <a:cs typeface="Palatino"/>
              </a:rPr>
              <a:t>penthos</a:t>
            </a:r>
            <a:r>
              <a:rPr lang="it-IT" sz="2500" dirty="0" smtClean="0">
                <a:solidFill>
                  <a:srgbClr val="FF0000"/>
                </a:solidFill>
                <a:latin typeface="Palatino"/>
                <a:cs typeface="Palatino"/>
              </a:rPr>
              <a:t> (= dolore) nella casa regale</a:t>
            </a:r>
            <a:endParaRPr lang="it-IT" sz="2500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43250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95805"/>
            <a:ext cx="7772400" cy="1470025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Tiresia: indovino ‘sofista’ nella </a:t>
            </a:r>
            <a:r>
              <a:rPr lang="it-IT" sz="3500" i="1" dirty="0" smtClean="0">
                <a:latin typeface="Palatino"/>
                <a:cs typeface="Palatino"/>
              </a:rPr>
              <a:t>Baccanti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8940" y="1344338"/>
            <a:ext cx="8441765" cy="17526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2800" dirty="0" smtClean="0">
                <a:latin typeface="Palatino"/>
                <a:cs typeface="Palatino"/>
              </a:rPr>
              <a:t>Tema della saggezza e di “ciò che è saggio” (</a:t>
            </a:r>
            <a:r>
              <a:rPr lang="it-IT" sz="2800" dirty="0" err="1" smtClean="0">
                <a:latin typeface="Palatino"/>
                <a:cs typeface="Palatino"/>
              </a:rPr>
              <a:t>τὸ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σοφόν</a:t>
            </a:r>
            <a:r>
              <a:rPr lang="it-IT" sz="2800" dirty="0" smtClean="0">
                <a:latin typeface="Palatino"/>
                <a:cs typeface="Palatino"/>
              </a:rPr>
              <a:t>, </a:t>
            </a:r>
            <a:r>
              <a:rPr lang="it-IT" sz="2800" i="1" dirty="0" smtClean="0">
                <a:latin typeface="Palatino"/>
                <a:cs typeface="Palatino"/>
              </a:rPr>
              <a:t>to </a:t>
            </a:r>
            <a:r>
              <a:rPr lang="it-IT" sz="2800" i="1" dirty="0" err="1" smtClean="0">
                <a:latin typeface="Palatino"/>
                <a:cs typeface="Palatino"/>
              </a:rPr>
              <a:t>sophon</a:t>
            </a:r>
            <a:r>
              <a:rPr lang="it-IT" sz="2800" dirty="0" smtClean="0">
                <a:latin typeface="Palatino"/>
                <a:cs typeface="Palatino"/>
              </a:rPr>
              <a:t>) in relazione alla sfera divina è sviluppato tramite ironia </a:t>
            </a:r>
            <a:r>
              <a:rPr lang="it-IT" sz="2800" dirty="0" smtClean="0">
                <a:latin typeface="Palatino"/>
                <a:cs typeface="Palatino"/>
                <a:sym typeface="Wingdings"/>
              </a:rPr>
              <a:t> rovesciamento centrale in tutto il primo </a:t>
            </a:r>
            <a:r>
              <a:rPr lang="it-IT" sz="2800" dirty="0" err="1" smtClean="0">
                <a:latin typeface="Palatino"/>
                <a:cs typeface="Palatino"/>
                <a:sym typeface="Wingdings"/>
              </a:rPr>
              <a:t>episodo</a:t>
            </a:r>
            <a:endParaRPr lang="it-IT" sz="2800" dirty="0">
              <a:latin typeface="Palatino"/>
              <a:cs typeface="Palatino"/>
            </a:endParaRPr>
          </a:p>
        </p:txBody>
      </p:sp>
      <p:sp>
        <p:nvSpPr>
          <p:cNvPr id="5" name="Freccia giù 4"/>
          <p:cNvSpPr/>
          <p:nvPr/>
        </p:nvSpPr>
        <p:spPr>
          <a:xfrm>
            <a:off x="3989294" y="3096938"/>
            <a:ext cx="567765" cy="907299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8940" y="4093883"/>
            <a:ext cx="8621060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Cadmo e Tiresia descritti e vestiti come ‘folli’ sono in realtà saggi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err="1" smtClean="0">
                <a:latin typeface="Palatino"/>
                <a:cs typeface="Palatino"/>
              </a:rPr>
              <a:t>Penteo</a:t>
            </a:r>
            <a:r>
              <a:rPr lang="it-IT" sz="2200" dirty="0">
                <a:latin typeface="Palatino"/>
                <a:cs typeface="Palatino"/>
              </a:rPr>
              <a:t> </a:t>
            </a:r>
            <a:r>
              <a:rPr lang="it-IT" sz="2200" dirty="0" smtClean="0">
                <a:latin typeface="Palatino"/>
                <a:cs typeface="Palatino"/>
              </a:rPr>
              <a:t>vestito da re e ‘sano di mente’ è in realtà folle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I due vecchi Cadmo e Tiresia ringiovaniscono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Tiresia, leggendario indovino dei ‘re’, descritto più come un intellettuale ‘sofista’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…………</a:t>
            </a:r>
          </a:p>
        </p:txBody>
      </p:sp>
    </p:spTree>
    <p:extLst>
      <p:ext uri="{BB962C8B-B14F-4D97-AF65-F5344CB8AC3E}">
        <p14:creationId xmlns:p14="http://schemas.microsoft.com/office/powerpoint/2010/main" val="141144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95805"/>
            <a:ext cx="7772400" cy="1470025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Chi erano i sofisti?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8940" y="1120222"/>
            <a:ext cx="8516472" cy="4064369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1200"/>
              </a:spcAft>
              <a:buFont typeface="Wingdings" charset="2"/>
              <a:buChar char="Ø"/>
            </a:pPr>
            <a:r>
              <a:rPr lang="it-IT" sz="2400" dirty="0" smtClean="0">
                <a:latin typeface="Palatino"/>
                <a:cs typeface="Palatino"/>
              </a:rPr>
              <a:t>Antica Sofistica: corrente filosofico-intellettuale sviluppatasi in Grecia a partire dalla seconda metà del V sec. a.C., che poneva al centro problematiche relative all’uomo, nella sua dimensione politica ma anche etica </a:t>
            </a:r>
            <a:r>
              <a:rPr lang="it-IT" sz="2000" dirty="0" smtClean="0">
                <a:latin typeface="Palatino"/>
                <a:cs typeface="Palatino"/>
              </a:rPr>
              <a:t>[</a:t>
            </a:r>
            <a:r>
              <a:rPr lang="it-IT" sz="2000" dirty="0" smtClean="0">
                <a:latin typeface="Palatino"/>
                <a:cs typeface="Palatino"/>
                <a:sym typeface="Wingdings"/>
              </a:rPr>
              <a:t> </a:t>
            </a:r>
            <a:r>
              <a:rPr lang="it-IT" sz="2000" i="1" dirty="0" smtClean="0">
                <a:latin typeface="Palatino"/>
                <a:cs typeface="Palatino"/>
                <a:sym typeface="Wingdings"/>
              </a:rPr>
              <a:t>anche </a:t>
            </a:r>
            <a:r>
              <a:rPr lang="it-IT" sz="2000" dirty="0" smtClean="0">
                <a:latin typeface="Palatino"/>
                <a:cs typeface="Palatino"/>
                <a:sym typeface="Wingdings"/>
              </a:rPr>
              <a:t>rapporto con il divino]</a:t>
            </a:r>
            <a:endParaRPr lang="it-IT" sz="2400" dirty="0">
              <a:latin typeface="Palatino"/>
              <a:cs typeface="Palatino"/>
              <a:sym typeface="Wingdings"/>
            </a:endParaRPr>
          </a:p>
          <a:p>
            <a:pPr marL="457200" indent="-457200" algn="just">
              <a:buFont typeface="Wingdings" charset="2"/>
              <a:buChar char="Ø"/>
            </a:pPr>
            <a:r>
              <a:rPr lang="it-IT" sz="2400" dirty="0" err="1" smtClean="0">
                <a:latin typeface="Palatino"/>
                <a:cs typeface="Palatino"/>
                <a:sym typeface="Wingdings"/>
              </a:rPr>
              <a:t>σοφιστής</a:t>
            </a:r>
            <a:r>
              <a:rPr lang="it-IT" sz="2400" dirty="0" smtClean="0">
                <a:latin typeface="Palatino"/>
                <a:cs typeface="Palatino"/>
                <a:sym typeface="Wingdings"/>
              </a:rPr>
              <a:t> (</a:t>
            </a:r>
            <a:r>
              <a:rPr lang="it-IT" sz="2400" i="1" dirty="0" err="1" smtClean="0">
                <a:latin typeface="Palatino"/>
                <a:cs typeface="Palatino"/>
                <a:sym typeface="Wingdings"/>
              </a:rPr>
              <a:t>sophistés</a:t>
            </a:r>
            <a:r>
              <a:rPr lang="it-IT" sz="2400" dirty="0" smtClean="0">
                <a:latin typeface="Palatino"/>
                <a:cs typeface="Palatino"/>
                <a:sym typeface="Wingdings"/>
              </a:rPr>
              <a:t>), «sofista»  assume ben presto una connotazione negativa nell’Atene di V sec.</a:t>
            </a:r>
          </a:p>
          <a:p>
            <a:pPr marL="914400" lvl="1" indent="-457200" algn="just">
              <a:buFont typeface="Arial"/>
              <a:buChar char="•"/>
            </a:pPr>
            <a:r>
              <a:rPr lang="it-IT" sz="2000" dirty="0" smtClean="0">
                <a:latin typeface="Palatino"/>
                <a:cs typeface="Palatino"/>
                <a:sym typeface="Wingdings"/>
              </a:rPr>
              <a:t>sofisti, maestri solo per guadagno</a:t>
            </a:r>
          </a:p>
          <a:p>
            <a:pPr marL="914400" lvl="1" indent="-457200" algn="just">
              <a:buFont typeface="Arial"/>
              <a:buChar char="•"/>
            </a:pPr>
            <a:r>
              <a:rPr lang="it-IT" sz="2000" dirty="0" smtClean="0">
                <a:latin typeface="Palatino"/>
                <a:cs typeface="Palatino"/>
                <a:sym typeface="Wingdings"/>
              </a:rPr>
              <a:t>sofisti, come ‘professionisti della parola’  insegnavano a usare l’arte della persuasione in modo fraudolento, ingannevole</a:t>
            </a:r>
          </a:p>
          <a:p>
            <a:pPr marL="457200" indent="-457200" algn="just">
              <a:buFont typeface="Wingdings" charset="2"/>
              <a:buChar char="Ø"/>
            </a:pPr>
            <a:endParaRPr lang="it-IT" sz="2400" i="1" dirty="0">
              <a:latin typeface="Palatino"/>
              <a:cs typeface="Palatino"/>
            </a:endParaRPr>
          </a:p>
        </p:txBody>
      </p:sp>
      <p:sp>
        <p:nvSpPr>
          <p:cNvPr id="7" name="Freccia giù 6"/>
          <p:cNvSpPr/>
          <p:nvPr/>
        </p:nvSpPr>
        <p:spPr>
          <a:xfrm>
            <a:off x="4213409" y="5069175"/>
            <a:ext cx="567765" cy="593533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0" y="576455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>
                <a:latin typeface="Palatino"/>
                <a:cs typeface="Palatino"/>
              </a:rPr>
              <a:t>Dimostrar vero ciò che è falso</a:t>
            </a:r>
          </a:p>
          <a:p>
            <a:pPr algn="ctr"/>
            <a:r>
              <a:rPr lang="it-IT" sz="2300" dirty="0" smtClean="0">
                <a:latin typeface="Palatino"/>
                <a:cs typeface="Palatino"/>
              </a:rPr>
              <a:t>Messa in discussione delle verità tradizionali</a:t>
            </a:r>
            <a:endParaRPr lang="it-IT" sz="23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30899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95805"/>
            <a:ext cx="7772400" cy="1470025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Tiresia: indovino ‘sofista’ nella </a:t>
            </a:r>
            <a:r>
              <a:rPr lang="it-IT" sz="3500" i="1" dirty="0" smtClean="0">
                <a:latin typeface="Palatino"/>
                <a:cs typeface="Palatino"/>
              </a:rPr>
              <a:t>Baccanti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3452" y="1499238"/>
            <a:ext cx="8441765" cy="1345074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2600" dirty="0" smtClean="0">
                <a:latin typeface="Palatino"/>
                <a:cs typeface="Palatino"/>
              </a:rPr>
              <a:t>Tiresia: indovino dei re </a:t>
            </a:r>
            <a:r>
              <a:rPr lang="it-IT" sz="2600" dirty="0" smtClean="0">
                <a:latin typeface="Palatino"/>
                <a:cs typeface="Palatino"/>
                <a:sym typeface="Wingdings"/>
              </a:rPr>
              <a:t> rappresentante </a:t>
            </a:r>
            <a:r>
              <a:rPr lang="it-IT" sz="2600" i="1" dirty="0" smtClean="0">
                <a:latin typeface="Palatino"/>
                <a:cs typeface="Palatino"/>
                <a:sym typeface="Wingdings"/>
              </a:rPr>
              <a:t>par </a:t>
            </a:r>
            <a:r>
              <a:rPr lang="it-IT" sz="2600" i="1" dirty="0" err="1" smtClean="0">
                <a:latin typeface="Palatino"/>
                <a:cs typeface="Palatino"/>
                <a:sym typeface="Wingdings"/>
              </a:rPr>
              <a:t>excellence</a:t>
            </a:r>
            <a:r>
              <a:rPr lang="it-IT" sz="2600" i="1" dirty="0" smtClean="0">
                <a:latin typeface="Palatino"/>
                <a:cs typeface="Palatino"/>
                <a:sym typeface="Wingdings"/>
              </a:rPr>
              <a:t> </a:t>
            </a:r>
            <a:r>
              <a:rPr lang="it-IT" sz="2600" dirty="0" smtClean="0">
                <a:latin typeface="Palatino"/>
                <a:cs typeface="Palatino"/>
                <a:sym typeface="Wingdings"/>
              </a:rPr>
              <a:t>del sapere tradizionale</a:t>
            </a:r>
            <a:endParaRPr lang="it-IT" sz="2600" dirty="0">
              <a:latin typeface="Palatino"/>
              <a:cs typeface="Palatino"/>
            </a:endParaRPr>
          </a:p>
        </p:txBody>
      </p:sp>
      <p:sp>
        <p:nvSpPr>
          <p:cNvPr id="5" name="Freccia giù 4"/>
          <p:cNvSpPr/>
          <p:nvPr/>
        </p:nvSpPr>
        <p:spPr>
          <a:xfrm>
            <a:off x="4198468" y="3081997"/>
            <a:ext cx="567765" cy="907299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8940" y="4093883"/>
            <a:ext cx="862106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Molto più vicino a un intellettuale che a un indovino 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</a:t>
            </a:r>
            <a:r>
              <a:rPr lang="it-IT" sz="2200" dirty="0" smtClean="0">
                <a:latin typeface="Palatino"/>
                <a:cs typeface="Palatino"/>
              </a:rPr>
              <a:t> si serve di meccanismi retorici e di argomentazioni proprie della </a:t>
            </a:r>
            <a:r>
              <a:rPr lang="it-IT" sz="2200" dirty="0" err="1" smtClean="0">
                <a:latin typeface="Palatino"/>
                <a:cs typeface="Palatino"/>
              </a:rPr>
              <a:t>Sofisitica</a:t>
            </a:r>
            <a:endParaRPr lang="it-IT" sz="2200" dirty="0" smtClean="0">
              <a:latin typeface="Palatino"/>
              <a:cs typeface="Palatino"/>
            </a:endParaRP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Vero detentore di saggezza e sapienza in materia divina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Re-interprete del sapere tradizionale, senza essere </a:t>
            </a:r>
            <a:r>
              <a:rPr lang="it-IT" sz="2200" i="1" dirty="0" err="1" smtClean="0">
                <a:latin typeface="Palatino"/>
                <a:cs typeface="Palatino"/>
              </a:rPr>
              <a:t>hybristes</a:t>
            </a:r>
            <a:r>
              <a:rPr lang="it-IT" sz="2200" dirty="0" smtClean="0">
                <a:latin typeface="Palatino"/>
                <a:cs typeface="Palatino"/>
              </a:rPr>
              <a:t>, «tracotante» nei confronti della divinità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lang="it-IT" sz="2200" dirty="0" smtClean="0">
                <a:latin typeface="Palatino"/>
                <a:cs typeface="Palatino"/>
              </a:rPr>
              <a:t>Guida affidabile nello stabilimento dei limiti umani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87059" y="2435413"/>
            <a:ext cx="24294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dirty="0" smtClean="0">
                <a:solidFill>
                  <a:srgbClr val="FF0000"/>
                </a:solidFill>
                <a:latin typeface="Palatino"/>
                <a:cs typeface="Palatino"/>
              </a:rPr>
              <a:t>Rovesciamento</a:t>
            </a:r>
            <a:endParaRPr lang="it-IT" sz="2600" dirty="0">
              <a:solidFill>
                <a:srgbClr val="FF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65594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95805"/>
            <a:ext cx="7772400" cy="1470025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Tiresia: indovino ‘sofista’ nella </a:t>
            </a:r>
            <a:r>
              <a:rPr lang="it-IT" sz="3500" i="1" dirty="0" smtClean="0">
                <a:latin typeface="Palatino"/>
                <a:cs typeface="Palatino"/>
              </a:rPr>
              <a:t>Baccanti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8940" y="1448925"/>
            <a:ext cx="8441765" cy="1345074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it-IT" sz="2600" dirty="0" smtClean="0">
                <a:latin typeface="Palatino"/>
                <a:cs typeface="Palatino"/>
              </a:rPr>
              <a:t>Costruzione del personaggio di Tiresia in chiave intellettualistica nel Primo Episodio, da:</a:t>
            </a:r>
            <a:endParaRPr lang="it-IT" sz="2600" dirty="0">
              <a:latin typeface="Palatino"/>
              <a:cs typeface="Palatino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8000" y="3272118"/>
            <a:ext cx="8382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lphaLcParenR"/>
            </a:pPr>
            <a:r>
              <a:rPr lang="it-IT" sz="2200" dirty="0" smtClean="0">
                <a:latin typeface="Palatino"/>
                <a:cs typeface="Palatino"/>
              </a:rPr>
              <a:t>Confronto, 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in chiave positiva, </a:t>
            </a:r>
            <a:r>
              <a:rPr lang="it-IT" sz="2200" dirty="0" smtClean="0">
                <a:latin typeface="Palatino"/>
                <a:cs typeface="Palatino"/>
              </a:rPr>
              <a:t>con Cadmo 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 tradizione </a:t>
            </a:r>
            <a:r>
              <a:rPr lang="it-IT" sz="2200" i="1" dirty="0" smtClean="0">
                <a:latin typeface="Palatino"/>
                <a:cs typeface="Palatino"/>
                <a:sym typeface="Wingdings"/>
              </a:rPr>
              <a:t>VS 												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innovazione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LcParenR"/>
            </a:pPr>
            <a:endParaRPr lang="it-IT" sz="2200" dirty="0" smtClean="0">
              <a:latin typeface="Palatino"/>
              <a:cs typeface="Palatino"/>
            </a:endParaRPr>
          </a:p>
          <a:p>
            <a:pPr marL="457200" indent="-457200">
              <a:spcAft>
                <a:spcPts val="1000"/>
              </a:spcAft>
              <a:buFont typeface="+mj-lt"/>
              <a:buAutoNum type="alphaLcParenR"/>
              <a:tabLst>
                <a:tab pos="6184900" algn="l"/>
              </a:tabLst>
            </a:pPr>
            <a:r>
              <a:rPr lang="it-IT" sz="2200" dirty="0" smtClean="0">
                <a:latin typeface="Palatino"/>
                <a:cs typeface="Palatino"/>
              </a:rPr>
              <a:t>Confronto,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 in chiave oppositiva, </a:t>
            </a:r>
            <a:r>
              <a:rPr lang="it-IT" sz="2200" dirty="0" smtClean="0">
                <a:latin typeface="Palatino"/>
                <a:cs typeface="Palatino"/>
              </a:rPr>
              <a:t>con </a:t>
            </a:r>
            <a:r>
              <a:rPr lang="it-IT" sz="2200" dirty="0" err="1" smtClean="0">
                <a:latin typeface="Palatino"/>
                <a:cs typeface="Palatino"/>
              </a:rPr>
              <a:t>Penteo</a:t>
            </a:r>
            <a:r>
              <a:rPr lang="it-IT" sz="2200" dirty="0" smtClean="0">
                <a:latin typeface="Palatino"/>
                <a:cs typeface="Palatino"/>
              </a:rPr>
              <a:t> 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 rispetto </a:t>
            </a:r>
            <a:r>
              <a:rPr lang="it-IT" sz="2200" i="1" dirty="0" smtClean="0">
                <a:latin typeface="Palatino"/>
                <a:cs typeface="Palatino"/>
                <a:sym typeface="Wingdings"/>
              </a:rPr>
              <a:t>VS 	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tracotanza</a:t>
            </a:r>
            <a:endParaRPr lang="it-IT" sz="2200" dirty="0">
              <a:latin typeface="Palatino"/>
              <a:cs typeface="Palatino"/>
              <a:sym typeface="Wingdings"/>
            </a:endParaRPr>
          </a:p>
          <a:p>
            <a:r>
              <a:rPr lang="it-IT" sz="2200" dirty="0" smtClean="0">
                <a:latin typeface="Palatino"/>
                <a:cs typeface="Palatino"/>
                <a:sym typeface="Wingdings"/>
              </a:rPr>
              <a:t>												</a:t>
            </a:r>
            <a:r>
              <a:rPr lang="it-IT" sz="2200" dirty="0">
                <a:latin typeface="Palatino"/>
                <a:cs typeface="Palatino"/>
                <a:sym typeface="Wingdings"/>
              </a:rPr>
              <a:t>	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 sanità VS </a:t>
            </a:r>
          </a:p>
          <a:p>
            <a:pPr>
              <a:spcAft>
                <a:spcPts val="1000"/>
              </a:spcAft>
            </a:pPr>
            <a:r>
              <a:rPr lang="it-IT" sz="2200" dirty="0">
                <a:latin typeface="Palatino"/>
                <a:cs typeface="Palatino"/>
                <a:sym typeface="Wingdings"/>
              </a:rPr>
              <a:t>	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											</a:t>
            </a:r>
            <a:r>
              <a:rPr lang="it-IT" sz="2200" dirty="0">
                <a:latin typeface="Palatino"/>
                <a:cs typeface="Palatino"/>
                <a:sym typeface="Wingdings"/>
              </a:rPr>
              <a:t>	</a:t>
            </a:r>
            <a:r>
              <a:rPr lang="it-IT" sz="2200" dirty="0" smtClean="0">
                <a:latin typeface="Palatino"/>
                <a:cs typeface="Palatino"/>
                <a:sym typeface="Wingdings"/>
              </a:rPr>
              <a:t>	follia</a:t>
            </a:r>
            <a:endParaRPr lang="it-IT" sz="2200" dirty="0" smtClean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1842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95805"/>
            <a:ext cx="7772400" cy="1470025"/>
          </a:xfrm>
        </p:spPr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Cadmo e Tiresia (170-214)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8941" y="1941978"/>
            <a:ext cx="8307294" cy="2615082"/>
          </a:xfrm>
        </p:spPr>
        <p:txBody>
          <a:bodyPr>
            <a:normAutofit/>
          </a:bodyPr>
          <a:lstStyle/>
          <a:p>
            <a:pPr algn="just"/>
            <a:r>
              <a:rPr lang="it-IT" sz="2600" dirty="0" smtClean="0">
                <a:latin typeface="Palatino"/>
                <a:cs typeface="Palatino"/>
              </a:rPr>
              <a:t>Cadmo: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t-IT" sz="2600" dirty="0" smtClean="0">
                <a:latin typeface="Palatino"/>
                <a:cs typeface="Palatino"/>
              </a:rPr>
              <a:t>si esprime in modo tradizionale rispetto agli </a:t>
            </a:r>
            <a:r>
              <a:rPr lang="it-IT" sz="2600" dirty="0" err="1" smtClean="0">
                <a:latin typeface="Palatino"/>
                <a:cs typeface="Palatino"/>
              </a:rPr>
              <a:t>dèi</a:t>
            </a:r>
            <a:r>
              <a:rPr lang="it-IT" sz="2600" dirty="0" smtClean="0">
                <a:latin typeface="Palatino"/>
                <a:cs typeface="Palatino"/>
              </a:rPr>
              <a:t> (</a:t>
            </a:r>
            <a:r>
              <a:rPr lang="it-IT" sz="2600" dirty="0" err="1" smtClean="0">
                <a:latin typeface="Palatino"/>
                <a:cs typeface="Palatino"/>
              </a:rPr>
              <a:t>cf</a:t>
            </a:r>
            <a:r>
              <a:rPr lang="it-IT" sz="2600" dirty="0" smtClean="0">
                <a:latin typeface="Palatino"/>
                <a:cs typeface="Palatino"/>
              </a:rPr>
              <a:t>. </a:t>
            </a:r>
            <a:r>
              <a:rPr lang="it-IT" sz="2600" i="1" dirty="0" smtClean="0">
                <a:latin typeface="Palatino"/>
                <a:cs typeface="Palatino"/>
              </a:rPr>
              <a:t>e.g. </a:t>
            </a:r>
            <a:r>
              <a:rPr lang="it-IT" sz="2600" dirty="0" smtClean="0">
                <a:latin typeface="Palatino"/>
                <a:cs typeface="Palatino"/>
              </a:rPr>
              <a:t>180-183: α</a:t>
            </a:r>
            <a:r>
              <a:rPr lang="it-IT" sz="2600" dirty="0" err="1" smtClean="0">
                <a:latin typeface="Palatino"/>
                <a:cs typeface="Palatino"/>
              </a:rPr>
              <a:t>ὔξεσθ</a:t>
            </a:r>
            <a:r>
              <a:rPr lang="it-IT" sz="2600" dirty="0" smtClean="0">
                <a:latin typeface="Palatino"/>
                <a:cs typeface="Palatino"/>
              </a:rPr>
              <a:t>α</a:t>
            </a:r>
            <a:r>
              <a:rPr lang="it-IT" sz="2600" dirty="0" err="1" smtClean="0">
                <a:latin typeface="Palatino"/>
                <a:cs typeface="Palatino"/>
              </a:rPr>
              <a:t>ι</a:t>
            </a:r>
            <a:r>
              <a:rPr lang="it-IT" sz="2600" dirty="0" smtClean="0">
                <a:latin typeface="Palatino"/>
                <a:cs typeface="Palatino"/>
              </a:rPr>
              <a:t> </a:t>
            </a:r>
            <a:r>
              <a:rPr lang="it-IT" sz="2600" dirty="0" err="1" smtClean="0">
                <a:latin typeface="Palatino"/>
                <a:cs typeface="Palatino"/>
              </a:rPr>
              <a:t>μέγ</a:t>
            </a:r>
            <a:r>
              <a:rPr lang="it-IT" sz="2600" dirty="0" smtClean="0">
                <a:latin typeface="Palatino"/>
                <a:cs typeface="Palatino"/>
              </a:rPr>
              <a:t>α</a:t>
            </a:r>
            <a:r>
              <a:rPr lang="it-IT" sz="2600" dirty="0" err="1" smtClean="0">
                <a:latin typeface="Palatino"/>
                <a:cs typeface="Palatino"/>
              </a:rPr>
              <a:t>ν</a:t>
            </a:r>
            <a:r>
              <a:rPr lang="it-IT" sz="2600" dirty="0" smtClean="0">
                <a:latin typeface="Palatino"/>
                <a:cs typeface="Palatino"/>
              </a:rPr>
              <a:t>, 199)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t-IT" sz="2600" dirty="0" smtClean="0">
                <a:latin typeface="Palatino"/>
                <a:cs typeface="Palatino"/>
              </a:rPr>
              <a:t>riconosce Tiresia come </a:t>
            </a:r>
            <a:r>
              <a:rPr lang="it-IT" sz="2600" i="1" dirty="0" err="1" smtClean="0">
                <a:latin typeface="Palatino"/>
                <a:cs typeface="Palatino"/>
              </a:rPr>
              <a:t>sophon</a:t>
            </a:r>
            <a:r>
              <a:rPr lang="it-IT" sz="2600" dirty="0" smtClean="0">
                <a:latin typeface="Palatino"/>
                <a:cs typeface="Palatino"/>
              </a:rPr>
              <a:t> (181, 184-185)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421341" y="4096491"/>
            <a:ext cx="8307294" cy="26150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600" dirty="0" smtClean="0">
                <a:latin typeface="Palatino"/>
                <a:cs typeface="Palatino"/>
              </a:rPr>
              <a:t>Tiresia: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t-IT" sz="2600" dirty="0" smtClean="0">
                <a:latin typeface="Palatino"/>
                <a:cs typeface="Palatino"/>
              </a:rPr>
              <a:t>rivendicazione di giusto rapporto col divino </a:t>
            </a:r>
          </a:p>
          <a:p>
            <a:pPr lvl="1" algn="just"/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μόνοι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γὰρ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εὖ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φρονοῦμεν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, </a:t>
            </a:r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οἱ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δ᾿ἄλλοι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 </a:t>
            </a:r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κ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α</a:t>
            </a:r>
            <a:r>
              <a:rPr lang="it-IT" sz="2200" dirty="0" err="1" smtClean="0">
                <a:solidFill>
                  <a:srgbClr val="FF0000"/>
                </a:solidFill>
                <a:latin typeface="Palatino"/>
                <a:cs typeface="Palatino"/>
              </a:rPr>
              <a:t>κῶς</a:t>
            </a:r>
            <a:r>
              <a:rPr lang="it-IT" sz="2200" dirty="0" smtClean="0">
                <a:solidFill>
                  <a:srgbClr val="FF0000"/>
                </a:solidFill>
                <a:latin typeface="Palatino"/>
                <a:cs typeface="Palatino"/>
              </a:rPr>
              <a:t>	</a:t>
            </a:r>
            <a:r>
              <a:rPr lang="it-IT" sz="2200" dirty="0" smtClean="0">
                <a:solidFill>
                  <a:schemeClr val="tx1"/>
                </a:solidFill>
                <a:latin typeface="Palatino"/>
                <a:cs typeface="Palatino"/>
              </a:rPr>
              <a:t>(v. 196)</a:t>
            </a:r>
          </a:p>
          <a:p>
            <a:pPr lvl="1" algn="just"/>
            <a:r>
              <a:rPr lang="it-IT" sz="2200" dirty="0" smtClean="0">
                <a:solidFill>
                  <a:schemeClr val="tx1"/>
                </a:solidFill>
                <a:latin typeface="Palatino"/>
                <a:cs typeface="Palatino"/>
              </a:rPr>
              <a:t>«noi soli siamo saggi, gli altri son stolti»</a:t>
            </a:r>
            <a:endParaRPr lang="it-IT" sz="2200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it-IT" sz="2600" dirty="0" smtClean="0">
                <a:latin typeface="Palatino"/>
                <a:cs typeface="Palatino"/>
              </a:rPr>
              <a:t>accettazione delle ‘tradizioni dei padri’ e loro re-interpretazione (200 ss.)</a:t>
            </a:r>
          </a:p>
        </p:txBody>
      </p:sp>
    </p:spTree>
    <p:extLst>
      <p:ext uri="{BB962C8B-B14F-4D97-AF65-F5344CB8AC3E}">
        <p14:creationId xmlns:p14="http://schemas.microsoft.com/office/powerpoint/2010/main" val="135406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smtClean="0">
                <a:latin typeface="Palatino"/>
                <a:cs typeface="Palatino"/>
              </a:rPr>
              <a:t>Re-interpretazione della tradizione</a:t>
            </a:r>
            <a:endParaRPr lang="it-IT" sz="3500" dirty="0">
              <a:latin typeface="Palatino"/>
              <a:cs typeface="Palatino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Palatino"/>
                <a:cs typeface="Palatino"/>
              </a:rPr>
              <a:t>Tiresia, </a:t>
            </a:r>
            <a:r>
              <a:rPr lang="it-IT" dirty="0" err="1" smtClean="0">
                <a:latin typeface="Palatino"/>
                <a:cs typeface="Palatino"/>
              </a:rPr>
              <a:t>Eur</a:t>
            </a:r>
            <a:r>
              <a:rPr lang="it-IT" dirty="0" smtClean="0">
                <a:latin typeface="Palatino"/>
                <a:cs typeface="Palatino"/>
              </a:rPr>
              <a:t>. </a:t>
            </a:r>
            <a:r>
              <a:rPr lang="it-IT" i="1" dirty="0" err="1" smtClean="0">
                <a:latin typeface="Palatino"/>
                <a:cs typeface="Palatino"/>
              </a:rPr>
              <a:t>Bacchae</a:t>
            </a:r>
            <a:r>
              <a:rPr lang="it-IT" i="1" dirty="0" smtClean="0">
                <a:latin typeface="Palatino"/>
                <a:cs typeface="Palatino"/>
              </a:rPr>
              <a:t> </a:t>
            </a:r>
            <a:r>
              <a:rPr lang="it-IT" dirty="0" smtClean="0">
                <a:latin typeface="Palatino"/>
                <a:cs typeface="Palatino"/>
              </a:rPr>
              <a:t>200-203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800" i="1" dirty="0" smtClean="0">
                <a:latin typeface="Palatino"/>
                <a:cs typeface="Palatino"/>
              </a:rPr>
              <a:t>Noi non facciamo i sofisti </a:t>
            </a:r>
            <a:r>
              <a:rPr lang="it-IT" sz="2800" dirty="0" smtClean="0">
                <a:latin typeface="Palatino"/>
                <a:cs typeface="Palatino"/>
              </a:rPr>
              <a:t>(</a:t>
            </a:r>
            <a:r>
              <a:rPr lang="it-IT" sz="2800" dirty="0" err="1" smtClean="0">
                <a:latin typeface="Palatino"/>
                <a:cs typeface="Palatino"/>
              </a:rPr>
              <a:t>σοφιζόμεσθ</a:t>
            </a:r>
            <a:r>
              <a:rPr lang="it-IT" sz="2800" dirty="0" smtClean="0">
                <a:latin typeface="Palatino"/>
                <a:cs typeface="Palatino"/>
              </a:rPr>
              <a:t>α) </a:t>
            </a:r>
            <a:r>
              <a:rPr lang="it-IT" sz="2800" i="1" dirty="0" smtClean="0">
                <a:latin typeface="Palatino"/>
                <a:cs typeface="Palatino"/>
              </a:rPr>
              <a:t>con il divino</a:t>
            </a:r>
          </a:p>
          <a:p>
            <a:pPr marL="0" indent="0">
              <a:buNone/>
            </a:pPr>
            <a:r>
              <a:rPr lang="it-IT" sz="2800" i="1" dirty="0" smtClean="0">
                <a:latin typeface="Palatino"/>
                <a:cs typeface="Palatino"/>
              </a:rPr>
              <a:t>Le tradizioni dei padri che, coetanee del tempo,</a:t>
            </a:r>
          </a:p>
          <a:p>
            <a:pPr marL="0" indent="0">
              <a:buNone/>
            </a:pPr>
            <a:r>
              <a:rPr lang="it-IT" sz="2800" i="1" dirty="0" smtClean="0">
                <a:latin typeface="Palatino"/>
                <a:cs typeface="Palatino"/>
              </a:rPr>
              <a:t>abbiamo ricevuto, nessuno ragionamento le demolirà,</a:t>
            </a:r>
          </a:p>
          <a:p>
            <a:pPr marL="0" indent="0">
              <a:buNone/>
            </a:pPr>
            <a:r>
              <a:rPr lang="it-IT" sz="2800" i="1" dirty="0" smtClean="0">
                <a:latin typeface="Palatino"/>
                <a:cs typeface="Palatino"/>
              </a:rPr>
              <a:t>neppure la saggezza </a:t>
            </a:r>
            <a:r>
              <a:rPr lang="it-IT" sz="2800" dirty="0" smtClean="0">
                <a:latin typeface="Palatino"/>
                <a:cs typeface="Palatino"/>
              </a:rPr>
              <a:t>(</a:t>
            </a:r>
            <a:r>
              <a:rPr lang="it-IT" sz="2800" dirty="0" err="1" smtClean="0">
                <a:latin typeface="Palatino"/>
                <a:cs typeface="Palatino"/>
              </a:rPr>
              <a:t>τὸ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σοφόν</a:t>
            </a:r>
            <a:r>
              <a:rPr lang="it-IT" sz="2800" dirty="0" smtClean="0">
                <a:latin typeface="Palatino"/>
                <a:cs typeface="Palatino"/>
              </a:rPr>
              <a:t>) </a:t>
            </a:r>
            <a:r>
              <a:rPr lang="it-IT" sz="2800" i="1" dirty="0" smtClean="0">
                <a:latin typeface="Palatino"/>
                <a:cs typeface="Palatino"/>
              </a:rPr>
              <a:t>escogitata da menti acute</a:t>
            </a:r>
            <a:r>
              <a:rPr lang="it-IT" sz="2800" dirty="0" smtClean="0">
                <a:latin typeface="Palatino"/>
                <a:cs typeface="Palatino"/>
              </a:rPr>
              <a:t> (</a:t>
            </a:r>
            <a:r>
              <a:rPr lang="it-IT" sz="2800" dirty="0" err="1" smtClean="0">
                <a:latin typeface="Palatino"/>
                <a:cs typeface="Palatino"/>
              </a:rPr>
              <a:t>δι</a:t>
            </a:r>
            <a:r>
              <a:rPr lang="it-IT" sz="2800" dirty="0" smtClean="0">
                <a:latin typeface="Palatino"/>
                <a:cs typeface="Palatino"/>
              </a:rPr>
              <a:t>᾿ </a:t>
            </a:r>
            <a:r>
              <a:rPr lang="it-IT" sz="2800" dirty="0" err="1" smtClean="0">
                <a:latin typeface="Palatino"/>
                <a:cs typeface="Palatino"/>
              </a:rPr>
              <a:t>ἄκρων</a:t>
            </a:r>
            <a:r>
              <a:rPr lang="it-IT" sz="2800" dirty="0" smtClean="0">
                <a:latin typeface="Palatino"/>
                <a:cs typeface="Palatino"/>
              </a:rPr>
              <a:t> </a:t>
            </a:r>
            <a:r>
              <a:rPr lang="it-IT" sz="2800" dirty="0" err="1" smtClean="0">
                <a:latin typeface="Palatino"/>
                <a:cs typeface="Palatino"/>
              </a:rPr>
              <a:t>φρενῶν</a:t>
            </a:r>
            <a:r>
              <a:rPr lang="it-IT" sz="2800" dirty="0" smtClean="0">
                <a:latin typeface="Palatino"/>
                <a:cs typeface="Palatino"/>
              </a:rPr>
              <a:t>)</a:t>
            </a:r>
            <a:endParaRPr lang="it-IT" sz="2800" i="1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32280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Nero .thmx</Template>
  <TotalTime>569</TotalTime>
  <Words>2489</Words>
  <Application>Microsoft Macintosh PowerPoint</Application>
  <PresentationFormat>Presentazione su schermo (4:3)</PresentationFormat>
  <Paragraphs>201</Paragraphs>
  <Slides>33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Nero</vt:lpstr>
      <vt:lpstr>Tiresia, indovino sofista Eur. Bacchae, I episodio</vt:lpstr>
      <vt:lpstr>Tiresia: indovino ‘sofista’ nella Baccanti</vt:lpstr>
      <vt:lpstr>Tiresia: indovino ‘sofista’ nella Baccanti</vt:lpstr>
      <vt:lpstr>Tiresia: indovino ‘sofista’ nella Baccanti</vt:lpstr>
      <vt:lpstr>Chi erano i sofisti?</vt:lpstr>
      <vt:lpstr>Tiresia: indovino ‘sofista’ nella Baccanti</vt:lpstr>
      <vt:lpstr>Tiresia: indovino ‘sofista’ nella Baccanti</vt:lpstr>
      <vt:lpstr>Cadmo e Tiresia (170-214)</vt:lpstr>
      <vt:lpstr>Re-interpretazione della tradizione</vt:lpstr>
      <vt:lpstr>Re-interpretazione della tradizione</vt:lpstr>
      <vt:lpstr>Re-interpretazione della tradizione</vt:lpstr>
      <vt:lpstr>Interpretazione allegorica dei mythoi</vt:lpstr>
      <vt:lpstr>Interpretazione allegorica dei mythoi</vt:lpstr>
      <vt:lpstr>Tiresia ‘sofista’</vt:lpstr>
      <vt:lpstr>Presentazione di PowerPoint</vt:lpstr>
      <vt:lpstr>Rhesis (monologo) di Tiresia vv. 266-327</vt:lpstr>
      <vt:lpstr>Rhesis (monologo) di Tiresia vv. 266-327</vt:lpstr>
      <vt:lpstr>Rhesis (monologo) di Tiresia vv. 266-327</vt:lpstr>
      <vt:lpstr>Rhesis (monologo) di Tiresia vv. 266-327</vt:lpstr>
      <vt:lpstr>Rhesis (monologo) di Tiresia vv. 266-327</vt:lpstr>
      <vt:lpstr>Rhesis (monologo) di Tiresia vv. 266-327</vt:lpstr>
      <vt:lpstr>Rhesis (monologo) di Tiresia vv. 266-327</vt:lpstr>
      <vt:lpstr>Prodico di Ceo, interpretazione allegorizzante di Demetra e Dioniso</vt:lpstr>
      <vt:lpstr>Rhesis (monologo) di Tiresia vv. 266-327</vt:lpstr>
      <vt:lpstr>Rhesis (monologo) di Tiresia vv. 266-327</vt:lpstr>
      <vt:lpstr>Rhesis (monologo) di Tiresia vv. 266-327</vt:lpstr>
      <vt:lpstr>Dioniso nel meros (nella coscia) di Zeus Dioniso homeros (ostaggio) di Zeus</vt:lpstr>
      <vt:lpstr>Rhesis (monologo) di Tiresia vv. 266-327</vt:lpstr>
      <vt:lpstr>Rhesis (monologo) di Tiresia vv. 266-327</vt:lpstr>
      <vt:lpstr>Rhesis (monologo) di Tiresia vv. 266-327</vt:lpstr>
      <vt:lpstr>Cadmo, vv. 330-342</vt:lpstr>
      <vt:lpstr>Penteo, vv. 343-357</vt:lpstr>
      <vt:lpstr>Tiresia, vv. 358-369</vt:lpstr>
    </vt:vector>
  </TitlesOfParts>
  <Company>2011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Tiresia: indovino ‘sofista’</dc:title>
  <dc:creator>MICROSOFT WORD</dc:creator>
  <cp:lastModifiedBy>MICROSOFT WORD</cp:lastModifiedBy>
  <cp:revision>87</cp:revision>
  <dcterms:created xsi:type="dcterms:W3CDTF">2018-03-21T16:42:30Z</dcterms:created>
  <dcterms:modified xsi:type="dcterms:W3CDTF">2018-03-27T02:01:07Z</dcterms:modified>
</cp:coreProperties>
</file>