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701" r:id="rId4"/>
    <p:sldMasterId id="2147483713" r:id="rId5"/>
  </p:sldMasterIdLst>
  <p:notesMasterIdLst>
    <p:notesMasterId r:id="rId69"/>
  </p:notesMasterIdLst>
  <p:sldIdLst>
    <p:sldId id="443" r:id="rId6"/>
    <p:sldId id="381" r:id="rId7"/>
    <p:sldId id="449" r:id="rId8"/>
    <p:sldId id="453" r:id="rId9"/>
    <p:sldId id="256" r:id="rId10"/>
    <p:sldId id="454" r:id="rId11"/>
    <p:sldId id="257" r:id="rId12"/>
    <p:sldId id="450" r:id="rId13"/>
    <p:sldId id="284" r:id="rId14"/>
    <p:sldId id="451" r:id="rId15"/>
    <p:sldId id="452" r:id="rId16"/>
    <p:sldId id="448" r:id="rId17"/>
    <p:sldId id="258" r:id="rId18"/>
    <p:sldId id="260" r:id="rId19"/>
    <p:sldId id="259" r:id="rId20"/>
    <p:sldId id="413" r:id="rId21"/>
    <p:sldId id="415" r:id="rId22"/>
    <p:sldId id="265" r:id="rId23"/>
    <p:sldId id="414" r:id="rId24"/>
    <p:sldId id="416" r:id="rId25"/>
    <p:sldId id="417" r:id="rId26"/>
    <p:sldId id="418" r:id="rId27"/>
    <p:sldId id="409" r:id="rId28"/>
    <p:sldId id="410" r:id="rId29"/>
    <p:sldId id="411" r:id="rId30"/>
    <p:sldId id="437" r:id="rId31"/>
    <p:sldId id="428" r:id="rId32"/>
    <p:sldId id="429" r:id="rId33"/>
    <p:sldId id="430" r:id="rId34"/>
    <p:sldId id="431" r:id="rId35"/>
    <p:sldId id="432" r:id="rId36"/>
    <p:sldId id="433" r:id="rId37"/>
    <p:sldId id="434" r:id="rId38"/>
    <p:sldId id="438" r:id="rId39"/>
    <p:sldId id="441" r:id="rId40"/>
    <p:sldId id="412" r:id="rId41"/>
    <p:sldId id="425" r:id="rId42"/>
    <p:sldId id="442" r:id="rId43"/>
    <p:sldId id="354" r:id="rId44"/>
    <p:sldId id="435" r:id="rId45"/>
    <p:sldId id="436" r:id="rId46"/>
    <p:sldId id="408" r:id="rId47"/>
    <p:sldId id="357" r:id="rId48"/>
    <p:sldId id="426" r:id="rId49"/>
    <p:sldId id="419" r:id="rId50"/>
    <p:sldId id="423" r:id="rId51"/>
    <p:sldId id="424" r:id="rId52"/>
    <p:sldId id="422" r:id="rId53"/>
    <p:sldId id="420" r:id="rId54"/>
    <p:sldId id="421" r:id="rId55"/>
    <p:sldId id="444" r:id="rId56"/>
    <p:sldId id="445" r:id="rId57"/>
    <p:sldId id="447" r:id="rId58"/>
    <p:sldId id="455" r:id="rId59"/>
    <p:sldId id="348" r:id="rId60"/>
    <p:sldId id="446" r:id="rId61"/>
    <p:sldId id="325" r:id="rId62"/>
    <p:sldId id="329" r:id="rId63"/>
    <p:sldId id="328" r:id="rId64"/>
    <p:sldId id="352" r:id="rId65"/>
    <p:sldId id="353" r:id="rId66"/>
    <p:sldId id="362" r:id="rId67"/>
    <p:sldId id="376" r:id="rId6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FFCC"/>
    <a:srgbClr val="99FFCC"/>
    <a:srgbClr val="CCFF99"/>
    <a:srgbClr val="CCFF33"/>
    <a:srgbClr val="FFFF00"/>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1" autoAdjust="0"/>
    <p:restoredTop sz="88486" autoAdjust="0"/>
  </p:normalViewPr>
  <p:slideViewPr>
    <p:cSldViewPr snapToGrid="0">
      <p:cViewPr>
        <p:scale>
          <a:sx n="71" d="100"/>
          <a:sy n="71" d="100"/>
        </p:scale>
        <p:origin x="-2796" y="-702"/>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endParaRPr lang="it-IT"/>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it-IT"/>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it-IT"/>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70E104EE-58B8-42EF-9050-8CEFD9EBC75E}" type="slidenum">
              <a:rPr lang="it-IT"/>
              <a:pPr/>
              <a:t>‹N›</a:t>
            </a:fld>
            <a:endParaRPr lang="it-IT"/>
          </a:p>
        </p:txBody>
      </p:sp>
    </p:spTree>
    <p:extLst>
      <p:ext uri="{BB962C8B-B14F-4D97-AF65-F5344CB8AC3E}">
        <p14:creationId xmlns:p14="http://schemas.microsoft.com/office/powerpoint/2010/main" val="1214277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3F3E31-D4BF-451D-9286-B4AACEE52899}" type="slidenum">
              <a:rPr lang="en-US">
                <a:solidFill>
                  <a:prstClr val="black"/>
                </a:solidFill>
              </a:rPr>
              <a:pPr/>
              <a:t>28</a:t>
            </a:fld>
            <a:endParaRPr lang="en-US">
              <a:solidFill>
                <a:prstClr val="black"/>
              </a:solidFill>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i="1"/>
              <a:t> </a:t>
            </a:r>
            <a:r>
              <a:rPr lang="en-US"/>
              <a:t>cumarolici sono analoghi strutturali della vit K, cofattore della g-carbossilazione dei fattori della coagulazione. la presenza del warfarin inibsce la vitK-reduttasi impedendo alla vit stassa di ritornare nella forma ridotta e partecipare alla attivazione dei fattori.</a:t>
            </a:r>
          </a:p>
          <a:p>
            <a:r>
              <a:rPr lang="en-US"/>
              <a:t>L'azione avvine a livello epatico dove sono sintetizzati e immagazzinati i fattori inattivi che vengono attivati "al bisogno".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70DA66-21FB-4139-AFF5-1C42A31F88CB}" type="slidenum">
              <a:rPr lang="en-US">
                <a:solidFill>
                  <a:prstClr val="black"/>
                </a:solidFill>
              </a:rPr>
              <a:pPr/>
              <a:t>30</a:t>
            </a:fld>
            <a:endParaRPr lang="en-US">
              <a:solidFill>
                <a:prstClr val="black"/>
              </a:solidFill>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a:t>molto biodisponibili per via orale: a livello intestinale prendono la via dei grassi e della vit K....ATTENZIONE A terapie concomitanti che alterano IL TRANSITO-LA FLORA (che sintetizza vitK) LA QUALITA' deL contenuto intestinale (RESINE-PURGANTI-ANTIOBESITA').</a:t>
            </a:r>
          </a:p>
          <a:p>
            <a:r>
              <a:rPr lang="en-US"/>
              <a:t>2) intenso legame con le prot plasmatiche (vedi prosima dia): ricordare l'importanza del legame F-P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A6D0E-F6C2-4B31-A300-15209A84AD31}" type="slidenum">
              <a:rPr lang="en-US">
                <a:solidFill>
                  <a:prstClr val="black"/>
                </a:solidFill>
              </a:rPr>
              <a:pPr/>
              <a:t>44</a:t>
            </a:fld>
            <a:endParaRPr lang="en-US">
              <a:solidFill>
                <a:prstClr val="black"/>
              </a:solidFill>
            </a:endParaRPr>
          </a:p>
        </p:txBody>
      </p:sp>
      <p:sp>
        <p:nvSpPr>
          <p:cNvPr id="327682" name="Rectangle 2"/>
          <p:cNvSpPr>
            <a:spLocks noGrp="1" noRot="1" noChangeAspect="1" noChangeArrowheads="1" noTextEdit="1"/>
          </p:cNvSpPr>
          <p:nvPr>
            <p:ph type="sldImg"/>
          </p:nvPr>
        </p:nvSpPr>
        <p:spPr>
          <a:xfrm>
            <a:off x="1195388" y="706438"/>
            <a:ext cx="4521200" cy="3390900"/>
          </a:xfrm>
          <a:ln/>
        </p:spPr>
      </p:sp>
      <p:sp>
        <p:nvSpPr>
          <p:cNvPr id="327683" name="Rectangle 3"/>
          <p:cNvSpPr>
            <a:spLocks noGrp="1" noChangeArrowheads="1"/>
          </p:cNvSpPr>
          <p:nvPr>
            <p:ph type="body" idx="1"/>
          </p:nvPr>
        </p:nvSpPr>
        <p:spPr>
          <a:xfrm>
            <a:off x="931863" y="4311650"/>
            <a:ext cx="5049837" cy="4168775"/>
          </a:xfrm>
        </p:spPr>
        <p:txBody>
          <a:bodyPr/>
          <a:lstStyle/>
          <a:p>
            <a:pPr defTabSz="762000"/>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0E104EE-58B8-42EF-9050-8CEFD9EBC75E}" type="slidenum">
              <a:rPr lang="it-IT" smtClean="0"/>
              <a:pPr/>
              <a:t>59</a:t>
            </a:fld>
            <a:endParaRPr lang="it-IT"/>
          </a:p>
        </p:txBody>
      </p:sp>
    </p:spTree>
    <p:extLst>
      <p:ext uri="{BB962C8B-B14F-4D97-AF65-F5344CB8AC3E}">
        <p14:creationId xmlns:p14="http://schemas.microsoft.com/office/powerpoint/2010/main" val="2828968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6AD63E7A-A1CB-4C40-A7AE-0095283A4A8E}" type="slidenum">
              <a:rPr lang="it-IT"/>
              <a:pPr/>
              <a:t>‹N›</a:t>
            </a:fld>
            <a:endParaRPr lang="it-IT"/>
          </a:p>
        </p:txBody>
      </p:sp>
    </p:spTree>
    <p:extLst>
      <p:ext uri="{BB962C8B-B14F-4D97-AF65-F5344CB8AC3E}">
        <p14:creationId xmlns:p14="http://schemas.microsoft.com/office/powerpoint/2010/main" val="2854991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E9E54C2E-7958-42C1-8E5F-DF00F835A8CE}" type="slidenum">
              <a:rPr lang="it-IT"/>
              <a:pPr/>
              <a:t>‹N›</a:t>
            </a:fld>
            <a:endParaRPr lang="it-IT"/>
          </a:p>
        </p:txBody>
      </p:sp>
    </p:spTree>
    <p:extLst>
      <p:ext uri="{BB962C8B-B14F-4D97-AF65-F5344CB8AC3E}">
        <p14:creationId xmlns:p14="http://schemas.microsoft.com/office/powerpoint/2010/main" val="239344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1D253440-7176-4BEF-BA80-BFDA4A0D6F31}" type="slidenum">
              <a:rPr lang="it-IT"/>
              <a:pPr/>
              <a:t>‹N›</a:t>
            </a:fld>
            <a:endParaRPr lang="it-IT"/>
          </a:p>
        </p:txBody>
      </p:sp>
    </p:spTree>
    <p:extLst>
      <p:ext uri="{BB962C8B-B14F-4D97-AF65-F5344CB8AC3E}">
        <p14:creationId xmlns:p14="http://schemas.microsoft.com/office/powerpoint/2010/main" val="3482336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7E933478-B652-43E3-95ED-F15DC4F1ED00}"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1877169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8728322E-2DD3-4755-BE22-487A027D1897}"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692282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EC1E3993-9F72-4BF2-BDB3-14D04ACC43FE}"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1933498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FDCACA4B-D226-43A3-BCF5-71F8ECFA2ED1}"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1749704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solidFill>
                <a:srgbClr val="FFFFFF"/>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FFFFFF"/>
              </a:solidFill>
            </a:endParaRPr>
          </a:p>
        </p:txBody>
      </p:sp>
      <p:sp>
        <p:nvSpPr>
          <p:cNvPr id="9" name="Segnaposto numero diapositiva 8"/>
          <p:cNvSpPr>
            <a:spLocks noGrp="1"/>
          </p:cNvSpPr>
          <p:nvPr>
            <p:ph type="sldNum" sz="quarter" idx="12"/>
          </p:nvPr>
        </p:nvSpPr>
        <p:spPr/>
        <p:txBody>
          <a:bodyPr/>
          <a:lstStyle>
            <a:lvl1pPr>
              <a:defRPr/>
            </a:lvl1pPr>
          </a:lstStyle>
          <a:p>
            <a:fld id="{CC651E29-8A98-40F7-8A5B-4CB768FE9C60}"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498927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US">
              <a:solidFill>
                <a:srgbClr val="FFFFFF"/>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FFFFFF"/>
              </a:solidFill>
            </a:endParaRPr>
          </a:p>
        </p:txBody>
      </p:sp>
      <p:sp>
        <p:nvSpPr>
          <p:cNvPr id="5" name="Segnaposto numero diapositiva 4"/>
          <p:cNvSpPr>
            <a:spLocks noGrp="1"/>
          </p:cNvSpPr>
          <p:nvPr>
            <p:ph type="sldNum" sz="quarter" idx="12"/>
          </p:nvPr>
        </p:nvSpPr>
        <p:spPr/>
        <p:txBody>
          <a:bodyPr/>
          <a:lstStyle>
            <a:lvl1pPr>
              <a:defRPr/>
            </a:lvl1pPr>
          </a:lstStyle>
          <a:p>
            <a:fld id="{0FD26E3F-1320-47C3-9E56-75FC9B278DA4}"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540538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FFFFFF"/>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FFFFFF"/>
              </a:solidFill>
            </a:endParaRPr>
          </a:p>
        </p:txBody>
      </p:sp>
      <p:sp>
        <p:nvSpPr>
          <p:cNvPr id="4" name="Segnaposto numero diapositiva 3"/>
          <p:cNvSpPr>
            <a:spLocks noGrp="1"/>
          </p:cNvSpPr>
          <p:nvPr>
            <p:ph type="sldNum" sz="quarter" idx="12"/>
          </p:nvPr>
        </p:nvSpPr>
        <p:spPr/>
        <p:txBody>
          <a:bodyPr/>
          <a:lstStyle>
            <a:lvl1pPr>
              <a:defRPr/>
            </a:lvl1pPr>
          </a:lstStyle>
          <a:p>
            <a:fld id="{DA4BF7C0-C144-4A7F-9C09-B6BDEC92282D}"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382323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7E5F042F-562A-4B05-8423-736AE8410E90}"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600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3C4D20FA-9BBB-4D2E-905C-E67FB9DD7171}" type="slidenum">
              <a:rPr lang="it-IT"/>
              <a:pPr/>
              <a:t>‹N›</a:t>
            </a:fld>
            <a:endParaRPr lang="it-IT"/>
          </a:p>
        </p:txBody>
      </p:sp>
    </p:spTree>
    <p:extLst>
      <p:ext uri="{BB962C8B-B14F-4D97-AF65-F5344CB8AC3E}">
        <p14:creationId xmlns:p14="http://schemas.microsoft.com/office/powerpoint/2010/main" val="1321292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CA215DEE-EAE9-4A99-ABFD-132D8BAEB284}"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4131826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6E0DBCE1-58FC-4CD1-B589-290F89B98858}"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366348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CEEDE276-BB18-4B30-8012-44082586565E}"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533926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Segnaposto data 2"/>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4" name="Segnaposto piè di pagina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egnaposto numero diapositiva 4"/>
          <p:cNvSpPr>
            <a:spLocks noGrp="1"/>
          </p:cNvSpPr>
          <p:nvPr>
            <p:ph type="sldNum" sz="quarter" idx="12"/>
          </p:nvPr>
        </p:nvSpPr>
        <p:spPr>
          <a:xfrm>
            <a:off x="6553200" y="6248400"/>
            <a:ext cx="1905000" cy="457200"/>
          </a:xfrm>
        </p:spPr>
        <p:txBody>
          <a:bodyPr/>
          <a:lstStyle>
            <a:lvl1pPr>
              <a:defRPr/>
            </a:lvl1pPr>
          </a:lstStyle>
          <a:p>
            <a:fld id="{8F91B151-1410-4DA7-9055-A7EE708317D3}"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084079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3B7A9088-26D3-41D0-8630-C8B088EFC7D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913363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A12D7A4B-138C-4F42-BA1B-A797C48A99E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679000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4E549B83-F262-4F71-833B-B066E3AAEA1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665750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A3856E3D-7A14-4241-B608-B73C3900DDE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201430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632D49DA-90D1-44BA-8093-312A484756A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808409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US">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4824AAD1-3F05-48C2-AC65-A6A9D735D9C7}"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16326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D7B3658D-3E5E-4AB6-9B48-4255F5969393}" type="slidenum">
              <a:rPr lang="it-IT"/>
              <a:pPr/>
              <a:t>‹N›</a:t>
            </a:fld>
            <a:endParaRPr lang="it-IT"/>
          </a:p>
        </p:txBody>
      </p:sp>
    </p:spTree>
    <p:extLst>
      <p:ext uri="{BB962C8B-B14F-4D97-AF65-F5344CB8AC3E}">
        <p14:creationId xmlns:p14="http://schemas.microsoft.com/office/powerpoint/2010/main" val="3554835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00D175FD-F137-424E-AFF9-802B9EA0255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310351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9E39842F-4862-40AF-A7A1-52843AD72FFE}"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997886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96D64AE9-97E2-4A00-8F6C-BD0A2C9BC544}"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725552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78927494-EEED-46F5-99BD-F374836B7E4B}"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1987943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687FDAF8-A3BF-4BB5-8E4F-700498E3520B}"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772209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Segnaposto data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Segnaposto piè di pagina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egnaposto numero diapositiva 4"/>
          <p:cNvSpPr>
            <a:spLocks noGrp="1"/>
          </p:cNvSpPr>
          <p:nvPr>
            <p:ph type="sldNum" sz="quarter" idx="12"/>
          </p:nvPr>
        </p:nvSpPr>
        <p:spPr>
          <a:xfrm>
            <a:off x="6553200" y="6245225"/>
            <a:ext cx="2133600" cy="476250"/>
          </a:xfrm>
        </p:spPr>
        <p:txBody>
          <a:bodyPr/>
          <a:lstStyle>
            <a:lvl1pPr>
              <a:defRPr/>
            </a:lvl1pPr>
          </a:lstStyle>
          <a:p>
            <a:fld id="{8874AFB6-B937-4507-881B-2EF1580E5613}"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133684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457200" y="1600200"/>
            <a:ext cx="8229600" cy="4525963"/>
          </a:xfrm>
        </p:spPr>
        <p:txBody>
          <a:bodyPr/>
          <a:lstStyle/>
          <a:p>
            <a:endParaRPr lang="it-IT"/>
          </a:p>
        </p:txBody>
      </p:sp>
      <p:sp>
        <p:nvSpPr>
          <p:cNvPr id="4" name="Segnaposto data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a:xfrm>
            <a:off x="6553200" y="6245225"/>
            <a:ext cx="2133600" cy="476250"/>
          </a:xfrm>
        </p:spPr>
        <p:txBody>
          <a:bodyPr/>
          <a:lstStyle>
            <a:lvl1pPr>
              <a:defRPr/>
            </a:lvl1pPr>
          </a:lstStyle>
          <a:p>
            <a:fld id="{17809DA2-CA9B-404F-97D2-FA1C40B3894B}"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92009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8229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57200" y="3938588"/>
            <a:ext cx="8229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a:xfrm>
            <a:off x="6553200" y="6245225"/>
            <a:ext cx="2133600" cy="476250"/>
          </a:xfrm>
        </p:spPr>
        <p:txBody>
          <a:bodyPr/>
          <a:lstStyle>
            <a:lvl1pPr>
              <a:defRPr/>
            </a:lvl1pPr>
          </a:lstStyle>
          <a:p>
            <a:fld id="{0F5ED1BD-9DC1-48D9-AE29-2DD465213EF5}"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511307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endParaRPr lang="it-IT"/>
          </a:p>
        </p:txBody>
      </p:sp>
      <p:sp>
        <p:nvSpPr>
          <p:cNvPr id="4" name="Segnaposto data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a:xfrm>
            <a:off x="6553200" y="6245225"/>
            <a:ext cx="2133600" cy="476250"/>
          </a:xfrm>
        </p:spPr>
        <p:txBody>
          <a:bodyPr/>
          <a:lstStyle>
            <a:lvl1pPr>
              <a:defRPr/>
            </a:lvl1pPr>
          </a:lstStyle>
          <a:p>
            <a:fld id="{95599CF1-B6CD-48FC-9635-93992ADDC5D6}"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005607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18C96304-2661-4F53-9BBA-886D39869935}"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32029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3D40AAB9-F82F-43C3-870A-8E3EA142A7AB}" type="slidenum">
              <a:rPr lang="it-IT"/>
              <a:pPr/>
              <a:t>‹N›</a:t>
            </a:fld>
            <a:endParaRPr lang="it-IT"/>
          </a:p>
        </p:txBody>
      </p:sp>
    </p:spTree>
    <p:extLst>
      <p:ext uri="{BB962C8B-B14F-4D97-AF65-F5344CB8AC3E}">
        <p14:creationId xmlns:p14="http://schemas.microsoft.com/office/powerpoint/2010/main" val="2147029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0A8EE860-9C17-4840-8F71-D48A23CB2692}"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291982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0B5302F3-B64D-49AA-B427-D78CF8A81BF9}"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2086797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66BE440D-866C-4264-A982-F3B9355E6E20}"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2205533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9A96A97F-624F-4F7F-8EFC-CA0A8AA72E21}"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996985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3EE9C87A-908D-4C27-93C9-30A19BD7626C}"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0983066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D424A275-3C17-4888-859C-094BDFD10001}"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161348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646F5A1D-A66D-4E4C-A4F3-678B9D6D3314}"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3542799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8B8B29D7-8A30-4B3A-A70D-0B17F398DFE1}"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42678727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E35C0E7A-86FE-4787-9E4C-FC9504EBE42F}"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6861809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2F827841-C026-4E78-A5D5-4ACFA7A3DECE}"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74502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F08BEFBF-07F7-4691-B469-92F746B2D879}" type="slidenum">
              <a:rPr lang="it-IT"/>
              <a:pPr/>
              <a:t>‹N›</a:t>
            </a:fld>
            <a:endParaRPr lang="it-IT"/>
          </a:p>
        </p:txBody>
      </p:sp>
    </p:spTree>
    <p:extLst>
      <p:ext uri="{BB962C8B-B14F-4D97-AF65-F5344CB8AC3E}">
        <p14:creationId xmlns:p14="http://schemas.microsoft.com/office/powerpoint/2010/main" val="23493251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6982741-09C9-4C3B-A950-2987AB5A7B3B}" type="datetimeFigureOut">
              <a:rPr lang="it-IT" smtClean="0">
                <a:solidFill>
                  <a:prstClr val="black">
                    <a:tint val="75000"/>
                  </a:prstClr>
                </a:solidFill>
              </a:rPr>
              <a:pPr/>
              <a:t>16/11/2018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EE1ECB0-7073-4C46-A851-6B390B38AD5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430848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6982741-09C9-4C3B-A950-2987AB5A7B3B}" type="datetimeFigureOut">
              <a:rPr lang="it-IT" smtClean="0">
                <a:solidFill>
                  <a:prstClr val="black">
                    <a:tint val="75000"/>
                  </a:prstClr>
                </a:solidFill>
              </a:rPr>
              <a:pPr/>
              <a:t>16/11/2018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EE1ECB0-7073-4C46-A851-6B390B38AD5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665469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6982741-09C9-4C3B-A950-2987AB5A7B3B}" type="datetimeFigureOut">
              <a:rPr lang="it-IT" smtClean="0">
                <a:solidFill>
                  <a:prstClr val="black">
                    <a:tint val="75000"/>
                  </a:prstClr>
                </a:solidFill>
              </a:rPr>
              <a:pPr/>
              <a:t>16/11/2018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EE1ECB0-7073-4C46-A851-6B390B38AD5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747418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6982741-09C9-4C3B-A950-2987AB5A7B3B}" type="datetimeFigureOut">
              <a:rPr lang="it-IT" smtClean="0">
                <a:solidFill>
                  <a:prstClr val="black">
                    <a:tint val="75000"/>
                  </a:prstClr>
                </a:solidFill>
              </a:rPr>
              <a:pPr/>
              <a:t>16/11/2018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EE1ECB0-7073-4C46-A851-6B390B38AD5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578924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6982741-09C9-4C3B-A950-2987AB5A7B3B}" type="datetimeFigureOut">
              <a:rPr lang="it-IT" smtClean="0">
                <a:solidFill>
                  <a:prstClr val="black">
                    <a:tint val="75000"/>
                  </a:prstClr>
                </a:solidFill>
              </a:rPr>
              <a:pPr/>
              <a:t>16/11/2018</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6EE1ECB0-7073-4C46-A851-6B390B38AD5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664965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6982741-09C9-4C3B-A950-2987AB5A7B3B}" type="datetimeFigureOut">
              <a:rPr lang="it-IT" smtClean="0">
                <a:solidFill>
                  <a:prstClr val="black">
                    <a:tint val="75000"/>
                  </a:prstClr>
                </a:solidFill>
              </a:rPr>
              <a:pPr/>
              <a:t>16/11/2018</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6EE1ECB0-7073-4C46-A851-6B390B38AD5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594167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6982741-09C9-4C3B-A950-2987AB5A7B3B}" type="datetimeFigureOut">
              <a:rPr lang="it-IT" smtClean="0">
                <a:solidFill>
                  <a:prstClr val="black">
                    <a:tint val="75000"/>
                  </a:prstClr>
                </a:solidFill>
              </a:rPr>
              <a:pPr/>
              <a:t>16/11/2018</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6EE1ECB0-7073-4C46-A851-6B390B38AD5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748708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6982741-09C9-4C3B-A950-2987AB5A7B3B}" type="datetimeFigureOut">
              <a:rPr lang="it-IT" smtClean="0">
                <a:solidFill>
                  <a:prstClr val="black">
                    <a:tint val="75000"/>
                  </a:prstClr>
                </a:solidFill>
              </a:rPr>
              <a:pPr/>
              <a:t>16/11/2018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EE1ECB0-7073-4C46-A851-6B390B38AD5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625690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6982741-09C9-4C3B-A950-2987AB5A7B3B}" type="datetimeFigureOut">
              <a:rPr lang="it-IT" smtClean="0">
                <a:solidFill>
                  <a:prstClr val="black">
                    <a:tint val="75000"/>
                  </a:prstClr>
                </a:solidFill>
              </a:rPr>
              <a:pPr/>
              <a:t>16/11/2018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EE1ECB0-7073-4C46-A851-6B390B38AD5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170753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6982741-09C9-4C3B-A950-2987AB5A7B3B}" type="datetimeFigureOut">
              <a:rPr lang="it-IT" smtClean="0">
                <a:solidFill>
                  <a:prstClr val="black">
                    <a:tint val="75000"/>
                  </a:prstClr>
                </a:solidFill>
              </a:rPr>
              <a:pPr/>
              <a:t>16/11/2018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EE1ECB0-7073-4C46-A851-6B390B38AD5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952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B1D94FED-945B-4FA4-B054-4ED7B308129F}" type="slidenum">
              <a:rPr lang="it-IT"/>
              <a:pPr/>
              <a:t>‹N›</a:t>
            </a:fld>
            <a:endParaRPr lang="it-IT"/>
          </a:p>
        </p:txBody>
      </p:sp>
    </p:spTree>
    <p:extLst>
      <p:ext uri="{BB962C8B-B14F-4D97-AF65-F5344CB8AC3E}">
        <p14:creationId xmlns:p14="http://schemas.microsoft.com/office/powerpoint/2010/main" val="24225119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6982741-09C9-4C3B-A950-2987AB5A7B3B}" type="datetimeFigureOut">
              <a:rPr lang="it-IT" smtClean="0">
                <a:solidFill>
                  <a:prstClr val="black">
                    <a:tint val="75000"/>
                  </a:prstClr>
                </a:solidFill>
              </a:rPr>
              <a:pPr/>
              <a:t>16/11/2018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EE1ECB0-7073-4C46-A851-6B390B38AD5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05317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B259136C-2EF1-466D-929D-F4A3F36685A4}" type="slidenum">
              <a:rPr lang="it-IT"/>
              <a:pPr/>
              <a:t>‹N›</a:t>
            </a:fld>
            <a:endParaRPr lang="it-IT"/>
          </a:p>
        </p:txBody>
      </p:sp>
    </p:spTree>
    <p:extLst>
      <p:ext uri="{BB962C8B-B14F-4D97-AF65-F5344CB8AC3E}">
        <p14:creationId xmlns:p14="http://schemas.microsoft.com/office/powerpoint/2010/main" val="360736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268AD5E4-4494-4940-B49E-05AE5BCA1663}" type="slidenum">
              <a:rPr lang="it-IT"/>
              <a:pPr/>
              <a:t>‹N›</a:t>
            </a:fld>
            <a:endParaRPr lang="it-IT"/>
          </a:p>
        </p:txBody>
      </p:sp>
    </p:spTree>
    <p:extLst>
      <p:ext uri="{BB962C8B-B14F-4D97-AF65-F5344CB8AC3E}">
        <p14:creationId xmlns:p14="http://schemas.microsoft.com/office/powerpoint/2010/main" val="416510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2D841A1F-41D6-46E9-8A44-0D81DAF2F4B9}" type="slidenum">
              <a:rPr lang="it-IT"/>
              <a:pPr/>
              <a:t>‹N›</a:t>
            </a:fld>
            <a:endParaRPr lang="it-IT"/>
          </a:p>
        </p:txBody>
      </p:sp>
    </p:spTree>
    <p:extLst>
      <p:ext uri="{BB962C8B-B14F-4D97-AF65-F5344CB8AC3E}">
        <p14:creationId xmlns:p14="http://schemas.microsoft.com/office/powerpoint/2010/main" val="162159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FA74C65A-787E-4F75-B636-EC6A9C468C22}"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399">
                <a:gamma/>
                <a:shade val="46275"/>
                <a:invGamma/>
              </a:srgbClr>
            </a:gs>
            <a:gs pos="100000">
              <a:srgbClr val="003399"/>
            </a:gs>
          </a:gsLst>
          <a:lin ang="54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Fare clic per modificare lo stile del titolo dello schema</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smtClean="0">
              <a:solidFill>
                <a:srgbClr val="FFFFFF"/>
              </a:solidFill>
              <a:latin typeface="Arial" pitchFamily="34" charset="0"/>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smtClean="0">
              <a:solidFill>
                <a:srgbClr val="FFFFFF"/>
              </a:solidFill>
              <a:latin typeface="Arial" pitchFamily="34" charset="0"/>
            </a:endParaRP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hangingPunct="0"/>
            <a:fld id="{5BBF4525-1D2C-4183-A947-60AEA57707D3}" type="slidenum">
              <a:rPr lang="en-US" smtClean="0">
                <a:solidFill>
                  <a:srgbClr val="FFFFFF"/>
                </a:solidFill>
                <a:latin typeface="Arial" pitchFamily="34" charset="0"/>
              </a:rPr>
              <a:pPr eaLnBrk="0" hangingPunct="0"/>
              <a:t>‹N›</a:t>
            </a:fld>
            <a:endParaRPr lang="en-US" smtClean="0">
              <a:solidFill>
                <a:srgbClr val="FFFFFF"/>
              </a:solidFill>
              <a:latin typeface="Arial" pitchFamily="34" charset="0"/>
            </a:endParaRPr>
          </a:p>
        </p:txBody>
      </p:sp>
    </p:spTree>
    <p:extLst>
      <p:ext uri="{BB962C8B-B14F-4D97-AF65-F5344CB8AC3E}">
        <p14:creationId xmlns:p14="http://schemas.microsoft.com/office/powerpoint/2010/main" val="316595899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4A50538-65FE-4FCA-9124-2FF0A17BF713}" type="slidenum">
              <a:rPr lang="en-US" smtClean="0">
                <a:solidFill>
                  <a:srgbClr val="000000"/>
                </a:solidFill>
                <a:latin typeface="Arial" pitchFamily="34" charset="0"/>
              </a:rPr>
              <a:pPr/>
              <a:t>‹N›</a:t>
            </a:fld>
            <a:endParaRPr lang="en-US" smtClean="0">
              <a:solidFill>
                <a:srgbClr val="000000"/>
              </a:solidFill>
              <a:latin typeface="Arial" pitchFamily="34" charset="0"/>
            </a:endParaRPr>
          </a:p>
        </p:txBody>
      </p:sp>
    </p:spTree>
    <p:extLst>
      <p:ext uri="{BB962C8B-B14F-4D97-AF65-F5344CB8AC3E}">
        <p14:creationId xmlns:p14="http://schemas.microsoft.com/office/powerpoint/2010/main" val="254996487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it-IT" smtClean="0">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it-IT" smtClean="0">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020E4EB-5B47-4634-A7AB-CD0EB902D983}" type="slidenum">
              <a:rPr lang="it-IT" smtClean="0">
                <a:solidFill>
                  <a:srgbClr val="000000"/>
                </a:solidFill>
                <a:latin typeface="Arial" pitchFamily="34" charset="0"/>
              </a:rPr>
              <a:pPr/>
              <a:t>‹N›</a:t>
            </a:fld>
            <a:endParaRPr lang="it-IT" smtClean="0">
              <a:solidFill>
                <a:srgbClr val="000000"/>
              </a:solidFill>
              <a:latin typeface="Arial" pitchFamily="34" charset="0"/>
            </a:endParaRPr>
          </a:p>
        </p:txBody>
      </p:sp>
    </p:spTree>
    <p:extLst>
      <p:ext uri="{BB962C8B-B14F-4D97-AF65-F5344CB8AC3E}">
        <p14:creationId xmlns:p14="http://schemas.microsoft.com/office/powerpoint/2010/main" val="18447467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6982741-09C9-4C3B-A950-2987AB5A7B3B}" type="datetimeFigureOut">
              <a:rPr lang="it-IT" smtClean="0">
                <a:solidFill>
                  <a:prstClr val="black">
                    <a:tint val="75000"/>
                  </a:prstClr>
                </a:solidFill>
                <a:latin typeface="Calibri"/>
              </a:rPr>
              <a:pPr fontAlgn="auto">
                <a:spcBef>
                  <a:spcPts val="0"/>
                </a:spcBef>
                <a:spcAft>
                  <a:spcPts val="0"/>
                </a:spcAft>
              </a:pPr>
              <a:t>16/11/2018</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EE1ECB0-7073-4C46-A851-6B390B38AD53}" type="slidenum">
              <a:rPr lang="it-IT" smtClean="0">
                <a:solidFill>
                  <a:prstClr val="black">
                    <a:tint val="75000"/>
                  </a:prstClr>
                </a:solidFill>
                <a:latin typeface="Calibri"/>
              </a:rPr>
              <a:pPr fontAlgn="auto">
                <a:spcBef>
                  <a:spcPts val="0"/>
                </a:spcBef>
                <a:spcAft>
                  <a:spcPts val="0"/>
                </a:spcAft>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39947698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20.pn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latrombosi.it/scripts/pages/it/_global/glossary.php"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b="1" dirty="0" smtClean="0"/>
              <a:t/>
            </a:r>
            <a:br>
              <a:rPr lang="it-IT" b="1" dirty="0" smtClean="0"/>
            </a:br>
            <a:r>
              <a:rPr lang="it-IT" b="1" dirty="0" smtClean="0"/>
              <a:t>Farmacologia </a:t>
            </a:r>
            <a:r>
              <a:rPr lang="it-IT" b="1" dirty="0"/>
              <a:t>Clinica</a:t>
            </a:r>
            <a:br>
              <a:rPr lang="it-IT" b="1" dirty="0"/>
            </a:br>
            <a:endParaRPr lang="it-IT" dirty="0"/>
          </a:p>
        </p:txBody>
      </p:sp>
      <p:sp>
        <p:nvSpPr>
          <p:cNvPr id="3" name="Sottotitolo 2"/>
          <p:cNvSpPr>
            <a:spLocks noGrp="1"/>
          </p:cNvSpPr>
          <p:nvPr>
            <p:ph type="subTitle" idx="1"/>
          </p:nvPr>
        </p:nvSpPr>
        <p:spPr/>
        <p:txBody>
          <a:bodyPr>
            <a:normAutofit fontScale="85000" lnSpcReduction="20000"/>
          </a:bodyPr>
          <a:lstStyle/>
          <a:p>
            <a:endParaRPr lang="it-IT" b="1" dirty="0" smtClean="0">
              <a:solidFill>
                <a:schemeClr val="tx1"/>
              </a:solidFill>
            </a:endParaRPr>
          </a:p>
          <a:p>
            <a:r>
              <a:rPr lang="it-IT" dirty="0" smtClean="0">
                <a:solidFill>
                  <a:schemeClr val="tx1"/>
                </a:solidFill>
              </a:rPr>
              <a:t>Prof.ssa Raimondi Laura</a:t>
            </a:r>
            <a:endParaRPr lang="it-IT" dirty="0">
              <a:solidFill>
                <a:schemeClr val="tx1"/>
              </a:solidFill>
            </a:endParaRPr>
          </a:p>
          <a:p>
            <a:endParaRPr lang="it-IT" dirty="0" smtClean="0">
              <a:solidFill>
                <a:schemeClr val="tx1"/>
              </a:solidFill>
            </a:endParaRPr>
          </a:p>
          <a:p>
            <a:r>
              <a:rPr lang="it-IT" dirty="0" err="1" smtClean="0">
                <a:solidFill>
                  <a:schemeClr val="tx1"/>
                </a:solidFill>
              </a:rPr>
              <a:t>a.a</a:t>
            </a:r>
            <a:r>
              <a:rPr lang="it-IT" dirty="0" smtClean="0">
                <a:solidFill>
                  <a:schemeClr val="tx1"/>
                </a:solidFill>
              </a:rPr>
              <a:t>. 2018-2019</a:t>
            </a:r>
            <a:endParaRPr lang="it-IT" dirty="0">
              <a:solidFill>
                <a:schemeClr val="tx1"/>
              </a:solidFill>
            </a:endParaRPr>
          </a:p>
        </p:txBody>
      </p:sp>
      <p:sp>
        <p:nvSpPr>
          <p:cNvPr id="4" name="AutoShape 2" descr="bann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it-IT">
              <a:solidFill>
                <a:prstClr val="black"/>
              </a:solidFill>
              <a:latin typeface="Calibri"/>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60748"/>
            <a:ext cx="7272808" cy="792088"/>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040546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Calibri" panose="020F0502020204030204" pitchFamily="34" charset="0"/>
                <a:cs typeface="Calibri" panose="020F0502020204030204" pitchFamily="34" charset="0"/>
              </a:rPr>
              <a:t>La via intrinseca </a:t>
            </a:r>
            <a:endParaRPr lang="it-IT" dirty="0"/>
          </a:p>
        </p:txBody>
      </p:sp>
      <p:sp>
        <p:nvSpPr>
          <p:cNvPr id="3" name="Segnaposto contenuto 2"/>
          <p:cNvSpPr>
            <a:spLocks noGrp="1"/>
          </p:cNvSpPr>
          <p:nvPr>
            <p:ph idx="1"/>
          </p:nvPr>
        </p:nvSpPr>
        <p:spPr/>
        <p:txBody>
          <a:bodyPr/>
          <a:lstStyle/>
          <a:p>
            <a:r>
              <a:rPr lang="it-IT" sz="2000" dirty="0" smtClean="0">
                <a:latin typeface="Calibri" panose="020F0502020204030204" pitchFamily="34" charset="0"/>
                <a:cs typeface="Calibri" panose="020F0502020204030204" pitchFamily="34" charset="0"/>
              </a:rPr>
              <a:t>è </a:t>
            </a:r>
            <a:r>
              <a:rPr lang="it-IT" sz="2000" dirty="0">
                <a:latin typeface="Calibri" panose="020F0502020204030204" pitchFamily="34" charset="0"/>
                <a:cs typeface="Calibri" panose="020F0502020204030204" pitchFamily="34" charset="0"/>
              </a:rPr>
              <a:t>chiamata così perché i fattori che la compongono </a:t>
            </a:r>
            <a:r>
              <a:rPr lang="it-IT" sz="2000" u="sng" dirty="0">
                <a:latin typeface="Calibri" panose="020F0502020204030204" pitchFamily="34" charset="0"/>
                <a:cs typeface="Calibri" panose="020F0502020204030204" pitchFamily="34" charset="0"/>
              </a:rPr>
              <a:t>sono sempre circolanti </a:t>
            </a:r>
            <a:r>
              <a:rPr lang="it-IT" sz="2000" dirty="0">
                <a:latin typeface="Calibri" panose="020F0502020204030204" pitchFamily="34" charset="0"/>
                <a:cs typeface="Calibri" panose="020F0502020204030204" pitchFamily="34" charset="0"/>
              </a:rPr>
              <a:t>nel sangue </a:t>
            </a:r>
            <a:r>
              <a:rPr lang="it-IT" sz="2000" u="sng" dirty="0">
                <a:latin typeface="Calibri" panose="020F0502020204030204" pitchFamily="34" charset="0"/>
                <a:cs typeface="Calibri" panose="020F0502020204030204" pitchFamily="34" charset="0"/>
              </a:rPr>
              <a:t>viene attivata quando il sangue incontra una superficie anomala diversa dalla membrana della cellula endoteliale (</a:t>
            </a:r>
            <a:r>
              <a:rPr lang="it-IT" sz="2000" dirty="0">
                <a:latin typeface="Calibri" panose="020F0502020204030204" pitchFamily="34" charset="0"/>
                <a:cs typeface="Calibri" panose="020F0502020204030204" pitchFamily="34" charset="0"/>
              </a:rPr>
              <a:t>fanno eccezione alcuni distretti capillari fenestrati in cui cellule non epiteliali si affacciano direttamente sulla corrente ematica, come quello epatico, splenico, midollare osseo, ed anche distretti derivati dalla neo-angiogenesi nell'ambito di neoplasie maligne, particolarmente di origine connettivale, che hanno strutture anomale) la formazione del coagulo attraverso questa via richiede alcuni minuti questa via inizia con l'attivazione del fattore XII di </a:t>
            </a:r>
            <a:r>
              <a:rPr lang="it-IT" sz="2000" dirty="0" err="1">
                <a:latin typeface="Calibri" panose="020F0502020204030204" pitchFamily="34" charset="0"/>
                <a:cs typeface="Calibri" panose="020F0502020204030204" pitchFamily="34" charset="0"/>
              </a:rPr>
              <a:t>Hageman</a:t>
            </a:r>
            <a:endParaRPr lang="it-IT"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778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latin typeface="Calibri" panose="020F0502020204030204" pitchFamily="34" charset="0"/>
                <a:cs typeface="Calibri" panose="020F0502020204030204" pitchFamily="34" charset="0"/>
              </a:rPr>
              <a:t>La via estrinseca </a:t>
            </a:r>
          </a:p>
        </p:txBody>
      </p:sp>
      <p:sp>
        <p:nvSpPr>
          <p:cNvPr id="3" name="Segnaposto contenuto 2"/>
          <p:cNvSpPr>
            <a:spLocks noGrp="1"/>
          </p:cNvSpPr>
          <p:nvPr>
            <p:ph idx="1"/>
          </p:nvPr>
        </p:nvSpPr>
        <p:spPr/>
        <p:txBody>
          <a:bodyPr/>
          <a:lstStyle/>
          <a:p>
            <a:r>
              <a:rPr lang="it-IT" sz="2800" dirty="0" smtClean="0">
                <a:latin typeface="Calibri" panose="020F0502020204030204" pitchFamily="34" charset="0"/>
                <a:cs typeface="Calibri" panose="020F0502020204030204" pitchFamily="34" charset="0"/>
              </a:rPr>
              <a:t>viene </a:t>
            </a:r>
            <a:r>
              <a:rPr lang="it-IT" sz="2800" dirty="0">
                <a:latin typeface="Calibri" panose="020F0502020204030204" pitchFamily="34" charset="0"/>
                <a:cs typeface="Calibri" panose="020F0502020204030204" pitchFamily="34" charset="0"/>
              </a:rPr>
              <a:t>attivata dal danno tissutale con la liberazione di un fattore tissutale (componente strutturale dei tessuti, normalmente non in contatto con il plasma) che forma un complesso con il fattore </a:t>
            </a:r>
            <a:r>
              <a:rPr lang="it-IT" sz="2800" dirty="0" err="1">
                <a:latin typeface="Calibri" panose="020F0502020204030204" pitchFamily="34" charset="0"/>
                <a:cs typeface="Calibri" panose="020F0502020204030204" pitchFamily="34" charset="0"/>
              </a:rPr>
              <a:t>VIIa</a:t>
            </a:r>
            <a:r>
              <a:rPr lang="it-IT" sz="2800" dirty="0">
                <a:latin typeface="Calibri" panose="020F0502020204030204" pitchFamily="34" charset="0"/>
                <a:cs typeface="Calibri" panose="020F0502020204030204" pitchFamily="34" charset="0"/>
              </a:rPr>
              <a:t> attivando così il fattore X di Stuart questa via conduce alla formazione del coagulo in un tempo valutabile in pochi secondi</a:t>
            </a:r>
          </a:p>
        </p:txBody>
      </p:sp>
    </p:spTree>
    <p:extLst>
      <p:ext uri="{BB962C8B-B14F-4D97-AF65-F5344CB8AC3E}">
        <p14:creationId xmlns:p14="http://schemas.microsoft.com/office/powerpoint/2010/main" val="939912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988" y="1559860"/>
            <a:ext cx="5634318" cy="3818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001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p>
        </p:txBody>
      </p:sp>
      <p:sp>
        <p:nvSpPr>
          <p:cNvPr id="4099" name="Rectangle 3"/>
          <p:cNvSpPr>
            <a:spLocks noGrp="1" noChangeArrowheads="1"/>
          </p:cNvSpPr>
          <p:nvPr>
            <p:ph type="body" idx="1"/>
          </p:nvPr>
        </p:nvSpPr>
        <p:spPr>
          <a:xfrm>
            <a:off x="468313" y="333376"/>
            <a:ext cx="8229600" cy="1804706"/>
          </a:xfrm>
          <a:ln>
            <a:headEnd/>
            <a:tailEnd/>
          </a:ln>
        </p:spPr>
        <p:style>
          <a:lnRef idx="2">
            <a:schemeClr val="accent5"/>
          </a:lnRef>
          <a:fillRef idx="1">
            <a:schemeClr val="lt1"/>
          </a:fillRef>
          <a:effectRef idx="0">
            <a:schemeClr val="accent5"/>
          </a:effectRef>
          <a:fontRef idx="minor">
            <a:schemeClr val="dk1"/>
          </a:fontRef>
        </p:style>
        <p:txBody>
          <a:bodyPr/>
          <a:lstStyle/>
          <a:p>
            <a:pPr>
              <a:lnSpc>
                <a:spcPct val="90000"/>
              </a:lnSpc>
              <a:buFontTx/>
              <a:buNone/>
            </a:pPr>
            <a:endParaRPr lang="it-IT" sz="3600" dirty="0">
              <a:latin typeface="Tahoma" pitchFamily="34" charset="0"/>
            </a:endParaRPr>
          </a:p>
          <a:p>
            <a:pPr algn="ctr">
              <a:lnSpc>
                <a:spcPct val="90000"/>
              </a:lnSpc>
              <a:buFontTx/>
              <a:buNone/>
            </a:pPr>
            <a:r>
              <a:rPr lang="it-IT"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Inhibition</a:t>
            </a:r>
            <a:r>
              <a:rPr lang="it-IT"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a:t>
            </a:r>
            <a:r>
              <a:rPr lang="it-IT"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thrombosis</a:t>
            </a:r>
            <a:r>
              <a:rPr lang="it-IT"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it-IT"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a:t>
            </a:r>
            <a:r>
              <a:rPr lang="it-IT"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it-IT"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became</a:t>
            </a:r>
            <a:r>
              <a:rPr lang="it-IT"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a:t>
            </a:r>
          </a:p>
          <a:p>
            <a:pPr algn="ctr">
              <a:lnSpc>
                <a:spcPct val="90000"/>
              </a:lnSpc>
              <a:buFontTx/>
              <a:buNone/>
            </a:pPr>
            <a:r>
              <a:rPr lang="it-IT"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it-IT"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key</a:t>
            </a:r>
            <a:r>
              <a:rPr lang="it-IT"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it-IT"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therapeutic</a:t>
            </a:r>
            <a:r>
              <a:rPr lang="it-IT"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it-IT"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strategy</a:t>
            </a:r>
            <a:r>
              <a:rPr lang="it-IT"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
        <p:nvSpPr>
          <p:cNvPr id="4100" name="Text Box 4"/>
          <p:cNvSpPr txBox="1">
            <a:spLocks noChangeArrowheads="1"/>
          </p:cNvSpPr>
          <p:nvPr/>
        </p:nvSpPr>
        <p:spPr bwMode="auto">
          <a:xfrm>
            <a:off x="1617849" y="3406309"/>
            <a:ext cx="5767028" cy="523220"/>
          </a:xfrm>
          <a:prstGeom prst="rect">
            <a:avLst/>
          </a:prstGeom>
          <a:solidFill>
            <a:schemeClr val="bg1"/>
          </a:solidFill>
          <a:ln w="38100">
            <a:solidFill>
              <a:schemeClr val="bg1"/>
            </a:solidFill>
            <a:miter lim="800000"/>
            <a:headEnd/>
            <a:tailEnd/>
          </a:ln>
          <a:effectLst/>
          <a:extLst/>
        </p:spPr>
        <p:txBody>
          <a:bodyPr wrap="none">
            <a:spAutoFit/>
          </a:bodyPr>
          <a:lstStyle/>
          <a:p>
            <a:r>
              <a:rPr lang="it-IT" sz="2800" dirty="0" err="1">
                <a:latin typeface="Calibri" panose="020F0502020204030204" pitchFamily="34" charset="0"/>
                <a:cs typeface="Calibri" panose="020F0502020204030204" pitchFamily="34" charset="0"/>
              </a:rPr>
              <a:t>Indirect</a:t>
            </a:r>
            <a:r>
              <a:rPr lang="it-IT" sz="2800" dirty="0">
                <a:latin typeface="Calibri" panose="020F0502020204030204" pitchFamily="34" charset="0"/>
                <a:cs typeface="Calibri" panose="020F0502020204030204" pitchFamily="34" charset="0"/>
              </a:rPr>
              <a:t> and </a:t>
            </a:r>
            <a:r>
              <a:rPr lang="it-IT" sz="2800" dirty="0" err="1">
                <a:latin typeface="Calibri" panose="020F0502020204030204" pitchFamily="34" charset="0"/>
                <a:cs typeface="Calibri" panose="020F0502020204030204" pitchFamily="34" charset="0"/>
              </a:rPr>
              <a:t>direct</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thrombin</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inhibitors</a:t>
            </a:r>
            <a:endParaRPr lang="it-IT" sz="2800" dirty="0">
              <a:latin typeface="Calibri" panose="020F0502020204030204" pitchFamily="34" charset="0"/>
              <a:cs typeface="Calibri" panose="020F0502020204030204" pitchFamily="34" charset="0"/>
            </a:endParaRPr>
          </a:p>
        </p:txBody>
      </p:sp>
      <p:sp>
        <p:nvSpPr>
          <p:cNvPr id="4101" name="Text Box 5"/>
          <p:cNvSpPr txBox="1">
            <a:spLocks noChangeArrowheads="1"/>
          </p:cNvSpPr>
          <p:nvPr/>
        </p:nvSpPr>
        <p:spPr bwMode="auto">
          <a:xfrm>
            <a:off x="913613" y="4641291"/>
            <a:ext cx="7632700" cy="523220"/>
          </a:xfrm>
          <a:prstGeom prst="rect">
            <a:avLst/>
          </a:prstGeom>
          <a:solidFill>
            <a:schemeClr val="bg1"/>
          </a:solidFill>
          <a:ln w="28575">
            <a:solidFill>
              <a:schemeClr val="bg1"/>
            </a:solidFill>
            <a:miter lim="800000"/>
            <a:headEnd/>
            <a:tailEnd/>
          </a:ln>
          <a:effectLst/>
          <a:extLst/>
        </p:spPr>
        <p:txBody>
          <a:bodyPr>
            <a:spAutoFit/>
          </a:bodyPr>
          <a:lstStyle/>
          <a:p>
            <a:pPr algn="ctr">
              <a:spcBef>
                <a:spcPct val="50000"/>
              </a:spcBef>
            </a:pPr>
            <a:r>
              <a:rPr lang="it-IT" sz="2800" dirty="0" err="1">
                <a:latin typeface="Calibri" panose="020F0502020204030204" pitchFamily="34" charset="0"/>
                <a:cs typeface="Calibri" panose="020F0502020204030204" pitchFamily="34" charset="0"/>
              </a:rPr>
              <a:t>Fibrinolytic</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drugs</a:t>
            </a:r>
            <a:endParaRPr lang="it-IT" sz="2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4813" y="0"/>
            <a:ext cx="8587348" cy="1129553"/>
          </a:xfrm>
          <a:ln>
            <a:headEnd/>
            <a:tailEnd/>
          </a:ln>
        </p:spPr>
        <p:style>
          <a:lnRef idx="1">
            <a:schemeClr val="accent5"/>
          </a:lnRef>
          <a:fillRef idx="2">
            <a:schemeClr val="accent5"/>
          </a:fillRef>
          <a:effectRef idx="1">
            <a:schemeClr val="accent5"/>
          </a:effectRef>
          <a:fontRef idx="minor">
            <a:schemeClr val="dk1"/>
          </a:fontRef>
        </p:style>
        <p:txBody>
          <a:bodyPr/>
          <a:lstStyle/>
          <a:p>
            <a:r>
              <a:rPr lang="it-IT" sz="2400" dirty="0" err="1">
                <a:latin typeface="Calibri" panose="020F0502020204030204" pitchFamily="34" charset="0"/>
                <a:cs typeface="Calibri" panose="020F0502020204030204" pitchFamily="34" charset="0"/>
              </a:rPr>
              <a:t>Platelet</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activation</a:t>
            </a:r>
            <a:r>
              <a:rPr lang="it-IT" sz="2400" dirty="0">
                <a:latin typeface="Calibri" panose="020F0502020204030204" pitchFamily="34" charset="0"/>
                <a:cs typeface="Calibri" panose="020F0502020204030204" pitchFamily="34" charset="0"/>
              </a:rPr>
              <a:t> and </a:t>
            </a:r>
            <a:r>
              <a:rPr lang="it-IT" sz="2400" dirty="0" err="1">
                <a:latin typeface="Calibri" panose="020F0502020204030204" pitchFamily="34" charset="0"/>
                <a:cs typeface="Calibri" panose="020F0502020204030204" pitchFamily="34" charset="0"/>
              </a:rPr>
              <a:t>coagulation</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pathway</a:t>
            </a:r>
            <a:endParaRPr lang="it-IT" sz="2400" dirty="0">
              <a:latin typeface="Calibri" panose="020F0502020204030204" pitchFamily="34" charset="0"/>
              <a:cs typeface="Calibri" panose="020F0502020204030204" pitchFamily="34" charset="0"/>
            </a:endParaRPr>
          </a:p>
        </p:txBody>
      </p:sp>
      <p:sp>
        <p:nvSpPr>
          <p:cNvPr id="6149" name="Oval 5"/>
          <p:cNvSpPr>
            <a:spLocks noChangeArrowheads="1"/>
          </p:cNvSpPr>
          <p:nvPr/>
        </p:nvSpPr>
        <p:spPr bwMode="auto">
          <a:xfrm rot="20831097" flipV="1">
            <a:off x="1763713" y="2420938"/>
            <a:ext cx="1081087" cy="720725"/>
          </a:xfrm>
          <a:prstGeom prst="ellipse">
            <a:avLst/>
          </a:prstGeom>
          <a:solidFill>
            <a:srgbClr val="CCFF33"/>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50" name="Oval 6"/>
          <p:cNvSpPr>
            <a:spLocks noChangeArrowheads="1"/>
          </p:cNvSpPr>
          <p:nvPr/>
        </p:nvSpPr>
        <p:spPr bwMode="auto">
          <a:xfrm>
            <a:off x="1835150" y="3573463"/>
            <a:ext cx="1008063" cy="647700"/>
          </a:xfrm>
          <a:prstGeom prst="ellipse">
            <a:avLst/>
          </a:prstGeom>
          <a:solidFill>
            <a:srgbClr val="CCFF33"/>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52" name="Oval 8"/>
          <p:cNvSpPr>
            <a:spLocks noChangeArrowheads="1"/>
          </p:cNvSpPr>
          <p:nvPr/>
        </p:nvSpPr>
        <p:spPr bwMode="auto">
          <a:xfrm>
            <a:off x="2627313" y="2636838"/>
            <a:ext cx="71437"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54" name="Oval 10"/>
          <p:cNvSpPr>
            <a:spLocks noChangeArrowheads="1"/>
          </p:cNvSpPr>
          <p:nvPr/>
        </p:nvSpPr>
        <p:spPr bwMode="auto">
          <a:xfrm flipV="1">
            <a:off x="2627313" y="2781300"/>
            <a:ext cx="71437"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55" name="Oval 11"/>
          <p:cNvSpPr>
            <a:spLocks noChangeArrowheads="1"/>
          </p:cNvSpPr>
          <p:nvPr/>
        </p:nvSpPr>
        <p:spPr bwMode="auto">
          <a:xfrm>
            <a:off x="2700338" y="2565400"/>
            <a:ext cx="71437"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56" name="Oval 12"/>
          <p:cNvSpPr>
            <a:spLocks noChangeArrowheads="1"/>
          </p:cNvSpPr>
          <p:nvPr/>
        </p:nvSpPr>
        <p:spPr bwMode="auto">
          <a:xfrm>
            <a:off x="2771775" y="2708275"/>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57" name="Oval 13"/>
          <p:cNvSpPr>
            <a:spLocks noChangeArrowheads="1"/>
          </p:cNvSpPr>
          <p:nvPr/>
        </p:nvSpPr>
        <p:spPr bwMode="auto">
          <a:xfrm>
            <a:off x="2484438" y="3716338"/>
            <a:ext cx="71437"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58" name="Oval 14"/>
          <p:cNvSpPr>
            <a:spLocks noChangeArrowheads="1"/>
          </p:cNvSpPr>
          <p:nvPr/>
        </p:nvSpPr>
        <p:spPr bwMode="auto">
          <a:xfrm flipV="1">
            <a:off x="2339975" y="3860800"/>
            <a:ext cx="73025"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59" name="Oval 15"/>
          <p:cNvSpPr>
            <a:spLocks noChangeArrowheads="1"/>
          </p:cNvSpPr>
          <p:nvPr/>
        </p:nvSpPr>
        <p:spPr bwMode="auto">
          <a:xfrm>
            <a:off x="2339975" y="3716338"/>
            <a:ext cx="71438" cy="7143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60" name="Oval 16"/>
          <p:cNvSpPr>
            <a:spLocks noChangeArrowheads="1"/>
          </p:cNvSpPr>
          <p:nvPr/>
        </p:nvSpPr>
        <p:spPr bwMode="auto">
          <a:xfrm flipV="1">
            <a:off x="2484438" y="3860800"/>
            <a:ext cx="71437"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61" name="Line 17"/>
          <p:cNvSpPr>
            <a:spLocks noChangeShapeType="1"/>
          </p:cNvSpPr>
          <p:nvPr/>
        </p:nvSpPr>
        <p:spPr bwMode="auto">
          <a:xfrm>
            <a:off x="1547813" y="3860800"/>
            <a:ext cx="2159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162" name="Line 18"/>
          <p:cNvSpPr>
            <a:spLocks noChangeShapeType="1"/>
          </p:cNvSpPr>
          <p:nvPr/>
        </p:nvSpPr>
        <p:spPr bwMode="auto">
          <a:xfrm>
            <a:off x="1403350" y="3644900"/>
            <a:ext cx="144463"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163" name="Line 19"/>
          <p:cNvSpPr>
            <a:spLocks noChangeShapeType="1"/>
          </p:cNvSpPr>
          <p:nvPr/>
        </p:nvSpPr>
        <p:spPr bwMode="auto">
          <a:xfrm flipH="1">
            <a:off x="1403350" y="3860800"/>
            <a:ext cx="142875" cy="144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164" name="Text Box 20"/>
          <p:cNvSpPr txBox="1">
            <a:spLocks noChangeArrowheads="1"/>
          </p:cNvSpPr>
          <p:nvPr/>
        </p:nvSpPr>
        <p:spPr bwMode="auto">
          <a:xfrm>
            <a:off x="2843213" y="3284538"/>
            <a:ext cx="792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t>TXA</a:t>
            </a:r>
          </a:p>
        </p:txBody>
      </p:sp>
      <p:sp>
        <p:nvSpPr>
          <p:cNvPr id="6165" name="Text Box 21"/>
          <p:cNvSpPr txBox="1">
            <a:spLocks noChangeArrowheads="1"/>
          </p:cNvSpPr>
          <p:nvPr/>
        </p:nvSpPr>
        <p:spPr bwMode="auto">
          <a:xfrm>
            <a:off x="2843213" y="3860800"/>
            <a:ext cx="1008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t>ADP</a:t>
            </a:r>
          </a:p>
        </p:txBody>
      </p:sp>
      <p:sp>
        <p:nvSpPr>
          <p:cNvPr id="6166" name="Line 22"/>
          <p:cNvSpPr>
            <a:spLocks noChangeShapeType="1"/>
          </p:cNvSpPr>
          <p:nvPr/>
        </p:nvSpPr>
        <p:spPr bwMode="auto">
          <a:xfrm flipH="1">
            <a:off x="395288" y="2060575"/>
            <a:ext cx="73025" cy="381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168" name="Line 24"/>
          <p:cNvSpPr>
            <a:spLocks noChangeShapeType="1"/>
          </p:cNvSpPr>
          <p:nvPr/>
        </p:nvSpPr>
        <p:spPr bwMode="auto">
          <a:xfrm>
            <a:off x="1116013" y="2060575"/>
            <a:ext cx="0" cy="16557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169" name="Line 25"/>
          <p:cNvSpPr>
            <a:spLocks noChangeShapeType="1"/>
          </p:cNvSpPr>
          <p:nvPr/>
        </p:nvSpPr>
        <p:spPr bwMode="auto">
          <a:xfrm>
            <a:off x="1116013" y="4005263"/>
            <a:ext cx="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173" name="Rectangle 29"/>
          <p:cNvSpPr>
            <a:spLocks noChangeArrowheads="1"/>
          </p:cNvSpPr>
          <p:nvPr/>
        </p:nvSpPr>
        <p:spPr bwMode="auto">
          <a:xfrm flipH="1">
            <a:off x="1042988" y="2924175"/>
            <a:ext cx="7143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74" name="Rectangle 30"/>
          <p:cNvSpPr>
            <a:spLocks noChangeArrowheads="1"/>
          </p:cNvSpPr>
          <p:nvPr/>
        </p:nvSpPr>
        <p:spPr bwMode="auto">
          <a:xfrm flipH="1">
            <a:off x="1042988" y="3213100"/>
            <a:ext cx="7143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75" name="Rectangle 31"/>
          <p:cNvSpPr>
            <a:spLocks noChangeArrowheads="1"/>
          </p:cNvSpPr>
          <p:nvPr/>
        </p:nvSpPr>
        <p:spPr bwMode="auto">
          <a:xfrm flipH="1">
            <a:off x="1042988" y="3500438"/>
            <a:ext cx="7143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82" name="Text Box 38"/>
          <p:cNvSpPr txBox="1">
            <a:spLocks noChangeArrowheads="1"/>
          </p:cNvSpPr>
          <p:nvPr/>
        </p:nvSpPr>
        <p:spPr bwMode="auto">
          <a:xfrm>
            <a:off x="468313" y="3357563"/>
            <a:ext cx="549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b="1"/>
              <a:t>TF</a:t>
            </a:r>
          </a:p>
        </p:txBody>
      </p:sp>
      <p:sp>
        <p:nvSpPr>
          <p:cNvPr id="6183" name="Text Box 39"/>
          <p:cNvSpPr txBox="1">
            <a:spLocks noChangeArrowheads="1"/>
          </p:cNvSpPr>
          <p:nvPr/>
        </p:nvSpPr>
        <p:spPr bwMode="auto">
          <a:xfrm>
            <a:off x="1384300" y="3300413"/>
            <a:ext cx="638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vWf</a:t>
            </a:r>
          </a:p>
        </p:txBody>
      </p:sp>
      <p:sp>
        <p:nvSpPr>
          <p:cNvPr id="6184" name="Line 40"/>
          <p:cNvSpPr>
            <a:spLocks noChangeShapeType="1"/>
          </p:cNvSpPr>
          <p:nvPr/>
        </p:nvSpPr>
        <p:spPr bwMode="auto">
          <a:xfrm>
            <a:off x="2411413" y="4221163"/>
            <a:ext cx="73025" cy="142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185" name="Line 41"/>
          <p:cNvSpPr>
            <a:spLocks noChangeShapeType="1"/>
          </p:cNvSpPr>
          <p:nvPr/>
        </p:nvSpPr>
        <p:spPr bwMode="auto">
          <a:xfrm flipH="1">
            <a:off x="2339975" y="4365625"/>
            <a:ext cx="142875"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186" name="Line 42"/>
          <p:cNvSpPr>
            <a:spLocks noChangeShapeType="1"/>
          </p:cNvSpPr>
          <p:nvPr/>
        </p:nvSpPr>
        <p:spPr bwMode="auto">
          <a:xfrm flipH="1" flipV="1">
            <a:off x="2484438" y="4365625"/>
            <a:ext cx="2873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187" name="Text Box 43"/>
          <p:cNvSpPr txBox="1">
            <a:spLocks noChangeArrowheads="1"/>
          </p:cNvSpPr>
          <p:nvPr/>
        </p:nvSpPr>
        <p:spPr bwMode="auto">
          <a:xfrm>
            <a:off x="2843213" y="4149725"/>
            <a:ext cx="17287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t>GIIb/IIA</a:t>
            </a:r>
          </a:p>
        </p:txBody>
      </p:sp>
      <p:sp>
        <p:nvSpPr>
          <p:cNvPr id="6188" name="Oval 44"/>
          <p:cNvSpPr>
            <a:spLocks noChangeArrowheads="1"/>
          </p:cNvSpPr>
          <p:nvPr/>
        </p:nvSpPr>
        <p:spPr bwMode="auto">
          <a:xfrm rot="2883832">
            <a:off x="2375694" y="4617244"/>
            <a:ext cx="1008062" cy="647700"/>
          </a:xfrm>
          <a:prstGeom prst="ellipse">
            <a:avLst/>
          </a:prstGeom>
          <a:solidFill>
            <a:srgbClr val="CCFF33"/>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p>
        </p:txBody>
      </p:sp>
      <p:sp>
        <p:nvSpPr>
          <p:cNvPr id="6189" name="Oval 45"/>
          <p:cNvSpPr>
            <a:spLocks noChangeArrowheads="1"/>
          </p:cNvSpPr>
          <p:nvPr/>
        </p:nvSpPr>
        <p:spPr bwMode="auto">
          <a:xfrm>
            <a:off x="3132138" y="5084763"/>
            <a:ext cx="71437"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90" name="Oval 46"/>
          <p:cNvSpPr>
            <a:spLocks noChangeArrowheads="1"/>
          </p:cNvSpPr>
          <p:nvPr/>
        </p:nvSpPr>
        <p:spPr bwMode="auto">
          <a:xfrm>
            <a:off x="3059113" y="4941888"/>
            <a:ext cx="71437" cy="73025"/>
          </a:xfrm>
          <a:prstGeom prst="ellipse">
            <a:avLst/>
          </a:prstGeom>
          <a:solidFill>
            <a:srgbClr val="CC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91" name="Oval 47"/>
          <p:cNvSpPr>
            <a:spLocks noChangeArrowheads="1"/>
          </p:cNvSpPr>
          <p:nvPr/>
        </p:nvSpPr>
        <p:spPr bwMode="auto">
          <a:xfrm>
            <a:off x="3059113" y="5084763"/>
            <a:ext cx="71437"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92" name="Oval 48"/>
          <p:cNvSpPr>
            <a:spLocks noChangeArrowheads="1"/>
          </p:cNvSpPr>
          <p:nvPr/>
        </p:nvSpPr>
        <p:spPr bwMode="auto">
          <a:xfrm>
            <a:off x="2700338" y="3860800"/>
            <a:ext cx="71437"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93" name="Oval 49"/>
          <p:cNvSpPr>
            <a:spLocks noChangeArrowheads="1"/>
          </p:cNvSpPr>
          <p:nvPr/>
        </p:nvSpPr>
        <p:spPr bwMode="auto">
          <a:xfrm>
            <a:off x="2916238" y="5084763"/>
            <a:ext cx="71437"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94" name="Oval 50"/>
          <p:cNvSpPr>
            <a:spLocks noChangeArrowheads="1"/>
          </p:cNvSpPr>
          <p:nvPr/>
        </p:nvSpPr>
        <p:spPr bwMode="auto">
          <a:xfrm>
            <a:off x="2916238" y="3716338"/>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95" name="Oval 51"/>
          <p:cNvSpPr>
            <a:spLocks noChangeArrowheads="1"/>
          </p:cNvSpPr>
          <p:nvPr/>
        </p:nvSpPr>
        <p:spPr bwMode="auto">
          <a:xfrm>
            <a:off x="3132138" y="3716338"/>
            <a:ext cx="71437"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96" name="Oval 52"/>
          <p:cNvSpPr>
            <a:spLocks noChangeArrowheads="1"/>
          </p:cNvSpPr>
          <p:nvPr/>
        </p:nvSpPr>
        <p:spPr bwMode="auto">
          <a:xfrm>
            <a:off x="3132138" y="3860800"/>
            <a:ext cx="71437"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97" name="Oval 53"/>
          <p:cNvSpPr>
            <a:spLocks noChangeArrowheads="1"/>
          </p:cNvSpPr>
          <p:nvPr/>
        </p:nvSpPr>
        <p:spPr bwMode="auto">
          <a:xfrm>
            <a:off x="3348038" y="3716338"/>
            <a:ext cx="71437"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98" name="Text Box 54"/>
          <p:cNvSpPr txBox="1">
            <a:spLocks noChangeArrowheads="1"/>
          </p:cNvSpPr>
          <p:nvPr/>
        </p:nvSpPr>
        <p:spPr bwMode="auto">
          <a:xfrm>
            <a:off x="395288" y="3933825"/>
            <a:ext cx="614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b="1"/>
              <a:t>Coll</a:t>
            </a:r>
          </a:p>
        </p:txBody>
      </p:sp>
      <p:sp>
        <p:nvSpPr>
          <p:cNvPr id="6200" name="Text Box 56"/>
          <p:cNvSpPr txBox="1">
            <a:spLocks noChangeArrowheads="1"/>
          </p:cNvSpPr>
          <p:nvPr/>
        </p:nvSpPr>
        <p:spPr bwMode="auto">
          <a:xfrm rot="11279360" flipV="1">
            <a:off x="1547813" y="602138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b="1"/>
              <a:t> Ca</a:t>
            </a:r>
            <a:r>
              <a:rPr lang="it-IT" b="1" baseline="30000"/>
              <a:t>++</a:t>
            </a:r>
          </a:p>
        </p:txBody>
      </p:sp>
      <p:sp>
        <p:nvSpPr>
          <p:cNvPr id="6204" name="Text Box 60"/>
          <p:cNvSpPr txBox="1">
            <a:spLocks noChangeArrowheads="1"/>
          </p:cNvSpPr>
          <p:nvPr/>
        </p:nvSpPr>
        <p:spPr bwMode="auto">
          <a:xfrm>
            <a:off x="1116013" y="4941888"/>
            <a:ext cx="865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2400" b="1"/>
              <a:t>TF</a:t>
            </a:r>
          </a:p>
        </p:txBody>
      </p:sp>
      <p:sp>
        <p:nvSpPr>
          <p:cNvPr id="6206" name="Text Box 62"/>
          <p:cNvSpPr txBox="1">
            <a:spLocks noChangeArrowheads="1"/>
          </p:cNvSpPr>
          <p:nvPr/>
        </p:nvSpPr>
        <p:spPr bwMode="auto">
          <a:xfrm>
            <a:off x="2124075" y="5373688"/>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b="1"/>
              <a:t>VII</a:t>
            </a:r>
          </a:p>
        </p:txBody>
      </p:sp>
      <p:sp>
        <p:nvSpPr>
          <p:cNvPr id="6207" name="Freeform 63"/>
          <p:cNvSpPr>
            <a:spLocks/>
          </p:cNvSpPr>
          <p:nvPr/>
        </p:nvSpPr>
        <p:spPr bwMode="auto">
          <a:xfrm>
            <a:off x="2543175" y="5619750"/>
            <a:ext cx="588963" cy="185738"/>
          </a:xfrm>
          <a:custGeom>
            <a:avLst/>
            <a:gdLst>
              <a:gd name="T0" fmla="*/ 0 w 371"/>
              <a:gd name="T1" fmla="*/ 0 h 117"/>
              <a:gd name="T2" fmla="*/ 126 w 371"/>
              <a:gd name="T3" fmla="*/ 71 h 117"/>
              <a:gd name="T4" fmla="*/ 371 w 371"/>
              <a:gd name="T5" fmla="*/ 117 h 117"/>
            </a:gdLst>
            <a:ahLst/>
            <a:cxnLst>
              <a:cxn ang="0">
                <a:pos x="T0" y="T1"/>
              </a:cxn>
              <a:cxn ang="0">
                <a:pos x="T2" y="T3"/>
              </a:cxn>
              <a:cxn ang="0">
                <a:pos x="T4" y="T5"/>
              </a:cxn>
            </a:cxnLst>
            <a:rect l="0" t="0" r="r" b="b"/>
            <a:pathLst>
              <a:path w="371" h="117">
                <a:moveTo>
                  <a:pt x="0" y="0"/>
                </a:moveTo>
                <a:cubicBezTo>
                  <a:pt x="96" y="64"/>
                  <a:pt x="64" y="52"/>
                  <a:pt x="126" y="71"/>
                </a:cubicBezTo>
                <a:lnTo>
                  <a:pt x="371" y="117"/>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08" name="Text Box 64"/>
          <p:cNvSpPr txBox="1">
            <a:spLocks noChangeArrowheads="1"/>
          </p:cNvSpPr>
          <p:nvPr/>
        </p:nvSpPr>
        <p:spPr bwMode="auto">
          <a:xfrm>
            <a:off x="2843213" y="6021388"/>
            <a:ext cx="1295400" cy="366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b="1"/>
              <a:t>VIIa</a:t>
            </a:r>
          </a:p>
        </p:txBody>
      </p:sp>
      <p:sp>
        <p:nvSpPr>
          <p:cNvPr id="6209" name="Line 65"/>
          <p:cNvSpPr>
            <a:spLocks noChangeShapeType="1"/>
          </p:cNvSpPr>
          <p:nvPr/>
        </p:nvSpPr>
        <p:spPr bwMode="auto">
          <a:xfrm>
            <a:off x="3419475" y="594995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10" name="Text Box 66"/>
          <p:cNvSpPr txBox="1">
            <a:spLocks noChangeArrowheads="1"/>
          </p:cNvSpPr>
          <p:nvPr/>
        </p:nvSpPr>
        <p:spPr bwMode="auto">
          <a:xfrm>
            <a:off x="3348038" y="6021388"/>
            <a:ext cx="865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b="1"/>
              <a:t>-TF</a:t>
            </a:r>
          </a:p>
        </p:txBody>
      </p:sp>
      <p:sp>
        <p:nvSpPr>
          <p:cNvPr id="6211" name="Line 67"/>
          <p:cNvSpPr>
            <a:spLocks noChangeShapeType="1"/>
          </p:cNvSpPr>
          <p:nvPr/>
        </p:nvSpPr>
        <p:spPr bwMode="auto">
          <a:xfrm flipV="1">
            <a:off x="4284663" y="5373688"/>
            <a:ext cx="287337"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12" name="Line 68"/>
          <p:cNvSpPr>
            <a:spLocks noChangeShapeType="1"/>
          </p:cNvSpPr>
          <p:nvPr/>
        </p:nvSpPr>
        <p:spPr bwMode="auto">
          <a:xfrm flipV="1">
            <a:off x="4356100" y="5949950"/>
            <a:ext cx="287338"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14" name="Text Box 70"/>
          <p:cNvSpPr txBox="1">
            <a:spLocks noChangeArrowheads="1"/>
          </p:cNvSpPr>
          <p:nvPr/>
        </p:nvSpPr>
        <p:spPr bwMode="auto">
          <a:xfrm>
            <a:off x="4624388" y="57483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216" name="Text Box 72"/>
          <p:cNvSpPr txBox="1">
            <a:spLocks noChangeArrowheads="1"/>
          </p:cNvSpPr>
          <p:nvPr/>
        </p:nvSpPr>
        <p:spPr bwMode="auto">
          <a:xfrm>
            <a:off x="4716463" y="5661025"/>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t>X</a:t>
            </a:r>
          </a:p>
        </p:txBody>
      </p:sp>
      <p:sp>
        <p:nvSpPr>
          <p:cNvPr id="6220" name="Text Box 76"/>
          <p:cNvSpPr txBox="1">
            <a:spLocks noChangeArrowheads="1"/>
          </p:cNvSpPr>
          <p:nvPr/>
        </p:nvSpPr>
        <p:spPr bwMode="auto">
          <a:xfrm>
            <a:off x="6084888" y="5661025"/>
            <a:ext cx="2232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t>Prothrombin</a:t>
            </a:r>
          </a:p>
        </p:txBody>
      </p:sp>
      <p:sp>
        <p:nvSpPr>
          <p:cNvPr id="6221" name="Line 77"/>
          <p:cNvSpPr>
            <a:spLocks noChangeShapeType="1"/>
          </p:cNvSpPr>
          <p:nvPr/>
        </p:nvSpPr>
        <p:spPr bwMode="auto">
          <a:xfrm>
            <a:off x="7885113" y="58769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22" name="Text Box 78"/>
          <p:cNvSpPr txBox="1">
            <a:spLocks noChangeArrowheads="1"/>
          </p:cNvSpPr>
          <p:nvPr/>
        </p:nvSpPr>
        <p:spPr bwMode="auto">
          <a:xfrm>
            <a:off x="7994650" y="5661025"/>
            <a:ext cx="114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Thrombin</a:t>
            </a:r>
          </a:p>
        </p:txBody>
      </p:sp>
      <p:sp>
        <p:nvSpPr>
          <p:cNvPr id="6224" name="Text Box 80"/>
          <p:cNvSpPr txBox="1">
            <a:spLocks noChangeArrowheads="1"/>
          </p:cNvSpPr>
          <p:nvPr/>
        </p:nvSpPr>
        <p:spPr bwMode="auto">
          <a:xfrm>
            <a:off x="3276600" y="4652963"/>
            <a:ext cx="647700" cy="404812"/>
          </a:xfrm>
          <a:prstGeom prst="rect">
            <a:avLst/>
          </a:prstGeom>
          <a:solidFill>
            <a:srgbClr val="00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t>Xa</a:t>
            </a:r>
          </a:p>
        </p:txBody>
      </p:sp>
      <p:sp>
        <p:nvSpPr>
          <p:cNvPr id="6226" name="Text Box 82"/>
          <p:cNvSpPr txBox="1">
            <a:spLocks noChangeArrowheads="1"/>
          </p:cNvSpPr>
          <p:nvPr/>
        </p:nvSpPr>
        <p:spPr bwMode="auto">
          <a:xfrm>
            <a:off x="3492500" y="4978400"/>
            <a:ext cx="647700" cy="395288"/>
          </a:xfrm>
          <a:prstGeom prst="rect">
            <a:avLst/>
          </a:prstGeom>
          <a:solidFill>
            <a:srgbClr val="00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t>Va</a:t>
            </a:r>
          </a:p>
        </p:txBody>
      </p:sp>
      <p:sp>
        <p:nvSpPr>
          <p:cNvPr id="6227" name="Text Box 83"/>
          <p:cNvSpPr txBox="1">
            <a:spLocks noChangeArrowheads="1"/>
          </p:cNvSpPr>
          <p:nvPr/>
        </p:nvSpPr>
        <p:spPr bwMode="auto">
          <a:xfrm>
            <a:off x="3779838" y="4797425"/>
            <a:ext cx="792162" cy="395288"/>
          </a:xfrm>
          <a:prstGeom prst="rect">
            <a:avLst/>
          </a:prstGeom>
          <a:solidFill>
            <a:srgbClr val="99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b="1"/>
              <a:t>Ca</a:t>
            </a:r>
            <a:r>
              <a:rPr lang="it-IT" baseline="30000"/>
              <a:t>++</a:t>
            </a:r>
          </a:p>
        </p:txBody>
      </p:sp>
      <p:sp>
        <p:nvSpPr>
          <p:cNvPr id="6228" name="Text Box 84"/>
          <p:cNvSpPr txBox="1">
            <a:spLocks noChangeArrowheads="1"/>
          </p:cNvSpPr>
          <p:nvPr/>
        </p:nvSpPr>
        <p:spPr bwMode="auto">
          <a:xfrm>
            <a:off x="4932363" y="3933825"/>
            <a:ext cx="2232025" cy="495300"/>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2400"/>
              <a:t>Pro-thrombin</a:t>
            </a:r>
          </a:p>
        </p:txBody>
      </p:sp>
      <p:sp>
        <p:nvSpPr>
          <p:cNvPr id="6229" name="Text Box 85"/>
          <p:cNvSpPr txBox="1">
            <a:spLocks noChangeArrowheads="1"/>
          </p:cNvSpPr>
          <p:nvPr/>
        </p:nvSpPr>
        <p:spPr bwMode="auto">
          <a:xfrm>
            <a:off x="7559675" y="3933825"/>
            <a:ext cx="1584325" cy="495300"/>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Thrombin</a:t>
            </a:r>
          </a:p>
        </p:txBody>
      </p:sp>
      <p:sp>
        <p:nvSpPr>
          <p:cNvPr id="6232" name="Line 88"/>
          <p:cNvSpPr>
            <a:spLocks noChangeShapeType="1"/>
          </p:cNvSpPr>
          <p:nvPr/>
        </p:nvSpPr>
        <p:spPr bwMode="auto">
          <a:xfrm flipV="1">
            <a:off x="6877050" y="4221163"/>
            <a:ext cx="72072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33" name="AutoShape 89"/>
          <p:cNvSpPr>
            <a:spLocks noChangeArrowheads="1"/>
          </p:cNvSpPr>
          <p:nvPr/>
        </p:nvSpPr>
        <p:spPr bwMode="auto">
          <a:xfrm>
            <a:off x="6948488" y="3860800"/>
            <a:ext cx="790575" cy="698500"/>
          </a:xfrm>
          <a:prstGeom prst="star24">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34" name="Line 90"/>
          <p:cNvSpPr>
            <a:spLocks noChangeShapeType="1"/>
          </p:cNvSpPr>
          <p:nvPr/>
        </p:nvSpPr>
        <p:spPr bwMode="auto">
          <a:xfrm>
            <a:off x="7235825" y="4221163"/>
            <a:ext cx="2889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35" name="AutoShape 91"/>
          <p:cNvSpPr>
            <a:spLocks noChangeArrowheads="1"/>
          </p:cNvSpPr>
          <p:nvPr/>
        </p:nvSpPr>
        <p:spPr bwMode="auto">
          <a:xfrm>
            <a:off x="7451725" y="5589588"/>
            <a:ext cx="576263" cy="431800"/>
          </a:xfrm>
          <a:prstGeom prst="star24">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36" name="Line 92"/>
          <p:cNvSpPr>
            <a:spLocks noChangeShapeType="1"/>
          </p:cNvSpPr>
          <p:nvPr/>
        </p:nvSpPr>
        <p:spPr bwMode="auto">
          <a:xfrm>
            <a:off x="7885113" y="5805488"/>
            <a:ext cx="714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37" name="Text Box 93"/>
          <p:cNvSpPr txBox="1">
            <a:spLocks noChangeArrowheads="1"/>
          </p:cNvSpPr>
          <p:nvPr/>
        </p:nvSpPr>
        <p:spPr bwMode="auto">
          <a:xfrm>
            <a:off x="7956550" y="3068638"/>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t>XI</a:t>
            </a:r>
          </a:p>
        </p:txBody>
      </p:sp>
      <p:sp>
        <p:nvSpPr>
          <p:cNvPr id="6238" name="Line 94"/>
          <p:cNvSpPr>
            <a:spLocks noChangeShapeType="1"/>
          </p:cNvSpPr>
          <p:nvPr/>
        </p:nvSpPr>
        <p:spPr bwMode="auto">
          <a:xfrm flipV="1">
            <a:off x="8172450" y="34290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1" name="AutoShape 97"/>
          <p:cNvSpPr>
            <a:spLocks noChangeArrowheads="1"/>
          </p:cNvSpPr>
          <p:nvPr/>
        </p:nvSpPr>
        <p:spPr bwMode="auto">
          <a:xfrm rot="7603053">
            <a:off x="1800225" y="4040188"/>
            <a:ext cx="142875" cy="2159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42" name="AutoShape 98"/>
          <p:cNvSpPr>
            <a:spLocks noChangeArrowheads="1"/>
          </p:cNvSpPr>
          <p:nvPr/>
        </p:nvSpPr>
        <p:spPr bwMode="auto">
          <a:xfrm rot="7603053">
            <a:off x="2087562" y="4184651"/>
            <a:ext cx="142875" cy="2159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43" name="Rectangle 99"/>
          <p:cNvSpPr>
            <a:spLocks noChangeArrowheads="1"/>
          </p:cNvSpPr>
          <p:nvPr/>
        </p:nvSpPr>
        <p:spPr bwMode="auto">
          <a:xfrm rot="16200000">
            <a:off x="864393" y="2167732"/>
            <a:ext cx="360363" cy="1460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44" name="Oval 100"/>
          <p:cNvSpPr>
            <a:spLocks noChangeArrowheads="1"/>
          </p:cNvSpPr>
          <p:nvPr/>
        </p:nvSpPr>
        <p:spPr bwMode="auto">
          <a:xfrm>
            <a:off x="1042988" y="2205038"/>
            <a:ext cx="73025"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46" name="Rectangle 102"/>
          <p:cNvSpPr>
            <a:spLocks noChangeArrowheads="1"/>
          </p:cNvSpPr>
          <p:nvPr/>
        </p:nvSpPr>
        <p:spPr bwMode="auto">
          <a:xfrm rot="16200000">
            <a:off x="864394" y="2528094"/>
            <a:ext cx="360362" cy="1460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47" name="Rectangle 103"/>
          <p:cNvSpPr>
            <a:spLocks noChangeArrowheads="1"/>
          </p:cNvSpPr>
          <p:nvPr/>
        </p:nvSpPr>
        <p:spPr bwMode="auto">
          <a:xfrm rot="16200000">
            <a:off x="864393" y="2888457"/>
            <a:ext cx="360363" cy="1460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48" name="Rectangle 104"/>
          <p:cNvSpPr>
            <a:spLocks noChangeArrowheads="1"/>
          </p:cNvSpPr>
          <p:nvPr/>
        </p:nvSpPr>
        <p:spPr bwMode="auto">
          <a:xfrm rot="16200000">
            <a:off x="864394" y="3248819"/>
            <a:ext cx="360362" cy="1460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49" name="Rectangle 105"/>
          <p:cNvSpPr>
            <a:spLocks noChangeArrowheads="1"/>
          </p:cNvSpPr>
          <p:nvPr/>
        </p:nvSpPr>
        <p:spPr bwMode="auto">
          <a:xfrm rot="16200000">
            <a:off x="864393" y="3536157"/>
            <a:ext cx="360363" cy="1460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0" name="Oval 106"/>
          <p:cNvSpPr>
            <a:spLocks noChangeArrowheads="1"/>
          </p:cNvSpPr>
          <p:nvPr/>
        </p:nvSpPr>
        <p:spPr bwMode="auto">
          <a:xfrm>
            <a:off x="1042988" y="2565400"/>
            <a:ext cx="73025"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1" name="Oval 107"/>
          <p:cNvSpPr>
            <a:spLocks noChangeArrowheads="1"/>
          </p:cNvSpPr>
          <p:nvPr/>
        </p:nvSpPr>
        <p:spPr bwMode="auto">
          <a:xfrm>
            <a:off x="1042988" y="2924175"/>
            <a:ext cx="73025"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2" name="Oval 108"/>
          <p:cNvSpPr>
            <a:spLocks noChangeArrowheads="1"/>
          </p:cNvSpPr>
          <p:nvPr/>
        </p:nvSpPr>
        <p:spPr bwMode="auto">
          <a:xfrm>
            <a:off x="971550" y="3213100"/>
            <a:ext cx="144463"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3" name="Oval 109"/>
          <p:cNvSpPr>
            <a:spLocks noChangeArrowheads="1"/>
          </p:cNvSpPr>
          <p:nvPr/>
        </p:nvSpPr>
        <p:spPr bwMode="auto">
          <a:xfrm>
            <a:off x="971550" y="3644900"/>
            <a:ext cx="144463"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4" name="AutoShape 110"/>
          <p:cNvSpPr>
            <a:spLocks noChangeArrowheads="1"/>
          </p:cNvSpPr>
          <p:nvPr/>
        </p:nvSpPr>
        <p:spPr bwMode="auto">
          <a:xfrm>
            <a:off x="4284663" y="5229225"/>
            <a:ext cx="792162" cy="503238"/>
          </a:xfrm>
          <a:prstGeom prst="star16">
            <a:avLst>
              <a:gd name="adj" fmla="val 37500"/>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b="1"/>
              <a:t>IXa</a:t>
            </a:r>
          </a:p>
        </p:txBody>
      </p:sp>
      <p:sp>
        <p:nvSpPr>
          <p:cNvPr id="6255" name="AutoShape 111"/>
          <p:cNvSpPr>
            <a:spLocks noChangeArrowheads="1"/>
          </p:cNvSpPr>
          <p:nvPr/>
        </p:nvSpPr>
        <p:spPr bwMode="auto">
          <a:xfrm>
            <a:off x="4211638" y="5805488"/>
            <a:ext cx="1008062" cy="576262"/>
          </a:xfrm>
          <a:prstGeom prst="star16">
            <a:avLst>
              <a:gd name="adj" fmla="val 37500"/>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b="1"/>
              <a:t>Xa</a:t>
            </a:r>
          </a:p>
        </p:txBody>
      </p:sp>
      <p:sp>
        <p:nvSpPr>
          <p:cNvPr id="6257" name="AutoShape 113"/>
          <p:cNvSpPr>
            <a:spLocks noChangeArrowheads="1"/>
          </p:cNvSpPr>
          <p:nvPr/>
        </p:nvSpPr>
        <p:spPr bwMode="auto">
          <a:xfrm>
            <a:off x="7164388" y="2420938"/>
            <a:ext cx="914400" cy="914400"/>
          </a:xfrm>
          <a:prstGeom prst="irregularSeal1">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b="1"/>
              <a:t>XIa</a:t>
            </a:r>
          </a:p>
        </p:txBody>
      </p:sp>
      <p:sp>
        <p:nvSpPr>
          <p:cNvPr id="6258" name="Rectangle 114"/>
          <p:cNvSpPr>
            <a:spLocks noChangeArrowheads="1"/>
          </p:cNvSpPr>
          <p:nvPr/>
        </p:nvSpPr>
        <p:spPr bwMode="auto">
          <a:xfrm rot="16200000">
            <a:off x="864394" y="4112419"/>
            <a:ext cx="360362" cy="1460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9" name="Rectangle 115"/>
          <p:cNvSpPr>
            <a:spLocks noChangeArrowheads="1"/>
          </p:cNvSpPr>
          <p:nvPr/>
        </p:nvSpPr>
        <p:spPr bwMode="auto">
          <a:xfrm rot="16200000">
            <a:off x="864393" y="4472782"/>
            <a:ext cx="360363" cy="1460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60" name="Rectangle 116"/>
          <p:cNvSpPr>
            <a:spLocks noChangeArrowheads="1"/>
          </p:cNvSpPr>
          <p:nvPr/>
        </p:nvSpPr>
        <p:spPr bwMode="auto">
          <a:xfrm rot="16200000">
            <a:off x="864393" y="4831557"/>
            <a:ext cx="360363" cy="1460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61" name="Rectangle 117"/>
          <p:cNvSpPr>
            <a:spLocks noChangeArrowheads="1"/>
          </p:cNvSpPr>
          <p:nvPr/>
        </p:nvSpPr>
        <p:spPr bwMode="auto">
          <a:xfrm rot="16200000">
            <a:off x="864394" y="5191919"/>
            <a:ext cx="360362" cy="1460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62" name="Rectangle 118"/>
          <p:cNvSpPr>
            <a:spLocks noChangeArrowheads="1"/>
          </p:cNvSpPr>
          <p:nvPr/>
        </p:nvSpPr>
        <p:spPr bwMode="auto">
          <a:xfrm rot="16200000">
            <a:off x="-719932" y="-73818"/>
            <a:ext cx="360363" cy="1460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63" name="Oval 119"/>
          <p:cNvSpPr>
            <a:spLocks noChangeArrowheads="1"/>
          </p:cNvSpPr>
          <p:nvPr/>
        </p:nvSpPr>
        <p:spPr bwMode="auto">
          <a:xfrm>
            <a:off x="971550" y="4149725"/>
            <a:ext cx="71438"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64" name="Oval 120"/>
          <p:cNvSpPr>
            <a:spLocks noChangeArrowheads="1"/>
          </p:cNvSpPr>
          <p:nvPr/>
        </p:nvSpPr>
        <p:spPr bwMode="auto">
          <a:xfrm>
            <a:off x="971550" y="4437063"/>
            <a:ext cx="71438"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65" name="Oval 121"/>
          <p:cNvSpPr>
            <a:spLocks noChangeArrowheads="1"/>
          </p:cNvSpPr>
          <p:nvPr/>
        </p:nvSpPr>
        <p:spPr bwMode="auto">
          <a:xfrm>
            <a:off x="971550" y="4868863"/>
            <a:ext cx="144463"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66" name="Oval 122"/>
          <p:cNvSpPr>
            <a:spLocks noChangeArrowheads="1"/>
          </p:cNvSpPr>
          <p:nvPr/>
        </p:nvSpPr>
        <p:spPr bwMode="auto">
          <a:xfrm flipV="1">
            <a:off x="971550" y="5229225"/>
            <a:ext cx="71438"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67" name="AutoShape 123"/>
          <p:cNvSpPr>
            <a:spLocks noChangeArrowheads="1"/>
          </p:cNvSpPr>
          <p:nvPr/>
        </p:nvSpPr>
        <p:spPr bwMode="auto">
          <a:xfrm rot="10600622">
            <a:off x="2341563" y="4687888"/>
            <a:ext cx="142875" cy="2159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68" name="AutoShape 124"/>
          <p:cNvSpPr>
            <a:spLocks noChangeArrowheads="1"/>
          </p:cNvSpPr>
          <p:nvPr/>
        </p:nvSpPr>
        <p:spPr bwMode="auto">
          <a:xfrm rot="7603053">
            <a:off x="2447925" y="5048251"/>
            <a:ext cx="142875" cy="2159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70" name="AutoShape 126"/>
          <p:cNvSpPr>
            <a:spLocks noChangeArrowheads="1"/>
          </p:cNvSpPr>
          <p:nvPr/>
        </p:nvSpPr>
        <p:spPr bwMode="auto">
          <a:xfrm rot="21801747">
            <a:off x="1116013" y="2065338"/>
            <a:ext cx="288925" cy="298450"/>
          </a:xfrm>
          <a:prstGeom prst="moon">
            <a:avLst>
              <a:gd name="adj" fmla="val 50000"/>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71" name="Text Box 127"/>
          <p:cNvSpPr txBox="1">
            <a:spLocks noChangeArrowheads="1"/>
          </p:cNvSpPr>
          <p:nvPr/>
        </p:nvSpPr>
        <p:spPr bwMode="auto">
          <a:xfrm>
            <a:off x="1258888" y="2060575"/>
            <a:ext cx="114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Thrombin</a:t>
            </a:r>
          </a:p>
        </p:txBody>
      </p:sp>
      <p:sp>
        <p:nvSpPr>
          <p:cNvPr id="6272" name="AutoShape 128"/>
          <p:cNvSpPr>
            <a:spLocks noChangeArrowheads="1"/>
          </p:cNvSpPr>
          <p:nvPr/>
        </p:nvSpPr>
        <p:spPr bwMode="auto">
          <a:xfrm>
            <a:off x="2700338" y="1628775"/>
            <a:ext cx="1366837" cy="863600"/>
          </a:xfrm>
          <a:prstGeom prst="star16">
            <a:avLst>
              <a:gd name="adj" fmla="val 37500"/>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b="1"/>
              <a:t>Protein C</a:t>
            </a:r>
          </a:p>
        </p:txBody>
      </p:sp>
      <p:sp>
        <p:nvSpPr>
          <p:cNvPr id="6274" name="Line 130"/>
          <p:cNvSpPr>
            <a:spLocks noChangeShapeType="1"/>
          </p:cNvSpPr>
          <p:nvPr/>
        </p:nvSpPr>
        <p:spPr bwMode="auto">
          <a:xfrm flipV="1">
            <a:off x="2411413" y="1989138"/>
            <a:ext cx="21590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75" name="Text Box 131"/>
          <p:cNvSpPr txBox="1">
            <a:spLocks noChangeArrowheads="1"/>
          </p:cNvSpPr>
          <p:nvPr/>
        </p:nvSpPr>
        <p:spPr bwMode="auto">
          <a:xfrm>
            <a:off x="4500563" y="2276475"/>
            <a:ext cx="576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t>Va</a:t>
            </a:r>
          </a:p>
        </p:txBody>
      </p:sp>
      <p:sp>
        <p:nvSpPr>
          <p:cNvPr id="6277" name="Text Box 133"/>
          <p:cNvSpPr txBox="1">
            <a:spLocks noChangeArrowheads="1"/>
          </p:cNvSpPr>
          <p:nvPr/>
        </p:nvSpPr>
        <p:spPr bwMode="auto">
          <a:xfrm>
            <a:off x="5219700" y="2276475"/>
            <a:ext cx="698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VIIIa</a:t>
            </a:r>
          </a:p>
        </p:txBody>
      </p:sp>
      <p:sp>
        <p:nvSpPr>
          <p:cNvPr id="6279" name="AutoShape 135"/>
          <p:cNvSpPr>
            <a:spLocks noChangeArrowheads="1"/>
          </p:cNvSpPr>
          <p:nvPr/>
        </p:nvSpPr>
        <p:spPr bwMode="auto">
          <a:xfrm>
            <a:off x="4356100" y="2133600"/>
            <a:ext cx="698500" cy="790575"/>
          </a:xfrm>
          <a:prstGeom prst="star8">
            <a:avLst>
              <a:gd name="adj" fmla="val 38250"/>
            </a:avLst>
          </a:prstGeom>
          <a:noFill/>
          <a:ln w="38100">
            <a:solidFill>
              <a:schemeClr val="tx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81" name="AutoShape 137"/>
          <p:cNvSpPr>
            <a:spLocks noChangeArrowheads="1"/>
          </p:cNvSpPr>
          <p:nvPr/>
        </p:nvSpPr>
        <p:spPr bwMode="auto">
          <a:xfrm>
            <a:off x="5148263" y="2060575"/>
            <a:ext cx="914400" cy="914400"/>
          </a:xfrm>
          <a:prstGeom prst="star8">
            <a:avLst>
              <a:gd name="adj" fmla="val 38250"/>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cxnSp>
        <p:nvCxnSpPr>
          <p:cNvPr id="6282" name="AutoShape 138"/>
          <p:cNvCxnSpPr>
            <a:cxnSpLocks noChangeShapeType="1"/>
          </p:cNvCxnSpPr>
          <p:nvPr/>
        </p:nvCxnSpPr>
        <p:spPr bwMode="auto">
          <a:xfrm rot="16200000" flipH="1">
            <a:off x="3837781" y="2362994"/>
            <a:ext cx="350838" cy="755650"/>
          </a:xfrm>
          <a:prstGeom prst="curvedConnector2">
            <a:avLst/>
          </a:prstGeom>
          <a:noFill/>
          <a:ln w="9525">
            <a:solidFill>
              <a:schemeClr val="tx1"/>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84" name="AutoShape 140"/>
          <p:cNvCxnSpPr>
            <a:cxnSpLocks noChangeShapeType="1"/>
          </p:cNvCxnSpPr>
          <p:nvPr/>
        </p:nvCxnSpPr>
        <p:spPr bwMode="auto">
          <a:xfrm>
            <a:off x="4067175" y="1916113"/>
            <a:ext cx="1204913" cy="530225"/>
          </a:xfrm>
          <a:prstGeom prst="curvedConnector3">
            <a:avLst>
              <a:gd name="adj1" fmla="val 50727"/>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86" name="AutoShape 142"/>
          <p:cNvCxnSpPr>
            <a:cxnSpLocks noChangeShapeType="1"/>
            <a:stCxn id="6204" idx="2"/>
            <a:endCxn id="6206" idx="2"/>
          </p:cNvCxnSpPr>
          <p:nvPr/>
        </p:nvCxnSpPr>
        <p:spPr bwMode="auto">
          <a:xfrm rot="16200000" flipH="1">
            <a:off x="1828007" y="5120481"/>
            <a:ext cx="341312" cy="898525"/>
          </a:xfrm>
          <a:prstGeom prst="curvedConnector3">
            <a:avLst>
              <a:gd name="adj1" fmla="val 166514"/>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89" name="AutoShape 145"/>
          <p:cNvSpPr>
            <a:spLocks noChangeArrowheads="1"/>
          </p:cNvSpPr>
          <p:nvPr/>
        </p:nvSpPr>
        <p:spPr bwMode="auto">
          <a:xfrm rot="3140349">
            <a:off x="2872582" y="5512593"/>
            <a:ext cx="1244600" cy="1446213"/>
          </a:xfrm>
          <a:prstGeom prst="irregularSeal2">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90" name="Line 146"/>
          <p:cNvSpPr>
            <a:spLocks noChangeShapeType="1"/>
          </p:cNvSpPr>
          <p:nvPr/>
        </p:nvSpPr>
        <p:spPr bwMode="auto">
          <a:xfrm flipV="1">
            <a:off x="3924300" y="5589588"/>
            <a:ext cx="287338"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91" name="Line 147"/>
          <p:cNvSpPr>
            <a:spLocks noChangeShapeType="1"/>
          </p:cNvSpPr>
          <p:nvPr/>
        </p:nvSpPr>
        <p:spPr bwMode="auto">
          <a:xfrm>
            <a:off x="4211638" y="616585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cxnSp>
        <p:nvCxnSpPr>
          <p:cNvPr id="6292" name="AutoShape 148"/>
          <p:cNvCxnSpPr>
            <a:cxnSpLocks noChangeShapeType="1"/>
            <a:stCxn id="6254" idx="3"/>
            <a:endCxn id="6255" idx="3"/>
          </p:cNvCxnSpPr>
          <p:nvPr/>
        </p:nvCxnSpPr>
        <p:spPr bwMode="auto">
          <a:xfrm>
            <a:off x="5091113" y="5481638"/>
            <a:ext cx="142875" cy="612775"/>
          </a:xfrm>
          <a:prstGeom prst="curvedConnector3">
            <a:avLst>
              <a:gd name="adj1" fmla="val 248889"/>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94" name="AutoShape 150"/>
          <p:cNvCxnSpPr>
            <a:cxnSpLocks noChangeShapeType="1"/>
            <a:stCxn id="6216" idx="3"/>
            <a:endCxn id="6220" idx="1"/>
          </p:cNvCxnSpPr>
          <p:nvPr/>
        </p:nvCxnSpPr>
        <p:spPr bwMode="auto">
          <a:xfrm>
            <a:off x="5364163" y="5845175"/>
            <a:ext cx="7207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95" name="AutoShape 151"/>
          <p:cNvCxnSpPr>
            <a:cxnSpLocks noChangeShapeType="1"/>
            <a:stCxn id="6257" idx="1"/>
          </p:cNvCxnSpPr>
          <p:nvPr/>
        </p:nvCxnSpPr>
        <p:spPr bwMode="auto">
          <a:xfrm rot="10800000" flipV="1">
            <a:off x="4927600" y="2786063"/>
            <a:ext cx="2217738" cy="2298700"/>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96" name="AutoShape 152"/>
          <p:cNvCxnSpPr>
            <a:cxnSpLocks noChangeShapeType="1"/>
          </p:cNvCxnSpPr>
          <p:nvPr/>
        </p:nvCxnSpPr>
        <p:spPr bwMode="auto">
          <a:xfrm flipV="1">
            <a:off x="3995738" y="4149725"/>
            <a:ext cx="844550" cy="50323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7883" y="288085"/>
            <a:ext cx="8229600" cy="1143000"/>
          </a:xfrm>
          <a:ln>
            <a:headEnd/>
            <a:tailEnd/>
          </a:ln>
        </p:spPr>
        <p:style>
          <a:lnRef idx="3">
            <a:schemeClr val="lt1"/>
          </a:lnRef>
          <a:fillRef idx="1">
            <a:schemeClr val="accent3"/>
          </a:fillRef>
          <a:effectRef idx="1">
            <a:schemeClr val="accent3"/>
          </a:effectRef>
          <a:fontRef idx="minor">
            <a:schemeClr val="lt1"/>
          </a:fontRef>
        </p:style>
        <p:txBody>
          <a:bodyPr/>
          <a:lstStyle/>
          <a:p>
            <a:r>
              <a:rPr lang="it-IT" sz="2800" u="sng" dirty="0" err="1">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Indirect</a:t>
            </a:r>
            <a:r>
              <a:rPr lang="it-IT" sz="2800"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it-IT" sz="2800" u="sng" dirty="0" err="1">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thrombin</a:t>
            </a:r>
            <a:r>
              <a:rPr lang="it-IT" sz="2800"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it-IT" sz="2800" u="sng" dirty="0" err="1">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inhibitors</a:t>
            </a:r>
            <a:endParaRPr lang="it-IT" sz="2800" u="sng"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123" name="Rectangle 3"/>
          <p:cNvSpPr>
            <a:spLocks noGrp="1" noChangeArrowheads="1"/>
          </p:cNvSpPr>
          <p:nvPr>
            <p:ph type="body" idx="1"/>
          </p:nvPr>
        </p:nvSpPr>
        <p:spPr>
          <a:xfrm>
            <a:off x="282388" y="2825109"/>
            <a:ext cx="8229600" cy="3544888"/>
          </a:xfrm>
          <a:solidFill>
            <a:schemeClr val="bg1"/>
          </a:solidFill>
          <a:ln w="57150">
            <a:solidFill>
              <a:schemeClr val="bg1"/>
            </a:solidFill>
            <a:miter lim="800000"/>
            <a:headEnd/>
            <a:tailEnd/>
          </a:ln>
        </p:spPr>
        <p:txBody>
          <a:bodyPr/>
          <a:lstStyle/>
          <a:p>
            <a:pPr algn="ctr">
              <a:lnSpc>
                <a:spcPct val="90000"/>
              </a:lnSpc>
              <a:buFontTx/>
              <a:buNone/>
            </a:pPr>
            <a:r>
              <a:rPr lang="it-IT" sz="2800" dirty="0">
                <a:latin typeface="Calibri" panose="020F0502020204030204" pitchFamily="34" charset="0"/>
                <a:cs typeface="Calibri" panose="020F0502020204030204" pitchFamily="34" charset="0"/>
              </a:rPr>
              <a:t> </a:t>
            </a:r>
          </a:p>
          <a:p>
            <a:pPr marL="0" indent="0" algn="ctr">
              <a:lnSpc>
                <a:spcPct val="90000"/>
              </a:lnSpc>
              <a:buClr>
                <a:srgbClr val="FF0000"/>
              </a:buClr>
              <a:buNone/>
            </a:pPr>
            <a:r>
              <a:rPr lang="it-IT" sz="2400" dirty="0" smtClean="0">
                <a:latin typeface="Calibri" panose="020F0502020204030204" pitchFamily="34" charset="0"/>
                <a:cs typeface="Calibri" panose="020F0502020204030204" pitchFamily="34" charset="0"/>
              </a:rPr>
              <a:t>High </a:t>
            </a:r>
            <a:r>
              <a:rPr lang="it-IT" sz="2400" dirty="0" err="1">
                <a:latin typeface="Calibri" panose="020F0502020204030204" pitchFamily="34" charset="0"/>
                <a:cs typeface="Calibri" panose="020F0502020204030204" pitchFamily="34" charset="0"/>
              </a:rPr>
              <a:t>variable</a:t>
            </a:r>
            <a:r>
              <a:rPr lang="it-IT" sz="2400" dirty="0">
                <a:latin typeface="Calibri" panose="020F0502020204030204" pitchFamily="34" charset="0"/>
                <a:cs typeface="Calibri" panose="020F0502020204030204" pitchFamily="34" charset="0"/>
              </a:rPr>
              <a:t> dose </a:t>
            </a:r>
            <a:r>
              <a:rPr lang="it-IT" sz="2400" dirty="0" err="1">
                <a:latin typeface="Calibri" panose="020F0502020204030204" pitchFamily="34" charset="0"/>
                <a:cs typeface="Calibri" panose="020F0502020204030204" pitchFamily="34" charset="0"/>
              </a:rPr>
              <a:t>response</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within</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individuals</a:t>
            </a:r>
            <a:endParaRPr lang="it-IT" sz="2400" dirty="0">
              <a:latin typeface="Calibri" panose="020F0502020204030204" pitchFamily="34" charset="0"/>
              <a:cs typeface="Calibri" panose="020F0502020204030204" pitchFamily="34" charset="0"/>
            </a:endParaRPr>
          </a:p>
          <a:p>
            <a:pPr marL="0" indent="0" algn="ctr">
              <a:lnSpc>
                <a:spcPct val="90000"/>
              </a:lnSpc>
              <a:buClr>
                <a:srgbClr val="FF0000"/>
              </a:buClr>
              <a:buNone/>
            </a:pPr>
            <a:r>
              <a:rPr lang="it-IT" sz="2400" dirty="0" err="1">
                <a:latin typeface="Calibri" panose="020F0502020204030204" pitchFamily="34" charset="0"/>
                <a:cs typeface="Calibri" panose="020F0502020204030204" pitchFamily="34" charset="0"/>
              </a:rPr>
              <a:t>Inability</a:t>
            </a:r>
            <a:r>
              <a:rPr lang="it-IT" sz="2400" dirty="0">
                <a:latin typeface="Calibri" panose="020F0502020204030204" pitchFamily="34" charset="0"/>
                <a:cs typeface="Calibri" panose="020F0502020204030204" pitchFamily="34" charset="0"/>
              </a:rPr>
              <a:t> to </a:t>
            </a:r>
            <a:r>
              <a:rPr lang="it-IT" sz="2400" dirty="0" err="1">
                <a:latin typeface="Calibri" panose="020F0502020204030204" pitchFamily="34" charset="0"/>
                <a:cs typeface="Calibri" panose="020F0502020204030204" pitchFamily="34" charset="0"/>
              </a:rPr>
              <a:t>inhibit</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clot-bound</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thrombin</a:t>
            </a:r>
            <a:endParaRPr lang="it-IT" sz="2400" dirty="0">
              <a:latin typeface="Calibri" panose="020F0502020204030204" pitchFamily="34" charset="0"/>
              <a:cs typeface="Calibri" panose="020F0502020204030204" pitchFamily="34" charset="0"/>
            </a:endParaRPr>
          </a:p>
          <a:p>
            <a:pPr marL="0" indent="0" algn="ctr">
              <a:lnSpc>
                <a:spcPct val="90000"/>
              </a:lnSpc>
              <a:buClr>
                <a:srgbClr val="FF0000"/>
              </a:buClr>
              <a:buNone/>
            </a:pPr>
            <a:r>
              <a:rPr lang="it-IT" sz="2400" dirty="0" err="1">
                <a:latin typeface="Calibri" panose="020F0502020204030204" pitchFamily="34" charset="0"/>
                <a:cs typeface="Calibri" panose="020F0502020204030204" pitchFamily="34" charset="0"/>
              </a:rPr>
              <a:t>Potential</a:t>
            </a:r>
            <a:r>
              <a:rPr lang="it-IT" sz="2400" dirty="0">
                <a:latin typeface="Calibri" panose="020F0502020204030204" pitchFamily="34" charset="0"/>
                <a:cs typeface="Calibri" panose="020F0502020204030204" pitchFamily="34" charset="0"/>
              </a:rPr>
              <a:t> pro-</a:t>
            </a:r>
            <a:r>
              <a:rPr lang="it-IT" sz="2400" dirty="0" err="1">
                <a:latin typeface="Calibri" panose="020F0502020204030204" pitchFamily="34" charset="0"/>
                <a:cs typeface="Calibri" panose="020F0502020204030204" pitchFamily="34" charset="0"/>
              </a:rPr>
              <a:t>aggregant</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effect</a:t>
            </a:r>
            <a:r>
              <a:rPr lang="it-IT" sz="2400" dirty="0">
                <a:latin typeface="Calibri" panose="020F0502020204030204" pitchFamily="34" charset="0"/>
                <a:cs typeface="Calibri" panose="020F0502020204030204" pitchFamily="34" charset="0"/>
              </a:rPr>
              <a:t> on </a:t>
            </a:r>
            <a:r>
              <a:rPr lang="it-IT" sz="2400" dirty="0" err="1">
                <a:latin typeface="Calibri" panose="020F0502020204030204" pitchFamily="34" charset="0"/>
                <a:cs typeface="Calibri" panose="020F0502020204030204" pitchFamily="34" charset="0"/>
              </a:rPr>
              <a:t>platelets</a:t>
            </a:r>
            <a:endParaRPr lang="it-IT" sz="2400" dirty="0">
              <a:latin typeface="Calibri" panose="020F0502020204030204" pitchFamily="34" charset="0"/>
              <a:cs typeface="Calibri" panose="020F0502020204030204" pitchFamily="34" charset="0"/>
            </a:endParaRPr>
          </a:p>
          <a:p>
            <a:pPr marL="0" indent="0" algn="ctr">
              <a:lnSpc>
                <a:spcPct val="90000"/>
              </a:lnSpc>
              <a:buClr>
                <a:srgbClr val="FF0000"/>
              </a:buClr>
              <a:buNone/>
            </a:pPr>
            <a:r>
              <a:rPr lang="it-IT" sz="2400" dirty="0" err="1">
                <a:latin typeface="Calibri" panose="020F0502020204030204" pitchFamily="34" charset="0"/>
                <a:cs typeface="Calibri" panose="020F0502020204030204" pitchFamily="34" charset="0"/>
              </a:rPr>
              <a:t>Vulnerability</a:t>
            </a:r>
            <a:r>
              <a:rPr lang="it-IT" sz="2400" dirty="0">
                <a:latin typeface="Calibri" panose="020F0502020204030204" pitchFamily="34" charset="0"/>
                <a:cs typeface="Calibri" panose="020F0502020204030204" pitchFamily="34" charset="0"/>
              </a:rPr>
              <a:t> to </a:t>
            </a:r>
            <a:r>
              <a:rPr lang="it-IT" sz="2400" dirty="0" err="1">
                <a:latin typeface="Calibri" panose="020F0502020204030204" pitchFamily="34" charset="0"/>
                <a:cs typeface="Calibri" panose="020F0502020204030204" pitchFamily="34" charset="0"/>
              </a:rPr>
              <a:t>tissue</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factor</a:t>
            </a:r>
            <a:r>
              <a:rPr lang="it-IT" sz="2400" dirty="0">
                <a:latin typeface="Calibri" panose="020F0502020204030204" pitchFamily="34" charset="0"/>
                <a:cs typeface="Calibri" panose="020F0502020204030204" pitchFamily="34" charset="0"/>
              </a:rPr>
              <a:t> (TF)</a:t>
            </a:r>
          </a:p>
          <a:p>
            <a:pPr marL="0" indent="0" algn="ctr">
              <a:lnSpc>
                <a:spcPct val="90000"/>
              </a:lnSpc>
              <a:buClr>
                <a:srgbClr val="FF0000"/>
              </a:buClr>
              <a:buNone/>
            </a:pPr>
            <a:r>
              <a:rPr lang="it-IT" sz="2400" dirty="0" err="1">
                <a:latin typeface="Calibri" panose="020F0502020204030204" pitchFamily="34" charset="0"/>
                <a:cs typeface="Calibri" panose="020F0502020204030204" pitchFamily="34" charset="0"/>
              </a:rPr>
              <a:t>Rebound</a:t>
            </a:r>
            <a:r>
              <a:rPr lang="it-IT" sz="2400" dirty="0">
                <a:latin typeface="Calibri" panose="020F0502020204030204" pitchFamily="34" charset="0"/>
                <a:cs typeface="Calibri" panose="020F0502020204030204" pitchFamily="34" charset="0"/>
              </a:rPr>
              <a:t> pro-</a:t>
            </a:r>
            <a:r>
              <a:rPr lang="it-IT" sz="2400" dirty="0" err="1">
                <a:latin typeface="Calibri" panose="020F0502020204030204" pitchFamily="34" charset="0"/>
                <a:cs typeface="Calibri" panose="020F0502020204030204" pitchFamily="34" charset="0"/>
              </a:rPr>
              <a:t>thrombotic</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effect</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at</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cessation</a:t>
            </a:r>
            <a:endParaRPr lang="it-IT" sz="2400" dirty="0">
              <a:latin typeface="Calibri" panose="020F0502020204030204" pitchFamily="34" charset="0"/>
              <a:cs typeface="Calibri" panose="020F0502020204030204" pitchFamily="34" charset="0"/>
            </a:endParaRPr>
          </a:p>
          <a:p>
            <a:pPr marL="0" indent="0" algn="ctr">
              <a:lnSpc>
                <a:spcPct val="90000"/>
              </a:lnSpc>
              <a:buClr>
                <a:srgbClr val="FF0000"/>
              </a:buClr>
              <a:buNone/>
            </a:pPr>
            <a:r>
              <a:rPr lang="it-IT" sz="2400" dirty="0" err="1">
                <a:latin typeface="Calibri" panose="020F0502020204030204" pitchFamily="34" charset="0"/>
                <a:cs typeface="Calibri" panose="020F0502020204030204" pitchFamily="34" charset="0"/>
              </a:rPr>
              <a:t>thrombocytopenia</a:t>
            </a:r>
            <a:endParaRPr lang="it-IT" sz="2400" dirty="0">
              <a:latin typeface="Calibri" panose="020F0502020204030204" pitchFamily="34" charset="0"/>
              <a:cs typeface="Calibri" panose="020F0502020204030204" pitchFamily="34" charset="0"/>
            </a:endParaRPr>
          </a:p>
        </p:txBody>
      </p:sp>
      <p:sp>
        <p:nvSpPr>
          <p:cNvPr id="5124" name="Rectangle 4"/>
          <p:cNvSpPr>
            <a:spLocks noChangeArrowheads="1"/>
          </p:cNvSpPr>
          <p:nvPr/>
        </p:nvSpPr>
        <p:spPr bwMode="auto">
          <a:xfrm>
            <a:off x="468313" y="1700213"/>
            <a:ext cx="82073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sz="3200" dirty="0" smtClean="0">
                <a:latin typeface="Calibri" panose="020F0502020204030204" pitchFamily="34" charset="0"/>
                <a:cs typeface="Calibri" panose="020F0502020204030204" pitchFamily="34" charset="0"/>
              </a:rPr>
              <a:t>Eparina ad alto peso molecolare somministrazione endovenosa</a:t>
            </a:r>
            <a:endParaRPr lang="it-IT" sz="3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76250"/>
            <a:ext cx="7345362" cy="562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620713"/>
            <a:ext cx="7488238"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p:txBody>
          <a:bodyPr/>
          <a:lstStyle/>
          <a:p>
            <a:pPr marL="0" indent="0" algn="ctr">
              <a:spcBef>
                <a:spcPct val="0"/>
              </a:spcBef>
              <a:buNone/>
            </a:pPr>
            <a:r>
              <a:rPr lang="it-IT" b="1" dirty="0">
                <a:latin typeface="Calibri" panose="020F0502020204030204" pitchFamily="34" charset="0"/>
                <a:cs typeface="Calibri" panose="020F0502020204030204" pitchFamily="34" charset="0"/>
              </a:rPr>
              <a:t>Eparina </a:t>
            </a:r>
            <a:r>
              <a:rPr lang="it-IT" b="1" dirty="0" smtClean="0">
                <a:latin typeface="Calibri" panose="020F0502020204030204" pitchFamily="34" charset="0"/>
                <a:cs typeface="Calibri" panose="020F0502020204030204" pitchFamily="34" charset="0"/>
              </a:rPr>
              <a:t>frazionata, a basso peso molecolare: somministrazione sottocutanea</a:t>
            </a:r>
            <a:endParaRPr lang="it-IT" b="1" dirty="0">
              <a:latin typeface="Calibri" panose="020F0502020204030204" pitchFamily="34" charset="0"/>
              <a:cs typeface="Calibri" panose="020F0502020204030204" pitchFamily="34" charset="0"/>
            </a:endParaRPr>
          </a:p>
          <a:p>
            <a:pPr marL="0" indent="0" algn="ctr">
              <a:spcBef>
                <a:spcPct val="0"/>
              </a:spcBef>
              <a:buNone/>
            </a:pPr>
            <a:endParaRPr lang="it-IT" b="1" dirty="0">
              <a:latin typeface="Calibri" panose="020F0502020204030204" pitchFamily="34" charset="0"/>
              <a:cs typeface="Calibri" panose="020F0502020204030204" pitchFamily="34" charset="0"/>
            </a:endParaRPr>
          </a:p>
          <a:p>
            <a:pPr marL="0" indent="0">
              <a:spcBef>
                <a:spcPct val="0"/>
              </a:spcBef>
              <a:buNone/>
            </a:pPr>
            <a:r>
              <a:rPr lang="it-IT" b="1" dirty="0">
                <a:latin typeface="Calibri" panose="020F0502020204030204" pitchFamily="34" charset="0"/>
                <a:cs typeface="Calibri" panose="020F0502020204030204" pitchFamily="34" charset="0"/>
              </a:rPr>
              <a:t>Risposta non sempre prevedibile</a:t>
            </a:r>
          </a:p>
          <a:p>
            <a:pPr marL="0" indent="0">
              <a:spcBef>
                <a:spcPct val="0"/>
              </a:spcBef>
              <a:buNone/>
            </a:pPr>
            <a:r>
              <a:rPr lang="it-IT" b="1" dirty="0" err="1">
                <a:latin typeface="Calibri" panose="020F0502020204030204" pitchFamily="34" charset="0"/>
                <a:cs typeface="Calibri" panose="020F0502020204030204" pitchFamily="34" charset="0"/>
              </a:rPr>
              <a:t>Neutralzzta</a:t>
            </a:r>
            <a:r>
              <a:rPr lang="it-IT" b="1" dirty="0">
                <a:latin typeface="Calibri" panose="020F0502020204030204" pitchFamily="34" charset="0"/>
                <a:cs typeface="Calibri" panose="020F0502020204030204" pitchFamily="34" charset="0"/>
              </a:rPr>
              <a:t> dal  </a:t>
            </a:r>
            <a:r>
              <a:rPr lang="it-IT" b="1" dirty="0" err="1">
                <a:latin typeface="Calibri" panose="020F0502020204030204" pitchFamily="34" charset="0"/>
                <a:cs typeface="Calibri" panose="020F0502020204030204" pitchFamily="34" charset="0"/>
              </a:rPr>
              <a:t>platelet</a:t>
            </a:r>
            <a:r>
              <a:rPr lang="it-IT" b="1" dirty="0">
                <a:latin typeface="Calibri" panose="020F0502020204030204" pitchFamily="34" charset="0"/>
                <a:cs typeface="Calibri" panose="020F0502020204030204" pitchFamily="34" charset="0"/>
              </a:rPr>
              <a:t> factor4</a:t>
            </a:r>
          </a:p>
          <a:p>
            <a:pPr marL="0" indent="0">
              <a:spcBef>
                <a:spcPct val="0"/>
              </a:spcBef>
              <a:buNone/>
            </a:pPr>
            <a:r>
              <a:rPr lang="it-IT" b="1" dirty="0">
                <a:latin typeface="Calibri" panose="020F0502020204030204" pitchFamily="34" charset="0"/>
                <a:cs typeface="Calibri" panose="020F0502020204030204" pitchFamily="34" charset="0"/>
              </a:rPr>
              <a:t>Produzione di </a:t>
            </a:r>
            <a:r>
              <a:rPr lang="it-IT" b="1" dirty="0" err="1">
                <a:latin typeface="Calibri" panose="020F0502020204030204" pitchFamily="34" charset="0"/>
                <a:cs typeface="Calibri" panose="020F0502020204030204" pitchFamily="34" charset="0"/>
              </a:rPr>
              <a:t>IgG</a:t>
            </a:r>
            <a:r>
              <a:rPr lang="it-IT" b="1" dirty="0">
                <a:latin typeface="Calibri" panose="020F0502020204030204" pitchFamily="34" charset="0"/>
                <a:cs typeface="Calibri" panose="020F0502020204030204" pitchFamily="34" charset="0"/>
              </a:rPr>
              <a:t> cha inducono </a:t>
            </a:r>
            <a:r>
              <a:rPr lang="it-IT"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trombocitopenia </a:t>
            </a:r>
            <a:endParaRPr lang="it-IT"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spcBef>
                <a:spcPct val="0"/>
              </a:spcBef>
              <a:buNone/>
            </a:pPr>
            <a:r>
              <a:rPr lang="it-IT" b="1" dirty="0">
                <a:latin typeface="Calibri" panose="020F0502020204030204" pitchFamily="34" charset="0"/>
                <a:cs typeface="Calibri" panose="020F0502020204030204" pitchFamily="34" charset="0"/>
              </a:rPr>
              <a:t>Non attiva verso la trombina attaccata alla fibrina</a:t>
            </a:r>
          </a:p>
          <a:p>
            <a:endParaRPr lang="it-IT" dirty="0"/>
          </a:p>
        </p:txBody>
      </p:sp>
      <p:sp>
        <p:nvSpPr>
          <p:cNvPr id="11268" name="Rectangle 4"/>
          <p:cNvSpPr>
            <a:spLocks noGrp="1" noChangeArrowheads="1"/>
          </p:cNvSpPr>
          <p:nvPr>
            <p:ph type="title"/>
          </p:nvPr>
        </p:nvSpPr>
        <p:spPr>
          <a:ln>
            <a:headEnd/>
            <a:tailEnd/>
          </a:ln>
        </p:spPr>
        <p:style>
          <a:lnRef idx="1">
            <a:schemeClr val="accent5"/>
          </a:lnRef>
          <a:fillRef idx="2">
            <a:schemeClr val="accent5"/>
          </a:fillRef>
          <a:effectRef idx="1">
            <a:schemeClr val="accent5"/>
          </a:effectRef>
          <a:fontRef idx="minor">
            <a:schemeClr val="dk1"/>
          </a:fontRef>
        </p:style>
        <p:txBody>
          <a:bodyPr/>
          <a:lstStyle/>
          <a:p>
            <a:r>
              <a:rPr lang="it-IT"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Indirect</a:t>
            </a:r>
            <a:r>
              <a:rPr lang="it-IT"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it-IT"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thrombin</a:t>
            </a:r>
            <a:r>
              <a:rPr lang="it-IT"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it-IT"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inhibi</a:t>
            </a:r>
            <a:r>
              <a:rPr lang="it-IT" sz="2800" dirty="0" err="1">
                <a:effectLst>
                  <a:outerShdw blurRad="38100" dist="38100" dir="2700000" algn="tl">
                    <a:srgbClr val="000000">
                      <a:alpha val="43137"/>
                    </a:srgbClr>
                  </a:outerShdw>
                </a:effectLst>
              </a:rPr>
              <a:t>tors</a:t>
            </a:r>
            <a:endParaRPr lang="it-IT"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701675"/>
            <a:ext cx="6840538"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941294" y="6091518"/>
            <a:ext cx="6742808" cy="369332"/>
          </a:xfrm>
          <a:prstGeom prst="rect">
            <a:avLst/>
          </a:prstGeom>
          <a:effectLst>
            <a:glow rad="1397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none" rtlCol="0">
            <a:spAutoFit/>
          </a:bodyPr>
          <a:lstStyle/>
          <a:p>
            <a:r>
              <a:rPr lang="it-IT" dirty="0" smtClean="0">
                <a:latin typeface="Calibri" panose="020F0502020204030204" pitchFamily="34" charset="0"/>
                <a:cs typeface="Calibri" panose="020F0502020204030204" pitchFamily="34" charset="0"/>
              </a:rPr>
              <a:t>Eparina a basso peso molecolare lega la antitrombina-III e il fattore </a:t>
            </a:r>
            <a:r>
              <a:rPr lang="it-IT" dirty="0" err="1" smtClean="0">
                <a:latin typeface="Calibri" panose="020F0502020204030204" pitchFamily="34" charset="0"/>
                <a:cs typeface="Calibri" panose="020F0502020204030204" pitchFamily="34" charset="0"/>
              </a:rPr>
              <a:t>X</a:t>
            </a:r>
            <a:r>
              <a:rPr lang="it-IT" dirty="0" err="1" smtClean="0"/>
              <a:t>a</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endParaRPr lang="en-US"/>
          </a:p>
        </p:txBody>
      </p:sp>
      <p:sp>
        <p:nvSpPr>
          <p:cNvPr id="147459" name="Rectangle 3"/>
          <p:cNvSpPr>
            <a:spLocks noGrp="1" noChangeArrowheads="1"/>
          </p:cNvSpPr>
          <p:nvPr>
            <p:ph type="body" idx="1"/>
          </p:nvPr>
        </p:nvSpPr>
        <p:spPr/>
        <p:txBody>
          <a:bodyPr/>
          <a:lstStyle/>
          <a:p>
            <a:endParaRPr lang="it-IT" dirty="0"/>
          </a:p>
          <a:p>
            <a:pPr algn="ctr">
              <a:buFontTx/>
              <a:buNone/>
            </a:pPr>
            <a:r>
              <a:rPr lang="it-IT" dirty="0" smtClean="0">
                <a:latin typeface="Calibri" panose="020F0502020204030204" pitchFamily="34" charset="0"/>
                <a:cs typeface="Calibri" panose="020F0502020204030204" pitchFamily="34" charset="0"/>
              </a:rPr>
              <a:t>Farmaci dell’emostasi:</a:t>
            </a:r>
          </a:p>
          <a:p>
            <a:pPr algn="ctr">
              <a:buFontTx/>
              <a:buNone/>
            </a:pPr>
            <a:r>
              <a:rPr lang="it-IT" dirty="0" smtClean="0">
                <a:latin typeface="Calibri" panose="020F0502020204030204" pitchFamily="34" charset="0"/>
                <a:cs typeface="Calibri" panose="020F0502020204030204" pitchFamily="34" charset="0"/>
              </a:rPr>
              <a:t>Anticoagulanti  </a:t>
            </a:r>
            <a:r>
              <a:rPr lang="it-IT" dirty="0" smtClean="0">
                <a:latin typeface="Calibri" panose="020F0502020204030204" pitchFamily="34" charset="0"/>
                <a:cs typeface="Calibri" panose="020F0502020204030204" pitchFamily="34" charset="0"/>
              </a:rPr>
              <a:t>e </a:t>
            </a:r>
            <a:r>
              <a:rPr lang="it-IT" dirty="0">
                <a:latin typeface="Calibri" panose="020F0502020204030204" pitchFamily="34" charset="0"/>
                <a:cs typeface="Calibri" panose="020F0502020204030204" pitchFamily="34" charset="0"/>
              </a:rPr>
              <a:t>fibrinolitici</a:t>
            </a:r>
          </a:p>
          <a:p>
            <a:pPr algn="ctr">
              <a:buFontTx/>
              <a:buNone/>
            </a:pPr>
            <a:endParaRPr lang="it-IT" dirty="0">
              <a:latin typeface="Tahoma" pitchFamily="34" charset="0"/>
            </a:endParaRPr>
          </a:p>
          <a:p>
            <a:pPr algn="ctr">
              <a:buFontTx/>
              <a:buNone/>
            </a:pPr>
            <a:endParaRPr lang="it-IT" dirty="0">
              <a:latin typeface="Tahoma" pitchFamily="34" charset="0"/>
            </a:endParaRPr>
          </a:p>
          <a:p>
            <a:pPr algn="ctr">
              <a:buFontTx/>
              <a:buNone/>
            </a:pPr>
            <a:endParaRPr lang="it-IT" dirty="0">
              <a:latin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0713"/>
            <a:ext cx="7416800" cy="563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908050"/>
            <a:ext cx="6913562"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542925"/>
            <a:ext cx="669607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92150"/>
            <a:ext cx="7345362" cy="54006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658813"/>
            <a:ext cx="8064500" cy="596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603250"/>
            <a:ext cx="8135937" cy="541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548680"/>
            <a:ext cx="8229600" cy="1143000"/>
          </a:xfrm>
        </p:spPr>
        <p:style>
          <a:lnRef idx="1">
            <a:schemeClr val="accent4"/>
          </a:lnRef>
          <a:fillRef idx="2">
            <a:schemeClr val="accent4"/>
          </a:fillRef>
          <a:effectRef idx="1">
            <a:schemeClr val="accent4"/>
          </a:effectRef>
          <a:fontRef idx="minor">
            <a:schemeClr val="dk1"/>
          </a:fontRef>
        </p:style>
        <p:txBody>
          <a:bodyPr/>
          <a:lstStyle/>
          <a:p>
            <a:r>
              <a:rPr lang="it-IT" sz="3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Inibitori indiretti della trombina</a:t>
            </a:r>
            <a:endParaRPr lang="it-IT"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Segnaposto contenuto 2"/>
          <p:cNvSpPr>
            <a:spLocks noGrp="1"/>
          </p:cNvSpPr>
          <p:nvPr>
            <p:ph idx="1"/>
          </p:nvPr>
        </p:nvSpPr>
        <p:spPr>
          <a:xfrm>
            <a:off x="827584" y="2564904"/>
            <a:ext cx="8229600" cy="4525963"/>
          </a:xfrm>
        </p:spPr>
        <p:txBody>
          <a:bodyPr/>
          <a:lstStyle/>
          <a:p>
            <a:pPr marL="0" indent="0" algn="ctr">
              <a:buNone/>
            </a:pPr>
            <a:r>
              <a:rPr lang="it-IT"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Biodisponibili per uso orale: CUMAROLI</a:t>
            </a:r>
            <a:endParaRPr lang="it-IT"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3024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endParaRPr lang="it-IT"/>
          </a:p>
        </p:txBody>
      </p:sp>
      <p:pic>
        <p:nvPicPr>
          <p:cNvPr id="5427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00113" y="620713"/>
            <a:ext cx="7426325" cy="5434012"/>
          </a:xfrm>
          <a:solidFill>
            <a:schemeClr val="bg1"/>
          </a:solidFill>
          <a:ln w="57150">
            <a:solidFill>
              <a:schemeClr val="tx1"/>
            </a:solidFill>
            <a:miter lim="800000"/>
            <a:headEnd/>
            <a:tailEnd/>
          </a:ln>
        </p:spPr>
      </p:pic>
    </p:spTree>
    <p:extLst>
      <p:ext uri="{BB962C8B-B14F-4D97-AF65-F5344CB8AC3E}">
        <p14:creationId xmlns:p14="http://schemas.microsoft.com/office/powerpoint/2010/main" val="471595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it-IT"/>
          </a:p>
        </p:txBody>
      </p:sp>
      <p:pic>
        <p:nvPicPr>
          <p:cNvPr id="5529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476250"/>
            <a:ext cx="8229600" cy="6048375"/>
          </a:xfrm>
        </p:spPr>
      </p:pic>
    </p:spTree>
    <p:extLst>
      <p:ext uri="{BB962C8B-B14F-4D97-AF65-F5344CB8AC3E}">
        <p14:creationId xmlns:p14="http://schemas.microsoft.com/office/powerpoint/2010/main" val="2534001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endParaRPr lang="it-IT"/>
          </a:p>
        </p:txBody>
      </p:sp>
      <p:pic>
        <p:nvPicPr>
          <p:cNvPr id="91139" name="Picture 3" descr="antiaggreganti_anticoagulanti_fibrinolitici_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1196975"/>
            <a:ext cx="6029325" cy="5257800"/>
          </a:xfr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5865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smtClean="0"/>
          </a:p>
          <a:p>
            <a:r>
              <a:rPr lang="it-IT" dirty="0"/>
              <a:t>L'emostasi è il processo che blocca lo stravaso di sangue a seguito di un danno vascolare</a:t>
            </a:r>
          </a:p>
          <a:p>
            <a:endParaRPr lang="it-IT" dirty="0" smtClean="0"/>
          </a:p>
          <a:p>
            <a:r>
              <a:rPr lang="it-IT" dirty="0" smtClean="0"/>
              <a:t>La </a:t>
            </a:r>
            <a:r>
              <a:rPr lang="it-IT" dirty="0"/>
              <a:t>coagulazione è il processo attraverso il quale il sangue passa, in un organismo vivente, dallo stato liquido allo stato solido </a:t>
            </a:r>
          </a:p>
        </p:txBody>
      </p:sp>
    </p:spTree>
    <p:extLst>
      <p:ext uri="{BB962C8B-B14F-4D97-AF65-F5344CB8AC3E}">
        <p14:creationId xmlns:p14="http://schemas.microsoft.com/office/powerpoint/2010/main" val="3149881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solidFill>
            <a:schemeClr val="accent2"/>
          </a:solidFill>
          <a:ln w="57150">
            <a:solidFill>
              <a:schemeClr val="tx1"/>
            </a:solidFill>
            <a:miter lim="800000"/>
            <a:headEnd/>
            <a:tailEnd/>
          </a:ln>
        </p:spPr>
        <p:txBody>
          <a:bodyPr/>
          <a:lstStyle/>
          <a:p>
            <a:r>
              <a:rPr lang="en-US">
                <a:solidFill>
                  <a:schemeClr val="bg1"/>
                </a:solidFill>
              </a:rPr>
              <a:t>Farmacocinetica dei cumaroli</a:t>
            </a:r>
          </a:p>
        </p:txBody>
      </p:sp>
      <p:sp>
        <p:nvSpPr>
          <p:cNvPr id="93187" name="Rectangle 3"/>
          <p:cNvSpPr>
            <a:spLocks noGrp="1" noChangeArrowheads="1"/>
          </p:cNvSpPr>
          <p:nvPr>
            <p:ph type="body" idx="1"/>
          </p:nvPr>
        </p:nvSpPr>
        <p:spPr/>
        <p:txBody>
          <a:bodyPr/>
          <a:lstStyle/>
          <a:p>
            <a:pPr algn="ctr">
              <a:buFontTx/>
              <a:buNone/>
            </a:pPr>
            <a:r>
              <a:rPr lang="en-US"/>
              <a:t>molto bene assorbiti per os</a:t>
            </a:r>
          </a:p>
          <a:p>
            <a:pPr algn="ctr">
              <a:buFontTx/>
              <a:buNone/>
            </a:pPr>
            <a:r>
              <a:rPr lang="en-US">
                <a:solidFill>
                  <a:srgbClr val="000066"/>
                </a:solidFill>
              </a:rPr>
              <a:t>INTENSISSIMO LEGAME CON LE PROTEINE PLASMATICHE</a:t>
            </a:r>
          </a:p>
          <a:p>
            <a:pPr algn="ctr"/>
            <a:endParaRPr lang="en-US">
              <a:solidFill>
                <a:srgbClr val="000066"/>
              </a:solidFill>
            </a:endParaRPr>
          </a:p>
        </p:txBody>
      </p:sp>
      <p:sp>
        <p:nvSpPr>
          <p:cNvPr id="93188" name="Text Box 4"/>
          <p:cNvSpPr txBox="1">
            <a:spLocks noChangeArrowheads="1"/>
          </p:cNvSpPr>
          <p:nvPr/>
        </p:nvSpPr>
        <p:spPr bwMode="auto">
          <a:xfrm>
            <a:off x="1331913" y="3789363"/>
            <a:ext cx="424815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smtClean="0">
                <a:solidFill>
                  <a:srgbClr val="000000"/>
                </a:solidFill>
                <a:latin typeface="Arial" pitchFamily="34" charset="0"/>
              </a:rPr>
              <a:t>[F]</a:t>
            </a:r>
            <a:r>
              <a:rPr lang="en-US" smtClean="0">
                <a:solidFill>
                  <a:srgbClr val="000000"/>
                </a:solidFill>
                <a:latin typeface="Arial" pitchFamily="34" charset="0"/>
              </a:rPr>
              <a:t> </a:t>
            </a:r>
            <a:r>
              <a:rPr lang="en-US" b="1" smtClean="0">
                <a:solidFill>
                  <a:srgbClr val="000000"/>
                </a:solidFill>
                <a:latin typeface="Arial" pitchFamily="34" charset="0"/>
              </a:rPr>
              <a:t>+[P]</a:t>
            </a:r>
          </a:p>
          <a:p>
            <a:pPr>
              <a:spcBef>
                <a:spcPct val="50000"/>
              </a:spcBef>
            </a:pPr>
            <a:endParaRPr lang="en-US" b="1" smtClean="0">
              <a:solidFill>
                <a:srgbClr val="000000"/>
              </a:solidFill>
              <a:latin typeface="Arial" pitchFamily="34" charset="0"/>
            </a:endParaRPr>
          </a:p>
        </p:txBody>
      </p:sp>
      <p:sp>
        <p:nvSpPr>
          <p:cNvPr id="93191" name="Line 7"/>
          <p:cNvSpPr>
            <a:spLocks noChangeShapeType="1"/>
          </p:cNvSpPr>
          <p:nvPr/>
        </p:nvSpPr>
        <p:spPr bwMode="auto">
          <a:xfrm>
            <a:off x="2268538" y="3933825"/>
            <a:ext cx="358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mtClean="0">
              <a:solidFill>
                <a:srgbClr val="000000"/>
              </a:solidFill>
              <a:latin typeface="Arial" pitchFamily="34" charset="0"/>
            </a:endParaRPr>
          </a:p>
        </p:txBody>
      </p:sp>
      <p:sp>
        <p:nvSpPr>
          <p:cNvPr id="93192" name="Line 8"/>
          <p:cNvSpPr>
            <a:spLocks noChangeShapeType="1"/>
          </p:cNvSpPr>
          <p:nvPr/>
        </p:nvSpPr>
        <p:spPr bwMode="auto">
          <a:xfrm rot="10800000">
            <a:off x="2268538" y="4076700"/>
            <a:ext cx="358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mtClean="0">
              <a:solidFill>
                <a:srgbClr val="000000"/>
              </a:solidFill>
              <a:latin typeface="Arial" pitchFamily="34" charset="0"/>
            </a:endParaRPr>
          </a:p>
        </p:txBody>
      </p:sp>
      <p:sp>
        <p:nvSpPr>
          <p:cNvPr id="93194" name="Text Box 10"/>
          <p:cNvSpPr txBox="1">
            <a:spLocks noChangeArrowheads="1"/>
          </p:cNvSpPr>
          <p:nvPr/>
        </p:nvSpPr>
        <p:spPr bwMode="auto">
          <a:xfrm>
            <a:off x="2627313" y="3789363"/>
            <a:ext cx="124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smtClean="0">
                <a:solidFill>
                  <a:srgbClr val="000000"/>
                </a:solidFill>
                <a:latin typeface="Arial" pitchFamily="34" charset="0"/>
              </a:rPr>
              <a:t>[FP]</a:t>
            </a:r>
            <a:r>
              <a:rPr lang="en-US" smtClean="0">
                <a:solidFill>
                  <a:srgbClr val="000000"/>
                </a:solidFill>
                <a:latin typeface="Arial" pitchFamily="34" charset="0"/>
              </a:rPr>
              <a:t> + </a:t>
            </a:r>
            <a:r>
              <a:rPr lang="en-US" smtClean="0">
                <a:solidFill>
                  <a:srgbClr val="FF3300"/>
                </a:solidFill>
                <a:latin typeface="Arial" pitchFamily="34" charset="0"/>
              </a:rPr>
              <a:t>[F*]</a:t>
            </a:r>
          </a:p>
        </p:txBody>
      </p:sp>
      <p:sp>
        <p:nvSpPr>
          <p:cNvPr id="93195" name="Line 11"/>
          <p:cNvSpPr>
            <a:spLocks noChangeShapeType="1"/>
          </p:cNvSpPr>
          <p:nvPr/>
        </p:nvSpPr>
        <p:spPr bwMode="auto">
          <a:xfrm>
            <a:off x="3851275" y="4005263"/>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mtClean="0">
              <a:solidFill>
                <a:srgbClr val="000000"/>
              </a:solidFill>
              <a:latin typeface="Arial" pitchFamily="34" charset="0"/>
            </a:endParaRPr>
          </a:p>
        </p:txBody>
      </p:sp>
      <p:sp>
        <p:nvSpPr>
          <p:cNvPr id="93196" name="Line 12"/>
          <p:cNvSpPr>
            <a:spLocks noChangeShapeType="1"/>
          </p:cNvSpPr>
          <p:nvPr/>
        </p:nvSpPr>
        <p:spPr bwMode="auto">
          <a:xfrm>
            <a:off x="5795963" y="3933825"/>
            <a:ext cx="576262"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mtClean="0">
              <a:solidFill>
                <a:srgbClr val="000000"/>
              </a:solidFill>
              <a:latin typeface="Arial" pitchFamily="34" charset="0"/>
            </a:endParaRPr>
          </a:p>
        </p:txBody>
      </p:sp>
      <p:sp>
        <p:nvSpPr>
          <p:cNvPr id="93197" name="Text Box 13"/>
          <p:cNvSpPr txBox="1">
            <a:spLocks noChangeArrowheads="1"/>
          </p:cNvSpPr>
          <p:nvPr/>
        </p:nvSpPr>
        <p:spPr bwMode="auto">
          <a:xfrm>
            <a:off x="4356100" y="3789363"/>
            <a:ext cx="160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smtClean="0">
                <a:solidFill>
                  <a:srgbClr val="000000"/>
                </a:solidFill>
                <a:latin typeface="Arial" pitchFamily="34" charset="0"/>
              </a:rPr>
              <a:t>distribuzione</a:t>
            </a:r>
          </a:p>
          <a:p>
            <a:endParaRPr lang="en-US" smtClean="0">
              <a:solidFill>
                <a:srgbClr val="000000"/>
              </a:solidFill>
              <a:latin typeface="Arial" pitchFamily="34" charset="0"/>
            </a:endParaRPr>
          </a:p>
        </p:txBody>
      </p:sp>
      <p:sp>
        <p:nvSpPr>
          <p:cNvPr id="93199" name="Line 15"/>
          <p:cNvSpPr>
            <a:spLocks noChangeShapeType="1"/>
          </p:cNvSpPr>
          <p:nvPr/>
        </p:nvSpPr>
        <p:spPr bwMode="auto">
          <a:xfrm flipV="1">
            <a:off x="5940425" y="3644900"/>
            <a:ext cx="504825"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mtClean="0">
              <a:solidFill>
                <a:srgbClr val="000000"/>
              </a:solidFill>
              <a:latin typeface="Arial" pitchFamily="34" charset="0"/>
            </a:endParaRPr>
          </a:p>
        </p:txBody>
      </p:sp>
      <p:sp>
        <p:nvSpPr>
          <p:cNvPr id="93200" name="Text Box 16"/>
          <p:cNvSpPr txBox="1">
            <a:spLocks noChangeArrowheads="1"/>
          </p:cNvSpPr>
          <p:nvPr/>
        </p:nvSpPr>
        <p:spPr bwMode="auto">
          <a:xfrm>
            <a:off x="6372225" y="3500438"/>
            <a:ext cx="158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smtClean="0">
                <a:solidFill>
                  <a:srgbClr val="000000"/>
                </a:solidFill>
                <a:latin typeface="Arial" pitchFamily="34" charset="0"/>
              </a:rPr>
              <a:t>Metabolismo</a:t>
            </a:r>
          </a:p>
        </p:txBody>
      </p:sp>
      <p:sp>
        <p:nvSpPr>
          <p:cNvPr id="93201" name="Text Box 17"/>
          <p:cNvSpPr txBox="1">
            <a:spLocks noChangeArrowheads="1"/>
          </p:cNvSpPr>
          <p:nvPr/>
        </p:nvSpPr>
        <p:spPr bwMode="auto">
          <a:xfrm>
            <a:off x="6443663" y="4076700"/>
            <a:ext cx="203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smtClean="0">
                <a:solidFill>
                  <a:srgbClr val="000000"/>
                </a:solidFill>
                <a:latin typeface="Arial" pitchFamily="34" charset="0"/>
              </a:rPr>
              <a:t>Effetto terapeutico</a:t>
            </a:r>
          </a:p>
        </p:txBody>
      </p:sp>
      <p:sp>
        <p:nvSpPr>
          <p:cNvPr id="93202" name="Rectangle 18"/>
          <p:cNvSpPr>
            <a:spLocks noChangeArrowheads="1"/>
          </p:cNvSpPr>
          <p:nvPr/>
        </p:nvSpPr>
        <p:spPr bwMode="auto">
          <a:xfrm>
            <a:off x="395288" y="3284538"/>
            <a:ext cx="8172450" cy="15113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rgbClr val="D6ECE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mtClean="0">
              <a:solidFill>
                <a:srgbClr val="000000"/>
              </a:solidFill>
              <a:latin typeface="Arial" pitchFamily="34" charset="0"/>
            </a:endParaRPr>
          </a:p>
        </p:txBody>
      </p:sp>
      <p:sp>
        <p:nvSpPr>
          <p:cNvPr id="93203" name="AutoShape 19"/>
          <p:cNvSpPr>
            <a:spLocks noChangeArrowheads="1"/>
          </p:cNvSpPr>
          <p:nvPr/>
        </p:nvSpPr>
        <p:spPr bwMode="auto">
          <a:xfrm>
            <a:off x="7812088" y="4652963"/>
            <a:ext cx="144462" cy="720725"/>
          </a:xfrm>
          <a:prstGeom prst="downArrow">
            <a:avLst>
              <a:gd name="adj1" fmla="val 50000"/>
              <a:gd name="adj2" fmla="val 12472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mtClean="0">
              <a:solidFill>
                <a:srgbClr val="000000"/>
              </a:solidFill>
              <a:latin typeface="Arial" pitchFamily="34" charset="0"/>
            </a:endParaRPr>
          </a:p>
        </p:txBody>
      </p:sp>
      <p:sp>
        <p:nvSpPr>
          <p:cNvPr id="93204" name="AutoShape 20"/>
          <p:cNvSpPr>
            <a:spLocks noChangeArrowheads="1"/>
          </p:cNvSpPr>
          <p:nvPr/>
        </p:nvSpPr>
        <p:spPr bwMode="auto">
          <a:xfrm rot="10800000">
            <a:off x="8027988" y="4581525"/>
            <a:ext cx="144462" cy="720725"/>
          </a:xfrm>
          <a:prstGeom prst="downArrow">
            <a:avLst>
              <a:gd name="adj1" fmla="val 50000"/>
              <a:gd name="adj2" fmla="val 12472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mtClean="0">
              <a:solidFill>
                <a:srgbClr val="000000"/>
              </a:solidFill>
              <a:latin typeface="Arial" pitchFamily="34" charset="0"/>
            </a:endParaRPr>
          </a:p>
        </p:txBody>
      </p:sp>
      <p:sp>
        <p:nvSpPr>
          <p:cNvPr id="93205" name="Text Box 21"/>
          <p:cNvSpPr txBox="1">
            <a:spLocks noChangeArrowheads="1"/>
          </p:cNvSpPr>
          <p:nvPr/>
        </p:nvSpPr>
        <p:spPr bwMode="auto">
          <a:xfrm>
            <a:off x="7451725" y="5373688"/>
            <a:ext cx="1512888" cy="423862"/>
          </a:xfrm>
          <a:prstGeom prst="rect">
            <a:avLst/>
          </a:prstGeom>
          <a:solidFill>
            <a:srgbClr val="FF33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b="1" smtClean="0">
                <a:solidFill>
                  <a:srgbClr val="000000"/>
                </a:solidFill>
                <a:latin typeface="Arial" pitchFamily="34" charset="0"/>
              </a:rPr>
              <a:t>Vitamina K</a:t>
            </a:r>
          </a:p>
        </p:txBody>
      </p:sp>
      <p:sp>
        <p:nvSpPr>
          <p:cNvPr id="93206" name="Text Box 22"/>
          <p:cNvSpPr txBox="1">
            <a:spLocks noChangeArrowheads="1"/>
          </p:cNvSpPr>
          <p:nvPr/>
        </p:nvSpPr>
        <p:spPr bwMode="auto">
          <a:xfrm>
            <a:off x="2627313" y="4221163"/>
            <a:ext cx="792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b="1" smtClean="0">
                <a:solidFill>
                  <a:srgbClr val="000000"/>
                </a:solidFill>
                <a:latin typeface="Arial" pitchFamily="34" charset="0"/>
              </a:rPr>
              <a:t>98%</a:t>
            </a:r>
          </a:p>
        </p:txBody>
      </p:sp>
      <p:sp>
        <p:nvSpPr>
          <p:cNvPr id="93207" name="Text Box 23"/>
          <p:cNvSpPr txBox="1">
            <a:spLocks noChangeArrowheads="1"/>
          </p:cNvSpPr>
          <p:nvPr/>
        </p:nvSpPr>
        <p:spPr bwMode="auto">
          <a:xfrm>
            <a:off x="3348038" y="4221163"/>
            <a:ext cx="792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b="1" smtClean="0">
                <a:solidFill>
                  <a:srgbClr val="000000"/>
                </a:solidFill>
                <a:latin typeface="Arial" pitchFamily="34" charset="0"/>
              </a:rPr>
              <a:t>2%</a:t>
            </a:r>
          </a:p>
        </p:txBody>
      </p:sp>
      <p:pic>
        <p:nvPicPr>
          <p:cNvPr id="93209" name="Picture 25" descr="catalog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084763"/>
            <a:ext cx="1060450" cy="10080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3212" name="Picture 28" descr="th_ACIDOPHILUS_Bifi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5516563"/>
            <a:ext cx="723900" cy="1008062"/>
          </a:xfrm>
          <a:prstGeom prst="rect">
            <a:avLst/>
          </a:prstGeom>
          <a:noFill/>
          <a:extLst>
            <a:ext uri="{909E8E84-426E-40DD-AFC4-6F175D3DCCD1}">
              <a14:hiddenFill xmlns:a14="http://schemas.microsoft.com/office/drawing/2010/main">
                <a:solidFill>
                  <a:srgbClr val="FFFFFF"/>
                </a:solidFill>
              </a14:hiddenFill>
            </a:ext>
          </a:extLst>
        </p:spPr>
      </p:pic>
      <p:sp>
        <p:nvSpPr>
          <p:cNvPr id="93213" name="Rectangle 29"/>
          <p:cNvSpPr>
            <a:spLocks noChangeArrowheads="1"/>
          </p:cNvSpPr>
          <p:nvPr/>
        </p:nvSpPr>
        <p:spPr bwMode="auto">
          <a:xfrm>
            <a:off x="1258888" y="2205038"/>
            <a:ext cx="6481762" cy="1008062"/>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mtClean="0">
              <a:solidFill>
                <a:srgbClr val="000000"/>
              </a:solidFill>
              <a:latin typeface="Arial" pitchFamily="34" charset="0"/>
            </a:endParaRPr>
          </a:p>
        </p:txBody>
      </p:sp>
      <p:pic>
        <p:nvPicPr>
          <p:cNvPr id="93216" name="Picture 32" descr="bilanc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263" y="1258888"/>
            <a:ext cx="7629525"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975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ln>
            <a:headEnd/>
            <a:tailEnd/>
          </a:ln>
        </p:spPr>
        <p:style>
          <a:lnRef idx="1">
            <a:schemeClr val="accent4"/>
          </a:lnRef>
          <a:fillRef idx="2">
            <a:schemeClr val="accent4"/>
          </a:fillRef>
          <a:effectRef idx="1">
            <a:schemeClr val="accent4"/>
          </a:effectRef>
          <a:fontRef idx="minor">
            <a:schemeClr val="dk1"/>
          </a:fontRef>
        </p:style>
        <p:txBody>
          <a:bodyPr/>
          <a:lstStyle/>
          <a:p>
            <a:r>
              <a:rPr lang="it-IT"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Farmacocinetica</a:t>
            </a:r>
          </a:p>
        </p:txBody>
      </p:sp>
      <p:sp>
        <p:nvSpPr>
          <p:cNvPr id="95235" name="Rectangle 3"/>
          <p:cNvSpPr>
            <a:spLocks noGrp="1" noChangeArrowheads="1"/>
          </p:cNvSpPr>
          <p:nvPr>
            <p:ph type="body" idx="1"/>
          </p:nvPr>
        </p:nvSpPr>
        <p:spPr/>
        <p:txBody>
          <a:bodyPr/>
          <a:lstStyle/>
          <a:p>
            <a:pPr algn="ctr">
              <a:buFontTx/>
              <a:buNone/>
            </a:pPr>
            <a:r>
              <a:rPr lang="it-IT"/>
              <a:t>Funzionalizzazione da parte del CYP450</a:t>
            </a:r>
          </a:p>
          <a:p>
            <a:pPr algn="ctr">
              <a:buFontTx/>
              <a:buNone/>
            </a:pPr>
            <a:endParaRPr lang="it-IT"/>
          </a:p>
          <a:p>
            <a:pPr algn="ctr">
              <a:buFontTx/>
              <a:buNone/>
            </a:pPr>
            <a:endParaRPr lang="it-IT"/>
          </a:p>
          <a:p>
            <a:pPr algn="ctr">
              <a:buFontTx/>
              <a:buNone/>
            </a:pPr>
            <a:endParaRPr lang="it-IT"/>
          </a:p>
          <a:p>
            <a:pPr algn="ctr">
              <a:buFontTx/>
              <a:buNone/>
            </a:pPr>
            <a:endParaRPr lang="it-IT"/>
          </a:p>
          <a:p>
            <a:pPr algn="ctr">
              <a:buFontTx/>
              <a:buNone/>
            </a:pPr>
            <a:endParaRPr lang="it-IT"/>
          </a:p>
          <a:p>
            <a:pPr algn="ctr">
              <a:buFontTx/>
              <a:buNone/>
            </a:pPr>
            <a:r>
              <a:rPr lang="it-IT"/>
              <a:t>Eliminazione renale </a:t>
            </a:r>
          </a:p>
        </p:txBody>
      </p:sp>
      <p:pic>
        <p:nvPicPr>
          <p:cNvPr id="95237" name="Picture 5" descr="citocro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276475"/>
            <a:ext cx="4000500" cy="2324100"/>
          </a:xfrm>
          <a:prstGeom prst="rect">
            <a:avLst/>
          </a:prstGeom>
          <a:noFill/>
          <a:extLst>
            <a:ext uri="{909E8E84-426E-40DD-AFC4-6F175D3DCCD1}">
              <a14:hiddenFill xmlns:a14="http://schemas.microsoft.com/office/drawing/2010/main">
                <a:solidFill>
                  <a:srgbClr val="FFFFFF"/>
                </a:solidFill>
              </a14:hiddenFill>
            </a:ext>
          </a:extLst>
        </p:spPr>
      </p:pic>
      <p:sp>
        <p:nvSpPr>
          <p:cNvPr id="95238" name="Rectangle 6"/>
          <p:cNvSpPr>
            <a:spLocks noChangeArrowheads="1"/>
          </p:cNvSpPr>
          <p:nvPr/>
        </p:nvSpPr>
        <p:spPr bwMode="auto">
          <a:xfrm>
            <a:off x="4716463" y="2997200"/>
            <a:ext cx="647700" cy="28733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mtClean="0">
              <a:solidFill>
                <a:srgbClr val="000000"/>
              </a:solidFill>
              <a:latin typeface="Arial" pitchFamily="34" charset="0"/>
            </a:endParaRPr>
          </a:p>
        </p:txBody>
      </p:sp>
      <p:sp>
        <p:nvSpPr>
          <p:cNvPr id="95239" name="Line 7"/>
          <p:cNvSpPr>
            <a:spLocks noChangeShapeType="1"/>
          </p:cNvSpPr>
          <p:nvPr/>
        </p:nvSpPr>
        <p:spPr bwMode="auto">
          <a:xfrm flipH="1">
            <a:off x="5435600" y="2492375"/>
            <a:ext cx="431800" cy="3603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mtClean="0">
              <a:solidFill>
                <a:srgbClr val="000000"/>
              </a:solidFill>
              <a:latin typeface="Arial" pitchFamily="34" charset="0"/>
            </a:endParaRPr>
          </a:p>
        </p:txBody>
      </p:sp>
      <p:pic>
        <p:nvPicPr>
          <p:cNvPr id="95241" name="Picture 9" descr="r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3789363"/>
            <a:ext cx="2466975"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047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it-IT" sz="2800" dirty="0">
                <a:effectLst>
                  <a:outerShdw blurRad="38100" dist="38100" dir="2700000" algn="tl">
                    <a:srgbClr val="000000">
                      <a:alpha val="43137"/>
                    </a:srgbClr>
                  </a:outerShdw>
                </a:effectLst>
              </a:rPr>
              <a:t>INTERAZIONI </a:t>
            </a:r>
            <a:r>
              <a:rPr lang="it-IT"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FARMACOLOGICHE</a:t>
            </a:r>
          </a:p>
        </p:txBody>
      </p:sp>
      <p:sp>
        <p:nvSpPr>
          <p:cNvPr id="96259" name="Rectangle 3"/>
          <p:cNvSpPr>
            <a:spLocks noGrp="1" noChangeArrowheads="1"/>
          </p:cNvSpPr>
          <p:nvPr>
            <p:ph type="body" idx="1"/>
          </p:nvPr>
        </p:nvSpPr>
        <p:spPr/>
        <p:txBody>
          <a:bodyPr/>
          <a:lstStyle/>
          <a:p>
            <a:pPr marL="0" indent="0">
              <a:buNone/>
            </a:pPr>
            <a:r>
              <a:rPr lang="it-IT" dirty="0">
                <a:latin typeface="Calibri" panose="020F0502020204030204" pitchFamily="34" charset="0"/>
                <a:cs typeface="Calibri" panose="020F0502020204030204" pitchFamily="34" charset="0"/>
              </a:rPr>
              <a:t>A livello di : </a:t>
            </a:r>
          </a:p>
          <a:p>
            <a:pPr marL="0" indent="0">
              <a:buNone/>
            </a:pPr>
            <a:r>
              <a:rPr lang="it-IT" dirty="0">
                <a:latin typeface="Calibri" panose="020F0502020204030204" pitchFamily="34" charset="0"/>
                <a:cs typeface="Calibri" panose="020F0502020204030204" pitchFamily="34" charset="0"/>
              </a:rPr>
              <a:t>assorbimento</a:t>
            </a:r>
          </a:p>
          <a:p>
            <a:pPr marL="0" indent="0">
              <a:buNone/>
            </a:pPr>
            <a:r>
              <a:rPr lang="it-IT" dirty="0">
                <a:latin typeface="Calibri" panose="020F0502020204030204" pitchFamily="34" charset="0"/>
                <a:cs typeface="Calibri" panose="020F0502020204030204" pitchFamily="34" charset="0"/>
              </a:rPr>
              <a:t>spiazzamento dalle </a:t>
            </a:r>
          </a:p>
          <a:p>
            <a:pPr marL="0" indent="0">
              <a:buNone/>
            </a:pPr>
            <a:r>
              <a:rPr lang="it-IT" dirty="0">
                <a:latin typeface="Calibri" panose="020F0502020204030204" pitchFamily="34" charset="0"/>
                <a:cs typeface="Calibri" panose="020F0502020204030204" pitchFamily="34" charset="0"/>
              </a:rPr>
              <a:t>	PP</a:t>
            </a:r>
          </a:p>
          <a:p>
            <a:pPr marL="0" indent="0">
              <a:buNone/>
            </a:pPr>
            <a:r>
              <a:rPr lang="it-IT" dirty="0">
                <a:latin typeface="Calibri" panose="020F0502020204030204" pitchFamily="34" charset="0"/>
                <a:cs typeface="Calibri" panose="020F0502020204030204" pitchFamily="34" charset="0"/>
              </a:rPr>
              <a:t>metabolismo</a:t>
            </a:r>
          </a:p>
        </p:txBody>
      </p:sp>
      <p:sp>
        <p:nvSpPr>
          <p:cNvPr id="96262" name="Rectangle 6"/>
          <p:cNvSpPr>
            <a:spLocks noChangeArrowheads="1"/>
          </p:cNvSpPr>
          <p:nvPr/>
        </p:nvSpPr>
        <p:spPr bwMode="auto">
          <a:xfrm>
            <a:off x="4787900" y="5013325"/>
            <a:ext cx="3744913" cy="14398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mtClean="0">
              <a:solidFill>
                <a:srgbClr val="000000"/>
              </a:solidFill>
              <a:latin typeface="Arial" pitchFamily="34" charset="0"/>
            </a:endParaRPr>
          </a:p>
        </p:txBody>
      </p:sp>
      <p:sp>
        <p:nvSpPr>
          <p:cNvPr id="96263" name="Rectangle 7"/>
          <p:cNvSpPr>
            <a:spLocks noChangeArrowheads="1"/>
          </p:cNvSpPr>
          <p:nvPr/>
        </p:nvSpPr>
        <p:spPr bwMode="auto">
          <a:xfrm>
            <a:off x="4787900" y="2781300"/>
            <a:ext cx="863600" cy="2303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mtClean="0">
              <a:solidFill>
                <a:srgbClr val="000000"/>
              </a:solidFill>
              <a:latin typeface="Arial" pitchFamily="34" charset="0"/>
            </a:endParaRPr>
          </a:p>
        </p:txBody>
      </p:sp>
      <p:sp>
        <p:nvSpPr>
          <p:cNvPr id="96264" name="Rectangle 8"/>
          <p:cNvSpPr>
            <a:spLocks noChangeArrowheads="1"/>
          </p:cNvSpPr>
          <p:nvPr/>
        </p:nvSpPr>
        <p:spPr bwMode="auto">
          <a:xfrm>
            <a:off x="7667625" y="2708275"/>
            <a:ext cx="863600" cy="23764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mtClean="0">
              <a:solidFill>
                <a:srgbClr val="000000"/>
              </a:solidFill>
              <a:latin typeface="Arial" pitchFamily="34" charset="0"/>
            </a:endParaRPr>
          </a:p>
        </p:txBody>
      </p:sp>
      <p:sp>
        <p:nvSpPr>
          <p:cNvPr id="96265" name="Rectangle 9"/>
          <p:cNvSpPr>
            <a:spLocks noChangeArrowheads="1"/>
          </p:cNvSpPr>
          <p:nvPr/>
        </p:nvSpPr>
        <p:spPr bwMode="auto">
          <a:xfrm>
            <a:off x="5508625" y="2565400"/>
            <a:ext cx="2519363" cy="576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mtClean="0">
              <a:solidFill>
                <a:srgbClr val="000000"/>
              </a:solidFill>
              <a:latin typeface="Arial" pitchFamily="34" charset="0"/>
            </a:endParaRPr>
          </a:p>
        </p:txBody>
      </p:sp>
      <p:sp>
        <p:nvSpPr>
          <p:cNvPr id="96266" name="Oval 10"/>
          <p:cNvSpPr>
            <a:spLocks noChangeArrowheads="1"/>
          </p:cNvSpPr>
          <p:nvPr/>
        </p:nvSpPr>
        <p:spPr bwMode="auto">
          <a:xfrm>
            <a:off x="5580063" y="2997200"/>
            <a:ext cx="431800" cy="4318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mtClean="0">
              <a:solidFill>
                <a:srgbClr val="000000"/>
              </a:solidFill>
              <a:latin typeface="Arial" pitchFamily="34" charset="0"/>
            </a:endParaRPr>
          </a:p>
        </p:txBody>
      </p:sp>
      <p:sp>
        <p:nvSpPr>
          <p:cNvPr id="96268" name="Oval 12"/>
          <p:cNvSpPr>
            <a:spLocks noChangeArrowheads="1"/>
          </p:cNvSpPr>
          <p:nvPr/>
        </p:nvSpPr>
        <p:spPr bwMode="auto">
          <a:xfrm>
            <a:off x="5651500" y="4508500"/>
            <a:ext cx="144463" cy="5762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mtClean="0">
              <a:solidFill>
                <a:srgbClr val="000000"/>
              </a:solidFill>
              <a:latin typeface="Arial" pitchFamily="34" charset="0"/>
            </a:endParaRPr>
          </a:p>
        </p:txBody>
      </p:sp>
      <p:sp>
        <p:nvSpPr>
          <p:cNvPr id="96272" name="Line 16"/>
          <p:cNvSpPr>
            <a:spLocks noChangeShapeType="1"/>
          </p:cNvSpPr>
          <p:nvPr/>
        </p:nvSpPr>
        <p:spPr bwMode="auto">
          <a:xfrm>
            <a:off x="5003800" y="4076700"/>
            <a:ext cx="1008063"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mtClean="0">
              <a:solidFill>
                <a:srgbClr val="000000"/>
              </a:solidFill>
              <a:latin typeface="Arial" pitchFamily="34" charset="0"/>
            </a:endParaRPr>
          </a:p>
        </p:txBody>
      </p:sp>
      <p:sp>
        <p:nvSpPr>
          <p:cNvPr id="96273" name="Rectangle 17"/>
          <p:cNvSpPr>
            <a:spLocks noChangeArrowheads="1"/>
          </p:cNvSpPr>
          <p:nvPr/>
        </p:nvSpPr>
        <p:spPr bwMode="auto">
          <a:xfrm>
            <a:off x="5508625" y="2349500"/>
            <a:ext cx="1547813" cy="649288"/>
          </a:xfrm>
          <a:prstGeom prst="rect">
            <a:avLst/>
          </a:prstGeom>
          <a:solidFill>
            <a:schemeClr val="accent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b="1" smtClean="0">
                <a:solidFill>
                  <a:srgbClr val="000000"/>
                </a:solidFill>
                <a:latin typeface="Arial" pitchFamily="34" charset="0"/>
              </a:rPr>
              <a:t>Binding sites</a:t>
            </a:r>
          </a:p>
        </p:txBody>
      </p:sp>
      <p:pic>
        <p:nvPicPr>
          <p:cNvPr id="96275" name="Picture 19" descr="golfball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3429000"/>
            <a:ext cx="3600450" cy="3429000"/>
          </a:xfrm>
          <a:prstGeom prst="rect">
            <a:avLst/>
          </a:prstGeom>
          <a:noFill/>
          <a:extLst>
            <a:ext uri="{909E8E84-426E-40DD-AFC4-6F175D3DCCD1}">
              <a14:hiddenFill xmlns:a14="http://schemas.microsoft.com/office/drawing/2010/main">
                <a:solidFill>
                  <a:srgbClr val="FFFFFF"/>
                </a:solidFill>
              </a14:hiddenFill>
            </a:ext>
          </a:extLst>
        </p:spPr>
      </p:pic>
      <p:sp>
        <p:nvSpPr>
          <p:cNvPr id="96276" name="Line 20"/>
          <p:cNvSpPr>
            <a:spLocks noChangeShapeType="1"/>
          </p:cNvSpPr>
          <p:nvPr/>
        </p:nvSpPr>
        <p:spPr bwMode="auto">
          <a:xfrm>
            <a:off x="6084888" y="3068638"/>
            <a:ext cx="43180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mtClean="0">
              <a:solidFill>
                <a:srgbClr val="000000"/>
              </a:solidFill>
              <a:latin typeface="Arial" pitchFamily="34" charset="0"/>
            </a:endParaRPr>
          </a:p>
        </p:txBody>
      </p:sp>
      <p:sp>
        <p:nvSpPr>
          <p:cNvPr id="96277" name="AutoShape 21"/>
          <p:cNvSpPr>
            <a:spLocks noChangeArrowheads="1"/>
          </p:cNvSpPr>
          <p:nvPr/>
        </p:nvSpPr>
        <p:spPr bwMode="auto">
          <a:xfrm rot="-2424497">
            <a:off x="7632700" y="3476625"/>
            <a:ext cx="952500" cy="479425"/>
          </a:xfrm>
          <a:prstGeom prst="curvedUpArrow">
            <a:avLst>
              <a:gd name="adj1" fmla="val 39735"/>
              <a:gd name="adj2" fmla="val 7947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mtClean="0">
              <a:solidFill>
                <a:srgbClr val="000000"/>
              </a:solidFill>
              <a:latin typeface="Arial" pitchFamily="34" charset="0"/>
            </a:endParaRPr>
          </a:p>
        </p:txBody>
      </p:sp>
      <p:sp>
        <p:nvSpPr>
          <p:cNvPr id="96278" name="Text Box 22"/>
          <p:cNvSpPr txBox="1">
            <a:spLocks noChangeArrowheads="1"/>
          </p:cNvSpPr>
          <p:nvPr/>
        </p:nvSpPr>
        <p:spPr bwMode="auto">
          <a:xfrm>
            <a:off x="5435600" y="3429000"/>
            <a:ext cx="1152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b="1" smtClean="0">
                <a:solidFill>
                  <a:srgbClr val="000000"/>
                </a:solidFill>
                <a:latin typeface="Arial" pitchFamily="34" charset="0"/>
              </a:rPr>
              <a:t>warfarin</a:t>
            </a:r>
          </a:p>
        </p:txBody>
      </p:sp>
      <p:sp>
        <p:nvSpPr>
          <p:cNvPr id="96280" name="Text Box 24"/>
          <p:cNvSpPr txBox="1">
            <a:spLocks noChangeArrowheads="1"/>
          </p:cNvSpPr>
          <p:nvPr/>
        </p:nvSpPr>
        <p:spPr bwMode="auto">
          <a:xfrm>
            <a:off x="7235825" y="2852738"/>
            <a:ext cx="1763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b="1" smtClean="0">
                <a:solidFill>
                  <a:srgbClr val="FF3300"/>
                </a:solidFill>
                <a:latin typeface="Arial" pitchFamily="34" charset="0"/>
              </a:rPr>
              <a:t>&gt;warfarin libero</a:t>
            </a:r>
          </a:p>
        </p:txBody>
      </p:sp>
      <p:sp>
        <p:nvSpPr>
          <p:cNvPr id="96281" name="Line 25"/>
          <p:cNvSpPr>
            <a:spLocks noChangeShapeType="1"/>
          </p:cNvSpPr>
          <p:nvPr/>
        </p:nvSpPr>
        <p:spPr bwMode="auto">
          <a:xfrm flipH="1">
            <a:off x="6659563" y="3573463"/>
            <a:ext cx="865187" cy="7143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mtClean="0">
              <a:solidFill>
                <a:srgbClr val="000000"/>
              </a:solidFill>
              <a:latin typeface="Arial" pitchFamily="34" charset="0"/>
            </a:endParaRPr>
          </a:p>
        </p:txBody>
      </p:sp>
      <p:sp>
        <p:nvSpPr>
          <p:cNvPr id="96286" name="Text Box 30"/>
          <p:cNvSpPr txBox="1">
            <a:spLocks noChangeArrowheads="1"/>
          </p:cNvSpPr>
          <p:nvPr/>
        </p:nvSpPr>
        <p:spPr bwMode="auto">
          <a:xfrm>
            <a:off x="1116013" y="4941888"/>
            <a:ext cx="935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smtClean="0">
              <a:solidFill>
                <a:srgbClr val="000000"/>
              </a:solidFill>
              <a:latin typeface="Arial" pitchFamily="34" charset="0"/>
            </a:endParaRPr>
          </a:p>
        </p:txBody>
      </p:sp>
      <p:sp>
        <p:nvSpPr>
          <p:cNvPr id="96288" name="Text Box 32"/>
          <p:cNvSpPr txBox="1">
            <a:spLocks noChangeArrowheads="1"/>
          </p:cNvSpPr>
          <p:nvPr/>
        </p:nvSpPr>
        <p:spPr bwMode="auto">
          <a:xfrm>
            <a:off x="5435600" y="4365625"/>
            <a:ext cx="2330450" cy="4048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mtClean="0">
                <a:solidFill>
                  <a:srgbClr val="000000"/>
                </a:solidFill>
                <a:latin typeface="Arial" pitchFamily="34" charset="0"/>
              </a:rPr>
              <a:t>proteine plasmatiche</a:t>
            </a:r>
          </a:p>
        </p:txBody>
      </p:sp>
    </p:spTree>
    <p:extLst>
      <p:ext uri="{BB962C8B-B14F-4D97-AF65-F5344CB8AC3E}">
        <p14:creationId xmlns:p14="http://schemas.microsoft.com/office/powerpoint/2010/main" val="3869012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ln>
            <a:headEnd/>
            <a:tailEnd/>
          </a:ln>
        </p:spPr>
        <p:style>
          <a:lnRef idx="1">
            <a:schemeClr val="accent3"/>
          </a:lnRef>
          <a:fillRef idx="2">
            <a:schemeClr val="accent3"/>
          </a:fillRef>
          <a:effectRef idx="1">
            <a:schemeClr val="accent3"/>
          </a:effectRef>
          <a:fontRef idx="minor">
            <a:schemeClr val="dk1"/>
          </a:fontRef>
        </p:style>
        <p:txBody>
          <a:bodyPr/>
          <a:lstStyle/>
          <a:p>
            <a:r>
              <a:rPr lang="it-IT"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caso di sovradosaggio</a:t>
            </a:r>
          </a:p>
        </p:txBody>
      </p:sp>
      <p:sp>
        <p:nvSpPr>
          <p:cNvPr id="97283" name="Rectangle 3"/>
          <p:cNvSpPr>
            <a:spLocks noGrp="1" noChangeArrowheads="1"/>
          </p:cNvSpPr>
          <p:nvPr>
            <p:ph type="body" idx="1"/>
          </p:nvPr>
        </p:nvSpPr>
        <p:spPr/>
        <p:txBody>
          <a:bodyPr/>
          <a:lstStyle/>
          <a:p>
            <a:r>
              <a:rPr lang="it-IT" dirty="0">
                <a:latin typeface="Calibri" panose="020F0502020204030204" pitchFamily="34" charset="0"/>
                <a:cs typeface="Calibri" panose="020F0502020204030204" pitchFamily="34" charset="0"/>
              </a:rPr>
              <a:t>Antiemorragici:        acido </a:t>
            </a:r>
            <a:r>
              <a:rPr lang="it-IT" dirty="0" err="1">
                <a:latin typeface="Calibri" panose="020F0502020204030204" pitchFamily="34" charset="0"/>
                <a:cs typeface="Calibri" panose="020F0502020204030204" pitchFamily="34" charset="0"/>
              </a:rPr>
              <a:t>tranessamico</a:t>
            </a:r>
            <a:r>
              <a:rPr lang="it-IT" dirty="0"/>
              <a:t> 					</a:t>
            </a:r>
          </a:p>
        </p:txBody>
      </p:sp>
      <p:pic>
        <p:nvPicPr>
          <p:cNvPr id="97285" name="Picture 5" descr="vitamin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492375"/>
            <a:ext cx="2943225"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358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it-IT"/>
          </a:p>
        </p:txBody>
      </p:sp>
      <p:pic>
        <p:nvPicPr>
          <p:cNvPr id="7172"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04875" y="2476500"/>
            <a:ext cx="7334250" cy="2771775"/>
          </a:xfrm>
          <a:noFill/>
          <a:ln/>
        </p:spPr>
      </p:pic>
    </p:spTree>
    <p:extLst>
      <p:ext uri="{BB962C8B-B14F-4D97-AF65-F5344CB8AC3E}">
        <p14:creationId xmlns:p14="http://schemas.microsoft.com/office/powerpoint/2010/main" val="1923556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it-IT" sz="2800" dirty="0" smtClean="0">
                <a:latin typeface="Calibri" panose="020F0502020204030204" pitchFamily="34" charset="0"/>
                <a:cs typeface="Calibri" panose="020F0502020204030204" pitchFamily="34" charset="0"/>
              </a:rPr>
              <a:t>Suscettibilità individuale al </a:t>
            </a:r>
            <a:r>
              <a:rPr lang="it-IT" sz="2800" dirty="0" err="1" smtClean="0">
                <a:latin typeface="Calibri" panose="020F0502020204030204" pitchFamily="34" charset="0"/>
                <a:cs typeface="Calibri" panose="020F0502020204030204" pitchFamily="34" charset="0"/>
              </a:rPr>
              <a:t>Warfarin</a:t>
            </a:r>
            <a:r>
              <a:rPr lang="it-IT" sz="2800" dirty="0" smtClean="0">
                <a:latin typeface="Calibri" panose="020F0502020204030204" pitchFamily="34" charset="0"/>
                <a:cs typeface="Calibri" panose="020F0502020204030204" pitchFamily="34" charset="0"/>
              </a:rPr>
              <a:t> x variante allelica del CYP2C9*1</a:t>
            </a:r>
            <a:endParaRPr lang="it-IT" sz="2800" dirty="0">
              <a:latin typeface="Calibri" panose="020F0502020204030204" pitchFamily="34" charset="0"/>
              <a:cs typeface="Calibri" panose="020F0502020204030204" pitchFamily="34" charset="0"/>
            </a:endParaRPr>
          </a:p>
        </p:txBody>
      </p:sp>
      <p:sp>
        <p:nvSpPr>
          <p:cNvPr id="3075" name="Rectangle 3"/>
          <p:cNvSpPr>
            <a:spLocks noGrp="1" noChangeArrowheads="1"/>
          </p:cNvSpPr>
          <p:nvPr>
            <p:ph type="body" idx="1"/>
          </p:nvPr>
        </p:nvSpPr>
        <p:spPr>
          <a:solidFill>
            <a:schemeClr val="accent1"/>
          </a:solidFill>
          <a:ln>
            <a:solidFill>
              <a:schemeClr val="accent1"/>
            </a:solidFill>
            <a:miter lim="800000"/>
            <a:headEnd/>
            <a:tailEnd/>
          </a:ln>
          <a:effectLst>
            <a:glow rad="63500">
              <a:schemeClr val="accent6">
                <a:satMod val="175000"/>
                <a:alpha val="40000"/>
              </a:schemeClr>
            </a:glow>
          </a:effectLst>
        </p:spPr>
        <p:txBody>
          <a:bodyPr/>
          <a:lstStyle/>
          <a:p>
            <a:pPr>
              <a:buFontTx/>
              <a:buNone/>
            </a:pPr>
            <a:r>
              <a:rPr lang="it-IT" dirty="0"/>
              <a:t>	</a:t>
            </a:r>
            <a:r>
              <a:rPr lang="it-IT" sz="2800" dirty="0">
                <a:latin typeface="Calibri" panose="020F0502020204030204" pitchFamily="34" charset="0"/>
                <a:cs typeface="Calibri" panose="020F0502020204030204" pitchFamily="34" charset="0"/>
              </a:rPr>
              <a:t>Si conoscono due varianti alleliche</a:t>
            </a:r>
          </a:p>
          <a:p>
            <a:pPr algn="ctr">
              <a:buFontTx/>
              <a:buNone/>
            </a:pPr>
            <a:r>
              <a:rPr lang="it-IT" sz="2800" dirty="0">
                <a:latin typeface="Calibri" panose="020F0502020204030204" pitchFamily="34" charset="0"/>
                <a:cs typeface="Calibri" panose="020F0502020204030204" pitchFamily="34" charset="0"/>
              </a:rPr>
              <a:t>CYP2C9*2 e CYP2C9*3</a:t>
            </a:r>
          </a:p>
          <a:p>
            <a:pPr>
              <a:buFontTx/>
              <a:buNone/>
            </a:pPr>
            <a:r>
              <a:rPr lang="it-IT" sz="2800" dirty="0">
                <a:latin typeface="Calibri" panose="020F0502020204030204" pitchFamily="34" charset="0"/>
                <a:cs typeface="Calibri" panose="020F0502020204030204" pitchFamily="34" charset="0"/>
              </a:rPr>
              <a:t>				12% 	5%</a:t>
            </a:r>
          </a:p>
          <a:p>
            <a:pPr>
              <a:buFontTx/>
              <a:buNone/>
            </a:pPr>
            <a:r>
              <a:rPr lang="it-IT" sz="2800" dirty="0">
                <a:latin typeface="Calibri" panose="020F0502020204030204" pitchFamily="34" charset="0"/>
                <a:cs typeface="Calibri" panose="020F0502020204030204" pitchFamily="34" charset="0"/>
              </a:rPr>
              <a:t>			alla forma “wild-</a:t>
            </a:r>
            <a:r>
              <a:rPr lang="it-IT" sz="2800" dirty="0" err="1">
                <a:latin typeface="Calibri" panose="020F0502020204030204" pitchFamily="34" charset="0"/>
                <a:cs typeface="Calibri" panose="020F0502020204030204" pitchFamily="34" charset="0"/>
              </a:rPr>
              <a:t>type</a:t>
            </a:r>
            <a:r>
              <a:rPr lang="it-IT" sz="2800" dirty="0">
                <a:latin typeface="Calibri" panose="020F0502020204030204" pitchFamily="34" charset="0"/>
                <a:cs typeface="Calibri" panose="020F0502020204030204" pitchFamily="34" charset="0"/>
              </a:rPr>
              <a:t>”</a:t>
            </a:r>
          </a:p>
          <a:p>
            <a:pPr algn="ctr">
              <a:buFontTx/>
              <a:buNone/>
            </a:pPr>
            <a:r>
              <a:rPr lang="it-IT" sz="2800" dirty="0">
                <a:latin typeface="Calibri" panose="020F0502020204030204" pitchFamily="34" charset="0"/>
                <a:cs typeface="Calibri" panose="020F0502020204030204" pitchFamily="34" charset="0"/>
              </a:rPr>
              <a:t>Ciascuno di questi alleli differisce dalla forma normale per una singola sostituzione </a:t>
            </a:r>
            <a:r>
              <a:rPr lang="it-IT" sz="2800" dirty="0" err="1">
                <a:latin typeface="Calibri" panose="020F0502020204030204" pitchFamily="34" charset="0"/>
                <a:cs typeface="Calibri" panose="020F0502020204030204" pitchFamily="34" charset="0"/>
              </a:rPr>
              <a:t>aminoacidica</a:t>
            </a:r>
            <a:r>
              <a:rPr lang="it-IT" sz="2800" dirty="0">
                <a:latin typeface="Calibri" panose="020F0502020204030204" pitchFamily="34" charset="0"/>
                <a:cs typeface="Calibri" panose="020F0502020204030204" pitchFamily="34" charset="0"/>
              </a:rPr>
              <a:t>.</a:t>
            </a:r>
          </a:p>
          <a:p>
            <a:pPr algn="ctr"/>
            <a:endParaRPr lang="it-IT"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06320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76250"/>
            <a:ext cx="7489825" cy="592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75656" y="2120950"/>
            <a:ext cx="6912768" cy="1785104"/>
          </a:xfrm>
          <a:prstGeom prst="rect">
            <a:avLst/>
          </a:prstGeom>
        </p:spPr>
        <p:txBody>
          <a:bodyPr wrap="square">
            <a:spAutoFit/>
          </a:bodyPr>
          <a:lstStyle/>
          <a:p>
            <a:r>
              <a:rPr lang="it-IT" sz="2000" b="1" dirty="0" err="1">
                <a:solidFill>
                  <a:srgbClr val="001965"/>
                </a:solidFill>
                <a:latin typeface="Helvetica-Bold"/>
              </a:rPr>
              <a:t>Fondaparinux</a:t>
            </a:r>
            <a:r>
              <a:rPr lang="it-IT" sz="2000" b="1" dirty="0">
                <a:solidFill>
                  <a:srgbClr val="001965"/>
                </a:solidFill>
                <a:latin typeface="Helvetica-Bold"/>
              </a:rPr>
              <a:t> (</a:t>
            </a:r>
            <a:r>
              <a:rPr lang="it-IT" sz="2000" b="1" dirty="0" err="1">
                <a:solidFill>
                  <a:srgbClr val="001965"/>
                </a:solidFill>
                <a:latin typeface="Helvetica-Bold"/>
              </a:rPr>
              <a:t>Arixtra</a:t>
            </a:r>
            <a:r>
              <a:rPr lang="it-IT" sz="2000" b="1" dirty="0">
                <a:solidFill>
                  <a:srgbClr val="001965"/>
                </a:solidFill>
                <a:latin typeface="Helvetica-Bold"/>
              </a:rPr>
              <a:t>)</a:t>
            </a:r>
          </a:p>
          <a:p>
            <a:r>
              <a:rPr lang="it-IT" dirty="0">
                <a:solidFill>
                  <a:srgbClr val="001965"/>
                </a:solidFill>
                <a:latin typeface="Helvetica"/>
              </a:rPr>
              <a:t>• </a:t>
            </a:r>
            <a:r>
              <a:rPr lang="it-IT" b="1" dirty="0">
                <a:solidFill>
                  <a:srgbClr val="001965"/>
                </a:solidFill>
                <a:latin typeface="Helvetica-Bold"/>
              </a:rPr>
              <a:t>Approvato per la profilassi della TVP in chirurgia</a:t>
            </a:r>
          </a:p>
          <a:p>
            <a:r>
              <a:rPr lang="it-IT" b="1" dirty="0">
                <a:solidFill>
                  <a:srgbClr val="001965"/>
                </a:solidFill>
                <a:latin typeface="Helvetica-Bold"/>
              </a:rPr>
              <a:t>ortopedica maggiore in US e Europa</a:t>
            </a:r>
          </a:p>
          <a:p>
            <a:r>
              <a:rPr lang="it-IT" dirty="0">
                <a:solidFill>
                  <a:srgbClr val="001965"/>
                </a:solidFill>
                <a:latin typeface="Helvetica"/>
              </a:rPr>
              <a:t>• </a:t>
            </a:r>
            <a:r>
              <a:rPr lang="it-IT" b="1" dirty="0">
                <a:solidFill>
                  <a:srgbClr val="001965"/>
                </a:solidFill>
                <a:latin typeface="Helvetica-Bold"/>
              </a:rPr>
              <a:t>Disponibile in Italia dal 2003</a:t>
            </a:r>
          </a:p>
          <a:p>
            <a:r>
              <a:rPr lang="it-IT" dirty="0">
                <a:solidFill>
                  <a:srgbClr val="001965"/>
                </a:solidFill>
                <a:latin typeface="Helvetica"/>
              </a:rPr>
              <a:t>• </a:t>
            </a:r>
            <a:r>
              <a:rPr lang="it-IT" b="1" dirty="0">
                <a:solidFill>
                  <a:srgbClr val="001965"/>
                </a:solidFill>
                <a:latin typeface="Helvetica-Bold"/>
              </a:rPr>
              <a:t>Approvato in Italia per la profilassi della TVP nella</a:t>
            </a:r>
          </a:p>
          <a:p>
            <a:r>
              <a:rPr lang="it-IT" b="1" dirty="0">
                <a:solidFill>
                  <a:srgbClr val="001965"/>
                </a:solidFill>
                <a:latin typeface="Helvetica-Bold"/>
              </a:rPr>
              <a:t>chirurgia addominale maggiore ed in medicina interna</a:t>
            </a:r>
            <a:endParaRPr lang="it-IT" dirty="0"/>
          </a:p>
        </p:txBody>
      </p:sp>
    </p:spTree>
    <p:extLst>
      <p:ext uri="{BB962C8B-B14F-4D97-AF65-F5344CB8AC3E}">
        <p14:creationId xmlns:p14="http://schemas.microsoft.com/office/powerpoint/2010/main" val="39340360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it-IT"/>
          </a:p>
        </p:txBody>
      </p:sp>
      <p:sp>
        <p:nvSpPr>
          <p:cNvPr id="5123" name="Rectangle 3"/>
          <p:cNvSpPr>
            <a:spLocks noGrp="1" noChangeArrowheads="1"/>
          </p:cNvSpPr>
          <p:nvPr>
            <p:ph type="body" idx="1"/>
          </p:nvPr>
        </p:nvSpPr>
        <p:spPr>
          <a:xfrm>
            <a:off x="611560" y="1556792"/>
            <a:ext cx="8229600" cy="4869160"/>
          </a:xfrm>
        </p:spPr>
        <p:txBody>
          <a:bodyPr/>
          <a:lstStyle/>
          <a:p>
            <a:pPr marL="0" indent="0" algn="ctr">
              <a:lnSpc>
                <a:spcPct val="90000"/>
              </a:lnSpc>
              <a:buNone/>
            </a:pPr>
            <a:r>
              <a:rPr lang="it-IT" sz="2400" dirty="0">
                <a:latin typeface="Calibri" panose="020F0502020204030204" pitchFamily="34" charset="0"/>
                <a:cs typeface="Calibri" panose="020F0502020204030204" pitchFamily="34" charset="0"/>
              </a:rPr>
              <a:t>L’insolita risposta alla terapia con </a:t>
            </a:r>
            <a:r>
              <a:rPr lang="it-IT" sz="2400" dirty="0" err="1">
                <a:latin typeface="Calibri" panose="020F0502020204030204" pitchFamily="34" charset="0"/>
                <a:cs typeface="Calibri" panose="020F0502020204030204" pitchFamily="34" charset="0"/>
              </a:rPr>
              <a:t>warfarin</a:t>
            </a:r>
            <a:r>
              <a:rPr lang="it-IT" sz="2400" dirty="0">
                <a:latin typeface="Calibri" panose="020F0502020204030204" pitchFamily="34" charset="0"/>
                <a:cs typeface="Calibri" panose="020F0502020204030204" pitchFamily="34" charset="0"/>
              </a:rPr>
              <a:t> è</a:t>
            </a:r>
          </a:p>
          <a:p>
            <a:pPr marL="0" indent="0" algn="ctr">
              <a:lnSpc>
                <a:spcPct val="90000"/>
              </a:lnSpc>
              <a:buNone/>
            </a:pPr>
            <a:r>
              <a:rPr lang="it-IT" sz="2400" dirty="0">
                <a:latin typeface="Calibri" panose="020F0502020204030204" pitchFamily="34" charset="0"/>
                <a:cs typeface="Calibri" panose="020F0502020204030204" pitchFamily="34" charset="0"/>
              </a:rPr>
              <a:t>pertanto da attribuire ad un aumento del livello ematico</a:t>
            </a:r>
          </a:p>
          <a:p>
            <a:pPr marL="0" indent="0" algn="ctr">
              <a:lnSpc>
                <a:spcPct val="90000"/>
              </a:lnSpc>
              <a:buNone/>
            </a:pPr>
            <a:r>
              <a:rPr lang="it-IT" sz="2400" dirty="0">
                <a:latin typeface="Calibri" panose="020F0502020204030204" pitchFamily="34" charset="0"/>
                <a:cs typeface="Calibri" panose="020F0502020204030204" pitchFamily="34" charset="0"/>
              </a:rPr>
              <a:t>del farmaco conseguente a ridotto catabolismo; si tratterebbe cioè di un sovradosaggio relativo del </a:t>
            </a:r>
            <a:r>
              <a:rPr lang="it-IT" sz="2400" dirty="0" err="1">
                <a:latin typeface="Calibri" panose="020F0502020204030204" pitchFamily="34" charset="0"/>
                <a:cs typeface="Calibri" panose="020F0502020204030204" pitchFamily="34" charset="0"/>
              </a:rPr>
              <a:t>warfarin</a:t>
            </a:r>
            <a:r>
              <a:rPr lang="it-IT" sz="2400" dirty="0">
                <a:latin typeface="Calibri" panose="020F0502020204030204" pitchFamily="34" charset="0"/>
                <a:cs typeface="Calibri" panose="020F0502020204030204" pitchFamily="34" charset="0"/>
              </a:rPr>
              <a:t>, e questo può spiegare facilmente i ridotti livelli di attività dei fattori della coagulazione vitamina K-dipendenti descritti nella tabella II.</a:t>
            </a:r>
          </a:p>
          <a:p>
            <a:pPr marL="0" indent="0" algn="ctr">
              <a:lnSpc>
                <a:spcPct val="90000"/>
              </a:lnSpc>
              <a:buNone/>
            </a:pPr>
            <a:r>
              <a:rPr lang="it-IT" sz="2400" dirty="0">
                <a:latin typeface="Calibri" panose="020F0502020204030204" pitchFamily="34" charset="0"/>
                <a:cs typeface="Calibri" panose="020F0502020204030204" pitchFamily="34" charset="0"/>
              </a:rPr>
              <a:t>La frequenza degli alleli mutanti del citocromo P450,</a:t>
            </a:r>
          </a:p>
          <a:p>
            <a:pPr marL="0" indent="0" algn="ctr">
              <a:lnSpc>
                <a:spcPct val="90000"/>
              </a:lnSpc>
              <a:buNone/>
            </a:pPr>
            <a:r>
              <a:rPr lang="it-IT" sz="2400" dirty="0">
                <a:latin typeface="Calibri" panose="020F0502020204030204" pitchFamily="34" charset="0"/>
                <a:cs typeface="Calibri" panose="020F0502020204030204" pitchFamily="34" charset="0"/>
              </a:rPr>
              <a:t>da soli o in associazione con l’allele “selvaggio</a:t>
            </a:r>
          </a:p>
        </p:txBody>
      </p:sp>
    </p:spTree>
    <p:extLst>
      <p:ext uri="{BB962C8B-B14F-4D97-AF65-F5344CB8AC3E}">
        <p14:creationId xmlns:p14="http://schemas.microsoft.com/office/powerpoint/2010/main" val="547479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endParaRPr lang="it-IT"/>
          </a:p>
        </p:txBody>
      </p:sp>
      <p:sp>
        <p:nvSpPr>
          <p:cNvPr id="119810" name="Rectangle 2"/>
          <p:cNvSpPr>
            <a:spLocks noGrp="1" noChangeArrowheads="1"/>
          </p:cNvSpPr>
          <p:nvPr>
            <p:ph idx="1"/>
          </p:nvPr>
        </p:nvSpPr>
        <p:spPr>
          <a:xfrm>
            <a:off x="914400" y="3106271"/>
            <a:ext cx="8229600" cy="4525963"/>
          </a:xfrm>
        </p:spPr>
        <p:txBody>
          <a:bodyPr/>
          <a:lstStyle/>
          <a:p>
            <a:r>
              <a:rPr lang="it-IT" dirty="0" smtClean="0"/>
              <a:t>Indice terapeutico stretto</a:t>
            </a:r>
          </a:p>
          <a:p>
            <a:r>
              <a:rPr lang="it-IT" dirty="0" smtClean="0"/>
              <a:t>Interazioni farmacologiche e dietetiche</a:t>
            </a:r>
          </a:p>
          <a:p>
            <a:r>
              <a:rPr lang="it-IT" dirty="0" smtClean="0"/>
              <a:t>Necessità di monitoraggio frequente</a:t>
            </a:r>
            <a:endParaRPr lang="it-IT" dirty="0"/>
          </a:p>
        </p:txBody>
      </p:sp>
      <p:sp>
        <p:nvSpPr>
          <p:cNvPr id="119811" name="Rectangle 3"/>
          <p:cNvSpPr>
            <a:spLocks noChangeArrowheads="1"/>
          </p:cNvSpPr>
          <p:nvPr/>
        </p:nvSpPr>
        <p:spPr bwMode="auto">
          <a:xfrm>
            <a:off x="233924" y="220008"/>
            <a:ext cx="8229600" cy="1512888"/>
          </a:xfrm>
          <a:prstGeom prst="rect">
            <a:avLst/>
          </a:prstGeom>
          <a:ln>
            <a:headEnd/>
            <a:tailEnd/>
          </a:ln>
          <a:extLst/>
        </p:spPr>
        <p:style>
          <a:lnRef idx="3">
            <a:schemeClr val="lt1"/>
          </a:lnRef>
          <a:fillRef idx="1">
            <a:schemeClr val="accent3"/>
          </a:fillRef>
          <a:effectRef idx="1">
            <a:schemeClr val="accent3"/>
          </a:effectRef>
          <a:fontRef idx="minor">
            <a:schemeClr val="lt1"/>
          </a:fontRef>
        </p:style>
        <p:txBody>
          <a:bodyPr anchor="ctr"/>
          <a:lstStyle/>
          <a:p>
            <a:pPr algn="ctr"/>
            <a:r>
              <a:rPr lang="it-IT" sz="2800" b="1" dirty="0">
                <a:solidFill>
                  <a:schemeClr val="tx2"/>
                </a:solidFill>
                <a:latin typeface="Calibri" panose="020F0502020204030204" pitchFamily="34" charset="0"/>
                <a:cs typeface="Calibri" panose="020F0502020204030204" pitchFamily="34" charset="0"/>
              </a:rPr>
              <a:t>Inibitori indiretti della </a:t>
            </a:r>
            <a:r>
              <a:rPr lang="it-IT" sz="2800" b="1" dirty="0" smtClean="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trombin</a:t>
            </a:r>
            <a:r>
              <a:rPr lang="it-IT" sz="2800" b="1" dirty="0" smtClean="0">
                <a:solidFill>
                  <a:schemeClr val="tx2"/>
                </a:solidFill>
                <a:effectLst>
                  <a:outerShdw blurRad="38100" dist="38100" dir="2700000" algn="tl">
                    <a:srgbClr val="000000">
                      <a:alpha val="43137"/>
                    </a:srgbClr>
                  </a:outerShdw>
                </a:effectLst>
              </a:rPr>
              <a:t>a: svantaggi </a:t>
            </a:r>
            <a:endParaRPr lang="it-IT" sz="2800" b="1"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Calibri" panose="020F0502020204030204" pitchFamily="34" charset="0"/>
                <a:cs typeface="Calibri" panose="020F0502020204030204" pitchFamily="34" charset="0"/>
              </a:rPr>
              <a:t>La trombosi </a:t>
            </a:r>
            <a:endParaRPr lang="it-IT" dirty="0"/>
          </a:p>
        </p:txBody>
      </p:sp>
      <p:sp>
        <p:nvSpPr>
          <p:cNvPr id="3" name="Segnaposto contenuto 2"/>
          <p:cNvSpPr>
            <a:spLocks noGrp="1"/>
          </p:cNvSpPr>
          <p:nvPr>
            <p:ph idx="1"/>
          </p:nvPr>
        </p:nvSpPr>
        <p:spPr/>
        <p:txBody>
          <a:bodyPr/>
          <a:lstStyle/>
          <a:p>
            <a:r>
              <a:rPr lang="it-IT" sz="2800" dirty="0" smtClean="0">
                <a:latin typeface="Calibri" panose="020F0502020204030204" pitchFamily="34" charset="0"/>
                <a:cs typeface="Calibri" panose="020F0502020204030204" pitchFamily="34" charset="0"/>
              </a:rPr>
              <a:t>è </a:t>
            </a:r>
            <a:r>
              <a:rPr lang="it-IT" sz="2800" dirty="0">
                <a:latin typeface="Calibri" panose="020F0502020204030204" pitchFamily="34" charset="0"/>
                <a:cs typeface="Calibri" panose="020F0502020204030204" pitchFamily="34" charset="0"/>
              </a:rPr>
              <a:t>l'attivazione impropria della coagulazione in sede intra-vascolare, in </a:t>
            </a:r>
            <a:r>
              <a:rPr lang="it-IT" sz="2800" dirty="0" smtClean="0">
                <a:latin typeface="Calibri" panose="020F0502020204030204" pitchFamily="34" charset="0"/>
                <a:cs typeface="Calibri" panose="020F0502020204030204" pitchFamily="34" charset="0"/>
              </a:rPr>
              <a:t>assenza </a:t>
            </a:r>
            <a:r>
              <a:rPr lang="it-IT" sz="2800" dirty="0">
                <a:latin typeface="Calibri" panose="020F0502020204030204" pitchFamily="34" charset="0"/>
                <a:cs typeface="Calibri" panose="020F0502020204030204" pitchFamily="34" charset="0"/>
              </a:rPr>
              <a:t>della rottura del </a:t>
            </a:r>
            <a:r>
              <a:rPr lang="it-IT" sz="2800" dirty="0" smtClean="0">
                <a:latin typeface="Calibri" panose="020F0502020204030204" pitchFamily="34" charset="0"/>
                <a:cs typeface="Calibri" panose="020F0502020204030204" pitchFamily="34" charset="0"/>
              </a:rPr>
              <a:t>vaso;</a:t>
            </a:r>
          </a:p>
          <a:p>
            <a:r>
              <a:rPr lang="it-IT" sz="2800" dirty="0">
                <a:latin typeface="Calibri" panose="020F0502020204030204" pitchFamily="34" charset="0"/>
                <a:cs typeface="Calibri" panose="020F0502020204030204" pitchFamily="34" charset="0"/>
              </a:rPr>
              <a:t>Tre principali fattori (triade di </a:t>
            </a:r>
            <a:r>
              <a:rPr lang="it-IT" sz="2800" dirty="0" err="1">
                <a:latin typeface="Calibri" panose="020F0502020204030204" pitchFamily="34" charset="0"/>
                <a:cs typeface="Calibri" panose="020F0502020204030204" pitchFamily="34" charset="0"/>
              </a:rPr>
              <a:t>Virchow</a:t>
            </a:r>
            <a:r>
              <a:rPr lang="it-IT" sz="2800" dirty="0">
                <a:latin typeface="Calibri" panose="020F0502020204030204" pitchFamily="34" charset="0"/>
                <a:cs typeface="Calibri" panose="020F0502020204030204" pitchFamily="34" charset="0"/>
              </a:rPr>
              <a:t>) predispongono alla formazione della trombosi: danno all'endotelio stasi o turbolenza del flusso ematico </a:t>
            </a:r>
            <a:r>
              <a:rPr lang="it-IT" sz="2800" dirty="0" err="1">
                <a:latin typeface="Calibri" panose="020F0502020204030204" pitchFamily="34" charset="0"/>
                <a:cs typeface="Calibri" panose="020F0502020204030204" pitchFamily="34" charset="0"/>
              </a:rPr>
              <a:t>iper</a:t>
            </a:r>
            <a:r>
              <a:rPr lang="it-IT" sz="2800" dirty="0">
                <a:latin typeface="Calibri" panose="020F0502020204030204" pitchFamily="34" charset="0"/>
                <a:cs typeface="Calibri" panose="020F0502020204030204" pitchFamily="34" charset="0"/>
              </a:rPr>
              <a:t>-coagulabilità (</a:t>
            </a:r>
            <a:r>
              <a:rPr lang="it-IT" sz="2800" dirty="0" err="1">
                <a:latin typeface="Calibri" panose="020F0502020204030204" pitchFamily="34" charset="0"/>
                <a:cs typeface="Calibri" panose="020F0502020204030204" pitchFamily="34" charset="0"/>
              </a:rPr>
              <a:t>trombofilia</a:t>
            </a:r>
            <a:r>
              <a:rPr lang="it-IT" sz="2800" dirty="0">
                <a:latin typeface="Calibri" panose="020F0502020204030204" pitchFamily="34" charset="0"/>
                <a:cs typeface="Calibri" panose="020F0502020204030204" pitchFamily="34" charset="0"/>
              </a:rPr>
              <a:t>) del sangue (aumento della velocità di base della cascata coagulativa)</a:t>
            </a:r>
          </a:p>
        </p:txBody>
      </p:sp>
    </p:spTree>
    <p:extLst>
      <p:ext uri="{BB962C8B-B14F-4D97-AF65-F5344CB8AC3E}">
        <p14:creationId xmlns:p14="http://schemas.microsoft.com/office/powerpoint/2010/main" val="567681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endParaRPr lang="it-IT"/>
          </a:p>
        </p:txBody>
      </p:sp>
      <p:pic>
        <p:nvPicPr>
          <p:cNvPr id="103428" name="Picture 4" descr="antiaggreganti_anticoagulanti_fibrinolitici_1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57338" y="1600200"/>
            <a:ext cx="6029325" cy="4525963"/>
          </a:xfr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3890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endParaRPr lang="it-IT"/>
          </a:p>
        </p:txBody>
      </p:sp>
      <p:sp>
        <p:nvSpPr>
          <p:cNvPr id="117763" name="Rectangle 3"/>
          <p:cNvSpPr>
            <a:spLocks noGrp="1" noChangeArrowheads="1"/>
          </p:cNvSpPr>
          <p:nvPr>
            <p:ph type="body" idx="1"/>
          </p:nvPr>
        </p:nvSpPr>
        <p:spPr/>
        <p:txBody>
          <a:bodyPr/>
          <a:lstStyle/>
          <a:p>
            <a:pPr algn="ctr">
              <a:buFontTx/>
              <a:buNone/>
            </a:pPr>
            <a:r>
              <a:rPr lang="it-IT" sz="2800" dirty="0" err="1">
                <a:latin typeface="Calibri" panose="020F0502020204030204" pitchFamily="34" charset="0"/>
                <a:cs typeface="Calibri" panose="020F0502020204030204" pitchFamily="34" charset="0"/>
              </a:rPr>
              <a:t>Traditional</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anticoagulant</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drugs</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including</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unfractionated</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heparin</a:t>
            </a:r>
            <a:r>
              <a:rPr lang="it-IT" sz="2800" dirty="0">
                <a:latin typeface="Calibri" panose="020F0502020204030204" pitchFamily="34" charset="0"/>
                <a:cs typeface="Calibri" panose="020F0502020204030204" pitchFamily="34" charset="0"/>
              </a:rPr>
              <a:t> and </a:t>
            </a:r>
            <a:r>
              <a:rPr lang="it-IT" sz="2800" dirty="0" err="1">
                <a:latin typeface="Calibri" panose="020F0502020204030204" pitchFamily="34" charset="0"/>
                <a:cs typeface="Calibri" panose="020F0502020204030204" pitchFamily="34" charset="0"/>
              </a:rPr>
              <a:t>warfarin</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have</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several</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limitations</a:t>
            </a:r>
            <a:r>
              <a:rPr lang="it-IT" sz="2800" dirty="0">
                <a:latin typeface="Calibri" panose="020F0502020204030204" pitchFamily="34" charset="0"/>
                <a:cs typeface="Calibri" panose="020F0502020204030204" pitchFamily="34" charset="0"/>
              </a:rPr>
              <a:t>. New </a:t>
            </a:r>
            <a:r>
              <a:rPr lang="it-IT" sz="2800" dirty="0" err="1">
                <a:latin typeface="Calibri" panose="020F0502020204030204" pitchFamily="34" charset="0"/>
                <a:cs typeface="Calibri" panose="020F0502020204030204" pitchFamily="34" charset="0"/>
              </a:rPr>
              <a:t>anticoagulants</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have</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been</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developed</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that</a:t>
            </a:r>
            <a:r>
              <a:rPr lang="it-IT" sz="2800" dirty="0">
                <a:latin typeface="Calibri" panose="020F0502020204030204" pitchFamily="34" charset="0"/>
                <a:cs typeface="Calibri" panose="020F0502020204030204" pitchFamily="34" charset="0"/>
              </a:rPr>
              <a:t> target a </a:t>
            </a:r>
            <a:r>
              <a:rPr lang="it-IT" sz="2800" dirty="0">
                <a:solidFill>
                  <a:srgbClr val="FF0000"/>
                </a:solidFill>
                <a:latin typeface="Calibri" panose="020F0502020204030204" pitchFamily="34" charset="0"/>
                <a:cs typeface="Calibri" panose="020F0502020204030204" pitchFamily="34" charset="0"/>
              </a:rPr>
              <a:t>single </a:t>
            </a:r>
            <a:r>
              <a:rPr lang="it-IT" sz="2800" dirty="0" err="1">
                <a:solidFill>
                  <a:srgbClr val="FF0000"/>
                </a:solidFill>
                <a:latin typeface="Calibri" panose="020F0502020204030204" pitchFamily="34" charset="0"/>
                <a:cs typeface="Calibri" panose="020F0502020204030204" pitchFamily="34" charset="0"/>
              </a:rPr>
              <a:t>coagulation</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factor</a:t>
            </a:r>
            <a:r>
              <a:rPr lang="it-IT" sz="2800" dirty="0">
                <a:latin typeface="Calibri" panose="020F0502020204030204" pitchFamily="34" charset="0"/>
                <a:cs typeface="Calibri" panose="020F0502020204030204" pitchFamily="34" charset="0"/>
              </a:rPr>
              <a:t> and </a:t>
            </a:r>
            <a:r>
              <a:rPr lang="it-IT" sz="2800" dirty="0" err="1">
                <a:solidFill>
                  <a:srgbClr val="FF0000"/>
                </a:solidFill>
                <a:latin typeface="Calibri" panose="020F0502020204030204" pitchFamily="34" charset="0"/>
                <a:cs typeface="Calibri" panose="020F0502020204030204" pitchFamily="34" charset="0"/>
              </a:rPr>
              <a:t>have</a:t>
            </a:r>
            <a:r>
              <a:rPr lang="it-IT" sz="2800" dirty="0">
                <a:solidFill>
                  <a:srgbClr val="FF0000"/>
                </a:solidFill>
                <a:latin typeface="Calibri" panose="020F0502020204030204" pitchFamily="34" charset="0"/>
                <a:cs typeface="Calibri" panose="020F0502020204030204" pitchFamily="34" charset="0"/>
              </a:rPr>
              <a:t> </a:t>
            </a:r>
            <a:r>
              <a:rPr lang="it-IT" sz="2800" dirty="0" err="1">
                <a:solidFill>
                  <a:srgbClr val="FF0000"/>
                </a:solidFill>
                <a:latin typeface="Calibri" panose="020F0502020204030204" pitchFamily="34" charset="0"/>
                <a:cs typeface="Calibri" panose="020F0502020204030204" pitchFamily="34" charset="0"/>
              </a:rPr>
              <a:t>predictable</a:t>
            </a:r>
            <a:r>
              <a:rPr lang="it-IT" sz="2800" dirty="0">
                <a:solidFill>
                  <a:srgbClr val="FF0000"/>
                </a:solidFill>
                <a:latin typeface="Calibri" panose="020F0502020204030204" pitchFamily="34" charset="0"/>
                <a:cs typeface="Calibri" panose="020F0502020204030204" pitchFamily="34" charset="0"/>
              </a:rPr>
              <a:t> dose-</a:t>
            </a:r>
            <a:r>
              <a:rPr lang="it-IT" sz="2800" dirty="0" err="1">
                <a:solidFill>
                  <a:srgbClr val="FF0000"/>
                </a:solidFill>
                <a:latin typeface="Calibri" panose="020F0502020204030204" pitchFamily="34" charset="0"/>
                <a:cs typeface="Calibri" panose="020F0502020204030204" pitchFamily="34" charset="0"/>
              </a:rPr>
              <a:t>response</a:t>
            </a:r>
            <a:r>
              <a:rPr lang="it-IT" sz="2800" dirty="0">
                <a:solidFill>
                  <a:srgbClr val="FF0000"/>
                </a:solidFill>
                <a:latin typeface="Calibri" panose="020F0502020204030204" pitchFamily="34" charset="0"/>
                <a:cs typeface="Calibri" panose="020F0502020204030204" pitchFamily="34" charset="0"/>
              </a:rPr>
              <a:t> </a:t>
            </a:r>
            <a:r>
              <a:rPr lang="it-IT" sz="2800" dirty="0" err="1">
                <a:solidFill>
                  <a:srgbClr val="FF0000"/>
                </a:solidFill>
                <a:latin typeface="Calibri" panose="020F0502020204030204" pitchFamily="34" charset="0"/>
                <a:cs typeface="Calibri" panose="020F0502020204030204" pitchFamily="34" charset="0"/>
              </a:rPr>
              <a:t>relationships</a:t>
            </a:r>
            <a:endParaRPr lang="en-US" sz="28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21364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549275"/>
            <a:ext cx="7993062" cy="56165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z="2800"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Inibitori</a:t>
            </a: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diretti</a:t>
            </a: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della</a:t>
            </a:r>
            <a:r>
              <a:rPr lang="en-US"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trom</a:t>
            </a:r>
            <a:r>
              <a:rPr lang="en-US" sz="2800" dirty="0" err="1" smtClean="0">
                <a:effectLst>
                  <a:outerShdw blurRad="38100" dist="38100" dir="2700000" algn="tl">
                    <a:srgbClr val="000000">
                      <a:alpha val="43137"/>
                    </a:srgbClr>
                  </a:outerShdw>
                </a:effectLst>
              </a:rPr>
              <a:t>bi</a:t>
            </a:r>
            <a:r>
              <a:rPr lang="en-US" sz="2800" dirty="0" err="1" smtClean="0"/>
              <a:t>na</a:t>
            </a:r>
            <a:endParaRPr lang="en-US" sz="2800" dirty="0"/>
          </a:p>
        </p:txBody>
      </p:sp>
      <p:sp>
        <p:nvSpPr>
          <p:cNvPr id="122885" name="Rectangle 5"/>
          <p:cNvSpPr>
            <a:spLocks noChangeArrowheads="1"/>
          </p:cNvSpPr>
          <p:nvPr/>
        </p:nvSpPr>
        <p:spPr bwMode="auto">
          <a:xfrm>
            <a:off x="1187450" y="2852738"/>
            <a:ext cx="6624638" cy="52322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sz="2800" b="1" dirty="0" err="1" smtClean="0"/>
              <a:t>meccanismo</a:t>
            </a:r>
            <a:r>
              <a:rPr lang="en-US" sz="2800" b="1" dirty="0" smtClean="0"/>
              <a:t> </a:t>
            </a:r>
            <a:r>
              <a:rPr lang="en-US" sz="2800" b="1" dirty="0" err="1"/>
              <a:t>d'azione</a:t>
            </a:r>
            <a:endParaRPr lang="en-US" sz="28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Oval 2"/>
          <p:cNvSpPr>
            <a:spLocks noChangeArrowheads="1"/>
          </p:cNvSpPr>
          <p:nvPr/>
        </p:nvSpPr>
        <p:spPr bwMode="auto">
          <a:xfrm>
            <a:off x="6605588" y="1892300"/>
            <a:ext cx="936625" cy="936625"/>
          </a:xfrm>
          <a:prstGeom prst="ellipse">
            <a:avLst/>
          </a:prstGeom>
          <a:solidFill>
            <a:schemeClr val="hlink"/>
          </a:solidFill>
          <a:ln w="9525">
            <a:solidFill>
              <a:srgbClr val="AC5A8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1" smtClean="0">
                <a:solidFill>
                  <a:srgbClr val="FFFFFF"/>
                </a:solidFill>
                <a:latin typeface="Arial" pitchFamily="34" charset="0"/>
                <a:cs typeface="Arial" pitchFamily="34" charset="0"/>
              </a:rPr>
              <a:t>VIIa</a:t>
            </a:r>
          </a:p>
        </p:txBody>
      </p:sp>
      <p:sp>
        <p:nvSpPr>
          <p:cNvPr id="326659" name="Oval 3"/>
          <p:cNvSpPr>
            <a:spLocks noChangeArrowheads="1"/>
          </p:cNvSpPr>
          <p:nvPr/>
        </p:nvSpPr>
        <p:spPr bwMode="auto">
          <a:xfrm>
            <a:off x="4103688" y="2851150"/>
            <a:ext cx="936625" cy="936625"/>
          </a:xfrm>
          <a:prstGeom prst="ellipse">
            <a:avLst/>
          </a:prstGeom>
          <a:solidFill>
            <a:schemeClr val="tx2"/>
          </a:solidFill>
          <a:ln w="5715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1" smtClean="0">
                <a:solidFill>
                  <a:srgbClr val="000000"/>
                </a:solidFill>
                <a:latin typeface="Arial" pitchFamily="34" charset="0"/>
                <a:cs typeface="Arial" pitchFamily="34" charset="0"/>
              </a:rPr>
              <a:t>Xa</a:t>
            </a:r>
          </a:p>
        </p:txBody>
      </p:sp>
      <p:sp>
        <p:nvSpPr>
          <p:cNvPr id="326660" name="Oval 4"/>
          <p:cNvSpPr>
            <a:spLocks noChangeArrowheads="1"/>
          </p:cNvSpPr>
          <p:nvPr/>
        </p:nvSpPr>
        <p:spPr bwMode="auto">
          <a:xfrm>
            <a:off x="2843213" y="2371725"/>
            <a:ext cx="936625" cy="936625"/>
          </a:xfrm>
          <a:prstGeom prst="ellipse">
            <a:avLst/>
          </a:prstGeom>
          <a:solidFill>
            <a:schemeClr val="hlink"/>
          </a:solidFill>
          <a:ln w="9525">
            <a:solidFill>
              <a:srgbClr val="AC5A8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1" smtClean="0">
                <a:solidFill>
                  <a:srgbClr val="FFFFFF"/>
                </a:solidFill>
                <a:latin typeface="Arial" pitchFamily="34" charset="0"/>
                <a:cs typeface="Arial" pitchFamily="34" charset="0"/>
              </a:rPr>
              <a:t>IXa</a:t>
            </a:r>
          </a:p>
        </p:txBody>
      </p:sp>
      <p:sp>
        <p:nvSpPr>
          <p:cNvPr id="326661" name="Oval 5"/>
          <p:cNvSpPr>
            <a:spLocks noChangeArrowheads="1"/>
          </p:cNvSpPr>
          <p:nvPr/>
        </p:nvSpPr>
        <p:spPr bwMode="auto">
          <a:xfrm>
            <a:off x="1582738" y="1892300"/>
            <a:ext cx="936625" cy="936625"/>
          </a:xfrm>
          <a:prstGeom prst="ellipse">
            <a:avLst/>
          </a:prstGeom>
          <a:solidFill>
            <a:schemeClr val="hlink"/>
          </a:solidFill>
          <a:ln w="9525">
            <a:solidFill>
              <a:srgbClr val="AC5A8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1" smtClean="0">
                <a:solidFill>
                  <a:srgbClr val="FFFFFF"/>
                </a:solidFill>
                <a:latin typeface="Arial" pitchFamily="34" charset="0"/>
                <a:cs typeface="Arial" pitchFamily="34" charset="0"/>
              </a:rPr>
              <a:t>XIa</a:t>
            </a:r>
          </a:p>
        </p:txBody>
      </p:sp>
      <p:sp>
        <p:nvSpPr>
          <p:cNvPr id="326662" name="Oval 6"/>
          <p:cNvSpPr>
            <a:spLocks noChangeArrowheads="1"/>
          </p:cNvSpPr>
          <p:nvPr/>
        </p:nvSpPr>
        <p:spPr bwMode="auto">
          <a:xfrm>
            <a:off x="323850" y="1412875"/>
            <a:ext cx="936625" cy="936625"/>
          </a:xfrm>
          <a:prstGeom prst="ellipse">
            <a:avLst/>
          </a:prstGeom>
          <a:solidFill>
            <a:schemeClr val="hlink"/>
          </a:solidFill>
          <a:ln w="9525">
            <a:solidFill>
              <a:srgbClr val="AC5A8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1" smtClean="0">
                <a:solidFill>
                  <a:srgbClr val="FFFFFF"/>
                </a:solidFill>
                <a:latin typeface="Arial" pitchFamily="34" charset="0"/>
                <a:cs typeface="Arial" pitchFamily="34" charset="0"/>
              </a:rPr>
              <a:t>XIIa</a:t>
            </a:r>
          </a:p>
        </p:txBody>
      </p:sp>
      <p:sp>
        <p:nvSpPr>
          <p:cNvPr id="326663" name="Rectangle 7"/>
          <p:cNvSpPr>
            <a:spLocks noGrp="1" noChangeArrowheads="1"/>
          </p:cNvSpPr>
          <p:nvPr>
            <p:ph type="title"/>
          </p:nvPr>
        </p:nvSpPr>
        <p:spPr>
          <a:xfrm>
            <a:off x="827088" y="155575"/>
            <a:ext cx="8245475" cy="1027113"/>
          </a:xfrm>
        </p:spPr>
        <p:txBody>
          <a:bodyPr/>
          <a:lstStyle/>
          <a:p>
            <a:r>
              <a:rPr lang="en-US" dirty="0">
                <a:solidFill>
                  <a:srgbClr val="FFFF99"/>
                </a:solidFill>
              </a:rPr>
              <a:t>Direct Factor </a:t>
            </a:r>
            <a:r>
              <a:rPr lang="en-US" u="sng" dirty="0" err="1">
                <a:solidFill>
                  <a:srgbClr val="FFFF99"/>
                </a:solidFill>
              </a:rPr>
              <a:t>Xa</a:t>
            </a:r>
            <a:r>
              <a:rPr lang="en-US" dirty="0">
                <a:solidFill>
                  <a:srgbClr val="FFFF99"/>
                </a:solidFill>
              </a:rPr>
              <a:t> inhibition</a:t>
            </a:r>
          </a:p>
        </p:txBody>
      </p:sp>
      <p:sp>
        <p:nvSpPr>
          <p:cNvPr id="326664" name="Rectangle 8"/>
          <p:cNvSpPr>
            <a:spLocks noChangeArrowheads="1"/>
          </p:cNvSpPr>
          <p:nvPr/>
        </p:nvSpPr>
        <p:spPr bwMode="auto">
          <a:xfrm>
            <a:off x="265113" y="127000"/>
            <a:ext cx="8637587"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a:endParaRPr lang="it-IT" sz="2800" b="1" smtClean="0">
              <a:solidFill>
                <a:srgbClr val="FFFF00"/>
              </a:solidFill>
              <a:effectLst>
                <a:outerShdw blurRad="38100" dist="38100" dir="2700000" algn="tl">
                  <a:srgbClr val="000000"/>
                </a:outerShdw>
              </a:effectLst>
              <a:latin typeface="Arial" pitchFamily="34" charset="0"/>
              <a:cs typeface="Arial" pitchFamily="34" charset="0"/>
            </a:endParaRPr>
          </a:p>
        </p:txBody>
      </p:sp>
      <p:sp>
        <p:nvSpPr>
          <p:cNvPr id="326665" name="Line 9"/>
          <p:cNvSpPr>
            <a:spLocks noChangeShapeType="1"/>
          </p:cNvSpPr>
          <p:nvPr/>
        </p:nvSpPr>
        <p:spPr bwMode="auto">
          <a:xfrm flipH="1">
            <a:off x="4572000" y="3843338"/>
            <a:ext cx="0" cy="447675"/>
          </a:xfrm>
          <a:prstGeom prst="line">
            <a:avLst/>
          </a:prstGeom>
          <a:noFill/>
          <a:ln w="38100">
            <a:solidFill>
              <a:srgbClr val="FFFF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hangingPunct="0"/>
            <a:endParaRPr lang="it-IT" sz="2400" smtClean="0">
              <a:solidFill>
                <a:srgbClr val="FFFFFF"/>
              </a:solidFill>
              <a:latin typeface="Arial" pitchFamily="34" charset="0"/>
            </a:endParaRPr>
          </a:p>
        </p:txBody>
      </p:sp>
      <p:sp>
        <p:nvSpPr>
          <p:cNvPr id="326666" name="Line 10"/>
          <p:cNvSpPr>
            <a:spLocks noChangeShapeType="1"/>
          </p:cNvSpPr>
          <p:nvPr/>
        </p:nvSpPr>
        <p:spPr bwMode="auto">
          <a:xfrm flipH="1">
            <a:off x="5059363" y="2566988"/>
            <a:ext cx="1495425" cy="5127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it-IT" sz="2400" smtClean="0">
              <a:solidFill>
                <a:srgbClr val="FFFFFF"/>
              </a:solidFill>
              <a:latin typeface="Arial" pitchFamily="34" charset="0"/>
            </a:endParaRPr>
          </a:p>
        </p:txBody>
      </p:sp>
      <p:sp>
        <p:nvSpPr>
          <p:cNvPr id="326667" name="Line 11"/>
          <p:cNvSpPr>
            <a:spLocks noChangeShapeType="1"/>
          </p:cNvSpPr>
          <p:nvPr/>
        </p:nvSpPr>
        <p:spPr bwMode="auto">
          <a:xfrm flipH="1">
            <a:off x="3802063" y="2376488"/>
            <a:ext cx="2714625" cy="204787"/>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it-IT" sz="2400" smtClean="0">
              <a:solidFill>
                <a:srgbClr val="FFFFFF"/>
              </a:solidFill>
              <a:latin typeface="Arial" pitchFamily="34" charset="0"/>
            </a:endParaRPr>
          </a:p>
        </p:txBody>
      </p:sp>
      <p:sp>
        <p:nvSpPr>
          <p:cNvPr id="326668" name="Text Box 12"/>
          <p:cNvSpPr txBox="1">
            <a:spLocks noChangeArrowheads="1"/>
          </p:cNvSpPr>
          <p:nvPr/>
        </p:nvSpPr>
        <p:spPr bwMode="auto">
          <a:xfrm>
            <a:off x="7805738" y="1431925"/>
            <a:ext cx="1041400" cy="701675"/>
          </a:xfrm>
          <a:prstGeom prst="rect">
            <a:avLst/>
          </a:prstGeom>
          <a:solidFill>
            <a:schemeClr val="accent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smtClean="0">
                <a:solidFill>
                  <a:srgbClr val="FFFFFF"/>
                </a:solidFill>
                <a:latin typeface="Arial" pitchFamily="34" charset="0"/>
                <a:cs typeface="Arial" pitchFamily="34" charset="0"/>
              </a:rPr>
              <a:t>Tissue factor</a:t>
            </a:r>
          </a:p>
        </p:txBody>
      </p:sp>
      <p:sp>
        <p:nvSpPr>
          <p:cNvPr id="326669" name="Line 13"/>
          <p:cNvSpPr>
            <a:spLocks noChangeShapeType="1"/>
          </p:cNvSpPr>
          <p:nvPr/>
        </p:nvSpPr>
        <p:spPr bwMode="auto">
          <a:xfrm flipH="1">
            <a:off x="7372350" y="1806575"/>
            <a:ext cx="382588" cy="1714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it-IT" sz="2400" smtClean="0">
              <a:solidFill>
                <a:srgbClr val="FFFFFF"/>
              </a:solidFill>
              <a:latin typeface="Arial" pitchFamily="34" charset="0"/>
            </a:endParaRPr>
          </a:p>
        </p:txBody>
      </p:sp>
      <p:sp>
        <p:nvSpPr>
          <p:cNvPr id="326670" name="Text Box 14"/>
          <p:cNvSpPr txBox="1">
            <a:spLocks noChangeArrowheads="1"/>
          </p:cNvSpPr>
          <p:nvPr/>
        </p:nvSpPr>
        <p:spPr bwMode="auto">
          <a:xfrm>
            <a:off x="2478088" y="5949950"/>
            <a:ext cx="19510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ctr" eaLnBrk="0" hangingPunct="0">
              <a:lnSpc>
                <a:spcPct val="90000"/>
              </a:lnSpc>
              <a:spcBef>
                <a:spcPct val="50000"/>
              </a:spcBef>
            </a:pPr>
            <a:r>
              <a:rPr lang="en-GB" sz="2000" b="1" smtClean="0">
                <a:solidFill>
                  <a:srgbClr val="FFFFFF"/>
                </a:solidFill>
                <a:latin typeface="Arial" pitchFamily="34" charset="0"/>
                <a:cs typeface="Arial" pitchFamily="34" charset="0"/>
              </a:rPr>
              <a:t>Fibrinogen</a:t>
            </a:r>
          </a:p>
        </p:txBody>
      </p:sp>
      <p:sp>
        <p:nvSpPr>
          <p:cNvPr id="326671" name="Text Box 15"/>
          <p:cNvSpPr txBox="1">
            <a:spLocks noChangeArrowheads="1"/>
          </p:cNvSpPr>
          <p:nvPr/>
        </p:nvSpPr>
        <p:spPr bwMode="auto">
          <a:xfrm>
            <a:off x="4703763" y="5951538"/>
            <a:ext cx="19510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ctr" eaLnBrk="0" hangingPunct="0">
              <a:lnSpc>
                <a:spcPct val="90000"/>
              </a:lnSpc>
              <a:spcBef>
                <a:spcPct val="50000"/>
              </a:spcBef>
            </a:pPr>
            <a:r>
              <a:rPr lang="en-GB" sz="2000" b="1" smtClean="0">
                <a:solidFill>
                  <a:srgbClr val="FFFFFF"/>
                </a:solidFill>
                <a:latin typeface="Arial" pitchFamily="34" charset="0"/>
                <a:cs typeface="Arial" pitchFamily="34" charset="0"/>
              </a:rPr>
              <a:t>Fibrin clot</a:t>
            </a:r>
          </a:p>
        </p:txBody>
      </p:sp>
      <p:sp>
        <p:nvSpPr>
          <p:cNvPr id="326672" name="Line 16"/>
          <p:cNvSpPr>
            <a:spLocks noChangeShapeType="1"/>
          </p:cNvSpPr>
          <p:nvPr/>
        </p:nvSpPr>
        <p:spPr bwMode="auto">
          <a:xfrm>
            <a:off x="4238625" y="6091238"/>
            <a:ext cx="720725"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2400" smtClean="0">
              <a:solidFill>
                <a:srgbClr val="FFFFFF"/>
              </a:solidFill>
              <a:latin typeface="Arial" pitchFamily="34" charset="0"/>
            </a:endParaRPr>
          </a:p>
        </p:txBody>
      </p:sp>
      <p:sp>
        <p:nvSpPr>
          <p:cNvPr id="326673" name="AutoShape 17"/>
          <p:cNvSpPr>
            <a:spLocks noChangeArrowheads="1"/>
          </p:cNvSpPr>
          <p:nvPr/>
        </p:nvSpPr>
        <p:spPr bwMode="auto">
          <a:xfrm>
            <a:off x="3176588" y="4275138"/>
            <a:ext cx="2789237" cy="1311275"/>
          </a:xfrm>
          <a:prstGeom prst="star16">
            <a:avLst>
              <a:gd name="adj" fmla="val 37500"/>
            </a:avLst>
          </a:prstGeom>
          <a:solidFill>
            <a:srgbClr val="00CCFF"/>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1"/>
          <a:lstStyle/>
          <a:p>
            <a:pPr algn="ctr" eaLnBrk="0" hangingPunct="0"/>
            <a:r>
              <a:rPr lang="en-US" sz="2000" b="1" smtClean="0">
                <a:solidFill>
                  <a:srgbClr val="FFFFFF"/>
                </a:solidFill>
                <a:latin typeface="Arial" pitchFamily="34" charset="0"/>
                <a:cs typeface="Arial" pitchFamily="34" charset="0"/>
              </a:rPr>
              <a:t>Factor II</a:t>
            </a:r>
            <a:br>
              <a:rPr lang="en-US" sz="2000" b="1" smtClean="0">
                <a:solidFill>
                  <a:srgbClr val="FFFFFF"/>
                </a:solidFill>
                <a:latin typeface="Arial" pitchFamily="34" charset="0"/>
                <a:cs typeface="Arial" pitchFamily="34" charset="0"/>
              </a:rPr>
            </a:br>
            <a:r>
              <a:rPr lang="en-US" sz="2000" b="1" smtClean="0">
                <a:solidFill>
                  <a:srgbClr val="FFFFFF"/>
                </a:solidFill>
                <a:latin typeface="Arial" pitchFamily="34" charset="0"/>
                <a:cs typeface="Arial" pitchFamily="34" charset="0"/>
              </a:rPr>
              <a:t>(prothrombin)</a:t>
            </a:r>
          </a:p>
        </p:txBody>
      </p:sp>
      <p:sp>
        <p:nvSpPr>
          <p:cNvPr id="326674" name="Line 18"/>
          <p:cNvSpPr>
            <a:spLocks noChangeShapeType="1"/>
          </p:cNvSpPr>
          <p:nvPr/>
        </p:nvSpPr>
        <p:spPr bwMode="auto">
          <a:xfrm flipH="1">
            <a:off x="4565650" y="5597525"/>
            <a:ext cx="0" cy="398463"/>
          </a:xfrm>
          <a:prstGeom prst="line">
            <a:avLst/>
          </a:prstGeom>
          <a:noFill/>
          <a:ln w="38100">
            <a:solidFill>
              <a:srgbClr val="FFFF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hangingPunct="0"/>
            <a:endParaRPr lang="it-IT" sz="2400" smtClean="0">
              <a:solidFill>
                <a:srgbClr val="FFFFFF"/>
              </a:solidFill>
              <a:latin typeface="Arial" pitchFamily="34" charset="0"/>
            </a:endParaRPr>
          </a:p>
        </p:txBody>
      </p:sp>
      <p:sp>
        <p:nvSpPr>
          <p:cNvPr id="326675" name="Line 19"/>
          <p:cNvSpPr>
            <a:spLocks noChangeShapeType="1"/>
          </p:cNvSpPr>
          <p:nvPr/>
        </p:nvSpPr>
        <p:spPr bwMode="auto">
          <a:xfrm>
            <a:off x="1263650" y="2095500"/>
            <a:ext cx="271463" cy="276225"/>
          </a:xfrm>
          <a:prstGeom prst="line">
            <a:avLst/>
          </a:prstGeom>
          <a:noFill/>
          <a:ln w="38100">
            <a:solidFill>
              <a:srgbClr val="FFFF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hangingPunct="0"/>
            <a:endParaRPr lang="it-IT" sz="2400" smtClean="0">
              <a:solidFill>
                <a:srgbClr val="FFFFFF"/>
              </a:solidFill>
              <a:latin typeface="Arial" pitchFamily="34" charset="0"/>
            </a:endParaRPr>
          </a:p>
        </p:txBody>
      </p:sp>
      <p:sp>
        <p:nvSpPr>
          <p:cNvPr id="326676" name="Line 20"/>
          <p:cNvSpPr>
            <a:spLocks noChangeShapeType="1"/>
          </p:cNvSpPr>
          <p:nvPr/>
        </p:nvSpPr>
        <p:spPr bwMode="auto">
          <a:xfrm>
            <a:off x="2513013" y="2574925"/>
            <a:ext cx="271462" cy="276225"/>
          </a:xfrm>
          <a:prstGeom prst="line">
            <a:avLst/>
          </a:prstGeom>
          <a:noFill/>
          <a:ln w="38100">
            <a:solidFill>
              <a:srgbClr val="FFFF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hangingPunct="0"/>
            <a:endParaRPr lang="it-IT" sz="2400" smtClean="0">
              <a:solidFill>
                <a:srgbClr val="FFFFFF"/>
              </a:solidFill>
              <a:latin typeface="Arial" pitchFamily="34" charset="0"/>
            </a:endParaRPr>
          </a:p>
        </p:txBody>
      </p:sp>
      <p:sp>
        <p:nvSpPr>
          <p:cNvPr id="326677" name="Line 21"/>
          <p:cNvSpPr>
            <a:spLocks noChangeShapeType="1"/>
          </p:cNvSpPr>
          <p:nvPr/>
        </p:nvSpPr>
        <p:spPr bwMode="auto">
          <a:xfrm>
            <a:off x="3779838" y="3063875"/>
            <a:ext cx="271462" cy="276225"/>
          </a:xfrm>
          <a:prstGeom prst="line">
            <a:avLst/>
          </a:prstGeom>
          <a:noFill/>
          <a:ln w="38100">
            <a:solidFill>
              <a:srgbClr val="FFFF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hangingPunct="0"/>
            <a:endParaRPr lang="it-IT" sz="2400" smtClean="0">
              <a:solidFill>
                <a:srgbClr val="FFFFFF"/>
              </a:solidFill>
              <a:latin typeface="Arial" pitchFamily="34" charset="0"/>
            </a:endParaRPr>
          </a:p>
        </p:txBody>
      </p:sp>
      <p:sp>
        <p:nvSpPr>
          <p:cNvPr id="326678" name="Rectangle 22"/>
          <p:cNvSpPr>
            <a:spLocks noChangeArrowheads="1"/>
          </p:cNvSpPr>
          <p:nvPr/>
        </p:nvSpPr>
        <p:spPr bwMode="auto">
          <a:xfrm>
            <a:off x="6354763" y="3095625"/>
            <a:ext cx="1725151" cy="1323439"/>
          </a:xfrm>
          <a:prstGeom prst="rect">
            <a:avLst/>
          </a:prstGeom>
          <a:solidFill>
            <a:schemeClr val="folHlink"/>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2000" b="1" dirty="0" err="1" smtClean="0">
                <a:solidFill>
                  <a:srgbClr val="000000"/>
                </a:solidFill>
                <a:latin typeface="Arial" pitchFamily="34" charset="0"/>
                <a:cs typeface="Arial" pitchFamily="34" charset="0"/>
              </a:rPr>
              <a:t>Rivaro</a:t>
            </a:r>
            <a:r>
              <a:rPr lang="en-US" sz="2000" b="1" u="sng" dirty="0" err="1" smtClean="0">
                <a:solidFill>
                  <a:srgbClr val="000000"/>
                </a:solidFill>
                <a:latin typeface="Arial" pitchFamily="34" charset="0"/>
                <a:cs typeface="Arial" pitchFamily="34" charset="0"/>
              </a:rPr>
              <a:t>xa</a:t>
            </a:r>
            <a:r>
              <a:rPr lang="en-US" sz="2000" b="1" dirty="0" err="1" smtClean="0">
                <a:solidFill>
                  <a:srgbClr val="000000"/>
                </a:solidFill>
                <a:latin typeface="Arial" pitchFamily="34" charset="0"/>
                <a:cs typeface="Arial" pitchFamily="34" charset="0"/>
              </a:rPr>
              <a:t>ban</a:t>
            </a:r>
            <a:endParaRPr lang="en-US" sz="2000" b="1" dirty="0" smtClean="0">
              <a:solidFill>
                <a:srgbClr val="000000"/>
              </a:solidFill>
              <a:latin typeface="Arial" pitchFamily="34" charset="0"/>
              <a:cs typeface="Arial" pitchFamily="34" charset="0"/>
            </a:endParaRPr>
          </a:p>
          <a:p>
            <a:pPr algn="ctr" eaLnBrk="0" hangingPunct="0"/>
            <a:r>
              <a:rPr lang="en-US" sz="2000" b="1" dirty="0" err="1" smtClean="0">
                <a:solidFill>
                  <a:srgbClr val="000000"/>
                </a:solidFill>
                <a:latin typeface="Arial" pitchFamily="34" charset="0"/>
                <a:cs typeface="Arial" pitchFamily="34" charset="0"/>
              </a:rPr>
              <a:t>Api</a:t>
            </a:r>
            <a:r>
              <a:rPr lang="en-US" sz="2000" b="1" u="sng" dirty="0" err="1" smtClean="0">
                <a:solidFill>
                  <a:srgbClr val="000000"/>
                </a:solidFill>
                <a:latin typeface="Arial" pitchFamily="34" charset="0"/>
                <a:cs typeface="Arial" pitchFamily="34" charset="0"/>
              </a:rPr>
              <a:t>x</a:t>
            </a:r>
            <a:r>
              <a:rPr lang="en-US" sz="2000" b="1" dirty="0" err="1" smtClean="0">
                <a:solidFill>
                  <a:srgbClr val="000000"/>
                </a:solidFill>
                <a:latin typeface="Arial" pitchFamily="34" charset="0"/>
                <a:cs typeface="Arial" pitchFamily="34" charset="0"/>
              </a:rPr>
              <a:t>aban</a:t>
            </a:r>
            <a:endParaRPr lang="en-US" sz="2000" b="1" dirty="0" smtClean="0">
              <a:solidFill>
                <a:srgbClr val="000000"/>
              </a:solidFill>
              <a:latin typeface="Arial" pitchFamily="34" charset="0"/>
              <a:cs typeface="Arial" pitchFamily="34" charset="0"/>
            </a:endParaRPr>
          </a:p>
          <a:p>
            <a:pPr algn="ctr" eaLnBrk="0" hangingPunct="0"/>
            <a:r>
              <a:rPr lang="en-US" sz="2000" b="1" dirty="0" err="1" smtClean="0">
                <a:solidFill>
                  <a:srgbClr val="000000"/>
                </a:solidFill>
                <a:latin typeface="Arial" pitchFamily="34" charset="0"/>
                <a:cs typeface="Arial" pitchFamily="34" charset="0"/>
              </a:rPr>
              <a:t>Enoxaban</a:t>
            </a:r>
            <a:endParaRPr lang="en-US" sz="2000" b="1" dirty="0" smtClean="0">
              <a:solidFill>
                <a:srgbClr val="000000"/>
              </a:solidFill>
              <a:latin typeface="Arial" pitchFamily="34" charset="0"/>
              <a:cs typeface="Arial" pitchFamily="34" charset="0"/>
            </a:endParaRPr>
          </a:p>
          <a:p>
            <a:pPr algn="ctr" eaLnBrk="0" hangingPunct="0"/>
            <a:r>
              <a:rPr lang="en-US" sz="2000" b="1" dirty="0" err="1" smtClean="0">
                <a:solidFill>
                  <a:srgbClr val="000000"/>
                </a:solidFill>
                <a:latin typeface="Arial" pitchFamily="34" charset="0"/>
                <a:cs typeface="Arial" pitchFamily="34" charset="0"/>
              </a:rPr>
              <a:t>Rivaroxaban</a:t>
            </a:r>
            <a:endParaRPr lang="en-US" sz="2000" b="1" dirty="0" smtClean="0">
              <a:solidFill>
                <a:srgbClr val="000000"/>
              </a:solidFill>
              <a:latin typeface="Arial" pitchFamily="34" charset="0"/>
              <a:cs typeface="Arial" pitchFamily="34" charset="0"/>
            </a:endParaRPr>
          </a:p>
        </p:txBody>
      </p:sp>
      <p:sp>
        <p:nvSpPr>
          <p:cNvPr id="326679" name="Line 23"/>
          <p:cNvSpPr>
            <a:spLocks noChangeShapeType="1"/>
          </p:cNvSpPr>
          <p:nvPr/>
        </p:nvSpPr>
        <p:spPr bwMode="auto">
          <a:xfrm flipH="1" flipV="1">
            <a:off x="4983163" y="3470275"/>
            <a:ext cx="1350962" cy="4191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it-IT" sz="2400" smtClean="0">
              <a:solidFill>
                <a:srgbClr val="FFFFFF"/>
              </a:solidFill>
              <a:latin typeface="Arial" pitchFamily="34" charset="0"/>
            </a:endParaRPr>
          </a:p>
        </p:txBody>
      </p:sp>
      <p:sp>
        <p:nvSpPr>
          <p:cNvPr id="326680" name="Text Box 24"/>
          <p:cNvSpPr txBox="1">
            <a:spLocks noChangeArrowheads="1"/>
          </p:cNvSpPr>
          <p:nvPr/>
        </p:nvSpPr>
        <p:spPr bwMode="auto">
          <a:xfrm>
            <a:off x="3783013" y="1816100"/>
            <a:ext cx="1501775" cy="29718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8900" smtClean="0">
                <a:solidFill>
                  <a:srgbClr val="FF3300"/>
                </a:solidFill>
                <a:latin typeface="Arial" pitchFamily="34" charset="0"/>
                <a:cs typeface="Arial" pitchFamily="34" charset="0"/>
              </a:rPr>
              <a:t>×</a:t>
            </a:r>
          </a:p>
        </p:txBody>
      </p:sp>
    </p:spTree>
    <p:extLst>
      <p:ext uri="{BB962C8B-B14F-4D97-AF65-F5344CB8AC3E}">
        <p14:creationId xmlns:p14="http://schemas.microsoft.com/office/powerpoint/2010/main" val="20036776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6678"/>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2" fill="hold" grpId="0" nodeType="afterEffect">
                                  <p:stCondLst>
                                    <p:cond delay="0"/>
                                  </p:stCondLst>
                                  <p:childTnLst>
                                    <p:set>
                                      <p:cBhvr>
                                        <p:cTn id="9" dur="1" fill="hold">
                                          <p:stCondLst>
                                            <p:cond delay="0"/>
                                          </p:stCondLst>
                                        </p:cTn>
                                        <p:tgtEl>
                                          <p:spTgt spid="326679"/>
                                        </p:tgtEl>
                                        <p:attrNameLst>
                                          <p:attrName>style.visibility</p:attrName>
                                        </p:attrNameLst>
                                      </p:cBhvr>
                                      <p:to>
                                        <p:strVal val="visible"/>
                                      </p:to>
                                    </p:set>
                                    <p:animEffect transition="in" filter="wipe(right)">
                                      <p:cBhvr>
                                        <p:cTn id="10" dur="500"/>
                                        <p:tgtEl>
                                          <p:spTgt spid="326679"/>
                                        </p:tgtEl>
                                      </p:cBhvr>
                                    </p:animEffec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326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78" grpId="0" animBg="1" autoUpdateAnimBg="0"/>
      <p:bldP spid="326679" grpId="0" animBg="1"/>
      <p:bldP spid="32668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r>
              <a:rPr lang="it-IT" dirty="0">
                <a:solidFill>
                  <a:srgbClr val="111111"/>
                </a:solidFill>
                <a:latin typeface="Times New Roman" pitchFamily="18" charset="0"/>
                <a:cs typeface="Times New Roman" pitchFamily="18" charset="0"/>
              </a:rPr>
              <a:t>Chi soffre di fibrillazione atriale è esposto ad un maggior rischio di formazione di coaguli, che moltiplicano di 7 volte la probabilità di ictus, particolarmente aggressivi e disabilitanti in questi casi: la metà di chi viene colpito muore entro il primo anno</a:t>
            </a:r>
            <a:r>
              <a:rPr lang="it-IT" dirty="0" smtClean="0">
                <a:solidFill>
                  <a:srgbClr val="111111"/>
                </a:solidFill>
                <a:latin typeface="Times New Roman" pitchFamily="18" charset="0"/>
                <a:cs typeface="Times New Roman" pitchFamily="18" charset="0"/>
              </a:rPr>
              <a:t>.</a:t>
            </a:r>
          </a:p>
          <a:p>
            <a:r>
              <a:rPr lang="it-IT" dirty="0" smtClean="0">
                <a:solidFill>
                  <a:srgbClr val="111111"/>
                </a:solidFill>
                <a:latin typeface="Times New Roman" pitchFamily="18" charset="0"/>
                <a:cs typeface="Times New Roman" pitchFamily="18" charset="0"/>
              </a:rPr>
              <a:t>Dopo </a:t>
            </a:r>
            <a:r>
              <a:rPr lang="it-IT" dirty="0">
                <a:solidFill>
                  <a:srgbClr val="111111"/>
                </a:solidFill>
                <a:latin typeface="Times New Roman" pitchFamily="18" charset="0"/>
                <a:cs typeface="Times New Roman" pitchFamily="18" charset="0"/>
              </a:rPr>
              <a:t>50 anni finalmente una vera innovazione </a:t>
            </a:r>
            <a:endParaRPr lang="it-IT" dirty="0">
              <a:latin typeface="Times New Roman" pitchFamily="18" charset="0"/>
              <a:cs typeface="Times New Roman" pitchFamily="18" charset="0"/>
            </a:endParaRPr>
          </a:p>
        </p:txBody>
      </p:sp>
    </p:spTree>
    <p:extLst>
      <p:ext uri="{BB962C8B-B14F-4D97-AF65-F5344CB8AC3E}">
        <p14:creationId xmlns:p14="http://schemas.microsoft.com/office/powerpoint/2010/main" val="16631833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it-IT" dirty="0" err="1" smtClean="0"/>
              <a:t>Dabigatran</a:t>
            </a:r>
            <a:r>
              <a:rPr lang="it-IT" dirty="0" smtClean="0"/>
              <a:t> </a:t>
            </a:r>
            <a:r>
              <a:rPr lang="it-IT" dirty="0" err="1" smtClean="0"/>
              <a:t>exetilato</a:t>
            </a:r>
            <a:endParaRPr lang="it-IT" dirty="0"/>
          </a:p>
        </p:txBody>
      </p:sp>
      <p:sp>
        <p:nvSpPr>
          <p:cNvPr id="3" name="Rettangolo 2"/>
          <p:cNvSpPr/>
          <p:nvPr/>
        </p:nvSpPr>
        <p:spPr>
          <a:xfrm>
            <a:off x="755576" y="1772816"/>
            <a:ext cx="7344816" cy="1477328"/>
          </a:xfrm>
          <a:prstGeom prst="rect">
            <a:avLst/>
          </a:prstGeom>
        </p:spPr>
        <p:txBody>
          <a:bodyPr wrap="square">
            <a:spAutoFit/>
          </a:bodyPr>
          <a:lstStyle/>
          <a:p>
            <a:r>
              <a:rPr lang="it-IT" dirty="0"/>
              <a:t>Un secondo inibitore orale diretto della trombina, </a:t>
            </a:r>
            <a:r>
              <a:rPr lang="it-IT" b="1" dirty="0" err="1"/>
              <a:t>dabigatran</a:t>
            </a:r>
            <a:r>
              <a:rPr lang="it-IT" dirty="0"/>
              <a:t> </a:t>
            </a:r>
            <a:r>
              <a:rPr lang="it-IT" dirty="0" err="1"/>
              <a:t>etexilato</a:t>
            </a:r>
            <a:r>
              <a:rPr lang="it-IT" dirty="0"/>
              <a:t>, è stato approvato per l’immissione in commercio nell’Unione Europea nel marzo 2008 per la prevenzione primaria degli eventi tromboembolici in pazienti adulti sottoposti a chirurgia sostitutiva totale d’anca o di ginocchio.</a:t>
            </a:r>
          </a:p>
        </p:txBody>
      </p:sp>
      <p:sp>
        <p:nvSpPr>
          <p:cNvPr id="4" name="Rettangolo 3"/>
          <p:cNvSpPr/>
          <p:nvPr/>
        </p:nvSpPr>
        <p:spPr>
          <a:xfrm>
            <a:off x="775538" y="3717032"/>
            <a:ext cx="7416824" cy="2031325"/>
          </a:xfrm>
          <a:prstGeom prst="rect">
            <a:avLst/>
          </a:prstGeom>
        </p:spPr>
        <p:txBody>
          <a:bodyPr wrap="square">
            <a:spAutoFit/>
          </a:bodyPr>
          <a:lstStyle/>
          <a:p>
            <a:r>
              <a:rPr lang="it-IT" b="1" dirty="0" err="1"/>
              <a:t>Dabigatran</a:t>
            </a:r>
            <a:r>
              <a:rPr lang="it-IT" dirty="0"/>
              <a:t> </a:t>
            </a:r>
            <a:r>
              <a:rPr lang="it-IT" dirty="0" err="1"/>
              <a:t>etexilato</a:t>
            </a:r>
            <a:r>
              <a:rPr lang="it-IT" dirty="0"/>
              <a:t> è un </a:t>
            </a:r>
            <a:r>
              <a:rPr lang="it-IT" dirty="0" err="1"/>
              <a:t>profarmaco</a:t>
            </a:r>
            <a:r>
              <a:rPr lang="it-IT" dirty="0"/>
              <a:t> di piccole dimensioni che non mostra alcuna attività farmacologica. Dopo la somministrazione orale, </a:t>
            </a:r>
            <a:r>
              <a:rPr lang="it-IT" dirty="0" err="1">
                <a:hlinkClick r:id="rId2"/>
              </a:rPr>
              <a:t>dabigatran</a:t>
            </a:r>
            <a:r>
              <a:rPr lang="it-IT" dirty="0"/>
              <a:t> </a:t>
            </a:r>
            <a:r>
              <a:rPr lang="it-IT" dirty="0" err="1"/>
              <a:t>etexilato</a:t>
            </a:r>
            <a:r>
              <a:rPr lang="it-IT" dirty="0"/>
              <a:t> viene rapidamente assorbito e convertito nel suo principale principio attivo, </a:t>
            </a:r>
            <a:r>
              <a:rPr lang="it-IT" u="sng" dirty="0" err="1">
                <a:hlinkClick r:id="rId2"/>
              </a:rPr>
              <a:t>dabigatran</a:t>
            </a:r>
            <a:r>
              <a:rPr lang="it-IT" dirty="0"/>
              <a:t>, mediante idrolisi plasmatica e epatica catalizzata dall’esterasi. Sono attualmente in corso ulteriori studi sulla prevenzione dell’ictus nella fibrillazione atriale (FA) e su altre condizioni </a:t>
            </a:r>
            <a:r>
              <a:rPr lang="it-IT" dirty="0" smtClean="0"/>
              <a:t>tromboemboliche</a:t>
            </a:r>
            <a:endParaRPr lang="it-IT" dirty="0"/>
          </a:p>
        </p:txBody>
      </p:sp>
    </p:spTree>
    <p:extLst>
      <p:ext uri="{BB962C8B-B14F-4D97-AF65-F5344CB8AC3E}">
        <p14:creationId xmlns:p14="http://schemas.microsoft.com/office/powerpoint/2010/main" val="4660651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it-IT" dirty="0" smtClean="0">
                <a:solidFill>
                  <a:srgbClr val="000000"/>
                </a:solidFill>
              </a:rPr>
              <a:t>RE-LY: </a:t>
            </a:r>
            <a:r>
              <a:rPr lang="it-IT" dirty="0" err="1" smtClean="0">
                <a:solidFill>
                  <a:srgbClr val="000000"/>
                </a:solidFill>
              </a:rPr>
              <a:t>dabigratan</a:t>
            </a:r>
            <a:r>
              <a:rPr lang="it-IT" dirty="0" smtClean="0">
                <a:solidFill>
                  <a:srgbClr val="000000"/>
                </a:solidFill>
              </a:rPr>
              <a:t> vs. </a:t>
            </a:r>
            <a:r>
              <a:rPr lang="it-IT" dirty="0" err="1" smtClean="0">
                <a:solidFill>
                  <a:srgbClr val="000000"/>
                </a:solidFill>
              </a:rPr>
              <a:t>warfarin</a:t>
            </a:r>
            <a:endParaRPr lang="it-IT" dirty="0"/>
          </a:p>
        </p:txBody>
      </p:sp>
      <p:sp>
        <p:nvSpPr>
          <p:cNvPr id="3" name="Rettangolo 2"/>
          <p:cNvSpPr/>
          <p:nvPr/>
        </p:nvSpPr>
        <p:spPr>
          <a:xfrm>
            <a:off x="827584" y="2158460"/>
            <a:ext cx="7488832" cy="1477328"/>
          </a:xfrm>
          <a:prstGeom prst="rect">
            <a:avLst/>
          </a:prstGeom>
        </p:spPr>
        <p:txBody>
          <a:bodyPr wrap="square">
            <a:spAutoFit/>
          </a:bodyPr>
          <a:lstStyle/>
          <a:p>
            <a:pPr lvl="0"/>
            <a:r>
              <a:rPr lang="it-IT" dirty="0" smtClean="0">
                <a:solidFill>
                  <a:srgbClr val="000000"/>
                </a:solidFill>
              </a:rPr>
              <a:t>Lo </a:t>
            </a:r>
            <a:r>
              <a:rPr lang="it-IT" dirty="0">
                <a:solidFill>
                  <a:srgbClr val="000000"/>
                </a:solidFill>
              </a:rPr>
              <a:t>studio aveva confrontato sempre in pazienti con fibrillazione il </a:t>
            </a:r>
            <a:r>
              <a:rPr lang="it-IT" dirty="0" err="1">
                <a:solidFill>
                  <a:srgbClr val="000000"/>
                </a:solidFill>
              </a:rPr>
              <a:t>wafarin</a:t>
            </a:r>
            <a:r>
              <a:rPr lang="it-IT" dirty="0">
                <a:solidFill>
                  <a:srgbClr val="000000"/>
                </a:solidFill>
              </a:rPr>
              <a:t> con il </a:t>
            </a:r>
            <a:r>
              <a:rPr lang="it-IT" dirty="0" err="1">
                <a:solidFill>
                  <a:srgbClr val="000000"/>
                </a:solidFill>
              </a:rPr>
              <a:t>dabigatran</a:t>
            </a:r>
            <a:r>
              <a:rPr lang="it-IT" dirty="0">
                <a:solidFill>
                  <a:srgbClr val="000000"/>
                </a:solidFill>
              </a:rPr>
              <a:t> </a:t>
            </a:r>
            <a:r>
              <a:rPr lang="it-IT" dirty="0" err="1">
                <a:solidFill>
                  <a:srgbClr val="000000"/>
                </a:solidFill>
              </a:rPr>
              <a:t>etexilato</a:t>
            </a:r>
            <a:r>
              <a:rPr lang="it-IT" dirty="0">
                <a:solidFill>
                  <a:srgbClr val="000000"/>
                </a:solidFill>
              </a:rPr>
              <a:t> della stessa classe dell’</a:t>
            </a:r>
            <a:r>
              <a:rPr lang="it-IT" dirty="0" err="1">
                <a:solidFill>
                  <a:srgbClr val="000000"/>
                </a:solidFill>
              </a:rPr>
              <a:t>apixaban</a:t>
            </a:r>
            <a:r>
              <a:rPr lang="it-IT" dirty="0">
                <a:solidFill>
                  <a:srgbClr val="000000"/>
                </a:solidFill>
              </a:rPr>
              <a:t>. </a:t>
            </a:r>
          </a:p>
          <a:p>
            <a:pPr lvl="0"/>
            <a:r>
              <a:rPr lang="it-IT" dirty="0">
                <a:solidFill>
                  <a:srgbClr val="000000"/>
                </a:solidFill>
              </a:rPr>
              <a:t>La terapia con </a:t>
            </a:r>
            <a:r>
              <a:rPr lang="it-IT" dirty="0" err="1">
                <a:solidFill>
                  <a:srgbClr val="000000"/>
                </a:solidFill>
              </a:rPr>
              <a:t>dabigatran</a:t>
            </a:r>
            <a:r>
              <a:rPr lang="it-IT" dirty="0">
                <a:solidFill>
                  <a:srgbClr val="000000"/>
                </a:solidFill>
              </a:rPr>
              <a:t> aveva ridotto significativamente il rischio di ictus e di embolismo sistemico del 34% rispetto a </a:t>
            </a:r>
            <a:r>
              <a:rPr lang="it-IT" dirty="0" err="1">
                <a:solidFill>
                  <a:srgbClr val="000000"/>
                </a:solidFill>
              </a:rPr>
              <a:t>warfarin</a:t>
            </a:r>
            <a:r>
              <a:rPr lang="it-IT" dirty="0">
                <a:solidFill>
                  <a:srgbClr val="000000"/>
                </a:solidFill>
              </a:rPr>
              <a:t>, con tassi di sanguinamento maggiore comparabili</a:t>
            </a:r>
          </a:p>
        </p:txBody>
      </p:sp>
    </p:spTree>
    <p:extLst>
      <p:ext uri="{BB962C8B-B14F-4D97-AF65-F5344CB8AC3E}">
        <p14:creationId xmlns:p14="http://schemas.microsoft.com/office/powerpoint/2010/main" val="31890173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it-IT" b="1" dirty="0" smtClean="0"/>
              <a:t/>
            </a:r>
            <a:br>
              <a:rPr lang="it-IT" b="1" dirty="0" smtClean="0"/>
            </a:br>
            <a:r>
              <a:rPr lang="it-IT" b="1" dirty="0" err="1" smtClean="0"/>
              <a:t>Api</a:t>
            </a:r>
            <a:r>
              <a:rPr lang="it-IT" b="1" u="sng" dirty="0" err="1" smtClean="0"/>
              <a:t>xa</a:t>
            </a:r>
            <a:r>
              <a:rPr lang="it-IT" b="1" dirty="0" err="1" smtClean="0"/>
              <a:t>ban</a:t>
            </a:r>
            <a:r>
              <a:rPr lang="it-IT" b="1" dirty="0" smtClean="0"/>
              <a:t> e </a:t>
            </a:r>
            <a:r>
              <a:rPr lang="it-IT" b="1" dirty="0" err="1" smtClean="0"/>
              <a:t>Rivaro</a:t>
            </a:r>
            <a:r>
              <a:rPr lang="it-IT" b="1" u="sng" dirty="0" err="1" smtClean="0"/>
              <a:t>xa</a:t>
            </a:r>
            <a:r>
              <a:rPr lang="it-IT" b="1" dirty="0" err="1" smtClean="0"/>
              <a:t>ban</a:t>
            </a:r>
            <a:r>
              <a:rPr lang="it-IT" b="1" dirty="0"/>
              <a:t/>
            </a:r>
            <a:br>
              <a:rPr lang="it-IT" b="1" dirty="0"/>
            </a:br>
            <a:endParaRPr lang="it-IT" dirty="0"/>
          </a:p>
        </p:txBody>
      </p:sp>
      <p:sp>
        <p:nvSpPr>
          <p:cNvPr id="3" name="Segnaposto contenuto 2"/>
          <p:cNvSpPr>
            <a:spLocks noGrp="1"/>
          </p:cNvSpPr>
          <p:nvPr>
            <p:ph idx="1"/>
          </p:nvPr>
        </p:nvSpPr>
        <p:spPr>
          <a:xfrm>
            <a:off x="457200" y="1600201"/>
            <a:ext cx="8229600" cy="3340968"/>
          </a:xfrm>
        </p:spPr>
        <p:txBody>
          <a:bodyPr/>
          <a:lstStyle/>
          <a:p>
            <a:pPr marL="0" indent="0" algn="ctr">
              <a:buNone/>
            </a:pPr>
            <a:r>
              <a:rPr lang="it-IT" dirty="0" smtClean="0">
                <a:latin typeface="Calibri" panose="020F0502020204030204" pitchFamily="34" charset="0"/>
                <a:cs typeface="Calibri" panose="020F0502020204030204" pitchFamily="34" charset="0"/>
              </a:rPr>
              <a:t>Gli </a:t>
            </a:r>
            <a:r>
              <a:rPr lang="it-IT" dirty="0">
                <a:latin typeface="Calibri" panose="020F0502020204030204" pitchFamily="34" charset="0"/>
                <a:cs typeface="Calibri" panose="020F0502020204030204" pitchFamily="34" charset="0"/>
              </a:rPr>
              <a:t>inibitori diretti del fattore </a:t>
            </a:r>
            <a:r>
              <a:rPr lang="it-IT" dirty="0" err="1">
                <a:latin typeface="Calibri" panose="020F0502020204030204" pitchFamily="34" charset="0"/>
                <a:cs typeface="Calibri" panose="020F0502020204030204" pitchFamily="34" charset="0"/>
              </a:rPr>
              <a:t>Xa</a:t>
            </a:r>
            <a:r>
              <a:rPr lang="it-IT" dirty="0">
                <a:latin typeface="Calibri" panose="020F0502020204030204" pitchFamily="34" charset="0"/>
                <a:cs typeface="Calibri" panose="020F0502020204030204" pitchFamily="34" charset="0"/>
              </a:rPr>
              <a:t> in sviluppo possiedono diverse caratteristiche </a:t>
            </a:r>
            <a:r>
              <a:rPr lang="it-IT" dirty="0" smtClean="0">
                <a:latin typeface="Calibri" panose="020F0502020204030204" pitchFamily="34" charset="0"/>
                <a:cs typeface="Calibri" panose="020F0502020204030204" pitchFamily="34" charset="0"/>
              </a:rPr>
              <a:t>dell’anticoagulante </a:t>
            </a:r>
            <a:r>
              <a:rPr lang="it-IT" dirty="0">
                <a:latin typeface="Calibri" panose="020F0502020204030204" pitchFamily="34" charset="0"/>
                <a:cs typeface="Calibri" panose="020F0502020204030204" pitchFamily="34" charset="0"/>
              </a:rPr>
              <a:t>ideale, tra cui la </a:t>
            </a:r>
            <a:r>
              <a:rPr lang="it-IT" dirty="0" err="1" smtClean="0">
                <a:latin typeface="Calibri" panose="020F0502020204030204" pitchFamily="34" charset="0"/>
                <a:cs typeface="Calibri" panose="020F0502020204030204" pitchFamily="34" charset="0"/>
              </a:rPr>
              <a:t>somministrazise</a:t>
            </a:r>
            <a:r>
              <a:rPr lang="it-IT" dirty="0" smtClean="0">
                <a:latin typeface="Calibri" panose="020F0502020204030204" pitchFamily="34" charset="0"/>
                <a:cs typeface="Calibri" panose="020F0502020204030204" pitchFamily="34" charset="0"/>
              </a:rPr>
              <a:t> </a:t>
            </a:r>
            <a:r>
              <a:rPr lang="it-IT" dirty="0">
                <a:latin typeface="Calibri" panose="020F0502020204030204" pitchFamily="34" charset="0"/>
                <a:cs typeface="Calibri" panose="020F0502020204030204" pitchFamily="34" charset="0"/>
              </a:rPr>
              <a:t>orale, una rapida insorgenza d’azione e farmacocinetica e farmacodinamica prevedibili</a:t>
            </a:r>
            <a:r>
              <a:rPr lang="it-IT" dirty="0"/>
              <a:t>.</a:t>
            </a:r>
            <a:br>
              <a:rPr lang="it-IT" dirty="0"/>
            </a:br>
            <a:endParaRPr lang="it-IT" dirty="0"/>
          </a:p>
          <a:p>
            <a:endParaRPr lang="it-IT" dirty="0"/>
          </a:p>
        </p:txBody>
      </p:sp>
    </p:spTree>
    <p:extLst>
      <p:ext uri="{BB962C8B-B14F-4D97-AF65-F5344CB8AC3E}">
        <p14:creationId xmlns:p14="http://schemas.microsoft.com/office/powerpoint/2010/main" val="5521651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it-IT" dirty="0" smtClean="0"/>
              <a:t>AVERROES: vs ASA</a:t>
            </a:r>
            <a:endParaRPr lang="it-IT" dirty="0"/>
          </a:p>
        </p:txBody>
      </p:sp>
      <p:sp>
        <p:nvSpPr>
          <p:cNvPr id="3" name="Rettangolo 2"/>
          <p:cNvSpPr/>
          <p:nvPr/>
        </p:nvSpPr>
        <p:spPr>
          <a:xfrm>
            <a:off x="943834" y="2351039"/>
            <a:ext cx="7488832" cy="1477328"/>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The study was performed in 520 sites worldwide and enrollment of 5,600 patients was completed in December </a:t>
            </a:r>
            <a:r>
              <a:rPr lang="en-US" dirty="0" smtClean="0">
                <a:latin typeface="Calibri" panose="020F0502020204030204" pitchFamily="34" charset="0"/>
                <a:cs typeface="Calibri" panose="020F0502020204030204" pitchFamily="34" charset="0"/>
              </a:rPr>
              <a:t>2009</a:t>
            </a:r>
          </a:p>
          <a:p>
            <a:r>
              <a:rPr lang="it-IT" dirty="0" smtClean="0">
                <a:latin typeface="Calibri" panose="020F0502020204030204" pitchFamily="34" charset="0"/>
                <a:cs typeface="Calibri" panose="020F0502020204030204" pitchFamily="34" charset="0"/>
              </a:rPr>
              <a:t>Inibitore </a:t>
            </a:r>
            <a:r>
              <a:rPr lang="it-IT" dirty="0">
                <a:latin typeface="Calibri" panose="020F0502020204030204" pitchFamily="34" charset="0"/>
                <a:cs typeface="Calibri" panose="020F0502020204030204" pitchFamily="34" charset="0"/>
              </a:rPr>
              <a:t>orale diretto del fattore </a:t>
            </a:r>
            <a:r>
              <a:rPr lang="it-IT" dirty="0" err="1">
                <a:latin typeface="Calibri" panose="020F0502020204030204" pitchFamily="34" charset="0"/>
                <a:cs typeface="Calibri" panose="020F0502020204030204" pitchFamily="34" charset="0"/>
              </a:rPr>
              <a:t>Xa</a:t>
            </a:r>
            <a:r>
              <a:rPr lang="it-IT" dirty="0">
                <a:latin typeface="Calibri" panose="020F0502020204030204" pitchFamily="34" charset="0"/>
                <a:cs typeface="Calibri" panose="020F0502020204030204" pitchFamily="34" charset="0"/>
              </a:rPr>
              <a:t> della coagulazione l’</a:t>
            </a:r>
            <a:r>
              <a:rPr lang="it-IT" dirty="0" err="1">
                <a:latin typeface="Calibri" panose="020F0502020204030204" pitchFamily="34" charset="0"/>
                <a:cs typeface="Calibri" panose="020F0502020204030204" pitchFamily="34" charset="0"/>
              </a:rPr>
              <a:t>apixaban</a:t>
            </a:r>
            <a:r>
              <a:rPr lang="it-IT" dirty="0">
                <a:latin typeface="Calibri" panose="020F0502020204030204" pitchFamily="34" charset="0"/>
                <a:cs typeface="Calibri" panose="020F0502020204030204" pitchFamily="34" charset="0"/>
              </a:rPr>
              <a:t> appartiene a una nuova classe di farmaci per il trattamento della trombosi, che aveva già delineato promettenti prospettive terapeutiche con gli esiti dello </a:t>
            </a:r>
            <a:r>
              <a:rPr lang="it-IT" dirty="0" smtClean="0">
                <a:latin typeface="Calibri" panose="020F0502020204030204" pitchFamily="34" charset="0"/>
                <a:cs typeface="Calibri" panose="020F0502020204030204" pitchFamily="34" charset="0"/>
              </a:rPr>
              <a:t>studio.</a:t>
            </a:r>
          </a:p>
        </p:txBody>
      </p:sp>
    </p:spTree>
    <p:extLst>
      <p:ext uri="{BB962C8B-B14F-4D97-AF65-F5344CB8AC3E}">
        <p14:creationId xmlns:p14="http://schemas.microsoft.com/office/powerpoint/2010/main" val="2317916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7015" y="457199"/>
            <a:ext cx="7772400" cy="2041899"/>
          </a:xfrm>
        </p:spPr>
        <p:txBody>
          <a:bodyPr/>
          <a:lstStyle/>
          <a:p>
            <a:r>
              <a:rPr lang="it-IT" sz="2800" dirty="0">
                <a:latin typeface="Calibri" panose="020F0502020204030204" pitchFamily="34" charset="0"/>
                <a:cs typeface="Calibri" panose="020F0502020204030204" pitchFamily="34" charset="0"/>
              </a:rPr>
              <a:t>Cardiovascolare </a:t>
            </a:r>
            <a:r>
              <a:rPr lang="it-IT" sz="2800" dirty="0" err="1" smtClean="0">
                <a:latin typeface="Calibri" panose="020F0502020204030204" pitchFamily="34" charset="0"/>
                <a:cs typeface="Calibri" panose="020F0502020204030204" pitchFamily="34" charset="0"/>
              </a:rPr>
              <a:t>diseases</a:t>
            </a:r>
            <a:r>
              <a:rPr lang="it-IT" sz="2800" dirty="0" smtClean="0">
                <a:latin typeface="Calibri" panose="020F0502020204030204" pitchFamily="34" charset="0"/>
                <a:cs typeface="Calibri" panose="020F0502020204030204" pitchFamily="34" charset="0"/>
              </a:rPr>
              <a:t> are </a:t>
            </a:r>
            <a:r>
              <a:rPr lang="it-IT" sz="2800" dirty="0">
                <a:latin typeface="Calibri" panose="020F0502020204030204" pitchFamily="34" charset="0"/>
                <a:cs typeface="Calibri" panose="020F0502020204030204" pitchFamily="34" charset="0"/>
              </a:rPr>
              <a:t>the </a:t>
            </a:r>
            <a:r>
              <a:rPr lang="it-IT" sz="2800" dirty="0" err="1">
                <a:latin typeface="Calibri" panose="020F0502020204030204" pitchFamily="34" charset="0"/>
                <a:cs typeface="Calibri" panose="020F0502020204030204" pitchFamily="34" charset="0"/>
              </a:rPr>
              <a:t>leading</a:t>
            </a:r>
            <a:r>
              <a:rPr lang="it-IT" sz="2800" dirty="0">
                <a:latin typeface="Calibri" panose="020F0502020204030204" pitchFamily="34" charset="0"/>
                <a:cs typeface="Calibri" panose="020F0502020204030204" pitchFamily="34" charset="0"/>
              </a:rPr>
              <a:t> </a:t>
            </a:r>
            <a:r>
              <a:rPr lang="it-IT" sz="2800" dirty="0" err="1" smtClean="0">
                <a:latin typeface="Calibri" panose="020F0502020204030204" pitchFamily="34" charset="0"/>
                <a:cs typeface="Calibri" panose="020F0502020204030204" pitchFamily="34" charset="0"/>
              </a:rPr>
              <a:t>causes</a:t>
            </a:r>
            <a:r>
              <a:rPr lang="it-IT" sz="2800" dirty="0" smtClean="0">
                <a:latin typeface="Calibri" panose="020F0502020204030204" pitchFamily="34" charset="0"/>
                <a:cs typeface="Calibri" panose="020F0502020204030204" pitchFamily="34" charset="0"/>
              </a:rPr>
              <a:t> </a:t>
            </a:r>
            <a:r>
              <a:rPr lang="it-IT" sz="2800" dirty="0">
                <a:latin typeface="Calibri" panose="020F0502020204030204" pitchFamily="34" charset="0"/>
                <a:cs typeface="Calibri" panose="020F0502020204030204" pitchFamily="34" charset="0"/>
              </a:rPr>
              <a:t>of </a:t>
            </a:r>
            <a:r>
              <a:rPr lang="it-IT" sz="2800" dirty="0" err="1">
                <a:latin typeface="Calibri" panose="020F0502020204030204" pitchFamily="34" charset="0"/>
                <a:cs typeface="Calibri" panose="020F0502020204030204" pitchFamily="34" charset="0"/>
              </a:rPr>
              <a:t>mortality</a:t>
            </a:r>
            <a:r>
              <a:rPr lang="it-IT" sz="2800" dirty="0">
                <a:latin typeface="Calibri" panose="020F0502020204030204" pitchFamily="34" charset="0"/>
                <a:cs typeface="Calibri" panose="020F0502020204030204" pitchFamily="34" charset="0"/>
              </a:rPr>
              <a:t> and </a:t>
            </a:r>
            <a:r>
              <a:rPr lang="it-IT" sz="2800" dirty="0" err="1">
                <a:latin typeface="Calibri" panose="020F0502020204030204" pitchFamily="34" charset="0"/>
                <a:cs typeface="Calibri" panose="020F0502020204030204" pitchFamily="34" charset="0"/>
              </a:rPr>
              <a:t>morbidity</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worldwide</a:t>
            </a:r>
            <a:r>
              <a:rPr lang="it-IT" sz="4000" dirty="0">
                <a:latin typeface="Calibri" panose="020F0502020204030204" pitchFamily="34" charset="0"/>
                <a:cs typeface="Calibri" panose="020F0502020204030204" pitchFamily="34" charset="0"/>
              </a:rPr>
              <a:t/>
            </a:r>
            <a:br>
              <a:rPr lang="it-IT" sz="4000" dirty="0">
                <a:latin typeface="Calibri" panose="020F0502020204030204" pitchFamily="34" charset="0"/>
                <a:cs typeface="Calibri" panose="020F0502020204030204" pitchFamily="34" charset="0"/>
              </a:rPr>
            </a:br>
            <a:endParaRPr lang="it-IT" sz="4000" dirty="0">
              <a:latin typeface="Calibri" panose="020F0502020204030204" pitchFamily="34" charset="0"/>
              <a:cs typeface="Calibri" panose="020F0502020204030204" pitchFamily="34" charset="0"/>
            </a:endParaRPr>
          </a:p>
        </p:txBody>
      </p:sp>
      <p:sp>
        <p:nvSpPr>
          <p:cNvPr id="2051" name="Rectangle 3"/>
          <p:cNvSpPr>
            <a:spLocks noGrp="1" noChangeArrowheads="1"/>
          </p:cNvSpPr>
          <p:nvPr>
            <p:ph type="subTitle" idx="1"/>
          </p:nvPr>
        </p:nvSpPr>
        <p:spPr>
          <a:xfrm>
            <a:off x="1471333" y="2419724"/>
            <a:ext cx="6400800" cy="1752600"/>
          </a:xfrm>
        </p:spPr>
        <p:txBody>
          <a:bodyPr/>
          <a:lstStyle/>
          <a:p>
            <a:r>
              <a:rPr lang="it-IT"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Thromboembolism</a:t>
            </a:r>
            <a:r>
              <a:rPr lang="it-IT"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it-IT"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a:t>
            </a:r>
            <a:r>
              <a:rPr lang="it-IT"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a:t>
            </a:r>
            <a:r>
              <a:rPr lang="it-IT"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central</a:t>
            </a:r>
            <a:r>
              <a:rPr lang="it-IT"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it-IT"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role</a:t>
            </a:r>
            <a:r>
              <a:rPr lang="it-IT"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it-IT"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cardiovascular</a:t>
            </a:r>
            <a:r>
              <a:rPr lang="it-IT"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it-IT"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disease</a:t>
            </a:r>
            <a:endParaRPr lang="it-IT"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it-IT" dirty="0">
              <a:latin typeface="Tahoma" pitchFamily="34" charset="0"/>
            </a:endParaRPr>
          </a:p>
        </p:txBody>
      </p:sp>
      <p:sp>
        <p:nvSpPr>
          <p:cNvPr id="2052" name="Rectangle 4"/>
          <p:cNvSpPr>
            <a:spLocks noChangeArrowheads="1"/>
          </p:cNvSpPr>
          <p:nvPr/>
        </p:nvSpPr>
        <p:spPr bwMode="auto">
          <a:xfrm>
            <a:off x="611188" y="4724400"/>
            <a:ext cx="8208962" cy="898525"/>
          </a:xfrm>
          <a:prstGeom prst="rect">
            <a:avLst/>
          </a:prstGeom>
          <a:ln>
            <a:headEnd/>
            <a:tailEnd/>
          </a:ln>
          <a:effectLst>
            <a:glow rad="139700">
              <a:schemeClr val="accent6">
                <a:satMod val="175000"/>
                <a:alpha val="40000"/>
              </a:schemeClr>
            </a:glow>
            <a:outerShdw blurRad="40000" dist="20000" dir="5400000" rotWithShape="0">
              <a:srgbClr val="000000">
                <a:alpha val="38000"/>
              </a:srgbClr>
            </a:outerShdw>
          </a:effectLst>
          <a:extLst/>
        </p:spPr>
        <p:style>
          <a:lnRef idx="1">
            <a:schemeClr val="accent2"/>
          </a:lnRef>
          <a:fillRef idx="2">
            <a:schemeClr val="accent2"/>
          </a:fillRef>
          <a:effectRef idx="1">
            <a:schemeClr val="accent2"/>
          </a:effectRef>
          <a:fontRef idx="minor">
            <a:schemeClr val="dk1"/>
          </a:fontRef>
        </p:style>
        <p:txBody>
          <a:bodyPr>
            <a:spAutoFit/>
          </a:bodyPr>
          <a:lstStyle/>
          <a:p>
            <a:pPr algn="ctr">
              <a:lnSpc>
                <a:spcPct val="80000"/>
              </a:lnSpc>
              <a:spcBef>
                <a:spcPct val="20000"/>
              </a:spcBef>
            </a:pPr>
            <a:r>
              <a:rPr lang="it-IT" sz="2800" dirty="0" err="1">
                <a:solidFill>
                  <a:schemeClr val="tx1"/>
                </a:solidFill>
                <a:latin typeface="Calibri" panose="020F0502020204030204" pitchFamily="34" charset="0"/>
                <a:cs typeface="Calibri" panose="020F0502020204030204" pitchFamily="34" charset="0"/>
              </a:rPr>
              <a:t>Unbalance</a:t>
            </a:r>
            <a:r>
              <a:rPr lang="it-IT" sz="2800" dirty="0">
                <a:solidFill>
                  <a:schemeClr val="tx1"/>
                </a:solidFill>
                <a:latin typeface="Calibri" panose="020F0502020204030204" pitchFamily="34" charset="0"/>
                <a:cs typeface="Calibri" panose="020F0502020204030204" pitchFamily="34" charset="0"/>
              </a:rPr>
              <a:t> </a:t>
            </a:r>
            <a:r>
              <a:rPr lang="it-IT" sz="2800" dirty="0" err="1">
                <a:solidFill>
                  <a:schemeClr val="tx1"/>
                </a:solidFill>
                <a:latin typeface="Calibri" panose="020F0502020204030204" pitchFamily="34" charset="0"/>
                <a:cs typeface="Calibri" panose="020F0502020204030204" pitchFamily="34" charset="0"/>
              </a:rPr>
              <a:t>between</a:t>
            </a:r>
            <a:r>
              <a:rPr lang="it-IT" sz="2800" dirty="0">
                <a:solidFill>
                  <a:schemeClr val="tx1"/>
                </a:solidFill>
                <a:latin typeface="Calibri" panose="020F0502020204030204" pitchFamily="34" charset="0"/>
                <a:cs typeface="Calibri" panose="020F0502020204030204" pitchFamily="34" charset="0"/>
              </a:rPr>
              <a:t> </a:t>
            </a:r>
            <a:r>
              <a:rPr lang="it-IT" sz="2800" dirty="0" err="1">
                <a:solidFill>
                  <a:schemeClr val="tx1"/>
                </a:solidFill>
                <a:latin typeface="Calibri" panose="020F0502020204030204" pitchFamily="34" charset="0"/>
                <a:cs typeface="Calibri" panose="020F0502020204030204" pitchFamily="34" charset="0"/>
              </a:rPr>
              <a:t>natural</a:t>
            </a:r>
            <a:r>
              <a:rPr lang="it-IT" sz="2800" dirty="0">
                <a:solidFill>
                  <a:schemeClr val="tx1"/>
                </a:solidFill>
                <a:latin typeface="Calibri" panose="020F0502020204030204" pitchFamily="34" charset="0"/>
                <a:cs typeface="Calibri" panose="020F0502020204030204" pitchFamily="34" charset="0"/>
              </a:rPr>
              <a:t> </a:t>
            </a:r>
            <a:r>
              <a:rPr lang="it-IT" sz="2800" dirty="0" err="1">
                <a:solidFill>
                  <a:schemeClr val="tx1"/>
                </a:solidFill>
                <a:latin typeface="Calibri" panose="020F0502020204030204" pitchFamily="34" charset="0"/>
                <a:cs typeface="Calibri" panose="020F0502020204030204" pitchFamily="34" charset="0"/>
              </a:rPr>
              <a:t>anticoagulation</a:t>
            </a:r>
            <a:r>
              <a:rPr lang="it-IT" sz="2800" dirty="0">
                <a:solidFill>
                  <a:schemeClr val="tx1"/>
                </a:solidFill>
                <a:latin typeface="Calibri" panose="020F0502020204030204" pitchFamily="34" charset="0"/>
                <a:cs typeface="Calibri" panose="020F0502020204030204" pitchFamily="34" charset="0"/>
              </a:rPr>
              <a:t> </a:t>
            </a:r>
          </a:p>
          <a:p>
            <a:pPr algn="ctr">
              <a:lnSpc>
                <a:spcPct val="80000"/>
              </a:lnSpc>
              <a:spcBef>
                <a:spcPct val="20000"/>
              </a:spcBef>
            </a:pPr>
            <a:r>
              <a:rPr lang="it-IT" sz="2800" dirty="0" err="1">
                <a:solidFill>
                  <a:schemeClr val="tx1"/>
                </a:solidFill>
                <a:latin typeface="Calibri" panose="020F0502020204030204" pitchFamily="34" charset="0"/>
                <a:cs typeface="Calibri" panose="020F0502020204030204" pitchFamily="34" charset="0"/>
              </a:rPr>
              <a:t>factors</a:t>
            </a:r>
            <a:r>
              <a:rPr lang="it-IT" sz="2800" dirty="0">
                <a:solidFill>
                  <a:schemeClr val="tx1"/>
                </a:solidFill>
                <a:latin typeface="Calibri" panose="020F0502020204030204" pitchFamily="34" charset="0"/>
                <a:cs typeface="Calibri" panose="020F0502020204030204" pitchFamily="34" charset="0"/>
              </a:rPr>
              <a:t> and </a:t>
            </a:r>
            <a:r>
              <a:rPr lang="it-IT" sz="2800" dirty="0" err="1">
                <a:solidFill>
                  <a:schemeClr val="tx1"/>
                </a:solidFill>
                <a:latin typeface="Calibri" panose="020F0502020204030204" pitchFamily="34" charset="0"/>
                <a:cs typeface="Calibri" panose="020F0502020204030204" pitchFamily="34" charset="0"/>
              </a:rPr>
              <a:t>fibrinolytic</a:t>
            </a:r>
            <a:r>
              <a:rPr lang="it-IT" sz="2800" dirty="0">
                <a:solidFill>
                  <a:schemeClr val="tx1"/>
                </a:solidFill>
                <a:latin typeface="Calibri" panose="020F0502020204030204" pitchFamily="34" charset="0"/>
                <a:cs typeface="Calibri" panose="020F0502020204030204" pitchFamily="34" charset="0"/>
              </a:rPr>
              <a:t> </a:t>
            </a:r>
            <a:r>
              <a:rPr lang="it-IT" sz="2800" dirty="0" err="1">
                <a:solidFill>
                  <a:schemeClr val="tx1"/>
                </a:solidFill>
                <a:latin typeface="Calibri" panose="020F0502020204030204" pitchFamily="34" charset="0"/>
                <a:cs typeface="Calibri" panose="020F0502020204030204" pitchFamily="34" charset="0"/>
              </a:rPr>
              <a:t>system</a:t>
            </a:r>
            <a:endParaRPr lang="it-IT" sz="2800"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it-IT" sz="2800" dirty="0" smtClean="0">
                <a:latin typeface="Calibri" panose="020F0502020204030204" pitchFamily="34" charset="0"/>
                <a:cs typeface="Calibri" panose="020F0502020204030204" pitchFamily="34" charset="0"/>
              </a:rPr>
              <a:t>AERROES: </a:t>
            </a:r>
            <a:r>
              <a:rPr lang="it-IT" sz="2800" dirty="0" err="1" smtClean="0">
                <a:latin typeface="Calibri" panose="020F0502020204030204" pitchFamily="34" charset="0"/>
                <a:cs typeface="Calibri" panose="020F0502020204030204" pitchFamily="34" charset="0"/>
              </a:rPr>
              <a:t>apixaban</a:t>
            </a:r>
            <a:r>
              <a:rPr lang="it-IT" sz="2800" dirty="0" smtClean="0">
                <a:latin typeface="Calibri" panose="020F0502020204030204" pitchFamily="34" charset="0"/>
                <a:cs typeface="Calibri" panose="020F0502020204030204" pitchFamily="34" charset="0"/>
              </a:rPr>
              <a:t> vs. ASA </a:t>
            </a:r>
            <a:r>
              <a:rPr lang="it-IT" sz="2800" dirty="0" err="1" smtClean="0">
                <a:latin typeface="Calibri" panose="020F0502020204030204" pitchFamily="34" charset="0"/>
                <a:cs typeface="Calibri" panose="020F0502020204030204" pitchFamily="34" charset="0"/>
              </a:rPr>
              <a:t>Results</a:t>
            </a:r>
            <a:endParaRPr lang="it-IT" sz="2800" dirty="0">
              <a:latin typeface="Calibri" panose="020F0502020204030204" pitchFamily="34" charset="0"/>
              <a:cs typeface="Calibri" panose="020F0502020204030204" pitchFamily="34" charset="0"/>
            </a:endParaRPr>
          </a:p>
        </p:txBody>
      </p:sp>
      <p:sp>
        <p:nvSpPr>
          <p:cNvPr id="3" name="Rettangolo 2"/>
          <p:cNvSpPr/>
          <p:nvPr/>
        </p:nvSpPr>
        <p:spPr>
          <a:xfrm>
            <a:off x="395536" y="2073622"/>
            <a:ext cx="8064896" cy="923330"/>
          </a:xfrm>
          <a:prstGeom prst="rect">
            <a:avLst/>
          </a:prstGeom>
        </p:spPr>
        <p:txBody>
          <a:bodyPr wrap="square">
            <a:spAutoFit/>
          </a:bodyPr>
          <a:lstStyle/>
          <a:p>
            <a:r>
              <a:rPr lang="en-US" dirty="0"/>
              <a:t>The annual rate of stroke or systemic embolism (the primary outcome) was 4.0% per year on aspirin and 1.7% per year on </a:t>
            </a:r>
            <a:r>
              <a:rPr lang="en-US" dirty="0" err="1"/>
              <a:t>apixaban</a:t>
            </a:r>
            <a:r>
              <a:rPr lang="en-US" dirty="0"/>
              <a:t> (Hazard Ratio 0.43, 95% CI, 0.30-0.62, p=0.000004).</a:t>
            </a:r>
            <a:endParaRPr lang="it-IT" dirty="0"/>
          </a:p>
        </p:txBody>
      </p:sp>
      <p:sp>
        <p:nvSpPr>
          <p:cNvPr id="4" name="Rettangolo 3"/>
          <p:cNvSpPr/>
          <p:nvPr/>
        </p:nvSpPr>
        <p:spPr>
          <a:xfrm>
            <a:off x="395536" y="3083827"/>
            <a:ext cx="7920880" cy="646331"/>
          </a:xfrm>
          <a:prstGeom prst="rect">
            <a:avLst/>
          </a:prstGeom>
        </p:spPr>
        <p:txBody>
          <a:bodyPr wrap="square">
            <a:spAutoFit/>
          </a:bodyPr>
          <a:lstStyle/>
          <a:p>
            <a:r>
              <a:rPr lang="en-US" dirty="0"/>
              <a:t>The rate of major hemorrhage was 1.2% per year on aspirin and 1.5% per year on </a:t>
            </a:r>
            <a:r>
              <a:rPr lang="en-US" dirty="0" err="1"/>
              <a:t>apixaban</a:t>
            </a:r>
            <a:r>
              <a:rPr lang="en-US" dirty="0"/>
              <a:t> (Hazard Ratio 1.26, 95% CI, 0.79-2.00, p=0.33). T</a:t>
            </a:r>
            <a:endParaRPr lang="it-IT" dirty="0"/>
          </a:p>
        </p:txBody>
      </p:sp>
      <p:sp>
        <p:nvSpPr>
          <p:cNvPr id="5" name="Rettangolo 4"/>
          <p:cNvSpPr/>
          <p:nvPr/>
        </p:nvSpPr>
        <p:spPr>
          <a:xfrm>
            <a:off x="400381" y="3827440"/>
            <a:ext cx="7956376" cy="923330"/>
          </a:xfrm>
          <a:prstGeom prst="rect">
            <a:avLst/>
          </a:prstGeom>
        </p:spPr>
        <p:txBody>
          <a:bodyPr wrap="square">
            <a:spAutoFit/>
          </a:bodyPr>
          <a:lstStyle/>
          <a:p>
            <a:r>
              <a:rPr lang="en-US" dirty="0"/>
              <a:t>The rate of hemorrhagic stroke was 0.2% per year in both treatment groups (Hazard Ratio 1.15, 95% CI, 0.42-3.17, p=0.79). There was no evidence of hepatic toxicity or other major adverse events. </a:t>
            </a:r>
            <a:endParaRPr lang="it-IT" dirty="0"/>
          </a:p>
        </p:txBody>
      </p:sp>
      <p:sp>
        <p:nvSpPr>
          <p:cNvPr id="6" name="Rettangolo 5"/>
          <p:cNvSpPr/>
          <p:nvPr/>
        </p:nvSpPr>
        <p:spPr>
          <a:xfrm>
            <a:off x="645459" y="4999841"/>
            <a:ext cx="7651377" cy="1200329"/>
          </a:xfrm>
          <a:prstGeom prst="rect">
            <a:avLst/>
          </a:prstGeom>
          <a:effectLst>
            <a:glow rad="1016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dirty="0" err="1" smtClean="0"/>
              <a:t>Apixaban</a:t>
            </a:r>
            <a:r>
              <a:rPr lang="en-US" b="1" dirty="0" smtClean="0"/>
              <a:t> </a:t>
            </a:r>
            <a:r>
              <a:rPr lang="en-US" b="1" dirty="0"/>
              <a:t>reduces the risk of stroke or systemic embolism by 57% with no significant increased risk in major hemorrhage. </a:t>
            </a:r>
            <a:r>
              <a:rPr lang="en-US" b="1" dirty="0" err="1"/>
              <a:t>Apixaban</a:t>
            </a:r>
            <a:r>
              <a:rPr lang="en-US" b="1" dirty="0"/>
              <a:t> offers an important advantage over a</a:t>
            </a:r>
            <a:r>
              <a:rPr lang="en-US" dirty="0"/>
              <a:t>spirin for prevention of stroke in these patients. </a:t>
            </a:r>
            <a:endParaRPr lang="it-IT" dirty="0"/>
          </a:p>
        </p:txBody>
      </p:sp>
    </p:spTree>
    <p:extLst>
      <p:ext uri="{BB962C8B-B14F-4D97-AF65-F5344CB8AC3E}">
        <p14:creationId xmlns:p14="http://schemas.microsoft.com/office/powerpoint/2010/main" val="275678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Vantaggi</a:t>
            </a:r>
            <a:endParaRPr lang="it-IT" dirty="0"/>
          </a:p>
        </p:txBody>
      </p:sp>
      <p:sp>
        <p:nvSpPr>
          <p:cNvPr id="5" name="Segnaposto contenuto 4"/>
          <p:cNvSpPr>
            <a:spLocks noGrp="1"/>
          </p:cNvSpPr>
          <p:nvPr>
            <p:ph idx="1"/>
          </p:nvPr>
        </p:nvSpPr>
        <p:spPr/>
        <p:txBody>
          <a:bodyPr/>
          <a:lstStyle/>
          <a:p>
            <a:r>
              <a:rPr lang="it-IT" dirty="0" smtClean="0"/>
              <a:t>Non necessita di monitoraggio INR</a:t>
            </a:r>
          </a:p>
          <a:p>
            <a:r>
              <a:rPr lang="it-IT" dirty="0" smtClean="0"/>
              <a:t>Non ci sono importanti interazioni con la dieta e con altri farmaci</a:t>
            </a:r>
          </a:p>
          <a:p>
            <a:r>
              <a:rPr lang="it-IT" dirty="0" smtClean="0"/>
              <a:t>Efficacia immediata</a:t>
            </a:r>
          </a:p>
          <a:p>
            <a:r>
              <a:rPr lang="it-IT" dirty="0" smtClean="0"/>
              <a:t>Rischio di emorragia inferiore al </a:t>
            </a:r>
            <a:r>
              <a:rPr lang="it-IT" dirty="0" err="1" smtClean="0"/>
              <a:t>warfarin</a:t>
            </a:r>
            <a:endParaRPr lang="it-IT" dirty="0" smtClean="0"/>
          </a:p>
          <a:p>
            <a:endParaRPr lang="it-IT"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Farmacocinetica</a:t>
            </a:r>
            <a:endParaRPr lang="it-IT" dirty="0"/>
          </a:p>
        </p:txBody>
      </p:sp>
      <p:sp>
        <p:nvSpPr>
          <p:cNvPr id="3" name="Segnaposto contenuto 2"/>
          <p:cNvSpPr>
            <a:spLocks noGrp="1"/>
          </p:cNvSpPr>
          <p:nvPr>
            <p:ph idx="1"/>
          </p:nvPr>
        </p:nvSpPr>
        <p:spPr/>
        <p:txBody>
          <a:bodyPr/>
          <a:lstStyle/>
          <a:p>
            <a:r>
              <a:rPr lang="it-IT" dirty="0" smtClean="0"/>
              <a:t>Ottima biodisponibilità per via orale</a:t>
            </a:r>
          </a:p>
          <a:p>
            <a:r>
              <a:rPr lang="it-IT" dirty="0" smtClean="0"/>
              <a:t>Scarso legame con proteine plasmatiche</a:t>
            </a:r>
          </a:p>
          <a:p>
            <a:r>
              <a:rPr lang="it-IT" dirty="0" smtClean="0"/>
              <a:t>Volume di distribuzione che include il volume intracellulare;</a:t>
            </a:r>
          </a:p>
          <a:p>
            <a:r>
              <a:rPr lang="it-IT" dirty="0" smtClean="0"/>
              <a:t>Eliminazione renale (Aggiustamento della dose in caso di scompenso renale)</a:t>
            </a:r>
            <a:endParaRPr lang="it-IT"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buNone/>
            </a:pPr>
            <a:endParaRPr lang="it-IT" dirty="0" smtClean="0"/>
          </a:p>
          <a:p>
            <a:pPr>
              <a:buNone/>
            </a:pPr>
            <a:endParaRPr lang="it-IT" dirty="0" smtClean="0"/>
          </a:p>
          <a:p>
            <a:pPr algn="ctr">
              <a:buNone/>
            </a:pPr>
            <a:r>
              <a:rPr lang="it-IT" dirty="0" smtClean="0"/>
              <a:t>Farmaci ad attività terapeutica nella fibrillazione atriale </a:t>
            </a:r>
            <a:endParaRPr lang="it-IT"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5083" y="1600200"/>
            <a:ext cx="727485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93689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solidFill>
            <a:schemeClr val="bg1"/>
          </a:solidFill>
          <a:ln>
            <a:solidFill>
              <a:schemeClr val="bg1"/>
            </a:solidFill>
            <a:headEnd/>
            <a:tailEnd/>
          </a:ln>
        </p:spPr>
        <p:style>
          <a:lnRef idx="1">
            <a:schemeClr val="accent4"/>
          </a:lnRef>
          <a:fillRef idx="2">
            <a:schemeClr val="accent4"/>
          </a:fillRef>
          <a:effectRef idx="1">
            <a:schemeClr val="accent4"/>
          </a:effectRef>
          <a:fontRef idx="minor">
            <a:schemeClr val="dk1"/>
          </a:fontRef>
        </p:style>
        <p:txBody>
          <a:bodyPr/>
          <a:lstStyle/>
          <a:p>
            <a:r>
              <a:rPr lang="it-IT"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Fibrinolitici</a:t>
            </a:r>
          </a:p>
        </p:txBody>
      </p:sp>
      <p:sp>
        <p:nvSpPr>
          <p:cNvPr id="99331" name="Rectangle 3"/>
          <p:cNvSpPr>
            <a:spLocks noGrp="1" noChangeArrowheads="1"/>
          </p:cNvSpPr>
          <p:nvPr>
            <p:ph type="body" idx="1"/>
          </p:nvPr>
        </p:nvSpPr>
        <p:spPr>
          <a:xfrm>
            <a:off x="395288" y="2332038"/>
            <a:ext cx="8229600" cy="2392362"/>
          </a:xfrm>
          <a:ln>
            <a:headEnd/>
            <a:tailEnd/>
          </a:ln>
        </p:spPr>
        <p:style>
          <a:lnRef idx="2">
            <a:schemeClr val="accent3"/>
          </a:lnRef>
          <a:fillRef idx="1">
            <a:schemeClr val="lt1"/>
          </a:fillRef>
          <a:effectRef idx="0">
            <a:schemeClr val="accent3"/>
          </a:effectRef>
          <a:fontRef idx="minor">
            <a:schemeClr val="dk1"/>
          </a:fontRef>
        </p:style>
        <p:txBody>
          <a:bodyPr/>
          <a:lstStyle/>
          <a:p>
            <a:pPr marL="0" indent="0">
              <a:buNone/>
            </a:pPr>
            <a:r>
              <a:rPr lang="it-IT" sz="2800" dirty="0" err="1">
                <a:latin typeface="Calibri" panose="020F0502020204030204" pitchFamily="34" charset="0"/>
                <a:cs typeface="Calibri" panose="020F0502020204030204" pitchFamily="34" charset="0"/>
              </a:rPr>
              <a:t>Plasminogeno</a:t>
            </a:r>
            <a:endParaRPr lang="it-IT" sz="2800" dirty="0">
              <a:latin typeface="Calibri" panose="020F0502020204030204" pitchFamily="34" charset="0"/>
              <a:cs typeface="Calibri" panose="020F0502020204030204" pitchFamily="34" charset="0"/>
            </a:endParaRPr>
          </a:p>
          <a:p>
            <a:pPr marL="0" indent="0">
              <a:buNone/>
            </a:pPr>
            <a:r>
              <a:rPr lang="it-IT" sz="2800" dirty="0" err="1">
                <a:latin typeface="Calibri" panose="020F0502020204030204" pitchFamily="34" charset="0"/>
                <a:cs typeface="Calibri" panose="020F0502020204030204" pitchFamily="34" charset="0"/>
              </a:rPr>
              <a:t>Steptochinase</a:t>
            </a:r>
            <a:endParaRPr lang="it-IT" sz="2800" dirty="0">
              <a:latin typeface="Calibri" panose="020F0502020204030204" pitchFamily="34" charset="0"/>
              <a:cs typeface="Calibri" panose="020F0502020204030204" pitchFamily="34" charset="0"/>
            </a:endParaRPr>
          </a:p>
          <a:p>
            <a:pPr marL="0" indent="0">
              <a:buNone/>
            </a:pPr>
            <a:r>
              <a:rPr lang="it-IT" sz="2800" dirty="0" err="1">
                <a:latin typeface="Calibri" panose="020F0502020204030204" pitchFamily="34" charset="0"/>
                <a:cs typeface="Calibri" panose="020F0502020204030204" pitchFamily="34" charset="0"/>
              </a:rPr>
              <a:t>Urochinase</a:t>
            </a:r>
            <a:endParaRPr lang="it-IT" sz="2800" dirty="0">
              <a:latin typeface="Calibri" panose="020F0502020204030204" pitchFamily="34" charset="0"/>
              <a:cs typeface="Calibri" panose="020F0502020204030204" pitchFamily="34" charset="0"/>
            </a:endParaRPr>
          </a:p>
          <a:p>
            <a:pPr marL="0" indent="0">
              <a:buNone/>
            </a:pPr>
            <a:r>
              <a:rPr lang="it-IT" sz="2800" dirty="0">
                <a:latin typeface="Calibri" panose="020F0502020204030204" pitchFamily="34" charset="0"/>
                <a:cs typeface="Calibri" panose="020F0502020204030204" pitchFamily="34" charset="0"/>
              </a:rPr>
              <a:t>Attivatore del </a:t>
            </a:r>
            <a:r>
              <a:rPr lang="it-IT" sz="2800" dirty="0" err="1" smtClean="0">
                <a:latin typeface="Calibri" panose="020F0502020204030204" pitchFamily="34" charset="0"/>
                <a:cs typeface="Calibri" panose="020F0502020204030204" pitchFamily="34" charset="0"/>
              </a:rPr>
              <a:t>plasminogeno</a:t>
            </a:r>
            <a:r>
              <a:rPr lang="it-IT" sz="2800" dirty="0" smtClean="0">
                <a:latin typeface="Calibri" panose="020F0502020204030204" pitchFamily="34" charset="0"/>
                <a:cs typeface="Calibri" panose="020F0502020204030204" pitchFamily="34" charset="0"/>
              </a:rPr>
              <a:t> (</a:t>
            </a:r>
            <a:r>
              <a:rPr lang="it-IT" sz="2800" dirty="0" err="1" smtClean="0">
                <a:latin typeface="Calibri" panose="020F0502020204030204" pitchFamily="34" charset="0"/>
                <a:cs typeface="Calibri" panose="020F0502020204030204" pitchFamily="34" charset="0"/>
              </a:rPr>
              <a:t>tPA</a:t>
            </a:r>
            <a:r>
              <a:rPr lang="it-IT" sz="2800" dirty="0" smtClean="0">
                <a:latin typeface="Calibri" panose="020F0502020204030204" pitchFamily="34" charset="0"/>
                <a:cs typeface="Calibri" panose="020F0502020204030204" pitchFamily="34" charset="0"/>
              </a:rPr>
              <a:t>)</a:t>
            </a:r>
            <a:endParaRPr lang="it-IT" sz="2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95660"/>
            <a:ext cx="8229600" cy="1143000"/>
          </a:xfrm>
        </p:spPr>
        <p:txBody>
          <a:bodyPr/>
          <a:lstStyle/>
          <a:p>
            <a:r>
              <a:rPr lang="it-IT" dirty="0" smtClean="0">
                <a:latin typeface="Calibri" panose="020F0502020204030204" pitchFamily="34" charset="0"/>
                <a:cs typeface="Calibri" panose="020F0502020204030204" pitchFamily="34" charset="0"/>
              </a:rPr>
              <a:t>Indicazioni</a:t>
            </a:r>
            <a:endParaRPr lang="it-IT" dirty="0">
              <a:latin typeface="Calibri" panose="020F0502020204030204" pitchFamily="34" charset="0"/>
              <a:cs typeface="Calibri" panose="020F0502020204030204" pitchFamily="34" charset="0"/>
            </a:endParaRPr>
          </a:p>
        </p:txBody>
      </p:sp>
      <p:sp>
        <p:nvSpPr>
          <p:cNvPr id="3" name="Segnaposto contenuto 2"/>
          <p:cNvSpPr>
            <a:spLocks noGrp="1"/>
          </p:cNvSpPr>
          <p:nvPr>
            <p:ph idx="1"/>
          </p:nvPr>
        </p:nvSpPr>
        <p:spPr>
          <a:xfrm>
            <a:off x="457200" y="1600201"/>
            <a:ext cx="8229600" cy="2891118"/>
          </a:xfrm>
        </p:spPr>
        <p:txBody>
          <a:bodyPr/>
          <a:lstStyle/>
          <a:p>
            <a:pPr marL="0" indent="0">
              <a:buNone/>
            </a:pPr>
            <a:r>
              <a:rPr lang="it-IT" dirty="0" smtClean="0">
                <a:latin typeface="Calibri" panose="020F0502020204030204" pitchFamily="34" charset="0"/>
                <a:cs typeface="Calibri" panose="020F0502020204030204" pitchFamily="34" charset="0"/>
              </a:rPr>
              <a:t>Dissoluzione di trombi a livello cardiaco, polmonare, cerebrale</a:t>
            </a:r>
          </a:p>
          <a:p>
            <a:endParaRPr lang="it-IT" dirty="0">
              <a:latin typeface="Calibri" panose="020F0502020204030204" pitchFamily="34" charset="0"/>
              <a:cs typeface="Calibri" panose="020F0502020204030204" pitchFamily="34" charset="0"/>
            </a:endParaRPr>
          </a:p>
          <a:p>
            <a:endParaRPr lang="it-IT"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regulate"/>
          <p:cNvPicPr>
            <a:picLocks noChangeAspect="1" noChangeArrowheads="1"/>
          </p:cNvPicPr>
          <p:nvPr/>
        </p:nvPicPr>
        <p:blipFill>
          <a:blip r:embed="rId2">
            <a:lum bright="-20000" contrast="30000"/>
            <a:extLst>
              <a:ext uri="{28A0092B-C50C-407E-A947-70E740481C1C}">
                <a14:useLocalDpi xmlns:a14="http://schemas.microsoft.com/office/drawing/2010/main" val="0"/>
              </a:ext>
            </a:extLst>
          </a:blip>
          <a:srcRect/>
          <a:stretch>
            <a:fillRect/>
          </a:stretch>
        </p:blipFill>
        <p:spPr bwMode="auto">
          <a:xfrm>
            <a:off x="762000" y="304800"/>
            <a:ext cx="7620000" cy="6270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762000" y="609600"/>
            <a:ext cx="4064000" cy="495300"/>
          </a:xfrm>
          <a:prstGeom prst="rect">
            <a:avLst/>
          </a:prstGeom>
          <a:solidFill>
            <a:srgbClr val="FF33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sz="2400" b="1">
                <a:solidFill>
                  <a:schemeClr val="bg1"/>
                </a:solidFill>
                <a:latin typeface="Arial" pitchFamily="34" charset="0"/>
              </a:rPr>
              <a:t>Sistema del plasminogeno</a:t>
            </a:r>
          </a:p>
        </p:txBody>
      </p:sp>
      <p:sp>
        <p:nvSpPr>
          <p:cNvPr id="79875" name="Text Box 3"/>
          <p:cNvSpPr txBox="1">
            <a:spLocks noChangeArrowheads="1"/>
          </p:cNvSpPr>
          <p:nvPr/>
        </p:nvSpPr>
        <p:spPr bwMode="auto">
          <a:xfrm>
            <a:off x="1219200" y="2949575"/>
            <a:ext cx="1906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sz="2000" b="1">
                <a:latin typeface="Arial" pitchFamily="34" charset="0"/>
              </a:rPr>
              <a:t>plasminogeno</a:t>
            </a:r>
          </a:p>
        </p:txBody>
      </p:sp>
      <p:sp>
        <p:nvSpPr>
          <p:cNvPr id="79876" name="Text Box 4"/>
          <p:cNvSpPr txBox="1">
            <a:spLocks noChangeArrowheads="1"/>
          </p:cNvSpPr>
          <p:nvPr/>
        </p:nvSpPr>
        <p:spPr bwMode="auto">
          <a:xfrm>
            <a:off x="4937125" y="2951163"/>
            <a:ext cx="1284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sz="2000" b="1">
                <a:latin typeface="Arial" pitchFamily="34" charset="0"/>
              </a:rPr>
              <a:t>plasmina</a:t>
            </a:r>
          </a:p>
        </p:txBody>
      </p:sp>
      <p:sp>
        <p:nvSpPr>
          <p:cNvPr id="79877" name="Text Box 5"/>
          <p:cNvSpPr txBox="1">
            <a:spLocks noChangeArrowheads="1"/>
          </p:cNvSpPr>
          <p:nvPr/>
        </p:nvSpPr>
        <p:spPr bwMode="auto">
          <a:xfrm>
            <a:off x="6934200" y="2030413"/>
            <a:ext cx="958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sz="2000" b="1">
                <a:latin typeface="Arial" pitchFamily="34" charset="0"/>
              </a:rPr>
              <a:t>fibrina</a:t>
            </a:r>
          </a:p>
        </p:txBody>
      </p:sp>
      <p:sp>
        <p:nvSpPr>
          <p:cNvPr id="79878" name="Text Box 6"/>
          <p:cNvSpPr txBox="1">
            <a:spLocks noChangeArrowheads="1"/>
          </p:cNvSpPr>
          <p:nvPr/>
        </p:nvSpPr>
        <p:spPr bwMode="auto">
          <a:xfrm>
            <a:off x="7067550" y="3935413"/>
            <a:ext cx="693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sz="2000" b="1">
                <a:latin typeface="Arial" pitchFamily="34" charset="0"/>
              </a:rPr>
              <a:t>FDP</a:t>
            </a:r>
          </a:p>
        </p:txBody>
      </p:sp>
      <p:sp>
        <p:nvSpPr>
          <p:cNvPr id="79879" name="Text Box 7"/>
          <p:cNvSpPr txBox="1">
            <a:spLocks noChangeArrowheads="1"/>
          </p:cNvSpPr>
          <p:nvPr/>
        </p:nvSpPr>
        <p:spPr bwMode="auto">
          <a:xfrm>
            <a:off x="4343400" y="4316413"/>
            <a:ext cx="2397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sz="2000" b="1">
                <a:latin typeface="Arial" pitchFamily="34" charset="0"/>
              </a:rPr>
              <a:t>alfa2-antiplasmina</a:t>
            </a:r>
          </a:p>
        </p:txBody>
      </p:sp>
      <p:sp>
        <p:nvSpPr>
          <p:cNvPr id="79880" name="Text Box 8"/>
          <p:cNvSpPr txBox="1">
            <a:spLocks noChangeArrowheads="1"/>
          </p:cNvSpPr>
          <p:nvPr/>
        </p:nvSpPr>
        <p:spPr bwMode="auto">
          <a:xfrm>
            <a:off x="3733800" y="1905000"/>
            <a:ext cx="777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sz="2000" b="1">
                <a:latin typeface="Arial" pitchFamily="34" charset="0"/>
              </a:rPr>
              <a:t>t-PA</a:t>
            </a:r>
          </a:p>
          <a:p>
            <a:pPr eaLnBrk="0" hangingPunct="0"/>
            <a:r>
              <a:rPr lang="it-IT" sz="2000" b="1">
                <a:latin typeface="Arial" pitchFamily="34" charset="0"/>
              </a:rPr>
              <a:t>u-PA</a:t>
            </a:r>
          </a:p>
        </p:txBody>
      </p:sp>
      <p:sp>
        <p:nvSpPr>
          <p:cNvPr id="79881" name="Line 9"/>
          <p:cNvSpPr>
            <a:spLocks noChangeShapeType="1"/>
          </p:cNvSpPr>
          <p:nvPr/>
        </p:nvSpPr>
        <p:spPr bwMode="auto">
          <a:xfrm>
            <a:off x="3200400" y="3149600"/>
            <a:ext cx="1600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9882" name="Line 10"/>
          <p:cNvSpPr>
            <a:spLocks noChangeShapeType="1"/>
          </p:cNvSpPr>
          <p:nvPr/>
        </p:nvSpPr>
        <p:spPr bwMode="auto">
          <a:xfrm>
            <a:off x="4051300" y="2563813"/>
            <a:ext cx="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9883" name="Text Box 11"/>
          <p:cNvSpPr txBox="1">
            <a:spLocks noChangeArrowheads="1"/>
          </p:cNvSpPr>
          <p:nvPr/>
        </p:nvSpPr>
        <p:spPr bwMode="auto">
          <a:xfrm>
            <a:off x="1676400" y="1954213"/>
            <a:ext cx="833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sz="2000" b="1">
                <a:latin typeface="Arial" pitchFamily="34" charset="0"/>
              </a:rPr>
              <a:t>PAI-1</a:t>
            </a:r>
          </a:p>
          <a:p>
            <a:pPr eaLnBrk="0" hangingPunct="0"/>
            <a:r>
              <a:rPr lang="it-IT" sz="2000" b="1">
                <a:latin typeface="Arial" pitchFamily="34" charset="0"/>
              </a:rPr>
              <a:t>PAI-2</a:t>
            </a:r>
          </a:p>
        </p:txBody>
      </p:sp>
      <p:sp>
        <p:nvSpPr>
          <p:cNvPr id="79884" name="Line 12"/>
          <p:cNvSpPr>
            <a:spLocks noChangeShapeType="1"/>
          </p:cNvSpPr>
          <p:nvPr/>
        </p:nvSpPr>
        <p:spPr bwMode="auto">
          <a:xfrm>
            <a:off x="2667000" y="2335213"/>
            <a:ext cx="914400"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9885" name="Line 13"/>
          <p:cNvSpPr>
            <a:spLocks noChangeShapeType="1"/>
          </p:cNvSpPr>
          <p:nvPr/>
        </p:nvSpPr>
        <p:spPr bwMode="auto">
          <a:xfrm>
            <a:off x="7413625" y="2640013"/>
            <a:ext cx="0" cy="914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9886" name="Line 14"/>
          <p:cNvSpPr>
            <a:spLocks noChangeShapeType="1"/>
          </p:cNvSpPr>
          <p:nvPr/>
        </p:nvSpPr>
        <p:spPr bwMode="auto">
          <a:xfrm>
            <a:off x="6324600" y="3148013"/>
            <a:ext cx="762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9887" name="Line 15"/>
          <p:cNvSpPr>
            <a:spLocks noChangeShapeType="1"/>
          </p:cNvSpPr>
          <p:nvPr/>
        </p:nvSpPr>
        <p:spPr bwMode="auto">
          <a:xfrm flipV="1">
            <a:off x="5638800" y="3478213"/>
            <a:ext cx="0" cy="685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79888" name="Group 16"/>
          <p:cNvGrpSpPr>
            <a:grpSpLocks/>
          </p:cNvGrpSpPr>
          <p:nvPr/>
        </p:nvGrpSpPr>
        <p:grpSpPr bwMode="auto">
          <a:xfrm>
            <a:off x="1447800" y="4316413"/>
            <a:ext cx="1638300" cy="1371600"/>
            <a:chOff x="672" y="2976"/>
            <a:chExt cx="1032" cy="864"/>
          </a:xfrm>
        </p:grpSpPr>
        <p:sp>
          <p:nvSpPr>
            <p:cNvPr id="79889" name="Line 17"/>
            <p:cNvSpPr>
              <a:spLocks noChangeShapeType="1"/>
            </p:cNvSpPr>
            <p:nvPr/>
          </p:nvSpPr>
          <p:spPr bwMode="auto">
            <a:xfrm>
              <a:off x="672" y="3168"/>
              <a:ext cx="52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9890" name="Line 18"/>
            <p:cNvSpPr>
              <a:spLocks noChangeShapeType="1"/>
            </p:cNvSpPr>
            <p:nvPr/>
          </p:nvSpPr>
          <p:spPr bwMode="auto">
            <a:xfrm>
              <a:off x="672" y="3648"/>
              <a:ext cx="528"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79891" name="Group 19"/>
            <p:cNvGrpSpPr>
              <a:grpSpLocks/>
            </p:cNvGrpSpPr>
            <p:nvPr/>
          </p:nvGrpSpPr>
          <p:grpSpPr bwMode="auto">
            <a:xfrm>
              <a:off x="1320" y="2976"/>
              <a:ext cx="384" cy="384"/>
              <a:chOff x="1296" y="2976"/>
              <a:chExt cx="384" cy="384"/>
            </a:xfrm>
          </p:grpSpPr>
          <p:sp>
            <p:nvSpPr>
              <p:cNvPr id="79892" name="Text Box 20"/>
              <p:cNvSpPr txBox="1">
                <a:spLocks noChangeArrowheads="1"/>
              </p:cNvSpPr>
              <p:nvPr/>
            </p:nvSpPr>
            <p:spPr bwMode="auto">
              <a:xfrm>
                <a:off x="1364" y="3005"/>
                <a:ext cx="247"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sz="2800" b="1">
                    <a:latin typeface="Arial" pitchFamily="34" charset="0"/>
                  </a:rPr>
                  <a:t>+</a:t>
                </a:r>
              </a:p>
            </p:txBody>
          </p:sp>
          <p:sp>
            <p:nvSpPr>
              <p:cNvPr id="79893" name="Oval 21"/>
              <p:cNvSpPr>
                <a:spLocks noChangeArrowheads="1"/>
              </p:cNvSpPr>
              <p:nvPr/>
            </p:nvSpPr>
            <p:spPr bwMode="auto">
              <a:xfrm>
                <a:off x="1296" y="2976"/>
                <a:ext cx="384" cy="38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79894" name="Group 22"/>
            <p:cNvGrpSpPr>
              <a:grpSpLocks/>
            </p:cNvGrpSpPr>
            <p:nvPr/>
          </p:nvGrpSpPr>
          <p:grpSpPr bwMode="auto">
            <a:xfrm>
              <a:off x="1320" y="3456"/>
              <a:ext cx="384" cy="384"/>
              <a:chOff x="1344" y="3456"/>
              <a:chExt cx="384" cy="384"/>
            </a:xfrm>
          </p:grpSpPr>
          <p:sp>
            <p:nvSpPr>
              <p:cNvPr id="79895" name="Text Box 23"/>
              <p:cNvSpPr txBox="1">
                <a:spLocks noChangeArrowheads="1"/>
              </p:cNvSpPr>
              <p:nvPr/>
            </p:nvSpPr>
            <p:spPr bwMode="auto">
              <a:xfrm>
                <a:off x="1412" y="3485"/>
                <a:ext cx="191"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sz="2800" b="1">
                    <a:solidFill>
                      <a:srgbClr val="FF3300"/>
                    </a:solidFill>
                    <a:latin typeface="Arial" pitchFamily="34" charset="0"/>
                  </a:rPr>
                  <a:t>-</a:t>
                </a:r>
                <a:endParaRPr lang="it-IT" sz="2800" b="1">
                  <a:latin typeface="Arial" pitchFamily="34" charset="0"/>
                </a:endParaRPr>
              </a:p>
            </p:txBody>
          </p:sp>
          <p:sp>
            <p:nvSpPr>
              <p:cNvPr id="79896" name="Oval 24"/>
              <p:cNvSpPr>
                <a:spLocks noChangeArrowheads="1"/>
              </p:cNvSpPr>
              <p:nvPr/>
            </p:nvSpPr>
            <p:spPr bwMode="auto">
              <a:xfrm>
                <a:off x="1344" y="3456"/>
                <a:ext cx="384" cy="384"/>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endParaRPr lang="en-US"/>
          </a:p>
        </p:txBody>
      </p:sp>
      <p:sp>
        <p:nvSpPr>
          <p:cNvPr id="78851" name="AutoShape 3"/>
          <p:cNvSpPr>
            <a:spLocks noChangeArrowheads="1"/>
          </p:cNvSpPr>
          <p:nvPr/>
        </p:nvSpPr>
        <p:spPr bwMode="auto">
          <a:xfrm rot="-15346447">
            <a:off x="3634581" y="2421732"/>
            <a:ext cx="176213" cy="7493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52" name="AutoShape 4"/>
          <p:cNvSpPr>
            <a:spLocks noChangeArrowheads="1"/>
          </p:cNvSpPr>
          <p:nvPr/>
        </p:nvSpPr>
        <p:spPr bwMode="auto">
          <a:xfrm rot="-15346447">
            <a:off x="3850481" y="2637632"/>
            <a:ext cx="176213" cy="7493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53" name="AutoShape 5"/>
          <p:cNvSpPr>
            <a:spLocks noChangeArrowheads="1"/>
          </p:cNvSpPr>
          <p:nvPr/>
        </p:nvSpPr>
        <p:spPr bwMode="auto">
          <a:xfrm rot="-15346447">
            <a:off x="4066381" y="2853532"/>
            <a:ext cx="176213" cy="7493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54" name="AutoShape 6"/>
          <p:cNvSpPr>
            <a:spLocks noChangeArrowheads="1"/>
          </p:cNvSpPr>
          <p:nvPr/>
        </p:nvSpPr>
        <p:spPr bwMode="auto">
          <a:xfrm rot="-15346447">
            <a:off x="4282281" y="3069432"/>
            <a:ext cx="176213" cy="7493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55" name="AutoShape 7"/>
          <p:cNvSpPr>
            <a:spLocks noChangeArrowheads="1"/>
          </p:cNvSpPr>
          <p:nvPr/>
        </p:nvSpPr>
        <p:spPr bwMode="auto">
          <a:xfrm rot="-15346447">
            <a:off x="4498181" y="3285332"/>
            <a:ext cx="176213" cy="7493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56" name="AutoShape 8"/>
          <p:cNvSpPr>
            <a:spLocks noChangeArrowheads="1"/>
          </p:cNvSpPr>
          <p:nvPr/>
        </p:nvSpPr>
        <p:spPr bwMode="auto">
          <a:xfrm rot="-25205442">
            <a:off x="3852069" y="2420144"/>
            <a:ext cx="144463" cy="720725"/>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57" name="AutoShape 9"/>
          <p:cNvSpPr>
            <a:spLocks noChangeArrowheads="1"/>
          </p:cNvSpPr>
          <p:nvPr/>
        </p:nvSpPr>
        <p:spPr bwMode="auto">
          <a:xfrm rot="-25205442">
            <a:off x="4067969" y="2636044"/>
            <a:ext cx="144463" cy="720725"/>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58" name="AutoShape 10"/>
          <p:cNvSpPr>
            <a:spLocks noChangeArrowheads="1"/>
          </p:cNvSpPr>
          <p:nvPr/>
        </p:nvSpPr>
        <p:spPr bwMode="auto">
          <a:xfrm rot="-25205442">
            <a:off x="4283869" y="2851944"/>
            <a:ext cx="144463" cy="720725"/>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59" name="AutoShape 11"/>
          <p:cNvSpPr>
            <a:spLocks noChangeArrowheads="1"/>
          </p:cNvSpPr>
          <p:nvPr/>
        </p:nvSpPr>
        <p:spPr bwMode="auto">
          <a:xfrm rot="-25205442">
            <a:off x="4499769" y="3067844"/>
            <a:ext cx="144463" cy="720725"/>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60" name="AutoShape 12"/>
          <p:cNvSpPr>
            <a:spLocks noChangeArrowheads="1"/>
          </p:cNvSpPr>
          <p:nvPr/>
        </p:nvSpPr>
        <p:spPr bwMode="auto">
          <a:xfrm rot="-25205442">
            <a:off x="4715669" y="3283744"/>
            <a:ext cx="144463" cy="720725"/>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61" name="Text Box 13"/>
          <p:cNvSpPr txBox="1">
            <a:spLocks noChangeArrowheads="1"/>
          </p:cNvSpPr>
          <p:nvPr/>
        </p:nvSpPr>
        <p:spPr bwMode="auto">
          <a:xfrm>
            <a:off x="2268538" y="3068638"/>
            <a:ext cx="165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dirty="0" err="1">
                <a:latin typeface="Calibri" panose="020F0502020204030204" pitchFamily="34" charset="0"/>
                <a:cs typeface="Calibri" panose="020F0502020204030204" pitchFamily="34" charset="0"/>
              </a:rPr>
              <a:t>Thrombin</a:t>
            </a:r>
            <a:endParaRPr lang="it-IT" sz="2400" dirty="0">
              <a:latin typeface="Calibri" panose="020F0502020204030204" pitchFamily="34" charset="0"/>
              <a:cs typeface="Calibri" panose="020F0502020204030204" pitchFamily="34" charset="0"/>
            </a:endParaRPr>
          </a:p>
        </p:txBody>
      </p:sp>
      <p:sp>
        <p:nvSpPr>
          <p:cNvPr id="78862" name="Text Box 14"/>
          <p:cNvSpPr txBox="1">
            <a:spLocks noChangeArrowheads="1"/>
          </p:cNvSpPr>
          <p:nvPr/>
        </p:nvSpPr>
        <p:spPr bwMode="auto">
          <a:xfrm>
            <a:off x="2627313" y="1989138"/>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2400" dirty="0" err="1">
                <a:latin typeface="Calibri" panose="020F0502020204030204" pitchFamily="34" charset="0"/>
                <a:cs typeface="Calibri" panose="020F0502020204030204" pitchFamily="34" charset="0"/>
              </a:rPr>
              <a:t>Fibrin</a:t>
            </a:r>
            <a:endParaRPr lang="it-IT" sz="2400" dirty="0">
              <a:latin typeface="Calibri" panose="020F0502020204030204" pitchFamily="34" charset="0"/>
              <a:cs typeface="Calibri" panose="020F0502020204030204" pitchFamily="34" charset="0"/>
            </a:endParaRPr>
          </a:p>
        </p:txBody>
      </p:sp>
      <p:sp>
        <p:nvSpPr>
          <p:cNvPr id="78863" name="Freeform 15"/>
          <p:cNvSpPr>
            <a:spLocks/>
          </p:cNvSpPr>
          <p:nvPr/>
        </p:nvSpPr>
        <p:spPr bwMode="auto">
          <a:xfrm>
            <a:off x="323850" y="2924175"/>
            <a:ext cx="2087563" cy="1152525"/>
          </a:xfrm>
          <a:custGeom>
            <a:avLst/>
            <a:gdLst>
              <a:gd name="T0" fmla="*/ 642 w 1391"/>
              <a:gd name="T1" fmla="*/ 53 h 1066"/>
              <a:gd name="T2" fmla="*/ 642 w 1391"/>
              <a:gd name="T3" fmla="*/ 643 h 1066"/>
              <a:gd name="T4" fmla="*/ 7 w 1391"/>
              <a:gd name="T5" fmla="*/ 824 h 1066"/>
              <a:gd name="T6" fmla="*/ 597 w 1391"/>
              <a:gd name="T7" fmla="*/ 960 h 1066"/>
              <a:gd name="T8" fmla="*/ 914 w 1391"/>
              <a:gd name="T9" fmla="*/ 688 h 1066"/>
              <a:gd name="T10" fmla="*/ 1096 w 1391"/>
              <a:gd name="T11" fmla="*/ 734 h 1066"/>
              <a:gd name="T12" fmla="*/ 960 w 1391"/>
              <a:gd name="T13" fmla="*/ 280 h 1066"/>
              <a:gd name="T14" fmla="*/ 370 w 1391"/>
              <a:gd name="T15" fmla="*/ 325 h 1066"/>
              <a:gd name="T16" fmla="*/ 506 w 1391"/>
              <a:gd name="T17" fmla="*/ 53 h 1066"/>
              <a:gd name="T18" fmla="*/ 914 w 1391"/>
              <a:gd name="T19" fmla="*/ 53 h 1066"/>
              <a:gd name="T20" fmla="*/ 1232 w 1391"/>
              <a:gd name="T21" fmla="*/ 371 h 1066"/>
              <a:gd name="T22" fmla="*/ 1368 w 1391"/>
              <a:gd name="T23" fmla="*/ 824 h 1066"/>
              <a:gd name="T24" fmla="*/ 1096 w 1391"/>
              <a:gd name="T25" fmla="*/ 1051 h 1066"/>
              <a:gd name="T26" fmla="*/ 778 w 1391"/>
              <a:gd name="T27" fmla="*/ 915 h 1066"/>
              <a:gd name="T28" fmla="*/ 597 w 1391"/>
              <a:gd name="T29" fmla="*/ 598 h 1066"/>
              <a:gd name="T30" fmla="*/ 370 w 1391"/>
              <a:gd name="T31" fmla="*/ 416 h 1066"/>
              <a:gd name="T32" fmla="*/ 143 w 1391"/>
              <a:gd name="T33" fmla="*/ 280 h 1066"/>
              <a:gd name="T34" fmla="*/ 52 w 1391"/>
              <a:gd name="T35" fmla="*/ 99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1" h="1066">
                <a:moveTo>
                  <a:pt x="642" y="53"/>
                </a:moveTo>
                <a:cubicBezTo>
                  <a:pt x="695" y="284"/>
                  <a:pt x="748" y="515"/>
                  <a:pt x="642" y="643"/>
                </a:cubicBezTo>
                <a:cubicBezTo>
                  <a:pt x="536" y="771"/>
                  <a:pt x="14" y="771"/>
                  <a:pt x="7" y="824"/>
                </a:cubicBezTo>
                <a:cubicBezTo>
                  <a:pt x="0" y="877"/>
                  <a:pt x="446" y="983"/>
                  <a:pt x="597" y="960"/>
                </a:cubicBezTo>
                <a:cubicBezTo>
                  <a:pt x="748" y="937"/>
                  <a:pt x="831" y="726"/>
                  <a:pt x="914" y="688"/>
                </a:cubicBezTo>
                <a:cubicBezTo>
                  <a:pt x="997" y="650"/>
                  <a:pt x="1088" y="802"/>
                  <a:pt x="1096" y="734"/>
                </a:cubicBezTo>
                <a:cubicBezTo>
                  <a:pt x="1104" y="666"/>
                  <a:pt x="1081" y="348"/>
                  <a:pt x="960" y="280"/>
                </a:cubicBezTo>
                <a:cubicBezTo>
                  <a:pt x="839" y="212"/>
                  <a:pt x="445" y="363"/>
                  <a:pt x="370" y="325"/>
                </a:cubicBezTo>
                <a:cubicBezTo>
                  <a:pt x="295" y="287"/>
                  <a:pt x="415" y="98"/>
                  <a:pt x="506" y="53"/>
                </a:cubicBezTo>
                <a:cubicBezTo>
                  <a:pt x="597" y="8"/>
                  <a:pt x="793" y="0"/>
                  <a:pt x="914" y="53"/>
                </a:cubicBezTo>
                <a:cubicBezTo>
                  <a:pt x="1035" y="106"/>
                  <a:pt x="1156" y="243"/>
                  <a:pt x="1232" y="371"/>
                </a:cubicBezTo>
                <a:cubicBezTo>
                  <a:pt x="1308" y="499"/>
                  <a:pt x="1391" y="711"/>
                  <a:pt x="1368" y="824"/>
                </a:cubicBezTo>
                <a:cubicBezTo>
                  <a:pt x="1345" y="937"/>
                  <a:pt x="1194" y="1036"/>
                  <a:pt x="1096" y="1051"/>
                </a:cubicBezTo>
                <a:cubicBezTo>
                  <a:pt x="998" y="1066"/>
                  <a:pt x="861" y="990"/>
                  <a:pt x="778" y="915"/>
                </a:cubicBezTo>
                <a:cubicBezTo>
                  <a:pt x="695" y="840"/>
                  <a:pt x="665" y="681"/>
                  <a:pt x="597" y="598"/>
                </a:cubicBezTo>
                <a:cubicBezTo>
                  <a:pt x="529" y="515"/>
                  <a:pt x="445" y="469"/>
                  <a:pt x="370" y="416"/>
                </a:cubicBezTo>
                <a:cubicBezTo>
                  <a:pt x="295" y="363"/>
                  <a:pt x="196" y="333"/>
                  <a:pt x="143" y="280"/>
                </a:cubicBezTo>
                <a:cubicBezTo>
                  <a:pt x="90" y="227"/>
                  <a:pt x="67" y="129"/>
                  <a:pt x="52" y="99"/>
                </a:cubicBezTo>
              </a:path>
            </a:pathLst>
          </a:custGeom>
          <a:solidFill>
            <a:srgbClr val="FF0000"/>
          </a:solidFill>
          <a:ln w="762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8864" name="Text Box 16"/>
          <p:cNvSpPr txBox="1">
            <a:spLocks noChangeArrowheads="1"/>
          </p:cNvSpPr>
          <p:nvPr/>
        </p:nvSpPr>
        <p:spPr bwMode="auto">
          <a:xfrm>
            <a:off x="395288" y="4365625"/>
            <a:ext cx="2449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2400" dirty="0" err="1">
                <a:latin typeface="Calibri" panose="020F0502020204030204" pitchFamily="34" charset="0"/>
                <a:cs typeface="Calibri" panose="020F0502020204030204" pitchFamily="34" charset="0"/>
              </a:rPr>
              <a:t>Fibrinogen</a:t>
            </a:r>
            <a:endParaRPr lang="it-IT" sz="2400" dirty="0">
              <a:latin typeface="Calibri" panose="020F0502020204030204" pitchFamily="34" charset="0"/>
              <a:cs typeface="Calibri" panose="020F0502020204030204" pitchFamily="34" charset="0"/>
            </a:endParaRPr>
          </a:p>
        </p:txBody>
      </p:sp>
      <p:sp>
        <p:nvSpPr>
          <p:cNvPr id="78865" name="Oval 17"/>
          <p:cNvSpPr>
            <a:spLocks noChangeArrowheads="1"/>
          </p:cNvSpPr>
          <p:nvPr/>
        </p:nvSpPr>
        <p:spPr bwMode="auto">
          <a:xfrm rot="20831097" flipV="1">
            <a:off x="4035425" y="3719513"/>
            <a:ext cx="768350" cy="360362"/>
          </a:xfrm>
          <a:prstGeom prst="ellipse">
            <a:avLst/>
          </a:prstGeom>
          <a:solidFill>
            <a:schemeClr val="folHlink"/>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66" name="Oval 18"/>
          <p:cNvSpPr>
            <a:spLocks noChangeArrowheads="1"/>
          </p:cNvSpPr>
          <p:nvPr/>
        </p:nvSpPr>
        <p:spPr bwMode="auto">
          <a:xfrm flipV="1">
            <a:off x="4284663" y="4005263"/>
            <a:ext cx="71437"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67" name="Oval 19"/>
          <p:cNvSpPr>
            <a:spLocks noChangeArrowheads="1"/>
          </p:cNvSpPr>
          <p:nvPr/>
        </p:nvSpPr>
        <p:spPr bwMode="auto">
          <a:xfrm flipV="1">
            <a:off x="4140200" y="3860800"/>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68" name="Oval 20"/>
          <p:cNvSpPr>
            <a:spLocks noChangeArrowheads="1"/>
          </p:cNvSpPr>
          <p:nvPr/>
        </p:nvSpPr>
        <p:spPr bwMode="auto">
          <a:xfrm flipV="1">
            <a:off x="4284663" y="3933825"/>
            <a:ext cx="73025"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69" name="Oval 21"/>
          <p:cNvSpPr>
            <a:spLocks noChangeArrowheads="1"/>
          </p:cNvSpPr>
          <p:nvPr/>
        </p:nvSpPr>
        <p:spPr bwMode="auto">
          <a:xfrm flipV="1">
            <a:off x="4284663" y="3933825"/>
            <a:ext cx="71437"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70" name="AutoShape 22"/>
          <p:cNvSpPr>
            <a:spLocks noChangeArrowheads="1"/>
          </p:cNvSpPr>
          <p:nvPr/>
        </p:nvSpPr>
        <p:spPr bwMode="auto">
          <a:xfrm>
            <a:off x="3924300" y="1989138"/>
            <a:ext cx="914400" cy="914400"/>
          </a:xfrm>
          <a:prstGeom prst="star16">
            <a:avLst>
              <a:gd name="adj" fmla="val 37500"/>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t>XIIIa</a:t>
            </a:r>
          </a:p>
        </p:txBody>
      </p:sp>
      <p:sp>
        <p:nvSpPr>
          <p:cNvPr id="78871" name="Text Box 23"/>
          <p:cNvSpPr txBox="1">
            <a:spLocks noChangeArrowheads="1"/>
          </p:cNvSpPr>
          <p:nvPr/>
        </p:nvSpPr>
        <p:spPr bwMode="auto">
          <a:xfrm>
            <a:off x="6156325" y="3141663"/>
            <a:ext cx="201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2400" b="1"/>
              <a:t>Plasmin</a:t>
            </a:r>
          </a:p>
        </p:txBody>
      </p:sp>
      <p:cxnSp>
        <p:nvCxnSpPr>
          <p:cNvPr id="78872" name="AutoShape 24"/>
          <p:cNvCxnSpPr>
            <a:cxnSpLocks noChangeShapeType="1"/>
          </p:cNvCxnSpPr>
          <p:nvPr/>
        </p:nvCxnSpPr>
        <p:spPr bwMode="auto">
          <a:xfrm rot="5400000">
            <a:off x="6457156" y="2912270"/>
            <a:ext cx="47625" cy="1801812"/>
          </a:xfrm>
          <a:prstGeom prst="curvedConnector5">
            <a:avLst>
              <a:gd name="adj1" fmla="val 480000"/>
              <a:gd name="adj2" fmla="val 68370"/>
              <a:gd name="adj3" fmla="val -89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3953" y="1600200"/>
            <a:ext cx="643609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 y="438150"/>
            <a:ext cx="8467725" cy="59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7593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endParaRPr lang="en-US"/>
          </a:p>
        </p:txBody>
      </p:sp>
      <p:pic>
        <p:nvPicPr>
          <p:cNvPr id="10342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908050"/>
            <a:ext cx="8229600" cy="5616575"/>
          </a:xfrm>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endParaRPr lang="en-US"/>
          </a:p>
        </p:txBody>
      </p:sp>
      <p:pic>
        <p:nvPicPr>
          <p:cNvPr id="10445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620713"/>
            <a:ext cx="8229600" cy="5903912"/>
          </a:xfrm>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endParaRPr lang="en-US"/>
          </a:p>
        </p:txBody>
      </p:sp>
      <p:pic>
        <p:nvPicPr>
          <p:cNvPr id="128003" name="Picture 3" descr="antiaggreganti_anticoagulanti_fibrinolitici_2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7338" y="1600200"/>
            <a:ext cx="6029325" cy="4525963"/>
          </a:xfr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endParaRPr lang="en-US"/>
          </a:p>
        </p:txBody>
      </p:sp>
      <p:pic>
        <p:nvPicPr>
          <p:cNvPr id="14233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549275"/>
            <a:ext cx="8291513" cy="5903913"/>
          </a:xfrm>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ln>
            <a:headEnd/>
            <a:tailEnd/>
          </a:ln>
        </p:spPr>
        <p:style>
          <a:lnRef idx="2">
            <a:schemeClr val="accent4"/>
          </a:lnRef>
          <a:fillRef idx="1">
            <a:schemeClr val="lt1"/>
          </a:fillRef>
          <a:effectRef idx="0">
            <a:schemeClr val="accent4"/>
          </a:effectRef>
          <a:fontRef idx="minor">
            <a:schemeClr val="dk1"/>
          </a:fontRef>
        </p:style>
        <p:txBody>
          <a:bodyPr/>
          <a:lstStyle/>
          <a:p>
            <a:r>
              <a:rPr lang="it-IT" sz="4000" dirty="0"/>
              <a:t/>
            </a:r>
            <a:br>
              <a:rPr lang="it-IT" sz="4000" dirty="0"/>
            </a:br>
            <a:r>
              <a:rPr lang="it-IT" sz="3600" dirty="0">
                <a:latin typeface="Calibri" panose="020F0502020204030204" pitchFamily="34" charset="0"/>
                <a:cs typeface="Calibri" panose="020F0502020204030204" pitchFamily="34" charset="0"/>
              </a:rPr>
              <a:t>Trombosi</a:t>
            </a:r>
            <a:br>
              <a:rPr lang="it-IT" sz="3600" dirty="0">
                <a:latin typeface="Calibri" panose="020F0502020204030204" pitchFamily="34" charset="0"/>
                <a:cs typeface="Calibri" panose="020F0502020204030204" pitchFamily="34" charset="0"/>
              </a:rPr>
            </a:br>
            <a:endParaRPr lang="it-IT" sz="3600" dirty="0">
              <a:latin typeface="Calibri" panose="020F0502020204030204" pitchFamily="34" charset="0"/>
              <a:cs typeface="Calibri" panose="020F0502020204030204" pitchFamily="34" charset="0"/>
            </a:endParaRPr>
          </a:p>
        </p:txBody>
      </p:sp>
      <p:sp>
        <p:nvSpPr>
          <p:cNvPr id="3075" name="Rectangle 3"/>
          <p:cNvSpPr>
            <a:spLocks noGrp="1" noChangeArrowheads="1"/>
          </p:cNvSpPr>
          <p:nvPr>
            <p:ph type="body" idx="1"/>
          </p:nvPr>
        </p:nvSpPr>
        <p:spPr>
          <a:xfrm>
            <a:off x="319929" y="1483699"/>
            <a:ext cx="8229600" cy="4525962"/>
          </a:xfrm>
        </p:spPr>
        <p:txBody>
          <a:bodyPr/>
          <a:lstStyle/>
          <a:p>
            <a:pPr>
              <a:buFontTx/>
              <a:buNone/>
            </a:pPr>
            <a:r>
              <a:rPr lang="it-IT" dirty="0"/>
              <a:t>		</a:t>
            </a:r>
            <a:r>
              <a:rPr lang="it-IT" dirty="0">
                <a:latin typeface="Calibri" panose="020F0502020204030204" pitchFamily="34" charset="0"/>
                <a:cs typeface="Calibri" panose="020F0502020204030204" pitchFamily="34" charset="0"/>
              </a:rPr>
              <a:t>Arterie</a:t>
            </a:r>
            <a:r>
              <a:rPr lang="it-IT" dirty="0"/>
              <a:t>				</a:t>
            </a:r>
            <a:r>
              <a:rPr lang="it-IT" dirty="0">
                <a:latin typeface="Calibri" panose="020F0502020204030204" pitchFamily="34" charset="0"/>
                <a:cs typeface="Calibri" panose="020F0502020204030204" pitchFamily="34" charset="0"/>
              </a:rPr>
              <a:t>Vene</a:t>
            </a:r>
          </a:p>
        </p:txBody>
      </p:sp>
      <p:sp>
        <p:nvSpPr>
          <p:cNvPr id="3076" name="AutoShape 4"/>
          <p:cNvSpPr>
            <a:spLocks noChangeArrowheads="1"/>
          </p:cNvSpPr>
          <p:nvPr/>
        </p:nvSpPr>
        <p:spPr bwMode="auto">
          <a:xfrm rot="5400000">
            <a:off x="1549400" y="2058988"/>
            <a:ext cx="719137" cy="433388"/>
          </a:xfrm>
          <a:prstGeom prst="notchedRightArrow">
            <a:avLst>
              <a:gd name="adj1" fmla="val 50000"/>
              <a:gd name="adj2" fmla="val 41483"/>
            </a:avLst>
          </a:prstGeom>
          <a:solidFill>
            <a:srgbClr val="FF0000"/>
          </a:solidFill>
          <a:ln w="38100">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77" name="Text Box 5"/>
          <p:cNvSpPr txBox="1">
            <a:spLocks noChangeArrowheads="1"/>
          </p:cNvSpPr>
          <p:nvPr/>
        </p:nvSpPr>
        <p:spPr bwMode="auto">
          <a:xfrm>
            <a:off x="319929" y="2636838"/>
            <a:ext cx="3522567" cy="1569660"/>
          </a:xfrm>
          <a:prstGeom prst="rect">
            <a:avLst/>
          </a:prstGeom>
          <a:solidFill>
            <a:schemeClr val="bg1"/>
          </a:solidFill>
          <a:ln>
            <a:solidFill>
              <a:schemeClr val="bg1"/>
            </a:solidFill>
            <a:headEnd/>
            <a:tailEnd/>
          </a:ln>
          <a:extLst/>
        </p:spPr>
        <p:style>
          <a:lnRef idx="2">
            <a:schemeClr val="accent4"/>
          </a:lnRef>
          <a:fillRef idx="1">
            <a:schemeClr val="lt1"/>
          </a:fillRef>
          <a:effectRef idx="0">
            <a:schemeClr val="accent4"/>
          </a:effectRef>
          <a:fontRef idx="minor">
            <a:schemeClr val="dk1"/>
          </a:fontRef>
        </p:style>
        <p:txBody>
          <a:bodyPr wrap="none">
            <a:spAutoFit/>
          </a:bodyPr>
          <a:lstStyle/>
          <a:p>
            <a:pPr algn="ctr"/>
            <a:r>
              <a:rPr lang="it-IT" sz="2400" dirty="0">
                <a:latin typeface="Calibri" panose="020F0502020204030204" pitchFamily="34" charset="0"/>
                <a:cs typeface="Calibri" panose="020F0502020204030204" pitchFamily="34" charset="0"/>
              </a:rPr>
              <a:t>Morte cardiaca improvvisa</a:t>
            </a:r>
          </a:p>
          <a:p>
            <a:pPr algn="ctr"/>
            <a:r>
              <a:rPr lang="it-IT" sz="2400" dirty="0">
                <a:latin typeface="Calibri" panose="020F0502020204030204" pitchFamily="34" charset="0"/>
                <a:cs typeface="Calibri" panose="020F0502020204030204" pitchFamily="34" charset="0"/>
              </a:rPr>
              <a:t>Sindrome coronarica acuta</a:t>
            </a:r>
          </a:p>
          <a:p>
            <a:pPr algn="ctr"/>
            <a:r>
              <a:rPr lang="it-IT" sz="2400" dirty="0" err="1">
                <a:latin typeface="Calibri" panose="020F0502020204030204" pitchFamily="34" charset="0"/>
                <a:cs typeface="Calibri" panose="020F0502020204030204" pitchFamily="34" charset="0"/>
              </a:rPr>
              <a:t>Stroke</a:t>
            </a:r>
            <a:endParaRPr lang="it-IT" sz="2400" dirty="0">
              <a:latin typeface="Calibri" panose="020F0502020204030204" pitchFamily="34" charset="0"/>
              <a:cs typeface="Calibri" panose="020F0502020204030204" pitchFamily="34" charset="0"/>
            </a:endParaRPr>
          </a:p>
          <a:p>
            <a:pPr algn="ctr"/>
            <a:endParaRPr lang="it-IT" sz="2400" dirty="0"/>
          </a:p>
        </p:txBody>
      </p:sp>
      <p:sp>
        <p:nvSpPr>
          <p:cNvPr id="3080" name="AutoShape 8"/>
          <p:cNvSpPr>
            <a:spLocks noChangeArrowheads="1"/>
          </p:cNvSpPr>
          <p:nvPr/>
        </p:nvSpPr>
        <p:spPr bwMode="auto">
          <a:xfrm rot="10800000">
            <a:off x="6084888" y="1989138"/>
            <a:ext cx="863600" cy="1223962"/>
          </a:xfrm>
          <a:prstGeom prst="upArrow">
            <a:avLst>
              <a:gd name="adj1" fmla="val 50000"/>
              <a:gd name="adj2" fmla="val 35432"/>
            </a:avLst>
          </a:prstGeom>
          <a:solidFill>
            <a:srgbClr val="00008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81" name="Text Box 9"/>
          <p:cNvSpPr txBox="1">
            <a:spLocks noChangeArrowheads="1"/>
          </p:cNvSpPr>
          <p:nvPr/>
        </p:nvSpPr>
        <p:spPr bwMode="auto">
          <a:xfrm>
            <a:off x="4572000" y="3357563"/>
            <a:ext cx="4067175" cy="1569660"/>
          </a:xfrm>
          <a:prstGeom prst="rect">
            <a:avLst/>
          </a:prstGeom>
          <a:ln>
            <a:solidFill>
              <a:schemeClr val="bg1"/>
            </a:solidFill>
            <a:headEnd/>
            <a:tailEnd/>
          </a:ln>
          <a:extLst/>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pPr>
            <a:r>
              <a:rPr lang="it-IT" sz="2400" dirty="0" smtClean="0">
                <a:solidFill>
                  <a:schemeClr val="tx1"/>
                </a:solidFill>
                <a:latin typeface="Calibri" panose="020F0502020204030204" pitchFamily="34" charset="0"/>
                <a:cs typeface="Calibri" panose="020F0502020204030204" pitchFamily="34" charset="0"/>
              </a:rPr>
              <a:t>Trombosi </a:t>
            </a:r>
            <a:r>
              <a:rPr lang="it-IT" sz="2400" dirty="0">
                <a:solidFill>
                  <a:schemeClr val="tx1"/>
                </a:solidFill>
                <a:latin typeface="Calibri" panose="020F0502020204030204" pitchFamily="34" charset="0"/>
                <a:cs typeface="Calibri" panose="020F0502020204030204" pitchFamily="34" charset="0"/>
              </a:rPr>
              <a:t>venosa profonda</a:t>
            </a:r>
          </a:p>
          <a:p>
            <a:pPr>
              <a:spcBef>
                <a:spcPct val="50000"/>
              </a:spcBef>
            </a:pPr>
            <a:r>
              <a:rPr lang="it-IT" sz="2400" dirty="0">
                <a:solidFill>
                  <a:schemeClr val="tx1"/>
                </a:solidFill>
                <a:latin typeface="Calibri" panose="020F0502020204030204" pitchFamily="34" charset="0"/>
                <a:cs typeface="Calibri" panose="020F0502020204030204" pitchFamily="34" charset="0"/>
              </a:rPr>
              <a:t>Embolismo polmonare</a:t>
            </a:r>
          </a:p>
          <a:p>
            <a:pPr>
              <a:spcBef>
                <a:spcPct val="50000"/>
              </a:spcBef>
            </a:pPr>
            <a:r>
              <a:rPr lang="it-IT" sz="2400" dirty="0">
                <a:solidFill>
                  <a:schemeClr val="tx1"/>
                </a:solidFill>
                <a:latin typeface="Calibri" panose="020F0502020204030204" pitchFamily="34" charset="0"/>
                <a:cs typeface="Calibri" panose="020F0502020204030204" pitchFamily="34" charset="0"/>
              </a:rPr>
              <a:t>embolismo </a:t>
            </a:r>
            <a:r>
              <a:rPr lang="it-IT" sz="2400" dirty="0" err="1">
                <a:solidFill>
                  <a:schemeClr val="tx1"/>
                </a:solidFill>
                <a:latin typeface="Calibri" panose="020F0502020204030204" pitchFamily="34" charset="0"/>
                <a:cs typeface="Calibri" panose="020F0502020204030204" pitchFamily="34" charset="0"/>
              </a:rPr>
              <a:t>Paradoxical</a:t>
            </a:r>
            <a:r>
              <a:rPr lang="it-IT" sz="2400" dirty="0">
                <a:solidFill>
                  <a:schemeClr val="tx1"/>
                </a:solidFill>
                <a:latin typeface="Calibri" panose="020F0502020204030204" pitchFamily="34" charset="0"/>
                <a:cs typeface="Calibri" panose="020F0502020204030204" pitchFamily="34" charset="0"/>
              </a:rPr>
              <a:t> </a:t>
            </a:r>
            <a:r>
              <a:rPr lang="it-IT" sz="2400" dirty="0" err="1">
                <a:solidFill>
                  <a:schemeClr val="tx1"/>
                </a:solidFill>
                <a:latin typeface="Calibri" panose="020F0502020204030204" pitchFamily="34" charset="0"/>
                <a:cs typeface="Calibri" panose="020F0502020204030204" pitchFamily="34" charset="0"/>
              </a:rPr>
              <a:t>arterial</a:t>
            </a:r>
            <a:r>
              <a:rPr lang="it-IT" sz="2400" dirty="0">
                <a:solidFill>
                  <a:schemeClr val="tx1"/>
                </a:solidFill>
                <a:latin typeface="Calibri" panose="020F0502020204030204" pitchFamily="34" charset="0"/>
                <a:cs typeface="Calibri" panose="020F0502020204030204" pitchFamily="34" charset="0"/>
              </a:rPr>
              <a:t> </a:t>
            </a:r>
          </a:p>
        </p:txBody>
      </p:sp>
      <p:sp>
        <p:nvSpPr>
          <p:cNvPr id="3082" name="AutoShape 10"/>
          <p:cNvSpPr>
            <a:spLocks noChangeArrowheads="1"/>
          </p:cNvSpPr>
          <p:nvPr/>
        </p:nvSpPr>
        <p:spPr bwMode="auto">
          <a:xfrm rot="16200000">
            <a:off x="1977325" y="3954510"/>
            <a:ext cx="733425" cy="1214437"/>
          </a:xfrm>
          <a:prstGeom prst="curvedRightArrow">
            <a:avLst>
              <a:gd name="adj1" fmla="val 33117"/>
              <a:gd name="adj2" fmla="val 66234"/>
              <a:gd name="adj3" fmla="val 33333"/>
            </a:avLst>
          </a:prstGeom>
          <a:solidFill>
            <a:schemeClr val="accent1"/>
          </a:solidFill>
          <a:ln w="9525">
            <a:solidFill>
              <a:schemeClr val="tx1"/>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83" name="Text Box 11"/>
          <p:cNvSpPr txBox="1">
            <a:spLocks noChangeArrowheads="1"/>
          </p:cNvSpPr>
          <p:nvPr/>
        </p:nvSpPr>
        <p:spPr bwMode="auto">
          <a:xfrm>
            <a:off x="188259" y="5113338"/>
            <a:ext cx="3711388" cy="1015663"/>
          </a:xfrm>
          <a:prstGeom prst="rect">
            <a:avLst/>
          </a:prstGeom>
          <a:ln>
            <a:solidFill>
              <a:schemeClr val="bg1"/>
            </a:solidFill>
            <a:headEnd/>
            <a:tailEnd/>
          </a:ln>
          <a:effectLst>
            <a:glow rad="101600">
              <a:schemeClr val="accent6">
                <a:satMod val="175000"/>
                <a:alpha val="40000"/>
              </a:schemeClr>
            </a:glow>
            <a:outerShdw blurRad="40000" dist="20000" dir="5400000" rotWithShape="0">
              <a:srgbClr val="000000">
                <a:alpha val="38000"/>
              </a:srgbClr>
            </a:outerShdw>
          </a:effectLst>
          <a:extLst/>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it-IT" sz="2400" dirty="0">
                <a:solidFill>
                  <a:schemeClr val="tx1"/>
                </a:solidFill>
                <a:latin typeface="Calibri" panose="020F0502020204030204" pitchFamily="34" charset="0"/>
                <a:cs typeface="Calibri" panose="020F0502020204030204" pitchFamily="34" charset="0"/>
              </a:rPr>
              <a:t>Rottura di placca o erosione</a:t>
            </a:r>
          </a:p>
          <a:p>
            <a:pPr>
              <a:spcBef>
                <a:spcPct val="50000"/>
              </a:spcBef>
            </a:pPr>
            <a:r>
              <a:rPr lang="it-IT" sz="2400" dirty="0" err="1">
                <a:solidFill>
                  <a:schemeClr val="tx1"/>
                </a:solidFill>
                <a:latin typeface="Calibri" panose="020F0502020204030204" pitchFamily="34" charset="0"/>
                <a:cs typeface="Calibri" panose="020F0502020204030204" pitchFamily="34" charset="0"/>
              </a:rPr>
              <a:t>Embollizzazione</a:t>
            </a:r>
            <a:r>
              <a:rPr lang="it-IT" sz="2400" dirty="0">
                <a:solidFill>
                  <a:schemeClr val="tx1"/>
                </a:solidFill>
                <a:latin typeface="Calibri" panose="020F0502020204030204" pitchFamily="34" charset="0"/>
                <a:cs typeface="Calibri" panose="020F0502020204030204" pitchFamily="34" charset="0"/>
              </a:rPr>
              <a:t> cardiaca</a:t>
            </a:r>
          </a:p>
        </p:txBody>
      </p:sp>
      <p:sp>
        <p:nvSpPr>
          <p:cNvPr id="3084" name="Text Box 12"/>
          <p:cNvSpPr txBox="1">
            <a:spLocks noChangeArrowheads="1"/>
          </p:cNvSpPr>
          <p:nvPr/>
        </p:nvSpPr>
        <p:spPr bwMode="auto">
          <a:xfrm>
            <a:off x="4320708" y="5594163"/>
            <a:ext cx="4505849" cy="830997"/>
          </a:xfrm>
          <a:prstGeom prst="rect">
            <a:avLst/>
          </a:prstGeom>
          <a:solidFill>
            <a:schemeClr val="accent3">
              <a:lumMod val="95000"/>
            </a:schemeClr>
          </a:solidFill>
          <a:ln w="38100">
            <a:solidFill>
              <a:schemeClr val="bg1"/>
            </a:solidFill>
            <a:miter lim="800000"/>
            <a:headEnd/>
            <a:tailEnd/>
          </a:ln>
          <a:effectLst/>
          <a:extLst/>
        </p:spPr>
        <p:txBody>
          <a:bodyPr wrap="none">
            <a:spAutoFit/>
          </a:bodyPr>
          <a:lstStyle/>
          <a:p>
            <a:r>
              <a:rPr lang="it-IT" sz="2400" dirty="0">
                <a:latin typeface="Calibri" panose="020F0502020204030204" pitchFamily="34" charset="0"/>
                <a:cs typeface="Calibri" panose="020F0502020204030204" pitchFamily="34" charset="0"/>
              </a:rPr>
              <a:t>Stasi </a:t>
            </a:r>
            <a:r>
              <a:rPr lang="it-IT" sz="2400" dirty="0" smtClean="0">
                <a:latin typeface="Calibri" panose="020F0502020204030204" pitchFamily="34" charset="0"/>
                <a:cs typeface="Calibri" panose="020F0502020204030204" pitchFamily="34" charset="0"/>
              </a:rPr>
              <a:t>immobilità-</a:t>
            </a:r>
            <a:r>
              <a:rPr lang="it-IT" sz="2400" dirty="0" err="1" smtClean="0">
                <a:latin typeface="Calibri" panose="020F0502020204030204" pitchFamily="34" charset="0"/>
                <a:cs typeface="Calibri" panose="020F0502020204030204" pitchFamily="34" charset="0"/>
              </a:rPr>
              <a:t>ipo</a:t>
            </a:r>
            <a:r>
              <a:rPr lang="it-IT" sz="2400" dirty="0" smtClean="0">
                <a:latin typeface="Calibri" panose="020F0502020204030204" pitchFamily="34" charset="0"/>
                <a:cs typeface="Calibri" panose="020F0502020204030204" pitchFamily="34" charset="0"/>
              </a:rPr>
              <a:t>-ossigenazione</a:t>
            </a:r>
            <a:endParaRPr lang="it-IT" sz="2400" dirty="0">
              <a:latin typeface="Calibri" panose="020F0502020204030204" pitchFamily="34" charset="0"/>
              <a:cs typeface="Calibri" panose="020F0502020204030204" pitchFamily="34" charset="0"/>
            </a:endParaRPr>
          </a:p>
          <a:p>
            <a:r>
              <a:rPr lang="it-IT" sz="2400" dirty="0">
                <a:latin typeface="Calibri" panose="020F0502020204030204" pitchFamily="34" charset="0"/>
                <a:cs typeface="Calibri" panose="020F0502020204030204" pitchFamily="34" charset="0"/>
              </a:rPr>
              <a:t>Stato di </a:t>
            </a:r>
            <a:r>
              <a:rPr lang="it-IT" sz="2400" dirty="0" err="1">
                <a:latin typeface="Calibri" panose="020F0502020204030204" pitchFamily="34" charset="0"/>
                <a:cs typeface="Calibri" panose="020F0502020204030204" pitchFamily="34" charset="0"/>
              </a:rPr>
              <a:t>ipercoagulabilità</a:t>
            </a:r>
            <a:endParaRPr lang="it-IT" sz="2400" dirty="0">
              <a:latin typeface="Calibri" panose="020F0502020204030204" pitchFamily="34" charset="0"/>
              <a:cs typeface="Calibri" panose="020F0502020204030204" pitchFamily="34" charset="0"/>
            </a:endParaRPr>
          </a:p>
        </p:txBody>
      </p:sp>
      <p:sp>
        <p:nvSpPr>
          <p:cNvPr id="3085" name="AutoShape 13"/>
          <p:cNvSpPr>
            <a:spLocks noChangeArrowheads="1"/>
          </p:cNvSpPr>
          <p:nvPr/>
        </p:nvSpPr>
        <p:spPr bwMode="auto">
          <a:xfrm rot="16200000">
            <a:off x="6284258" y="4769317"/>
            <a:ext cx="373063" cy="998537"/>
          </a:xfrm>
          <a:prstGeom prst="curvedRightArrow">
            <a:avLst>
              <a:gd name="adj1" fmla="val 53532"/>
              <a:gd name="adj2" fmla="val 107064"/>
              <a:gd name="adj3" fmla="val 33333"/>
            </a:avLst>
          </a:prstGeom>
          <a:solidFill>
            <a:schemeClr val="accent1"/>
          </a:solidFill>
          <a:ln w="57150">
            <a:solidFill>
              <a:schemeClr val="tx1"/>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 name="CasellaDiTesto 1"/>
          <p:cNvSpPr txBox="1"/>
          <p:nvPr/>
        </p:nvSpPr>
        <p:spPr>
          <a:xfrm>
            <a:off x="1344706" y="4450976"/>
            <a:ext cx="1919115" cy="369332"/>
          </a:xfrm>
          <a:prstGeom prst="rect">
            <a:avLst/>
          </a:prstGeom>
          <a:effectLst>
            <a:glow rad="1016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none" rtlCol="0">
            <a:spAutoFit/>
          </a:bodyPr>
          <a:lstStyle/>
          <a:p>
            <a:r>
              <a:rPr lang="it-IT" b="1" dirty="0" smtClean="0"/>
              <a:t>Antiaggreganti</a:t>
            </a:r>
            <a:endParaRPr lang="it-IT" b="1" dirty="0"/>
          </a:p>
        </p:txBody>
      </p:sp>
      <p:sp>
        <p:nvSpPr>
          <p:cNvPr id="3" name="CasellaDiTesto 2"/>
          <p:cNvSpPr txBox="1"/>
          <p:nvPr/>
        </p:nvSpPr>
        <p:spPr>
          <a:xfrm>
            <a:off x="5540188" y="5056094"/>
            <a:ext cx="1573892" cy="369332"/>
          </a:xfrm>
          <a:prstGeom prst="rect">
            <a:avLst/>
          </a:prstGeom>
          <a:effectLst>
            <a:glow rad="1397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none" rtlCol="0">
            <a:spAutoFit/>
          </a:bodyPr>
          <a:lstStyle/>
          <a:p>
            <a:r>
              <a:rPr lang="it-IT" b="1" dirty="0" smtClean="0">
                <a:latin typeface="Calibri" panose="020F0502020204030204" pitchFamily="34" charset="0"/>
                <a:cs typeface="Calibri" panose="020F0502020204030204" pitchFamily="34" charset="0"/>
              </a:rPr>
              <a:t>Anticoagulanti</a:t>
            </a:r>
            <a:endParaRPr lang="it-IT"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sz="2000" dirty="0">
                <a:latin typeface="Calibri" panose="020F0502020204030204" pitchFamily="34" charset="0"/>
                <a:cs typeface="Calibri" panose="020F0502020204030204" pitchFamily="34" charset="0"/>
              </a:rPr>
              <a:t>La coagulazione segue rapidamente alla vasocostrizione reattiva del vaso danneggiato che tende a ridurre l'afflusso di sangue nella zona del danno, riducendo l'emorragia F I fattori plasmatici della coagulazione (denominati con numeri romani da I a XIII) costituiscono una cascata di enzimi che si attivano e si inattivano in sequenza In condizioni normali la velocità di questa cascata è relativamente ridotta ma non assente: quindi la vita media dei fattori della coagulazione è generalmente bassa (da alcune ore ad alcuni giorni) La velocità di questa cascata di reazioni viene accelerata in modo esponenziale dal danno tissutale con produzione di forme attive dei fattori, denominate dalla lettera a F Si possono distinguere due vie principali di attivazione della coagulazione: intrinseca ed estrinseca che innescano una via finale comune</a:t>
            </a:r>
          </a:p>
        </p:txBody>
      </p:sp>
    </p:spTree>
    <p:extLst>
      <p:ext uri="{BB962C8B-B14F-4D97-AF65-F5344CB8AC3E}">
        <p14:creationId xmlns:p14="http://schemas.microsoft.com/office/powerpoint/2010/main" val="1600765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oagulationcasc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696200" cy="6080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uova Angio">
  <a:themeElements>
    <a:clrScheme name="Nuova Angi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Nuova Angi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Nuova Angi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uova Angi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uova Angi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uova Angi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uova Angi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uova Angi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uova Angi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TotalTime>
  <Words>1562</Words>
  <Application>Microsoft Office PowerPoint</Application>
  <PresentationFormat>Presentazione su schermo (4:3)</PresentationFormat>
  <Paragraphs>224</Paragraphs>
  <Slides>63</Slides>
  <Notes>4</Notes>
  <HiddenSlides>0</HiddenSlides>
  <MMClips>0</MMClips>
  <ScaleCrop>false</ScaleCrop>
  <HeadingPairs>
    <vt:vector size="4" baseType="variant">
      <vt:variant>
        <vt:lpstr>Tema</vt:lpstr>
      </vt:variant>
      <vt:variant>
        <vt:i4>5</vt:i4>
      </vt:variant>
      <vt:variant>
        <vt:lpstr>Titoli diapositive</vt:lpstr>
      </vt:variant>
      <vt:variant>
        <vt:i4>63</vt:i4>
      </vt:variant>
    </vt:vector>
  </HeadingPairs>
  <TitlesOfParts>
    <vt:vector size="68" baseType="lpstr">
      <vt:lpstr>Struttura predefinita</vt:lpstr>
      <vt:lpstr>Nuova Angio</vt:lpstr>
      <vt:lpstr>2_Struttura predefinita</vt:lpstr>
      <vt:lpstr>3_Struttura predefinita</vt:lpstr>
      <vt:lpstr>Tema di Office</vt:lpstr>
      <vt:lpstr> Farmacologia Clinica </vt:lpstr>
      <vt:lpstr>Presentazione standard di PowerPoint</vt:lpstr>
      <vt:lpstr>Presentazione standard di PowerPoint</vt:lpstr>
      <vt:lpstr>La trombosi </vt:lpstr>
      <vt:lpstr>Cardiovascolare diseases are the leading causes of mortality and morbidity worldwide </vt:lpstr>
      <vt:lpstr>Presentazione standard di PowerPoint</vt:lpstr>
      <vt:lpstr> Trombosi </vt:lpstr>
      <vt:lpstr>Presentazione standard di PowerPoint</vt:lpstr>
      <vt:lpstr>Presentazione standard di PowerPoint</vt:lpstr>
      <vt:lpstr>La via intrinseca </vt:lpstr>
      <vt:lpstr>La via estrinseca </vt:lpstr>
      <vt:lpstr>Presentazione standard di PowerPoint</vt:lpstr>
      <vt:lpstr>Presentazione standard di PowerPoint</vt:lpstr>
      <vt:lpstr>Platelet activation and coagulation pathway</vt:lpstr>
      <vt:lpstr>Indirect thrombin inhibitors</vt:lpstr>
      <vt:lpstr>Presentazione standard di PowerPoint</vt:lpstr>
      <vt:lpstr>Presentazione standard di PowerPoint</vt:lpstr>
      <vt:lpstr>Indirect thrombin inhibitors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Inibitori indiretti della trombina</vt:lpstr>
      <vt:lpstr>Presentazione standard di PowerPoint</vt:lpstr>
      <vt:lpstr>Presentazione standard di PowerPoint</vt:lpstr>
      <vt:lpstr>Presentazione standard di PowerPoint</vt:lpstr>
      <vt:lpstr>Farmacocinetica dei cumaroli</vt:lpstr>
      <vt:lpstr>Farmacocinetica</vt:lpstr>
      <vt:lpstr>INTERAZIONI FARMACOLOGICHE</vt:lpstr>
      <vt:lpstr>In caso di sovradosaggio</vt:lpstr>
      <vt:lpstr>Presentazione standard di PowerPoint</vt:lpstr>
      <vt:lpstr>Suscettibilità individuale al Warfarin x variante allelica del CYP2C9*1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Inibitori diretti della trombina</vt:lpstr>
      <vt:lpstr>Direct Factor Xa inhibition</vt:lpstr>
      <vt:lpstr>Presentazione standard di PowerPoint</vt:lpstr>
      <vt:lpstr>Dabigatran exetilato</vt:lpstr>
      <vt:lpstr>RE-LY: dabigratan vs. warfarin</vt:lpstr>
      <vt:lpstr> Apixaban e Rivaroxaban </vt:lpstr>
      <vt:lpstr>AVERROES: vs ASA</vt:lpstr>
      <vt:lpstr>AERROES: apixaban vs. ASA Results</vt:lpstr>
      <vt:lpstr>Vantaggi</vt:lpstr>
      <vt:lpstr>Farmacocinetica</vt:lpstr>
      <vt:lpstr>Presentazione standard di PowerPoint</vt:lpstr>
      <vt:lpstr>Presentazione standard di PowerPoint</vt:lpstr>
      <vt:lpstr>Fibrinolitici</vt:lpstr>
      <vt:lpstr>Indicazioni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Farma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Laura</dc:creator>
  <cp:lastModifiedBy>user</cp:lastModifiedBy>
  <cp:revision>48</cp:revision>
  <dcterms:created xsi:type="dcterms:W3CDTF">2006-12-31T15:56:15Z</dcterms:created>
  <dcterms:modified xsi:type="dcterms:W3CDTF">2018-11-16T11:54:00Z</dcterms:modified>
</cp:coreProperties>
</file>