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notesMasterIdLst>
    <p:notesMasterId r:id="rId122"/>
  </p:notesMasterIdLst>
  <p:sldIdLst>
    <p:sldId id="274" r:id="rId2"/>
    <p:sldId id="260" r:id="rId3"/>
    <p:sldId id="261" r:id="rId4"/>
    <p:sldId id="262" r:id="rId5"/>
    <p:sldId id="263" r:id="rId6"/>
    <p:sldId id="264" r:id="rId7"/>
    <p:sldId id="265" r:id="rId8"/>
    <p:sldId id="266" r:id="rId9"/>
    <p:sldId id="267" r:id="rId10"/>
    <p:sldId id="268" r:id="rId11"/>
    <p:sldId id="269" r:id="rId12"/>
    <p:sldId id="416" r:id="rId13"/>
    <p:sldId id="417" r:id="rId14"/>
    <p:sldId id="270" r:id="rId15"/>
    <p:sldId id="276" r:id="rId16"/>
    <p:sldId id="272" r:id="rId17"/>
    <p:sldId id="277" r:id="rId18"/>
    <p:sldId id="419" r:id="rId19"/>
    <p:sldId id="420" r:id="rId20"/>
    <p:sldId id="278" r:id="rId21"/>
    <p:sldId id="279" r:id="rId22"/>
    <p:sldId id="280" r:id="rId23"/>
    <p:sldId id="281" r:id="rId24"/>
    <p:sldId id="421" r:id="rId25"/>
    <p:sldId id="423" r:id="rId26"/>
    <p:sldId id="424" r:id="rId27"/>
    <p:sldId id="425"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2" r:id="rId58"/>
    <p:sldId id="313" r:id="rId59"/>
    <p:sldId id="314" r:id="rId60"/>
    <p:sldId id="315" r:id="rId61"/>
    <p:sldId id="316" r:id="rId62"/>
    <p:sldId id="426" r:id="rId63"/>
    <p:sldId id="317" r:id="rId64"/>
    <p:sldId id="318" r:id="rId65"/>
    <p:sldId id="320" r:id="rId66"/>
    <p:sldId id="319" r:id="rId67"/>
    <p:sldId id="415" r:id="rId68"/>
    <p:sldId id="321" r:id="rId69"/>
    <p:sldId id="322" r:id="rId70"/>
    <p:sldId id="323" r:id="rId71"/>
    <p:sldId id="324" r:id="rId72"/>
    <p:sldId id="325" r:id="rId73"/>
    <p:sldId id="326" r:id="rId74"/>
    <p:sldId id="327" r:id="rId75"/>
    <p:sldId id="328" r:id="rId76"/>
    <p:sldId id="330" r:id="rId77"/>
    <p:sldId id="331" r:id="rId78"/>
    <p:sldId id="332" r:id="rId79"/>
    <p:sldId id="333" r:id="rId80"/>
    <p:sldId id="334" r:id="rId81"/>
    <p:sldId id="335" r:id="rId82"/>
    <p:sldId id="338" r:id="rId83"/>
    <p:sldId id="405" r:id="rId84"/>
    <p:sldId id="406" r:id="rId85"/>
    <p:sldId id="339" r:id="rId86"/>
    <p:sldId id="340" r:id="rId87"/>
    <p:sldId id="341" r:id="rId88"/>
    <p:sldId id="342" r:id="rId89"/>
    <p:sldId id="344" r:id="rId90"/>
    <p:sldId id="343" r:id="rId91"/>
    <p:sldId id="345" r:id="rId92"/>
    <p:sldId id="346" r:id="rId93"/>
    <p:sldId id="347" r:id="rId94"/>
    <p:sldId id="348" r:id="rId95"/>
    <p:sldId id="349" r:id="rId96"/>
    <p:sldId id="350" r:id="rId97"/>
    <p:sldId id="351" r:id="rId98"/>
    <p:sldId id="352" r:id="rId99"/>
    <p:sldId id="358" r:id="rId100"/>
    <p:sldId id="361" r:id="rId101"/>
    <p:sldId id="367" r:id="rId102"/>
    <p:sldId id="362" r:id="rId103"/>
    <p:sldId id="363" r:id="rId104"/>
    <p:sldId id="364" r:id="rId105"/>
    <p:sldId id="359" r:id="rId106"/>
    <p:sldId id="365" r:id="rId107"/>
    <p:sldId id="366" r:id="rId108"/>
    <p:sldId id="410" r:id="rId109"/>
    <p:sldId id="411" r:id="rId110"/>
    <p:sldId id="412" r:id="rId111"/>
    <p:sldId id="413" r:id="rId112"/>
    <p:sldId id="368" r:id="rId113"/>
    <p:sldId id="369" r:id="rId114"/>
    <p:sldId id="371" r:id="rId115"/>
    <p:sldId id="372" r:id="rId116"/>
    <p:sldId id="414" r:id="rId117"/>
    <p:sldId id="370" r:id="rId118"/>
    <p:sldId id="356" r:id="rId119"/>
    <p:sldId id="379" r:id="rId120"/>
    <p:sldId id="380" r:id="rId121"/>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3183" autoAdjust="0"/>
    <p:restoredTop sz="94746" autoAdjust="0"/>
  </p:normalViewPr>
  <p:slideViewPr>
    <p:cSldViewPr>
      <p:cViewPr varScale="1">
        <p:scale>
          <a:sx n="69" d="100"/>
          <a:sy n="69" d="100"/>
        </p:scale>
        <p:origin x="1684" y="44"/>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7136"/>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viewProps" Target="view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8.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30.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image" Target="../media/image3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9.wmf"/><Relationship Id="rId1" Type="http://schemas.openxmlformats.org/officeDocument/2006/relationships/image" Target="../media/image38.wmf"/><Relationship Id="rId4" Type="http://schemas.openxmlformats.org/officeDocument/2006/relationships/image" Target="../media/image41.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image" Target="../media/image42.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44.wmf"/></Relationships>
</file>

<file path=ppt/drawings/_rels/vmlDrawing24.vml.rels><?xml version="1.0" encoding="UTF-8" standalone="yes"?>
<Relationships xmlns="http://schemas.openxmlformats.org/package/2006/relationships"><Relationship Id="rId2" Type="http://schemas.openxmlformats.org/officeDocument/2006/relationships/image" Target="../media/image46.wmf"/><Relationship Id="rId1" Type="http://schemas.openxmlformats.org/officeDocument/2006/relationships/image" Target="../media/image45.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image" Target="../media/image48.wmf"/><Relationship Id="rId1" Type="http://schemas.openxmlformats.org/officeDocument/2006/relationships/image" Target="../media/image47.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50.wmf"/></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52.wmf"/><Relationship Id="rId1" Type="http://schemas.openxmlformats.org/officeDocument/2006/relationships/image" Target="../media/image51.w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29.vml.rels><?xml version="1.0" encoding="UTF-8" standalone="yes"?>
<Relationships xmlns="http://schemas.openxmlformats.org/package/2006/relationships"><Relationship Id="rId2" Type="http://schemas.openxmlformats.org/officeDocument/2006/relationships/image" Target="../media/image54.wmf"/><Relationship Id="rId1" Type="http://schemas.openxmlformats.org/officeDocument/2006/relationships/image" Target="../media/image5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30.vml.rels><?xml version="1.0" encoding="UTF-8" standalone="yes"?>
<Relationships xmlns="http://schemas.openxmlformats.org/package/2006/relationships"><Relationship Id="rId2" Type="http://schemas.openxmlformats.org/officeDocument/2006/relationships/image" Target="../media/image56.wmf"/><Relationship Id="rId1" Type="http://schemas.openxmlformats.org/officeDocument/2006/relationships/image" Target="../media/image55.w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57.wmf"/></Relationships>
</file>

<file path=ppt/drawings/_rels/vmlDrawing32.vml.rels><?xml version="1.0" encoding="UTF-8" standalone="yes"?>
<Relationships xmlns="http://schemas.openxmlformats.org/package/2006/relationships"><Relationship Id="rId2" Type="http://schemas.openxmlformats.org/officeDocument/2006/relationships/image" Target="../media/image59.wmf"/><Relationship Id="rId1" Type="http://schemas.openxmlformats.org/officeDocument/2006/relationships/image" Target="../media/image58.w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60.w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61.w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62.wmf"/></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63.wmf"/></Relationships>
</file>

<file path=ppt/drawings/_rels/vmlDrawing37.vml.rels><?xml version="1.0" encoding="UTF-8" standalone="yes"?>
<Relationships xmlns="http://schemas.openxmlformats.org/package/2006/relationships"><Relationship Id="rId2" Type="http://schemas.openxmlformats.org/officeDocument/2006/relationships/image" Target="../media/image65.wmf"/><Relationship Id="rId1" Type="http://schemas.openxmlformats.org/officeDocument/2006/relationships/image" Target="../media/image64.wmf"/></Relationships>
</file>

<file path=ppt/drawings/_rels/vmlDrawing38.vml.rels><?xml version="1.0" encoding="UTF-8" standalone="yes"?>
<Relationships xmlns="http://schemas.openxmlformats.org/package/2006/relationships"><Relationship Id="rId1" Type="http://schemas.openxmlformats.org/officeDocument/2006/relationships/image" Target="../media/image66.wmf"/></Relationships>
</file>

<file path=ppt/drawings/_rels/vmlDrawing39.vml.rels><?xml version="1.0" encoding="UTF-8" standalone="yes"?>
<Relationships xmlns="http://schemas.openxmlformats.org/package/2006/relationships"><Relationship Id="rId1" Type="http://schemas.openxmlformats.org/officeDocument/2006/relationships/image" Target="../media/image6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40.vml.rels><?xml version="1.0" encoding="UTF-8" standalone="yes"?>
<Relationships xmlns="http://schemas.openxmlformats.org/package/2006/relationships"><Relationship Id="rId2" Type="http://schemas.openxmlformats.org/officeDocument/2006/relationships/image" Target="../media/image69.wmf"/><Relationship Id="rId1" Type="http://schemas.openxmlformats.org/officeDocument/2006/relationships/image" Target="../media/image68.wmf"/></Relationships>
</file>

<file path=ppt/drawings/_rels/vmlDrawing41.vml.rels><?xml version="1.0" encoding="UTF-8" standalone="yes"?>
<Relationships xmlns="http://schemas.openxmlformats.org/package/2006/relationships"><Relationship Id="rId3" Type="http://schemas.openxmlformats.org/officeDocument/2006/relationships/image" Target="../media/image72.wmf"/><Relationship Id="rId2" Type="http://schemas.openxmlformats.org/officeDocument/2006/relationships/image" Target="../media/image71.wmf"/><Relationship Id="rId1" Type="http://schemas.openxmlformats.org/officeDocument/2006/relationships/image" Target="../media/image70.wmf"/><Relationship Id="rId4" Type="http://schemas.openxmlformats.org/officeDocument/2006/relationships/image" Target="../media/image73.wmf"/></Relationships>
</file>

<file path=ppt/drawings/_rels/vmlDrawing42.vml.rels><?xml version="1.0" encoding="UTF-8" standalone="yes"?>
<Relationships xmlns="http://schemas.openxmlformats.org/package/2006/relationships"><Relationship Id="rId3" Type="http://schemas.openxmlformats.org/officeDocument/2006/relationships/image" Target="../media/image76.wmf"/><Relationship Id="rId2" Type="http://schemas.openxmlformats.org/officeDocument/2006/relationships/image" Target="../media/image75.wmf"/><Relationship Id="rId1" Type="http://schemas.openxmlformats.org/officeDocument/2006/relationships/image" Target="../media/image74.wmf"/></Relationships>
</file>

<file path=ppt/drawings/_rels/vmlDrawing43.vml.rels><?xml version="1.0" encoding="UTF-8" standalone="yes"?>
<Relationships xmlns="http://schemas.openxmlformats.org/package/2006/relationships"><Relationship Id="rId2" Type="http://schemas.openxmlformats.org/officeDocument/2006/relationships/image" Target="../media/image78.wmf"/><Relationship Id="rId1" Type="http://schemas.openxmlformats.org/officeDocument/2006/relationships/image" Target="../media/image77.wmf"/></Relationships>
</file>

<file path=ppt/drawings/_rels/vmlDrawing44.vml.rels><?xml version="1.0" encoding="UTF-8" standalone="yes"?>
<Relationships xmlns="http://schemas.openxmlformats.org/package/2006/relationships"><Relationship Id="rId3" Type="http://schemas.openxmlformats.org/officeDocument/2006/relationships/image" Target="../media/image81.wmf"/><Relationship Id="rId2" Type="http://schemas.openxmlformats.org/officeDocument/2006/relationships/image" Target="../media/image80.wmf"/><Relationship Id="rId1" Type="http://schemas.openxmlformats.org/officeDocument/2006/relationships/image" Target="../media/image79.wmf"/></Relationships>
</file>

<file path=ppt/drawings/_rels/vmlDrawing45.vml.rels><?xml version="1.0" encoding="UTF-8" standalone="yes"?>
<Relationships xmlns="http://schemas.openxmlformats.org/package/2006/relationships"><Relationship Id="rId2" Type="http://schemas.openxmlformats.org/officeDocument/2006/relationships/image" Target="../media/image83.wmf"/><Relationship Id="rId1" Type="http://schemas.openxmlformats.org/officeDocument/2006/relationships/image" Target="../media/image82.wmf"/></Relationships>
</file>

<file path=ppt/drawings/_rels/vmlDrawing46.vml.rels><?xml version="1.0" encoding="UTF-8" standalone="yes"?>
<Relationships xmlns="http://schemas.openxmlformats.org/package/2006/relationships"><Relationship Id="rId1" Type="http://schemas.openxmlformats.org/officeDocument/2006/relationships/image" Target="../media/image84.wmf"/></Relationships>
</file>

<file path=ppt/drawings/_rels/vmlDrawing47.vml.rels><?xml version="1.0" encoding="UTF-8" standalone="yes"?>
<Relationships xmlns="http://schemas.openxmlformats.org/package/2006/relationships"><Relationship Id="rId2" Type="http://schemas.openxmlformats.org/officeDocument/2006/relationships/image" Target="../media/image86.wmf"/><Relationship Id="rId1" Type="http://schemas.openxmlformats.org/officeDocument/2006/relationships/image" Target="../media/image85.wmf"/></Relationships>
</file>

<file path=ppt/drawings/_rels/vmlDrawing48.vml.rels><?xml version="1.0" encoding="UTF-8" standalone="yes"?>
<Relationships xmlns="http://schemas.openxmlformats.org/package/2006/relationships"><Relationship Id="rId3" Type="http://schemas.openxmlformats.org/officeDocument/2006/relationships/image" Target="../media/image89.wmf"/><Relationship Id="rId2" Type="http://schemas.openxmlformats.org/officeDocument/2006/relationships/image" Target="../media/image88.wmf"/><Relationship Id="rId1" Type="http://schemas.openxmlformats.org/officeDocument/2006/relationships/image" Target="../media/image87.wmf"/></Relationships>
</file>

<file path=ppt/drawings/_rels/vmlDrawing49.vml.rels><?xml version="1.0" encoding="UTF-8" standalone="yes"?>
<Relationships xmlns="http://schemas.openxmlformats.org/package/2006/relationships"><Relationship Id="rId3" Type="http://schemas.openxmlformats.org/officeDocument/2006/relationships/image" Target="../media/image92.wmf"/><Relationship Id="rId2" Type="http://schemas.openxmlformats.org/officeDocument/2006/relationships/image" Target="../media/image91.wmf"/><Relationship Id="rId1" Type="http://schemas.openxmlformats.org/officeDocument/2006/relationships/image" Target="../media/image90.wmf"/><Relationship Id="rId5" Type="http://schemas.openxmlformats.org/officeDocument/2006/relationships/image" Target="../media/image94.wmf"/><Relationship Id="rId4" Type="http://schemas.openxmlformats.org/officeDocument/2006/relationships/image" Target="../media/image9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50.vml.rels><?xml version="1.0" encoding="UTF-8" standalone="yes"?>
<Relationships xmlns="http://schemas.openxmlformats.org/package/2006/relationships"><Relationship Id="rId1" Type="http://schemas.openxmlformats.org/officeDocument/2006/relationships/image" Target="../media/image9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29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it-IT"/>
          </a:p>
        </p:txBody>
      </p:sp>
      <p:sp>
        <p:nvSpPr>
          <p:cNvPr id="2129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it-IT"/>
          </a:p>
        </p:txBody>
      </p:sp>
      <p:sp>
        <p:nvSpPr>
          <p:cNvPr id="146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29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2129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it-IT"/>
          </a:p>
        </p:txBody>
      </p:sp>
      <p:sp>
        <p:nvSpPr>
          <p:cNvPr id="2129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A6D96FB-542A-475D-B5D6-14CAFB8D8D92}" type="slidenum">
              <a:rPr lang="it-IT" altLang="en-US"/>
              <a:pPr/>
              <a:t>‹N›</a:t>
            </a:fld>
            <a:endParaRPr lang="it-IT" altLang="en-US"/>
          </a:p>
        </p:txBody>
      </p:sp>
    </p:spTree>
    <p:extLst>
      <p:ext uri="{BB962C8B-B14F-4D97-AF65-F5344CB8AC3E}">
        <p14:creationId xmlns:p14="http://schemas.microsoft.com/office/powerpoint/2010/main" val="6476714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D02C53C-5CFA-4A93-87DD-8FC676ACA5D3}" type="slidenum">
              <a:rPr lang="it-IT" altLang="en-US"/>
              <a:pPr eaLnBrk="1" hangingPunct="1"/>
              <a:t>1</a:t>
            </a:fld>
            <a:endParaRPr lang="it-IT" altLang="en-US"/>
          </a:p>
        </p:txBody>
      </p:sp>
      <p:sp>
        <p:nvSpPr>
          <p:cNvPr id="148483" name="Rectangle 2"/>
          <p:cNvSpPr>
            <a:spLocks noGrp="1" noRot="1" noChangeAspect="1" noChangeArrowheads="1" noTextEdit="1"/>
          </p:cNvSpPr>
          <p:nvPr>
            <p:ph type="sldImg"/>
          </p:nvPr>
        </p:nvSpPr>
        <p:spPr>
          <a:ln/>
        </p:spPr>
      </p:sp>
      <p:sp>
        <p:nvSpPr>
          <p:cNvPr id="148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8365972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B2C3733-5D54-43A4-8125-67BB23C66E8F}" type="slidenum">
              <a:rPr lang="it-IT" altLang="en-US"/>
              <a:pPr eaLnBrk="1" hangingPunct="1"/>
              <a:t>10</a:t>
            </a:fld>
            <a:endParaRPr lang="it-IT" altLang="en-US"/>
          </a:p>
        </p:txBody>
      </p:sp>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9603133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9A8FD97-0BA2-4D03-8E86-FBF49A22641D}" type="slidenum">
              <a:rPr lang="it-IT" altLang="en-US"/>
              <a:pPr eaLnBrk="1" hangingPunct="1"/>
              <a:t>11</a:t>
            </a:fld>
            <a:endParaRPr lang="it-IT" altLang="en-US"/>
          </a:p>
        </p:txBody>
      </p:sp>
      <p:sp>
        <p:nvSpPr>
          <p:cNvPr id="161795" name="Rectangle 2"/>
          <p:cNvSpPr>
            <a:spLocks noGrp="1" noRot="1" noChangeAspect="1" noChangeArrowheads="1" noTextEdit="1"/>
          </p:cNvSpPr>
          <p:nvPr>
            <p:ph type="sldImg"/>
          </p:nvPr>
        </p:nvSpPr>
        <p:spPr>
          <a:ln/>
        </p:spPr>
      </p:sp>
      <p:sp>
        <p:nvSpPr>
          <p:cNvPr id="161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8597299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FB42750-B04B-42A8-B319-2399036C6D09}" type="slidenum">
              <a:rPr lang="it-IT" altLang="en-US"/>
              <a:pPr eaLnBrk="1" hangingPunct="1"/>
              <a:t>14</a:t>
            </a:fld>
            <a:endParaRPr lang="it-IT" altLang="en-US"/>
          </a:p>
        </p:txBody>
      </p:sp>
      <p:sp>
        <p:nvSpPr>
          <p:cNvPr id="162819" name="Rectangle 2"/>
          <p:cNvSpPr>
            <a:spLocks noGrp="1" noRot="1" noChangeAspect="1" noChangeArrowheads="1" noTextEdit="1"/>
          </p:cNvSpPr>
          <p:nvPr>
            <p:ph type="sldImg"/>
          </p:nvPr>
        </p:nvSpPr>
        <p:spPr>
          <a:ln/>
        </p:spPr>
      </p:sp>
      <p:sp>
        <p:nvSpPr>
          <p:cNvPr id="162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7152496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AAE1E0B-D770-4F54-9A39-75ABF36B5542}" type="slidenum">
              <a:rPr lang="it-IT" altLang="en-US"/>
              <a:pPr eaLnBrk="1" hangingPunct="1"/>
              <a:t>15</a:t>
            </a:fld>
            <a:endParaRPr lang="it-IT" altLang="en-US"/>
          </a:p>
        </p:txBody>
      </p:sp>
      <p:sp>
        <p:nvSpPr>
          <p:cNvPr id="163843" name="Rectangle 2"/>
          <p:cNvSpPr>
            <a:spLocks noGrp="1" noRot="1" noChangeAspect="1" noChangeArrowheads="1" noTextEdit="1"/>
          </p:cNvSpPr>
          <p:nvPr>
            <p:ph type="sldImg"/>
          </p:nvPr>
        </p:nvSpPr>
        <p:spPr>
          <a:ln/>
        </p:spPr>
      </p:sp>
      <p:sp>
        <p:nvSpPr>
          <p:cNvPr id="163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722020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14B2A34-5D34-4A80-9D14-4D2EBF78C760}" type="slidenum">
              <a:rPr lang="it-IT" altLang="en-US"/>
              <a:pPr eaLnBrk="1" hangingPunct="1"/>
              <a:t>16</a:t>
            </a:fld>
            <a:endParaRPr lang="it-IT" altLang="en-US"/>
          </a:p>
        </p:txBody>
      </p:sp>
      <p:sp>
        <p:nvSpPr>
          <p:cNvPr id="164867" name="Rectangle 2"/>
          <p:cNvSpPr>
            <a:spLocks noGrp="1" noRot="1" noChangeAspect="1" noChangeArrowheads="1" noTextEdit="1"/>
          </p:cNvSpPr>
          <p:nvPr>
            <p:ph type="sldImg"/>
          </p:nvPr>
        </p:nvSpPr>
        <p:spPr>
          <a:ln/>
        </p:spPr>
      </p:sp>
      <p:sp>
        <p:nvSpPr>
          <p:cNvPr id="164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067881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BA498FB-7783-4CF2-B5F5-D4A39AB0C6CE}" type="slidenum">
              <a:rPr lang="it-IT" altLang="en-US"/>
              <a:pPr eaLnBrk="1" hangingPunct="1"/>
              <a:t>17</a:t>
            </a:fld>
            <a:endParaRPr lang="it-IT" altLang="en-US"/>
          </a:p>
        </p:txBody>
      </p:sp>
      <p:sp>
        <p:nvSpPr>
          <p:cNvPr id="165891" name="Rectangle 2"/>
          <p:cNvSpPr>
            <a:spLocks noGrp="1" noRot="1" noChangeAspect="1" noChangeArrowheads="1" noTextEdit="1"/>
          </p:cNvSpPr>
          <p:nvPr>
            <p:ph type="sldImg"/>
          </p:nvPr>
        </p:nvSpPr>
        <p:spPr>
          <a:ln/>
        </p:spPr>
      </p:sp>
      <p:sp>
        <p:nvSpPr>
          <p:cNvPr id="165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7241458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49D82A5-7535-4936-96F1-AAF222F58CE5}" type="slidenum">
              <a:rPr lang="it-IT" altLang="en-US"/>
              <a:pPr eaLnBrk="1" hangingPunct="1"/>
              <a:t>20</a:t>
            </a:fld>
            <a:endParaRPr lang="it-IT" altLang="en-US"/>
          </a:p>
        </p:txBody>
      </p:sp>
      <p:sp>
        <p:nvSpPr>
          <p:cNvPr id="166915" name="Rectangle 2"/>
          <p:cNvSpPr>
            <a:spLocks noGrp="1" noRot="1" noChangeAspect="1" noChangeArrowheads="1" noTextEdit="1"/>
          </p:cNvSpPr>
          <p:nvPr>
            <p:ph type="sldImg"/>
          </p:nvPr>
        </p:nvSpPr>
        <p:spPr>
          <a:ln/>
        </p:spPr>
      </p:sp>
      <p:sp>
        <p:nvSpPr>
          <p:cNvPr id="166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9299947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FA1408F-B823-4D4A-8D35-4374312CD8AA}" type="slidenum">
              <a:rPr lang="it-IT" altLang="en-US"/>
              <a:pPr eaLnBrk="1" hangingPunct="1"/>
              <a:t>21</a:t>
            </a:fld>
            <a:endParaRPr lang="it-IT" altLang="en-US"/>
          </a:p>
        </p:txBody>
      </p:sp>
      <p:sp>
        <p:nvSpPr>
          <p:cNvPr id="167939" name="Rectangle 2"/>
          <p:cNvSpPr>
            <a:spLocks noGrp="1" noRot="1" noChangeAspect="1" noChangeArrowheads="1" noTextEdit="1"/>
          </p:cNvSpPr>
          <p:nvPr>
            <p:ph type="sldImg"/>
          </p:nvPr>
        </p:nvSpPr>
        <p:spPr>
          <a:ln/>
        </p:spPr>
      </p:sp>
      <p:sp>
        <p:nvSpPr>
          <p:cNvPr id="167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9421984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90F4207-81A0-4450-8DC7-00E660176083}" type="slidenum">
              <a:rPr lang="it-IT" altLang="en-US"/>
              <a:pPr eaLnBrk="1" hangingPunct="1"/>
              <a:t>22</a:t>
            </a:fld>
            <a:endParaRPr lang="it-IT" altLang="en-US"/>
          </a:p>
        </p:txBody>
      </p:sp>
      <p:sp>
        <p:nvSpPr>
          <p:cNvPr id="168963" name="Rectangle 2"/>
          <p:cNvSpPr>
            <a:spLocks noGrp="1" noRot="1" noChangeAspect="1" noChangeArrowheads="1" noTextEdit="1"/>
          </p:cNvSpPr>
          <p:nvPr>
            <p:ph type="sldImg"/>
          </p:nvPr>
        </p:nvSpPr>
        <p:spPr>
          <a:ln/>
        </p:spPr>
      </p:sp>
      <p:sp>
        <p:nvSpPr>
          <p:cNvPr id="168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8460145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D38076B-B35B-44A8-9BF8-CC49A64CE249}" type="slidenum">
              <a:rPr lang="it-IT" altLang="en-US"/>
              <a:pPr eaLnBrk="1" hangingPunct="1"/>
              <a:t>23</a:t>
            </a:fld>
            <a:endParaRPr lang="it-IT" altLang="en-US"/>
          </a:p>
        </p:txBody>
      </p:sp>
      <p:sp>
        <p:nvSpPr>
          <p:cNvPr id="169987" name="Rectangle 2"/>
          <p:cNvSpPr>
            <a:spLocks noGrp="1" noRot="1" noChangeAspect="1" noChangeArrowheads="1" noTextEdit="1"/>
          </p:cNvSpPr>
          <p:nvPr>
            <p:ph type="sldImg"/>
          </p:nvPr>
        </p:nvSpPr>
        <p:spPr>
          <a:ln/>
        </p:spPr>
      </p:sp>
      <p:sp>
        <p:nvSpPr>
          <p:cNvPr id="169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721252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6A48267-E47D-49D4-821F-3FDE72ACFF23}" type="slidenum">
              <a:rPr lang="it-IT" altLang="en-US"/>
              <a:pPr eaLnBrk="1" hangingPunct="1"/>
              <a:t>2</a:t>
            </a:fld>
            <a:endParaRPr lang="it-IT" altLang="en-US"/>
          </a:p>
        </p:txBody>
      </p:sp>
      <p:sp>
        <p:nvSpPr>
          <p:cNvPr id="149507" name="Rectangle 2"/>
          <p:cNvSpPr>
            <a:spLocks noGrp="1" noRot="1" noChangeAspect="1" noChangeArrowheads="1" noTextEdit="1"/>
          </p:cNvSpPr>
          <p:nvPr>
            <p:ph type="sldImg"/>
          </p:nvPr>
        </p:nvSpPr>
        <p:spPr>
          <a:ln/>
        </p:spPr>
      </p:sp>
      <p:sp>
        <p:nvSpPr>
          <p:cNvPr id="149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148366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14B6159-6128-4BD8-AA93-DA45002FF8B9}" type="slidenum">
              <a:rPr lang="it-IT" altLang="en-US"/>
              <a:pPr eaLnBrk="1" hangingPunct="1"/>
              <a:t>28</a:t>
            </a:fld>
            <a:endParaRPr lang="it-IT" altLang="en-US"/>
          </a:p>
        </p:txBody>
      </p:sp>
      <p:sp>
        <p:nvSpPr>
          <p:cNvPr id="171011" name="Rectangle 2"/>
          <p:cNvSpPr>
            <a:spLocks noGrp="1" noRot="1" noChangeAspect="1" noChangeArrowheads="1" noTextEdit="1"/>
          </p:cNvSpPr>
          <p:nvPr>
            <p:ph type="sldImg"/>
          </p:nvPr>
        </p:nvSpPr>
        <p:spPr>
          <a:ln/>
        </p:spPr>
      </p:sp>
      <p:sp>
        <p:nvSpPr>
          <p:cNvPr id="171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4500743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C512E14-AEC2-4E02-AA98-AFF5332EB833}" type="slidenum">
              <a:rPr lang="it-IT" altLang="en-US"/>
              <a:pPr eaLnBrk="1" hangingPunct="1"/>
              <a:t>29</a:t>
            </a:fld>
            <a:endParaRPr lang="it-IT" altLang="en-US"/>
          </a:p>
        </p:txBody>
      </p:sp>
      <p:sp>
        <p:nvSpPr>
          <p:cNvPr id="172035" name="Rectangle 2"/>
          <p:cNvSpPr>
            <a:spLocks noGrp="1" noRot="1" noChangeAspect="1" noChangeArrowheads="1" noTextEdit="1"/>
          </p:cNvSpPr>
          <p:nvPr>
            <p:ph type="sldImg"/>
          </p:nvPr>
        </p:nvSpPr>
        <p:spPr>
          <a:ln/>
        </p:spPr>
      </p:sp>
      <p:sp>
        <p:nvSpPr>
          <p:cNvPr id="172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8378699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89A5C06-CB15-4FA3-8BDA-D8BFBB3602AE}" type="slidenum">
              <a:rPr lang="it-IT" altLang="en-US"/>
              <a:pPr eaLnBrk="1" hangingPunct="1"/>
              <a:t>30</a:t>
            </a:fld>
            <a:endParaRPr lang="it-IT" altLang="en-US"/>
          </a:p>
        </p:txBody>
      </p:sp>
      <p:sp>
        <p:nvSpPr>
          <p:cNvPr id="173059" name="Rectangle 2"/>
          <p:cNvSpPr>
            <a:spLocks noGrp="1" noRot="1" noChangeAspect="1" noChangeArrowheads="1" noTextEdit="1"/>
          </p:cNvSpPr>
          <p:nvPr>
            <p:ph type="sldImg"/>
          </p:nvPr>
        </p:nvSpPr>
        <p:spPr>
          <a:ln/>
        </p:spPr>
      </p:sp>
      <p:sp>
        <p:nvSpPr>
          <p:cNvPr id="173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5584414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887AB07-890D-45F1-885F-B5259EE4AD68}" type="slidenum">
              <a:rPr lang="it-IT" altLang="en-US"/>
              <a:pPr eaLnBrk="1" hangingPunct="1"/>
              <a:t>31</a:t>
            </a:fld>
            <a:endParaRPr lang="it-IT" altLang="en-US"/>
          </a:p>
        </p:txBody>
      </p:sp>
      <p:sp>
        <p:nvSpPr>
          <p:cNvPr id="174083" name="Rectangle 2"/>
          <p:cNvSpPr>
            <a:spLocks noGrp="1" noRot="1" noChangeAspect="1" noChangeArrowheads="1" noTextEdit="1"/>
          </p:cNvSpPr>
          <p:nvPr>
            <p:ph type="sldImg"/>
          </p:nvPr>
        </p:nvSpPr>
        <p:spPr>
          <a:ln/>
        </p:spPr>
      </p:sp>
      <p:sp>
        <p:nvSpPr>
          <p:cNvPr id="174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1389806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DE986E3-47B9-4740-8B57-34292CBB6E58}" type="slidenum">
              <a:rPr lang="it-IT" altLang="en-US"/>
              <a:pPr eaLnBrk="1" hangingPunct="1"/>
              <a:t>32</a:t>
            </a:fld>
            <a:endParaRPr lang="it-IT" altLang="en-US"/>
          </a:p>
        </p:txBody>
      </p:sp>
      <p:sp>
        <p:nvSpPr>
          <p:cNvPr id="175107" name="Rectangle 2"/>
          <p:cNvSpPr>
            <a:spLocks noGrp="1" noRot="1" noChangeAspect="1" noChangeArrowheads="1" noTextEdit="1"/>
          </p:cNvSpPr>
          <p:nvPr>
            <p:ph type="sldImg"/>
          </p:nvPr>
        </p:nvSpPr>
        <p:spPr>
          <a:ln/>
        </p:spPr>
      </p:sp>
      <p:sp>
        <p:nvSpPr>
          <p:cNvPr id="175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843194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69EC54D-2C13-4894-A8CB-20DD078AEF29}" type="slidenum">
              <a:rPr lang="it-IT" altLang="en-US"/>
              <a:pPr eaLnBrk="1" hangingPunct="1"/>
              <a:t>33</a:t>
            </a:fld>
            <a:endParaRPr lang="it-IT" altLang="en-US"/>
          </a:p>
        </p:txBody>
      </p:sp>
      <p:sp>
        <p:nvSpPr>
          <p:cNvPr id="176131" name="Rectangle 2"/>
          <p:cNvSpPr>
            <a:spLocks noGrp="1" noRot="1" noChangeAspect="1" noChangeArrowheads="1" noTextEdit="1"/>
          </p:cNvSpPr>
          <p:nvPr>
            <p:ph type="sldImg"/>
          </p:nvPr>
        </p:nvSpPr>
        <p:spPr>
          <a:ln/>
        </p:spPr>
      </p:sp>
      <p:sp>
        <p:nvSpPr>
          <p:cNvPr id="176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7217452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D2FEC46-D098-4D67-9972-3949F1A1B9D7}" type="slidenum">
              <a:rPr lang="it-IT" altLang="en-US"/>
              <a:pPr eaLnBrk="1" hangingPunct="1"/>
              <a:t>34</a:t>
            </a:fld>
            <a:endParaRPr lang="it-IT" altLang="en-US"/>
          </a:p>
        </p:txBody>
      </p:sp>
      <p:sp>
        <p:nvSpPr>
          <p:cNvPr id="177155" name="Rectangle 2"/>
          <p:cNvSpPr>
            <a:spLocks noGrp="1" noRot="1" noChangeAspect="1" noChangeArrowheads="1" noTextEdit="1"/>
          </p:cNvSpPr>
          <p:nvPr>
            <p:ph type="sldImg"/>
          </p:nvPr>
        </p:nvSpPr>
        <p:spPr>
          <a:ln/>
        </p:spPr>
      </p:sp>
      <p:sp>
        <p:nvSpPr>
          <p:cNvPr id="177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9965570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B48FBC-0547-4771-9CCA-F3E809414213}" type="slidenum">
              <a:rPr lang="it-IT" altLang="en-US"/>
              <a:pPr eaLnBrk="1" hangingPunct="1"/>
              <a:t>35</a:t>
            </a:fld>
            <a:endParaRPr lang="it-IT" altLang="en-US"/>
          </a:p>
        </p:txBody>
      </p:sp>
      <p:sp>
        <p:nvSpPr>
          <p:cNvPr id="178179" name="Rectangle 2"/>
          <p:cNvSpPr>
            <a:spLocks noGrp="1" noRot="1" noChangeAspect="1" noChangeArrowheads="1" noTextEdit="1"/>
          </p:cNvSpPr>
          <p:nvPr>
            <p:ph type="sldImg"/>
          </p:nvPr>
        </p:nvSpPr>
        <p:spPr>
          <a:ln/>
        </p:spPr>
      </p:sp>
      <p:sp>
        <p:nvSpPr>
          <p:cNvPr id="178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222236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A2A7DA5-4D30-4510-A92B-8C6388B4D417}" type="slidenum">
              <a:rPr lang="it-IT" altLang="en-US"/>
              <a:pPr eaLnBrk="1" hangingPunct="1"/>
              <a:t>36</a:t>
            </a:fld>
            <a:endParaRPr lang="it-IT" altLang="en-US"/>
          </a:p>
        </p:txBody>
      </p:sp>
      <p:sp>
        <p:nvSpPr>
          <p:cNvPr id="179203" name="Rectangle 2"/>
          <p:cNvSpPr>
            <a:spLocks noGrp="1" noRot="1" noChangeAspect="1" noChangeArrowheads="1" noTextEdit="1"/>
          </p:cNvSpPr>
          <p:nvPr>
            <p:ph type="sldImg"/>
          </p:nvPr>
        </p:nvSpPr>
        <p:spPr>
          <a:ln/>
        </p:spPr>
      </p:sp>
      <p:sp>
        <p:nvSpPr>
          <p:cNvPr id="179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0701781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8B008CD-0303-43C8-B810-085E97E4B838}" type="slidenum">
              <a:rPr lang="it-IT" altLang="en-US"/>
              <a:pPr eaLnBrk="1" hangingPunct="1"/>
              <a:t>37</a:t>
            </a:fld>
            <a:endParaRPr lang="it-IT" altLang="en-US"/>
          </a:p>
        </p:txBody>
      </p:sp>
      <p:sp>
        <p:nvSpPr>
          <p:cNvPr id="180227" name="Rectangle 2"/>
          <p:cNvSpPr>
            <a:spLocks noGrp="1" noRot="1" noChangeAspect="1" noChangeArrowheads="1" noTextEdit="1"/>
          </p:cNvSpPr>
          <p:nvPr>
            <p:ph type="sldImg"/>
          </p:nvPr>
        </p:nvSpPr>
        <p:spPr>
          <a:ln/>
        </p:spPr>
      </p:sp>
      <p:sp>
        <p:nvSpPr>
          <p:cNvPr id="180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012995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C4FC31D-71E5-433A-A2FE-FBE9C2CAF795}" type="slidenum">
              <a:rPr lang="it-IT" altLang="en-US"/>
              <a:pPr eaLnBrk="1" hangingPunct="1"/>
              <a:t>3</a:t>
            </a:fld>
            <a:endParaRPr lang="it-IT" altLang="en-US"/>
          </a:p>
        </p:txBody>
      </p:sp>
      <p:sp>
        <p:nvSpPr>
          <p:cNvPr id="153603" name="Rectangle 2"/>
          <p:cNvSpPr>
            <a:spLocks noGrp="1" noRot="1" noChangeAspect="1" noChangeArrowheads="1" noTextEdit="1"/>
          </p:cNvSpPr>
          <p:nvPr>
            <p:ph type="sldImg"/>
          </p:nvPr>
        </p:nvSpPr>
        <p:spPr>
          <a:ln/>
        </p:spPr>
      </p:sp>
      <p:sp>
        <p:nvSpPr>
          <p:cNvPr id="153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4376371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83085F8-775D-4FA7-B597-A006897DAF36}" type="slidenum">
              <a:rPr lang="it-IT" altLang="en-US"/>
              <a:pPr eaLnBrk="1" hangingPunct="1"/>
              <a:t>38</a:t>
            </a:fld>
            <a:endParaRPr lang="it-IT" altLang="en-US"/>
          </a:p>
        </p:txBody>
      </p:sp>
      <p:sp>
        <p:nvSpPr>
          <p:cNvPr id="181251" name="Rectangle 2"/>
          <p:cNvSpPr>
            <a:spLocks noGrp="1" noRot="1" noChangeAspect="1" noChangeArrowheads="1" noTextEdit="1"/>
          </p:cNvSpPr>
          <p:nvPr>
            <p:ph type="sldImg"/>
          </p:nvPr>
        </p:nvSpPr>
        <p:spPr>
          <a:ln/>
        </p:spPr>
      </p:sp>
      <p:sp>
        <p:nvSpPr>
          <p:cNvPr id="181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03413859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F945ABB-1122-4F4E-A4F4-EAD6F9A81ED5}" type="slidenum">
              <a:rPr lang="it-IT" altLang="en-US"/>
              <a:pPr eaLnBrk="1" hangingPunct="1"/>
              <a:t>39</a:t>
            </a:fld>
            <a:endParaRPr lang="it-IT" altLang="en-US"/>
          </a:p>
        </p:txBody>
      </p:sp>
      <p:sp>
        <p:nvSpPr>
          <p:cNvPr id="182275" name="Rectangle 2"/>
          <p:cNvSpPr>
            <a:spLocks noGrp="1" noRot="1" noChangeAspect="1" noChangeArrowheads="1" noTextEdit="1"/>
          </p:cNvSpPr>
          <p:nvPr>
            <p:ph type="sldImg"/>
          </p:nvPr>
        </p:nvSpPr>
        <p:spPr>
          <a:ln/>
        </p:spPr>
      </p:sp>
      <p:sp>
        <p:nvSpPr>
          <p:cNvPr id="182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0100234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C755E22-E894-4FB1-9F63-A4C1A997425E}" type="slidenum">
              <a:rPr lang="it-IT" altLang="en-US"/>
              <a:pPr eaLnBrk="1" hangingPunct="1"/>
              <a:t>40</a:t>
            </a:fld>
            <a:endParaRPr lang="it-IT" altLang="en-US"/>
          </a:p>
        </p:txBody>
      </p:sp>
      <p:sp>
        <p:nvSpPr>
          <p:cNvPr id="183299" name="Rectangle 2"/>
          <p:cNvSpPr>
            <a:spLocks noGrp="1" noRot="1" noChangeAspect="1" noChangeArrowheads="1" noTextEdit="1"/>
          </p:cNvSpPr>
          <p:nvPr>
            <p:ph type="sldImg"/>
          </p:nvPr>
        </p:nvSpPr>
        <p:spPr>
          <a:ln/>
        </p:spPr>
      </p:sp>
      <p:sp>
        <p:nvSpPr>
          <p:cNvPr id="183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6861961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7F67D16-5C10-4903-B091-D2C7A348F5C6}" type="slidenum">
              <a:rPr lang="it-IT" altLang="en-US"/>
              <a:pPr eaLnBrk="1" hangingPunct="1"/>
              <a:t>41</a:t>
            </a:fld>
            <a:endParaRPr lang="it-IT" altLang="en-US"/>
          </a:p>
        </p:txBody>
      </p:sp>
      <p:sp>
        <p:nvSpPr>
          <p:cNvPr id="184323" name="Rectangle 2"/>
          <p:cNvSpPr>
            <a:spLocks noGrp="1" noRot="1" noChangeAspect="1" noChangeArrowheads="1" noTextEdit="1"/>
          </p:cNvSpPr>
          <p:nvPr>
            <p:ph type="sldImg"/>
          </p:nvPr>
        </p:nvSpPr>
        <p:spPr>
          <a:ln/>
        </p:spPr>
      </p:sp>
      <p:sp>
        <p:nvSpPr>
          <p:cNvPr id="184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12476710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5E1A003-8F41-4478-8E4F-4D6A25E76614}" type="slidenum">
              <a:rPr lang="it-IT" altLang="en-US"/>
              <a:pPr eaLnBrk="1" hangingPunct="1"/>
              <a:t>42</a:t>
            </a:fld>
            <a:endParaRPr lang="it-IT" altLang="en-US"/>
          </a:p>
        </p:txBody>
      </p:sp>
      <p:sp>
        <p:nvSpPr>
          <p:cNvPr id="185347" name="Rectangle 2"/>
          <p:cNvSpPr>
            <a:spLocks noGrp="1" noRot="1" noChangeAspect="1" noChangeArrowheads="1" noTextEdit="1"/>
          </p:cNvSpPr>
          <p:nvPr>
            <p:ph type="sldImg"/>
          </p:nvPr>
        </p:nvSpPr>
        <p:spPr>
          <a:ln/>
        </p:spPr>
      </p:sp>
      <p:sp>
        <p:nvSpPr>
          <p:cNvPr id="185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63046223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A82157E-1934-4D03-9407-E521A01E4D4D}" type="slidenum">
              <a:rPr lang="it-IT" altLang="en-US"/>
              <a:pPr eaLnBrk="1" hangingPunct="1"/>
              <a:t>43</a:t>
            </a:fld>
            <a:endParaRPr lang="it-IT" altLang="en-US"/>
          </a:p>
        </p:txBody>
      </p:sp>
      <p:sp>
        <p:nvSpPr>
          <p:cNvPr id="186371" name="Rectangle 2"/>
          <p:cNvSpPr>
            <a:spLocks noGrp="1" noRot="1" noChangeAspect="1" noChangeArrowheads="1" noTextEdit="1"/>
          </p:cNvSpPr>
          <p:nvPr>
            <p:ph type="sldImg"/>
          </p:nvPr>
        </p:nvSpPr>
        <p:spPr>
          <a:ln/>
        </p:spPr>
      </p:sp>
      <p:sp>
        <p:nvSpPr>
          <p:cNvPr id="186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28544069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F9A36E3-227F-4426-9242-089C630DB50F}" type="slidenum">
              <a:rPr lang="it-IT" altLang="en-US"/>
              <a:pPr eaLnBrk="1" hangingPunct="1"/>
              <a:t>44</a:t>
            </a:fld>
            <a:endParaRPr lang="it-IT" altLang="en-US"/>
          </a:p>
        </p:txBody>
      </p:sp>
      <p:sp>
        <p:nvSpPr>
          <p:cNvPr id="187395" name="Rectangle 2"/>
          <p:cNvSpPr>
            <a:spLocks noGrp="1" noRot="1" noChangeAspect="1" noChangeArrowheads="1" noTextEdit="1"/>
          </p:cNvSpPr>
          <p:nvPr>
            <p:ph type="sldImg"/>
          </p:nvPr>
        </p:nvSpPr>
        <p:spPr>
          <a:ln/>
        </p:spPr>
      </p:sp>
      <p:sp>
        <p:nvSpPr>
          <p:cNvPr id="187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10283257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EFD470C-48DA-41B9-BB3E-D306454A0DDD}" type="slidenum">
              <a:rPr lang="it-IT" altLang="en-US"/>
              <a:pPr eaLnBrk="1" hangingPunct="1"/>
              <a:t>45</a:t>
            </a:fld>
            <a:endParaRPr lang="it-IT" altLang="en-US"/>
          </a:p>
        </p:txBody>
      </p:sp>
      <p:sp>
        <p:nvSpPr>
          <p:cNvPr id="188419" name="Rectangle 2"/>
          <p:cNvSpPr>
            <a:spLocks noGrp="1" noRot="1" noChangeAspect="1" noChangeArrowheads="1" noTextEdit="1"/>
          </p:cNvSpPr>
          <p:nvPr>
            <p:ph type="sldImg"/>
          </p:nvPr>
        </p:nvSpPr>
        <p:spPr>
          <a:ln/>
        </p:spPr>
      </p:sp>
      <p:sp>
        <p:nvSpPr>
          <p:cNvPr id="188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28736495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6AEB404-B4AE-492C-98B4-7A8A9EBA2B4E}" type="slidenum">
              <a:rPr lang="it-IT" altLang="en-US"/>
              <a:pPr eaLnBrk="1" hangingPunct="1"/>
              <a:t>46</a:t>
            </a:fld>
            <a:endParaRPr lang="it-IT" altLang="en-US"/>
          </a:p>
        </p:txBody>
      </p:sp>
      <p:sp>
        <p:nvSpPr>
          <p:cNvPr id="189443" name="Rectangle 2"/>
          <p:cNvSpPr>
            <a:spLocks noGrp="1" noRot="1" noChangeAspect="1" noChangeArrowheads="1" noTextEdit="1"/>
          </p:cNvSpPr>
          <p:nvPr>
            <p:ph type="sldImg"/>
          </p:nvPr>
        </p:nvSpPr>
        <p:spPr>
          <a:ln/>
        </p:spPr>
      </p:sp>
      <p:sp>
        <p:nvSpPr>
          <p:cNvPr id="189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21187594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38D3825-1548-4DFE-B134-3536E706D517}" type="slidenum">
              <a:rPr lang="it-IT" altLang="en-US"/>
              <a:pPr eaLnBrk="1" hangingPunct="1"/>
              <a:t>47</a:t>
            </a:fld>
            <a:endParaRPr lang="it-IT" altLang="en-US"/>
          </a:p>
        </p:txBody>
      </p:sp>
      <p:sp>
        <p:nvSpPr>
          <p:cNvPr id="190467" name="Rectangle 2"/>
          <p:cNvSpPr>
            <a:spLocks noGrp="1" noRot="1" noChangeAspect="1" noChangeArrowheads="1" noTextEdit="1"/>
          </p:cNvSpPr>
          <p:nvPr>
            <p:ph type="sldImg"/>
          </p:nvPr>
        </p:nvSpPr>
        <p:spPr>
          <a:ln/>
        </p:spPr>
      </p:sp>
      <p:sp>
        <p:nvSpPr>
          <p:cNvPr id="190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216860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E0FDA24-BDB1-4EE4-B34D-F04A85980629}" type="slidenum">
              <a:rPr lang="it-IT" altLang="en-US"/>
              <a:pPr eaLnBrk="1" hangingPunct="1"/>
              <a:t>4</a:t>
            </a:fld>
            <a:endParaRPr lang="it-IT" altLang="en-US"/>
          </a:p>
        </p:txBody>
      </p:sp>
      <p:sp>
        <p:nvSpPr>
          <p:cNvPr id="154627" name="Rectangle 2"/>
          <p:cNvSpPr>
            <a:spLocks noGrp="1" noRot="1" noChangeAspect="1" noChangeArrowheads="1" noTextEdit="1"/>
          </p:cNvSpPr>
          <p:nvPr>
            <p:ph type="sldImg"/>
          </p:nvPr>
        </p:nvSpPr>
        <p:spPr>
          <a:ln/>
        </p:spPr>
      </p:sp>
      <p:sp>
        <p:nvSpPr>
          <p:cNvPr id="154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1012770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DC0EE63-3AF5-45A8-9015-0B6B6E75DA8C}" type="slidenum">
              <a:rPr lang="it-IT" altLang="en-US"/>
              <a:pPr eaLnBrk="1" hangingPunct="1"/>
              <a:t>48</a:t>
            </a:fld>
            <a:endParaRPr lang="it-IT" altLang="en-US"/>
          </a:p>
        </p:txBody>
      </p:sp>
      <p:sp>
        <p:nvSpPr>
          <p:cNvPr id="191491" name="Rectangle 2"/>
          <p:cNvSpPr>
            <a:spLocks noGrp="1" noRot="1" noChangeAspect="1" noChangeArrowheads="1" noTextEdit="1"/>
          </p:cNvSpPr>
          <p:nvPr>
            <p:ph type="sldImg"/>
          </p:nvPr>
        </p:nvSpPr>
        <p:spPr>
          <a:ln/>
        </p:spPr>
      </p:sp>
      <p:sp>
        <p:nvSpPr>
          <p:cNvPr id="191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38529860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7538E16-D3CB-4934-8441-70DAEC871361}" type="slidenum">
              <a:rPr lang="it-IT" altLang="en-US"/>
              <a:pPr eaLnBrk="1" hangingPunct="1"/>
              <a:t>49</a:t>
            </a:fld>
            <a:endParaRPr lang="it-IT" altLang="en-US"/>
          </a:p>
        </p:txBody>
      </p:sp>
      <p:sp>
        <p:nvSpPr>
          <p:cNvPr id="192515" name="Rectangle 2"/>
          <p:cNvSpPr>
            <a:spLocks noGrp="1" noRot="1" noChangeAspect="1" noChangeArrowheads="1" noTextEdit="1"/>
          </p:cNvSpPr>
          <p:nvPr>
            <p:ph type="sldImg"/>
          </p:nvPr>
        </p:nvSpPr>
        <p:spPr>
          <a:ln/>
        </p:spPr>
      </p:sp>
      <p:sp>
        <p:nvSpPr>
          <p:cNvPr id="192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07814746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8DE83D7-1ECE-4BAB-8C97-370EE07A0DD5}" type="slidenum">
              <a:rPr lang="it-IT" altLang="en-US"/>
              <a:pPr eaLnBrk="1" hangingPunct="1"/>
              <a:t>50</a:t>
            </a:fld>
            <a:endParaRPr lang="it-IT" altLang="en-US"/>
          </a:p>
        </p:txBody>
      </p:sp>
      <p:sp>
        <p:nvSpPr>
          <p:cNvPr id="193539" name="Rectangle 2"/>
          <p:cNvSpPr>
            <a:spLocks noGrp="1" noRot="1" noChangeAspect="1" noChangeArrowheads="1" noTextEdit="1"/>
          </p:cNvSpPr>
          <p:nvPr>
            <p:ph type="sldImg"/>
          </p:nvPr>
        </p:nvSpPr>
        <p:spPr>
          <a:ln/>
        </p:spPr>
      </p:sp>
      <p:sp>
        <p:nvSpPr>
          <p:cNvPr id="193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19384079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E88E5D0-1575-4011-9943-E2210D55E496}" type="slidenum">
              <a:rPr lang="it-IT" altLang="en-US"/>
              <a:pPr eaLnBrk="1" hangingPunct="1"/>
              <a:t>51</a:t>
            </a:fld>
            <a:endParaRPr lang="it-IT" altLang="en-US"/>
          </a:p>
        </p:txBody>
      </p:sp>
      <p:sp>
        <p:nvSpPr>
          <p:cNvPr id="194563" name="Rectangle 2"/>
          <p:cNvSpPr>
            <a:spLocks noGrp="1" noRot="1" noChangeAspect="1" noChangeArrowheads="1" noTextEdit="1"/>
          </p:cNvSpPr>
          <p:nvPr>
            <p:ph type="sldImg"/>
          </p:nvPr>
        </p:nvSpPr>
        <p:spPr>
          <a:ln/>
        </p:spPr>
      </p:sp>
      <p:sp>
        <p:nvSpPr>
          <p:cNvPr id="194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4688639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EA55AC6-8D2D-4DDF-AA3C-7193E39A765B}" type="slidenum">
              <a:rPr lang="it-IT" altLang="en-US"/>
              <a:pPr eaLnBrk="1" hangingPunct="1"/>
              <a:t>52</a:t>
            </a:fld>
            <a:endParaRPr lang="it-IT" altLang="en-US"/>
          </a:p>
        </p:txBody>
      </p:sp>
      <p:sp>
        <p:nvSpPr>
          <p:cNvPr id="195587" name="Rectangle 2"/>
          <p:cNvSpPr>
            <a:spLocks noGrp="1" noRot="1" noChangeAspect="1" noChangeArrowheads="1" noTextEdit="1"/>
          </p:cNvSpPr>
          <p:nvPr>
            <p:ph type="sldImg"/>
          </p:nvPr>
        </p:nvSpPr>
        <p:spPr>
          <a:ln/>
        </p:spPr>
      </p:sp>
      <p:sp>
        <p:nvSpPr>
          <p:cNvPr id="195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72017988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00D77E2-9AF1-488F-BC0F-AA24B7818915}" type="slidenum">
              <a:rPr lang="it-IT" altLang="en-US"/>
              <a:pPr eaLnBrk="1" hangingPunct="1"/>
              <a:t>53</a:t>
            </a:fld>
            <a:endParaRPr lang="it-IT" altLang="en-US"/>
          </a:p>
        </p:txBody>
      </p:sp>
      <p:sp>
        <p:nvSpPr>
          <p:cNvPr id="196611" name="Rectangle 2"/>
          <p:cNvSpPr>
            <a:spLocks noGrp="1" noRot="1" noChangeAspect="1" noChangeArrowheads="1" noTextEdit="1"/>
          </p:cNvSpPr>
          <p:nvPr>
            <p:ph type="sldImg"/>
          </p:nvPr>
        </p:nvSpPr>
        <p:spPr>
          <a:ln/>
        </p:spPr>
      </p:sp>
      <p:sp>
        <p:nvSpPr>
          <p:cNvPr id="196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28809048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061F140-4CB9-4F5E-976B-CD8B944DF982}" type="slidenum">
              <a:rPr lang="it-IT" altLang="en-US"/>
              <a:pPr eaLnBrk="1" hangingPunct="1"/>
              <a:t>54</a:t>
            </a:fld>
            <a:endParaRPr lang="it-IT" altLang="en-US"/>
          </a:p>
        </p:txBody>
      </p:sp>
      <p:sp>
        <p:nvSpPr>
          <p:cNvPr id="197635" name="Rectangle 2"/>
          <p:cNvSpPr>
            <a:spLocks noGrp="1" noRot="1" noChangeAspect="1" noChangeArrowheads="1" noTextEdit="1"/>
          </p:cNvSpPr>
          <p:nvPr>
            <p:ph type="sldImg"/>
          </p:nvPr>
        </p:nvSpPr>
        <p:spPr>
          <a:ln/>
        </p:spPr>
      </p:sp>
      <p:sp>
        <p:nvSpPr>
          <p:cNvPr id="197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32170176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5903B7E-E9CB-4EF4-AE37-BF9F8448FEB3}" type="slidenum">
              <a:rPr lang="it-IT" altLang="en-US"/>
              <a:pPr eaLnBrk="1" hangingPunct="1"/>
              <a:t>55</a:t>
            </a:fld>
            <a:endParaRPr lang="it-IT" altLang="en-US"/>
          </a:p>
        </p:txBody>
      </p:sp>
      <p:sp>
        <p:nvSpPr>
          <p:cNvPr id="198659" name="Rectangle 2"/>
          <p:cNvSpPr>
            <a:spLocks noGrp="1" noRot="1" noChangeAspect="1" noChangeArrowheads="1" noTextEdit="1"/>
          </p:cNvSpPr>
          <p:nvPr>
            <p:ph type="sldImg"/>
          </p:nvPr>
        </p:nvSpPr>
        <p:spPr>
          <a:ln/>
        </p:spPr>
      </p:sp>
      <p:sp>
        <p:nvSpPr>
          <p:cNvPr id="198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80772978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CA99654-AB6C-4073-B840-43F7C4D2D0A6}" type="slidenum">
              <a:rPr lang="it-IT" altLang="en-US"/>
              <a:pPr eaLnBrk="1" hangingPunct="1"/>
              <a:t>56</a:t>
            </a:fld>
            <a:endParaRPr lang="it-IT" altLang="en-US"/>
          </a:p>
        </p:txBody>
      </p:sp>
      <p:sp>
        <p:nvSpPr>
          <p:cNvPr id="199683" name="Rectangle 2"/>
          <p:cNvSpPr>
            <a:spLocks noGrp="1" noRot="1" noChangeAspect="1" noChangeArrowheads="1" noTextEdit="1"/>
          </p:cNvSpPr>
          <p:nvPr>
            <p:ph type="sldImg"/>
          </p:nvPr>
        </p:nvSpPr>
        <p:spPr>
          <a:ln/>
        </p:spPr>
      </p:sp>
      <p:sp>
        <p:nvSpPr>
          <p:cNvPr id="199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22422848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7F91D4C-8EFA-4110-B3B2-1A91FCFED186}" type="slidenum">
              <a:rPr lang="it-IT" altLang="en-US"/>
              <a:pPr eaLnBrk="1" hangingPunct="1"/>
              <a:t>57</a:t>
            </a:fld>
            <a:endParaRPr lang="it-IT" altLang="en-US"/>
          </a:p>
        </p:txBody>
      </p:sp>
      <p:sp>
        <p:nvSpPr>
          <p:cNvPr id="200707" name="Rectangle 2"/>
          <p:cNvSpPr>
            <a:spLocks noGrp="1" noRot="1" noChangeAspect="1" noChangeArrowheads="1" noTextEdit="1"/>
          </p:cNvSpPr>
          <p:nvPr>
            <p:ph type="sldImg"/>
          </p:nvPr>
        </p:nvSpPr>
        <p:spPr>
          <a:ln/>
        </p:spPr>
      </p:sp>
      <p:sp>
        <p:nvSpPr>
          <p:cNvPr id="200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1377992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FC8BBE3-3A7E-47DC-BC88-2A56C460763B}" type="slidenum">
              <a:rPr lang="it-IT" altLang="en-US"/>
              <a:pPr eaLnBrk="1" hangingPunct="1"/>
              <a:t>5</a:t>
            </a:fld>
            <a:endParaRPr lang="it-IT" altLang="en-US"/>
          </a:p>
        </p:txBody>
      </p:sp>
      <p:sp>
        <p:nvSpPr>
          <p:cNvPr id="155651" name="Rectangle 2"/>
          <p:cNvSpPr>
            <a:spLocks noGrp="1" noRot="1" noChangeAspect="1" noChangeArrowheads="1" noTextEdit="1"/>
          </p:cNvSpPr>
          <p:nvPr>
            <p:ph type="sldImg"/>
          </p:nvPr>
        </p:nvSpPr>
        <p:spPr>
          <a:ln/>
        </p:spPr>
      </p:sp>
      <p:sp>
        <p:nvSpPr>
          <p:cNvPr id="155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94675300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BBF8375-7367-4E7C-B9F6-0828AF895F73}" type="slidenum">
              <a:rPr lang="it-IT" altLang="en-US"/>
              <a:pPr eaLnBrk="1" hangingPunct="1"/>
              <a:t>58</a:t>
            </a:fld>
            <a:endParaRPr lang="it-IT" altLang="en-US"/>
          </a:p>
        </p:txBody>
      </p:sp>
      <p:sp>
        <p:nvSpPr>
          <p:cNvPr id="201731" name="Rectangle 2"/>
          <p:cNvSpPr>
            <a:spLocks noGrp="1" noRot="1" noChangeAspect="1" noChangeArrowheads="1" noTextEdit="1"/>
          </p:cNvSpPr>
          <p:nvPr>
            <p:ph type="sldImg"/>
          </p:nvPr>
        </p:nvSpPr>
        <p:spPr>
          <a:ln/>
        </p:spPr>
      </p:sp>
      <p:sp>
        <p:nvSpPr>
          <p:cNvPr id="201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59954041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3574C1C-4DF0-4E9D-BFD4-358E1D1E8ACD}" type="slidenum">
              <a:rPr lang="it-IT" altLang="en-US"/>
              <a:pPr eaLnBrk="1" hangingPunct="1"/>
              <a:t>59</a:t>
            </a:fld>
            <a:endParaRPr lang="it-IT" altLang="en-US"/>
          </a:p>
        </p:txBody>
      </p:sp>
      <p:sp>
        <p:nvSpPr>
          <p:cNvPr id="202755" name="Rectangle 2"/>
          <p:cNvSpPr>
            <a:spLocks noGrp="1" noRot="1" noChangeAspect="1" noChangeArrowheads="1" noTextEdit="1"/>
          </p:cNvSpPr>
          <p:nvPr>
            <p:ph type="sldImg"/>
          </p:nvPr>
        </p:nvSpPr>
        <p:spPr>
          <a:ln/>
        </p:spPr>
      </p:sp>
      <p:sp>
        <p:nvSpPr>
          <p:cNvPr id="202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29528731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B7526D5-BA07-467E-9E5C-52B5F6799858}" type="slidenum">
              <a:rPr lang="it-IT" altLang="en-US"/>
              <a:pPr eaLnBrk="1" hangingPunct="1"/>
              <a:t>60</a:t>
            </a:fld>
            <a:endParaRPr lang="it-IT" altLang="en-US"/>
          </a:p>
        </p:txBody>
      </p:sp>
      <p:sp>
        <p:nvSpPr>
          <p:cNvPr id="203779" name="Rectangle 2"/>
          <p:cNvSpPr>
            <a:spLocks noGrp="1" noRot="1" noChangeAspect="1" noChangeArrowheads="1" noTextEdit="1"/>
          </p:cNvSpPr>
          <p:nvPr>
            <p:ph type="sldImg"/>
          </p:nvPr>
        </p:nvSpPr>
        <p:spPr>
          <a:ln/>
        </p:spPr>
      </p:sp>
      <p:sp>
        <p:nvSpPr>
          <p:cNvPr id="203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6125428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4BC3811-03AD-4461-B4EA-10F3C63B13FD}" type="slidenum">
              <a:rPr lang="it-IT" altLang="en-US"/>
              <a:pPr eaLnBrk="1" hangingPunct="1"/>
              <a:t>61</a:t>
            </a:fld>
            <a:endParaRPr lang="it-IT" altLang="en-US"/>
          </a:p>
        </p:txBody>
      </p:sp>
      <p:sp>
        <p:nvSpPr>
          <p:cNvPr id="204803" name="Rectangle 2"/>
          <p:cNvSpPr>
            <a:spLocks noGrp="1" noRot="1" noChangeAspect="1" noChangeArrowheads="1" noTextEdit="1"/>
          </p:cNvSpPr>
          <p:nvPr>
            <p:ph type="sldImg"/>
          </p:nvPr>
        </p:nvSpPr>
        <p:spPr>
          <a:ln/>
        </p:spPr>
      </p:sp>
      <p:sp>
        <p:nvSpPr>
          <p:cNvPr id="204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3190853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1205F9D-1250-4C41-840F-E9F3296F0893}" type="slidenum">
              <a:rPr lang="it-IT" altLang="en-US"/>
              <a:pPr eaLnBrk="1" hangingPunct="1"/>
              <a:t>63</a:t>
            </a:fld>
            <a:endParaRPr lang="it-IT" altLang="en-US"/>
          </a:p>
        </p:txBody>
      </p:sp>
      <p:sp>
        <p:nvSpPr>
          <p:cNvPr id="205827" name="Rectangle 2"/>
          <p:cNvSpPr>
            <a:spLocks noGrp="1" noRot="1" noChangeAspect="1" noChangeArrowheads="1" noTextEdit="1"/>
          </p:cNvSpPr>
          <p:nvPr>
            <p:ph type="sldImg"/>
          </p:nvPr>
        </p:nvSpPr>
        <p:spPr>
          <a:ln/>
        </p:spPr>
      </p:sp>
      <p:sp>
        <p:nvSpPr>
          <p:cNvPr id="205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20377507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FD33577-19B5-4995-9792-D73F1542E37C}" type="slidenum">
              <a:rPr lang="it-IT" altLang="en-US"/>
              <a:pPr eaLnBrk="1" hangingPunct="1"/>
              <a:t>64</a:t>
            </a:fld>
            <a:endParaRPr lang="it-IT" altLang="en-US"/>
          </a:p>
        </p:txBody>
      </p:sp>
      <p:sp>
        <p:nvSpPr>
          <p:cNvPr id="206851" name="Rectangle 2"/>
          <p:cNvSpPr>
            <a:spLocks noGrp="1" noRot="1" noChangeAspect="1" noChangeArrowheads="1" noTextEdit="1"/>
          </p:cNvSpPr>
          <p:nvPr>
            <p:ph type="sldImg"/>
          </p:nvPr>
        </p:nvSpPr>
        <p:spPr>
          <a:ln/>
        </p:spPr>
      </p:sp>
      <p:sp>
        <p:nvSpPr>
          <p:cNvPr id="206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00566087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53B2922-D859-4C5F-9C25-99CE929511B4}" type="slidenum">
              <a:rPr lang="it-IT" altLang="en-US"/>
              <a:pPr eaLnBrk="1" hangingPunct="1"/>
              <a:t>65</a:t>
            </a:fld>
            <a:endParaRPr lang="it-IT" altLang="en-US"/>
          </a:p>
        </p:txBody>
      </p:sp>
      <p:sp>
        <p:nvSpPr>
          <p:cNvPr id="207875" name="Rectangle 2"/>
          <p:cNvSpPr>
            <a:spLocks noGrp="1" noRot="1" noChangeAspect="1" noChangeArrowheads="1" noTextEdit="1"/>
          </p:cNvSpPr>
          <p:nvPr>
            <p:ph type="sldImg"/>
          </p:nvPr>
        </p:nvSpPr>
        <p:spPr>
          <a:ln/>
        </p:spPr>
      </p:sp>
      <p:sp>
        <p:nvSpPr>
          <p:cNvPr id="207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94143394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11AF799-1544-49DF-9B9C-72184F96CEEE}" type="slidenum">
              <a:rPr lang="it-IT" altLang="en-US"/>
              <a:pPr eaLnBrk="1" hangingPunct="1"/>
              <a:t>66</a:t>
            </a:fld>
            <a:endParaRPr lang="it-IT" altLang="en-US"/>
          </a:p>
        </p:txBody>
      </p:sp>
      <p:sp>
        <p:nvSpPr>
          <p:cNvPr id="208899" name="Rectangle 2"/>
          <p:cNvSpPr>
            <a:spLocks noGrp="1" noRot="1" noChangeAspect="1" noChangeArrowheads="1" noTextEdit="1"/>
          </p:cNvSpPr>
          <p:nvPr>
            <p:ph type="sldImg"/>
          </p:nvPr>
        </p:nvSpPr>
        <p:spPr>
          <a:ln/>
        </p:spPr>
      </p:sp>
      <p:sp>
        <p:nvSpPr>
          <p:cNvPr id="208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73646787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7CC331E-56EF-49D5-9C74-D96DD7526B04}" type="slidenum">
              <a:rPr lang="it-IT" altLang="en-US"/>
              <a:pPr eaLnBrk="1" hangingPunct="1"/>
              <a:t>68</a:t>
            </a:fld>
            <a:endParaRPr lang="it-IT" altLang="en-US"/>
          </a:p>
        </p:txBody>
      </p:sp>
      <p:sp>
        <p:nvSpPr>
          <p:cNvPr id="209923" name="Rectangle 2"/>
          <p:cNvSpPr>
            <a:spLocks noGrp="1" noRot="1" noChangeAspect="1" noChangeArrowheads="1" noTextEdit="1"/>
          </p:cNvSpPr>
          <p:nvPr>
            <p:ph type="sldImg"/>
          </p:nvPr>
        </p:nvSpPr>
        <p:spPr>
          <a:ln/>
        </p:spPr>
      </p:sp>
      <p:sp>
        <p:nvSpPr>
          <p:cNvPr id="209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3487856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1D27A96-4544-40F3-96B4-16DE0B984899}" type="slidenum">
              <a:rPr lang="it-IT" altLang="en-US"/>
              <a:pPr eaLnBrk="1" hangingPunct="1"/>
              <a:t>69</a:t>
            </a:fld>
            <a:endParaRPr lang="it-IT" altLang="en-US"/>
          </a:p>
        </p:txBody>
      </p:sp>
      <p:sp>
        <p:nvSpPr>
          <p:cNvPr id="210947" name="Rectangle 2"/>
          <p:cNvSpPr>
            <a:spLocks noGrp="1" noRot="1" noChangeAspect="1" noChangeArrowheads="1" noTextEdit="1"/>
          </p:cNvSpPr>
          <p:nvPr>
            <p:ph type="sldImg"/>
          </p:nvPr>
        </p:nvSpPr>
        <p:spPr>
          <a:ln/>
        </p:spPr>
      </p:sp>
      <p:sp>
        <p:nvSpPr>
          <p:cNvPr id="210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41549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0161E16-3FFE-4D73-B30D-4FE1E690726A}" type="slidenum">
              <a:rPr lang="it-IT" altLang="en-US"/>
              <a:pPr eaLnBrk="1" hangingPunct="1"/>
              <a:t>6</a:t>
            </a:fld>
            <a:endParaRPr lang="it-IT" altLang="en-US"/>
          </a:p>
        </p:txBody>
      </p:sp>
      <p:sp>
        <p:nvSpPr>
          <p:cNvPr id="156675" name="Rectangle 2"/>
          <p:cNvSpPr>
            <a:spLocks noGrp="1" noRot="1" noChangeAspect="1" noChangeArrowheads="1" noTextEdit="1"/>
          </p:cNvSpPr>
          <p:nvPr>
            <p:ph type="sldImg"/>
          </p:nvPr>
        </p:nvSpPr>
        <p:spPr>
          <a:ln/>
        </p:spPr>
      </p:sp>
      <p:sp>
        <p:nvSpPr>
          <p:cNvPr id="156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67746298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7D4FD78-423B-48D4-BE82-1F71DF5C7D22}" type="slidenum">
              <a:rPr lang="it-IT" altLang="en-US"/>
              <a:pPr eaLnBrk="1" hangingPunct="1"/>
              <a:t>70</a:t>
            </a:fld>
            <a:endParaRPr lang="it-IT" altLang="en-US"/>
          </a:p>
        </p:txBody>
      </p:sp>
      <p:sp>
        <p:nvSpPr>
          <p:cNvPr id="211971" name="Rectangle 2"/>
          <p:cNvSpPr>
            <a:spLocks noGrp="1" noRot="1" noChangeAspect="1" noChangeArrowheads="1" noTextEdit="1"/>
          </p:cNvSpPr>
          <p:nvPr>
            <p:ph type="sldImg"/>
          </p:nvPr>
        </p:nvSpPr>
        <p:spPr>
          <a:ln/>
        </p:spPr>
      </p:sp>
      <p:sp>
        <p:nvSpPr>
          <p:cNvPr id="211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6104705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02A2ACB-37BA-494A-9707-40CDF713FA11}" type="slidenum">
              <a:rPr lang="it-IT" altLang="en-US"/>
              <a:pPr eaLnBrk="1" hangingPunct="1"/>
              <a:t>71</a:t>
            </a:fld>
            <a:endParaRPr lang="it-IT" altLang="en-US"/>
          </a:p>
        </p:txBody>
      </p:sp>
      <p:sp>
        <p:nvSpPr>
          <p:cNvPr id="212995" name="Rectangle 2"/>
          <p:cNvSpPr>
            <a:spLocks noGrp="1" noRot="1" noChangeAspect="1" noChangeArrowheads="1" noTextEdit="1"/>
          </p:cNvSpPr>
          <p:nvPr>
            <p:ph type="sldImg"/>
          </p:nvPr>
        </p:nvSpPr>
        <p:spPr>
          <a:ln/>
        </p:spPr>
      </p:sp>
      <p:sp>
        <p:nvSpPr>
          <p:cNvPr id="212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99577643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57C4B4B-03B3-4311-8362-77CDA8C656C5}" type="slidenum">
              <a:rPr lang="it-IT" altLang="en-US"/>
              <a:pPr eaLnBrk="1" hangingPunct="1"/>
              <a:t>72</a:t>
            </a:fld>
            <a:endParaRPr lang="it-IT" altLang="en-US"/>
          </a:p>
        </p:txBody>
      </p:sp>
      <p:sp>
        <p:nvSpPr>
          <p:cNvPr id="214019" name="Rectangle 2"/>
          <p:cNvSpPr>
            <a:spLocks noGrp="1" noRot="1" noChangeAspect="1" noChangeArrowheads="1" noTextEdit="1"/>
          </p:cNvSpPr>
          <p:nvPr>
            <p:ph type="sldImg"/>
          </p:nvPr>
        </p:nvSpPr>
        <p:spPr>
          <a:ln/>
        </p:spPr>
      </p:sp>
      <p:sp>
        <p:nvSpPr>
          <p:cNvPr id="214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92107989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B609276-2BD1-4E41-BABF-65631C42812E}" type="slidenum">
              <a:rPr lang="it-IT" altLang="en-US"/>
              <a:pPr eaLnBrk="1" hangingPunct="1"/>
              <a:t>73</a:t>
            </a:fld>
            <a:endParaRPr lang="it-IT" altLang="en-US"/>
          </a:p>
        </p:txBody>
      </p:sp>
      <p:sp>
        <p:nvSpPr>
          <p:cNvPr id="215043" name="Rectangle 2"/>
          <p:cNvSpPr>
            <a:spLocks noGrp="1" noRot="1" noChangeAspect="1" noChangeArrowheads="1" noTextEdit="1"/>
          </p:cNvSpPr>
          <p:nvPr>
            <p:ph type="sldImg"/>
          </p:nvPr>
        </p:nvSpPr>
        <p:spPr>
          <a:ln/>
        </p:spPr>
      </p:sp>
      <p:sp>
        <p:nvSpPr>
          <p:cNvPr id="215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19087012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5241607-99BC-477C-ABFE-64C95D22FC03}" type="slidenum">
              <a:rPr lang="it-IT" altLang="en-US"/>
              <a:pPr eaLnBrk="1" hangingPunct="1"/>
              <a:t>74</a:t>
            </a:fld>
            <a:endParaRPr lang="it-IT" altLang="en-US"/>
          </a:p>
        </p:txBody>
      </p:sp>
      <p:sp>
        <p:nvSpPr>
          <p:cNvPr id="216067" name="Rectangle 2"/>
          <p:cNvSpPr>
            <a:spLocks noGrp="1" noRot="1" noChangeAspect="1" noChangeArrowheads="1" noTextEdit="1"/>
          </p:cNvSpPr>
          <p:nvPr>
            <p:ph type="sldImg"/>
          </p:nvPr>
        </p:nvSpPr>
        <p:spPr>
          <a:ln/>
        </p:spPr>
      </p:sp>
      <p:sp>
        <p:nvSpPr>
          <p:cNvPr id="216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21521206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AABDB8D-0ED0-4EB3-B7E4-34CD5D4F7813}" type="slidenum">
              <a:rPr lang="it-IT" altLang="en-US"/>
              <a:pPr eaLnBrk="1" hangingPunct="1"/>
              <a:t>75</a:t>
            </a:fld>
            <a:endParaRPr lang="it-IT" altLang="en-US"/>
          </a:p>
        </p:txBody>
      </p:sp>
      <p:sp>
        <p:nvSpPr>
          <p:cNvPr id="217091" name="Rectangle 2"/>
          <p:cNvSpPr>
            <a:spLocks noGrp="1" noRot="1" noChangeAspect="1" noChangeArrowheads="1" noTextEdit="1"/>
          </p:cNvSpPr>
          <p:nvPr>
            <p:ph type="sldImg"/>
          </p:nvPr>
        </p:nvSpPr>
        <p:spPr>
          <a:ln/>
        </p:spPr>
      </p:sp>
      <p:sp>
        <p:nvSpPr>
          <p:cNvPr id="217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932601450"/>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5071690-4FCB-439C-9F50-A2FA74F14A37}" type="slidenum">
              <a:rPr lang="it-IT" altLang="en-US"/>
              <a:pPr eaLnBrk="1" hangingPunct="1"/>
              <a:t>76</a:t>
            </a:fld>
            <a:endParaRPr lang="it-IT" altLang="en-US"/>
          </a:p>
        </p:txBody>
      </p:sp>
      <p:sp>
        <p:nvSpPr>
          <p:cNvPr id="219139" name="Rectangle 2"/>
          <p:cNvSpPr>
            <a:spLocks noGrp="1" noRot="1" noChangeAspect="1" noChangeArrowheads="1" noTextEdit="1"/>
          </p:cNvSpPr>
          <p:nvPr>
            <p:ph type="sldImg"/>
          </p:nvPr>
        </p:nvSpPr>
        <p:spPr>
          <a:ln/>
        </p:spPr>
      </p:sp>
      <p:sp>
        <p:nvSpPr>
          <p:cNvPr id="219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84516203"/>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AE21F0C-450F-466A-9B59-EEE993253D51}" type="slidenum">
              <a:rPr lang="it-IT" altLang="en-US"/>
              <a:pPr eaLnBrk="1" hangingPunct="1"/>
              <a:t>77</a:t>
            </a:fld>
            <a:endParaRPr lang="it-IT" altLang="en-US"/>
          </a:p>
        </p:txBody>
      </p:sp>
      <p:sp>
        <p:nvSpPr>
          <p:cNvPr id="220163" name="Rectangle 2"/>
          <p:cNvSpPr>
            <a:spLocks noGrp="1" noRot="1" noChangeAspect="1" noChangeArrowheads="1" noTextEdit="1"/>
          </p:cNvSpPr>
          <p:nvPr>
            <p:ph type="sldImg"/>
          </p:nvPr>
        </p:nvSpPr>
        <p:spPr>
          <a:ln/>
        </p:spPr>
      </p:sp>
      <p:sp>
        <p:nvSpPr>
          <p:cNvPr id="220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252729806"/>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424C1B2-B4CC-4A7E-A4D1-6187B5B81EAF}" type="slidenum">
              <a:rPr lang="it-IT" altLang="en-US"/>
              <a:pPr eaLnBrk="1" hangingPunct="1"/>
              <a:t>78</a:t>
            </a:fld>
            <a:endParaRPr lang="it-IT" altLang="en-US"/>
          </a:p>
        </p:txBody>
      </p:sp>
      <p:sp>
        <p:nvSpPr>
          <p:cNvPr id="221187" name="Rectangle 2"/>
          <p:cNvSpPr>
            <a:spLocks noGrp="1" noRot="1" noChangeAspect="1" noChangeArrowheads="1" noTextEdit="1"/>
          </p:cNvSpPr>
          <p:nvPr>
            <p:ph type="sldImg"/>
          </p:nvPr>
        </p:nvSpPr>
        <p:spPr>
          <a:ln/>
        </p:spPr>
      </p:sp>
      <p:sp>
        <p:nvSpPr>
          <p:cNvPr id="221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96848557"/>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F46E6A8-E9B1-43D4-8F08-A5AC42B738A7}" type="slidenum">
              <a:rPr lang="it-IT" altLang="en-US"/>
              <a:pPr eaLnBrk="1" hangingPunct="1"/>
              <a:t>79</a:t>
            </a:fld>
            <a:endParaRPr lang="it-IT" altLang="en-US"/>
          </a:p>
        </p:txBody>
      </p:sp>
      <p:sp>
        <p:nvSpPr>
          <p:cNvPr id="222211" name="Rectangle 2"/>
          <p:cNvSpPr>
            <a:spLocks noGrp="1" noRot="1" noChangeAspect="1" noChangeArrowheads="1" noTextEdit="1"/>
          </p:cNvSpPr>
          <p:nvPr>
            <p:ph type="sldImg"/>
          </p:nvPr>
        </p:nvSpPr>
        <p:spPr>
          <a:ln/>
        </p:spPr>
      </p:sp>
      <p:sp>
        <p:nvSpPr>
          <p:cNvPr id="222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2257385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BF7B372-46F8-4EB1-BE5B-F9F12357C6EC}" type="slidenum">
              <a:rPr lang="it-IT" altLang="en-US"/>
              <a:pPr eaLnBrk="1" hangingPunct="1"/>
              <a:t>7</a:t>
            </a:fld>
            <a:endParaRPr lang="it-IT" altLang="en-US"/>
          </a:p>
        </p:txBody>
      </p:sp>
      <p:sp>
        <p:nvSpPr>
          <p:cNvPr id="157699" name="Rectangle 2"/>
          <p:cNvSpPr>
            <a:spLocks noGrp="1" noRot="1" noChangeAspect="1" noChangeArrowheads="1" noTextEdit="1"/>
          </p:cNvSpPr>
          <p:nvPr>
            <p:ph type="sldImg"/>
          </p:nvPr>
        </p:nvSpPr>
        <p:spPr>
          <a:ln/>
        </p:spPr>
      </p:sp>
      <p:sp>
        <p:nvSpPr>
          <p:cNvPr id="157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94311498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E666785-DD87-4912-8E24-D31B44F14BF3}" type="slidenum">
              <a:rPr lang="it-IT" altLang="en-US"/>
              <a:pPr eaLnBrk="1" hangingPunct="1"/>
              <a:t>80</a:t>
            </a:fld>
            <a:endParaRPr lang="it-IT" altLang="en-US"/>
          </a:p>
        </p:txBody>
      </p:sp>
      <p:sp>
        <p:nvSpPr>
          <p:cNvPr id="223235" name="Rectangle 2"/>
          <p:cNvSpPr>
            <a:spLocks noGrp="1" noRot="1" noChangeAspect="1" noChangeArrowheads="1" noTextEdit="1"/>
          </p:cNvSpPr>
          <p:nvPr>
            <p:ph type="sldImg"/>
          </p:nvPr>
        </p:nvSpPr>
        <p:spPr>
          <a:ln/>
        </p:spPr>
      </p:sp>
      <p:sp>
        <p:nvSpPr>
          <p:cNvPr id="2232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40368942"/>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26706FF-64C7-4CAE-BC8D-3FCFFE24834F}" type="slidenum">
              <a:rPr lang="it-IT" altLang="en-US"/>
              <a:pPr eaLnBrk="1" hangingPunct="1"/>
              <a:t>81</a:t>
            </a:fld>
            <a:endParaRPr lang="it-IT" altLang="en-US"/>
          </a:p>
        </p:txBody>
      </p:sp>
      <p:sp>
        <p:nvSpPr>
          <p:cNvPr id="224259" name="Rectangle 2"/>
          <p:cNvSpPr>
            <a:spLocks noGrp="1" noRot="1" noChangeAspect="1" noChangeArrowheads="1" noTextEdit="1"/>
          </p:cNvSpPr>
          <p:nvPr>
            <p:ph type="sldImg"/>
          </p:nvPr>
        </p:nvSpPr>
        <p:spPr>
          <a:ln/>
        </p:spPr>
      </p:sp>
      <p:sp>
        <p:nvSpPr>
          <p:cNvPr id="224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382317570"/>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979E638-B1B6-4B58-BB73-5554799B4F49}" type="slidenum">
              <a:rPr lang="it-IT" altLang="en-US"/>
              <a:pPr eaLnBrk="1" hangingPunct="1"/>
              <a:t>82</a:t>
            </a:fld>
            <a:endParaRPr lang="it-IT" altLang="en-US"/>
          </a:p>
        </p:txBody>
      </p:sp>
      <p:sp>
        <p:nvSpPr>
          <p:cNvPr id="227331" name="Rectangle 2"/>
          <p:cNvSpPr>
            <a:spLocks noGrp="1" noRot="1" noChangeAspect="1" noChangeArrowheads="1" noTextEdit="1"/>
          </p:cNvSpPr>
          <p:nvPr>
            <p:ph type="sldImg"/>
          </p:nvPr>
        </p:nvSpPr>
        <p:spPr>
          <a:ln/>
        </p:spPr>
      </p:sp>
      <p:sp>
        <p:nvSpPr>
          <p:cNvPr id="227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823935569"/>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21017D3-69FD-402E-A5B6-355D540F0E29}" type="slidenum">
              <a:rPr lang="it-IT" altLang="en-US"/>
              <a:pPr eaLnBrk="1" hangingPunct="1"/>
              <a:t>85</a:t>
            </a:fld>
            <a:endParaRPr lang="it-IT" altLang="en-US"/>
          </a:p>
        </p:txBody>
      </p:sp>
      <p:sp>
        <p:nvSpPr>
          <p:cNvPr id="228355" name="Rectangle 2"/>
          <p:cNvSpPr>
            <a:spLocks noGrp="1" noRot="1" noChangeAspect="1" noChangeArrowheads="1" noTextEdit="1"/>
          </p:cNvSpPr>
          <p:nvPr>
            <p:ph type="sldImg"/>
          </p:nvPr>
        </p:nvSpPr>
        <p:spPr>
          <a:ln/>
        </p:spPr>
      </p:sp>
      <p:sp>
        <p:nvSpPr>
          <p:cNvPr id="228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401918400"/>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EDA9B2F-1669-463E-A64B-EEE2C16C5242}" type="slidenum">
              <a:rPr lang="it-IT" altLang="en-US"/>
              <a:pPr eaLnBrk="1" hangingPunct="1"/>
              <a:t>86</a:t>
            </a:fld>
            <a:endParaRPr lang="it-IT" altLang="en-US"/>
          </a:p>
        </p:txBody>
      </p:sp>
      <p:sp>
        <p:nvSpPr>
          <p:cNvPr id="229379" name="Rectangle 2"/>
          <p:cNvSpPr>
            <a:spLocks noGrp="1" noRot="1" noChangeAspect="1" noChangeArrowheads="1" noTextEdit="1"/>
          </p:cNvSpPr>
          <p:nvPr>
            <p:ph type="sldImg"/>
          </p:nvPr>
        </p:nvSpPr>
        <p:spPr>
          <a:ln/>
        </p:spPr>
      </p:sp>
      <p:sp>
        <p:nvSpPr>
          <p:cNvPr id="229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093515975"/>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34626B4-5A2E-4DB6-B4F8-CFF4C2D20513}" type="slidenum">
              <a:rPr lang="it-IT" altLang="en-US"/>
              <a:pPr eaLnBrk="1" hangingPunct="1"/>
              <a:t>87</a:t>
            </a:fld>
            <a:endParaRPr lang="it-IT" altLang="en-US"/>
          </a:p>
        </p:txBody>
      </p:sp>
      <p:sp>
        <p:nvSpPr>
          <p:cNvPr id="230403" name="Rectangle 2"/>
          <p:cNvSpPr>
            <a:spLocks noGrp="1" noRot="1" noChangeAspect="1" noChangeArrowheads="1" noTextEdit="1"/>
          </p:cNvSpPr>
          <p:nvPr>
            <p:ph type="sldImg"/>
          </p:nvPr>
        </p:nvSpPr>
        <p:spPr>
          <a:ln/>
        </p:spPr>
      </p:sp>
      <p:sp>
        <p:nvSpPr>
          <p:cNvPr id="2304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488965080"/>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40D414F-4CDF-4239-B2DA-80411E72B1F5}" type="slidenum">
              <a:rPr lang="it-IT" altLang="en-US"/>
              <a:pPr eaLnBrk="1" hangingPunct="1"/>
              <a:t>88</a:t>
            </a:fld>
            <a:endParaRPr lang="it-IT" altLang="en-US"/>
          </a:p>
        </p:txBody>
      </p:sp>
      <p:sp>
        <p:nvSpPr>
          <p:cNvPr id="231427" name="Rectangle 2"/>
          <p:cNvSpPr>
            <a:spLocks noGrp="1" noRot="1" noChangeAspect="1" noChangeArrowheads="1" noTextEdit="1"/>
          </p:cNvSpPr>
          <p:nvPr>
            <p:ph type="sldImg"/>
          </p:nvPr>
        </p:nvSpPr>
        <p:spPr>
          <a:ln/>
        </p:spPr>
      </p:sp>
      <p:sp>
        <p:nvSpPr>
          <p:cNvPr id="2314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03348942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FC12371-5FE8-4F01-B722-EBB281530DA5}" type="slidenum">
              <a:rPr lang="it-IT" altLang="en-US"/>
              <a:pPr eaLnBrk="1" hangingPunct="1"/>
              <a:t>89</a:t>
            </a:fld>
            <a:endParaRPr lang="it-IT" altLang="en-US"/>
          </a:p>
        </p:txBody>
      </p:sp>
      <p:sp>
        <p:nvSpPr>
          <p:cNvPr id="232451" name="Rectangle 2"/>
          <p:cNvSpPr>
            <a:spLocks noGrp="1" noRot="1" noChangeAspect="1" noChangeArrowheads="1" noTextEdit="1"/>
          </p:cNvSpPr>
          <p:nvPr>
            <p:ph type="sldImg"/>
          </p:nvPr>
        </p:nvSpPr>
        <p:spPr>
          <a:ln/>
        </p:spPr>
      </p:sp>
      <p:sp>
        <p:nvSpPr>
          <p:cNvPr id="2324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90029187"/>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204F9C0-BA0F-4738-AF44-C9263474EE76}" type="slidenum">
              <a:rPr lang="it-IT" altLang="en-US"/>
              <a:pPr eaLnBrk="1" hangingPunct="1"/>
              <a:t>90</a:t>
            </a:fld>
            <a:endParaRPr lang="it-IT" altLang="en-US"/>
          </a:p>
        </p:txBody>
      </p:sp>
      <p:sp>
        <p:nvSpPr>
          <p:cNvPr id="233475" name="Rectangle 2"/>
          <p:cNvSpPr>
            <a:spLocks noGrp="1" noRot="1" noChangeAspect="1" noChangeArrowheads="1" noTextEdit="1"/>
          </p:cNvSpPr>
          <p:nvPr>
            <p:ph type="sldImg"/>
          </p:nvPr>
        </p:nvSpPr>
        <p:spPr>
          <a:ln/>
        </p:spPr>
      </p:sp>
      <p:sp>
        <p:nvSpPr>
          <p:cNvPr id="2334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845340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E947E0E-6E89-495C-9725-BDDF923836B8}" type="slidenum">
              <a:rPr lang="it-IT" altLang="en-US"/>
              <a:pPr eaLnBrk="1" hangingPunct="1"/>
              <a:t>91</a:t>
            </a:fld>
            <a:endParaRPr lang="it-IT" altLang="en-US"/>
          </a:p>
        </p:txBody>
      </p:sp>
      <p:sp>
        <p:nvSpPr>
          <p:cNvPr id="234499" name="Rectangle 2"/>
          <p:cNvSpPr>
            <a:spLocks noGrp="1" noRot="1" noChangeAspect="1" noChangeArrowheads="1" noTextEdit="1"/>
          </p:cNvSpPr>
          <p:nvPr>
            <p:ph type="sldImg"/>
          </p:nvPr>
        </p:nvSpPr>
        <p:spPr>
          <a:ln/>
        </p:spPr>
      </p:sp>
      <p:sp>
        <p:nvSpPr>
          <p:cNvPr id="234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8760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9C24FFB-3048-4914-9A59-19E12616A47C}" type="slidenum">
              <a:rPr lang="it-IT" altLang="en-US"/>
              <a:pPr eaLnBrk="1" hangingPunct="1"/>
              <a:t>8</a:t>
            </a:fld>
            <a:endParaRPr lang="it-IT" altLang="en-US"/>
          </a:p>
        </p:txBody>
      </p:sp>
      <p:sp>
        <p:nvSpPr>
          <p:cNvPr id="158723" name="Rectangle 2"/>
          <p:cNvSpPr>
            <a:spLocks noGrp="1" noRot="1" noChangeAspect="1" noChangeArrowheads="1" noTextEdit="1"/>
          </p:cNvSpPr>
          <p:nvPr>
            <p:ph type="sldImg"/>
          </p:nvPr>
        </p:nvSpPr>
        <p:spPr>
          <a:ln/>
        </p:spPr>
      </p:sp>
      <p:sp>
        <p:nvSpPr>
          <p:cNvPr id="158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979386471"/>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D9A4055-10B9-4537-954A-0EBC2A033396}" type="slidenum">
              <a:rPr lang="it-IT" altLang="en-US"/>
              <a:pPr eaLnBrk="1" hangingPunct="1"/>
              <a:t>118</a:t>
            </a:fld>
            <a:endParaRPr lang="it-IT" altLang="en-US"/>
          </a:p>
        </p:txBody>
      </p:sp>
      <p:sp>
        <p:nvSpPr>
          <p:cNvPr id="237571" name="Rectangle 2"/>
          <p:cNvSpPr>
            <a:spLocks noGrp="1" noRot="1" noChangeAspect="1" noChangeArrowheads="1" noTextEdit="1"/>
          </p:cNvSpPr>
          <p:nvPr>
            <p:ph type="sldImg"/>
          </p:nvPr>
        </p:nvSpPr>
        <p:spPr>
          <a:ln/>
        </p:spPr>
      </p:sp>
      <p:sp>
        <p:nvSpPr>
          <p:cNvPr id="2375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BE" altLang="en-US" smtClean="0">
              <a:latin typeface="Arial" panose="020B0604020202020204" pitchFamily="34" charset="0"/>
            </a:endParaRPr>
          </a:p>
        </p:txBody>
      </p:sp>
    </p:spTree>
    <p:extLst>
      <p:ext uri="{BB962C8B-B14F-4D97-AF65-F5344CB8AC3E}">
        <p14:creationId xmlns:p14="http://schemas.microsoft.com/office/powerpoint/2010/main" val="426526026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E503622-F26C-4836-8AF5-0C712DDBF023}" type="slidenum">
              <a:rPr lang="it-IT" altLang="en-US"/>
              <a:pPr eaLnBrk="1" hangingPunct="1"/>
              <a:t>119</a:t>
            </a:fld>
            <a:endParaRPr lang="it-IT" altLang="en-US"/>
          </a:p>
        </p:txBody>
      </p:sp>
      <p:sp>
        <p:nvSpPr>
          <p:cNvPr id="239619" name="Rectangle 2"/>
          <p:cNvSpPr>
            <a:spLocks noGrp="1" noRot="1" noChangeAspect="1" noChangeArrowheads="1" noTextEdit="1"/>
          </p:cNvSpPr>
          <p:nvPr>
            <p:ph type="sldImg"/>
          </p:nvPr>
        </p:nvSpPr>
        <p:spPr>
          <a:ln/>
        </p:spPr>
      </p:sp>
      <p:sp>
        <p:nvSpPr>
          <p:cNvPr id="2396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BE" altLang="en-US" smtClean="0">
              <a:latin typeface="Arial" panose="020B0604020202020204" pitchFamily="34" charset="0"/>
            </a:endParaRPr>
          </a:p>
        </p:txBody>
      </p:sp>
    </p:spTree>
    <p:extLst>
      <p:ext uri="{BB962C8B-B14F-4D97-AF65-F5344CB8AC3E}">
        <p14:creationId xmlns:p14="http://schemas.microsoft.com/office/powerpoint/2010/main" val="80813776"/>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7B8395D-D0CB-42F8-86C9-F65E56FD9A4F}" type="slidenum">
              <a:rPr lang="it-IT" altLang="en-US"/>
              <a:pPr eaLnBrk="1" hangingPunct="1"/>
              <a:t>120</a:t>
            </a:fld>
            <a:endParaRPr lang="it-IT" altLang="en-US"/>
          </a:p>
        </p:txBody>
      </p:sp>
      <p:sp>
        <p:nvSpPr>
          <p:cNvPr id="240643" name="Rectangle 2"/>
          <p:cNvSpPr>
            <a:spLocks noGrp="1" noRot="1" noChangeAspect="1" noChangeArrowheads="1" noTextEdit="1"/>
          </p:cNvSpPr>
          <p:nvPr>
            <p:ph type="sldImg"/>
          </p:nvPr>
        </p:nvSpPr>
        <p:spPr>
          <a:ln/>
        </p:spPr>
      </p:sp>
      <p:sp>
        <p:nvSpPr>
          <p:cNvPr id="2406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BE" altLang="en-US" smtClean="0">
              <a:latin typeface="Arial" panose="020B0604020202020204" pitchFamily="34" charset="0"/>
            </a:endParaRPr>
          </a:p>
        </p:txBody>
      </p:sp>
    </p:spTree>
    <p:extLst>
      <p:ext uri="{BB962C8B-B14F-4D97-AF65-F5344CB8AC3E}">
        <p14:creationId xmlns:p14="http://schemas.microsoft.com/office/powerpoint/2010/main" val="2417783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89700C1-6BD0-4C2D-A85F-281A99684E2D}" type="slidenum">
              <a:rPr lang="it-IT" altLang="en-US"/>
              <a:pPr eaLnBrk="1" hangingPunct="1"/>
              <a:t>9</a:t>
            </a:fld>
            <a:endParaRPr lang="it-IT" altLang="en-US"/>
          </a:p>
        </p:txBody>
      </p:sp>
      <p:sp>
        <p:nvSpPr>
          <p:cNvPr id="159747" name="Rectangle 2"/>
          <p:cNvSpPr>
            <a:spLocks noGrp="1" noRot="1" noChangeAspect="1" noChangeArrowheads="1" noTextEdit="1"/>
          </p:cNvSpPr>
          <p:nvPr>
            <p:ph type="sldImg"/>
          </p:nvPr>
        </p:nvSpPr>
        <p:spPr>
          <a:ln/>
        </p:spPr>
      </p:sp>
      <p:sp>
        <p:nvSpPr>
          <p:cNvPr id="159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841320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it-IT"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defRPr/>
              </a:pPr>
              <a:endParaRPr lang="it-IT"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defRPr/>
                </a:pPr>
                <a:endParaRPr lang="it-IT"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defRPr/>
                </a:pPr>
                <a:endParaRPr lang="it-IT"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defRPr/>
                </a:pPr>
                <a:endParaRPr lang="it-IT"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defRPr/>
                </a:pPr>
                <a:endParaRPr lang="it-IT"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defRPr/>
                </a:pPr>
                <a:endParaRPr lang="it-IT"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defRPr/>
                </a:pPr>
                <a:endParaRPr lang="it-IT"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defRPr/>
                </a:pPr>
                <a:endParaRPr lang="it-IT"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defRPr/>
                </a:pPr>
                <a:endParaRPr lang="it-IT"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defRPr/>
                </a:pPr>
                <a:endParaRPr lang="it-IT"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defRPr/>
                </a:pPr>
                <a:endParaRPr lang="it-IT" sz="2400">
                  <a:latin typeface="Times New Roman" pitchFamily="18" charset="0"/>
                </a:endParaRPr>
              </a:p>
            </p:txBody>
          </p:sp>
        </p:grpSp>
      </p:grpSp>
      <p:sp>
        <p:nvSpPr>
          <p:cNvPr id="389139"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it-IT"/>
              <a:t>Fare clic per modificare lo stile del titolo</a:t>
            </a:r>
          </a:p>
        </p:txBody>
      </p:sp>
      <p:sp>
        <p:nvSpPr>
          <p:cNvPr id="389140"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it-IT"/>
              <a:t>Fare clic per modificare lo stile del sottotitolo dello schema</a:t>
            </a:r>
          </a:p>
        </p:txBody>
      </p:sp>
      <p:sp>
        <p:nvSpPr>
          <p:cNvPr id="18" name="Rectangle 16"/>
          <p:cNvSpPr>
            <a:spLocks noGrp="1" noChangeArrowheads="1"/>
          </p:cNvSpPr>
          <p:nvPr>
            <p:ph type="dt" sz="half" idx="10"/>
          </p:nvPr>
        </p:nvSpPr>
        <p:spPr>
          <a:xfrm>
            <a:off x="457200" y="6248400"/>
            <a:ext cx="2133600" cy="457200"/>
          </a:xfrm>
        </p:spPr>
        <p:txBody>
          <a:bodyPr/>
          <a:lstStyle>
            <a:lvl1pPr>
              <a:defRPr smtClean="0"/>
            </a:lvl1pPr>
          </a:lstStyle>
          <a:p>
            <a:pPr>
              <a:defRPr/>
            </a:pPr>
            <a:endParaRPr lang="it-IT"/>
          </a:p>
        </p:txBody>
      </p:sp>
      <p:sp>
        <p:nvSpPr>
          <p:cNvPr id="19" name="Rectangle 17"/>
          <p:cNvSpPr>
            <a:spLocks noGrp="1" noChangeArrowheads="1"/>
          </p:cNvSpPr>
          <p:nvPr>
            <p:ph type="ftr" sz="quarter" idx="11"/>
          </p:nvPr>
        </p:nvSpPr>
        <p:spPr/>
        <p:txBody>
          <a:bodyPr/>
          <a:lstStyle>
            <a:lvl1pPr>
              <a:defRPr smtClean="0"/>
            </a:lvl1pPr>
          </a:lstStyle>
          <a:p>
            <a:pPr>
              <a:defRPr/>
            </a:pPr>
            <a:endParaRPr lang="it-IT"/>
          </a:p>
        </p:txBody>
      </p:sp>
      <p:sp>
        <p:nvSpPr>
          <p:cNvPr id="20" name="Rectangle 18"/>
          <p:cNvSpPr>
            <a:spLocks noGrp="1" noChangeArrowheads="1"/>
          </p:cNvSpPr>
          <p:nvPr>
            <p:ph type="sldNum" sz="quarter" idx="12"/>
          </p:nvPr>
        </p:nvSpPr>
        <p:spPr/>
        <p:txBody>
          <a:bodyPr/>
          <a:lstStyle>
            <a:lvl1pPr>
              <a:defRPr/>
            </a:lvl1pPr>
          </a:lstStyle>
          <a:p>
            <a:fld id="{7CD53A31-6F80-47E3-BDD2-91C3CADBA145}" type="slidenum">
              <a:rPr lang="it-IT" altLang="en-US"/>
              <a:pPr/>
              <a:t>‹N›</a:t>
            </a:fld>
            <a:endParaRPr lang="it-IT" altLang="en-US"/>
          </a:p>
        </p:txBody>
      </p:sp>
    </p:spTree>
    <p:extLst>
      <p:ext uri="{BB962C8B-B14F-4D97-AF65-F5344CB8AC3E}">
        <p14:creationId xmlns:p14="http://schemas.microsoft.com/office/powerpoint/2010/main" val="3888007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2"/>
          <p:cNvSpPr>
            <a:spLocks noGrp="1" noChangeArrowheads="1"/>
          </p:cNvSpPr>
          <p:nvPr>
            <p:ph type="ftr" sz="quarter" idx="10"/>
          </p:nvPr>
        </p:nvSpPr>
        <p:spPr>
          <a:ln/>
        </p:spPr>
        <p:txBody>
          <a:bodyPr/>
          <a:lstStyle>
            <a:lvl1pPr>
              <a:defRPr/>
            </a:lvl1pPr>
          </a:lstStyle>
          <a:p>
            <a:pPr>
              <a:defRPr/>
            </a:pPr>
            <a:endParaRPr lang="it-IT"/>
          </a:p>
        </p:txBody>
      </p:sp>
      <p:sp>
        <p:nvSpPr>
          <p:cNvPr id="5" name="Rectangle 3"/>
          <p:cNvSpPr>
            <a:spLocks noGrp="1" noChangeArrowheads="1"/>
          </p:cNvSpPr>
          <p:nvPr>
            <p:ph type="sldNum" sz="quarter" idx="11"/>
          </p:nvPr>
        </p:nvSpPr>
        <p:spPr>
          <a:ln/>
        </p:spPr>
        <p:txBody>
          <a:bodyPr/>
          <a:lstStyle>
            <a:lvl1pPr>
              <a:defRPr/>
            </a:lvl1pPr>
          </a:lstStyle>
          <a:p>
            <a:fld id="{9EFB94A0-F1DD-4F98-A9B3-E3178861BF57}" type="slidenum">
              <a:rPr lang="it-IT" altLang="en-US"/>
              <a:pPr/>
              <a:t>‹N›</a:t>
            </a:fld>
            <a:endParaRPr lang="it-IT" altLang="en-US"/>
          </a:p>
        </p:txBody>
      </p:sp>
      <p:sp>
        <p:nvSpPr>
          <p:cNvPr id="6" name="Rectangle 16"/>
          <p:cNvSpPr>
            <a:spLocks noGrp="1" noChangeArrowheads="1"/>
          </p:cNvSpPr>
          <p:nvPr>
            <p:ph type="dt" sz="half" idx="12"/>
          </p:nvPr>
        </p:nvSpPr>
        <p:spPr>
          <a:ln/>
        </p:spPr>
        <p:txBody>
          <a:bodyPr/>
          <a:lstStyle>
            <a:lvl1pPr>
              <a:defRPr/>
            </a:lvl1pPr>
          </a:lstStyle>
          <a:p>
            <a:pPr>
              <a:defRPr/>
            </a:pPr>
            <a:endParaRPr lang="it-IT"/>
          </a:p>
        </p:txBody>
      </p:sp>
    </p:spTree>
    <p:extLst>
      <p:ext uri="{BB962C8B-B14F-4D97-AF65-F5344CB8AC3E}">
        <p14:creationId xmlns:p14="http://schemas.microsoft.com/office/powerpoint/2010/main" val="1914631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457200"/>
            <a:ext cx="2057400" cy="54102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457200"/>
            <a:ext cx="6019800" cy="54102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2"/>
          <p:cNvSpPr>
            <a:spLocks noGrp="1" noChangeArrowheads="1"/>
          </p:cNvSpPr>
          <p:nvPr>
            <p:ph type="ftr" sz="quarter" idx="10"/>
          </p:nvPr>
        </p:nvSpPr>
        <p:spPr>
          <a:ln/>
        </p:spPr>
        <p:txBody>
          <a:bodyPr/>
          <a:lstStyle>
            <a:lvl1pPr>
              <a:defRPr/>
            </a:lvl1pPr>
          </a:lstStyle>
          <a:p>
            <a:pPr>
              <a:defRPr/>
            </a:pPr>
            <a:endParaRPr lang="it-IT"/>
          </a:p>
        </p:txBody>
      </p:sp>
      <p:sp>
        <p:nvSpPr>
          <p:cNvPr id="5" name="Rectangle 3"/>
          <p:cNvSpPr>
            <a:spLocks noGrp="1" noChangeArrowheads="1"/>
          </p:cNvSpPr>
          <p:nvPr>
            <p:ph type="sldNum" sz="quarter" idx="11"/>
          </p:nvPr>
        </p:nvSpPr>
        <p:spPr>
          <a:ln/>
        </p:spPr>
        <p:txBody>
          <a:bodyPr/>
          <a:lstStyle>
            <a:lvl1pPr>
              <a:defRPr/>
            </a:lvl1pPr>
          </a:lstStyle>
          <a:p>
            <a:fld id="{FDD82592-5811-4555-AC5D-D184662B40DF}" type="slidenum">
              <a:rPr lang="it-IT" altLang="en-US"/>
              <a:pPr/>
              <a:t>‹N›</a:t>
            </a:fld>
            <a:endParaRPr lang="it-IT" altLang="en-US"/>
          </a:p>
        </p:txBody>
      </p:sp>
      <p:sp>
        <p:nvSpPr>
          <p:cNvPr id="6" name="Rectangle 16"/>
          <p:cNvSpPr>
            <a:spLocks noGrp="1" noChangeArrowheads="1"/>
          </p:cNvSpPr>
          <p:nvPr>
            <p:ph type="dt" sz="half" idx="12"/>
          </p:nvPr>
        </p:nvSpPr>
        <p:spPr>
          <a:ln/>
        </p:spPr>
        <p:txBody>
          <a:bodyPr/>
          <a:lstStyle>
            <a:lvl1pPr>
              <a:defRPr/>
            </a:lvl1pPr>
          </a:lstStyle>
          <a:p>
            <a:pPr>
              <a:defRPr/>
            </a:pPr>
            <a:endParaRPr lang="it-IT"/>
          </a:p>
        </p:txBody>
      </p:sp>
    </p:spTree>
    <p:extLst>
      <p:ext uri="{BB962C8B-B14F-4D97-AF65-F5344CB8AC3E}">
        <p14:creationId xmlns:p14="http://schemas.microsoft.com/office/powerpoint/2010/main" val="39633640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457200"/>
            <a:ext cx="8229600" cy="1371600"/>
          </a:xfrm>
        </p:spPr>
        <p:txBody>
          <a:bodyPr/>
          <a:lstStyle/>
          <a:p>
            <a:r>
              <a:rPr lang="it-IT" smtClean="0"/>
              <a:t>Fare clic per modificare lo stile del titolo</a:t>
            </a:r>
            <a:endParaRPr lang="it-IT"/>
          </a:p>
        </p:txBody>
      </p:sp>
      <p:sp>
        <p:nvSpPr>
          <p:cNvPr id="3" name="Segnaposto testo 2"/>
          <p:cNvSpPr>
            <a:spLocks noGrp="1"/>
          </p:cNvSpPr>
          <p:nvPr>
            <p:ph type="body" sz="half" idx="1"/>
          </p:nvPr>
        </p:nvSpPr>
        <p:spPr>
          <a:xfrm>
            <a:off x="457200" y="1981200"/>
            <a:ext cx="4038600" cy="38862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981200"/>
            <a:ext cx="4038600" cy="38862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2"/>
          <p:cNvSpPr>
            <a:spLocks noGrp="1" noChangeArrowheads="1"/>
          </p:cNvSpPr>
          <p:nvPr>
            <p:ph type="ftr" sz="quarter" idx="10"/>
          </p:nvPr>
        </p:nvSpPr>
        <p:spPr>
          <a:ln/>
        </p:spPr>
        <p:txBody>
          <a:bodyPr/>
          <a:lstStyle>
            <a:lvl1pPr>
              <a:defRPr/>
            </a:lvl1pPr>
          </a:lstStyle>
          <a:p>
            <a:pPr>
              <a:defRPr/>
            </a:pPr>
            <a:endParaRPr lang="it-IT"/>
          </a:p>
        </p:txBody>
      </p:sp>
      <p:sp>
        <p:nvSpPr>
          <p:cNvPr id="6" name="Rectangle 3"/>
          <p:cNvSpPr>
            <a:spLocks noGrp="1" noChangeArrowheads="1"/>
          </p:cNvSpPr>
          <p:nvPr>
            <p:ph type="sldNum" sz="quarter" idx="11"/>
          </p:nvPr>
        </p:nvSpPr>
        <p:spPr>
          <a:ln/>
        </p:spPr>
        <p:txBody>
          <a:bodyPr/>
          <a:lstStyle>
            <a:lvl1pPr>
              <a:defRPr/>
            </a:lvl1pPr>
          </a:lstStyle>
          <a:p>
            <a:fld id="{B46AEB51-DFE3-4016-BE04-69F2E5C14B36}" type="slidenum">
              <a:rPr lang="it-IT" altLang="en-US"/>
              <a:pPr/>
              <a:t>‹N›</a:t>
            </a:fld>
            <a:endParaRPr lang="it-IT" altLang="en-US"/>
          </a:p>
        </p:txBody>
      </p:sp>
      <p:sp>
        <p:nvSpPr>
          <p:cNvPr id="7" name="Rectangle 16"/>
          <p:cNvSpPr>
            <a:spLocks noGrp="1" noChangeArrowheads="1"/>
          </p:cNvSpPr>
          <p:nvPr>
            <p:ph type="dt" sz="half" idx="12"/>
          </p:nvPr>
        </p:nvSpPr>
        <p:spPr>
          <a:ln/>
        </p:spPr>
        <p:txBody>
          <a:bodyPr/>
          <a:lstStyle>
            <a:lvl1pPr>
              <a:defRPr/>
            </a:lvl1pPr>
          </a:lstStyle>
          <a:p>
            <a:pPr>
              <a:defRPr/>
            </a:pPr>
            <a:endParaRPr lang="it-IT"/>
          </a:p>
        </p:txBody>
      </p:sp>
    </p:spTree>
    <p:extLst>
      <p:ext uri="{BB962C8B-B14F-4D97-AF65-F5344CB8AC3E}">
        <p14:creationId xmlns:p14="http://schemas.microsoft.com/office/powerpoint/2010/main" val="23541566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457200" y="457200"/>
            <a:ext cx="8229600" cy="1371600"/>
          </a:xfrm>
        </p:spPr>
        <p:txBody>
          <a:bodyPr/>
          <a:lstStyle/>
          <a:p>
            <a:r>
              <a:rPr lang="it-IT" smtClean="0"/>
              <a:t>Fare clic per modificare lo stile del titolo</a:t>
            </a:r>
            <a:endParaRPr lang="it-IT"/>
          </a:p>
        </p:txBody>
      </p:sp>
      <p:sp>
        <p:nvSpPr>
          <p:cNvPr id="3" name="Segnaposto tabella 2"/>
          <p:cNvSpPr>
            <a:spLocks noGrp="1"/>
          </p:cNvSpPr>
          <p:nvPr>
            <p:ph type="tbl" idx="1"/>
          </p:nvPr>
        </p:nvSpPr>
        <p:spPr>
          <a:xfrm>
            <a:off x="457200" y="1981200"/>
            <a:ext cx="8229600" cy="3886200"/>
          </a:xfrm>
        </p:spPr>
        <p:txBody>
          <a:bodyPr/>
          <a:lstStyle/>
          <a:p>
            <a:pPr lvl="0"/>
            <a:endParaRPr lang="it-IT" noProof="0" smtClean="0"/>
          </a:p>
        </p:txBody>
      </p:sp>
      <p:sp>
        <p:nvSpPr>
          <p:cNvPr id="4" name="Rectangle 2"/>
          <p:cNvSpPr>
            <a:spLocks noGrp="1" noChangeArrowheads="1"/>
          </p:cNvSpPr>
          <p:nvPr>
            <p:ph type="ftr" sz="quarter" idx="10"/>
          </p:nvPr>
        </p:nvSpPr>
        <p:spPr>
          <a:ln/>
        </p:spPr>
        <p:txBody>
          <a:bodyPr/>
          <a:lstStyle>
            <a:lvl1pPr>
              <a:defRPr/>
            </a:lvl1pPr>
          </a:lstStyle>
          <a:p>
            <a:pPr>
              <a:defRPr/>
            </a:pPr>
            <a:endParaRPr lang="it-IT"/>
          </a:p>
        </p:txBody>
      </p:sp>
      <p:sp>
        <p:nvSpPr>
          <p:cNvPr id="5" name="Rectangle 3"/>
          <p:cNvSpPr>
            <a:spLocks noGrp="1" noChangeArrowheads="1"/>
          </p:cNvSpPr>
          <p:nvPr>
            <p:ph type="sldNum" sz="quarter" idx="11"/>
          </p:nvPr>
        </p:nvSpPr>
        <p:spPr>
          <a:ln/>
        </p:spPr>
        <p:txBody>
          <a:bodyPr/>
          <a:lstStyle>
            <a:lvl1pPr>
              <a:defRPr/>
            </a:lvl1pPr>
          </a:lstStyle>
          <a:p>
            <a:fld id="{6668C8B4-326A-46EB-A497-C4F4F6EA37F6}" type="slidenum">
              <a:rPr lang="it-IT" altLang="en-US"/>
              <a:pPr/>
              <a:t>‹N›</a:t>
            </a:fld>
            <a:endParaRPr lang="it-IT" altLang="en-US"/>
          </a:p>
        </p:txBody>
      </p:sp>
      <p:sp>
        <p:nvSpPr>
          <p:cNvPr id="6" name="Rectangle 16"/>
          <p:cNvSpPr>
            <a:spLocks noGrp="1" noChangeArrowheads="1"/>
          </p:cNvSpPr>
          <p:nvPr>
            <p:ph type="dt" sz="half" idx="12"/>
          </p:nvPr>
        </p:nvSpPr>
        <p:spPr>
          <a:ln/>
        </p:spPr>
        <p:txBody>
          <a:bodyPr/>
          <a:lstStyle>
            <a:lvl1pPr>
              <a:defRPr/>
            </a:lvl1pPr>
          </a:lstStyle>
          <a:p>
            <a:pPr>
              <a:defRPr/>
            </a:pPr>
            <a:endParaRPr lang="it-IT"/>
          </a:p>
        </p:txBody>
      </p:sp>
    </p:spTree>
    <p:extLst>
      <p:ext uri="{BB962C8B-B14F-4D97-AF65-F5344CB8AC3E}">
        <p14:creationId xmlns:p14="http://schemas.microsoft.com/office/powerpoint/2010/main" val="1435204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2"/>
          <p:cNvSpPr>
            <a:spLocks noGrp="1" noChangeArrowheads="1"/>
          </p:cNvSpPr>
          <p:nvPr>
            <p:ph type="ftr" sz="quarter" idx="10"/>
          </p:nvPr>
        </p:nvSpPr>
        <p:spPr>
          <a:ln/>
        </p:spPr>
        <p:txBody>
          <a:bodyPr/>
          <a:lstStyle>
            <a:lvl1pPr>
              <a:defRPr/>
            </a:lvl1pPr>
          </a:lstStyle>
          <a:p>
            <a:pPr>
              <a:defRPr/>
            </a:pPr>
            <a:endParaRPr lang="it-IT"/>
          </a:p>
        </p:txBody>
      </p:sp>
      <p:sp>
        <p:nvSpPr>
          <p:cNvPr id="5" name="Rectangle 3"/>
          <p:cNvSpPr>
            <a:spLocks noGrp="1" noChangeArrowheads="1"/>
          </p:cNvSpPr>
          <p:nvPr>
            <p:ph type="sldNum" sz="quarter" idx="11"/>
          </p:nvPr>
        </p:nvSpPr>
        <p:spPr>
          <a:ln/>
        </p:spPr>
        <p:txBody>
          <a:bodyPr/>
          <a:lstStyle>
            <a:lvl1pPr>
              <a:defRPr/>
            </a:lvl1pPr>
          </a:lstStyle>
          <a:p>
            <a:fld id="{4AEF142C-F3BC-4E34-9926-102B0B1C0915}" type="slidenum">
              <a:rPr lang="it-IT" altLang="en-US"/>
              <a:pPr/>
              <a:t>‹N›</a:t>
            </a:fld>
            <a:endParaRPr lang="it-IT" altLang="en-US"/>
          </a:p>
        </p:txBody>
      </p:sp>
      <p:sp>
        <p:nvSpPr>
          <p:cNvPr id="6" name="Rectangle 16"/>
          <p:cNvSpPr>
            <a:spLocks noGrp="1" noChangeArrowheads="1"/>
          </p:cNvSpPr>
          <p:nvPr>
            <p:ph type="dt" sz="half" idx="12"/>
          </p:nvPr>
        </p:nvSpPr>
        <p:spPr>
          <a:ln/>
        </p:spPr>
        <p:txBody>
          <a:bodyPr/>
          <a:lstStyle>
            <a:lvl1pPr>
              <a:defRPr/>
            </a:lvl1pPr>
          </a:lstStyle>
          <a:p>
            <a:pPr>
              <a:defRPr/>
            </a:pPr>
            <a:endParaRPr lang="it-IT"/>
          </a:p>
        </p:txBody>
      </p:sp>
    </p:spTree>
    <p:extLst>
      <p:ext uri="{BB962C8B-B14F-4D97-AF65-F5344CB8AC3E}">
        <p14:creationId xmlns:p14="http://schemas.microsoft.com/office/powerpoint/2010/main" val="1536474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2"/>
          <p:cNvSpPr>
            <a:spLocks noGrp="1" noChangeArrowheads="1"/>
          </p:cNvSpPr>
          <p:nvPr>
            <p:ph type="ftr" sz="quarter" idx="10"/>
          </p:nvPr>
        </p:nvSpPr>
        <p:spPr>
          <a:ln/>
        </p:spPr>
        <p:txBody>
          <a:bodyPr/>
          <a:lstStyle>
            <a:lvl1pPr>
              <a:defRPr/>
            </a:lvl1pPr>
          </a:lstStyle>
          <a:p>
            <a:pPr>
              <a:defRPr/>
            </a:pPr>
            <a:endParaRPr lang="it-IT"/>
          </a:p>
        </p:txBody>
      </p:sp>
      <p:sp>
        <p:nvSpPr>
          <p:cNvPr id="5" name="Rectangle 3"/>
          <p:cNvSpPr>
            <a:spLocks noGrp="1" noChangeArrowheads="1"/>
          </p:cNvSpPr>
          <p:nvPr>
            <p:ph type="sldNum" sz="quarter" idx="11"/>
          </p:nvPr>
        </p:nvSpPr>
        <p:spPr>
          <a:ln/>
        </p:spPr>
        <p:txBody>
          <a:bodyPr/>
          <a:lstStyle>
            <a:lvl1pPr>
              <a:defRPr/>
            </a:lvl1pPr>
          </a:lstStyle>
          <a:p>
            <a:fld id="{6C164B2E-A63A-4C8E-9D30-4037318EDA04}" type="slidenum">
              <a:rPr lang="it-IT" altLang="en-US"/>
              <a:pPr/>
              <a:t>‹N›</a:t>
            </a:fld>
            <a:endParaRPr lang="it-IT" altLang="en-US"/>
          </a:p>
        </p:txBody>
      </p:sp>
      <p:sp>
        <p:nvSpPr>
          <p:cNvPr id="6" name="Rectangle 16"/>
          <p:cNvSpPr>
            <a:spLocks noGrp="1" noChangeArrowheads="1"/>
          </p:cNvSpPr>
          <p:nvPr>
            <p:ph type="dt" sz="half" idx="12"/>
          </p:nvPr>
        </p:nvSpPr>
        <p:spPr>
          <a:ln/>
        </p:spPr>
        <p:txBody>
          <a:bodyPr/>
          <a:lstStyle>
            <a:lvl1pPr>
              <a:defRPr/>
            </a:lvl1pPr>
          </a:lstStyle>
          <a:p>
            <a:pPr>
              <a:defRPr/>
            </a:pPr>
            <a:endParaRPr lang="it-IT"/>
          </a:p>
        </p:txBody>
      </p:sp>
    </p:spTree>
    <p:extLst>
      <p:ext uri="{BB962C8B-B14F-4D97-AF65-F5344CB8AC3E}">
        <p14:creationId xmlns:p14="http://schemas.microsoft.com/office/powerpoint/2010/main" val="4063300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2"/>
          <p:cNvSpPr>
            <a:spLocks noGrp="1" noChangeArrowheads="1"/>
          </p:cNvSpPr>
          <p:nvPr>
            <p:ph type="ftr" sz="quarter" idx="10"/>
          </p:nvPr>
        </p:nvSpPr>
        <p:spPr>
          <a:ln/>
        </p:spPr>
        <p:txBody>
          <a:bodyPr/>
          <a:lstStyle>
            <a:lvl1pPr>
              <a:defRPr/>
            </a:lvl1pPr>
          </a:lstStyle>
          <a:p>
            <a:pPr>
              <a:defRPr/>
            </a:pPr>
            <a:endParaRPr lang="it-IT"/>
          </a:p>
        </p:txBody>
      </p:sp>
      <p:sp>
        <p:nvSpPr>
          <p:cNvPr id="6" name="Rectangle 3"/>
          <p:cNvSpPr>
            <a:spLocks noGrp="1" noChangeArrowheads="1"/>
          </p:cNvSpPr>
          <p:nvPr>
            <p:ph type="sldNum" sz="quarter" idx="11"/>
          </p:nvPr>
        </p:nvSpPr>
        <p:spPr>
          <a:ln/>
        </p:spPr>
        <p:txBody>
          <a:bodyPr/>
          <a:lstStyle>
            <a:lvl1pPr>
              <a:defRPr/>
            </a:lvl1pPr>
          </a:lstStyle>
          <a:p>
            <a:fld id="{6E1ED788-7AC7-445B-9E9F-31C6DE123437}" type="slidenum">
              <a:rPr lang="it-IT" altLang="en-US"/>
              <a:pPr/>
              <a:t>‹N›</a:t>
            </a:fld>
            <a:endParaRPr lang="it-IT" altLang="en-US"/>
          </a:p>
        </p:txBody>
      </p:sp>
      <p:sp>
        <p:nvSpPr>
          <p:cNvPr id="7" name="Rectangle 16"/>
          <p:cNvSpPr>
            <a:spLocks noGrp="1" noChangeArrowheads="1"/>
          </p:cNvSpPr>
          <p:nvPr>
            <p:ph type="dt" sz="half" idx="12"/>
          </p:nvPr>
        </p:nvSpPr>
        <p:spPr>
          <a:ln/>
        </p:spPr>
        <p:txBody>
          <a:bodyPr/>
          <a:lstStyle>
            <a:lvl1pPr>
              <a:defRPr/>
            </a:lvl1pPr>
          </a:lstStyle>
          <a:p>
            <a:pPr>
              <a:defRPr/>
            </a:pPr>
            <a:endParaRPr lang="it-IT"/>
          </a:p>
        </p:txBody>
      </p:sp>
    </p:spTree>
    <p:extLst>
      <p:ext uri="{BB962C8B-B14F-4D97-AF65-F5344CB8AC3E}">
        <p14:creationId xmlns:p14="http://schemas.microsoft.com/office/powerpoint/2010/main" val="965904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2"/>
          <p:cNvSpPr>
            <a:spLocks noGrp="1" noChangeArrowheads="1"/>
          </p:cNvSpPr>
          <p:nvPr>
            <p:ph type="ftr" sz="quarter" idx="10"/>
          </p:nvPr>
        </p:nvSpPr>
        <p:spPr>
          <a:ln/>
        </p:spPr>
        <p:txBody>
          <a:bodyPr/>
          <a:lstStyle>
            <a:lvl1pPr>
              <a:defRPr/>
            </a:lvl1pPr>
          </a:lstStyle>
          <a:p>
            <a:pPr>
              <a:defRPr/>
            </a:pPr>
            <a:endParaRPr lang="it-IT"/>
          </a:p>
        </p:txBody>
      </p:sp>
      <p:sp>
        <p:nvSpPr>
          <p:cNvPr id="8" name="Rectangle 3"/>
          <p:cNvSpPr>
            <a:spLocks noGrp="1" noChangeArrowheads="1"/>
          </p:cNvSpPr>
          <p:nvPr>
            <p:ph type="sldNum" sz="quarter" idx="11"/>
          </p:nvPr>
        </p:nvSpPr>
        <p:spPr>
          <a:ln/>
        </p:spPr>
        <p:txBody>
          <a:bodyPr/>
          <a:lstStyle>
            <a:lvl1pPr>
              <a:defRPr/>
            </a:lvl1pPr>
          </a:lstStyle>
          <a:p>
            <a:fld id="{D9D23CFC-AB66-4CDB-A8AA-18344D6BE171}" type="slidenum">
              <a:rPr lang="it-IT" altLang="en-US"/>
              <a:pPr/>
              <a:t>‹N›</a:t>
            </a:fld>
            <a:endParaRPr lang="it-IT" altLang="en-US"/>
          </a:p>
        </p:txBody>
      </p:sp>
      <p:sp>
        <p:nvSpPr>
          <p:cNvPr id="9" name="Rectangle 16"/>
          <p:cNvSpPr>
            <a:spLocks noGrp="1" noChangeArrowheads="1"/>
          </p:cNvSpPr>
          <p:nvPr>
            <p:ph type="dt" sz="half" idx="12"/>
          </p:nvPr>
        </p:nvSpPr>
        <p:spPr>
          <a:ln/>
        </p:spPr>
        <p:txBody>
          <a:bodyPr/>
          <a:lstStyle>
            <a:lvl1pPr>
              <a:defRPr/>
            </a:lvl1pPr>
          </a:lstStyle>
          <a:p>
            <a:pPr>
              <a:defRPr/>
            </a:pPr>
            <a:endParaRPr lang="it-IT"/>
          </a:p>
        </p:txBody>
      </p:sp>
    </p:spTree>
    <p:extLst>
      <p:ext uri="{BB962C8B-B14F-4D97-AF65-F5344CB8AC3E}">
        <p14:creationId xmlns:p14="http://schemas.microsoft.com/office/powerpoint/2010/main" val="501542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2"/>
          <p:cNvSpPr>
            <a:spLocks noGrp="1" noChangeArrowheads="1"/>
          </p:cNvSpPr>
          <p:nvPr>
            <p:ph type="ftr" sz="quarter" idx="10"/>
          </p:nvPr>
        </p:nvSpPr>
        <p:spPr>
          <a:ln/>
        </p:spPr>
        <p:txBody>
          <a:bodyPr/>
          <a:lstStyle>
            <a:lvl1pPr>
              <a:defRPr/>
            </a:lvl1pPr>
          </a:lstStyle>
          <a:p>
            <a:pPr>
              <a:defRPr/>
            </a:pPr>
            <a:endParaRPr lang="it-IT"/>
          </a:p>
        </p:txBody>
      </p:sp>
      <p:sp>
        <p:nvSpPr>
          <p:cNvPr id="4" name="Rectangle 3"/>
          <p:cNvSpPr>
            <a:spLocks noGrp="1" noChangeArrowheads="1"/>
          </p:cNvSpPr>
          <p:nvPr>
            <p:ph type="sldNum" sz="quarter" idx="11"/>
          </p:nvPr>
        </p:nvSpPr>
        <p:spPr>
          <a:ln/>
        </p:spPr>
        <p:txBody>
          <a:bodyPr/>
          <a:lstStyle>
            <a:lvl1pPr>
              <a:defRPr/>
            </a:lvl1pPr>
          </a:lstStyle>
          <a:p>
            <a:fld id="{FF460E03-EA6C-4388-B14F-D6877799F336}" type="slidenum">
              <a:rPr lang="it-IT" altLang="en-US"/>
              <a:pPr/>
              <a:t>‹N›</a:t>
            </a:fld>
            <a:endParaRPr lang="it-IT" altLang="en-US"/>
          </a:p>
        </p:txBody>
      </p:sp>
      <p:sp>
        <p:nvSpPr>
          <p:cNvPr id="5" name="Rectangle 16"/>
          <p:cNvSpPr>
            <a:spLocks noGrp="1" noChangeArrowheads="1"/>
          </p:cNvSpPr>
          <p:nvPr>
            <p:ph type="dt" sz="half" idx="12"/>
          </p:nvPr>
        </p:nvSpPr>
        <p:spPr>
          <a:ln/>
        </p:spPr>
        <p:txBody>
          <a:bodyPr/>
          <a:lstStyle>
            <a:lvl1pPr>
              <a:defRPr/>
            </a:lvl1pPr>
          </a:lstStyle>
          <a:p>
            <a:pPr>
              <a:defRPr/>
            </a:pPr>
            <a:endParaRPr lang="it-IT"/>
          </a:p>
        </p:txBody>
      </p:sp>
    </p:spTree>
    <p:extLst>
      <p:ext uri="{BB962C8B-B14F-4D97-AF65-F5344CB8AC3E}">
        <p14:creationId xmlns:p14="http://schemas.microsoft.com/office/powerpoint/2010/main" val="2842572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it-IT"/>
          </a:p>
        </p:txBody>
      </p:sp>
      <p:sp>
        <p:nvSpPr>
          <p:cNvPr id="3" name="Rectangle 3"/>
          <p:cNvSpPr>
            <a:spLocks noGrp="1" noChangeArrowheads="1"/>
          </p:cNvSpPr>
          <p:nvPr>
            <p:ph type="sldNum" sz="quarter" idx="11"/>
          </p:nvPr>
        </p:nvSpPr>
        <p:spPr>
          <a:ln/>
        </p:spPr>
        <p:txBody>
          <a:bodyPr/>
          <a:lstStyle>
            <a:lvl1pPr>
              <a:defRPr/>
            </a:lvl1pPr>
          </a:lstStyle>
          <a:p>
            <a:fld id="{4E868088-CC85-4C25-A1F8-73C88C01E176}" type="slidenum">
              <a:rPr lang="it-IT" altLang="en-US"/>
              <a:pPr/>
              <a:t>‹N›</a:t>
            </a:fld>
            <a:endParaRPr lang="it-IT" altLang="en-US"/>
          </a:p>
        </p:txBody>
      </p:sp>
      <p:sp>
        <p:nvSpPr>
          <p:cNvPr id="4" name="Rectangle 16"/>
          <p:cNvSpPr>
            <a:spLocks noGrp="1" noChangeArrowheads="1"/>
          </p:cNvSpPr>
          <p:nvPr>
            <p:ph type="dt" sz="half" idx="12"/>
          </p:nvPr>
        </p:nvSpPr>
        <p:spPr>
          <a:ln/>
        </p:spPr>
        <p:txBody>
          <a:bodyPr/>
          <a:lstStyle>
            <a:lvl1pPr>
              <a:defRPr/>
            </a:lvl1pPr>
          </a:lstStyle>
          <a:p>
            <a:pPr>
              <a:defRPr/>
            </a:pPr>
            <a:endParaRPr lang="it-IT"/>
          </a:p>
        </p:txBody>
      </p:sp>
    </p:spTree>
    <p:extLst>
      <p:ext uri="{BB962C8B-B14F-4D97-AF65-F5344CB8AC3E}">
        <p14:creationId xmlns:p14="http://schemas.microsoft.com/office/powerpoint/2010/main" val="4018019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2"/>
          <p:cNvSpPr>
            <a:spLocks noGrp="1" noChangeArrowheads="1"/>
          </p:cNvSpPr>
          <p:nvPr>
            <p:ph type="ftr" sz="quarter" idx="10"/>
          </p:nvPr>
        </p:nvSpPr>
        <p:spPr>
          <a:ln/>
        </p:spPr>
        <p:txBody>
          <a:bodyPr/>
          <a:lstStyle>
            <a:lvl1pPr>
              <a:defRPr/>
            </a:lvl1pPr>
          </a:lstStyle>
          <a:p>
            <a:pPr>
              <a:defRPr/>
            </a:pPr>
            <a:endParaRPr lang="it-IT"/>
          </a:p>
        </p:txBody>
      </p:sp>
      <p:sp>
        <p:nvSpPr>
          <p:cNvPr id="6" name="Rectangle 3"/>
          <p:cNvSpPr>
            <a:spLocks noGrp="1" noChangeArrowheads="1"/>
          </p:cNvSpPr>
          <p:nvPr>
            <p:ph type="sldNum" sz="quarter" idx="11"/>
          </p:nvPr>
        </p:nvSpPr>
        <p:spPr>
          <a:ln/>
        </p:spPr>
        <p:txBody>
          <a:bodyPr/>
          <a:lstStyle>
            <a:lvl1pPr>
              <a:defRPr/>
            </a:lvl1pPr>
          </a:lstStyle>
          <a:p>
            <a:fld id="{9E55898C-51A8-4DA0-962B-77A3BDD1CE4F}" type="slidenum">
              <a:rPr lang="it-IT" altLang="en-US"/>
              <a:pPr/>
              <a:t>‹N›</a:t>
            </a:fld>
            <a:endParaRPr lang="it-IT" altLang="en-US"/>
          </a:p>
        </p:txBody>
      </p:sp>
      <p:sp>
        <p:nvSpPr>
          <p:cNvPr id="7" name="Rectangle 16"/>
          <p:cNvSpPr>
            <a:spLocks noGrp="1" noChangeArrowheads="1"/>
          </p:cNvSpPr>
          <p:nvPr>
            <p:ph type="dt" sz="half" idx="12"/>
          </p:nvPr>
        </p:nvSpPr>
        <p:spPr>
          <a:ln/>
        </p:spPr>
        <p:txBody>
          <a:bodyPr/>
          <a:lstStyle>
            <a:lvl1pPr>
              <a:defRPr/>
            </a:lvl1pPr>
          </a:lstStyle>
          <a:p>
            <a:pPr>
              <a:defRPr/>
            </a:pPr>
            <a:endParaRPr lang="it-IT"/>
          </a:p>
        </p:txBody>
      </p:sp>
    </p:spTree>
    <p:extLst>
      <p:ext uri="{BB962C8B-B14F-4D97-AF65-F5344CB8AC3E}">
        <p14:creationId xmlns:p14="http://schemas.microsoft.com/office/powerpoint/2010/main" val="289348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2"/>
          <p:cNvSpPr>
            <a:spLocks noGrp="1" noChangeArrowheads="1"/>
          </p:cNvSpPr>
          <p:nvPr>
            <p:ph type="ftr" sz="quarter" idx="10"/>
          </p:nvPr>
        </p:nvSpPr>
        <p:spPr>
          <a:ln/>
        </p:spPr>
        <p:txBody>
          <a:bodyPr/>
          <a:lstStyle>
            <a:lvl1pPr>
              <a:defRPr/>
            </a:lvl1pPr>
          </a:lstStyle>
          <a:p>
            <a:pPr>
              <a:defRPr/>
            </a:pPr>
            <a:endParaRPr lang="it-IT"/>
          </a:p>
        </p:txBody>
      </p:sp>
      <p:sp>
        <p:nvSpPr>
          <p:cNvPr id="6" name="Rectangle 3"/>
          <p:cNvSpPr>
            <a:spLocks noGrp="1" noChangeArrowheads="1"/>
          </p:cNvSpPr>
          <p:nvPr>
            <p:ph type="sldNum" sz="quarter" idx="11"/>
          </p:nvPr>
        </p:nvSpPr>
        <p:spPr>
          <a:ln/>
        </p:spPr>
        <p:txBody>
          <a:bodyPr/>
          <a:lstStyle>
            <a:lvl1pPr>
              <a:defRPr/>
            </a:lvl1pPr>
          </a:lstStyle>
          <a:p>
            <a:fld id="{D3DEE8D4-0F77-4197-A629-D02B04CC1A4E}" type="slidenum">
              <a:rPr lang="it-IT" altLang="en-US"/>
              <a:pPr/>
              <a:t>‹N›</a:t>
            </a:fld>
            <a:endParaRPr lang="it-IT" altLang="en-US"/>
          </a:p>
        </p:txBody>
      </p:sp>
      <p:sp>
        <p:nvSpPr>
          <p:cNvPr id="7" name="Rectangle 16"/>
          <p:cNvSpPr>
            <a:spLocks noGrp="1" noChangeArrowheads="1"/>
          </p:cNvSpPr>
          <p:nvPr>
            <p:ph type="dt" sz="half" idx="12"/>
          </p:nvPr>
        </p:nvSpPr>
        <p:spPr>
          <a:ln/>
        </p:spPr>
        <p:txBody>
          <a:bodyPr/>
          <a:lstStyle>
            <a:lvl1pPr>
              <a:defRPr/>
            </a:lvl1pPr>
          </a:lstStyle>
          <a:p>
            <a:pPr>
              <a:defRPr/>
            </a:pPr>
            <a:endParaRPr lang="it-IT"/>
          </a:p>
        </p:txBody>
      </p:sp>
    </p:spTree>
    <p:extLst>
      <p:ext uri="{BB962C8B-B14F-4D97-AF65-F5344CB8AC3E}">
        <p14:creationId xmlns:p14="http://schemas.microsoft.com/office/powerpoint/2010/main" val="278091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8098"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latin typeface="Arial" charset="0"/>
              </a:defRPr>
            </a:lvl1pPr>
          </a:lstStyle>
          <a:p>
            <a:pPr>
              <a:defRPr/>
            </a:pPr>
            <a:endParaRPr lang="it-IT"/>
          </a:p>
        </p:txBody>
      </p:sp>
      <p:sp>
        <p:nvSpPr>
          <p:cNvPr id="388099"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anose="020B0A04020102020204" pitchFamily="34" charset="0"/>
              </a:defRPr>
            </a:lvl1pPr>
          </a:lstStyle>
          <a:p>
            <a:fld id="{8B3EB529-455F-4138-A9CF-83EBEC5D56A7}" type="slidenum">
              <a:rPr lang="it-IT" altLang="en-US"/>
              <a:pPr/>
              <a:t>‹N›</a:t>
            </a:fld>
            <a:endParaRPr lang="it-IT" altLang="en-US"/>
          </a:p>
        </p:txBody>
      </p:sp>
      <p:grpSp>
        <p:nvGrpSpPr>
          <p:cNvPr id="66564" name="Group 4"/>
          <p:cNvGrpSpPr>
            <a:grpSpLocks/>
          </p:cNvGrpSpPr>
          <p:nvPr/>
        </p:nvGrpSpPr>
        <p:grpSpPr bwMode="auto">
          <a:xfrm>
            <a:off x="0" y="0"/>
            <a:ext cx="9144000" cy="546100"/>
            <a:chOff x="0" y="0"/>
            <a:chExt cx="5760" cy="344"/>
          </a:xfrm>
        </p:grpSpPr>
        <p:sp>
          <p:nvSpPr>
            <p:cNvPr id="388101"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it-IT" sz="2400">
                <a:latin typeface="Times New Roman" pitchFamily="18" charset="0"/>
              </a:endParaRPr>
            </a:p>
          </p:txBody>
        </p:sp>
        <p:sp>
          <p:nvSpPr>
            <p:cNvPr id="388102"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it-IT" sz="2400">
                <a:latin typeface="Times New Roman" pitchFamily="18" charset="0"/>
              </a:endParaRPr>
            </a:p>
          </p:txBody>
        </p:sp>
        <p:sp>
          <p:nvSpPr>
            <p:cNvPr id="388103"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it-IT">
                <a:solidFill>
                  <a:schemeClr val="hlink"/>
                </a:solidFill>
                <a:latin typeface="Arial" charset="0"/>
              </a:endParaRPr>
            </a:p>
          </p:txBody>
        </p:sp>
        <p:sp>
          <p:nvSpPr>
            <p:cNvPr id="388104"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it-IT">
                <a:solidFill>
                  <a:schemeClr val="hlink"/>
                </a:solidFill>
                <a:latin typeface="Arial" charset="0"/>
              </a:endParaRPr>
            </a:p>
          </p:txBody>
        </p:sp>
        <p:sp>
          <p:nvSpPr>
            <p:cNvPr id="388105"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it-IT">
                <a:solidFill>
                  <a:schemeClr val="accent2"/>
                </a:solidFill>
                <a:latin typeface="Arial" charset="0"/>
              </a:endParaRPr>
            </a:p>
          </p:txBody>
        </p:sp>
        <p:sp>
          <p:nvSpPr>
            <p:cNvPr id="388106"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it-IT">
                <a:solidFill>
                  <a:schemeClr val="hlink"/>
                </a:solidFill>
                <a:latin typeface="Arial" charset="0"/>
              </a:endParaRPr>
            </a:p>
          </p:txBody>
        </p:sp>
        <p:sp>
          <p:nvSpPr>
            <p:cNvPr id="388107"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it-IT" sz="2400">
                <a:latin typeface="Times New Roman" pitchFamily="18" charset="0"/>
              </a:endParaRPr>
            </a:p>
          </p:txBody>
        </p:sp>
        <p:sp>
          <p:nvSpPr>
            <p:cNvPr id="388108"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it-IT">
                <a:solidFill>
                  <a:schemeClr val="accent2"/>
                </a:solidFill>
                <a:latin typeface="Arial" charset="0"/>
              </a:endParaRPr>
            </a:p>
          </p:txBody>
        </p:sp>
        <p:sp>
          <p:nvSpPr>
            <p:cNvPr id="388109"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it-IT">
                <a:solidFill>
                  <a:schemeClr val="accent2"/>
                </a:solidFill>
                <a:latin typeface="Arial" charset="0"/>
              </a:endParaRPr>
            </a:p>
          </p:txBody>
        </p:sp>
      </p:grpSp>
      <p:sp>
        <p:nvSpPr>
          <p:cNvPr id="66565" name="Rectangle 14"/>
          <p:cNvSpPr>
            <a:spLocks noGrp="1" noChangeArrowheads="1"/>
          </p:cNvSpPr>
          <p:nvPr>
            <p:ph type="title"/>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en-US" smtClean="0"/>
              <a:t>Fare clic per modificare lo stile del titolo</a:t>
            </a:r>
          </a:p>
        </p:txBody>
      </p:sp>
      <p:sp>
        <p:nvSpPr>
          <p:cNvPr id="66566" name="Rectangle 15"/>
          <p:cNvSpPr>
            <a:spLocks noGrp="1" noChangeArrowheads="1"/>
          </p:cNvSpPr>
          <p:nvPr>
            <p:ph type="body" idx="1"/>
          </p:nvPr>
        </p:nvSpPr>
        <p:spPr bwMode="auto">
          <a:xfrm>
            <a:off x="457200" y="19812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en-US" smtClean="0"/>
              <a:t>Fare clic per modificare gli stili del testo dello schema</a:t>
            </a:r>
          </a:p>
          <a:p>
            <a:pPr lvl="1"/>
            <a:r>
              <a:rPr lang="it-IT" altLang="en-US" smtClean="0"/>
              <a:t>Secondo livello</a:t>
            </a:r>
          </a:p>
          <a:p>
            <a:pPr lvl="2"/>
            <a:r>
              <a:rPr lang="it-IT" altLang="en-US" smtClean="0"/>
              <a:t>Terzo livello</a:t>
            </a:r>
          </a:p>
          <a:p>
            <a:pPr lvl="3"/>
            <a:r>
              <a:rPr lang="it-IT" altLang="en-US" smtClean="0"/>
              <a:t>Quarto livello</a:t>
            </a:r>
          </a:p>
          <a:p>
            <a:pPr lvl="4"/>
            <a:r>
              <a:rPr lang="it-IT" altLang="en-US" smtClean="0"/>
              <a:t>Quinto livello</a:t>
            </a:r>
          </a:p>
        </p:txBody>
      </p:sp>
      <p:sp>
        <p:nvSpPr>
          <p:cNvPr id="388112"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it-IT"/>
          </a:p>
        </p:txBody>
      </p:sp>
    </p:spTree>
  </p:cSld>
  <p:clrMap bg1="lt1" tx1="dk1" bg2="lt2" tx2="dk2" accent1="accent1" accent2="accent2" accent3="accent3" accent4="accent4" accent5="accent5" accent6="accent6" hlink="hlink" folHlink="folHlink"/>
  <p:sldLayoutIdLst>
    <p:sldLayoutId id="2147483685"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8" Type="http://schemas.openxmlformats.org/officeDocument/2006/relationships/image" Target="../media/image76.wmf"/><Relationship Id="rId3" Type="http://schemas.openxmlformats.org/officeDocument/2006/relationships/oleObject" Target="../embeddings/oleObject68.bin"/><Relationship Id="rId7" Type="http://schemas.openxmlformats.org/officeDocument/2006/relationships/oleObject" Target="../embeddings/oleObject70.bin"/><Relationship Id="rId2" Type="http://schemas.openxmlformats.org/officeDocument/2006/relationships/slideLayout" Target="../slideLayouts/slideLayout2.xml"/><Relationship Id="rId1" Type="http://schemas.openxmlformats.org/officeDocument/2006/relationships/vmlDrawing" Target="../drawings/vmlDrawing42.vml"/><Relationship Id="rId6" Type="http://schemas.openxmlformats.org/officeDocument/2006/relationships/image" Target="../media/image75.wmf"/><Relationship Id="rId5" Type="http://schemas.openxmlformats.org/officeDocument/2006/relationships/oleObject" Target="../embeddings/oleObject69.bin"/><Relationship Id="rId4" Type="http://schemas.openxmlformats.org/officeDocument/2006/relationships/image" Target="../media/image74.wmf"/></Relationships>
</file>

<file path=ppt/slides/_rels/slide101.xml.rels><?xml version="1.0" encoding="UTF-8" standalone="yes"?>
<Relationships xmlns="http://schemas.openxmlformats.org/package/2006/relationships"><Relationship Id="rId3" Type="http://schemas.openxmlformats.org/officeDocument/2006/relationships/oleObject" Target="../embeddings/oleObject71.bin"/><Relationship Id="rId2" Type="http://schemas.openxmlformats.org/officeDocument/2006/relationships/slideLayout" Target="../slideLayouts/slideLayout2.xml"/><Relationship Id="rId1" Type="http://schemas.openxmlformats.org/officeDocument/2006/relationships/vmlDrawing" Target="../drawings/vmlDrawing43.vml"/><Relationship Id="rId6" Type="http://schemas.openxmlformats.org/officeDocument/2006/relationships/image" Target="../media/image78.wmf"/><Relationship Id="rId5" Type="http://schemas.openxmlformats.org/officeDocument/2006/relationships/oleObject" Target="../embeddings/oleObject72.bin"/><Relationship Id="rId4" Type="http://schemas.openxmlformats.org/officeDocument/2006/relationships/image" Target="../media/image77.wmf"/></Relationships>
</file>

<file path=ppt/slides/_rels/slide102.xml.rels><?xml version="1.0" encoding="UTF-8" standalone="yes"?>
<Relationships xmlns="http://schemas.openxmlformats.org/package/2006/relationships"><Relationship Id="rId8" Type="http://schemas.openxmlformats.org/officeDocument/2006/relationships/image" Target="../media/image81.wmf"/><Relationship Id="rId3" Type="http://schemas.openxmlformats.org/officeDocument/2006/relationships/oleObject" Target="../embeddings/oleObject73.bin"/><Relationship Id="rId7" Type="http://schemas.openxmlformats.org/officeDocument/2006/relationships/oleObject" Target="../embeddings/oleObject75.bin"/><Relationship Id="rId2" Type="http://schemas.openxmlformats.org/officeDocument/2006/relationships/slideLayout" Target="../slideLayouts/slideLayout2.xml"/><Relationship Id="rId1" Type="http://schemas.openxmlformats.org/officeDocument/2006/relationships/vmlDrawing" Target="../drawings/vmlDrawing44.vml"/><Relationship Id="rId6" Type="http://schemas.openxmlformats.org/officeDocument/2006/relationships/image" Target="../media/image80.wmf"/><Relationship Id="rId5" Type="http://schemas.openxmlformats.org/officeDocument/2006/relationships/oleObject" Target="../embeddings/oleObject74.bin"/><Relationship Id="rId4" Type="http://schemas.openxmlformats.org/officeDocument/2006/relationships/image" Target="../media/image79.wmf"/></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oleObject" Target="../embeddings/oleObject76.bin"/><Relationship Id="rId2" Type="http://schemas.openxmlformats.org/officeDocument/2006/relationships/slideLayout" Target="../slideLayouts/slideLayout2.xml"/><Relationship Id="rId1" Type="http://schemas.openxmlformats.org/officeDocument/2006/relationships/vmlDrawing" Target="../drawings/vmlDrawing45.vml"/><Relationship Id="rId6" Type="http://schemas.openxmlformats.org/officeDocument/2006/relationships/image" Target="../media/image83.wmf"/><Relationship Id="rId5" Type="http://schemas.openxmlformats.org/officeDocument/2006/relationships/oleObject" Target="../embeddings/oleObject77.bin"/><Relationship Id="rId4" Type="http://schemas.openxmlformats.org/officeDocument/2006/relationships/image" Target="../media/image82.wmf"/></Relationships>
</file>

<file path=ppt/slides/_rels/slide105.xml.rels><?xml version="1.0" encoding="UTF-8" standalone="yes"?>
<Relationships xmlns="http://schemas.openxmlformats.org/package/2006/relationships"><Relationship Id="rId3" Type="http://schemas.openxmlformats.org/officeDocument/2006/relationships/oleObject" Target="../embeddings/oleObject78.bin"/><Relationship Id="rId2" Type="http://schemas.openxmlformats.org/officeDocument/2006/relationships/slideLayout" Target="../slideLayouts/slideLayout2.xml"/><Relationship Id="rId1" Type="http://schemas.openxmlformats.org/officeDocument/2006/relationships/vmlDrawing" Target="../drawings/vmlDrawing46.vml"/><Relationship Id="rId5" Type="http://schemas.openxmlformats.org/officeDocument/2006/relationships/image" Target="../media/image84.wmf"/><Relationship Id="rId4" Type="http://schemas.openxmlformats.org/officeDocument/2006/relationships/oleObject" Target="../embeddings/oleObject79.bin"/></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oleObject" Target="../embeddings/oleObject80.bin"/><Relationship Id="rId2" Type="http://schemas.openxmlformats.org/officeDocument/2006/relationships/slideLayout" Target="../slideLayouts/slideLayout12.xml"/><Relationship Id="rId1" Type="http://schemas.openxmlformats.org/officeDocument/2006/relationships/vmlDrawing" Target="../drawings/vmlDrawing47.vml"/><Relationship Id="rId6" Type="http://schemas.openxmlformats.org/officeDocument/2006/relationships/image" Target="../media/image86.wmf"/><Relationship Id="rId5" Type="http://schemas.openxmlformats.org/officeDocument/2006/relationships/oleObject" Target="../embeddings/oleObject81.bin"/><Relationship Id="rId4" Type="http://schemas.openxmlformats.org/officeDocument/2006/relationships/image" Target="../media/image85.wmf"/></Relationships>
</file>

<file path=ppt/slides/_rels/slide114.xml.rels><?xml version="1.0" encoding="UTF-8" standalone="yes"?>
<Relationships xmlns="http://schemas.openxmlformats.org/package/2006/relationships"><Relationship Id="rId8" Type="http://schemas.openxmlformats.org/officeDocument/2006/relationships/image" Target="../media/image89.wmf"/><Relationship Id="rId3" Type="http://schemas.openxmlformats.org/officeDocument/2006/relationships/oleObject" Target="../embeddings/oleObject82.bin"/><Relationship Id="rId7" Type="http://schemas.openxmlformats.org/officeDocument/2006/relationships/oleObject" Target="../embeddings/oleObject84.bin"/><Relationship Id="rId2" Type="http://schemas.openxmlformats.org/officeDocument/2006/relationships/slideLayout" Target="../slideLayouts/slideLayout2.xml"/><Relationship Id="rId1" Type="http://schemas.openxmlformats.org/officeDocument/2006/relationships/vmlDrawing" Target="../drawings/vmlDrawing48.vml"/><Relationship Id="rId6" Type="http://schemas.openxmlformats.org/officeDocument/2006/relationships/image" Target="../media/image88.wmf"/><Relationship Id="rId5" Type="http://schemas.openxmlformats.org/officeDocument/2006/relationships/oleObject" Target="../embeddings/oleObject83.bin"/><Relationship Id="rId4" Type="http://schemas.openxmlformats.org/officeDocument/2006/relationships/image" Target="../media/image87.wmf"/></Relationships>
</file>

<file path=ppt/slides/_rels/slide115.xml.rels><?xml version="1.0" encoding="UTF-8" standalone="yes"?>
<Relationships xmlns="http://schemas.openxmlformats.org/package/2006/relationships"><Relationship Id="rId8" Type="http://schemas.openxmlformats.org/officeDocument/2006/relationships/image" Target="../media/image92.wmf"/><Relationship Id="rId3" Type="http://schemas.openxmlformats.org/officeDocument/2006/relationships/oleObject" Target="../embeddings/oleObject85.bin"/><Relationship Id="rId7" Type="http://schemas.openxmlformats.org/officeDocument/2006/relationships/oleObject" Target="../embeddings/oleObject87.bin"/><Relationship Id="rId12" Type="http://schemas.openxmlformats.org/officeDocument/2006/relationships/image" Target="../media/image94.wmf"/><Relationship Id="rId2" Type="http://schemas.openxmlformats.org/officeDocument/2006/relationships/slideLayout" Target="../slideLayouts/slideLayout12.xml"/><Relationship Id="rId1" Type="http://schemas.openxmlformats.org/officeDocument/2006/relationships/vmlDrawing" Target="../drawings/vmlDrawing49.vml"/><Relationship Id="rId6" Type="http://schemas.openxmlformats.org/officeDocument/2006/relationships/image" Target="../media/image91.wmf"/><Relationship Id="rId11" Type="http://schemas.openxmlformats.org/officeDocument/2006/relationships/oleObject" Target="../embeddings/oleObject89.bin"/><Relationship Id="rId5" Type="http://schemas.openxmlformats.org/officeDocument/2006/relationships/oleObject" Target="../embeddings/oleObject86.bin"/><Relationship Id="rId10" Type="http://schemas.openxmlformats.org/officeDocument/2006/relationships/image" Target="../media/image93.wmf"/><Relationship Id="rId4" Type="http://schemas.openxmlformats.org/officeDocument/2006/relationships/image" Target="../media/image90.wmf"/><Relationship Id="rId9" Type="http://schemas.openxmlformats.org/officeDocument/2006/relationships/oleObject" Target="../embeddings/oleObject88.bin"/></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3" Type="http://schemas.openxmlformats.org/officeDocument/2006/relationships/notesSlide" Target="../notesSlides/notesSlide80.xml"/><Relationship Id="rId2" Type="http://schemas.openxmlformats.org/officeDocument/2006/relationships/slideLayout" Target="../slideLayouts/slideLayout6.xml"/><Relationship Id="rId1" Type="http://schemas.openxmlformats.org/officeDocument/2006/relationships/vmlDrawing" Target="../drawings/vmlDrawing50.vml"/><Relationship Id="rId6" Type="http://schemas.openxmlformats.org/officeDocument/2006/relationships/oleObject" Target="../embeddings/oleObject91.bin"/><Relationship Id="rId5" Type="http://schemas.openxmlformats.org/officeDocument/2006/relationships/image" Target="../media/image95.wmf"/><Relationship Id="rId4" Type="http://schemas.openxmlformats.org/officeDocument/2006/relationships/oleObject" Target="../embeddings/oleObject90.bin"/></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8.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0.wmf"/><Relationship Id="rId4" Type="http://schemas.openxmlformats.org/officeDocument/2006/relationships/oleObject" Target="../embeddings/oleObject3.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image" Target="../media/image11.wmf"/><Relationship Id="rId4" Type="http://schemas.openxmlformats.org/officeDocument/2006/relationships/oleObject" Target="../embeddings/oleObject4.bin"/></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3.wmf"/><Relationship Id="rId4" Type="http://schemas.openxmlformats.org/officeDocument/2006/relationships/oleObject" Target="../embeddings/oleObject6.bin"/></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14.wmf"/><Relationship Id="rId4" Type="http://schemas.openxmlformats.org/officeDocument/2006/relationships/oleObject" Target="../embeddings/oleObject7.bin"/></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15.wmf"/><Relationship Id="rId4" Type="http://schemas.openxmlformats.org/officeDocument/2006/relationships/oleObject" Target="../embeddings/oleObject8.bin"/></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16.wmf"/><Relationship Id="rId4" Type="http://schemas.openxmlformats.org/officeDocument/2006/relationships/oleObject" Target="../embeddings/oleObject9.bin"/></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17.wmf"/><Relationship Id="rId4" Type="http://schemas.openxmlformats.org/officeDocument/2006/relationships/oleObject" Target="../embeddings/oleObject10.bin"/></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18.wmf"/><Relationship Id="rId4" Type="http://schemas.openxmlformats.org/officeDocument/2006/relationships/oleObject" Target="../embeddings/oleObject1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19.wmf"/><Relationship Id="rId4" Type="http://schemas.openxmlformats.org/officeDocument/2006/relationships/oleObject" Target="../embeddings/oleObject12.bin"/></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33.xml"/><Relationship Id="rId7" Type="http://schemas.openxmlformats.org/officeDocument/2006/relationships/image" Target="../media/image21.w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14.bin"/><Relationship Id="rId5" Type="http://schemas.openxmlformats.org/officeDocument/2006/relationships/image" Target="../media/image20.wmf"/><Relationship Id="rId4" Type="http://schemas.openxmlformats.org/officeDocument/2006/relationships/oleObject" Target="../embeddings/oleObject13.bin"/></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34.xml"/><Relationship Id="rId7" Type="http://schemas.openxmlformats.org/officeDocument/2006/relationships/image" Target="../media/image23.w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16.bin"/><Relationship Id="rId5" Type="http://schemas.openxmlformats.org/officeDocument/2006/relationships/image" Target="../media/image22.wmf"/><Relationship Id="rId4" Type="http://schemas.openxmlformats.org/officeDocument/2006/relationships/oleObject" Target="../embeddings/oleObject15.bin"/></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35.xml"/><Relationship Id="rId7" Type="http://schemas.openxmlformats.org/officeDocument/2006/relationships/image" Target="../media/image25.wmf"/><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oleObject" Target="../embeddings/oleObject18.bin"/><Relationship Id="rId5" Type="http://schemas.openxmlformats.org/officeDocument/2006/relationships/image" Target="../media/image24.wmf"/><Relationship Id="rId4" Type="http://schemas.openxmlformats.org/officeDocument/2006/relationships/oleObject" Target="../embeddings/oleObject17.bin"/></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36.xml"/><Relationship Id="rId7" Type="http://schemas.openxmlformats.org/officeDocument/2006/relationships/image" Target="../media/image27.wmf"/><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20.bin"/><Relationship Id="rId5" Type="http://schemas.openxmlformats.org/officeDocument/2006/relationships/image" Target="../media/image26.wmf"/><Relationship Id="rId4" Type="http://schemas.openxmlformats.org/officeDocument/2006/relationships/oleObject" Target="../embeddings/oleObject19.bin"/></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37.xml"/><Relationship Id="rId7" Type="http://schemas.openxmlformats.org/officeDocument/2006/relationships/image" Target="../media/image29.wmf"/><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oleObject" Target="../embeddings/oleObject22.bin"/><Relationship Id="rId5" Type="http://schemas.openxmlformats.org/officeDocument/2006/relationships/image" Target="../media/image28.wmf"/><Relationship Id="rId4" Type="http://schemas.openxmlformats.org/officeDocument/2006/relationships/oleObject" Target="../embeddings/oleObject21.bin"/></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38.xml"/><Relationship Id="rId7" Type="http://schemas.openxmlformats.org/officeDocument/2006/relationships/image" Target="../media/image31.wmf"/><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oleObject" Target="../embeddings/oleObject24.bin"/><Relationship Id="rId5" Type="http://schemas.openxmlformats.org/officeDocument/2006/relationships/image" Target="../media/image30.wmf"/><Relationship Id="rId4" Type="http://schemas.openxmlformats.org/officeDocument/2006/relationships/oleObject" Target="../embeddings/oleObject23.bin"/></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vmlDrawing" Target="../drawings/vmlDrawing17.vml"/><Relationship Id="rId5" Type="http://schemas.openxmlformats.org/officeDocument/2006/relationships/image" Target="../media/image32.wmf"/><Relationship Id="rId4" Type="http://schemas.openxmlformats.org/officeDocument/2006/relationships/oleObject" Target="../embeddings/oleObject25.bin"/></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42.xml"/><Relationship Id="rId7" Type="http://schemas.openxmlformats.org/officeDocument/2006/relationships/image" Target="../media/image34.wmf"/><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oleObject" Target="../embeddings/oleObject27.bin"/><Relationship Id="rId5" Type="http://schemas.openxmlformats.org/officeDocument/2006/relationships/image" Target="../media/image33.wmf"/><Relationship Id="rId4" Type="http://schemas.openxmlformats.org/officeDocument/2006/relationships/oleObject" Target="../embeddings/oleObject26.bin"/></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43.xml"/><Relationship Id="rId7" Type="http://schemas.openxmlformats.org/officeDocument/2006/relationships/image" Target="../media/image36.wmf"/><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oleObject" Target="../embeddings/oleObject29.bin"/><Relationship Id="rId5" Type="http://schemas.openxmlformats.org/officeDocument/2006/relationships/image" Target="../media/image35.wmf"/><Relationship Id="rId4" Type="http://schemas.openxmlformats.org/officeDocument/2006/relationships/oleObject" Target="../embeddings/oleObject28.bin"/></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2.xml"/><Relationship Id="rId1" Type="http://schemas.openxmlformats.org/officeDocument/2006/relationships/vmlDrawing" Target="../drawings/vmlDrawing20.vml"/><Relationship Id="rId5" Type="http://schemas.openxmlformats.org/officeDocument/2006/relationships/image" Target="../media/image37.wmf"/><Relationship Id="rId4" Type="http://schemas.openxmlformats.org/officeDocument/2006/relationships/oleObject" Target="../embeddings/oleObject30.bin"/></Relationships>
</file>

<file path=ppt/slides/_rels/slide53.xml.rels><?xml version="1.0" encoding="UTF-8" standalone="yes"?>
<Relationships xmlns="http://schemas.openxmlformats.org/package/2006/relationships"><Relationship Id="rId8" Type="http://schemas.openxmlformats.org/officeDocument/2006/relationships/oleObject" Target="../embeddings/oleObject33.bin"/><Relationship Id="rId3" Type="http://schemas.openxmlformats.org/officeDocument/2006/relationships/notesSlide" Target="../notesSlides/notesSlide45.xml"/><Relationship Id="rId7" Type="http://schemas.openxmlformats.org/officeDocument/2006/relationships/image" Target="../media/image39.wmf"/><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oleObject" Target="../embeddings/oleObject32.bin"/><Relationship Id="rId11" Type="http://schemas.openxmlformats.org/officeDocument/2006/relationships/image" Target="../media/image41.wmf"/><Relationship Id="rId5" Type="http://schemas.openxmlformats.org/officeDocument/2006/relationships/image" Target="../media/image38.wmf"/><Relationship Id="rId10" Type="http://schemas.openxmlformats.org/officeDocument/2006/relationships/oleObject" Target="../embeddings/oleObject34.bin"/><Relationship Id="rId4" Type="http://schemas.openxmlformats.org/officeDocument/2006/relationships/oleObject" Target="../embeddings/oleObject31.bin"/><Relationship Id="rId9" Type="http://schemas.openxmlformats.org/officeDocument/2006/relationships/image" Target="../media/image40.wmf"/></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46.xml"/><Relationship Id="rId7" Type="http://schemas.openxmlformats.org/officeDocument/2006/relationships/image" Target="../media/image43.wmf"/><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oleObject" Target="../embeddings/oleObject36.bin"/><Relationship Id="rId5" Type="http://schemas.openxmlformats.org/officeDocument/2006/relationships/image" Target="../media/image42.wmf"/><Relationship Id="rId4" Type="http://schemas.openxmlformats.org/officeDocument/2006/relationships/oleObject" Target="../embeddings/oleObject35.bin"/></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2.xml"/><Relationship Id="rId1" Type="http://schemas.openxmlformats.org/officeDocument/2006/relationships/vmlDrawing" Target="../drawings/vmlDrawing23.vml"/><Relationship Id="rId5" Type="http://schemas.openxmlformats.org/officeDocument/2006/relationships/image" Target="../media/image44.wmf"/><Relationship Id="rId4" Type="http://schemas.openxmlformats.org/officeDocument/2006/relationships/oleObject" Target="../embeddings/oleObject37.bin"/></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0.xml"/><Relationship Id="rId7" Type="http://schemas.openxmlformats.org/officeDocument/2006/relationships/image" Target="../media/image46.wmf"/><Relationship Id="rId2" Type="http://schemas.openxmlformats.org/officeDocument/2006/relationships/slideLayout" Target="../slideLayouts/slideLayout2.xml"/><Relationship Id="rId1" Type="http://schemas.openxmlformats.org/officeDocument/2006/relationships/vmlDrawing" Target="../drawings/vmlDrawing24.vml"/><Relationship Id="rId6" Type="http://schemas.openxmlformats.org/officeDocument/2006/relationships/oleObject" Target="../embeddings/oleObject39.bin"/><Relationship Id="rId5" Type="http://schemas.openxmlformats.org/officeDocument/2006/relationships/image" Target="../media/image45.wmf"/><Relationship Id="rId4" Type="http://schemas.openxmlformats.org/officeDocument/2006/relationships/oleObject" Target="../embeddings/oleObject38.bin"/></Relationships>
</file>

<file path=ppt/slides/_rels/slide59.xml.rels><?xml version="1.0" encoding="UTF-8" standalone="yes"?>
<Relationships xmlns="http://schemas.openxmlformats.org/package/2006/relationships"><Relationship Id="rId8" Type="http://schemas.openxmlformats.org/officeDocument/2006/relationships/oleObject" Target="../embeddings/oleObject42.bin"/><Relationship Id="rId3" Type="http://schemas.openxmlformats.org/officeDocument/2006/relationships/notesSlide" Target="../notesSlides/notesSlide51.xml"/><Relationship Id="rId7" Type="http://schemas.openxmlformats.org/officeDocument/2006/relationships/image" Target="../media/image48.wmf"/><Relationship Id="rId2" Type="http://schemas.openxmlformats.org/officeDocument/2006/relationships/slideLayout" Target="../slideLayouts/slideLayout2.xml"/><Relationship Id="rId1" Type="http://schemas.openxmlformats.org/officeDocument/2006/relationships/vmlDrawing" Target="../drawings/vmlDrawing25.vml"/><Relationship Id="rId6" Type="http://schemas.openxmlformats.org/officeDocument/2006/relationships/oleObject" Target="../embeddings/oleObject41.bin"/><Relationship Id="rId5" Type="http://schemas.openxmlformats.org/officeDocument/2006/relationships/image" Target="../media/image47.wmf"/><Relationship Id="rId4" Type="http://schemas.openxmlformats.org/officeDocument/2006/relationships/oleObject" Target="../embeddings/oleObject40.bin"/><Relationship Id="rId9" Type="http://schemas.openxmlformats.org/officeDocument/2006/relationships/image" Target="../media/image49.wmf"/></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2.xml"/><Relationship Id="rId1" Type="http://schemas.openxmlformats.org/officeDocument/2006/relationships/vmlDrawing" Target="../drawings/vmlDrawing26.vml"/><Relationship Id="rId5" Type="http://schemas.openxmlformats.org/officeDocument/2006/relationships/image" Target="../media/image50.wmf"/><Relationship Id="rId4" Type="http://schemas.openxmlformats.org/officeDocument/2006/relationships/oleObject" Target="../embeddings/oleObject43.bin"/></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notesSlide" Target="../notesSlides/notesSlide54.xml"/><Relationship Id="rId7" Type="http://schemas.openxmlformats.org/officeDocument/2006/relationships/image" Target="../media/image52.wmf"/><Relationship Id="rId2" Type="http://schemas.openxmlformats.org/officeDocument/2006/relationships/slideLayout" Target="../slideLayouts/slideLayout2.xml"/><Relationship Id="rId1" Type="http://schemas.openxmlformats.org/officeDocument/2006/relationships/vmlDrawing" Target="../drawings/vmlDrawing27.vml"/><Relationship Id="rId6" Type="http://schemas.openxmlformats.org/officeDocument/2006/relationships/oleObject" Target="../embeddings/oleObject45.bin"/><Relationship Id="rId5" Type="http://schemas.openxmlformats.org/officeDocument/2006/relationships/image" Target="../media/image51.wmf"/><Relationship Id="rId4" Type="http://schemas.openxmlformats.org/officeDocument/2006/relationships/oleObject" Target="../embeddings/oleObject44.bin"/></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notesSlide" Target="../notesSlides/notesSlide57.xml"/><Relationship Id="rId2" Type="http://schemas.openxmlformats.org/officeDocument/2006/relationships/slideLayout" Target="../slideLayouts/slideLayout2.xml"/><Relationship Id="rId1" Type="http://schemas.openxmlformats.org/officeDocument/2006/relationships/vmlDrawing" Target="../drawings/vmlDrawing28.vml"/><Relationship Id="rId5" Type="http://schemas.openxmlformats.org/officeDocument/2006/relationships/image" Target="../media/image38.wmf"/><Relationship Id="rId4" Type="http://schemas.openxmlformats.org/officeDocument/2006/relationships/oleObject" Target="../embeddings/oleObject46.bin"/></Relationships>
</file>

<file path=ppt/slides/_rels/slide67.xml.rels><?xml version="1.0" encoding="UTF-8" standalone="yes"?>
<Relationships xmlns="http://schemas.openxmlformats.org/package/2006/relationships"><Relationship Id="rId3" Type="http://schemas.openxmlformats.org/officeDocument/2006/relationships/oleObject" Target="../embeddings/oleObject47.bin"/><Relationship Id="rId2" Type="http://schemas.openxmlformats.org/officeDocument/2006/relationships/slideLayout" Target="../slideLayouts/slideLayout2.xml"/><Relationship Id="rId1" Type="http://schemas.openxmlformats.org/officeDocument/2006/relationships/vmlDrawing" Target="../drawings/vmlDrawing29.vml"/><Relationship Id="rId6" Type="http://schemas.openxmlformats.org/officeDocument/2006/relationships/image" Target="../media/image54.wmf"/><Relationship Id="rId5" Type="http://schemas.openxmlformats.org/officeDocument/2006/relationships/oleObject" Target="../embeddings/oleObject48.bin"/><Relationship Id="rId4" Type="http://schemas.openxmlformats.org/officeDocument/2006/relationships/image" Target="../media/image53.wmf"/></Relationships>
</file>

<file path=ppt/slides/_rels/slide68.xml.rels><?xml version="1.0" encoding="UTF-8" standalone="yes"?>
<Relationships xmlns="http://schemas.openxmlformats.org/package/2006/relationships"><Relationship Id="rId3" Type="http://schemas.openxmlformats.org/officeDocument/2006/relationships/notesSlide" Target="../notesSlides/notesSlide58.xml"/><Relationship Id="rId7" Type="http://schemas.openxmlformats.org/officeDocument/2006/relationships/image" Target="../media/image56.wmf"/><Relationship Id="rId2" Type="http://schemas.openxmlformats.org/officeDocument/2006/relationships/slideLayout" Target="../slideLayouts/slideLayout2.xml"/><Relationship Id="rId1" Type="http://schemas.openxmlformats.org/officeDocument/2006/relationships/vmlDrawing" Target="../drawings/vmlDrawing30.vml"/><Relationship Id="rId6" Type="http://schemas.openxmlformats.org/officeDocument/2006/relationships/oleObject" Target="../embeddings/oleObject50.bin"/><Relationship Id="rId5" Type="http://schemas.openxmlformats.org/officeDocument/2006/relationships/image" Target="../media/image55.wmf"/><Relationship Id="rId4" Type="http://schemas.openxmlformats.org/officeDocument/2006/relationships/oleObject" Target="../embeddings/oleObject49.bin"/></Relationships>
</file>

<file path=ppt/slides/_rels/slide69.xml.rels><?xml version="1.0" encoding="UTF-8" standalone="yes"?>
<Relationships xmlns="http://schemas.openxmlformats.org/package/2006/relationships"><Relationship Id="rId3" Type="http://schemas.openxmlformats.org/officeDocument/2006/relationships/notesSlide" Target="../notesSlides/notesSlide59.xml"/><Relationship Id="rId2" Type="http://schemas.openxmlformats.org/officeDocument/2006/relationships/slideLayout" Target="../slideLayouts/slideLayout12.xml"/><Relationship Id="rId1" Type="http://schemas.openxmlformats.org/officeDocument/2006/relationships/vmlDrawing" Target="../drawings/vmlDrawing31.vml"/><Relationship Id="rId5" Type="http://schemas.openxmlformats.org/officeDocument/2006/relationships/image" Target="../media/image57.wmf"/><Relationship Id="rId4" Type="http://schemas.openxmlformats.org/officeDocument/2006/relationships/oleObject" Target="../embeddings/oleObject51.bin"/></Relationships>
</file>

<file path=ppt/slides/_rels/slide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notesSlide" Target="../notesSlides/notesSlide60.xml"/><Relationship Id="rId7" Type="http://schemas.openxmlformats.org/officeDocument/2006/relationships/image" Target="../media/image59.wmf"/><Relationship Id="rId2" Type="http://schemas.openxmlformats.org/officeDocument/2006/relationships/slideLayout" Target="../slideLayouts/slideLayout2.xml"/><Relationship Id="rId1" Type="http://schemas.openxmlformats.org/officeDocument/2006/relationships/vmlDrawing" Target="../drawings/vmlDrawing32.vml"/><Relationship Id="rId6" Type="http://schemas.openxmlformats.org/officeDocument/2006/relationships/oleObject" Target="../embeddings/oleObject53.bin"/><Relationship Id="rId5" Type="http://schemas.openxmlformats.org/officeDocument/2006/relationships/image" Target="../media/image58.wmf"/><Relationship Id="rId4" Type="http://schemas.openxmlformats.org/officeDocument/2006/relationships/oleObject" Target="../embeddings/oleObject52.bin"/></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notesSlide" Target="../notesSlides/notesSlide62.xml"/><Relationship Id="rId2" Type="http://schemas.openxmlformats.org/officeDocument/2006/relationships/slideLayout" Target="../slideLayouts/slideLayout2.xml"/><Relationship Id="rId1" Type="http://schemas.openxmlformats.org/officeDocument/2006/relationships/vmlDrawing" Target="../drawings/vmlDrawing33.vml"/><Relationship Id="rId5" Type="http://schemas.openxmlformats.org/officeDocument/2006/relationships/image" Target="../media/image60.wmf"/><Relationship Id="rId4" Type="http://schemas.openxmlformats.org/officeDocument/2006/relationships/oleObject" Target="../embeddings/oleObject54.bin"/></Relationships>
</file>

<file path=ppt/slides/_rels/slide73.xml.rels><?xml version="1.0" encoding="UTF-8" standalone="yes"?>
<Relationships xmlns="http://schemas.openxmlformats.org/package/2006/relationships"><Relationship Id="rId3" Type="http://schemas.openxmlformats.org/officeDocument/2006/relationships/notesSlide" Target="../notesSlides/notesSlide63.xml"/><Relationship Id="rId2" Type="http://schemas.openxmlformats.org/officeDocument/2006/relationships/slideLayout" Target="../slideLayouts/slideLayout2.xml"/><Relationship Id="rId1" Type="http://schemas.openxmlformats.org/officeDocument/2006/relationships/vmlDrawing" Target="../drawings/vmlDrawing34.vml"/><Relationship Id="rId5" Type="http://schemas.openxmlformats.org/officeDocument/2006/relationships/image" Target="../media/image61.wmf"/><Relationship Id="rId4" Type="http://schemas.openxmlformats.org/officeDocument/2006/relationships/oleObject" Target="../embeddings/oleObject55.bin"/></Relationships>
</file>

<file path=ppt/slides/_rels/slide74.xml.rels><?xml version="1.0" encoding="UTF-8" standalone="yes"?>
<Relationships xmlns="http://schemas.openxmlformats.org/package/2006/relationships"><Relationship Id="rId3" Type="http://schemas.openxmlformats.org/officeDocument/2006/relationships/notesSlide" Target="../notesSlides/notesSlide64.xml"/><Relationship Id="rId2" Type="http://schemas.openxmlformats.org/officeDocument/2006/relationships/slideLayout" Target="../slideLayouts/slideLayout2.xml"/><Relationship Id="rId1" Type="http://schemas.openxmlformats.org/officeDocument/2006/relationships/vmlDrawing" Target="../drawings/vmlDrawing35.vml"/><Relationship Id="rId5" Type="http://schemas.openxmlformats.org/officeDocument/2006/relationships/image" Target="../media/image62.wmf"/><Relationship Id="rId4" Type="http://schemas.openxmlformats.org/officeDocument/2006/relationships/oleObject" Target="../embeddings/oleObject56.bin"/></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notesSlide" Target="../notesSlides/notesSlide72.xml"/><Relationship Id="rId2" Type="http://schemas.openxmlformats.org/officeDocument/2006/relationships/slideLayout" Target="../slideLayouts/slideLayout2.xml"/><Relationship Id="rId1" Type="http://schemas.openxmlformats.org/officeDocument/2006/relationships/vmlDrawing" Target="../drawings/vmlDrawing36.vml"/><Relationship Id="rId5" Type="http://schemas.openxmlformats.org/officeDocument/2006/relationships/image" Target="../media/image63.wmf"/><Relationship Id="rId4" Type="http://schemas.openxmlformats.org/officeDocument/2006/relationships/oleObject" Target="../embeddings/oleObject57.bin"/></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oleObject" Target="../embeddings/oleObject58.bin"/><Relationship Id="rId2" Type="http://schemas.openxmlformats.org/officeDocument/2006/relationships/slideLayout" Target="../slideLayouts/slideLayout12.xml"/><Relationship Id="rId1" Type="http://schemas.openxmlformats.org/officeDocument/2006/relationships/vmlDrawing" Target="../drawings/vmlDrawing37.vml"/><Relationship Id="rId6" Type="http://schemas.openxmlformats.org/officeDocument/2006/relationships/image" Target="../media/image65.wmf"/><Relationship Id="rId5" Type="http://schemas.openxmlformats.org/officeDocument/2006/relationships/oleObject" Target="../embeddings/oleObject59.bin"/><Relationship Id="rId4" Type="http://schemas.openxmlformats.org/officeDocument/2006/relationships/image" Target="../media/image64.wmf"/></Relationships>
</file>

<file path=ppt/slides/_rels/slide96.xml.rels><?xml version="1.0" encoding="UTF-8" standalone="yes"?>
<Relationships xmlns="http://schemas.openxmlformats.org/package/2006/relationships"><Relationship Id="rId3" Type="http://schemas.openxmlformats.org/officeDocument/2006/relationships/oleObject" Target="../embeddings/oleObject60.bin"/><Relationship Id="rId2" Type="http://schemas.openxmlformats.org/officeDocument/2006/relationships/slideLayout" Target="../slideLayouts/slideLayout2.xml"/><Relationship Id="rId1" Type="http://schemas.openxmlformats.org/officeDocument/2006/relationships/vmlDrawing" Target="../drawings/vmlDrawing38.vml"/><Relationship Id="rId4" Type="http://schemas.openxmlformats.org/officeDocument/2006/relationships/image" Target="../media/image66.wmf"/></Relationships>
</file>

<file path=ppt/slides/_rels/slide97.xml.rels><?xml version="1.0" encoding="UTF-8" standalone="yes"?>
<Relationships xmlns="http://schemas.openxmlformats.org/package/2006/relationships"><Relationship Id="rId3" Type="http://schemas.openxmlformats.org/officeDocument/2006/relationships/oleObject" Target="../embeddings/oleObject61.bin"/><Relationship Id="rId2" Type="http://schemas.openxmlformats.org/officeDocument/2006/relationships/slideLayout" Target="../slideLayouts/slideLayout2.xml"/><Relationship Id="rId1" Type="http://schemas.openxmlformats.org/officeDocument/2006/relationships/vmlDrawing" Target="../drawings/vmlDrawing39.vml"/><Relationship Id="rId4" Type="http://schemas.openxmlformats.org/officeDocument/2006/relationships/image" Target="../media/image67.wmf"/></Relationships>
</file>

<file path=ppt/slides/_rels/slide98.xml.rels><?xml version="1.0" encoding="UTF-8" standalone="yes"?>
<Relationships xmlns="http://schemas.openxmlformats.org/package/2006/relationships"><Relationship Id="rId3" Type="http://schemas.openxmlformats.org/officeDocument/2006/relationships/oleObject" Target="../embeddings/oleObject62.bin"/><Relationship Id="rId2" Type="http://schemas.openxmlformats.org/officeDocument/2006/relationships/slideLayout" Target="../slideLayouts/slideLayout2.xml"/><Relationship Id="rId1" Type="http://schemas.openxmlformats.org/officeDocument/2006/relationships/vmlDrawing" Target="../drawings/vmlDrawing40.vml"/><Relationship Id="rId6" Type="http://schemas.openxmlformats.org/officeDocument/2006/relationships/image" Target="../media/image69.wmf"/><Relationship Id="rId5" Type="http://schemas.openxmlformats.org/officeDocument/2006/relationships/oleObject" Target="../embeddings/oleObject63.bin"/><Relationship Id="rId4" Type="http://schemas.openxmlformats.org/officeDocument/2006/relationships/image" Target="../media/image68.wmf"/></Relationships>
</file>

<file path=ppt/slides/_rels/slide99.xml.rels><?xml version="1.0" encoding="UTF-8" standalone="yes"?>
<Relationships xmlns="http://schemas.openxmlformats.org/package/2006/relationships"><Relationship Id="rId8" Type="http://schemas.openxmlformats.org/officeDocument/2006/relationships/image" Target="../media/image72.wmf"/><Relationship Id="rId3" Type="http://schemas.openxmlformats.org/officeDocument/2006/relationships/oleObject" Target="../embeddings/oleObject64.bin"/><Relationship Id="rId7" Type="http://schemas.openxmlformats.org/officeDocument/2006/relationships/oleObject" Target="../embeddings/oleObject66.bin"/><Relationship Id="rId2" Type="http://schemas.openxmlformats.org/officeDocument/2006/relationships/slideLayout" Target="../slideLayouts/slideLayout2.xml"/><Relationship Id="rId1" Type="http://schemas.openxmlformats.org/officeDocument/2006/relationships/vmlDrawing" Target="../drawings/vmlDrawing41.vml"/><Relationship Id="rId6" Type="http://schemas.openxmlformats.org/officeDocument/2006/relationships/image" Target="../media/image71.wmf"/><Relationship Id="rId5" Type="http://schemas.openxmlformats.org/officeDocument/2006/relationships/oleObject" Target="../embeddings/oleObject65.bin"/><Relationship Id="rId10" Type="http://schemas.openxmlformats.org/officeDocument/2006/relationships/image" Target="../media/image73.wmf"/><Relationship Id="rId4" Type="http://schemas.openxmlformats.org/officeDocument/2006/relationships/image" Target="../media/image70.wmf"/><Relationship Id="rId9" Type="http://schemas.openxmlformats.org/officeDocument/2006/relationships/oleObject" Target="../embeddings/oleObject6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it-IT" altLang="en-US" smtClean="0"/>
              <a:t>Riferimento bibliografici</a:t>
            </a:r>
          </a:p>
        </p:txBody>
      </p:sp>
      <p:sp>
        <p:nvSpPr>
          <p:cNvPr id="69635" name="Rectangle 3"/>
          <p:cNvSpPr>
            <a:spLocks noGrp="1" noChangeArrowheads="1"/>
          </p:cNvSpPr>
          <p:nvPr>
            <p:ph type="body" idx="1"/>
          </p:nvPr>
        </p:nvSpPr>
        <p:spPr/>
        <p:txBody>
          <a:bodyPr/>
          <a:lstStyle/>
          <a:p>
            <a:pPr eaLnBrk="1" hangingPunct="1"/>
            <a:r>
              <a:rPr lang="it-IT" altLang="en-US" dirty="0" smtClean="0"/>
              <a:t>Testi di riferimento:</a:t>
            </a:r>
          </a:p>
          <a:p>
            <a:pPr eaLnBrk="1" hangingPunct="1"/>
            <a:r>
              <a:rPr lang="it-IT" altLang="en-US" dirty="0" err="1" smtClean="0"/>
              <a:t>Bagliano</a:t>
            </a:r>
            <a:r>
              <a:rPr lang="it-IT" altLang="en-US" dirty="0" smtClean="0"/>
              <a:t> e Marotta Economia Monetaria  ed Il Mulino ULTIMA EDIZIONE</a:t>
            </a:r>
          </a:p>
          <a:p>
            <a:pPr eaLnBrk="1" hangingPunct="1"/>
            <a:r>
              <a:rPr lang="it-IT" altLang="en-US" dirty="0" smtClean="0"/>
              <a:t>Approfondimenti: letture consigliate</a:t>
            </a:r>
          </a:p>
          <a:p>
            <a:pPr eaLnBrk="1" hangingPunct="1"/>
            <a:endParaRPr lang="it-IT" alt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hangingPunct="1"/>
            <a:r>
              <a:rPr lang="it-IT" altLang="en-US" smtClean="0"/>
              <a:t>Baratto o moneta</a:t>
            </a:r>
          </a:p>
        </p:txBody>
      </p:sp>
      <p:pic>
        <p:nvPicPr>
          <p:cNvPr id="81923" name="Picture 4"/>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1687513" y="1981200"/>
            <a:ext cx="5767387" cy="3886200"/>
          </a:xfrm>
          <a:noFill/>
        </p:spPr>
      </p:pic>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3" name="Rectangle 2"/>
          <p:cNvSpPr>
            <a:spLocks noGrp="1" noChangeArrowheads="1"/>
          </p:cNvSpPr>
          <p:nvPr>
            <p:ph type="title"/>
          </p:nvPr>
        </p:nvSpPr>
        <p:spPr/>
        <p:txBody>
          <a:bodyPr/>
          <a:lstStyle/>
          <a:p>
            <a:pPr eaLnBrk="1" hangingPunct="1"/>
            <a:r>
              <a:rPr lang="it-IT" altLang="en-US" smtClean="0"/>
              <a:t>Barro-Gordon</a:t>
            </a:r>
          </a:p>
        </p:txBody>
      </p:sp>
      <p:sp>
        <p:nvSpPr>
          <p:cNvPr id="43014" name="Rectangle 3"/>
          <p:cNvSpPr>
            <a:spLocks noGrp="1" noChangeArrowheads="1"/>
          </p:cNvSpPr>
          <p:nvPr>
            <p:ph type="body" idx="1"/>
          </p:nvPr>
        </p:nvSpPr>
        <p:spPr/>
        <p:txBody>
          <a:bodyPr/>
          <a:lstStyle/>
          <a:p>
            <a:pPr eaLnBrk="1" hangingPunct="1">
              <a:lnSpc>
                <a:spcPct val="90000"/>
              </a:lnSpc>
            </a:pPr>
            <a:r>
              <a:rPr lang="it-IT" altLang="en-US" sz="2800" smtClean="0"/>
              <a:t>Da cui deriva che</a:t>
            </a:r>
          </a:p>
          <a:p>
            <a:pPr eaLnBrk="1" hangingPunct="1">
              <a:lnSpc>
                <a:spcPct val="90000"/>
              </a:lnSpc>
            </a:pPr>
            <a:endParaRPr lang="it-IT" altLang="en-US" sz="2800" smtClean="0"/>
          </a:p>
          <a:p>
            <a:pPr eaLnBrk="1" hangingPunct="1">
              <a:lnSpc>
                <a:spcPct val="90000"/>
              </a:lnSpc>
            </a:pPr>
            <a:endParaRPr lang="it-IT" altLang="en-US" sz="2800" smtClean="0"/>
          </a:p>
          <a:p>
            <a:pPr eaLnBrk="1" hangingPunct="1">
              <a:lnSpc>
                <a:spcPct val="90000"/>
              </a:lnSpc>
            </a:pPr>
            <a:endParaRPr lang="it-IT" altLang="en-US" sz="2800" smtClean="0"/>
          </a:p>
          <a:p>
            <a:pPr eaLnBrk="1" hangingPunct="1">
              <a:lnSpc>
                <a:spcPct val="90000"/>
              </a:lnSpc>
            </a:pPr>
            <a:endParaRPr lang="it-IT" altLang="en-US" sz="2800" smtClean="0"/>
          </a:p>
          <a:p>
            <a:pPr eaLnBrk="1" hangingPunct="1">
              <a:lnSpc>
                <a:spcPct val="90000"/>
              </a:lnSpc>
            </a:pPr>
            <a:endParaRPr lang="it-IT" altLang="en-US" sz="2800" smtClean="0"/>
          </a:p>
          <a:p>
            <a:pPr eaLnBrk="1" hangingPunct="1">
              <a:lnSpc>
                <a:spcPct val="90000"/>
              </a:lnSpc>
            </a:pPr>
            <a:r>
              <a:rPr lang="it-IT" altLang="en-US" sz="2800" u="sng" smtClean="0"/>
              <a:t>Politica monetaria secondo regole</a:t>
            </a:r>
          </a:p>
          <a:p>
            <a:pPr eaLnBrk="1" hangingPunct="1">
              <a:lnSpc>
                <a:spcPct val="90000"/>
              </a:lnSpc>
            </a:pPr>
            <a:r>
              <a:rPr lang="it-IT" altLang="en-US" sz="2800" u="sng" smtClean="0"/>
              <a:t>1° stadio L’A.M. fissa </a:t>
            </a:r>
          </a:p>
          <a:p>
            <a:pPr eaLnBrk="1" hangingPunct="1">
              <a:lnSpc>
                <a:spcPct val="90000"/>
              </a:lnSpc>
            </a:pPr>
            <a:r>
              <a:rPr lang="it-IT" altLang="en-US" sz="2800" u="sng" smtClean="0"/>
              <a:t>2° stadio : il settore privato fissa </a:t>
            </a:r>
          </a:p>
          <a:p>
            <a:pPr eaLnBrk="1" hangingPunct="1">
              <a:lnSpc>
                <a:spcPct val="90000"/>
              </a:lnSpc>
            </a:pPr>
            <a:endParaRPr lang="it-IT" altLang="en-US" sz="2800" smtClean="0"/>
          </a:p>
        </p:txBody>
      </p:sp>
      <p:graphicFrame>
        <p:nvGraphicFramePr>
          <p:cNvPr id="43010" name="Object 4"/>
          <p:cNvGraphicFramePr>
            <a:graphicFrameLocks noGrp="1" noChangeAspect="1"/>
          </p:cNvGraphicFramePr>
          <p:nvPr>
            <p:ph sz="half" idx="4294967295"/>
          </p:nvPr>
        </p:nvGraphicFramePr>
        <p:xfrm>
          <a:off x="1600200" y="2570163"/>
          <a:ext cx="2278063" cy="1157287"/>
        </p:xfrm>
        <a:graphic>
          <a:graphicData uri="http://schemas.openxmlformats.org/presentationml/2006/ole">
            <mc:AlternateContent xmlns:mc="http://schemas.openxmlformats.org/markup-compatibility/2006">
              <mc:Choice xmlns:v="urn:schemas-microsoft-com:vml" Requires="v">
                <p:oleObj spid="_x0000_s43076" name="Equazione" r:id="rId3" imgW="1117440" imgH="660240" progId="Equation.3">
                  <p:embed/>
                </p:oleObj>
              </mc:Choice>
              <mc:Fallback>
                <p:oleObj name="Equazione" r:id="rId3" imgW="1117440" imgH="66024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2570163"/>
                        <a:ext cx="2278063" cy="1157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3011" name="Object 6"/>
          <p:cNvGraphicFramePr>
            <a:graphicFrameLocks noGrp="1" noChangeAspect="1"/>
          </p:cNvGraphicFramePr>
          <p:nvPr>
            <p:ph sz="half" idx="4294967295"/>
          </p:nvPr>
        </p:nvGraphicFramePr>
        <p:xfrm>
          <a:off x="6781800" y="5562600"/>
          <a:ext cx="741363" cy="677863"/>
        </p:xfrm>
        <a:graphic>
          <a:graphicData uri="http://schemas.openxmlformats.org/presentationml/2006/ole">
            <mc:AlternateContent xmlns:mc="http://schemas.openxmlformats.org/markup-compatibility/2006">
              <mc:Choice xmlns:v="urn:schemas-microsoft-com:vml" Requires="v">
                <p:oleObj spid="_x0000_s43077" name="Equazione" r:id="rId5" imgW="190440" imgH="203040" progId="Equation.3">
                  <p:embed/>
                </p:oleObj>
              </mc:Choice>
              <mc:Fallback>
                <p:oleObj name="Equazione" r:id="rId5" imgW="190440" imgH="20304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81800" y="5562600"/>
                        <a:ext cx="741363" cy="677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3012" name="Object 8"/>
          <p:cNvGraphicFramePr>
            <a:graphicFrameLocks noGrp="1" noChangeAspect="1"/>
          </p:cNvGraphicFramePr>
          <p:nvPr>
            <p:ph sz="half" idx="4294967295"/>
          </p:nvPr>
        </p:nvGraphicFramePr>
        <p:xfrm>
          <a:off x="4648200" y="5334000"/>
          <a:ext cx="533400" cy="431800"/>
        </p:xfrm>
        <a:graphic>
          <a:graphicData uri="http://schemas.openxmlformats.org/presentationml/2006/ole">
            <mc:AlternateContent xmlns:mc="http://schemas.openxmlformats.org/markup-compatibility/2006">
              <mc:Choice xmlns:v="urn:schemas-microsoft-com:vml" Requires="v">
                <p:oleObj spid="_x0000_s43078" name="Equazione" r:id="rId7" imgW="215640" imgH="203040" progId="Equation.3">
                  <p:embed/>
                </p:oleObj>
              </mc:Choice>
              <mc:Fallback>
                <p:oleObj name="Equazione" r:id="rId7" imgW="215640" imgH="203040" progId="Equation.3">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48200" y="5334000"/>
                        <a:ext cx="53340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2"/>
          <p:cNvSpPr>
            <a:spLocks noGrp="1" noChangeArrowheads="1"/>
          </p:cNvSpPr>
          <p:nvPr>
            <p:ph type="title"/>
          </p:nvPr>
        </p:nvSpPr>
        <p:spPr/>
        <p:txBody>
          <a:bodyPr/>
          <a:lstStyle/>
          <a:p>
            <a:pPr eaLnBrk="1" hangingPunct="1"/>
            <a:r>
              <a:rPr lang="it-IT" altLang="en-US" sz="4000" smtClean="0"/>
              <a:t>Politica monetaria secondo regole</a:t>
            </a:r>
          </a:p>
        </p:txBody>
      </p:sp>
      <p:sp>
        <p:nvSpPr>
          <p:cNvPr id="47109" name="Rectangle 3"/>
          <p:cNvSpPr>
            <a:spLocks noGrp="1" noChangeArrowheads="1"/>
          </p:cNvSpPr>
          <p:nvPr>
            <p:ph type="body" idx="1"/>
          </p:nvPr>
        </p:nvSpPr>
        <p:spPr/>
        <p:txBody>
          <a:bodyPr/>
          <a:lstStyle/>
          <a:p>
            <a:pPr eaLnBrk="1" hangingPunct="1"/>
            <a:r>
              <a:rPr lang="it-IT" altLang="en-US" u="sng" smtClean="0"/>
              <a:t>Politica monetaria secondo regole</a:t>
            </a:r>
          </a:p>
          <a:p>
            <a:pPr eaLnBrk="1" hangingPunct="1"/>
            <a:r>
              <a:rPr lang="it-IT" altLang="en-US" u="sng" smtClean="0"/>
              <a:t>1° stadio L’A.M. fissa </a:t>
            </a:r>
          </a:p>
          <a:p>
            <a:pPr eaLnBrk="1" hangingPunct="1"/>
            <a:r>
              <a:rPr lang="it-IT" altLang="en-US" u="sng" smtClean="0"/>
              <a:t>2° stadio : il settore privato fissa </a:t>
            </a:r>
          </a:p>
          <a:p>
            <a:pPr eaLnBrk="1" hangingPunct="1"/>
            <a:endParaRPr lang="it-IT" altLang="en-US" smtClean="0"/>
          </a:p>
          <a:p>
            <a:pPr eaLnBrk="1" hangingPunct="1"/>
            <a:endParaRPr lang="it-IT" altLang="en-US" smtClean="0"/>
          </a:p>
        </p:txBody>
      </p:sp>
      <p:graphicFrame>
        <p:nvGraphicFramePr>
          <p:cNvPr id="47106" name="Object 4"/>
          <p:cNvGraphicFramePr>
            <a:graphicFrameLocks noGrp="1" noChangeAspect="1"/>
          </p:cNvGraphicFramePr>
          <p:nvPr>
            <p:ph sz="half" idx="4294967295"/>
          </p:nvPr>
        </p:nvGraphicFramePr>
        <p:xfrm>
          <a:off x="4876800" y="2362200"/>
          <a:ext cx="685800" cy="838200"/>
        </p:xfrm>
        <a:graphic>
          <a:graphicData uri="http://schemas.openxmlformats.org/presentationml/2006/ole">
            <mc:AlternateContent xmlns:mc="http://schemas.openxmlformats.org/markup-compatibility/2006">
              <mc:Choice xmlns:v="urn:schemas-microsoft-com:vml" Requires="v">
                <p:oleObj spid="_x0000_s47151" name="Equazione" r:id="rId3" imgW="215640" imgH="203040" progId="Equation.3">
                  <p:embed/>
                </p:oleObj>
              </mc:Choice>
              <mc:Fallback>
                <p:oleObj name="Equazione" r:id="rId3" imgW="215640" imgH="20304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0" y="2362200"/>
                        <a:ext cx="6858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7107" name="Object 6"/>
          <p:cNvGraphicFramePr>
            <a:graphicFrameLocks noGrp="1" noChangeAspect="1"/>
          </p:cNvGraphicFramePr>
          <p:nvPr>
            <p:ph sz="half" idx="4294967295"/>
          </p:nvPr>
        </p:nvGraphicFramePr>
        <p:xfrm>
          <a:off x="6872288" y="3352800"/>
          <a:ext cx="785812" cy="838200"/>
        </p:xfrm>
        <a:graphic>
          <a:graphicData uri="http://schemas.openxmlformats.org/presentationml/2006/ole">
            <mc:AlternateContent xmlns:mc="http://schemas.openxmlformats.org/markup-compatibility/2006">
              <mc:Choice xmlns:v="urn:schemas-microsoft-com:vml" Requires="v">
                <p:oleObj spid="_x0000_s47152" name="Equazione" r:id="rId5" imgW="190440" imgH="203040" progId="Equation.3">
                  <p:embed/>
                </p:oleObj>
              </mc:Choice>
              <mc:Fallback>
                <p:oleObj name="Equazione" r:id="rId5" imgW="190440" imgH="20304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72288" y="3352800"/>
                        <a:ext cx="785812"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3" name="Rectangle 10"/>
          <p:cNvSpPr>
            <a:spLocks noGrp="1" noChangeArrowheads="1"/>
          </p:cNvSpPr>
          <p:nvPr>
            <p:ph type="title"/>
          </p:nvPr>
        </p:nvSpPr>
        <p:spPr/>
        <p:txBody>
          <a:bodyPr/>
          <a:lstStyle/>
          <a:p>
            <a:pPr eaLnBrk="1" hangingPunct="1"/>
            <a:r>
              <a:rPr lang="it-IT" altLang="en-US" sz="4000" smtClean="0"/>
              <a:t>Politica monetaria secondo regole</a:t>
            </a:r>
          </a:p>
        </p:txBody>
      </p:sp>
      <p:sp>
        <p:nvSpPr>
          <p:cNvPr id="48134" name="Rectangle 3"/>
          <p:cNvSpPr>
            <a:spLocks noGrp="1" noChangeArrowheads="1"/>
          </p:cNvSpPr>
          <p:nvPr>
            <p:ph type="body" idx="1"/>
          </p:nvPr>
        </p:nvSpPr>
        <p:spPr/>
        <p:txBody>
          <a:bodyPr/>
          <a:lstStyle/>
          <a:p>
            <a:pPr eaLnBrk="1" hangingPunct="1"/>
            <a:r>
              <a:rPr lang="it-IT" altLang="en-US" sz="2800" smtClean="0"/>
              <a:t>Dato che</a:t>
            </a:r>
          </a:p>
          <a:p>
            <a:pPr eaLnBrk="1" hangingPunct="1"/>
            <a:endParaRPr lang="it-IT" altLang="en-US" sz="2800" smtClean="0"/>
          </a:p>
          <a:p>
            <a:pPr eaLnBrk="1" hangingPunct="1"/>
            <a:endParaRPr lang="it-IT" altLang="en-US" sz="2800" smtClean="0"/>
          </a:p>
          <a:p>
            <a:pPr eaLnBrk="1" hangingPunct="1"/>
            <a:endParaRPr lang="it-IT" altLang="en-US" sz="2800" smtClean="0"/>
          </a:p>
          <a:p>
            <a:pPr eaLnBrk="1" hangingPunct="1"/>
            <a:r>
              <a:rPr lang="it-IT" altLang="en-US" sz="2800" smtClean="0"/>
              <a:t>La A.M. minimizza la seguente funzione di perdita</a:t>
            </a:r>
          </a:p>
          <a:p>
            <a:pPr eaLnBrk="1" hangingPunct="1"/>
            <a:endParaRPr lang="it-IT" altLang="en-US" sz="2800" smtClean="0"/>
          </a:p>
          <a:p>
            <a:pPr eaLnBrk="1" hangingPunct="1"/>
            <a:r>
              <a:rPr lang="it-IT" altLang="en-US" sz="2800" smtClean="0"/>
              <a:t>Quindi fisserà il livello d’inflazione uguale a zero.</a:t>
            </a:r>
          </a:p>
          <a:p>
            <a:pPr eaLnBrk="1" hangingPunct="1"/>
            <a:endParaRPr lang="it-IT" altLang="en-US" sz="2800" smtClean="0"/>
          </a:p>
          <a:p>
            <a:pPr eaLnBrk="1" hangingPunct="1"/>
            <a:endParaRPr lang="it-IT" altLang="en-US" sz="2800" smtClean="0"/>
          </a:p>
          <a:p>
            <a:pPr eaLnBrk="1" hangingPunct="1"/>
            <a:endParaRPr lang="it-IT" altLang="en-US" sz="2800" smtClean="0"/>
          </a:p>
          <a:p>
            <a:pPr eaLnBrk="1" hangingPunct="1"/>
            <a:endParaRPr lang="it-IT" altLang="en-US" sz="2800" smtClean="0"/>
          </a:p>
          <a:p>
            <a:pPr eaLnBrk="1" hangingPunct="1"/>
            <a:endParaRPr lang="it-IT" altLang="en-US" sz="2800" smtClean="0"/>
          </a:p>
          <a:p>
            <a:pPr eaLnBrk="1" hangingPunct="1"/>
            <a:endParaRPr lang="it-IT" altLang="en-US" sz="2800" smtClean="0"/>
          </a:p>
        </p:txBody>
      </p:sp>
      <p:graphicFrame>
        <p:nvGraphicFramePr>
          <p:cNvPr id="48130" name="Object 4"/>
          <p:cNvGraphicFramePr>
            <a:graphicFrameLocks noGrp="1" noChangeAspect="1"/>
          </p:cNvGraphicFramePr>
          <p:nvPr>
            <p:ph sz="quarter" idx="4294967295"/>
          </p:nvPr>
        </p:nvGraphicFramePr>
        <p:xfrm>
          <a:off x="2971800" y="1752600"/>
          <a:ext cx="2438400" cy="1414463"/>
        </p:xfrm>
        <a:graphic>
          <a:graphicData uri="http://schemas.openxmlformats.org/presentationml/2006/ole">
            <mc:AlternateContent xmlns:mc="http://schemas.openxmlformats.org/markup-compatibility/2006">
              <mc:Choice xmlns:v="urn:schemas-microsoft-com:vml" Requires="v">
                <p:oleObj spid="_x0000_s48196" name="Equazione" r:id="rId3" imgW="787320" imgH="457200" progId="Equation.3">
                  <p:embed/>
                </p:oleObj>
              </mc:Choice>
              <mc:Fallback>
                <p:oleObj name="Equazione" r:id="rId3" imgW="787320" imgH="4572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1800" y="1752600"/>
                        <a:ext cx="2438400" cy="1414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8131" name="Object 7"/>
          <p:cNvGraphicFramePr>
            <a:graphicFrameLocks noGrp="1" noChangeAspect="1"/>
          </p:cNvGraphicFramePr>
          <p:nvPr>
            <p:ph sz="quarter" idx="4294967295"/>
          </p:nvPr>
        </p:nvGraphicFramePr>
        <p:xfrm>
          <a:off x="2590800" y="4648200"/>
          <a:ext cx="2554288" cy="1063625"/>
        </p:xfrm>
        <a:graphic>
          <a:graphicData uri="http://schemas.openxmlformats.org/presentationml/2006/ole">
            <mc:AlternateContent xmlns:mc="http://schemas.openxmlformats.org/markup-compatibility/2006">
              <mc:Choice xmlns:v="urn:schemas-microsoft-com:vml" Requires="v">
                <p:oleObj spid="_x0000_s48197" name="Equazione" r:id="rId5" imgW="1307880" imgH="634680" progId="Equation.3">
                  <p:embed/>
                </p:oleObj>
              </mc:Choice>
              <mc:Fallback>
                <p:oleObj name="Equazione" r:id="rId5" imgW="1307880" imgH="634680" progId="Equation.3">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90800" y="4648200"/>
                        <a:ext cx="2554288" cy="1063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8132" name="Object 11"/>
          <p:cNvGraphicFramePr>
            <a:graphicFrameLocks noGrp="1" noChangeAspect="1"/>
          </p:cNvGraphicFramePr>
          <p:nvPr>
            <p:ph sz="half" idx="4294967295"/>
          </p:nvPr>
        </p:nvGraphicFramePr>
        <p:xfrm>
          <a:off x="2895600" y="6030913"/>
          <a:ext cx="1600200" cy="827087"/>
        </p:xfrm>
        <a:graphic>
          <a:graphicData uri="http://schemas.openxmlformats.org/presentationml/2006/ole">
            <mc:AlternateContent xmlns:mc="http://schemas.openxmlformats.org/markup-compatibility/2006">
              <mc:Choice xmlns:v="urn:schemas-microsoft-com:vml" Requires="v">
                <p:oleObj spid="_x0000_s48198" name="Equazione" r:id="rId7" imgW="609480" imgH="393480" progId="Equation.3">
                  <p:embed/>
                </p:oleObj>
              </mc:Choice>
              <mc:Fallback>
                <p:oleObj name="Equazione" r:id="rId7" imgW="609480" imgH="393480" progId="Equation.3">
                  <p:embed/>
                  <p:pic>
                    <p:nvPicPr>
                      <p:cNvPr id="0" name="Object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95600" y="6030913"/>
                        <a:ext cx="1600200" cy="827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pPr eaLnBrk="1" hangingPunct="1"/>
            <a:r>
              <a:rPr lang="it-IT" altLang="en-US" smtClean="0"/>
              <a:t>Barro Gordon</a:t>
            </a:r>
          </a:p>
        </p:txBody>
      </p:sp>
      <p:sp>
        <p:nvSpPr>
          <p:cNvPr id="124931" name="Rectangle 3"/>
          <p:cNvSpPr>
            <a:spLocks noGrp="1" noChangeArrowheads="1"/>
          </p:cNvSpPr>
          <p:nvPr>
            <p:ph type="body" idx="1"/>
          </p:nvPr>
        </p:nvSpPr>
        <p:spPr/>
        <p:txBody>
          <a:bodyPr/>
          <a:lstStyle/>
          <a:p>
            <a:pPr eaLnBrk="1" hangingPunct="1"/>
            <a:r>
              <a:rPr lang="it-IT" altLang="en-US" smtClean="0"/>
              <a:t>Abbiamo ipotizzato che l’annuncio fosse credibile ma è bene notare che se il livello atteso dell’inflazione è nullo </a:t>
            </a:r>
            <a:r>
              <a:rPr lang="it-IT" altLang="en-US" b="1" smtClean="0"/>
              <a:t>esiste un forte incentivo per l’autorità monetaria a deviare dalla regola</a:t>
            </a:r>
            <a:r>
              <a:rPr lang="it-IT" altLang="en-US" smtClean="0"/>
              <a:t> e realizzare un tasso di inflazione positivo in modo tale da realizzare un livello di output superiore al livello naturale (</a:t>
            </a:r>
            <a:r>
              <a:rPr lang="it-IT" altLang="en-US" b="1" smtClean="0"/>
              <a:t>incoerenza dinamica</a:t>
            </a:r>
            <a:r>
              <a:rPr lang="it-IT" altLang="en-US" smtClean="0"/>
              <a:t>)</a:t>
            </a: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2"/>
          <p:cNvSpPr>
            <a:spLocks noGrp="1" noChangeArrowheads="1"/>
          </p:cNvSpPr>
          <p:nvPr>
            <p:ph type="title"/>
          </p:nvPr>
        </p:nvSpPr>
        <p:spPr/>
        <p:txBody>
          <a:bodyPr/>
          <a:lstStyle/>
          <a:p>
            <a:pPr eaLnBrk="1" hangingPunct="1"/>
            <a:r>
              <a:rPr lang="it-IT" altLang="en-US" smtClean="0"/>
              <a:t>Barro Gordon</a:t>
            </a:r>
          </a:p>
        </p:txBody>
      </p:sp>
      <p:sp>
        <p:nvSpPr>
          <p:cNvPr id="49157" name="Rectangle 3"/>
          <p:cNvSpPr>
            <a:spLocks noGrp="1" noChangeArrowheads="1"/>
          </p:cNvSpPr>
          <p:nvPr>
            <p:ph type="body" idx="1"/>
          </p:nvPr>
        </p:nvSpPr>
        <p:spPr/>
        <p:txBody>
          <a:bodyPr/>
          <a:lstStyle/>
          <a:p>
            <a:pPr eaLnBrk="1" hangingPunct="1"/>
            <a:r>
              <a:rPr lang="it-IT" altLang="en-US" smtClean="0"/>
              <a:t>Dalla funzione di reazione sostituendo per aspettative di inflazione nulle abbiamo</a:t>
            </a:r>
          </a:p>
          <a:p>
            <a:pPr eaLnBrk="1" hangingPunct="1">
              <a:buFont typeface="Wingdings" panose="05000000000000000000" pitchFamily="2" charset="2"/>
              <a:buNone/>
            </a:pPr>
            <a:r>
              <a:rPr lang="it-IT" altLang="en-US" smtClean="0"/>
              <a:t> </a:t>
            </a:r>
          </a:p>
          <a:p>
            <a:pPr eaLnBrk="1" hangingPunct="1"/>
            <a:endParaRPr lang="it-IT" altLang="en-US" smtClean="0"/>
          </a:p>
          <a:p>
            <a:pPr eaLnBrk="1" hangingPunct="1"/>
            <a:endParaRPr lang="it-IT" altLang="en-US" smtClean="0"/>
          </a:p>
          <a:p>
            <a:pPr eaLnBrk="1" hangingPunct="1"/>
            <a:r>
              <a:rPr lang="it-IT" altLang="en-US" smtClean="0"/>
              <a:t>Quindi la funzione di perdita assume valore</a:t>
            </a:r>
          </a:p>
          <a:p>
            <a:pPr eaLnBrk="1" hangingPunct="1"/>
            <a:endParaRPr lang="it-IT" altLang="en-US" smtClean="0"/>
          </a:p>
          <a:p>
            <a:pPr eaLnBrk="1" hangingPunct="1"/>
            <a:endParaRPr lang="it-IT" altLang="en-US" smtClean="0"/>
          </a:p>
        </p:txBody>
      </p:sp>
      <p:graphicFrame>
        <p:nvGraphicFramePr>
          <p:cNvPr id="49154" name="Object 4"/>
          <p:cNvGraphicFramePr>
            <a:graphicFrameLocks noGrp="1" noChangeAspect="1"/>
          </p:cNvGraphicFramePr>
          <p:nvPr>
            <p:ph sz="half" idx="4294967295"/>
          </p:nvPr>
        </p:nvGraphicFramePr>
        <p:xfrm>
          <a:off x="2286000" y="2962275"/>
          <a:ext cx="2895600" cy="1171575"/>
        </p:xfrm>
        <a:graphic>
          <a:graphicData uri="http://schemas.openxmlformats.org/presentationml/2006/ole">
            <mc:AlternateContent xmlns:mc="http://schemas.openxmlformats.org/markup-compatibility/2006">
              <mc:Choice xmlns:v="urn:schemas-microsoft-com:vml" Requires="v">
                <p:oleObj spid="_x0000_s49199" name="Equazione" r:id="rId3" imgW="888840" imgH="419040" progId="Equation.3">
                  <p:embed/>
                </p:oleObj>
              </mc:Choice>
              <mc:Fallback>
                <p:oleObj name="Equazione" r:id="rId3" imgW="888840" imgH="41904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2962275"/>
                        <a:ext cx="2895600" cy="1171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9155" name="Object 6"/>
          <p:cNvGraphicFramePr>
            <a:graphicFrameLocks noGrp="1" noChangeAspect="1"/>
          </p:cNvGraphicFramePr>
          <p:nvPr>
            <p:ph sz="half" idx="4294967295"/>
          </p:nvPr>
        </p:nvGraphicFramePr>
        <p:xfrm>
          <a:off x="2819400" y="5410200"/>
          <a:ext cx="3886200" cy="782638"/>
        </p:xfrm>
        <a:graphic>
          <a:graphicData uri="http://schemas.openxmlformats.org/presentationml/2006/ole">
            <mc:AlternateContent xmlns:mc="http://schemas.openxmlformats.org/markup-compatibility/2006">
              <mc:Choice xmlns:v="urn:schemas-microsoft-com:vml" Requires="v">
                <p:oleObj spid="_x0000_s49200" name="Equazione" r:id="rId5" imgW="1206360" imgH="444240" progId="Equation.3">
                  <p:embed/>
                </p:oleObj>
              </mc:Choice>
              <mc:Fallback>
                <p:oleObj name="Equazione" r:id="rId5" imgW="1206360" imgH="44424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19400" y="5410200"/>
                        <a:ext cx="3886200" cy="782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2"/>
          <p:cNvSpPr>
            <a:spLocks noGrp="1" noChangeArrowheads="1"/>
          </p:cNvSpPr>
          <p:nvPr>
            <p:ph type="title"/>
          </p:nvPr>
        </p:nvSpPr>
        <p:spPr/>
        <p:txBody>
          <a:bodyPr/>
          <a:lstStyle/>
          <a:p>
            <a:pPr eaLnBrk="1" hangingPunct="1"/>
            <a:r>
              <a:rPr lang="it-IT" altLang="en-US" smtClean="0"/>
              <a:t>Barro gordon</a:t>
            </a:r>
          </a:p>
        </p:txBody>
      </p:sp>
      <p:sp>
        <p:nvSpPr>
          <p:cNvPr id="50181" name="Rectangle 3"/>
          <p:cNvSpPr>
            <a:spLocks noGrp="1" noChangeArrowheads="1"/>
          </p:cNvSpPr>
          <p:nvPr>
            <p:ph type="body" idx="1"/>
          </p:nvPr>
        </p:nvSpPr>
        <p:spPr/>
        <p:txBody>
          <a:bodyPr/>
          <a:lstStyle/>
          <a:p>
            <a:pPr eaLnBrk="1" hangingPunct="1">
              <a:lnSpc>
                <a:spcPct val="90000"/>
              </a:lnSpc>
            </a:pPr>
            <a:r>
              <a:rPr lang="it-IT" altLang="en-US" sz="2800" smtClean="0"/>
              <a:t>Da cui</a:t>
            </a:r>
          </a:p>
          <a:p>
            <a:pPr eaLnBrk="1" hangingPunct="1">
              <a:lnSpc>
                <a:spcPct val="90000"/>
              </a:lnSpc>
            </a:pPr>
            <a:endParaRPr lang="it-IT" altLang="en-US" sz="2800" smtClean="0"/>
          </a:p>
          <a:p>
            <a:pPr eaLnBrk="1" hangingPunct="1">
              <a:lnSpc>
                <a:spcPct val="90000"/>
              </a:lnSpc>
            </a:pPr>
            <a:endParaRPr lang="it-IT" altLang="en-US" sz="2800" smtClean="0"/>
          </a:p>
          <a:p>
            <a:pPr eaLnBrk="1" hangingPunct="1">
              <a:lnSpc>
                <a:spcPct val="90000"/>
              </a:lnSpc>
            </a:pPr>
            <a:endParaRPr lang="it-IT" altLang="en-US" sz="2800" smtClean="0"/>
          </a:p>
          <a:p>
            <a:pPr eaLnBrk="1" hangingPunct="1">
              <a:lnSpc>
                <a:spcPct val="90000"/>
              </a:lnSpc>
            </a:pPr>
            <a:r>
              <a:rPr lang="it-IT" altLang="en-US" sz="2800" smtClean="0"/>
              <a:t>Conclusione</a:t>
            </a:r>
          </a:p>
          <a:p>
            <a:pPr eaLnBrk="1" hangingPunct="1">
              <a:lnSpc>
                <a:spcPct val="90000"/>
              </a:lnSpc>
            </a:pPr>
            <a:r>
              <a:rPr lang="it-IT" altLang="en-US" sz="2800" smtClean="0"/>
              <a:t>La politica monetaria con regole è migliore della politica monetaria discrezionale </a:t>
            </a:r>
            <a:r>
              <a:rPr lang="it-IT" altLang="en-US" sz="2800" u="sng" smtClean="0"/>
              <a:t>MA </a:t>
            </a:r>
            <a:r>
              <a:rPr lang="it-IT" altLang="en-US" sz="2800" smtClean="0"/>
              <a:t>la politica monetaria secondo regole</a:t>
            </a:r>
            <a:r>
              <a:rPr lang="it-IT" altLang="en-US" sz="2800" u="sng" smtClean="0"/>
              <a:t> NON è credibile perché seguire la regola è dinamicamente incoerente.</a:t>
            </a:r>
          </a:p>
          <a:p>
            <a:pPr eaLnBrk="1" hangingPunct="1">
              <a:lnSpc>
                <a:spcPct val="90000"/>
              </a:lnSpc>
            </a:pPr>
            <a:endParaRPr lang="it-IT" altLang="en-US" sz="2800" u="sng" smtClean="0"/>
          </a:p>
        </p:txBody>
      </p:sp>
      <p:graphicFrame>
        <p:nvGraphicFramePr>
          <p:cNvPr id="50178" name="Rectangle 4"/>
          <p:cNvGraphicFramePr>
            <a:graphicFrameLocks noGrp="1"/>
          </p:cNvGraphicFramePr>
          <p:nvPr>
            <p:ph sz="half" idx="4294967295"/>
          </p:nvPr>
        </p:nvGraphicFramePr>
        <p:xfrm>
          <a:off x="5105400" y="2516188"/>
          <a:ext cx="4038600" cy="2692400"/>
        </p:xfrm>
        <a:graphic>
          <a:graphicData uri="http://schemas.openxmlformats.org/presentationml/2006/ole">
            <mc:AlternateContent xmlns:mc="http://schemas.openxmlformats.org/markup-compatibility/2006">
              <mc:Choice xmlns:v="urn:schemas-microsoft-com:vml" Requires="v">
                <p:oleObj spid="_x0000_s50223" name="Equazione" r:id="rId3" imgW="0" imgH="0" progId="Equation.3">
                  <p:embed/>
                </p:oleObj>
              </mc:Choice>
              <mc:Fallback>
                <p:oleObj name="Equazione" r:id="rId3" imgW="0" imgH="0" progId="Equation.3">
                  <p:embed/>
                  <p:pic>
                    <p:nvPicPr>
                      <p:cNvPr id="0" name="Rectangle 4"/>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105400" y="2516188"/>
                        <a:ext cx="4038600" cy="269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0179" name="Object 6"/>
          <p:cNvGraphicFramePr>
            <a:graphicFrameLocks noGrp="1" noChangeAspect="1"/>
          </p:cNvGraphicFramePr>
          <p:nvPr>
            <p:ph sz="half" idx="4294967295"/>
          </p:nvPr>
        </p:nvGraphicFramePr>
        <p:xfrm>
          <a:off x="1447800" y="2701925"/>
          <a:ext cx="4038600" cy="811213"/>
        </p:xfrm>
        <a:graphic>
          <a:graphicData uri="http://schemas.openxmlformats.org/presentationml/2006/ole">
            <mc:AlternateContent xmlns:mc="http://schemas.openxmlformats.org/markup-compatibility/2006">
              <mc:Choice xmlns:v="urn:schemas-microsoft-com:vml" Requires="v">
                <p:oleObj spid="_x0000_s50224" name="Equazione" r:id="rId4" imgW="812520" imgH="190440" progId="Equation.3">
                  <p:embed/>
                </p:oleObj>
              </mc:Choice>
              <mc:Fallback>
                <p:oleObj name="Equazione" r:id="rId4" imgW="812520" imgH="19044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7800" y="2701925"/>
                        <a:ext cx="4038600" cy="811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pPr eaLnBrk="1" hangingPunct="1"/>
            <a:r>
              <a:rPr lang="it-IT" altLang="en-US" smtClean="0"/>
              <a:t>Barro Gordon</a:t>
            </a:r>
          </a:p>
        </p:txBody>
      </p:sp>
      <p:sp>
        <p:nvSpPr>
          <p:cNvPr id="125955" name="Rectangle 3"/>
          <p:cNvSpPr>
            <a:spLocks noGrp="1" noChangeArrowheads="1"/>
          </p:cNvSpPr>
          <p:nvPr>
            <p:ph type="body" idx="1"/>
          </p:nvPr>
        </p:nvSpPr>
        <p:spPr/>
        <p:txBody>
          <a:bodyPr/>
          <a:lstStyle/>
          <a:p>
            <a:pPr eaLnBrk="1" hangingPunct="1"/>
            <a:r>
              <a:rPr lang="it-IT" altLang="en-US" sz="2800" smtClean="0"/>
              <a:t>In assenza di un meccanismo (istituzionale o legato alla reputazione) in grado di vincolare credibilmente l’autorità l’unico equilibrio realizzabile è quello discrezionale.</a:t>
            </a:r>
          </a:p>
          <a:p>
            <a:pPr eaLnBrk="1" hangingPunct="1"/>
            <a:r>
              <a:rPr lang="it-IT" altLang="en-US" sz="2800" smtClean="0"/>
              <a:t>INFLATION BIAS : il livello di inflazione è più alto di quello che si realizzerebbe se l’autorità monetaria non avesse l’obiettivo della stabilizzazione dell’output. Il livello dell’output è fermo al livello naturale nonostante la più alta inflazione (equilibrio subottimale)</a:t>
            </a:r>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pPr eaLnBrk="1" hangingPunct="1"/>
            <a:r>
              <a:rPr lang="it-IT" altLang="en-US" sz="4000" smtClean="0"/>
              <a:t>Il ruolo della reputazione in un contesto di giochi ripetuti.</a:t>
            </a:r>
          </a:p>
        </p:txBody>
      </p:sp>
      <p:sp>
        <p:nvSpPr>
          <p:cNvPr id="126979" name="Rectangle 3"/>
          <p:cNvSpPr>
            <a:spLocks noGrp="1" noChangeArrowheads="1"/>
          </p:cNvSpPr>
          <p:nvPr>
            <p:ph type="body" idx="1"/>
          </p:nvPr>
        </p:nvSpPr>
        <p:spPr/>
        <p:txBody>
          <a:bodyPr/>
          <a:lstStyle/>
          <a:p>
            <a:pPr eaLnBrk="1" hangingPunct="1">
              <a:lnSpc>
                <a:spcPct val="80000"/>
              </a:lnSpc>
            </a:pPr>
            <a:r>
              <a:rPr lang="it-IT" altLang="en-US" sz="2400" smtClean="0">
                <a:latin typeface="Times New Roman" panose="02020603050405020304" pitchFamily="18" charset="0"/>
              </a:rPr>
              <a:t>In un contesto ripetuto </a:t>
            </a:r>
            <a:r>
              <a:rPr lang="it-IT" altLang="en-US" sz="2400" b="1" smtClean="0">
                <a:latin typeface="Times New Roman" panose="02020603050405020304" pitchFamily="18" charset="0"/>
              </a:rPr>
              <a:t>esiste</a:t>
            </a:r>
            <a:r>
              <a:rPr lang="it-IT" altLang="en-US" sz="2400" smtClean="0">
                <a:latin typeface="Times New Roman" panose="02020603050405020304" pitchFamily="18" charset="0"/>
              </a:rPr>
              <a:t> un legame tra il comportamento delle autorità monetarie in un dato periodo e la formazione delle aspettative inflazionistiche del settore privato per i periodi seguenti.</a:t>
            </a:r>
          </a:p>
          <a:p>
            <a:pPr eaLnBrk="1" hangingPunct="1">
              <a:lnSpc>
                <a:spcPct val="80000"/>
              </a:lnSpc>
            </a:pPr>
            <a:r>
              <a:rPr lang="it-IT" altLang="en-US" sz="2400" smtClean="0">
                <a:latin typeface="Times New Roman" panose="02020603050405020304" pitchFamily="18" charset="0"/>
              </a:rPr>
              <a:t>Se l’A.M. ha sempre rispettato “la regola” in passato allora plausibilmente gli agenti si aspettano che lo farà nel futuro, e fisseranno le aspettative in modo coerente con tale attesa</a:t>
            </a:r>
          </a:p>
          <a:p>
            <a:pPr eaLnBrk="1" hangingPunct="1">
              <a:lnSpc>
                <a:spcPct val="80000"/>
              </a:lnSpc>
            </a:pPr>
            <a:r>
              <a:rPr lang="it-IT" altLang="en-US" sz="2400" smtClean="0">
                <a:latin typeface="Times New Roman" panose="02020603050405020304" pitchFamily="18" charset="0"/>
              </a:rPr>
              <a:t>Se L’A.M. al contrario ha in passato generato “surprise inflation” allora per il futuro gli agenti si aspettano che possa farlo ancora e fisseranno prudentemente il tasso di inflazione atteso uguale al livello derivato sotto condizioni di discrezionalità.</a:t>
            </a:r>
          </a:p>
          <a:p>
            <a:pPr eaLnBrk="1" hangingPunct="1">
              <a:lnSpc>
                <a:spcPct val="80000"/>
              </a:lnSpc>
            </a:pPr>
            <a:endParaRPr lang="it-IT" altLang="en-US" sz="240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p:txBody>
          <a:bodyPr/>
          <a:lstStyle/>
          <a:p>
            <a:r>
              <a:rPr lang="it-IT" altLang="en-US" smtClean="0"/>
              <a:t>Giochi ripetuti : Reputazione</a:t>
            </a:r>
          </a:p>
        </p:txBody>
      </p:sp>
      <p:sp>
        <p:nvSpPr>
          <p:cNvPr id="260099" name="Rectangle 3"/>
          <p:cNvSpPr>
            <a:spLocks noGrp="1" noChangeArrowheads="1"/>
          </p:cNvSpPr>
          <p:nvPr>
            <p:ph type="body" idx="1"/>
          </p:nvPr>
        </p:nvSpPr>
        <p:spPr/>
        <p:txBody>
          <a:bodyPr/>
          <a:lstStyle/>
          <a:p>
            <a:pPr>
              <a:lnSpc>
                <a:spcPct val="90000"/>
              </a:lnSpc>
            </a:pPr>
            <a:r>
              <a:rPr lang="it-IT" altLang="en-US" sz="2400" smtClean="0"/>
              <a:t>Questo tipo di startegie si dicono “trigger strategies”</a:t>
            </a:r>
          </a:p>
          <a:p>
            <a:pPr>
              <a:lnSpc>
                <a:spcPct val="90000"/>
              </a:lnSpc>
            </a:pPr>
            <a:r>
              <a:rPr lang="it-IT" altLang="en-US" sz="2400" smtClean="0"/>
              <a:t>Se l’A.M. ha guadagnato una REPUTAZIONE di credibilità non deviando mai dalla regola annunciata, allora sarà premiata nel futuro perché gli agenti fisseranno una attesa inflazionistica coerente con tale comportamento (con la regola annunciata dalla A.M.</a:t>
            </a:r>
          </a:p>
          <a:p>
            <a:pPr>
              <a:lnSpc>
                <a:spcPct val="90000"/>
              </a:lnSpc>
            </a:pPr>
            <a:r>
              <a:rPr lang="it-IT" altLang="en-US" sz="2400" smtClean="0"/>
              <a:t>Se la contrario l’A.M. ha perso REPUTAZIONE generando surprise inflation nel passato , non sarà più possibile implementare nel futuro l’equilibrio efficiente corrispondente alla politica monetaria condotta secondo regole.</a:t>
            </a:r>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p:txBody>
          <a:bodyPr/>
          <a:lstStyle/>
          <a:p>
            <a:r>
              <a:rPr lang="it-IT" altLang="en-US" smtClean="0"/>
              <a:t>Giochi ripetuti:REPUTAZIONE</a:t>
            </a:r>
          </a:p>
        </p:txBody>
      </p:sp>
      <p:sp>
        <p:nvSpPr>
          <p:cNvPr id="261123" name="Rectangle 3"/>
          <p:cNvSpPr>
            <a:spLocks noGrp="1" noChangeArrowheads="1"/>
          </p:cNvSpPr>
          <p:nvPr>
            <p:ph type="body" idx="1"/>
          </p:nvPr>
        </p:nvSpPr>
        <p:spPr/>
        <p:txBody>
          <a:bodyPr/>
          <a:lstStyle/>
          <a:p>
            <a:r>
              <a:rPr lang="it-IT" altLang="en-US" sz="2800" smtClean="0"/>
              <a:t>L’A.M. prima di generare surprise inflation confronterà il guadagno immediato generato dalla deviazione dalla regola, con la somma delle perdite future derivanti dal fatto che da lì in poi non sarà più possibile condurre la politica monetaria secondo regole.</a:t>
            </a:r>
          </a:p>
          <a:p>
            <a:r>
              <a:rPr lang="it-IT" altLang="en-US" sz="2800" smtClean="0"/>
              <a:t>Se l’A.M. non è MIOPE sceglierà di non deviare dalla regola.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r>
              <a:rPr lang="it-IT" altLang="en-US" dirty="0" smtClean="0"/>
              <a:t>Dalla moneta merce  alla moneta fiduciaria  ( </a:t>
            </a:r>
            <a:r>
              <a:rPr lang="it-IT" altLang="en-US" dirty="0" err="1" smtClean="0"/>
              <a:t>cap</a:t>
            </a:r>
            <a:r>
              <a:rPr lang="it-IT" altLang="en-US" dirty="0" smtClean="0"/>
              <a:t> 1 prg1)</a:t>
            </a:r>
          </a:p>
        </p:txBody>
      </p:sp>
      <p:sp>
        <p:nvSpPr>
          <p:cNvPr id="2" name="Segnaposto contenuto 1"/>
          <p:cNvSpPr>
            <a:spLocks noGrp="1"/>
          </p:cNvSpPr>
          <p:nvPr>
            <p:ph idx="1"/>
          </p:nvPr>
        </p:nvSpPr>
        <p:spPr/>
        <p:txBody>
          <a:bodyPr/>
          <a:lstStyle/>
          <a:p>
            <a:r>
              <a:rPr lang="it-IT" sz="2400" dirty="0" smtClean="0"/>
              <a:t>L’ uso della moneta merce si fa risalire al sesto secolo A.C in Turchia occidentale</a:t>
            </a:r>
          </a:p>
          <a:p>
            <a:r>
              <a:rPr lang="it-IT" sz="2400" dirty="0" smtClean="0"/>
              <a:t>Monete d’oro usate come mezzo di scambio</a:t>
            </a:r>
          </a:p>
          <a:p>
            <a:r>
              <a:rPr lang="it-IT" sz="2400" dirty="0" smtClean="0"/>
              <a:t>Se il valore nominale &lt; (&gt;) valore intrinseco la moneta veniva fusa e per recuperare l’oro (oppure in caso contrario l ‘oro veniva acquistato per coniare monete)</a:t>
            </a: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p:txBody>
          <a:bodyPr/>
          <a:lstStyle/>
          <a:p>
            <a:r>
              <a:rPr lang="it-IT" altLang="en-US" smtClean="0"/>
              <a:t>Conclusione</a:t>
            </a:r>
          </a:p>
        </p:txBody>
      </p:sp>
      <p:sp>
        <p:nvSpPr>
          <p:cNvPr id="262147" name="Rectangle 3"/>
          <p:cNvSpPr>
            <a:spLocks noGrp="1" noChangeArrowheads="1"/>
          </p:cNvSpPr>
          <p:nvPr>
            <p:ph type="body" idx="1"/>
          </p:nvPr>
        </p:nvSpPr>
        <p:spPr/>
        <p:txBody>
          <a:bodyPr/>
          <a:lstStyle/>
          <a:p>
            <a:pPr>
              <a:lnSpc>
                <a:spcPct val="90000"/>
              </a:lnSpc>
            </a:pPr>
            <a:r>
              <a:rPr lang="it-IT" altLang="en-US" sz="2800" smtClean="0"/>
              <a:t>Esiste una tendenza inflazionistica delle A.M. . Come conseguenza l’equilibrio “discrezionale” presenta un livello di inflazione inefficientemente “alto” (bias inflazionistico).</a:t>
            </a:r>
          </a:p>
          <a:p>
            <a:pPr>
              <a:lnSpc>
                <a:spcPct val="90000"/>
              </a:lnSpc>
            </a:pPr>
            <a:r>
              <a:rPr lang="it-IT" altLang="en-US" sz="2800" smtClean="0"/>
              <a:t>Fondamentale problema di credibilità delle regole di politica monetaria.</a:t>
            </a:r>
          </a:p>
          <a:p>
            <a:pPr>
              <a:lnSpc>
                <a:spcPct val="90000"/>
              </a:lnSpc>
              <a:buFont typeface="Wingdings" panose="05000000000000000000" pitchFamily="2" charset="2"/>
              <a:buNone/>
            </a:pPr>
            <a:r>
              <a:rPr lang="it-IT" altLang="en-US" sz="2800" smtClean="0"/>
              <a:t>	Tuttavia, se anche si trovasse un meccanismo per rendere credibili le regole la conseguente mancanza di flessibilità genererebbe dei costi </a:t>
            </a:r>
          </a:p>
          <a:p>
            <a:pPr>
              <a:lnSpc>
                <a:spcPct val="90000"/>
              </a:lnSpc>
            </a:pPr>
            <a:endParaRPr lang="it-IT" altLang="en-US" sz="2800" smtClean="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p:txBody>
          <a:bodyPr/>
          <a:lstStyle/>
          <a:p>
            <a:r>
              <a:rPr lang="it-IT" altLang="en-US" sz="4000" smtClean="0"/>
              <a:t>Trade off tra stabilizzazione e credibilità</a:t>
            </a:r>
          </a:p>
        </p:txBody>
      </p:sp>
      <p:sp>
        <p:nvSpPr>
          <p:cNvPr id="263171" name="Rectangle 3"/>
          <p:cNvSpPr>
            <a:spLocks noGrp="1" noChangeArrowheads="1"/>
          </p:cNvSpPr>
          <p:nvPr>
            <p:ph type="body" idx="1"/>
          </p:nvPr>
        </p:nvSpPr>
        <p:spPr/>
        <p:txBody>
          <a:bodyPr/>
          <a:lstStyle/>
          <a:p>
            <a:pPr>
              <a:lnSpc>
                <a:spcPct val="80000"/>
              </a:lnSpc>
            </a:pPr>
            <a:r>
              <a:rPr lang="it-IT" altLang="en-US" sz="2400" smtClean="0"/>
              <a:t>Supponiamo che vi sia uno shock di offerta (Aumento costi di produzione)</a:t>
            </a:r>
          </a:p>
          <a:p>
            <a:pPr>
              <a:lnSpc>
                <a:spcPct val="80000"/>
              </a:lnSpc>
            </a:pPr>
            <a:r>
              <a:rPr lang="it-IT" altLang="en-US" sz="2400" smtClean="0"/>
              <a:t>Supponiamo che  le autorità possano determinare la politica monetaria DOPO che lo shock si è realizzato, mentre il settore privato fissi le proprie aspettative PRIMA di conoscere lo shock</a:t>
            </a:r>
          </a:p>
          <a:p>
            <a:pPr>
              <a:lnSpc>
                <a:spcPct val="80000"/>
              </a:lnSpc>
            </a:pPr>
            <a:r>
              <a:rPr lang="it-IT" altLang="en-US" sz="2400" smtClean="0"/>
              <a:t>Il vantaggio informativo dell’A.M. può essere utilizzato per stabilizzare l’economia (diminuire volatilità output)</a:t>
            </a:r>
          </a:p>
          <a:p>
            <a:pPr>
              <a:lnSpc>
                <a:spcPct val="80000"/>
              </a:lnSpc>
            </a:pPr>
            <a:r>
              <a:rPr lang="it-IT" altLang="en-US" sz="2400" smtClean="0"/>
              <a:t>Il ruolo stabilizzante della politica monetaria entra in conflitto con la necessità di eliminare la tendenza inflazionistica seguendo regole fissate ex ante.</a:t>
            </a:r>
          </a:p>
          <a:p>
            <a:pPr>
              <a:lnSpc>
                <a:spcPct val="80000"/>
              </a:lnSpc>
            </a:pPr>
            <a:endParaRPr lang="it-IT" altLang="en-US" sz="2400" smtClean="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pPr eaLnBrk="1" hangingPunct="1"/>
            <a:r>
              <a:rPr lang="it-IT" altLang="en-US" sz="4000" smtClean="0"/>
              <a:t>Indipendenza della Banca centrale dal governo</a:t>
            </a:r>
          </a:p>
        </p:txBody>
      </p:sp>
      <p:sp>
        <p:nvSpPr>
          <p:cNvPr id="128003" name="Rectangle 3"/>
          <p:cNvSpPr>
            <a:spLocks noGrp="1" noChangeArrowheads="1"/>
          </p:cNvSpPr>
          <p:nvPr>
            <p:ph type="body" idx="1"/>
          </p:nvPr>
        </p:nvSpPr>
        <p:spPr/>
        <p:txBody>
          <a:bodyPr/>
          <a:lstStyle/>
          <a:p>
            <a:pPr eaLnBrk="1" hangingPunct="1"/>
            <a:r>
              <a:rPr lang="it-IT" altLang="en-US" sz="2800" smtClean="0"/>
              <a:t>Definizione di indipendenza:</a:t>
            </a:r>
          </a:p>
          <a:p>
            <a:pPr eaLnBrk="1" hangingPunct="1"/>
            <a:r>
              <a:rPr lang="it-IT" altLang="en-US" sz="2800" smtClean="0"/>
              <a:t>Indipendenza di obiettivi</a:t>
            </a:r>
          </a:p>
          <a:p>
            <a:pPr eaLnBrk="1" hangingPunct="1"/>
            <a:r>
              <a:rPr lang="it-IT" altLang="en-US" sz="2800" smtClean="0"/>
              <a:t>Indipendenza limitata all’uso degli strumenti</a:t>
            </a:r>
          </a:p>
          <a:p>
            <a:pPr eaLnBrk="1" hangingPunct="1"/>
            <a:r>
              <a:rPr lang="it-IT" altLang="en-US" sz="2800" smtClean="0"/>
              <a:t>Max grado di indipendenza: indipendenza di obiettivi e strumenti. In questo caso le autorità politiche si limitano a nominare il Governatore della banca centrale.</a:t>
            </a:r>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2"/>
          <p:cNvSpPr>
            <a:spLocks noGrp="1" noChangeArrowheads="1"/>
          </p:cNvSpPr>
          <p:nvPr>
            <p:ph type="title"/>
          </p:nvPr>
        </p:nvSpPr>
        <p:spPr/>
        <p:txBody>
          <a:bodyPr/>
          <a:lstStyle/>
          <a:p>
            <a:pPr eaLnBrk="1" hangingPunct="1"/>
            <a:r>
              <a:rPr lang="it-IT" altLang="en-US" smtClean="0"/>
              <a:t>Modello di Rogoff (1985)</a:t>
            </a:r>
          </a:p>
        </p:txBody>
      </p:sp>
      <p:sp>
        <p:nvSpPr>
          <p:cNvPr id="52229" name="Rectangle 5"/>
          <p:cNvSpPr>
            <a:spLocks noGrp="1" noChangeArrowheads="1"/>
          </p:cNvSpPr>
          <p:nvPr>
            <p:ph type="body" sz="half" idx="1"/>
          </p:nvPr>
        </p:nvSpPr>
        <p:spPr/>
        <p:txBody>
          <a:bodyPr/>
          <a:lstStyle/>
          <a:p>
            <a:pPr eaLnBrk="1" hangingPunct="1"/>
            <a:r>
              <a:rPr lang="it-IT" altLang="en-US" sz="2800" smtClean="0"/>
              <a:t>Funzione obiettivo del Governo</a:t>
            </a:r>
          </a:p>
          <a:p>
            <a:pPr eaLnBrk="1" hangingPunct="1"/>
            <a:endParaRPr lang="it-IT" altLang="en-US" sz="2800" smtClean="0"/>
          </a:p>
          <a:p>
            <a:pPr eaLnBrk="1" hangingPunct="1"/>
            <a:endParaRPr lang="it-IT" altLang="en-US" sz="2800" smtClean="0"/>
          </a:p>
          <a:p>
            <a:pPr eaLnBrk="1" hangingPunct="1"/>
            <a:r>
              <a:rPr lang="it-IT" altLang="en-US" sz="2800" smtClean="0"/>
              <a:t>Funzione obiettivo della Banca centrale</a:t>
            </a:r>
          </a:p>
        </p:txBody>
      </p:sp>
      <p:graphicFrame>
        <p:nvGraphicFramePr>
          <p:cNvPr id="52226" name="Object 3"/>
          <p:cNvGraphicFramePr>
            <a:graphicFrameLocks noGrp="1" noChangeAspect="1"/>
          </p:cNvGraphicFramePr>
          <p:nvPr>
            <p:ph idx="4294967295"/>
          </p:nvPr>
        </p:nvGraphicFramePr>
        <p:xfrm>
          <a:off x="1295400" y="2971800"/>
          <a:ext cx="4114800" cy="838200"/>
        </p:xfrm>
        <a:graphic>
          <a:graphicData uri="http://schemas.openxmlformats.org/presentationml/2006/ole">
            <mc:AlternateContent xmlns:mc="http://schemas.openxmlformats.org/markup-compatibility/2006">
              <mc:Choice xmlns:v="urn:schemas-microsoft-com:vml" Requires="v">
                <p:oleObj spid="_x0000_s52271" name="Equazione" r:id="rId3" imgW="1892160" imgH="393480" progId="Equation.3">
                  <p:embed/>
                </p:oleObj>
              </mc:Choice>
              <mc:Fallback>
                <p:oleObj name="Equazione" r:id="rId3" imgW="1892160" imgH="39348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2971800"/>
                        <a:ext cx="4114800" cy="83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2227" name="Object 6"/>
          <p:cNvGraphicFramePr>
            <a:graphicFrameLocks noGrp="1" noChangeAspect="1"/>
          </p:cNvGraphicFramePr>
          <p:nvPr>
            <p:ph sz="half" idx="2"/>
          </p:nvPr>
        </p:nvGraphicFramePr>
        <p:xfrm>
          <a:off x="1371600" y="4926013"/>
          <a:ext cx="4953000" cy="1398587"/>
        </p:xfrm>
        <a:graphic>
          <a:graphicData uri="http://schemas.openxmlformats.org/presentationml/2006/ole">
            <mc:AlternateContent xmlns:mc="http://schemas.openxmlformats.org/markup-compatibility/2006">
              <mc:Choice xmlns:v="urn:schemas-microsoft-com:vml" Requires="v">
                <p:oleObj spid="_x0000_s52272" name="Equazione" r:id="rId5" imgW="1917360" imgH="634680" progId="Equation.3">
                  <p:embed/>
                </p:oleObj>
              </mc:Choice>
              <mc:Fallback>
                <p:oleObj name="Equazione" r:id="rId5" imgW="1917360" imgH="63468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1600" y="4926013"/>
                        <a:ext cx="4953000" cy="1398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3" name="Rectangle 2"/>
          <p:cNvSpPr>
            <a:spLocks noGrp="1" noChangeArrowheads="1"/>
          </p:cNvSpPr>
          <p:nvPr>
            <p:ph type="title"/>
          </p:nvPr>
        </p:nvSpPr>
        <p:spPr/>
        <p:txBody>
          <a:bodyPr/>
          <a:lstStyle/>
          <a:p>
            <a:pPr eaLnBrk="1" hangingPunct="1"/>
            <a:r>
              <a:rPr lang="it-IT" altLang="en-US" smtClean="0"/>
              <a:t>Rogoff</a:t>
            </a:r>
          </a:p>
        </p:txBody>
      </p:sp>
      <p:sp>
        <p:nvSpPr>
          <p:cNvPr id="53254" name="Rectangle 3"/>
          <p:cNvSpPr>
            <a:spLocks noGrp="1" noChangeArrowheads="1"/>
          </p:cNvSpPr>
          <p:nvPr>
            <p:ph type="body" idx="1"/>
          </p:nvPr>
        </p:nvSpPr>
        <p:spPr/>
        <p:txBody>
          <a:bodyPr/>
          <a:lstStyle/>
          <a:p>
            <a:pPr eaLnBrk="1" hangingPunct="1"/>
            <a:r>
              <a:rPr lang="it-IT" altLang="en-US" smtClean="0"/>
              <a:t> 1°</a:t>
            </a:r>
          </a:p>
          <a:p>
            <a:pPr eaLnBrk="1" hangingPunct="1"/>
            <a:r>
              <a:rPr lang="it-IT" altLang="en-US" smtClean="0"/>
              <a:t>La Banca Centrale sceglie il livello di inflazione                   conoscendo </a:t>
            </a:r>
          </a:p>
          <a:p>
            <a:pPr eaLnBrk="1" hangingPunct="1"/>
            <a:endParaRPr lang="it-IT" altLang="en-US" smtClean="0"/>
          </a:p>
          <a:p>
            <a:pPr eaLnBrk="1" hangingPunct="1"/>
            <a:r>
              <a:rPr lang="it-IT" altLang="en-US" smtClean="0"/>
              <a:t>La funzione di reazione è</a:t>
            </a:r>
          </a:p>
          <a:p>
            <a:pPr eaLnBrk="1" hangingPunct="1"/>
            <a:endParaRPr lang="it-IT" altLang="en-US" smtClean="0"/>
          </a:p>
          <a:p>
            <a:pPr eaLnBrk="1" hangingPunct="1"/>
            <a:endParaRPr lang="it-IT" altLang="en-US" smtClean="0"/>
          </a:p>
          <a:p>
            <a:pPr eaLnBrk="1" hangingPunct="1"/>
            <a:endParaRPr lang="it-IT" altLang="en-US" smtClean="0"/>
          </a:p>
          <a:p>
            <a:pPr eaLnBrk="1" hangingPunct="1"/>
            <a:endParaRPr lang="it-IT" altLang="en-US" smtClean="0"/>
          </a:p>
        </p:txBody>
      </p:sp>
      <p:graphicFrame>
        <p:nvGraphicFramePr>
          <p:cNvPr id="53250" name="Object 4"/>
          <p:cNvGraphicFramePr>
            <a:graphicFrameLocks noGrp="1" noChangeAspect="1"/>
          </p:cNvGraphicFramePr>
          <p:nvPr>
            <p:ph sz="half" idx="4294967295"/>
          </p:nvPr>
        </p:nvGraphicFramePr>
        <p:xfrm>
          <a:off x="2895600" y="3124200"/>
          <a:ext cx="685800" cy="609600"/>
        </p:xfrm>
        <a:graphic>
          <a:graphicData uri="http://schemas.openxmlformats.org/presentationml/2006/ole">
            <mc:AlternateContent xmlns:mc="http://schemas.openxmlformats.org/markup-compatibility/2006">
              <mc:Choice xmlns:v="urn:schemas-microsoft-com:vml" Requires="v">
                <p:oleObj spid="_x0000_s53316" name="Equazione" r:id="rId3" imgW="215640" imgH="203040" progId="Equation.3">
                  <p:embed/>
                </p:oleObj>
              </mc:Choice>
              <mc:Fallback>
                <p:oleObj name="Equazione" r:id="rId3" imgW="215640" imgH="20304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3124200"/>
                        <a:ext cx="6858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3251" name="Object 6"/>
          <p:cNvGraphicFramePr>
            <a:graphicFrameLocks noGrp="1" noChangeAspect="1"/>
          </p:cNvGraphicFramePr>
          <p:nvPr>
            <p:ph sz="half" idx="4294967295"/>
          </p:nvPr>
        </p:nvGraphicFramePr>
        <p:xfrm>
          <a:off x="7162800" y="3124200"/>
          <a:ext cx="673100" cy="717550"/>
        </p:xfrm>
        <a:graphic>
          <a:graphicData uri="http://schemas.openxmlformats.org/presentationml/2006/ole">
            <mc:AlternateContent xmlns:mc="http://schemas.openxmlformats.org/markup-compatibility/2006">
              <mc:Choice xmlns:v="urn:schemas-microsoft-com:vml" Requires="v">
                <p:oleObj spid="_x0000_s53317" name="Equazione" r:id="rId5" imgW="190440" imgH="203040" progId="Equation.3">
                  <p:embed/>
                </p:oleObj>
              </mc:Choice>
              <mc:Fallback>
                <p:oleObj name="Equazione" r:id="rId5" imgW="190440" imgH="20304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62800" y="3124200"/>
                        <a:ext cx="673100" cy="71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3252" name="Object 8"/>
          <p:cNvGraphicFramePr>
            <a:graphicFrameLocks noGrp="1" noChangeAspect="1"/>
          </p:cNvGraphicFramePr>
          <p:nvPr>
            <p:ph sz="half" idx="4294967295"/>
          </p:nvPr>
        </p:nvGraphicFramePr>
        <p:xfrm>
          <a:off x="1905000" y="5105400"/>
          <a:ext cx="4648200" cy="1066800"/>
        </p:xfrm>
        <a:graphic>
          <a:graphicData uri="http://schemas.openxmlformats.org/presentationml/2006/ole">
            <mc:AlternateContent xmlns:mc="http://schemas.openxmlformats.org/markup-compatibility/2006">
              <mc:Choice xmlns:v="urn:schemas-microsoft-com:vml" Requires="v">
                <p:oleObj spid="_x0000_s53318" name="Equazione" r:id="rId7" imgW="1879560" imgH="444240" progId="Equation.3">
                  <p:embed/>
                </p:oleObj>
              </mc:Choice>
              <mc:Fallback>
                <p:oleObj name="Equazione" r:id="rId7" imgW="1879560" imgH="444240" progId="Equation.3">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05000" y="5105400"/>
                        <a:ext cx="4648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9" name="Rectangle 2"/>
          <p:cNvSpPr>
            <a:spLocks noGrp="1" noChangeArrowheads="1"/>
          </p:cNvSpPr>
          <p:nvPr>
            <p:ph type="title"/>
          </p:nvPr>
        </p:nvSpPr>
        <p:spPr/>
        <p:txBody>
          <a:bodyPr/>
          <a:lstStyle/>
          <a:p>
            <a:pPr eaLnBrk="1" hangingPunct="1"/>
            <a:r>
              <a:rPr lang="it-IT" altLang="en-US" smtClean="0"/>
              <a:t>Rogoff</a:t>
            </a:r>
          </a:p>
        </p:txBody>
      </p:sp>
      <p:sp>
        <p:nvSpPr>
          <p:cNvPr id="54280" name="Rectangle 3"/>
          <p:cNvSpPr>
            <a:spLocks noGrp="1" noChangeArrowheads="1"/>
          </p:cNvSpPr>
          <p:nvPr>
            <p:ph type="body" sz="half" idx="1"/>
          </p:nvPr>
        </p:nvSpPr>
        <p:spPr/>
        <p:txBody>
          <a:bodyPr/>
          <a:lstStyle/>
          <a:p>
            <a:pPr eaLnBrk="1" hangingPunct="1"/>
            <a:r>
              <a:rPr lang="it-IT" altLang="en-US" sz="2400" smtClean="0"/>
              <a:t>Il mercato sceglie         in modo tale che</a:t>
            </a:r>
          </a:p>
          <a:p>
            <a:pPr eaLnBrk="1" hangingPunct="1"/>
            <a:endParaRPr lang="it-IT" altLang="en-US" sz="2400" smtClean="0"/>
          </a:p>
          <a:p>
            <a:pPr eaLnBrk="1" hangingPunct="1"/>
            <a:endParaRPr lang="it-IT" altLang="en-US" sz="2400" smtClean="0"/>
          </a:p>
          <a:p>
            <a:pPr eaLnBrk="1" hangingPunct="1"/>
            <a:endParaRPr lang="it-IT" altLang="en-US" sz="2400" smtClean="0"/>
          </a:p>
          <a:p>
            <a:pPr eaLnBrk="1" hangingPunct="1"/>
            <a:r>
              <a:rPr lang="it-IT" altLang="en-US" sz="2400" smtClean="0"/>
              <a:t>A questo punto il governo sceglie                         Minimizzando L</a:t>
            </a:r>
            <a:r>
              <a:rPr lang="it-IT" altLang="en-US" sz="2400" baseline="30000" smtClean="0"/>
              <a:t>G</a:t>
            </a:r>
            <a:r>
              <a:rPr lang="it-IT" altLang="en-US" sz="2400" smtClean="0"/>
              <a:t> rispetto</a:t>
            </a:r>
          </a:p>
          <a:p>
            <a:pPr eaLnBrk="1" hangingPunct="1"/>
            <a:endParaRPr lang="it-IT" altLang="en-US" sz="2400" smtClean="0"/>
          </a:p>
        </p:txBody>
      </p:sp>
      <p:graphicFrame>
        <p:nvGraphicFramePr>
          <p:cNvPr id="54274" name="Object 8"/>
          <p:cNvGraphicFramePr>
            <a:graphicFrameLocks noGrp="1" noChangeAspect="1"/>
          </p:cNvGraphicFramePr>
          <p:nvPr>
            <p:ph sz="quarter" idx="4294967295"/>
          </p:nvPr>
        </p:nvGraphicFramePr>
        <p:xfrm>
          <a:off x="4724400" y="4800600"/>
          <a:ext cx="685800" cy="509588"/>
        </p:xfrm>
        <a:graphic>
          <a:graphicData uri="http://schemas.openxmlformats.org/presentationml/2006/ole">
            <mc:AlternateContent xmlns:mc="http://schemas.openxmlformats.org/markup-compatibility/2006">
              <mc:Choice xmlns:v="urn:schemas-microsoft-com:vml" Requires="v">
                <p:oleObj spid="_x0000_s54382" name="Equazione" r:id="rId3" imgW="266400" imgH="279360" progId="Equation.3">
                  <p:embed/>
                </p:oleObj>
              </mc:Choice>
              <mc:Fallback>
                <p:oleObj name="Equazione" r:id="rId3" imgW="266400" imgH="279360" progId="Equation.3">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4400" y="4800600"/>
                        <a:ext cx="685800" cy="509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4275" name="Object 4"/>
          <p:cNvGraphicFramePr>
            <a:graphicFrameLocks noGrp="1" noChangeAspect="1"/>
          </p:cNvGraphicFramePr>
          <p:nvPr>
            <p:ph sz="half" idx="4294967295"/>
          </p:nvPr>
        </p:nvGraphicFramePr>
        <p:xfrm>
          <a:off x="3429000" y="1828800"/>
          <a:ext cx="571500" cy="609600"/>
        </p:xfrm>
        <a:graphic>
          <a:graphicData uri="http://schemas.openxmlformats.org/presentationml/2006/ole">
            <mc:AlternateContent xmlns:mc="http://schemas.openxmlformats.org/markup-compatibility/2006">
              <mc:Choice xmlns:v="urn:schemas-microsoft-com:vml" Requires="v">
                <p:oleObj spid="_x0000_s54383" name="Equazione" r:id="rId5" imgW="190440" imgH="203040" progId="Equation.3">
                  <p:embed/>
                </p:oleObj>
              </mc:Choice>
              <mc:Fallback>
                <p:oleObj name="Equazione" r:id="rId5" imgW="190440" imgH="203040"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29000" y="1828800"/>
                        <a:ext cx="5715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4276" name="Object 6"/>
          <p:cNvGraphicFramePr>
            <a:graphicFrameLocks noGrp="1" noChangeAspect="1"/>
          </p:cNvGraphicFramePr>
          <p:nvPr>
            <p:ph sz="half" idx="4294967295"/>
          </p:nvPr>
        </p:nvGraphicFramePr>
        <p:xfrm>
          <a:off x="2438400" y="2743200"/>
          <a:ext cx="2819400" cy="1533525"/>
        </p:xfrm>
        <a:graphic>
          <a:graphicData uri="http://schemas.openxmlformats.org/presentationml/2006/ole">
            <mc:AlternateContent xmlns:mc="http://schemas.openxmlformats.org/markup-compatibility/2006">
              <mc:Choice xmlns:v="urn:schemas-microsoft-com:vml" Requires="v">
                <p:oleObj spid="_x0000_s54384" name="Equazione" r:id="rId7" imgW="1193760" imgH="1002960" progId="Equation.3">
                  <p:embed/>
                </p:oleObj>
              </mc:Choice>
              <mc:Fallback>
                <p:oleObj name="Equazione" r:id="rId7" imgW="1193760" imgH="1002960" progId="Equation.3">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38400" y="2743200"/>
                        <a:ext cx="2819400" cy="153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4277" name="Object 10"/>
          <p:cNvGraphicFramePr>
            <a:graphicFrameLocks noGrp="1" noChangeAspect="1"/>
          </p:cNvGraphicFramePr>
          <p:nvPr>
            <p:ph sz="quarter" idx="4294967295"/>
          </p:nvPr>
        </p:nvGraphicFramePr>
        <p:xfrm>
          <a:off x="2133600" y="4419600"/>
          <a:ext cx="457200" cy="381000"/>
        </p:xfrm>
        <a:graphic>
          <a:graphicData uri="http://schemas.openxmlformats.org/presentationml/2006/ole">
            <mc:AlternateContent xmlns:mc="http://schemas.openxmlformats.org/markup-compatibility/2006">
              <mc:Choice xmlns:v="urn:schemas-microsoft-com:vml" Requires="v">
                <p:oleObj spid="_x0000_s54385" name="Equazione" r:id="rId9" imgW="266400" imgH="279360" progId="Equation.3">
                  <p:embed/>
                </p:oleObj>
              </mc:Choice>
              <mc:Fallback>
                <p:oleObj name="Equazione" r:id="rId9" imgW="266400" imgH="279360" progId="Equation.3">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33600" y="4419600"/>
                        <a:ext cx="4572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4278" name="Object 12"/>
          <p:cNvGraphicFramePr>
            <a:graphicFrameLocks noGrp="1" noChangeAspect="1"/>
          </p:cNvGraphicFramePr>
          <p:nvPr>
            <p:ph sz="half" idx="2"/>
          </p:nvPr>
        </p:nvGraphicFramePr>
        <p:xfrm>
          <a:off x="1828800" y="5562600"/>
          <a:ext cx="3124200" cy="1087438"/>
        </p:xfrm>
        <a:graphic>
          <a:graphicData uri="http://schemas.openxmlformats.org/presentationml/2006/ole">
            <mc:AlternateContent xmlns:mc="http://schemas.openxmlformats.org/markup-compatibility/2006">
              <mc:Choice xmlns:v="urn:schemas-microsoft-com:vml" Requires="v">
                <p:oleObj spid="_x0000_s54386" name="Equazione" r:id="rId11" imgW="863280" imgH="444240" progId="Equation.3">
                  <p:embed/>
                </p:oleObj>
              </mc:Choice>
              <mc:Fallback>
                <p:oleObj name="Equazione" r:id="rId11" imgW="863280" imgH="444240" progId="Equation.3">
                  <p:embed/>
                  <p:pic>
                    <p:nvPicPr>
                      <p:cNvPr id="0" name="Object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828800" y="5562600"/>
                        <a:ext cx="3124200" cy="1087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p:cNvSpPr>
            <a:spLocks noGrp="1" noChangeArrowheads="1"/>
          </p:cNvSpPr>
          <p:nvPr>
            <p:ph type="title"/>
          </p:nvPr>
        </p:nvSpPr>
        <p:spPr/>
        <p:txBody>
          <a:bodyPr/>
          <a:lstStyle/>
          <a:p>
            <a:r>
              <a:rPr lang="it-IT" altLang="en-US" sz="4000" smtClean="0"/>
              <a:t>Indipendenza della Banca Centrale e Stabilizzazione </a:t>
            </a:r>
          </a:p>
        </p:txBody>
      </p:sp>
      <p:sp>
        <p:nvSpPr>
          <p:cNvPr id="264195" name="Rectangle 3"/>
          <p:cNvSpPr>
            <a:spLocks noGrp="1" noChangeArrowheads="1"/>
          </p:cNvSpPr>
          <p:nvPr>
            <p:ph type="body" idx="1"/>
          </p:nvPr>
        </p:nvSpPr>
        <p:spPr/>
        <p:txBody>
          <a:bodyPr/>
          <a:lstStyle/>
          <a:p>
            <a:pPr eaLnBrk="1" hangingPunct="1">
              <a:lnSpc>
                <a:spcPct val="90000"/>
              </a:lnSpc>
            </a:pPr>
            <a:r>
              <a:rPr lang="it-IT" altLang="en-US" sz="2800" smtClean="0"/>
              <a:t>Si può dimostrare tuttavia che il livello di avversione all’inflazione ottimale non è infinito.</a:t>
            </a:r>
          </a:p>
          <a:p>
            <a:pPr eaLnBrk="1" hangingPunct="1">
              <a:lnSpc>
                <a:spcPct val="90000"/>
              </a:lnSpc>
            </a:pPr>
            <a:r>
              <a:rPr lang="it-IT" altLang="en-US" sz="2800" smtClean="0"/>
              <a:t>Quindi non è ottimale la delega della politica monetaria ad una banca centrale che si preoccupi unicamente della stabilità monetaria, perché in questo caso la Banca rinuncerebbe completamente ad usare la politica monetaria per stabilizzare l’economia in caso di shock di offerta.</a:t>
            </a:r>
          </a:p>
          <a:p>
            <a:pPr>
              <a:lnSpc>
                <a:spcPct val="90000"/>
              </a:lnSpc>
            </a:pPr>
            <a:endParaRPr lang="it-IT" altLang="en-US" sz="2800" smtClean="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pPr eaLnBrk="1" hangingPunct="1"/>
            <a:r>
              <a:rPr lang="it-IT" altLang="en-US" sz="4000" smtClean="0"/>
              <a:t>Svantaggi dal lato della stabilizzazione</a:t>
            </a:r>
          </a:p>
        </p:txBody>
      </p:sp>
      <p:sp>
        <p:nvSpPr>
          <p:cNvPr id="129027" name="Rectangle 3"/>
          <p:cNvSpPr>
            <a:spLocks noGrp="1" noChangeArrowheads="1"/>
          </p:cNvSpPr>
          <p:nvPr>
            <p:ph type="body" idx="1"/>
          </p:nvPr>
        </p:nvSpPr>
        <p:spPr/>
        <p:txBody>
          <a:bodyPr/>
          <a:lstStyle/>
          <a:p>
            <a:pPr eaLnBrk="1" hangingPunct="1"/>
            <a:r>
              <a:rPr lang="it-IT" altLang="en-US" smtClean="0"/>
              <a:t>Un banchiere centrale “conservatore” fa poca stabilizzazione a fronte di shock negativi temporanei. Maggiore variabilità della produzione attorno al livello naturale.</a:t>
            </a:r>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2"/>
          <p:cNvSpPr>
            <a:spLocks noGrp="1" noChangeArrowheads="1"/>
          </p:cNvSpPr>
          <p:nvPr>
            <p:ph type="title"/>
          </p:nvPr>
        </p:nvSpPr>
        <p:spPr>
          <a:xfrm>
            <a:off x="871538" y="98425"/>
            <a:ext cx="8162925" cy="762000"/>
          </a:xfrm>
        </p:spPr>
        <p:txBody>
          <a:bodyPr/>
          <a:lstStyle/>
          <a:p>
            <a:pPr eaLnBrk="1" hangingPunct="1"/>
            <a:r>
              <a:rPr lang="en-US" altLang="en-US" smtClean="0"/>
              <a:t>Barro gordon</a:t>
            </a:r>
          </a:p>
        </p:txBody>
      </p:sp>
      <p:sp>
        <p:nvSpPr>
          <p:cNvPr id="46085" name="Line 3"/>
          <p:cNvSpPr>
            <a:spLocks noChangeShapeType="1"/>
          </p:cNvSpPr>
          <p:nvPr/>
        </p:nvSpPr>
        <p:spPr bwMode="auto">
          <a:xfrm flipV="1">
            <a:off x="990600" y="1981200"/>
            <a:ext cx="0" cy="3657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46086" name="Line 4"/>
          <p:cNvSpPr>
            <a:spLocks noChangeShapeType="1"/>
          </p:cNvSpPr>
          <p:nvPr/>
        </p:nvSpPr>
        <p:spPr bwMode="auto">
          <a:xfrm>
            <a:off x="990600" y="5638800"/>
            <a:ext cx="3657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31781" name="Arc 5"/>
          <p:cNvSpPr>
            <a:spLocks/>
          </p:cNvSpPr>
          <p:nvPr/>
        </p:nvSpPr>
        <p:spPr bwMode="auto">
          <a:xfrm>
            <a:off x="990600" y="4648200"/>
            <a:ext cx="1828800" cy="992188"/>
          </a:xfrm>
          <a:custGeom>
            <a:avLst/>
            <a:gdLst>
              <a:gd name="T0" fmla="*/ 0 w 21600"/>
              <a:gd name="T1" fmla="*/ 0 h 21600"/>
              <a:gd name="T2" fmla="*/ 1828800 w 21600"/>
              <a:gd name="T3" fmla="*/ 986768 h 21600"/>
              <a:gd name="T4" fmla="*/ 0 w 21600"/>
              <a:gd name="T5" fmla="*/ 992188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883" y="0"/>
                  <a:pt x="21534" y="9598"/>
                  <a:pt x="21599" y="21482"/>
                </a:cubicBezTo>
              </a:path>
              <a:path w="21600" h="21600" stroke="0" extrusionOk="0">
                <a:moveTo>
                  <a:pt x="-1" y="0"/>
                </a:moveTo>
                <a:cubicBezTo>
                  <a:pt x="11883" y="0"/>
                  <a:pt x="21534" y="9598"/>
                  <a:pt x="21599" y="21482"/>
                </a:cubicBezTo>
                <a:lnTo>
                  <a:pt x="0" y="2160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31782" name="Arc 6"/>
          <p:cNvSpPr>
            <a:spLocks/>
          </p:cNvSpPr>
          <p:nvPr/>
        </p:nvSpPr>
        <p:spPr bwMode="auto">
          <a:xfrm>
            <a:off x="990600" y="4114800"/>
            <a:ext cx="2362200" cy="1524000"/>
          </a:xfrm>
          <a:custGeom>
            <a:avLst/>
            <a:gdLst>
              <a:gd name="T0" fmla="*/ 0 w 21600"/>
              <a:gd name="T1" fmla="*/ 0 h 21600"/>
              <a:gd name="T2" fmla="*/ 2362200 w 21600"/>
              <a:gd name="T3" fmla="*/ 1524000 h 21600"/>
              <a:gd name="T4" fmla="*/ 0 w 21600"/>
              <a:gd name="T5" fmla="*/ 15240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31783" name="Arc 7"/>
          <p:cNvSpPr>
            <a:spLocks/>
          </p:cNvSpPr>
          <p:nvPr/>
        </p:nvSpPr>
        <p:spPr bwMode="auto">
          <a:xfrm>
            <a:off x="990600" y="3581400"/>
            <a:ext cx="2895600" cy="2057400"/>
          </a:xfrm>
          <a:custGeom>
            <a:avLst/>
            <a:gdLst>
              <a:gd name="T0" fmla="*/ 0 w 21600"/>
              <a:gd name="T1" fmla="*/ 0 h 21600"/>
              <a:gd name="T2" fmla="*/ 2895600 w 21600"/>
              <a:gd name="T3" fmla="*/ 2057400 h 21600"/>
              <a:gd name="T4" fmla="*/ 0 w 21600"/>
              <a:gd name="T5" fmla="*/ 205740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6090" name="Rectangle 8"/>
          <p:cNvSpPr>
            <a:spLocks noChangeArrowheads="1"/>
          </p:cNvSpPr>
          <p:nvPr/>
        </p:nvSpPr>
        <p:spPr bwMode="auto">
          <a:xfrm>
            <a:off x="449580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aphicFrame>
        <p:nvGraphicFramePr>
          <p:cNvPr id="46082" name="Object 9"/>
          <p:cNvGraphicFramePr>
            <a:graphicFrameLocks noChangeAspect="1"/>
          </p:cNvGraphicFramePr>
          <p:nvPr/>
        </p:nvGraphicFramePr>
        <p:xfrm>
          <a:off x="685800" y="1981200"/>
          <a:ext cx="271463" cy="361950"/>
        </p:xfrm>
        <a:graphic>
          <a:graphicData uri="http://schemas.openxmlformats.org/presentationml/2006/ole">
            <mc:AlternateContent xmlns:mc="http://schemas.openxmlformats.org/markup-compatibility/2006">
              <mc:Choice xmlns:v="urn:schemas-microsoft-com:vml" Requires="v">
                <p:oleObj spid="_x0000_s46149" name="Equazione" r:id="rId4" imgW="152280" imgH="203040" progId="Equation.3">
                  <p:embed/>
                </p:oleObj>
              </mc:Choice>
              <mc:Fallback>
                <p:oleObj name="Equazione" r:id="rId4" imgW="152280" imgH="203040"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1981200"/>
                        <a:ext cx="271463"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091" name="Text Box 10"/>
          <p:cNvSpPr txBox="1">
            <a:spLocks noChangeArrowheads="1"/>
          </p:cNvSpPr>
          <p:nvPr/>
        </p:nvSpPr>
        <p:spPr bwMode="auto">
          <a:xfrm>
            <a:off x="4191000" y="5715000"/>
            <a:ext cx="381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nl-BE" altLang="en-US" sz="2000" i="1">
                <a:latin typeface="Times New Roman" panose="02020603050405020304" pitchFamily="18" charset="0"/>
              </a:rPr>
              <a:t>U</a:t>
            </a:r>
            <a:endParaRPr lang="en-GB" altLang="en-US" sz="2000" i="1">
              <a:latin typeface="Times New Roman" panose="02020603050405020304" pitchFamily="18" charset="0"/>
            </a:endParaRPr>
          </a:p>
        </p:txBody>
      </p:sp>
      <p:sp>
        <p:nvSpPr>
          <p:cNvPr id="331787" name="Text Box 11"/>
          <p:cNvSpPr txBox="1">
            <a:spLocks noChangeArrowheads="1"/>
          </p:cNvSpPr>
          <p:nvPr/>
        </p:nvSpPr>
        <p:spPr bwMode="auto">
          <a:xfrm>
            <a:off x="1219200" y="3581400"/>
            <a:ext cx="457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nl-BE" altLang="en-US" i="1">
                <a:latin typeface="Times New Roman" panose="02020603050405020304" pitchFamily="18" charset="0"/>
              </a:rPr>
              <a:t>I</a:t>
            </a:r>
            <a:r>
              <a:rPr lang="nl-BE" altLang="en-US" i="1" baseline="-25000">
                <a:latin typeface="Times New Roman" panose="02020603050405020304" pitchFamily="18" charset="0"/>
              </a:rPr>
              <a:t>3</a:t>
            </a:r>
            <a:endParaRPr lang="en-GB" altLang="en-US" i="1" baseline="-25000">
              <a:latin typeface="Times New Roman" panose="02020603050405020304" pitchFamily="18" charset="0"/>
            </a:endParaRPr>
          </a:p>
        </p:txBody>
      </p:sp>
      <p:sp>
        <p:nvSpPr>
          <p:cNvPr id="331788" name="Rectangle 12"/>
          <p:cNvSpPr>
            <a:spLocks noChangeArrowheads="1"/>
          </p:cNvSpPr>
          <p:nvPr/>
        </p:nvSpPr>
        <p:spPr bwMode="auto">
          <a:xfrm>
            <a:off x="1219200" y="4114800"/>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BE" altLang="en-US" i="1">
                <a:latin typeface="Times New Roman" panose="02020603050405020304" pitchFamily="18" charset="0"/>
              </a:rPr>
              <a:t>I</a:t>
            </a:r>
            <a:r>
              <a:rPr lang="nl-BE" altLang="en-US" i="1" baseline="-25000">
                <a:latin typeface="Times New Roman" panose="02020603050405020304" pitchFamily="18" charset="0"/>
              </a:rPr>
              <a:t>2</a:t>
            </a:r>
            <a:endParaRPr lang="en-GB" altLang="en-US" i="1" baseline="-25000">
              <a:latin typeface="Times New Roman" panose="02020603050405020304" pitchFamily="18" charset="0"/>
            </a:endParaRPr>
          </a:p>
        </p:txBody>
      </p:sp>
      <p:sp>
        <p:nvSpPr>
          <p:cNvPr id="331789" name="Rectangle 13"/>
          <p:cNvSpPr>
            <a:spLocks noChangeArrowheads="1"/>
          </p:cNvSpPr>
          <p:nvPr/>
        </p:nvSpPr>
        <p:spPr bwMode="auto">
          <a:xfrm>
            <a:off x="1219200" y="4724400"/>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BE" altLang="en-US" i="1">
                <a:latin typeface="Times New Roman" panose="02020603050405020304" pitchFamily="18" charset="0"/>
              </a:rPr>
              <a:t>I</a:t>
            </a:r>
            <a:r>
              <a:rPr lang="nl-BE" altLang="en-US" i="1" baseline="-25000">
                <a:latin typeface="Times New Roman" panose="02020603050405020304" pitchFamily="18" charset="0"/>
              </a:rPr>
              <a:t>1</a:t>
            </a:r>
            <a:endParaRPr lang="en-GB" altLang="en-US" i="1" baseline="-25000">
              <a:latin typeface="Times New Roman" panose="02020603050405020304" pitchFamily="18" charset="0"/>
            </a:endParaRPr>
          </a:p>
        </p:txBody>
      </p:sp>
      <p:sp>
        <p:nvSpPr>
          <p:cNvPr id="46095" name="Text Box 14"/>
          <p:cNvSpPr txBox="1">
            <a:spLocks noChangeArrowheads="1"/>
          </p:cNvSpPr>
          <p:nvPr/>
        </p:nvSpPr>
        <p:spPr bwMode="auto">
          <a:xfrm>
            <a:off x="1905000" y="990600"/>
            <a:ext cx="5562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nl-BE" altLang="en-US" sz="2000">
                <a:latin typeface="Times New Roman" panose="02020603050405020304" pitchFamily="18" charset="0"/>
              </a:rPr>
              <a:t>Figure 2.11 The preferences of the authorities</a:t>
            </a:r>
            <a:endParaRPr lang="en-GB" altLang="en-US" sz="2000">
              <a:latin typeface="Times New Roman" panose="02020603050405020304" pitchFamily="18" charset="0"/>
            </a:endParaRPr>
          </a:p>
        </p:txBody>
      </p:sp>
      <p:sp>
        <p:nvSpPr>
          <p:cNvPr id="46096" name="Line 15"/>
          <p:cNvSpPr>
            <a:spLocks noChangeShapeType="1"/>
          </p:cNvSpPr>
          <p:nvPr/>
        </p:nvSpPr>
        <p:spPr bwMode="auto">
          <a:xfrm flipV="1">
            <a:off x="5257800" y="1981200"/>
            <a:ext cx="0" cy="3657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46097" name="Line 16"/>
          <p:cNvSpPr>
            <a:spLocks noChangeShapeType="1"/>
          </p:cNvSpPr>
          <p:nvPr/>
        </p:nvSpPr>
        <p:spPr bwMode="auto">
          <a:xfrm>
            <a:off x="5257800" y="5638800"/>
            <a:ext cx="3657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31793" name="Arc 17"/>
          <p:cNvSpPr>
            <a:spLocks/>
          </p:cNvSpPr>
          <p:nvPr/>
        </p:nvSpPr>
        <p:spPr bwMode="auto">
          <a:xfrm>
            <a:off x="5257800" y="2590800"/>
            <a:ext cx="2133600" cy="3049588"/>
          </a:xfrm>
          <a:custGeom>
            <a:avLst/>
            <a:gdLst>
              <a:gd name="T0" fmla="*/ 0 w 21600"/>
              <a:gd name="T1" fmla="*/ 0 h 21600"/>
              <a:gd name="T2" fmla="*/ 2133600 w 21600"/>
              <a:gd name="T3" fmla="*/ 3032928 h 21600"/>
              <a:gd name="T4" fmla="*/ 0 w 21600"/>
              <a:gd name="T5" fmla="*/ 3049588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883" y="0"/>
                  <a:pt x="21534" y="9598"/>
                  <a:pt x="21599" y="21482"/>
                </a:cubicBezTo>
              </a:path>
              <a:path w="21600" h="21600" stroke="0" extrusionOk="0">
                <a:moveTo>
                  <a:pt x="-1" y="0"/>
                </a:moveTo>
                <a:cubicBezTo>
                  <a:pt x="11883" y="0"/>
                  <a:pt x="21534" y="9598"/>
                  <a:pt x="21599" y="21482"/>
                </a:cubicBezTo>
                <a:lnTo>
                  <a:pt x="0" y="2160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31794" name="Arc 18"/>
          <p:cNvSpPr>
            <a:spLocks/>
          </p:cNvSpPr>
          <p:nvPr/>
        </p:nvSpPr>
        <p:spPr bwMode="auto">
          <a:xfrm>
            <a:off x="5105400" y="3049588"/>
            <a:ext cx="1835150" cy="3052762"/>
          </a:xfrm>
          <a:custGeom>
            <a:avLst/>
            <a:gdLst>
              <a:gd name="T0" fmla="*/ 144570 w 21351"/>
              <a:gd name="T1" fmla="*/ 0 h 21534"/>
              <a:gd name="T2" fmla="*/ 1835150 w 21351"/>
              <a:gd name="T3" fmla="*/ 2588766 h 21534"/>
              <a:gd name="T4" fmla="*/ 0 w 21351"/>
              <a:gd name="T5" fmla="*/ 3052762 h 21534"/>
              <a:gd name="T6" fmla="*/ 0 60000 65536"/>
              <a:gd name="T7" fmla="*/ 0 60000 65536"/>
              <a:gd name="T8" fmla="*/ 0 60000 65536"/>
              <a:gd name="T9" fmla="*/ 0 w 21351"/>
              <a:gd name="T10" fmla="*/ 0 h 21534"/>
              <a:gd name="T11" fmla="*/ 21351 w 21351"/>
              <a:gd name="T12" fmla="*/ 21534 h 21534"/>
            </a:gdLst>
            <a:ahLst/>
            <a:cxnLst>
              <a:cxn ang="T6">
                <a:pos x="T0" y="T1"/>
              </a:cxn>
              <a:cxn ang="T7">
                <a:pos x="T2" y="T3"/>
              </a:cxn>
              <a:cxn ang="T8">
                <a:pos x="T4" y="T5"/>
              </a:cxn>
            </a:cxnLst>
            <a:rect l="T9" t="T10" r="T11" b="T12"/>
            <a:pathLst>
              <a:path w="21351" h="21534" fill="none" extrusionOk="0">
                <a:moveTo>
                  <a:pt x="1682" y="-1"/>
                </a:moveTo>
                <a:cubicBezTo>
                  <a:pt x="11683" y="780"/>
                  <a:pt x="19830" y="8345"/>
                  <a:pt x="21350" y="18261"/>
                </a:cubicBezTo>
              </a:path>
              <a:path w="21351" h="21534" stroke="0" extrusionOk="0">
                <a:moveTo>
                  <a:pt x="1682" y="-1"/>
                </a:moveTo>
                <a:cubicBezTo>
                  <a:pt x="11683" y="780"/>
                  <a:pt x="19830" y="8345"/>
                  <a:pt x="21350" y="18261"/>
                </a:cubicBezTo>
                <a:lnTo>
                  <a:pt x="0" y="21534"/>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31795" name="Arc 19"/>
          <p:cNvSpPr>
            <a:spLocks/>
          </p:cNvSpPr>
          <p:nvPr/>
        </p:nvSpPr>
        <p:spPr bwMode="auto">
          <a:xfrm>
            <a:off x="4648200" y="3551238"/>
            <a:ext cx="1828800" cy="2090737"/>
          </a:xfrm>
          <a:custGeom>
            <a:avLst/>
            <a:gdLst>
              <a:gd name="T0" fmla="*/ 596138 w 21600"/>
              <a:gd name="T1" fmla="*/ 0 h 20420"/>
              <a:gd name="T2" fmla="*/ 1828800 w 21600"/>
              <a:gd name="T3" fmla="*/ 2078655 h 20420"/>
              <a:gd name="T4" fmla="*/ 0 w 21600"/>
              <a:gd name="T5" fmla="*/ 2090737 h 20420"/>
              <a:gd name="T6" fmla="*/ 0 60000 65536"/>
              <a:gd name="T7" fmla="*/ 0 60000 65536"/>
              <a:gd name="T8" fmla="*/ 0 60000 65536"/>
              <a:gd name="T9" fmla="*/ 0 w 21600"/>
              <a:gd name="T10" fmla="*/ 0 h 20420"/>
              <a:gd name="T11" fmla="*/ 21600 w 21600"/>
              <a:gd name="T12" fmla="*/ 20420 h 20420"/>
            </a:gdLst>
            <a:ahLst/>
            <a:cxnLst>
              <a:cxn ang="T6">
                <a:pos x="T0" y="T1"/>
              </a:cxn>
              <a:cxn ang="T7">
                <a:pos x="T2" y="T3"/>
              </a:cxn>
              <a:cxn ang="T8">
                <a:pos x="T4" y="T5"/>
              </a:cxn>
            </a:cxnLst>
            <a:rect l="T9" t="T10" r="T11" b="T12"/>
            <a:pathLst>
              <a:path w="21600" h="20420" fill="none" extrusionOk="0">
                <a:moveTo>
                  <a:pt x="7041" y="-1"/>
                </a:moveTo>
                <a:cubicBezTo>
                  <a:pt x="15712" y="2989"/>
                  <a:pt x="21549" y="11129"/>
                  <a:pt x="21599" y="20302"/>
                </a:cubicBezTo>
              </a:path>
              <a:path w="21600" h="20420" stroke="0" extrusionOk="0">
                <a:moveTo>
                  <a:pt x="7041" y="-1"/>
                </a:moveTo>
                <a:cubicBezTo>
                  <a:pt x="15712" y="2989"/>
                  <a:pt x="21549" y="11129"/>
                  <a:pt x="21599" y="20302"/>
                </a:cubicBezTo>
                <a:lnTo>
                  <a:pt x="0" y="2042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6101" name="Rectangle 20"/>
          <p:cNvSpPr>
            <a:spLocks noChangeArrowheads="1"/>
          </p:cNvSpPr>
          <p:nvPr/>
        </p:nvSpPr>
        <p:spPr bwMode="auto">
          <a:xfrm>
            <a:off x="8458200" y="5638800"/>
            <a:ext cx="3683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BE" altLang="en-US" sz="2000" i="1">
                <a:latin typeface="Times New Roman" panose="02020603050405020304" pitchFamily="18" charset="0"/>
              </a:rPr>
              <a:t>U</a:t>
            </a:r>
            <a:endParaRPr lang="en-GB" altLang="en-US" sz="2000" i="1">
              <a:latin typeface="Times New Roman" panose="02020603050405020304" pitchFamily="18" charset="0"/>
            </a:endParaRPr>
          </a:p>
        </p:txBody>
      </p:sp>
      <p:sp>
        <p:nvSpPr>
          <p:cNvPr id="331797" name="Text Box 21"/>
          <p:cNvSpPr txBox="1">
            <a:spLocks noChangeArrowheads="1"/>
          </p:cNvSpPr>
          <p:nvPr/>
        </p:nvSpPr>
        <p:spPr bwMode="auto">
          <a:xfrm>
            <a:off x="1219200" y="1600200"/>
            <a:ext cx="3124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nl-BE" altLang="en-US">
                <a:latin typeface="Times New Roman" panose="02020603050405020304" pitchFamily="18" charset="0"/>
              </a:rPr>
              <a:t>‘</a:t>
            </a:r>
            <a:r>
              <a:rPr lang="nl-BE" altLang="en-US" sz="2000">
                <a:latin typeface="Times New Roman" panose="02020603050405020304" pitchFamily="18" charset="0"/>
              </a:rPr>
              <a:t>Hard-nosed’ government</a:t>
            </a:r>
            <a:endParaRPr lang="en-GB" altLang="en-US" sz="2000">
              <a:latin typeface="Times New Roman" panose="02020603050405020304" pitchFamily="18" charset="0"/>
            </a:endParaRPr>
          </a:p>
        </p:txBody>
      </p:sp>
      <p:sp>
        <p:nvSpPr>
          <p:cNvPr id="331798" name="Text Box 22"/>
          <p:cNvSpPr txBox="1">
            <a:spLocks noChangeArrowheads="1"/>
          </p:cNvSpPr>
          <p:nvPr/>
        </p:nvSpPr>
        <p:spPr bwMode="auto">
          <a:xfrm>
            <a:off x="5791200" y="1600200"/>
            <a:ext cx="2362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nl-BE" altLang="en-US" sz="2000">
                <a:latin typeface="Times New Roman" panose="02020603050405020304" pitchFamily="18" charset="0"/>
              </a:rPr>
              <a:t>‘Wet’ government</a:t>
            </a:r>
            <a:endParaRPr lang="en-GB" altLang="en-US" sz="2000">
              <a:latin typeface="Times New Roman" panose="02020603050405020304" pitchFamily="18" charset="0"/>
            </a:endParaRPr>
          </a:p>
        </p:txBody>
      </p:sp>
      <p:sp>
        <p:nvSpPr>
          <p:cNvPr id="331799" name="Rectangle 23"/>
          <p:cNvSpPr>
            <a:spLocks noChangeArrowheads="1"/>
          </p:cNvSpPr>
          <p:nvPr/>
        </p:nvSpPr>
        <p:spPr bwMode="auto">
          <a:xfrm>
            <a:off x="5334000" y="3733800"/>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BE" altLang="en-US" i="1">
                <a:latin typeface="Times New Roman" panose="02020603050405020304" pitchFamily="18" charset="0"/>
              </a:rPr>
              <a:t>I</a:t>
            </a:r>
            <a:r>
              <a:rPr lang="nl-BE" altLang="en-US" i="1" baseline="-25000">
                <a:latin typeface="Times New Roman" panose="02020603050405020304" pitchFamily="18" charset="0"/>
              </a:rPr>
              <a:t>1</a:t>
            </a:r>
            <a:endParaRPr lang="en-GB" altLang="en-US" i="1" baseline="-25000">
              <a:latin typeface="Times New Roman" panose="02020603050405020304" pitchFamily="18" charset="0"/>
            </a:endParaRPr>
          </a:p>
        </p:txBody>
      </p:sp>
      <p:sp>
        <p:nvSpPr>
          <p:cNvPr id="331800" name="Rectangle 24"/>
          <p:cNvSpPr>
            <a:spLocks noChangeArrowheads="1"/>
          </p:cNvSpPr>
          <p:nvPr/>
        </p:nvSpPr>
        <p:spPr bwMode="auto">
          <a:xfrm>
            <a:off x="5410200" y="3124200"/>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BE" altLang="en-US" i="1">
                <a:latin typeface="Times New Roman" panose="02020603050405020304" pitchFamily="18" charset="0"/>
              </a:rPr>
              <a:t>I</a:t>
            </a:r>
            <a:r>
              <a:rPr lang="nl-BE" altLang="en-US" i="1" baseline="-25000">
                <a:latin typeface="Times New Roman" panose="02020603050405020304" pitchFamily="18" charset="0"/>
              </a:rPr>
              <a:t>2</a:t>
            </a:r>
            <a:endParaRPr lang="en-GB" altLang="en-US" i="1" baseline="-25000">
              <a:latin typeface="Times New Roman" panose="02020603050405020304" pitchFamily="18" charset="0"/>
            </a:endParaRPr>
          </a:p>
        </p:txBody>
      </p:sp>
      <p:sp>
        <p:nvSpPr>
          <p:cNvPr id="331801" name="Rectangle 25"/>
          <p:cNvSpPr>
            <a:spLocks noChangeArrowheads="1"/>
          </p:cNvSpPr>
          <p:nvPr/>
        </p:nvSpPr>
        <p:spPr bwMode="auto">
          <a:xfrm>
            <a:off x="5410200" y="2590800"/>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BE" altLang="en-US" i="1">
                <a:latin typeface="Times New Roman" panose="02020603050405020304" pitchFamily="18" charset="0"/>
              </a:rPr>
              <a:t>I</a:t>
            </a:r>
            <a:r>
              <a:rPr lang="nl-BE" altLang="en-US" i="1" baseline="-25000">
                <a:latin typeface="Times New Roman" panose="02020603050405020304" pitchFamily="18" charset="0"/>
              </a:rPr>
              <a:t>3</a:t>
            </a:r>
            <a:endParaRPr lang="en-GB" altLang="en-US" i="1" baseline="-25000">
              <a:latin typeface="Times New Roman" panose="02020603050405020304" pitchFamily="18" charset="0"/>
            </a:endParaRPr>
          </a:p>
        </p:txBody>
      </p:sp>
      <p:graphicFrame>
        <p:nvGraphicFramePr>
          <p:cNvPr id="46083" name="Object 26"/>
          <p:cNvGraphicFramePr>
            <a:graphicFrameLocks noChangeAspect="1"/>
          </p:cNvGraphicFramePr>
          <p:nvPr/>
        </p:nvGraphicFramePr>
        <p:xfrm>
          <a:off x="4953000" y="1981200"/>
          <a:ext cx="271463" cy="361950"/>
        </p:xfrm>
        <a:graphic>
          <a:graphicData uri="http://schemas.openxmlformats.org/presentationml/2006/ole">
            <mc:AlternateContent xmlns:mc="http://schemas.openxmlformats.org/markup-compatibility/2006">
              <mc:Choice xmlns:v="urn:schemas-microsoft-com:vml" Requires="v">
                <p:oleObj spid="_x0000_s46150" name="Equazione" r:id="rId6" imgW="152280" imgH="203040" progId="Equation.3">
                  <p:embed/>
                </p:oleObj>
              </mc:Choice>
              <mc:Fallback>
                <p:oleObj name="Equazione" r:id="rId6" imgW="152280" imgH="203040" progId="Equation.3">
                  <p:embed/>
                  <p:pic>
                    <p:nvPicPr>
                      <p:cNvPr id="0" name="Object 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3000" y="1981200"/>
                        <a:ext cx="271463"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31803" name="Text Box 27"/>
          <p:cNvSpPr txBox="1">
            <a:spLocks noChangeArrowheads="1"/>
          </p:cNvSpPr>
          <p:nvPr/>
        </p:nvSpPr>
        <p:spPr bwMode="auto">
          <a:xfrm>
            <a:off x="1219200" y="5943600"/>
            <a:ext cx="75438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Tx/>
              <a:buChar char="•"/>
            </a:pPr>
            <a:r>
              <a:rPr lang="nl-BE" altLang="en-US" sz="2000">
                <a:latin typeface="Times New Roman" panose="02020603050405020304" pitchFamily="18" charset="0"/>
              </a:rPr>
              <a:t>‘Hard-nosed’ government attaches a lot of weight to fighting inflation</a:t>
            </a:r>
          </a:p>
          <a:p>
            <a:pPr eaLnBrk="1" hangingPunct="1">
              <a:spcBef>
                <a:spcPct val="50000"/>
              </a:spcBef>
              <a:buFontTx/>
              <a:buChar char="•"/>
            </a:pPr>
            <a:r>
              <a:rPr lang="nl-BE" altLang="en-US" sz="2000">
                <a:latin typeface="Times New Roman" panose="02020603050405020304" pitchFamily="18" charset="0"/>
              </a:rPr>
              <a:t>‘Wet’ government attaches a lot of weight to fighting unemployment</a:t>
            </a:r>
            <a:endParaRPr lang="en-GB" altLang="en-US" sz="200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31781"/>
                                        </p:tgtEl>
                                        <p:attrNameLst>
                                          <p:attrName>style.visibility</p:attrName>
                                        </p:attrNameLst>
                                      </p:cBhvr>
                                      <p:to>
                                        <p:strVal val="visible"/>
                                      </p:to>
                                    </p:set>
                                    <p:anim calcmode="lin" valueType="num">
                                      <p:cBhvr additive="base">
                                        <p:cTn id="7" dur="500" fill="hold"/>
                                        <p:tgtEl>
                                          <p:spTgt spid="331781"/>
                                        </p:tgtEl>
                                        <p:attrNameLst>
                                          <p:attrName>ppt_x</p:attrName>
                                        </p:attrNameLst>
                                      </p:cBhvr>
                                      <p:tavLst>
                                        <p:tav tm="0">
                                          <p:val>
                                            <p:strVal val="0-#ppt_w/2"/>
                                          </p:val>
                                        </p:tav>
                                        <p:tav tm="100000">
                                          <p:val>
                                            <p:strVal val="#ppt_x"/>
                                          </p:val>
                                        </p:tav>
                                      </p:tavLst>
                                    </p:anim>
                                    <p:anim calcmode="lin" valueType="num">
                                      <p:cBhvr additive="base">
                                        <p:cTn id="8" dur="500" fill="hold"/>
                                        <p:tgtEl>
                                          <p:spTgt spid="33178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31782"/>
                                        </p:tgtEl>
                                        <p:attrNameLst>
                                          <p:attrName>style.visibility</p:attrName>
                                        </p:attrNameLst>
                                      </p:cBhvr>
                                      <p:to>
                                        <p:strVal val="visible"/>
                                      </p:to>
                                    </p:set>
                                    <p:anim calcmode="lin" valueType="num">
                                      <p:cBhvr additive="base">
                                        <p:cTn id="13" dur="500" fill="hold"/>
                                        <p:tgtEl>
                                          <p:spTgt spid="331782"/>
                                        </p:tgtEl>
                                        <p:attrNameLst>
                                          <p:attrName>ppt_x</p:attrName>
                                        </p:attrNameLst>
                                      </p:cBhvr>
                                      <p:tavLst>
                                        <p:tav tm="0">
                                          <p:val>
                                            <p:strVal val="0-#ppt_w/2"/>
                                          </p:val>
                                        </p:tav>
                                        <p:tav tm="100000">
                                          <p:val>
                                            <p:strVal val="#ppt_x"/>
                                          </p:val>
                                        </p:tav>
                                      </p:tavLst>
                                    </p:anim>
                                    <p:anim calcmode="lin" valueType="num">
                                      <p:cBhvr additive="base">
                                        <p:cTn id="14" dur="500" fill="hold"/>
                                        <p:tgtEl>
                                          <p:spTgt spid="33178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31783"/>
                                        </p:tgtEl>
                                        <p:attrNameLst>
                                          <p:attrName>style.visibility</p:attrName>
                                        </p:attrNameLst>
                                      </p:cBhvr>
                                      <p:to>
                                        <p:strVal val="visible"/>
                                      </p:to>
                                    </p:set>
                                    <p:anim calcmode="lin" valueType="num">
                                      <p:cBhvr additive="base">
                                        <p:cTn id="19" dur="500" fill="hold"/>
                                        <p:tgtEl>
                                          <p:spTgt spid="331783"/>
                                        </p:tgtEl>
                                        <p:attrNameLst>
                                          <p:attrName>ppt_x</p:attrName>
                                        </p:attrNameLst>
                                      </p:cBhvr>
                                      <p:tavLst>
                                        <p:tav tm="0">
                                          <p:val>
                                            <p:strVal val="0-#ppt_w/2"/>
                                          </p:val>
                                        </p:tav>
                                        <p:tav tm="100000">
                                          <p:val>
                                            <p:strVal val="#ppt_x"/>
                                          </p:val>
                                        </p:tav>
                                      </p:tavLst>
                                    </p:anim>
                                    <p:anim calcmode="lin" valueType="num">
                                      <p:cBhvr additive="base">
                                        <p:cTn id="20" dur="500" fill="hold"/>
                                        <p:tgtEl>
                                          <p:spTgt spid="331783"/>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31787"/>
                                        </p:tgtEl>
                                        <p:attrNameLst>
                                          <p:attrName>style.visibility</p:attrName>
                                        </p:attrNameLst>
                                      </p:cBhvr>
                                      <p:to>
                                        <p:strVal val="visible"/>
                                      </p:to>
                                    </p:set>
                                    <p:anim calcmode="lin" valueType="num">
                                      <p:cBhvr additive="base">
                                        <p:cTn id="25" dur="500" fill="hold"/>
                                        <p:tgtEl>
                                          <p:spTgt spid="331787"/>
                                        </p:tgtEl>
                                        <p:attrNameLst>
                                          <p:attrName>ppt_x</p:attrName>
                                        </p:attrNameLst>
                                      </p:cBhvr>
                                      <p:tavLst>
                                        <p:tav tm="0">
                                          <p:val>
                                            <p:strVal val="0-#ppt_w/2"/>
                                          </p:val>
                                        </p:tav>
                                        <p:tav tm="100000">
                                          <p:val>
                                            <p:strVal val="#ppt_x"/>
                                          </p:val>
                                        </p:tav>
                                      </p:tavLst>
                                    </p:anim>
                                    <p:anim calcmode="lin" valueType="num">
                                      <p:cBhvr additive="base">
                                        <p:cTn id="26" dur="500" fill="hold"/>
                                        <p:tgtEl>
                                          <p:spTgt spid="331787"/>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31788"/>
                                        </p:tgtEl>
                                        <p:attrNameLst>
                                          <p:attrName>style.visibility</p:attrName>
                                        </p:attrNameLst>
                                      </p:cBhvr>
                                      <p:to>
                                        <p:strVal val="visible"/>
                                      </p:to>
                                    </p:set>
                                    <p:anim calcmode="lin" valueType="num">
                                      <p:cBhvr additive="base">
                                        <p:cTn id="31" dur="500" fill="hold"/>
                                        <p:tgtEl>
                                          <p:spTgt spid="331788"/>
                                        </p:tgtEl>
                                        <p:attrNameLst>
                                          <p:attrName>ppt_x</p:attrName>
                                        </p:attrNameLst>
                                      </p:cBhvr>
                                      <p:tavLst>
                                        <p:tav tm="0">
                                          <p:val>
                                            <p:strVal val="0-#ppt_w/2"/>
                                          </p:val>
                                        </p:tav>
                                        <p:tav tm="100000">
                                          <p:val>
                                            <p:strVal val="#ppt_x"/>
                                          </p:val>
                                        </p:tav>
                                      </p:tavLst>
                                    </p:anim>
                                    <p:anim calcmode="lin" valueType="num">
                                      <p:cBhvr additive="base">
                                        <p:cTn id="32" dur="500" fill="hold"/>
                                        <p:tgtEl>
                                          <p:spTgt spid="331788"/>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31789"/>
                                        </p:tgtEl>
                                        <p:attrNameLst>
                                          <p:attrName>style.visibility</p:attrName>
                                        </p:attrNameLst>
                                      </p:cBhvr>
                                      <p:to>
                                        <p:strVal val="visible"/>
                                      </p:to>
                                    </p:set>
                                    <p:anim calcmode="lin" valueType="num">
                                      <p:cBhvr additive="base">
                                        <p:cTn id="37" dur="500" fill="hold"/>
                                        <p:tgtEl>
                                          <p:spTgt spid="331789"/>
                                        </p:tgtEl>
                                        <p:attrNameLst>
                                          <p:attrName>ppt_x</p:attrName>
                                        </p:attrNameLst>
                                      </p:cBhvr>
                                      <p:tavLst>
                                        <p:tav tm="0">
                                          <p:val>
                                            <p:strVal val="0-#ppt_w/2"/>
                                          </p:val>
                                        </p:tav>
                                        <p:tav tm="100000">
                                          <p:val>
                                            <p:strVal val="#ppt_x"/>
                                          </p:val>
                                        </p:tav>
                                      </p:tavLst>
                                    </p:anim>
                                    <p:anim calcmode="lin" valueType="num">
                                      <p:cBhvr additive="base">
                                        <p:cTn id="38" dur="500" fill="hold"/>
                                        <p:tgtEl>
                                          <p:spTgt spid="331789"/>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31793"/>
                                        </p:tgtEl>
                                        <p:attrNameLst>
                                          <p:attrName>style.visibility</p:attrName>
                                        </p:attrNameLst>
                                      </p:cBhvr>
                                      <p:to>
                                        <p:strVal val="visible"/>
                                      </p:to>
                                    </p:set>
                                    <p:anim calcmode="lin" valueType="num">
                                      <p:cBhvr additive="base">
                                        <p:cTn id="43" dur="500" fill="hold"/>
                                        <p:tgtEl>
                                          <p:spTgt spid="331793"/>
                                        </p:tgtEl>
                                        <p:attrNameLst>
                                          <p:attrName>ppt_x</p:attrName>
                                        </p:attrNameLst>
                                      </p:cBhvr>
                                      <p:tavLst>
                                        <p:tav tm="0">
                                          <p:val>
                                            <p:strVal val="0-#ppt_w/2"/>
                                          </p:val>
                                        </p:tav>
                                        <p:tav tm="100000">
                                          <p:val>
                                            <p:strVal val="#ppt_x"/>
                                          </p:val>
                                        </p:tav>
                                      </p:tavLst>
                                    </p:anim>
                                    <p:anim calcmode="lin" valueType="num">
                                      <p:cBhvr additive="base">
                                        <p:cTn id="44" dur="500" fill="hold"/>
                                        <p:tgtEl>
                                          <p:spTgt spid="331793"/>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331794"/>
                                        </p:tgtEl>
                                        <p:attrNameLst>
                                          <p:attrName>style.visibility</p:attrName>
                                        </p:attrNameLst>
                                      </p:cBhvr>
                                      <p:to>
                                        <p:strVal val="visible"/>
                                      </p:to>
                                    </p:set>
                                    <p:anim calcmode="lin" valueType="num">
                                      <p:cBhvr additive="base">
                                        <p:cTn id="49" dur="500" fill="hold"/>
                                        <p:tgtEl>
                                          <p:spTgt spid="331794"/>
                                        </p:tgtEl>
                                        <p:attrNameLst>
                                          <p:attrName>ppt_x</p:attrName>
                                        </p:attrNameLst>
                                      </p:cBhvr>
                                      <p:tavLst>
                                        <p:tav tm="0">
                                          <p:val>
                                            <p:strVal val="0-#ppt_w/2"/>
                                          </p:val>
                                        </p:tav>
                                        <p:tav tm="100000">
                                          <p:val>
                                            <p:strVal val="#ppt_x"/>
                                          </p:val>
                                        </p:tav>
                                      </p:tavLst>
                                    </p:anim>
                                    <p:anim calcmode="lin" valueType="num">
                                      <p:cBhvr additive="base">
                                        <p:cTn id="50" dur="500" fill="hold"/>
                                        <p:tgtEl>
                                          <p:spTgt spid="331794"/>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331795"/>
                                        </p:tgtEl>
                                        <p:attrNameLst>
                                          <p:attrName>style.visibility</p:attrName>
                                        </p:attrNameLst>
                                      </p:cBhvr>
                                      <p:to>
                                        <p:strVal val="visible"/>
                                      </p:to>
                                    </p:set>
                                    <p:anim calcmode="lin" valueType="num">
                                      <p:cBhvr additive="base">
                                        <p:cTn id="55" dur="500" fill="hold"/>
                                        <p:tgtEl>
                                          <p:spTgt spid="331795"/>
                                        </p:tgtEl>
                                        <p:attrNameLst>
                                          <p:attrName>ppt_x</p:attrName>
                                        </p:attrNameLst>
                                      </p:cBhvr>
                                      <p:tavLst>
                                        <p:tav tm="0">
                                          <p:val>
                                            <p:strVal val="0-#ppt_w/2"/>
                                          </p:val>
                                        </p:tav>
                                        <p:tav tm="100000">
                                          <p:val>
                                            <p:strVal val="#ppt_x"/>
                                          </p:val>
                                        </p:tav>
                                      </p:tavLst>
                                    </p:anim>
                                    <p:anim calcmode="lin" valueType="num">
                                      <p:cBhvr additive="base">
                                        <p:cTn id="56" dur="500" fill="hold"/>
                                        <p:tgtEl>
                                          <p:spTgt spid="331795"/>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331799"/>
                                        </p:tgtEl>
                                        <p:attrNameLst>
                                          <p:attrName>style.visibility</p:attrName>
                                        </p:attrNameLst>
                                      </p:cBhvr>
                                      <p:to>
                                        <p:strVal val="visible"/>
                                      </p:to>
                                    </p:set>
                                    <p:anim calcmode="lin" valueType="num">
                                      <p:cBhvr additive="base">
                                        <p:cTn id="61" dur="500" fill="hold"/>
                                        <p:tgtEl>
                                          <p:spTgt spid="331799"/>
                                        </p:tgtEl>
                                        <p:attrNameLst>
                                          <p:attrName>ppt_x</p:attrName>
                                        </p:attrNameLst>
                                      </p:cBhvr>
                                      <p:tavLst>
                                        <p:tav tm="0">
                                          <p:val>
                                            <p:strVal val="0-#ppt_w/2"/>
                                          </p:val>
                                        </p:tav>
                                        <p:tav tm="100000">
                                          <p:val>
                                            <p:strVal val="#ppt_x"/>
                                          </p:val>
                                        </p:tav>
                                      </p:tavLst>
                                    </p:anim>
                                    <p:anim calcmode="lin" valueType="num">
                                      <p:cBhvr additive="base">
                                        <p:cTn id="62" dur="500" fill="hold"/>
                                        <p:tgtEl>
                                          <p:spTgt spid="331799"/>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331800"/>
                                        </p:tgtEl>
                                        <p:attrNameLst>
                                          <p:attrName>style.visibility</p:attrName>
                                        </p:attrNameLst>
                                      </p:cBhvr>
                                      <p:to>
                                        <p:strVal val="visible"/>
                                      </p:to>
                                    </p:set>
                                    <p:anim calcmode="lin" valueType="num">
                                      <p:cBhvr additive="base">
                                        <p:cTn id="67" dur="500" fill="hold"/>
                                        <p:tgtEl>
                                          <p:spTgt spid="331800"/>
                                        </p:tgtEl>
                                        <p:attrNameLst>
                                          <p:attrName>ppt_x</p:attrName>
                                        </p:attrNameLst>
                                      </p:cBhvr>
                                      <p:tavLst>
                                        <p:tav tm="0">
                                          <p:val>
                                            <p:strVal val="0-#ppt_w/2"/>
                                          </p:val>
                                        </p:tav>
                                        <p:tav tm="100000">
                                          <p:val>
                                            <p:strVal val="#ppt_x"/>
                                          </p:val>
                                        </p:tav>
                                      </p:tavLst>
                                    </p:anim>
                                    <p:anim calcmode="lin" valueType="num">
                                      <p:cBhvr additive="base">
                                        <p:cTn id="68" dur="500" fill="hold"/>
                                        <p:tgtEl>
                                          <p:spTgt spid="331800"/>
                                        </p:tgtEl>
                                        <p:attrNameLst>
                                          <p:attrName>ppt_y</p:attrName>
                                        </p:attrNameLst>
                                      </p:cBhvr>
                                      <p:tavLst>
                                        <p:tav tm="0">
                                          <p:val>
                                            <p:strVal val="#ppt_y"/>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331801"/>
                                        </p:tgtEl>
                                        <p:attrNameLst>
                                          <p:attrName>style.visibility</p:attrName>
                                        </p:attrNameLst>
                                      </p:cBhvr>
                                      <p:to>
                                        <p:strVal val="visible"/>
                                      </p:to>
                                    </p:set>
                                    <p:anim calcmode="lin" valueType="num">
                                      <p:cBhvr additive="base">
                                        <p:cTn id="73" dur="500" fill="hold"/>
                                        <p:tgtEl>
                                          <p:spTgt spid="331801"/>
                                        </p:tgtEl>
                                        <p:attrNameLst>
                                          <p:attrName>ppt_x</p:attrName>
                                        </p:attrNameLst>
                                      </p:cBhvr>
                                      <p:tavLst>
                                        <p:tav tm="0">
                                          <p:val>
                                            <p:strVal val="0-#ppt_w/2"/>
                                          </p:val>
                                        </p:tav>
                                        <p:tav tm="100000">
                                          <p:val>
                                            <p:strVal val="#ppt_x"/>
                                          </p:val>
                                        </p:tav>
                                      </p:tavLst>
                                    </p:anim>
                                    <p:anim calcmode="lin" valueType="num">
                                      <p:cBhvr additive="base">
                                        <p:cTn id="74" dur="500" fill="hold"/>
                                        <p:tgtEl>
                                          <p:spTgt spid="331801"/>
                                        </p:tgtEl>
                                        <p:attrNameLst>
                                          <p:attrName>ppt_y</p:attrName>
                                        </p:attrNameLst>
                                      </p:cBhvr>
                                      <p:tavLst>
                                        <p:tav tm="0">
                                          <p:val>
                                            <p:strVal val="#ppt_y"/>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331797"/>
                                        </p:tgtEl>
                                        <p:attrNameLst>
                                          <p:attrName>style.visibility</p:attrName>
                                        </p:attrNameLst>
                                      </p:cBhvr>
                                      <p:to>
                                        <p:strVal val="visible"/>
                                      </p:to>
                                    </p:set>
                                    <p:anim calcmode="lin" valueType="num">
                                      <p:cBhvr additive="base">
                                        <p:cTn id="79" dur="500" fill="hold"/>
                                        <p:tgtEl>
                                          <p:spTgt spid="331797"/>
                                        </p:tgtEl>
                                        <p:attrNameLst>
                                          <p:attrName>ppt_x</p:attrName>
                                        </p:attrNameLst>
                                      </p:cBhvr>
                                      <p:tavLst>
                                        <p:tav tm="0">
                                          <p:val>
                                            <p:strVal val="0-#ppt_w/2"/>
                                          </p:val>
                                        </p:tav>
                                        <p:tav tm="100000">
                                          <p:val>
                                            <p:strVal val="#ppt_x"/>
                                          </p:val>
                                        </p:tav>
                                      </p:tavLst>
                                    </p:anim>
                                    <p:anim calcmode="lin" valueType="num">
                                      <p:cBhvr additive="base">
                                        <p:cTn id="80" dur="500" fill="hold"/>
                                        <p:tgtEl>
                                          <p:spTgt spid="331797"/>
                                        </p:tgtEl>
                                        <p:attrNameLst>
                                          <p:attrName>ppt_y</p:attrName>
                                        </p:attrNameLst>
                                      </p:cBhvr>
                                      <p:tavLst>
                                        <p:tav tm="0">
                                          <p:val>
                                            <p:strVal val="#ppt_y"/>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331798"/>
                                        </p:tgtEl>
                                        <p:attrNameLst>
                                          <p:attrName>style.visibility</p:attrName>
                                        </p:attrNameLst>
                                      </p:cBhvr>
                                      <p:to>
                                        <p:strVal val="visible"/>
                                      </p:to>
                                    </p:set>
                                    <p:anim calcmode="lin" valueType="num">
                                      <p:cBhvr additive="base">
                                        <p:cTn id="85" dur="500" fill="hold"/>
                                        <p:tgtEl>
                                          <p:spTgt spid="331798"/>
                                        </p:tgtEl>
                                        <p:attrNameLst>
                                          <p:attrName>ppt_x</p:attrName>
                                        </p:attrNameLst>
                                      </p:cBhvr>
                                      <p:tavLst>
                                        <p:tav tm="0">
                                          <p:val>
                                            <p:strVal val="0-#ppt_w/2"/>
                                          </p:val>
                                        </p:tav>
                                        <p:tav tm="100000">
                                          <p:val>
                                            <p:strVal val="#ppt_x"/>
                                          </p:val>
                                        </p:tav>
                                      </p:tavLst>
                                    </p:anim>
                                    <p:anim calcmode="lin" valueType="num">
                                      <p:cBhvr additive="base">
                                        <p:cTn id="86" dur="500" fill="hold"/>
                                        <p:tgtEl>
                                          <p:spTgt spid="331798"/>
                                        </p:tgtEl>
                                        <p:attrNameLst>
                                          <p:attrName>ppt_y</p:attrName>
                                        </p:attrNameLst>
                                      </p:cBhvr>
                                      <p:tavLst>
                                        <p:tav tm="0">
                                          <p:val>
                                            <p:strVal val="#ppt_y"/>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8" fill="hold" grpId="0" nodeType="clickEffect">
                                  <p:stCondLst>
                                    <p:cond delay="0"/>
                                  </p:stCondLst>
                                  <p:childTnLst>
                                    <p:set>
                                      <p:cBhvr>
                                        <p:cTn id="90" dur="1" fill="hold">
                                          <p:stCondLst>
                                            <p:cond delay="0"/>
                                          </p:stCondLst>
                                        </p:cTn>
                                        <p:tgtEl>
                                          <p:spTgt spid="331803"/>
                                        </p:tgtEl>
                                        <p:attrNameLst>
                                          <p:attrName>style.visibility</p:attrName>
                                        </p:attrNameLst>
                                      </p:cBhvr>
                                      <p:to>
                                        <p:strVal val="visible"/>
                                      </p:to>
                                    </p:set>
                                    <p:anim calcmode="lin" valueType="num">
                                      <p:cBhvr additive="base">
                                        <p:cTn id="91" dur="500" fill="hold"/>
                                        <p:tgtEl>
                                          <p:spTgt spid="331803"/>
                                        </p:tgtEl>
                                        <p:attrNameLst>
                                          <p:attrName>ppt_x</p:attrName>
                                        </p:attrNameLst>
                                      </p:cBhvr>
                                      <p:tavLst>
                                        <p:tav tm="0">
                                          <p:val>
                                            <p:strVal val="0-#ppt_w/2"/>
                                          </p:val>
                                        </p:tav>
                                        <p:tav tm="100000">
                                          <p:val>
                                            <p:strVal val="#ppt_x"/>
                                          </p:val>
                                        </p:tav>
                                      </p:tavLst>
                                    </p:anim>
                                    <p:anim calcmode="lin" valueType="num">
                                      <p:cBhvr additive="base">
                                        <p:cTn id="92" dur="500" fill="hold"/>
                                        <p:tgtEl>
                                          <p:spTgt spid="33180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1781" grpId="0" animBg="1"/>
      <p:bldP spid="331782" grpId="0" animBg="1"/>
      <p:bldP spid="331783" grpId="0" animBg="1"/>
      <p:bldP spid="331787" grpId="0" autoUpdateAnimBg="0"/>
      <p:bldP spid="331788" grpId="0" autoUpdateAnimBg="0"/>
      <p:bldP spid="331789" grpId="0" autoUpdateAnimBg="0"/>
      <p:bldP spid="331793" grpId="0" animBg="1"/>
      <p:bldP spid="331794" grpId="0" animBg="1"/>
      <p:bldP spid="331795" grpId="0" animBg="1"/>
      <p:bldP spid="331797" grpId="0" autoUpdateAnimBg="0"/>
      <p:bldP spid="331798" grpId="0" autoUpdateAnimBg="0"/>
      <p:bldP spid="331799" grpId="0" autoUpdateAnimBg="0"/>
      <p:bldP spid="331800" grpId="0" autoUpdateAnimBg="0"/>
      <p:bldP spid="331801" grpId="0" autoUpdateAnimBg="0"/>
      <p:bldP spid="331803" grpId="0" autoUpdateAnimBg="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pPr eaLnBrk="1" hangingPunct="1"/>
            <a:r>
              <a:rPr lang="nl-BE" altLang="en-US" smtClean="0"/>
              <a:t>Optimal stabilisation</a:t>
            </a:r>
            <a:endParaRPr lang="en-US" altLang="en-US" smtClean="0"/>
          </a:p>
        </p:txBody>
      </p:sp>
      <p:grpSp>
        <p:nvGrpSpPr>
          <p:cNvPr id="130051" name="Group 3"/>
          <p:cNvGrpSpPr>
            <a:grpSpLocks noChangeAspect="1"/>
          </p:cNvGrpSpPr>
          <p:nvPr/>
        </p:nvGrpSpPr>
        <p:grpSpPr bwMode="auto">
          <a:xfrm>
            <a:off x="395288" y="1773238"/>
            <a:ext cx="5832475" cy="4484687"/>
            <a:chOff x="3346" y="9003"/>
            <a:chExt cx="4985" cy="3900"/>
          </a:xfrm>
        </p:grpSpPr>
        <p:sp>
          <p:nvSpPr>
            <p:cNvPr id="130053" name="AutoShape 4"/>
            <p:cNvSpPr>
              <a:spLocks noChangeAspect="1" noChangeArrowheads="1"/>
            </p:cNvSpPr>
            <p:nvPr/>
          </p:nvSpPr>
          <p:spPr bwMode="auto">
            <a:xfrm>
              <a:off x="3346" y="9003"/>
              <a:ext cx="4985" cy="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0054" name="Line 5"/>
            <p:cNvSpPr>
              <a:spLocks noChangeShapeType="1"/>
            </p:cNvSpPr>
            <p:nvPr/>
          </p:nvSpPr>
          <p:spPr bwMode="auto">
            <a:xfrm>
              <a:off x="6208" y="10130"/>
              <a:ext cx="17" cy="243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30055" name="Line 6"/>
            <p:cNvSpPr>
              <a:spLocks noChangeShapeType="1"/>
            </p:cNvSpPr>
            <p:nvPr/>
          </p:nvSpPr>
          <p:spPr bwMode="auto">
            <a:xfrm>
              <a:off x="5964" y="9191"/>
              <a:ext cx="1658" cy="16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30056" name="Line 7"/>
            <p:cNvSpPr>
              <a:spLocks noChangeShapeType="1"/>
            </p:cNvSpPr>
            <p:nvPr/>
          </p:nvSpPr>
          <p:spPr bwMode="auto">
            <a:xfrm>
              <a:off x="5285" y="10036"/>
              <a:ext cx="1846" cy="187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30057" name="Line 8"/>
            <p:cNvSpPr>
              <a:spLocks noChangeShapeType="1"/>
            </p:cNvSpPr>
            <p:nvPr/>
          </p:nvSpPr>
          <p:spPr bwMode="auto">
            <a:xfrm>
              <a:off x="5702" y="9636"/>
              <a:ext cx="1483" cy="150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30058" name="Line 9"/>
            <p:cNvSpPr>
              <a:spLocks noChangeShapeType="1"/>
            </p:cNvSpPr>
            <p:nvPr/>
          </p:nvSpPr>
          <p:spPr bwMode="auto">
            <a:xfrm flipV="1">
              <a:off x="3870" y="9546"/>
              <a:ext cx="2967" cy="3019"/>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GB"/>
            </a:p>
          </p:txBody>
        </p:sp>
        <p:sp>
          <p:nvSpPr>
            <p:cNvPr id="130059" name="Arc 10"/>
            <p:cNvSpPr>
              <a:spLocks/>
            </p:cNvSpPr>
            <p:nvPr/>
          </p:nvSpPr>
          <p:spPr bwMode="auto">
            <a:xfrm>
              <a:off x="5179" y="10373"/>
              <a:ext cx="872" cy="683"/>
            </a:xfrm>
            <a:custGeom>
              <a:avLst/>
              <a:gdLst>
                <a:gd name="T0" fmla="*/ 241 w 21600"/>
                <a:gd name="T1" fmla="*/ 0 h 20761"/>
                <a:gd name="T2" fmla="*/ 872 w 21600"/>
                <a:gd name="T3" fmla="*/ 683 h 20761"/>
                <a:gd name="T4" fmla="*/ 0 w 21600"/>
                <a:gd name="T5" fmla="*/ 683 h 20761"/>
                <a:gd name="T6" fmla="*/ 0 60000 65536"/>
                <a:gd name="T7" fmla="*/ 0 60000 65536"/>
                <a:gd name="T8" fmla="*/ 0 60000 65536"/>
                <a:gd name="T9" fmla="*/ 0 w 21600"/>
                <a:gd name="T10" fmla="*/ 0 h 20761"/>
                <a:gd name="T11" fmla="*/ 21600 w 21600"/>
                <a:gd name="T12" fmla="*/ 20761 h 20761"/>
              </a:gdLst>
              <a:ahLst/>
              <a:cxnLst>
                <a:cxn ang="T6">
                  <a:pos x="T0" y="T1"/>
                </a:cxn>
                <a:cxn ang="T7">
                  <a:pos x="T2" y="T3"/>
                </a:cxn>
                <a:cxn ang="T8">
                  <a:pos x="T4" y="T5"/>
                </a:cxn>
              </a:cxnLst>
              <a:rect l="T9" t="T10" r="T11" b="T12"/>
              <a:pathLst>
                <a:path w="21600" h="20761" fill="none" extrusionOk="0">
                  <a:moveTo>
                    <a:pt x="5962" y="0"/>
                  </a:moveTo>
                  <a:cubicBezTo>
                    <a:pt x="15221" y="2659"/>
                    <a:pt x="21600" y="11128"/>
                    <a:pt x="21600" y="20761"/>
                  </a:cubicBezTo>
                </a:path>
                <a:path w="21600" h="20761" stroke="0" extrusionOk="0">
                  <a:moveTo>
                    <a:pt x="5962" y="0"/>
                  </a:moveTo>
                  <a:cubicBezTo>
                    <a:pt x="15221" y="2659"/>
                    <a:pt x="21600" y="11128"/>
                    <a:pt x="21600" y="20761"/>
                  </a:cubicBezTo>
                  <a:lnTo>
                    <a:pt x="0" y="20761"/>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0060" name="Arc 11"/>
            <p:cNvSpPr>
              <a:spLocks/>
            </p:cNvSpPr>
            <p:nvPr/>
          </p:nvSpPr>
          <p:spPr bwMode="auto">
            <a:xfrm>
              <a:off x="5527" y="9902"/>
              <a:ext cx="872" cy="682"/>
            </a:xfrm>
            <a:custGeom>
              <a:avLst/>
              <a:gdLst>
                <a:gd name="T0" fmla="*/ 241 w 21600"/>
                <a:gd name="T1" fmla="*/ 0 h 20761"/>
                <a:gd name="T2" fmla="*/ 872 w 21600"/>
                <a:gd name="T3" fmla="*/ 682 h 20761"/>
                <a:gd name="T4" fmla="*/ 0 w 21600"/>
                <a:gd name="T5" fmla="*/ 682 h 20761"/>
                <a:gd name="T6" fmla="*/ 0 60000 65536"/>
                <a:gd name="T7" fmla="*/ 0 60000 65536"/>
                <a:gd name="T8" fmla="*/ 0 60000 65536"/>
                <a:gd name="T9" fmla="*/ 0 w 21600"/>
                <a:gd name="T10" fmla="*/ 0 h 20761"/>
                <a:gd name="T11" fmla="*/ 21600 w 21600"/>
                <a:gd name="T12" fmla="*/ 20761 h 20761"/>
              </a:gdLst>
              <a:ahLst/>
              <a:cxnLst>
                <a:cxn ang="T6">
                  <a:pos x="T0" y="T1"/>
                </a:cxn>
                <a:cxn ang="T7">
                  <a:pos x="T2" y="T3"/>
                </a:cxn>
                <a:cxn ang="T8">
                  <a:pos x="T4" y="T5"/>
                </a:cxn>
              </a:cxnLst>
              <a:rect l="T9" t="T10" r="T11" b="T12"/>
              <a:pathLst>
                <a:path w="21600" h="20761" fill="none" extrusionOk="0">
                  <a:moveTo>
                    <a:pt x="5962" y="0"/>
                  </a:moveTo>
                  <a:cubicBezTo>
                    <a:pt x="15221" y="2659"/>
                    <a:pt x="21600" y="11128"/>
                    <a:pt x="21600" y="20761"/>
                  </a:cubicBezTo>
                </a:path>
                <a:path w="21600" h="20761" stroke="0" extrusionOk="0">
                  <a:moveTo>
                    <a:pt x="5962" y="0"/>
                  </a:moveTo>
                  <a:cubicBezTo>
                    <a:pt x="15221" y="2659"/>
                    <a:pt x="21600" y="11128"/>
                    <a:pt x="21600" y="20761"/>
                  </a:cubicBezTo>
                  <a:lnTo>
                    <a:pt x="0" y="20761"/>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0061" name="Arc 12"/>
            <p:cNvSpPr>
              <a:spLocks/>
            </p:cNvSpPr>
            <p:nvPr/>
          </p:nvSpPr>
          <p:spPr bwMode="auto">
            <a:xfrm>
              <a:off x="5964" y="9636"/>
              <a:ext cx="872" cy="682"/>
            </a:xfrm>
            <a:custGeom>
              <a:avLst/>
              <a:gdLst>
                <a:gd name="T0" fmla="*/ 241 w 21600"/>
                <a:gd name="T1" fmla="*/ 0 h 20761"/>
                <a:gd name="T2" fmla="*/ 872 w 21600"/>
                <a:gd name="T3" fmla="*/ 682 h 20761"/>
                <a:gd name="T4" fmla="*/ 0 w 21600"/>
                <a:gd name="T5" fmla="*/ 682 h 20761"/>
                <a:gd name="T6" fmla="*/ 0 60000 65536"/>
                <a:gd name="T7" fmla="*/ 0 60000 65536"/>
                <a:gd name="T8" fmla="*/ 0 60000 65536"/>
                <a:gd name="T9" fmla="*/ 0 w 21600"/>
                <a:gd name="T10" fmla="*/ 0 h 20761"/>
                <a:gd name="T11" fmla="*/ 21600 w 21600"/>
                <a:gd name="T12" fmla="*/ 20761 h 20761"/>
              </a:gdLst>
              <a:ahLst/>
              <a:cxnLst>
                <a:cxn ang="T6">
                  <a:pos x="T0" y="T1"/>
                </a:cxn>
                <a:cxn ang="T7">
                  <a:pos x="T2" y="T3"/>
                </a:cxn>
                <a:cxn ang="T8">
                  <a:pos x="T4" y="T5"/>
                </a:cxn>
              </a:cxnLst>
              <a:rect l="T9" t="T10" r="T11" b="T12"/>
              <a:pathLst>
                <a:path w="21600" h="20761" fill="none" extrusionOk="0">
                  <a:moveTo>
                    <a:pt x="5962" y="0"/>
                  </a:moveTo>
                  <a:cubicBezTo>
                    <a:pt x="15221" y="2659"/>
                    <a:pt x="21600" y="11128"/>
                    <a:pt x="21600" y="20761"/>
                  </a:cubicBezTo>
                </a:path>
                <a:path w="21600" h="20761" stroke="0" extrusionOk="0">
                  <a:moveTo>
                    <a:pt x="5962" y="0"/>
                  </a:moveTo>
                  <a:cubicBezTo>
                    <a:pt x="15221" y="2659"/>
                    <a:pt x="21600" y="11128"/>
                    <a:pt x="21600" y="20761"/>
                  </a:cubicBezTo>
                  <a:lnTo>
                    <a:pt x="0" y="20761"/>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0062" name="Line 13"/>
            <p:cNvSpPr>
              <a:spLocks noChangeShapeType="1"/>
            </p:cNvSpPr>
            <p:nvPr/>
          </p:nvSpPr>
          <p:spPr bwMode="auto">
            <a:xfrm flipH="1">
              <a:off x="3870" y="9813"/>
              <a:ext cx="2706" cy="0"/>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GB"/>
            </a:p>
          </p:txBody>
        </p:sp>
        <p:sp>
          <p:nvSpPr>
            <p:cNvPr id="130063" name="Line 14"/>
            <p:cNvSpPr>
              <a:spLocks noChangeShapeType="1"/>
            </p:cNvSpPr>
            <p:nvPr/>
          </p:nvSpPr>
          <p:spPr bwMode="auto">
            <a:xfrm>
              <a:off x="6576" y="9813"/>
              <a:ext cx="0" cy="2752"/>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GB"/>
            </a:p>
          </p:txBody>
        </p:sp>
        <p:sp>
          <p:nvSpPr>
            <p:cNvPr id="130064" name="Line 15"/>
            <p:cNvSpPr>
              <a:spLocks noChangeShapeType="1"/>
            </p:cNvSpPr>
            <p:nvPr/>
          </p:nvSpPr>
          <p:spPr bwMode="auto">
            <a:xfrm>
              <a:off x="6225" y="10168"/>
              <a:ext cx="699" cy="0"/>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GB"/>
            </a:p>
          </p:txBody>
        </p:sp>
        <p:sp>
          <p:nvSpPr>
            <p:cNvPr id="130065" name="Line 16"/>
            <p:cNvSpPr>
              <a:spLocks noChangeShapeType="1"/>
            </p:cNvSpPr>
            <p:nvPr/>
          </p:nvSpPr>
          <p:spPr bwMode="auto">
            <a:xfrm>
              <a:off x="6924" y="10168"/>
              <a:ext cx="0" cy="2397"/>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GB"/>
            </a:p>
          </p:txBody>
        </p:sp>
        <p:sp>
          <p:nvSpPr>
            <p:cNvPr id="130066" name="Text Box 17"/>
            <p:cNvSpPr txBox="1">
              <a:spLocks noChangeArrowheads="1"/>
            </p:cNvSpPr>
            <p:nvPr/>
          </p:nvSpPr>
          <p:spPr bwMode="auto">
            <a:xfrm>
              <a:off x="5879" y="9990"/>
              <a:ext cx="349"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solidFill>
                    <a:srgbClr val="000000"/>
                  </a:solidFill>
                </a:rPr>
                <a:t>A</a:t>
              </a:r>
              <a:endParaRPr lang="en-US" altLang="en-US" sz="2400">
                <a:latin typeface="Verdana" panose="020B0604030504040204" pitchFamily="34" charset="0"/>
              </a:endParaRPr>
            </a:p>
          </p:txBody>
        </p:sp>
        <p:sp>
          <p:nvSpPr>
            <p:cNvPr id="130067" name="Text Box 18"/>
            <p:cNvSpPr txBox="1">
              <a:spLocks noChangeArrowheads="1"/>
            </p:cNvSpPr>
            <p:nvPr/>
          </p:nvSpPr>
          <p:spPr bwMode="auto">
            <a:xfrm>
              <a:off x="6402" y="9456"/>
              <a:ext cx="523"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solidFill>
                    <a:srgbClr val="000000"/>
                  </a:solidFill>
                </a:rPr>
                <a:t>B</a:t>
              </a:r>
              <a:endParaRPr lang="en-US" altLang="en-US" sz="2400">
                <a:latin typeface="Verdana" panose="020B0604030504040204" pitchFamily="34" charset="0"/>
              </a:endParaRPr>
            </a:p>
          </p:txBody>
        </p:sp>
        <p:sp>
          <p:nvSpPr>
            <p:cNvPr id="130068" name="Text Box 19"/>
            <p:cNvSpPr txBox="1">
              <a:spLocks noChangeArrowheads="1"/>
            </p:cNvSpPr>
            <p:nvPr/>
          </p:nvSpPr>
          <p:spPr bwMode="auto">
            <a:xfrm>
              <a:off x="5615" y="10257"/>
              <a:ext cx="787"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solidFill>
                    <a:srgbClr val="000000"/>
                  </a:solidFill>
                </a:rPr>
                <a:t>C</a:t>
              </a:r>
              <a:endParaRPr lang="en-US" altLang="en-US" sz="2400">
                <a:latin typeface="Verdana" panose="020B0604030504040204" pitchFamily="34" charset="0"/>
              </a:endParaRPr>
            </a:p>
          </p:txBody>
        </p:sp>
        <p:sp>
          <p:nvSpPr>
            <p:cNvPr id="130069" name="Text Box 20"/>
            <p:cNvSpPr txBox="1">
              <a:spLocks noChangeArrowheads="1"/>
            </p:cNvSpPr>
            <p:nvPr/>
          </p:nvSpPr>
          <p:spPr bwMode="auto">
            <a:xfrm>
              <a:off x="6923" y="9990"/>
              <a:ext cx="523"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solidFill>
                    <a:srgbClr val="000000"/>
                  </a:solidFill>
                </a:rPr>
                <a:t>B’</a:t>
              </a:r>
              <a:endParaRPr lang="en-US" altLang="en-US" sz="2400">
                <a:latin typeface="Verdana" panose="020B0604030504040204" pitchFamily="34" charset="0"/>
              </a:endParaRPr>
            </a:p>
          </p:txBody>
        </p:sp>
        <p:sp>
          <p:nvSpPr>
            <p:cNvPr id="130070" name="Text Box 21"/>
            <p:cNvSpPr txBox="1">
              <a:spLocks noChangeArrowheads="1"/>
            </p:cNvSpPr>
            <p:nvPr/>
          </p:nvSpPr>
          <p:spPr bwMode="auto">
            <a:xfrm>
              <a:off x="7009" y="10791"/>
              <a:ext cx="437"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solidFill>
                    <a:srgbClr val="000000"/>
                  </a:solidFill>
                </a:rPr>
                <a:t>U</a:t>
              </a:r>
              <a:endParaRPr lang="en-US" altLang="en-US" sz="2400">
                <a:latin typeface="Verdana" panose="020B0604030504040204" pitchFamily="34" charset="0"/>
              </a:endParaRPr>
            </a:p>
          </p:txBody>
        </p:sp>
        <p:sp>
          <p:nvSpPr>
            <p:cNvPr id="130071" name="Text Box 22"/>
            <p:cNvSpPr txBox="1">
              <a:spLocks noChangeArrowheads="1"/>
            </p:cNvSpPr>
            <p:nvPr/>
          </p:nvSpPr>
          <p:spPr bwMode="auto">
            <a:xfrm>
              <a:off x="7446" y="10522"/>
              <a:ext cx="607"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solidFill>
                    <a:srgbClr val="000000"/>
                  </a:solidFill>
                </a:rPr>
                <a:t>U</a:t>
              </a:r>
              <a:r>
                <a:rPr lang="en-US" altLang="en-US" sz="1200" baseline="-25000">
                  <a:solidFill>
                    <a:srgbClr val="000000"/>
                  </a:solidFill>
                </a:rPr>
                <a:t>U</a:t>
              </a:r>
              <a:endParaRPr lang="en-US" altLang="en-US" sz="2400">
                <a:latin typeface="Verdana" panose="020B0604030504040204" pitchFamily="34" charset="0"/>
              </a:endParaRPr>
            </a:p>
          </p:txBody>
        </p:sp>
        <p:sp>
          <p:nvSpPr>
            <p:cNvPr id="130072" name="Text Box 23"/>
            <p:cNvSpPr txBox="1">
              <a:spLocks noChangeArrowheads="1"/>
            </p:cNvSpPr>
            <p:nvPr/>
          </p:nvSpPr>
          <p:spPr bwMode="auto">
            <a:xfrm>
              <a:off x="6050" y="12565"/>
              <a:ext cx="612"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solidFill>
                    <a:srgbClr val="000000"/>
                  </a:solidFill>
                </a:rPr>
                <a:t>U</a:t>
              </a:r>
              <a:r>
                <a:rPr lang="en-US" altLang="en-US" sz="1200" baseline="-25000">
                  <a:solidFill>
                    <a:srgbClr val="000000"/>
                  </a:solidFill>
                </a:rPr>
                <a:t>N</a:t>
              </a:r>
              <a:endParaRPr lang="en-US" altLang="en-US" sz="2400">
                <a:latin typeface="Verdana" panose="020B0604030504040204" pitchFamily="34" charset="0"/>
              </a:endParaRPr>
            </a:p>
          </p:txBody>
        </p:sp>
        <p:sp>
          <p:nvSpPr>
            <p:cNvPr id="130073" name="Text Box 24"/>
            <p:cNvSpPr txBox="1">
              <a:spLocks noChangeArrowheads="1"/>
            </p:cNvSpPr>
            <p:nvPr/>
          </p:nvSpPr>
          <p:spPr bwMode="auto">
            <a:xfrm>
              <a:off x="6402" y="12565"/>
              <a:ext cx="607"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solidFill>
                    <a:srgbClr val="000000"/>
                  </a:solidFill>
                </a:rPr>
                <a:t>U</a:t>
              </a:r>
              <a:r>
                <a:rPr lang="en-US" altLang="en-US" sz="1200" baseline="-25000">
                  <a:solidFill>
                    <a:srgbClr val="000000"/>
                  </a:solidFill>
                </a:rPr>
                <a:t>1</a:t>
              </a:r>
              <a:endParaRPr lang="en-US" altLang="en-US" sz="2400">
                <a:latin typeface="Verdana" panose="020B0604030504040204" pitchFamily="34" charset="0"/>
              </a:endParaRPr>
            </a:p>
          </p:txBody>
        </p:sp>
        <p:sp>
          <p:nvSpPr>
            <p:cNvPr id="130074" name="Text Box 25"/>
            <p:cNvSpPr txBox="1">
              <a:spLocks noChangeArrowheads="1"/>
            </p:cNvSpPr>
            <p:nvPr/>
          </p:nvSpPr>
          <p:spPr bwMode="auto">
            <a:xfrm>
              <a:off x="6837" y="12565"/>
              <a:ext cx="523"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solidFill>
                    <a:srgbClr val="000000"/>
                  </a:solidFill>
                </a:rPr>
                <a:t>U</a:t>
              </a:r>
              <a:r>
                <a:rPr lang="en-US" altLang="en-US" sz="1200" baseline="-25000">
                  <a:solidFill>
                    <a:srgbClr val="000000"/>
                  </a:solidFill>
                </a:rPr>
                <a:t>2</a:t>
              </a:r>
              <a:endParaRPr lang="en-US" altLang="en-US" sz="2400">
                <a:latin typeface="Verdana" panose="020B0604030504040204" pitchFamily="34" charset="0"/>
              </a:endParaRPr>
            </a:p>
          </p:txBody>
        </p:sp>
        <p:sp>
          <p:nvSpPr>
            <p:cNvPr id="130075" name="Text Box 26"/>
            <p:cNvSpPr txBox="1">
              <a:spLocks noChangeArrowheads="1"/>
            </p:cNvSpPr>
            <p:nvPr/>
          </p:nvSpPr>
          <p:spPr bwMode="auto">
            <a:xfrm rot="-5400000">
              <a:off x="3296" y="9506"/>
              <a:ext cx="477" cy="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Verdana" panose="020B0604030504040204" pitchFamily="34" charset="0"/>
              </a:endParaRPr>
            </a:p>
          </p:txBody>
        </p:sp>
        <p:sp>
          <p:nvSpPr>
            <p:cNvPr id="130076" name="Text Box 27"/>
            <p:cNvSpPr txBox="1">
              <a:spLocks noChangeArrowheads="1"/>
            </p:cNvSpPr>
            <p:nvPr/>
          </p:nvSpPr>
          <p:spPr bwMode="auto">
            <a:xfrm>
              <a:off x="3521" y="9546"/>
              <a:ext cx="697"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sz="1200">
                  <a:solidFill>
                    <a:srgbClr val="000000"/>
                  </a:solidFill>
                </a:rPr>
                <a:t>π</a:t>
              </a:r>
              <a:r>
                <a:rPr lang="nl-BE" altLang="en-US" sz="1200" baseline="-25000">
                  <a:solidFill>
                    <a:srgbClr val="000000"/>
                  </a:solidFill>
                </a:rPr>
                <a:t>1</a:t>
              </a:r>
              <a:endParaRPr lang="en-US" altLang="en-US" sz="2400">
                <a:latin typeface="Verdana" panose="020B0604030504040204" pitchFamily="34" charset="0"/>
              </a:endParaRPr>
            </a:p>
          </p:txBody>
        </p:sp>
        <p:sp>
          <p:nvSpPr>
            <p:cNvPr id="130077" name="Line 28"/>
            <p:cNvSpPr>
              <a:spLocks noChangeShapeType="1"/>
            </p:cNvSpPr>
            <p:nvPr/>
          </p:nvSpPr>
          <p:spPr bwMode="auto">
            <a:xfrm flipV="1">
              <a:off x="3900" y="9567"/>
              <a:ext cx="1" cy="300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30078" name="Line 29"/>
            <p:cNvSpPr>
              <a:spLocks noChangeShapeType="1"/>
            </p:cNvSpPr>
            <p:nvPr/>
          </p:nvSpPr>
          <p:spPr bwMode="auto">
            <a:xfrm>
              <a:off x="3900" y="12572"/>
              <a:ext cx="3969"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30079" name="Text Box 30"/>
            <p:cNvSpPr txBox="1">
              <a:spLocks noChangeArrowheads="1"/>
            </p:cNvSpPr>
            <p:nvPr/>
          </p:nvSpPr>
          <p:spPr bwMode="auto">
            <a:xfrm>
              <a:off x="6946" y="11727"/>
              <a:ext cx="646" cy="46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BE" altLang="en-US" sz="1400">
                  <a:latin typeface="Verdana" panose="020B0604030504040204" pitchFamily="34" charset="0"/>
                </a:rPr>
                <a:t>U</a:t>
              </a:r>
              <a:r>
                <a:rPr lang="nl-BE" altLang="en-US" sz="1400" baseline="-25000">
                  <a:latin typeface="Verdana" panose="020B0604030504040204" pitchFamily="34" charset="0"/>
                </a:rPr>
                <a:t>L</a:t>
              </a:r>
              <a:endParaRPr lang="en-US" altLang="en-US" sz="2400">
                <a:latin typeface="Verdana" panose="020B0604030504040204" pitchFamily="34" charset="0"/>
              </a:endParaRPr>
            </a:p>
          </p:txBody>
        </p:sp>
      </p:grpSp>
      <p:sp>
        <p:nvSpPr>
          <p:cNvPr id="430111" name="Text Box 31"/>
          <p:cNvSpPr txBox="1">
            <a:spLocks noChangeArrowheads="1"/>
          </p:cNvSpPr>
          <p:nvPr/>
        </p:nvSpPr>
        <p:spPr bwMode="auto">
          <a:xfrm>
            <a:off x="5508625" y="1989138"/>
            <a:ext cx="3635375"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Tx/>
              <a:buChar char="•"/>
            </a:pPr>
            <a:r>
              <a:rPr lang="nl-BE" altLang="en-US" sz="2000">
                <a:latin typeface="Verdana" panose="020B0604030504040204" pitchFamily="34" charset="0"/>
              </a:rPr>
              <a:t>Dotted line is optimal stablisation line</a:t>
            </a:r>
          </a:p>
          <a:p>
            <a:pPr eaLnBrk="1" hangingPunct="1">
              <a:spcBef>
                <a:spcPct val="50000"/>
              </a:spcBef>
              <a:buFontTx/>
              <a:buChar char="•"/>
            </a:pPr>
            <a:r>
              <a:rPr lang="nl-BE" altLang="en-US" sz="2000">
                <a:latin typeface="Verdana" panose="020B0604030504040204" pitchFamily="34" charset="0"/>
              </a:rPr>
              <a:t>Without stabilisation unemployment would increase to B’ after shock</a:t>
            </a:r>
          </a:p>
          <a:p>
            <a:pPr eaLnBrk="1" hangingPunct="1">
              <a:spcBef>
                <a:spcPct val="50000"/>
              </a:spcBef>
              <a:buFontTx/>
              <a:buChar char="•"/>
            </a:pPr>
            <a:r>
              <a:rPr lang="nl-BE" altLang="en-US" sz="2000">
                <a:latin typeface="Verdana" panose="020B0604030504040204" pitchFamily="34" charset="0"/>
              </a:rPr>
              <a:t>With stabilisation increase in unemployment is limited to B</a:t>
            </a:r>
          </a:p>
          <a:p>
            <a:pPr eaLnBrk="1" hangingPunct="1">
              <a:spcBef>
                <a:spcPct val="50000"/>
              </a:spcBef>
              <a:buFontTx/>
              <a:buChar char="•"/>
            </a:pPr>
            <a:r>
              <a:rPr lang="nl-BE" altLang="en-US" sz="2000">
                <a:latin typeface="Verdana" panose="020B0604030504040204" pitchFamily="34" charset="0"/>
              </a:rPr>
              <a:t>The price paid is higher inflation </a:t>
            </a:r>
          </a:p>
          <a:p>
            <a:pPr eaLnBrk="1" hangingPunct="1">
              <a:spcBef>
                <a:spcPct val="50000"/>
              </a:spcBef>
              <a:buFontTx/>
              <a:buChar char="•"/>
            </a:pPr>
            <a:r>
              <a:rPr lang="nl-BE" altLang="en-US" sz="2000">
                <a:latin typeface="Verdana" panose="020B0604030504040204" pitchFamily="34" charset="0"/>
              </a:rPr>
              <a:t>Price increases with steepness of stabilisation line</a:t>
            </a:r>
            <a:endParaRPr lang="en-US" altLang="en-US" sz="2000">
              <a:latin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30111">
                                            <p:txEl>
                                              <p:pRg st="0" end="0"/>
                                            </p:txEl>
                                          </p:spTgt>
                                        </p:tgtEl>
                                        <p:attrNameLst>
                                          <p:attrName>style.visibility</p:attrName>
                                        </p:attrNameLst>
                                      </p:cBhvr>
                                      <p:to>
                                        <p:strVal val="visible"/>
                                      </p:to>
                                    </p:set>
                                    <p:anim calcmode="lin" valueType="num">
                                      <p:cBhvr additive="base">
                                        <p:cTn id="7" dur="500" fill="hold"/>
                                        <p:tgtEl>
                                          <p:spTgt spid="4301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301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30111">
                                            <p:txEl>
                                              <p:pRg st="1" end="1"/>
                                            </p:txEl>
                                          </p:spTgt>
                                        </p:tgtEl>
                                        <p:attrNameLst>
                                          <p:attrName>style.visibility</p:attrName>
                                        </p:attrNameLst>
                                      </p:cBhvr>
                                      <p:to>
                                        <p:strVal val="visible"/>
                                      </p:to>
                                    </p:set>
                                    <p:anim calcmode="lin" valueType="num">
                                      <p:cBhvr additive="base">
                                        <p:cTn id="13" dur="500" fill="hold"/>
                                        <p:tgtEl>
                                          <p:spTgt spid="4301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301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30111">
                                            <p:txEl>
                                              <p:pRg st="2" end="2"/>
                                            </p:txEl>
                                          </p:spTgt>
                                        </p:tgtEl>
                                        <p:attrNameLst>
                                          <p:attrName>style.visibility</p:attrName>
                                        </p:attrNameLst>
                                      </p:cBhvr>
                                      <p:to>
                                        <p:strVal val="visible"/>
                                      </p:to>
                                    </p:set>
                                    <p:anim calcmode="lin" valueType="num">
                                      <p:cBhvr additive="base">
                                        <p:cTn id="19" dur="500" fill="hold"/>
                                        <p:tgtEl>
                                          <p:spTgt spid="4301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301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30111">
                                            <p:txEl>
                                              <p:pRg st="3" end="3"/>
                                            </p:txEl>
                                          </p:spTgt>
                                        </p:tgtEl>
                                        <p:attrNameLst>
                                          <p:attrName>style.visibility</p:attrName>
                                        </p:attrNameLst>
                                      </p:cBhvr>
                                      <p:to>
                                        <p:strVal val="visible"/>
                                      </p:to>
                                    </p:set>
                                    <p:anim calcmode="lin" valueType="num">
                                      <p:cBhvr additive="base">
                                        <p:cTn id="25" dur="500" fill="hold"/>
                                        <p:tgtEl>
                                          <p:spTgt spid="43011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301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30111">
                                            <p:txEl>
                                              <p:pRg st="4" end="4"/>
                                            </p:txEl>
                                          </p:spTgt>
                                        </p:tgtEl>
                                        <p:attrNameLst>
                                          <p:attrName>style.visibility</p:attrName>
                                        </p:attrNameLst>
                                      </p:cBhvr>
                                      <p:to>
                                        <p:strVal val="visible"/>
                                      </p:to>
                                    </p:set>
                                    <p:anim calcmode="lin" valueType="num">
                                      <p:cBhvr additive="base">
                                        <p:cTn id="31" dur="500" fill="hold"/>
                                        <p:tgtEl>
                                          <p:spTgt spid="43011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3011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cont</a:t>
            </a:r>
            <a:endParaRPr lang="en-AU" dirty="0"/>
          </a:p>
        </p:txBody>
      </p:sp>
      <p:sp>
        <p:nvSpPr>
          <p:cNvPr id="3" name="Segnaposto contenuto 2"/>
          <p:cNvSpPr>
            <a:spLocks noGrp="1"/>
          </p:cNvSpPr>
          <p:nvPr>
            <p:ph idx="1"/>
          </p:nvPr>
        </p:nvSpPr>
        <p:spPr/>
        <p:txBody>
          <a:bodyPr/>
          <a:lstStyle/>
          <a:p>
            <a:r>
              <a:rPr lang="it-IT" dirty="0" smtClean="0"/>
              <a:t>Il livello dei prezzi era legato dalla quantità di oro disponibile . </a:t>
            </a:r>
            <a:endParaRPr lang="it-IT" dirty="0"/>
          </a:p>
          <a:p>
            <a:pPr marL="0" indent="0">
              <a:buNone/>
            </a:pPr>
            <a:endParaRPr lang="en-AU" dirty="0"/>
          </a:p>
          <a:p>
            <a:endParaRPr lang="en-AU" dirty="0"/>
          </a:p>
        </p:txBody>
      </p:sp>
    </p:spTree>
    <p:extLst>
      <p:ext uri="{BB962C8B-B14F-4D97-AF65-F5344CB8AC3E}">
        <p14:creationId xmlns:p14="http://schemas.microsoft.com/office/powerpoint/2010/main" val="92736669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457200" y="1101725"/>
            <a:ext cx="8229600" cy="727075"/>
          </a:xfrm>
        </p:spPr>
        <p:txBody>
          <a:bodyPr/>
          <a:lstStyle/>
          <a:p>
            <a:pPr eaLnBrk="1" hangingPunct="1"/>
            <a:r>
              <a:rPr lang="en-US" altLang="en-US" smtClean="0"/>
              <a:t>Stabilizzazione con un governatore conservatore allla Rogoff</a:t>
            </a:r>
          </a:p>
        </p:txBody>
      </p:sp>
      <p:grpSp>
        <p:nvGrpSpPr>
          <p:cNvPr id="131075" name="Group 3"/>
          <p:cNvGrpSpPr>
            <a:grpSpLocks noChangeAspect="1"/>
          </p:cNvGrpSpPr>
          <p:nvPr/>
        </p:nvGrpSpPr>
        <p:grpSpPr bwMode="auto">
          <a:xfrm>
            <a:off x="0" y="1600200"/>
            <a:ext cx="5805488" cy="4808538"/>
            <a:chOff x="3350" y="9003"/>
            <a:chExt cx="5350" cy="4508"/>
          </a:xfrm>
        </p:grpSpPr>
        <p:sp>
          <p:nvSpPr>
            <p:cNvPr id="131078" name="AutoShape 4"/>
            <p:cNvSpPr>
              <a:spLocks noChangeAspect="1" noChangeArrowheads="1"/>
            </p:cNvSpPr>
            <p:nvPr/>
          </p:nvSpPr>
          <p:spPr bwMode="auto">
            <a:xfrm>
              <a:off x="3350" y="9003"/>
              <a:ext cx="5350" cy="4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1079" name="Line 5"/>
            <p:cNvSpPr>
              <a:spLocks noChangeShapeType="1"/>
            </p:cNvSpPr>
            <p:nvPr/>
          </p:nvSpPr>
          <p:spPr bwMode="auto">
            <a:xfrm>
              <a:off x="6485" y="10318"/>
              <a:ext cx="1567" cy="16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31080" name="Line 6"/>
            <p:cNvSpPr>
              <a:spLocks noChangeShapeType="1"/>
            </p:cNvSpPr>
            <p:nvPr/>
          </p:nvSpPr>
          <p:spPr bwMode="auto">
            <a:xfrm>
              <a:off x="5146" y="10553"/>
              <a:ext cx="1845" cy="187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31081" name="Line 7"/>
            <p:cNvSpPr>
              <a:spLocks noChangeShapeType="1"/>
            </p:cNvSpPr>
            <p:nvPr/>
          </p:nvSpPr>
          <p:spPr bwMode="auto">
            <a:xfrm>
              <a:off x="6115" y="10693"/>
              <a:ext cx="1481" cy="150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31082" name="Line 8"/>
            <p:cNvSpPr>
              <a:spLocks noChangeShapeType="1"/>
            </p:cNvSpPr>
            <p:nvPr/>
          </p:nvSpPr>
          <p:spPr bwMode="auto">
            <a:xfrm flipV="1">
              <a:off x="4269" y="10975"/>
              <a:ext cx="3677" cy="1597"/>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GB"/>
            </a:p>
          </p:txBody>
        </p:sp>
        <p:sp>
          <p:nvSpPr>
            <p:cNvPr id="131083" name="Arc 9"/>
            <p:cNvSpPr>
              <a:spLocks/>
            </p:cNvSpPr>
            <p:nvPr/>
          </p:nvSpPr>
          <p:spPr bwMode="auto">
            <a:xfrm>
              <a:off x="5562" y="11398"/>
              <a:ext cx="872" cy="749"/>
            </a:xfrm>
            <a:custGeom>
              <a:avLst/>
              <a:gdLst>
                <a:gd name="T0" fmla="*/ 97 w 21600"/>
                <a:gd name="T1" fmla="*/ 0 h 22854"/>
                <a:gd name="T2" fmla="*/ 870 w 21600"/>
                <a:gd name="T3" fmla="*/ 749 h 22854"/>
                <a:gd name="T4" fmla="*/ 0 w 21600"/>
                <a:gd name="T5" fmla="*/ 703 h 22854"/>
                <a:gd name="T6" fmla="*/ 0 60000 65536"/>
                <a:gd name="T7" fmla="*/ 0 60000 65536"/>
                <a:gd name="T8" fmla="*/ 0 60000 65536"/>
                <a:gd name="T9" fmla="*/ 0 w 21600"/>
                <a:gd name="T10" fmla="*/ 0 h 22854"/>
                <a:gd name="T11" fmla="*/ 21600 w 21600"/>
                <a:gd name="T12" fmla="*/ 22854 h 22854"/>
              </a:gdLst>
              <a:ahLst/>
              <a:cxnLst>
                <a:cxn ang="T6">
                  <a:pos x="T0" y="T1"/>
                </a:cxn>
                <a:cxn ang="T7">
                  <a:pos x="T2" y="T3"/>
                </a:cxn>
                <a:cxn ang="T8">
                  <a:pos x="T4" y="T5"/>
                </a:cxn>
              </a:cxnLst>
              <a:rect l="T9" t="T10" r="T11" b="T12"/>
              <a:pathLst>
                <a:path w="21600" h="22854" fill="none" extrusionOk="0">
                  <a:moveTo>
                    <a:pt x="2407" y="-1"/>
                  </a:moveTo>
                  <a:cubicBezTo>
                    <a:pt x="13336" y="1225"/>
                    <a:pt x="21600" y="10467"/>
                    <a:pt x="21600" y="21465"/>
                  </a:cubicBezTo>
                  <a:cubicBezTo>
                    <a:pt x="21600" y="21928"/>
                    <a:pt x="21585" y="22391"/>
                    <a:pt x="21555" y="22854"/>
                  </a:cubicBezTo>
                </a:path>
                <a:path w="21600" h="22854" stroke="0" extrusionOk="0">
                  <a:moveTo>
                    <a:pt x="2407" y="-1"/>
                  </a:moveTo>
                  <a:cubicBezTo>
                    <a:pt x="13336" y="1225"/>
                    <a:pt x="21600" y="10467"/>
                    <a:pt x="21600" y="21465"/>
                  </a:cubicBezTo>
                  <a:cubicBezTo>
                    <a:pt x="21600" y="21928"/>
                    <a:pt x="21585" y="22391"/>
                    <a:pt x="21555" y="22854"/>
                  </a:cubicBezTo>
                  <a:lnTo>
                    <a:pt x="0" y="21465"/>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1084" name="Arc 10"/>
            <p:cNvSpPr>
              <a:spLocks/>
            </p:cNvSpPr>
            <p:nvPr/>
          </p:nvSpPr>
          <p:spPr bwMode="auto">
            <a:xfrm>
              <a:off x="6115" y="11163"/>
              <a:ext cx="873" cy="681"/>
            </a:xfrm>
            <a:custGeom>
              <a:avLst/>
              <a:gdLst>
                <a:gd name="T0" fmla="*/ 241 w 21600"/>
                <a:gd name="T1" fmla="*/ 0 h 20761"/>
                <a:gd name="T2" fmla="*/ 873 w 21600"/>
                <a:gd name="T3" fmla="*/ 681 h 20761"/>
                <a:gd name="T4" fmla="*/ 0 w 21600"/>
                <a:gd name="T5" fmla="*/ 681 h 20761"/>
                <a:gd name="T6" fmla="*/ 0 60000 65536"/>
                <a:gd name="T7" fmla="*/ 0 60000 65536"/>
                <a:gd name="T8" fmla="*/ 0 60000 65536"/>
                <a:gd name="T9" fmla="*/ 0 w 21600"/>
                <a:gd name="T10" fmla="*/ 0 h 20761"/>
                <a:gd name="T11" fmla="*/ 21600 w 21600"/>
                <a:gd name="T12" fmla="*/ 20761 h 20761"/>
              </a:gdLst>
              <a:ahLst/>
              <a:cxnLst>
                <a:cxn ang="T6">
                  <a:pos x="T0" y="T1"/>
                </a:cxn>
                <a:cxn ang="T7">
                  <a:pos x="T2" y="T3"/>
                </a:cxn>
                <a:cxn ang="T8">
                  <a:pos x="T4" y="T5"/>
                </a:cxn>
              </a:cxnLst>
              <a:rect l="T9" t="T10" r="T11" b="T12"/>
              <a:pathLst>
                <a:path w="21600" h="20761" fill="none" extrusionOk="0">
                  <a:moveTo>
                    <a:pt x="5962" y="0"/>
                  </a:moveTo>
                  <a:cubicBezTo>
                    <a:pt x="15221" y="2659"/>
                    <a:pt x="21600" y="11128"/>
                    <a:pt x="21600" y="20761"/>
                  </a:cubicBezTo>
                </a:path>
                <a:path w="21600" h="20761" stroke="0" extrusionOk="0">
                  <a:moveTo>
                    <a:pt x="5962" y="0"/>
                  </a:moveTo>
                  <a:cubicBezTo>
                    <a:pt x="15221" y="2659"/>
                    <a:pt x="21600" y="11128"/>
                    <a:pt x="21600" y="20761"/>
                  </a:cubicBezTo>
                  <a:lnTo>
                    <a:pt x="0" y="20761"/>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1085" name="Arc 11"/>
            <p:cNvSpPr>
              <a:spLocks/>
            </p:cNvSpPr>
            <p:nvPr/>
          </p:nvSpPr>
          <p:spPr bwMode="auto">
            <a:xfrm>
              <a:off x="6577" y="10881"/>
              <a:ext cx="873" cy="709"/>
            </a:xfrm>
            <a:custGeom>
              <a:avLst/>
              <a:gdLst>
                <a:gd name="T0" fmla="*/ 241 w 21600"/>
                <a:gd name="T1" fmla="*/ 0 h 21560"/>
                <a:gd name="T2" fmla="*/ 872 w 21600"/>
                <a:gd name="T3" fmla="*/ 709 h 21560"/>
                <a:gd name="T4" fmla="*/ 0 w 21600"/>
                <a:gd name="T5" fmla="*/ 683 h 21560"/>
                <a:gd name="T6" fmla="*/ 0 60000 65536"/>
                <a:gd name="T7" fmla="*/ 0 60000 65536"/>
                <a:gd name="T8" fmla="*/ 0 60000 65536"/>
                <a:gd name="T9" fmla="*/ 0 w 21600"/>
                <a:gd name="T10" fmla="*/ 0 h 21560"/>
                <a:gd name="T11" fmla="*/ 21600 w 21600"/>
                <a:gd name="T12" fmla="*/ 21560 h 21560"/>
              </a:gdLst>
              <a:ahLst/>
              <a:cxnLst>
                <a:cxn ang="T6">
                  <a:pos x="T0" y="T1"/>
                </a:cxn>
                <a:cxn ang="T7">
                  <a:pos x="T2" y="T3"/>
                </a:cxn>
                <a:cxn ang="T8">
                  <a:pos x="T4" y="T5"/>
                </a:cxn>
              </a:cxnLst>
              <a:rect l="T9" t="T10" r="T11" b="T12"/>
              <a:pathLst>
                <a:path w="21600" h="21560" fill="none" extrusionOk="0">
                  <a:moveTo>
                    <a:pt x="5962" y="0"/>
                  </a:moveTo>
                  <a:cubicBezTo>
                    <a:pt x="15221" y="2659"/>
                    <a:pt x="21600" y="11128"/>
                    <a:pt x="21600" y="20761"/>
                  </a:cubicBezTo>
                  <a:cubicBezTo>
                    <a:pt x="21600" y="21027"/>
                    <a:pt x="21595" y="21293"/>
                    <a:pt x="21585" y="21560"/>
                  </a:cubicBezTo>
                </a:path>
                <a:path w="21600" h="21560" stroke="0" extrusionOk="0">
                  <a:moveTo>
                    <a:pt x="5962" y="0"/>
                  </a:moveTo>
                  <a:cubicBezTo>
                    <a:pt x="15221" y="2659"/>
                    <a:pt x="21600" y="11128"/>
                    <a:pt x="21600" y="20761"/>
                  </a:cubicBezTo>
                  <a:cubicBezTo>
                    <a:pt x="21600" y="21027"/>
                    <a:pt x="21595" y="21293"/>
                    <a:pt x="21585" y="21560"/>
                  </a:cubicBezTo>
                  <a:lnTo>
                    <a:pt x="0" y="20761"/>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1086" name="Text Box 12"/>
            <p:cNvSpPr txBox="1">
              <a:spLocks noChangeArrowheads="1"/>
            </p:cNvSpPr>
            <p:nvPr/>
          </p:nvSpPr>
          <p:spPr bwMode="auto">
            <a:xfrm>
              <a:off x="6391" y="11258"/>
              <a:ext cx="350" cy="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solidFill>
                    <a:srgbClr val="000000"/>
                  </a:solidFill>
                </a:rPr>
                <a:t>A</a:t>
              </a:r>
              <a:endParaRPr lang="en-US" altLang="en-US" sz="2400">
                <a:latin typeface="Verdana" panose="020B0604030504040204" pitchFamily="34" charset="0"/>
              </a:endParaRPr>
            </a:p>
          </p:txBody>
        </p:sp>
        <p:sp>
          <p:nvSpPr>
            <p:cNvPr id="131087" name="Text Box 13"/>
            <p:cNvSpPr txBox="1">
              <a:spLocks noChangeArrowheads="1"/>
            </p:cNvSpPr>
            <p:nvPr/>
          </p:nvSpPr>
          <p:spPr bwMode="auto">
            <a:xfrm>
              <a:off x="7222" y="10881"/>
              <a:ext cx="360" cy="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solidFill>
                    <a:srgbClr val="000000"/>
                  </a:solidFill>
                </a:rPr>
                <a:t>B</a:t>
              </a:r>
              <a:endParaRPr lang="en-US" altLang="en-US" sz="2400">
                <a:latin typeface="Verdana" panose="020B0604030504040204" pitchFamily="34" charset="0"/>
              </a:endParaRPr>
            </a:p>
          </p:txBody>
        </p:sp>
        <p:sp>
          <p:nvSpPr>
            <p:cNvPr id="131088" name="Text Box 14"/>
            <p:cNvSpPr txBox="1">
              <a:spLocks noChangeArrowheads="1"/>
            </p:cNvSpPr>
            <p:nvPr/>
          </p:nvSpPr>
          <p:spPr bwMode="auto">
            <a:xfrm>
              <a:off x="6023" y="11352"/>
              <a:ext cx="461" cy="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solidFill>
                    <a:srgbClr val="000000"/>
                  </a:solidFill>
                </a:rPr>
                <a:t>C</a:t>
              </a:r>
              <a:endParaRPr lang="en-US" altLang="en-US" sz="2400">
                <a:latin typeface="Verdana" panose="020B0604030504040204" pitchFamily="34" charset="0"/>
              </a:endParaRPr>
            </a:p>
          </p:txBody>
        </p:sp>
        <p:sp>
          <p:nvSpPr>
            <p:cNvPr id="131089" name="Text Box 15"/>
            <p:cNvSpPr txBox="1">
              <a:spLocks noChangeArrowheads="1"/>
            </p:cNvSpPr>
            <p:nvPr/>
          </p:nvSpPr>
          <p:spPr bwMode="auto">
            <a:xfrm>
              <a:off x="7500" y="11258"/>
              <a:ext cx="392" cy="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solidFill>
                    <a:srgbClr val="000000"/>
                  </a:solidFill>
                </a:rPr>
                <a:t>B’</a:t>
              </a:r>
              <a:endParaRPr lang="en-US" altLang="en-US" sz="2400">
                <a:latin typeface="Verdana" panose="020B0604030504040204" pitchFamily="34" charset="0"/>
              </a:endParaRPr>
            </a:p>
          </p:txBody>
        </p:sp>
        <p:sp>
          <p:nvSpPr>
            <p:cNvPr id="131090" name="Text Box 16"/>
            <p:cNvSpPr txBox="1">
              <a:spLocks noChangeArrowheads="1"/>
            </p:cNvSpPr>
            <p:nvPr/>
          </p:nvSpPr>
          <p:spPr bwMode="auto">
            <a:xfrm>
              <a:off x="7500" y="12102"/>
              <a:ext cx="436" cy="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solidFill>
                    <a:srgbClr val="000000"/>
                  </a:solidFill>
                </a:rPr>
                <a:t>U</a:t>
              </a:r>
              <a:endParaRPr lang="en-US" altLang="en-US" sz="2400">
                <a:latin typeface="Verdana" panose="020B0604030504040204" pitchFamily="34" charset="0"/>
              </a:endParaRPr>
            </a:p>
          </p:txBody>
        </p:sp>
        <p:sp>
          <p:nvSpPr>
            <p:cNvPr id="131091" name="Text Box 17"/>
            <p:cNvSpPr txBox="1">
              <a:spLocks noChangeArrowheads="1"/>
            </p:cNvSpPr>
            <p:nvPr/>
          </p:nvSpPr>
          <p:spPr bwMode="auto">
            <a:xfrm>
              <a:off x="8053" y="11820"/>
              <a:ext cx="609" cy="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solidFill>
                    <a:srgbClr val="000000"/>
                  </a:solidFill>
                </a:rPr>
                <a:t>U</a:t>
              </a:r>
              <a:r>
                <a:rPr lang="en-US" altLang="en-US" sz="1200" baseline="-25000">
                  <a:solidFill>
                    <a:srgbClr val="000000"/>
                  </a:solidFill>
                </a:rPr>
                <a:t>U</a:t>
              </a:r>
              <a:endParaRPr lang="en-US" altLang="en-US" sz="2400">
                <a:latin typeface="Verdana" panose="020B0604030504040204" pitchFamily="34" charset="0"/>
              </a:endParaRPr>
            </a:p>
          </p:txBody>
        </p:sp>
        <p:sp>
          <p:nvSpPr>
            <p:cNvPr id="131092" name="Text Box 18"/>
            <p:cNvSpPr txBox="1">
              <a:spLocks noChangeArrowheads="1"/>
            </p:cNvSpPr>
            <p:nvPr/>
          </p:nvSpPr>
          <p:spPr bwMode="auto">
            <a:xfrm>
              <a:off x="6577" y="12572"/>
              <a:ext cx="526" cy="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solidFill>
                    <a:srgbClr val="000000"/>
                  </a:solidFill>
                </a:rPr>
                <a:t>U</a:t>
              </a:r>
              <a:r>
                <a:rPr lang="en-US" altLang="en-US" sz="1200" baseline="-25000">
                  <a:solidFill>
                    <a:srgbClr val="000000"/>
                  </a:solidFill>
                </a:rPr>
                <a:t>N</a:t>
              </a:r>
              <a:endParaRPr lang="en-US" altLang="en-US" sz="2400">
                <a:latin typeface="Verdana" panose="020B0604030504040204" pitchFamily="34" charset="0"/>
              </a:endParaRPr>
            </a:p>
          </p:txBody>
        </p:sp>
        <p:sp>
          <p:nvSpPr>
            <p:cNvPr id="131093" name="Text Box 19"/>
            <p:cNvSpPr txBox="1">
              <a:spLocks noChangeArrowheads="1"/>
            </p:cNvSpPr>
            <p:nvPr/>
          </p:nvSpPr>
          <p:spPr bwMode="auto">
            <a:xfrm>
              <a:off x="7132" y="12572"/>
              <a:ext cx="461" cy="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solidFill>
                    <a:srgbClr val="000000"/>
                  </a:solidFill>
                </a:rPr>
                <a:t>U</a:t>
              </a:r>
              <a:r>
                <a:rPr lang="en-US" altLang="en-US" sz="1200" baseline="-25000">
                  <a:solidFill>
                    <a:srgbClr val="000000"/>
                  </a:solidFill>
                </a:rPr>
                <a:t>1</a:t>
              </a:r>
              <a:endParaRPr lang="en-US" altLang="en-US" sz="2400">
                <a:latin typeface="Verdana" panose="020B0604030504040204" pitchFamily="34" charset="0"/>
              </a:endParaRPr>
            </a:p>
          </p:txBody>
        </p:sp>
        <p:sp>
          <p:nvSpPr>
            <p:cNvPr id="131094" name="Text Box 20"/>
            <p:cNvSpPr txBox="1">
              <a:spLocks noChangeArrowheads="1"/>
            </p:cNvSpPr>
            <p:nvPr/>
          </p:nvSpPr>
          <p:spPr bwMode="auto">
            <a:xfrm>
              <a:off x="7500" y="12572"/>
              <a:ext cx="523" cy="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a:solidFill>
                    <a:srgbClr val="000000"/>
                  </a:solidFill>
                </a:rPr>
                <a:t>U</a:t>
              </a:r>
              <a:r>
                <a:rPr lang="en-US" altLang="en-US" sz="1200" baseline="-25000">
                  <a:solidFill>
                    <a:srgbClr val="000000"/>
                  </a:solidFill>
                </a:rPr>
                <a:t>2</a:t>
              </a:r>
              <a:endParaRPr lang="en-US" altLang="en-US" sz="2400">
                <a:latin typeface="Verdana" panose="020B0604030504040204" pitchFamily="34" charset="0"/>
              </a:endParaRPr>
            </a:p>
          </p:txBody>
        </p:sp>
        <p:sp>
          <p:nvSpPr>
            <p:cNvPr id="131095" name="Text Box 21"/>
            <p:cNvSpPr txBox="1">
              <a:spLocks noChangeArrowheads="1"/>
            </p:cNvSpPr>
            <p:nvPr/>
          </p:nvSpPr>
          <p:spPr bwMode="auto">
            <a:xfrm rot="-5400000">
              <a:off x="3279" y="9527"/>
              <a:ext cx="515"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Verdana" panose="020B0604030504040204" pitchFamily="34" charset="0"/>
              </a:endParaRPr>
            </a:p>
          </p:txBody>
        </p:sp>
        <p:sp>
          <p:nvSpPr>
            <p:cNvPr id="131096" name="Text Box 22"/>
            <p:cNvSpPr txBox="1">
              <a:spLocks noChangeArrowheads="1"/>
            </p:cNvSpPr>
            <p:nvPr/>
          </p:nvSpPr>
          <p:spPr bwMode="auto">
            <a:xfrm>
              <a:off x="3900" y="11352"/>
              <a:ext cx="461" cy="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sz="1200">
                  <a:solidFill>
                    <a:srgbClr val="000000"/>
                  </a:solidFill>
                </a:rPr>
                <a:t>π</a:t>
              </a:r>
              <a:r>
                <a:rPr lang="nl-BE" altLang="en-US" sz="1200" baseline="-25000">
                  <a:solidFill>
                    <a:srgbClr val="000000"/>
                  </a:solidFill>
                </a:rPr>
                <a:t>2</a:t>
              </a:r>
              <a:endParaRPr lang="en-US" altLang="en-US" sz="2400">
                <a:latin typeface="Verdana" panose="020B0604030504040204" pitchFamily="34" charset="0"/>
              </a:endParaRPr>
            </a:p>
          </p:txBody>
        </p:sp>
        <p:sp>
          <p:nvSpPr>
            <p:cNvPr id="131097" name="Line 23"/>
            <p:cNvSpPr>
              <a:spLocks noChangeShapeType="1"/>
            </p:cNvSpPr>
            <p:nvPr/>
          </p:nvSpPr>
          <p:spPr bwMode="auto">
            <a:xfrm flipV="1">
              <a:off x="4361" y="9567"/>
              <a:ext cx="1" cy="300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31098" name="Line 24"/>
            <p:cNvSpPr>
              <a:spLocks noChangeShapeType="1"/>
            </p:cNvSpPr>
            <p:nvPr/>
          </p:nvSpPr>
          <p:spPr bwMode="auto">
            <a:xfrm flipV="1">
              <a:off x="4361" y="12572"/>
              <a:ext cx="4201"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31099" name="Line 25"/>
            <p:cNvSpPr>
              <a:spLocks noChangeShapeType="1"/>
            </p:cNvSpPr>
            <p:nvPr/>
          </p:nvSpPr>
          <p:spPr bwMode="auto">
            <a:xfrm>
              <a:off x="6808" y="11398"/>
              <a:ext cx="0" cy="112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31100" name="Line 26"/>
            <p:cNvSpPr>
              <a:spLocks noChangeShapeType="1"/>
            </p:cNvSpPr>
            <p:nvPr/>
          </p:nvSpPr>
          <p:spPr bwMode="auto">
            <a:xfrm>
              <a:off x="7362" y="11257"/>
              <a:ext cx="1" cy="126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31101" name="Line 27"/>
            <p:cNvSpPr>
              <a:spLocks noChangeShapeType="1"/>
            </p:cNvSpPr>
            <p:nvPr/>
          </p:nvSpPr>
          <p:spPr bwMode="auto">
            <a:xfrm>
              <a:off x="6761" y="11445"/>
              <a:ext cx="831"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31102" name="Line 28"/>
            <p:cNvSpPr>
              <a:spLocks noChangeShapeType="1"/>
            </p:cNvSpPr>
            <p:nvPr/>
          </p:nvSpPr>
          <p:spPr bwMode="auto">
            <a:xfrm>
              <a:off x="7592" y="11445"/>
              <a:ext cx="0" cy="103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grpSp>
      <p:sp>
        <p:nvSpPr>
          <p:cNvPr id="131076" name="Text Box 29"/>
          <p:cNvSpPr txBox="1">
            <a:spLocks noChangeArrowheads="1"/>
          </p:cNvSpPr>
          <p:nvPr/>
        </p:nvSpPr>
        <p:spPr bwMode="auto">
          <a:xfrm>
            <a:off x="5940425" y="2205038"/>
            <a:ext cx="32035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Tx/>
              <a:buChar char="•"/>
            </a:pPr>
            <a:endParaRPr lang="en-US" altLang="en-US">
              <a:latin typeface="Verdana" panose="020B0604030504040204" pitchFamily="34" charset="0"/>
            </a:endParaRPr>
          </a:p>
        </p:txBody>
      </p:sp>
      <p:sp>
        <p:nvSpPr>
          <p:cNvPr id="432158" name="Text Box 30"/>
          <p:cNvSpPr txBox="1">
            <a:spLocks noChangeArrowheads="1"/>
          </p:cNvSpPr>
          <p:nvPr/>
        </p:nvSpPr>
        <p:spPr bwMode="auto">
          <a:xfrm>
            <a:off x="6011863" y="2276475"/>
            <a:ext cx="3132137"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Tx/>
              <a:buChar char="•"/>
            </a:pPr>
            <a:r>
              <a:rPr lang="nl-BE" altLang="en-US" sz="2000">
                <a:latin typeface="Verdana" panose="020B0604030504040204" pitchFamily="34" charset="0"/>
              </a:rPr>
              <a:t>Same shock will lead to stronger increase in unemployment, but less inflation</a:t>
            </a:r>
            <a:endParaRPr lang="en-US" altLang="en-US" sz="2000">
              <a:latin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32158">
                                            <p:txEl>
                                              <p:pRg st="0" end="0"/>
                                            </p:txEl>
                                          </p:spTgt>
                                        </p:tgtEl>
                                        <p:attrNameLst>
                                          <p:attrName>style.visibility</p:attrName>
                                        </p:attrNameLst>
                                      </p:cBhvr>
                                      <p:to>
                                        <p:strVal val="visible"/>
                                      </p:to>
                                    </p:set>
                                    <p:anim calcmode="lin" valueType="num">
                                      <p:cBhvr additive="base">
                                        <p:cTn id="7" dur="500" fill="hold"/>
                                        <p:tgtEl>
                                          <p:spTgt spid="43215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3215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cont</a:t>
            </a:r>
            <a:endParaRPr lang="en-AU" dirty="0"/>
          </a:p>
        </p:txBody>
      </p:sp>
      <p:sp>
        <p:nvSpPr>
          <p:cNvPr id="3" name="Segnaposto contenuto 2"/>
          <p:cNvSpPr>
            <a:spLocks noGrp="1"/>
          </p:cNvSpPr>
          <p:nvPr>
            <p:ph idx="1"/>
          </p:nvPr>
        </p:nvSpPr>
        <p:spPr/>
        <p:txBody>
          <a:bodyPr/>
          <a:lstStyle/>
          <a:p>
            <a:r>
              <a:rPr lang="it-IT" dirty="0" smtClean="0"/>
              <a:t>Difficoltà di fornire sottomultipli della unità monetaria</a:t>
            </a:r>
          </a:p>
          <a:p>
            <a:pPr marL="0" indent="0">
              <a:buNone/>
            </a:pPr>
            <a:r>
              <a:rPr lang="it-IT" dirty="0" smtClean="0"/>
              <a:t>Per risolvere il problema nasce la moneta segno (valore intrinseco molto minore del valore nominale). Per i tagli elevati rimaneva la moneta merce con valore intrinseco uguale al valore nominale</a:t>
            </a:r>
          </a:p>
          <a:p>
            <a:endParaRPr lang="en-AU" dirty="0"/>
          </a:p>
        </p:txBody>
      </p:sp>
    </p:spTree>
    <p:extLst>
      <p:ext uri="{BB962C8B-B14F-4D97-AF65-F5344CB8AC3E}">
        <p14:creationId xmlns:p14="http://schemas.microsoft.com/office/powerpoint/2010/main" val="722561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457200" y="-228600"/>
            <a:ext cx="8229600" cy="1371600"/>
          </a:xfrm>
        </p:spPr>
        <p:txBody>
          <a:bodyPr/>
          <a:lstStyle/>
          <a:p>
            <a:pPr eaLnBrk="1" hangingPunct="1"/>
            <a:r>
              <a:rPr lang="it-IT" altLang="en-US" sz="4000" smtClean="0"/>
              <a:t>Moneta merce – moneta fiduciaria</a:t>
            </a:r>
          </a:p>
        </p:txBody>
      </p:sp>
      <p:sp>
        <p:nvSpPr>
          <p:cNvPr id="2" name="Segnaposto contenuto 1"/>
          <p:cNvSpPr>
            <a:spLocks noGrp="1"/>
          </p:cNvSpPr>
          <p:nvPr>
            <p:ph idx="1"/>
          </p:nvPr>
        </p:nvSpPr>
        <p:spPr/>
        <p:txBody>
          <a:bodyPr/>
          <a:lstStyle/>
          <a:p>
            <a:r>
              <a:rPr lang="it-IT" dirty="0" smtClean="0"/>
              <a:t>Dalla moneta metallica si passa alla banconota in linea di principio convertibili i oro (Gold standard) </a:t>
            </a:r>
          </a:p>
          <a:p>
            <a:r>
              <a:rPr lang="it-IT" dirty="0" smtClean="0"/>
              <a:t>oppure convertibili in altre valute che lo fossero (</a:t>
            </a:r>
            <a:r>
              <a:rPr lang="it-IT" dirty="0"/>
              <a:t>G</a:t>
            </a:r>
            <a:r>
              <a:rPr lang="it-IT" dirty="0" smtClean="0"/>
              <a:t>old </a:t>
            </a:r>
            <a:r>
              <a:rPr lang="it-IT" dirty="0" err="1" smtClean="0"/>
              <a:t>exchange</a:t>
            </a:r>
            <a:r>
              <a:rPr lang="it-IT" dirty="0" smtClean="0"/>
              <a:t> standard)</a:t>
            </a:r>
          </a:p>
          <a:p>
            <a:r>
              <a:rPr lang="it-IT" dirty="0" smtClean="0"/>
              <a:t>Dal 1971 il regime monetario internazionale è basato su moneta fiduciaria </a:t>
            </a:r>
            <a:r>
              <a:rPr lang="it-IT" dirty="0" err="1" smtClean="0"/>
              <a:t>inconvertible</a:t>
            </a:r>
            <a:r>
              <a:rPr lang="it-IT" dirty="0" smtClean="0"/>
              <a:t>  </a:t>
            </a:r>
            <a:endParaRPr lang="en-A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r>
              <a:rPr lang="en-US" altLang="en-US" dirty="0" err="1" smtClean="0"/>
              <a:t>cont</a:t>
            </a:r>
            <a:endParaRPr lang="en-US" altLang="en-US" dirty="0" smtClean="0"/>
          </a:p>
        </p:txBody>
      </p:sp>
      <p:sp>
        <p:nvSpPr>
          <p:cNvPr id="84995" name="Rectangle 3"/>
          <p:cNvSpPr>
            <a:spLocks noGrp="1" noChangeArrowheads="1"/>
          </p:cNvSpPr>
          <p:nvPr>
            <p:ph type="body" idx="1"/>
          </p:nvPr>
        </p:nvSpPr>
        <p:spPr/>
        <p:txBody>
          <a:bodyPr/>
          <a:lstStyle/>
          <a:p>
            <a:pPr marL="0" indent="0" eaLnBrk="1" hangingPunct="1">
              <a:lnSpc>
                <a:spcPct val="90000"/>
              </a:lnSpc>
              <a:buNone/>
            </a:pPr>
            <a:r>
              <a:rPr lang="it-IT" altLang="en-US" sz="2000" dirty="0" smtClean="0"/>
              <a:t>Riassumendo:</a:t>
            </a:r>
          </a:p>
          <a:p>
            <a:pPr eaLnBrk="1" hangingPunct="1">
              <a:lnSpc>
                <a:spcPct val="90000"/>
              </a:lnSpc>
            </a:pPr>
            <a:r>
              <a:rPr lang="it-IT" altLang="en-US" sz="2000" dirty="0" smtClean="0"/>
              <a:t>Moneta convertibile: moneta con valore intrinseco più basso di quello nominale ma in teoria convertibile in oro o in altre valute convertibili in oro. (Gold Standard o Gold Exchange Standard)</a:t>
            </a:r>
          </a:p>
          <a:p>
            <a:pPr eaLnBrk="1" hangingPunct="1">
              <a:lnSpc>
                <a:spcPct val="90000"/>
              </a:lnSpc>
            </a:pPr>
            <a:r>
              <a:rPr lang="it-IT" altLang="en-US" sz="2000" dirty="0" smtClean="0"/>
              <a:t>Nel 1971 con la fine del sistema di </a:t>
            </a:r>
            <a:r>
              <a:rPr lang="it-IT" altLang="en-US" sz="2000" dirty="0" err="1" smtClean="0"/>
              <a:t>Bretton</a:t>
            </a:r>
            <a:r>
              <a:rPr lang="it-IT" altLang="en-US" sz="2000" dirty="0" smtClean="0"/>
              <a:t> Woods si passa a un regime basato su moneta fiduciaria inconvertibile: passività della Banca Centrale che ne è il produttore monopolista </a:t>
            </a:r>
          </a:p>
          <a:p>
            <a:pPr eaLnBrk="1" hangingPunct="1">
              <a:lnSpc>
                <a:spcPct val="90000"/>
              </a:lnSpc>
            </a:pPr>
            <a:r>
              <a:rPr lang="it-IT" altLang="en-US" sz="2000" dirty="0" smtClean="0"/>
              <a:t>Lo stato ha il potere di imporne l’ uso come mezzo di pagamento con potere liberatorio assoluto (moneta legale</a:t>
            </a:r>
            <a:r>
              <a:rPr lang="it-IT" altLang="en-US" sz="2400" dirty="0" smtClean="0"/>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hangingPunct="1"/>
            <a:r>
              <a:rPr lang="it-IT" altLang="en-US" sz="4000" smtClean="0"/>
              <a:t>Monopolio della produzione di moneta</a:t>
            </a:r>
          </a:p>
        </p:txBody>
      </p:sp>
      <p:sp>
        <p:nvSpPr>
          <p:cNvPr id="86019" name="Rectangle 3"/>
          <p:cNvSpPr>
            <a:spLocks noGrp="1" noChangeArrowheads="1"/>
          </p:cNvSpPr>
          <p:nvPr>
            <p:ph type="body" idx="1"/>
          </p:nvPr>
        </p:nvSpPr>
        <p:spPr/>
        <p:txBody>
          <a:bodyPr/>
          <a:lstStyle/>
          <a:p>
            <a:pPr eaLnBrk="1" hangingPunct="1">
              <a:lnSpc>
                <a:spcPct val="80000"/>
              </a:lnSpc>
            </a:pPr>
            <a:r>
              <a:rPr lang="it-IT" altLang="en-US" sz="2400" dirty="0" smtClean="0"/>
              <a:t>Solo lo Stato deve emettere moneta?</a:t>
            </a:r>
          </a:p>
          <a:p>
            <a:pPr eaLnBrk="1" hangingPunct="1">
              <a:lnSpc>
                <a:spcPct val="80000"/>
              </a:lnSpc>
            </a:pPr>
            <a:r>
              <a:rPr lang="it-IT" altLang="en-US" sz="2400" dirty="0" smtClean="0"/>
              <a:t>Friedman (1962) : sì. </a:t>
            </a:r>
            <a:r>
              <a:rPr lang="it-IT" altLang="en-US" sz="2400" dirty="0" err="1" smtClean="0"/>
              <a:t>Perchè</a:t>
            </a:r>
            <a:r>
              <a:rPr lang="it-IT" altLang="en-US" sz="2400" dirty="0" smtClean="0"/>
              <a:t>? Produzione competitiva porterebbe all’iperinflazione</a:t>
            </a:r>
          </a:p>
          <a:p>
            <a:pPr eaLnBrk="1" hangingPunct="1">
              <a:lnSpc>
                <a:spcPct val="80000"/>
              </a:lnSpc>
            </a:pPr>
            <a:r>
              <a:rPr lang="it-IT" altLang="en-US" sz="2400" dirty="0" smtClean="0"/>
              <a:t>RM = CM =&gt; CM = 0 =&gt;</a:t>
            </a:r>
          </a:p>
          <a:p>
            <a:pPr eaLnBrk="1" hangingPunct="1">
              <a:lnSpc>
                <a:spcPct val="80000"/>
              </a:lnSpc>
            </a:pPr>
            <a:r>
              <a:rPr lang="it-IT" altLang="en-US" sz="2400" dirty="0" smtClean="0"/>
              <a:t>1/P = RM =0 =&gt; P= infinito </a:t>
            </a:r>
          </a:p>
          <a:p>
            <a:pPr eaLnBrk="1" hangingPunct="1">
              <a:lnSpc>
                <a:spcPct val="80000"/>
              </a:lnSpc>
            </a:pPr>
            <a:r>
              <a:rPr lang="it-IT" altLang="en-US" sz="2400" dirty="0" smtClean="0"/>
              <a:t> Hayek (1976): posizione contraria</a:t>
            </a:r>
          </a:p>
          <a:p>
            <a:pPr eaLnBrk="1" hangingPunct="1">
              <a:lnSpc>
                <a:spcPct val="80000"/>
              </a:lnSpc>
            </a:pPr>
            <a:r>
              <a:rPr lang="it-IT" altLang="en-US" sz="2400" i="1" dirty="0" smtClean="0"/>
              <a:t>“L’instabilità dell’economia di mercato riscontrata in passato deriva dall’aver impedito che la moneta (il più importante regolatore del meccanismo di mercato) sia regolata essa stessa dal processo di mercato” (Hayek, ed. </a:t>
            </a:r>
            <a:r>
              <a:rPr lang="it-IT" altLang="en-US" sz="2400" i="1" dirty="0" err="1" smtClean="0"/>
              <a:t>it</a:t>
            </a:r>
            <a:r>
              <a:rPr lang="it-IT" altLang="en-US" sz="2400" i="1" dirty="0" smtClean="0"/>
              <a:t>. 1976, p. 79)</a:t>
            </a:r>
            <a:endParaRPr lang="it-IT" altLang="en-US" sz="2400" dirty="0" smtClean="0"/>
          </a:p>
          <a:p>
            <a:pPr eaLnBrk="1" hangingPunct="1">
              <a:lnSpc>
                <a:spcPct val="80000"/>
              </a:lnSpc>
            </a:pPr>
            <a:endParaRPr lang="it-IT" altLang="en-US" sz="24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pPr eaLnBrk="1" hangingPunct="1"/>
            <a:r>
              <a:rPr lang="en-US" altLang="en-US" dirty="0" err="1" smtClean="0"/>
              <a:t>cont</a:t>
            </a:r>
            <a:endParaRPr lang="en-US" altLang="en-US" dirty="0" smtClean="0"/>
          </a:p>
        </p:txBody>
      </p:sp>
      <p:sp>
        <p:nvSpPr>
          <p:cNvPr id="87043" name="Rectangle 3"/>
          <p:cNvSpPr>
            <a:spLocks noGrp="1" noChangeArrowheads="1"/>
          </p:cNvSpPr>
          <p:nvPr>
            <p:ph type="body" idx="1"/>
          </p:nvPr>
        </p:nvSpPr>
        <p:spPr/>
        <p:txBody>
          <a:bodyPr/>
          <a:lstStyle/>
          <a:p>
            <a:pPr eaLnBrk="1" hangingPunct="1">
              <a:lnSpc>
                <a:spcPct val="80000"/>
              </a:lnSpc>
            </a:pPr>
            <a:r>
              <a:rPr lang="it-IT" altLang="en-US" sz="2800" smtClean="0"/>
              <a:t>Organizzazione monetaria vigente:</a:t>
            </a:r>
          </a:p>
          <a:p>
            <a:pPr eaLnBrk="1" hangingPunct="1">
              <a:lnSpc>
                <a:spcPct val="80000"/>
              </a:lnSpc>
            </a:pPr>
            <a:endParaRPr lang="it-IT" altLang="en-US" sz="2800" smtClean="0"/>
          </a:p>
          <a:p>
            <a:pPr eaLnBrk="1" hangingPunct="1">
              <a:lnSpc>
                <a:spcPct val="80000"/>
              </a:lnSpc>
            </a:pPr>
            <a:r>
              <a:rPr lang="it-IT" altLang="en-US" sz="2800" smtClean="0"/>
              <a:t>Banca Centrale: potere monopolistico di produzione di moneta legale (il cui potere liberatorio assoluto è imposto dalla Stato)</a:t>
            </a:r>
          </a:p>
          <a:p>
            <a:pPr eaLnBrk="1" hangingPunct="1">
              <a:lnSpc>
                <a:spcPct val="80000"/>
              </a:lnSpc>
            </a:pPr>
            <a:r>
              <a:rPr lang="it-IT" altLang="en-US" sz="2800" smtClean="0"/>
              <a:t>Banche commerciali: gestiscono il sistema dei pagamenti, accettano depositi, concedono prestiti (creano moneta bancaria) Le banche su richiesta dei depositanti sono obbligate a convertire i depositi in moneta legale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cont</a:t>
            </a:r>
            <a:endParaRPr lang="en-AU" dirty="0"/>
          </a:p>
        </p:txBody>
      </p:sp>
      <p:sp>
        <p:nvSpPr>
          <p:cNvPr id="3" name="Segnaposto contenuto 2"/>
          <p:cNvSpPr>
            <a:spLocks noGrp="1"/>
          </p:cNvSpPr>
          <p:nvPr>
            <p:ph idx="1"/>
          </p:nvPr>
        </p:nvSpPr>
        <p:spPr/>
        <p:txBody>
          <a:bodyPr/>
          <a:lstStyle/>
          <a:p>
            <a:r>
              <a:rPr lang="it-IT" dirty="0" smtClean="0"/>
              <a:t>L’assenza di un’ancora dei prezzi (funzione svolta dalle riserve auree nel Gold standard e/o Gold </a:t>
            </a:r>
            <a:r>
              <a:rPr lang="it-IT" dirty="0" err="1" smtClean="0"/>
              <a:t>exchange</a:t>
            </a:r>
            <a:r>
              <a:rPr lang="it-IT" dirty="0" smtClean="0"/>
              <a:t> standard) addossa alla Banca Centrale l’onere di mantenere la stabilità monetaria che di norma implica un basso tasso di inflazione </a:t>
            </a:r>
            <a:endParaRPr lang="en-AU" dirty="0"/>
          </a:p>
        </p:txBody>
      </p:sp>
    </p:spTree>
    <p:extLst>
      <p:ext uri="{BB962C8B-B14F-4D97-AF65-F5344CB8AC3E}">
        <p14:creationId xmlns:p14="http://schemas.microsoft.com/office/powerpoint/2010/main" val="26425579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cont</a:t>
            </a:r>
            <a:endParaRPr lang="en-AU" dirty="0"/>
          </a:p>
        </p:txBody>
      </p:sp>
      <p:sp>
        <p:nvSpPr>
          <p:cNvPr id="3" name="Segnaposto contenuto 2"/>
          <p:cNvSpPr>
            <a:spLocks noGrp="1"/>
          </p:cNvSpPr>
          <p:nvPr>
            <p:ph idx="1"/>
          </p:nvPr>
        </p:nvSpPr>
        <p:spPr/>
        <p:txBody>
          <a:bodyPr/>
          <a:lstStyle/>
          <a:p>
            <a:r>
              <a:rPr lang="it-IT" dirty="0" smtClean="0"/>
              <a:t>Un’ inflazione contenuta è un pilastro essenziale per il contratto sociale che lega differenti generazioni. </a:t>
            </a:r>
          </a:p>
          <a:p>
            <a:r>
              <a:rPr lang="it-IT" dirty="0" smtClean="0"/>
              <a:t>Il trasferimento intertemporale del potere d’acquisto attraverso scorte monetarie permette di ottenere vantaggi in termine di benessere (</a:t>
            </a:r>
            <a:r>
              <a:rPr lang="it-IT" dirty="0" err="1" smtClean="0"/>
              <a:t>cap</a:t>
            </a:r>
            <a:r>
              <a:rPr lang="it-IT" dirty="0" smtClean="0"/>
              <a:t> 2)</a:t>
            </a:r>
            <a:endParaRPr lang="en-AU" dirty="0"/>
          </a:p>
        </p:txBody>
      </p:sp>
    </p:spTree>
    <p:extLst>
      <p:ext uri="{BB962C8B-B14F-4D97-AF65-F5344CB8AC3E}">
        <p14:creationId xmlns:p14="http://schemas.microsoft.com/office/powerpoint/2010/main" val="3855772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r>
              <a:rPr lang="it-IT" altLang="en-US" dirty="0" smtClean="0"/>
              <a:t>Programma</a:t>
            </a:r>
          </a:p>
        </p:txBody>
      </p:sp>
      <p:sp>
        <p:nvSpPr>
          <p:cNvPr id="70659" name="Rectangle 3"/>
          <p:cNvSpPr>
            <a:spLocks noGrp="1" noChangeArrowheads="1"/>
          </p:cNvSpPr>
          <p:nvPr>
            <p:ph type="body" idx="1"/>
          </p:nvPr>
        </p:nvSpPr>
        <p:spPr>
          <a:xfrm>
            <a:off x="457200" y="1676400"/>
            <a:ext cx="8229600" cy="4525963"/>
          </a:xfrm>
        </p:spPr>
        <p:txBody>
          <a:bodyPr/>
          <a:lstStyle/>
          <a:p>
            <a:pPr marL="0" indent="0" eaLnBrk="1" hangingPunct="1">
              <a:lnSpc>
                <a:spcPct val="80000"/>
              </a:lnSpc>
              <a:buNone/>
            </a:pPr>
            <a:r>
              <a:rPr lang="it-IT" altLang="en-US" sz="1400" dirty="0" smtClean="0"/>
              <a:t>Programma di Economia Monetaria 2017-18</a:t>
            </a:r>
          </a:p>
          <a:p>
            <a:pPr marL="0" indent="0" eaLnBrk="1" hangingPunct="1">
              <a:lnSpc>
                <a:spcPct val="80000"/>
              </a:lnSpc>
              <a:buNone/>
            </a:pPr>
            <a:r>
              <a:rPr lang="it-IT" altLang="en-US" sz="1400" dirty="0" smtClean="0"/>
              <a:t>Testo  Economia Monetaria  </a:t>
            </a:r>
            <a:r>
              <a:rPr lang="it-IT" altLang="en-US" sz="1400" dirty="0" err="1" smtClean="0"/>
              <a:t>Bagliano</a:t>
            </a:r>
            <a:r>
              <a:rPr lang="it-IT" altLang="en-US" sz="1400" dirty="0" smtClean="0"/>
              <a:t> Marotta,  ultima edizione</a:t>
            </a:r>
          </a:p>
          <a:p>
            <a:pPr eaLnBrk="1" hangingPunct="1">
              <a:lnSpc>
                <a:spcPct val="80000"/>
              </a:lnSpc>
            </a:pPr>
            <a:endParaRPr lang="it-IT" altLang="en-US" sz="1400" dirty="0" smtClean="0"/>
          </a:p>
          <a:p>
            <a:pPr eaLnBrk="1" hangingPunct="1">
              <a:lnSpc>
                <a:spcPct val="80000"/>
              </a:lnSpc>
            </a:pPr>
            <a:r>
              <a:rPr lang="it-IT" altLang="en-US" sz="1400" dirty="0" smtClean="0"/>
              <a:t>Cap 1 fino a 1.3 escluso (lettura) </a:t>
            </a:r>
          </a:p>
          <a:p>
            <a:pPr eaLnBrk="1" hangingPunct="1">
              <a:lnSpc>
                <a:spcPct val="80000"/>
              </a:lnSpc>
            </a:pPr>
            <a:r>
              <a:rPr lang="it-IT" altLang="en-US" sz="1400" dirty="0" err="1" smtClean="0"/>
              <a:t>cap</a:t>
            </a:r>
            <a:r>
              <a:rPr lang="it-IT" altLang="en-US" sz="1400" dirty="0" smtClean="0"/>
              <a:t> 2 fino a 2.4 escluso</a:t>
            </a:r>
          </a:p>
          <a:p>
            <a:pPr eaLnBrk="1" hangingPunct="1">
              <a:lnSpc>
                <a:spcPct val="80000"/>
              </a:lnSpc>
            </a:pPr>
            <a:r>
              <a:rPr lang="it-IT" altLang="en-US" sz="1400" dirty="0" smtClean="0"/>
              <a:t> </a:t>
            </a:r>
          </a:p>
          <a:p>
            <a:pPr eaLnBrk="1" hangingPunct="1">
              <a:lnSpc>
                <a:spcPct val="80000"/>
              </a:lnSpc>
            </a:pPr>
            <a:r>
              <a:rPr lang="it-IT" altLang="en-US" sz="1400" dirty="0" err="1" smtClean="0"/>
              <a:t>cap</a:t>
            </a:r>
            <a:r>
              <a:rPr lang="it-IT" altLang="en-US" sz="1400" dirty="0" smtClean="0"/>
              <a:t> 3 </a:t>
            </a:r>
          </a:p>
          <a:p>
            <a:pPr eaLnBrk="1" hangingPunct="1">
              <a:lnSpc>
                <a:spcPct val="80000"/>
              </a:lnSpc>
            </a:pPr>
            <a:r>
              <a:rPr lang="it-IT" altLang="en-US" sz="1400" dirty="0" smtClean="0"/>
              <a:t> </a:t>
            </a:r>
          </a:p>
          <a:p>
            <a:pPr eaLnBrk="1" hangingPunct="1">
              <a:lnSpc>
                <a:spcPct val="80000"/>
              </a:lnSpc>
            </a:pPr>
            <a:r>
              <a:rPr lang="it-IT" altLang="en-US" sz="1400" dirty="0" err="1" smtClean="0"/>
              <a:t>cap</a:t>
            </a:r>
            <a:r>
              <a:rPr lang="it-IT" altLang="en-US" sz="1400" dirty="0" smtClean="0"/>
              <a:t> 4 </a:t>
            </a:r>
          </a:p>
          <a:p>
            <a:pPr eaLnBrk="1" hangingPunct="1">
              <a:lnSpc>
                <a:spcPct val="80000"/>
              </a:lnSpc>
            </a:pPr>
            <a:endParaRPr lang="it-IT" altLang="en-US" sz="1400" dirty="0" smtClean="0"/>
          </a:p>
          <a:p>
            <a:pPr eaLnBrk="1" hangingPunct="1">
              <a:lnSpc>
                <a:spcPct val="80000"/>
              </a:lnSpc>
            </a:pPr>
            <a:r>
              <a:rPr lang="it-IT" altLang="en-US" sz="1400" dirty="0" err="1" smtClean="0"/>
              <a:t>cap</a:t>
            </a:r>
            <a:r>
              <a:rPr lang="it-IT" altLang="en-US" sz="1400" dirty="0" smtClean="0"/>
              <a:t> 5 (escluso 5.2.3, 5.2.4 5.4)</a:t>
            </a:r>
          </a:p>
          <a:p>
            <a:pPr eaLnBrk="1" hangingPunct="1">
              <a:lnSpc>
                <a:spcPct val="80000"/>
              </a:lnSpc>
            </a:pPr>
            <a:r>
              <a:rPr lang="it-IT" altLang="en-US" sz="1400" dirty="0" err="1" smtClean="0"/>
              <a:t>cap</a:t>
            </a:r>
            <a:r>
              <a:rPr lang="it-IT" altLang="en-US" sz="1400" dirty="0" smtClean="0"/>
              <a:t> 7</a:t>
            </a:r>
          </a:p>
          <a:p>
            <a:pPr eaLnBrk="1" hangingPunct="1">
              <a:lnSpc>
                <a:spcPct val="80000"/>
              </a:lnSpc>
            </a:pPr>
            <a:r>
              <a:rPr lang="it-IT" altLang="en-US" sz="1400" dirty="0" err="1" smtClean="0"/>
              <a:t>cap</a:t>
            </a:r>
            <a:r>
              <a:rPr lang="it-IT" altLang="en-US" sz="1400" dirty="0" smtClean="0"/>
              <a:t> </a:t>
            </a:r>
            <a:r>
              <a:rPr lang="it-IT" altLang="en-US" sz="1400" dirty="0"/>
              <a:t>8</a:t>
            </a:r>
            <a:endParaRPr lang="it-IT" altLang="en-US" sz="1400" dirty="0" smtClean="0"/>
          </a:p>
          <a:p>
            <a:pPr eaLnBrk="1" hangingPunct="1">
              <a:lnSpc>
                <a:spcPct val="80000"/>
              </a:lnSpc>
            </a:pPr>
            <a:r>
              <a:rPr lang="it-IT" altLang="en-US" sz="1400" dirty="0" err="1" smtClean="0"/>
              <a:t>cap</a:t>
            </a:r>
            <a:r>
              <a:rPr lang="it-IT" altLang="en-US" sz="1400" dirty="0" smtClean="0"/>
              <a:t> </a:t>
            </a:r>
            <a:r>
              <a:rPr lang="it-IT" altLang="en-US" sz="1400" dirty="0"/>
              <a:t>9</a:t>
            </a:r>
            <a:endParaRPr lang="it-IT" altLang="en-US" sz="1400" dirty="0" smtClean="0"/>
          </a:p>
          <a:p>
            <a:pPr eaLnBrk="1" hangingPunct="1">
              <a:lnSpc>
                <a:spcPct val="80000"/>
              </a:lnSpc>
            </a:pPr>
            <a:r>
              <a:rPr lang="it-IT" altLang="en-US" sz="1400" dirty="0" err="1" smtClean="0"/>
              <a:t>cap</a:t>
            </a:r>
            <a:r>
              <a:rPr lang="it-IT" altLang="en-US" sz="1400" dirty="0" smtClean="0"/>
              <a:t> 10 (escluso 10.3)</a:t>
            </a:r>
          </a:p>
          <a:p>
            <a:pPr eaLnBrk="1" hangingPunct="1">
              <a:lnSpc>
                <a:spcPct val="80000"/>
              </a:lnSpc>
            </a:pPr>
            <a:r>
              <a:rPr lang="it-IT" altLang="en-US" sz="1400" dirty="0" smtClean="0"/>
              <a:t>Cap 11 (lettura)</a:t>
            </a:r>
          </a:p>
          <a:p>
            <a:pPr eaLnBrk="1" hangingPunct="1">
              <a:lnSpc>
                <a:spcPct val="80000"/>
              </a:lnSpc>
            </a:pPr>
            <a:r>
              <a:rPr lang="it-IT" altLang="en-US" sz="1400" dirty="0" smtClean="0"/>
              <a:t>Cap. 12 (lettura) </a:t>
            </a:r>
          </a:p>
          <a:p>
            <a:pPr eaLnBrk="1" hangingPunct="1">
              <a:lnSpc>
                <a:spcPct val="80000"/>
              </a:lnSpc>
            </a:pPr>
            <a:r>
              <a:rPr lang="it-IT" altLang="en-US" sz="1400" dirty="0" smtClean="0"/>
              <a:t>Letture integrative: indicate dal docente </a:t>
            </a:r>
          </a:p>
          <a:p>
            <a:pPr eaLnBrk="1" hangingPunct="1">
              <a:lnSpc>
                <a:spcPct val="80000"/>
              </a:lnSpc>
            </a:pPr>
            <a:endParaRPr lang="it-IT" altLang="en-US" sz="1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eaLnBrk="1" hangingPunct="1"/>
            <a:r>
              <a:rPr lang="it-IT" altLang="en-US" smtClean="0"/>
              <a:t>I sistemi di Pagamento</a:t>
            </a:r>
          </a:p>
        </p:txBody>
      </p:sp>
      <p:sp>
        <p:nvSpPr>
          <p:cNvPr id="88067" name="Rectangle 3"/>
          <p:cNvSpPr>
            <a:spLocks noGrp="1" noChangeArrowheads="1"/>
          </p:cNvSpPr>
          <p:nvPr>
            <p:ph type="body" idx="1"/>
          </p:nvPr>
        </p:nvSpPr>
        <p:spPr/>
        <p:txBody>
          <a:bodyPr/>
          <a:lstStyle/>
          <a:p>
            <a:pPr eaLnBrk="1" hangingPunct="1"/>
            <a:r>
              <a:rPr lang="it-IT" altLang="en-US" sz="2800" smtClean="0"/>
              <a:t>Ogni transazione economica richiede l’uso di un mezzo di pagamento: contante, assegno, bonifico bancario, carte di credito, carte di debito, carte prepagate etc.</a:t>
            </a:r>
          </a:p>
          <a:p>
            <a:pPr eaLnBrk="1" hangingPunct="1"/>
            <a:r>
              <a:rPr lang="it-IT" altLang="en-US" sz="2800" smtClean="0"/>
              <a:t>Il mercato per gli strumenti di pagamento è estremamente importante.</a:t>
            </a:r>
          </a:p>
          <a:p>
            <a:pPr eaLnBrk="1" hangingPunct="1"/>
            <a:r>
              <a:rPr lang="it-IT" altLang="en-US" sz="2800" smtClean="0"/>
              <a:t>Distinguiamo: transazioni all’ingrosso e transazioni al minuto</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r>
              <a:rPr lang="en-US" altLang="en-US" dirty="0" err="1" smtClean="0"/>
              <a:t>cont</a:t>
            </a:r>
            <a:endParaRPr lang="en-US" altLang="en-US" dirty="0" smtClean="0"/>
          </a:p>
        </p:txBody>
      </p:sp>
      <p:sp>
        <p:nvSpPr>
          <p:cNvPr id="89091" name="Rectangle 3"/>
          <p:cNvSpPr>
            <a:spLocks noGrp="1" noChangeArrowheads="1"/>
          </p:cNvSpPr>
          <p:nvPr>
            <p:ph type="body" idx="1"/>
          </p:nvPr>
        </p:nvSpPr>
        <p:spPr/>
        <p:txBody>
          <a:bodyPr/>
          <a:lstStyle/>
          <a:p>
            <a:pPr eaLnBrk="1" hangingPunct="1"/>
            <a:r>
              <a:rPr lang="it-IT" altLang="en-US" dirty="0" smtClean="0"/>
              <a:t>Transazioni all’ingrosso (nel 2008 ammontavano a circa 34 volte il PIL): avvengono tramite Trasferimenti elettronici di fondi attraverso la rete interbancaria.</a:t>
            </a:r>
          </a:p>
          <a:p>
            <a:pPr eaLnBrk="1" hangingPunct="1"/>
            <a:r>
              <a:rPr lang="it-IT" altLang="en-US" dirty="0" smtClean="0"/>
              <a:t>Rischi: rischio sistemico per la ricaduta di situazioni di illiquidità o insolvenza di una banca sulle altre banche con cui si hanno rapporti  (Esempio crisi mutui </a:t>
            </a:r>
            <a:r>
              <a:rPr lang="it-IT" altLang="en-US" dirty="0" err="1" smtClean="0"/>
              <a:t>subprime</a:t>
            </a:r>
            <a:r>
              <a:rPr lang="it-IT" altLang="en-US" dirty="0" smtClean="0"/>
              <a:t> in USA)</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pPr eaLnBrk="1" hangingPunct="1"/>
            <a:r>
              <a:rPr lang="it-IT" altLang="en-US" smtClean="0"/>
              <a:t>Sistemi di Pagamento</a:t>
            </a:r>
          </a:p>
        </p:txBody>
      </p:sp>
      <p:sp>
        <p:nvSpPr>
          <p:cNvPr id="90115" name="Rectangle 3"/>
          <p:cNvSpPr>
            <a:spLocks noGrp="1" noChangeArrowheads="1"/>
          </p:cNvSpPr>
          <p:nvPr>
            <p:ph type="body" idx="1"/>
          </p:nvPr>
        </p:nvSpPr>
        <p:spPr/>
        <p:txBody>
          <a:bodyPr/>
          <a:lstStyle/>
          <a:p>
            <a:pPr eaLnBrk="1" hangingPunct="1"/>
            <a:r>
              <a:rPr lang="it-IT" altLang="en-US" dirty="0" smtClean="0"/>
              <a:t>Transazioni al minuto: avvengono tramite Contante, assegni, carte elettroniche bonifici….</a:t>
            </a:r>
          </a:p>
          <a:p>
            <a:pPr eaLnBrk="1" hangingPunct="1"/>
            <a:r>
              <a:rPr lang="it-IT" altLang="en-US" dirty="0" smtClean="0"/>
              <a:t>Efficienza con cui sono prodotti i servizi di pagamento; solvibilità delle banche; implicazioni in termini di domanda di moneta.</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pPr eaLnBrk="1" hangingPunct="1"/>
            <a:r>
              <a:rPr lang="it-IT" altLang="en-US" dirty="0" smtClean="0"/>
              <a:t>Sistemi di pagamento di importo rilevante</a:t>
            </a:r>
          </a:p>
        </p:txBody>
      </p:sp>
      <p:sp>
        <p:nvSpPr>
          <p:cNvPr id="91139" name="Rectangle 3"/>
          <p:cNvSpPr>
            <a:spLocks noGrp="1" noChangeArrowheads="1"/>
          </p:cNvSpPr>
          <p:nvPr>
            <p:ph type="body" idx="1"/>
          </p:nvPr>
        </p:nvSpPr>
        <p:spPr/>
        <p:txBody>
          <a:bodyPr/>
          <a:lstStyle/>
          <a:p>
            <a:pPr eaLnBrk="1" hangingPunct="1"/>
            <a:r>
              <a:rPr lang="it-IT" altLang="en-US" sz="2400" dirty="0" smtClean="0"/>
              <a:t>Regolazione netta periodica (periodo: giornata lavorativa)  (svantaggi: rischio di credito; vantaggi: minimizza il bisogno </a:t>
            </a:r>
            <a:r>
              <a:rPr lang="it-IT" altLang="en-US" sz="2400" dirty="0" err="1" smtClean="0"/>
              <a:t>infragiornaliero</a:t>
            </a:r>
            <a:r>
              <a:rPr lang="it-IT" altLang="en-US" sz="2400" dirty="0" smtClean="0"/>
              <a:t> di riserve))</a:t>
            </a:r>
          </a:p>
          <a:p>
            <a:pPr eaLnBrk="1" hangingPunct="1"/>
            <a:r>
              <a:rPr lang="it-IT" altLang="en-US" sz="2400" dirty="0" smtClean="0"/>
              <a:t>Regolazione su base lorda in tempo reale Target (UME) </a:t>
            </a:r>
            <a:r>
              <a:rPr lang="it-IT" altLang="en-US" sz="2400" dirty="0" err="1" smtClean="0"/>
              <a:t>Fedwire</a:t>
            </a:r>
            <a:r>
              <a:rPr lang="it-IT" altLang="en-US" sz="2400" dirty="0" smtClean="0"/>
              <a:t> (USA) (rischio di stallo legato al rischio liquidità)</a:t>
            </a:r>
          </a:p>
          <a:p>
            <a:pPr eaLnBrk="1" hangingPunct="1"/>
            <a:r>
              <a:rPr lang="it-IT" altLang="en-US" sz="2400" dirty="0" smtClean="0"/>
              <a:t>Comune a tutti è il rischio sistemico</a:t>
            </a:r>
          </a:p>
          <a:p>
            <a:pPr eaLnBrk="1" hangingPunct="1"/>
            <a:r>
              <a:rPr lang="it-IT" altLang="en-US" sz="2400" dirty="0" smtClean="0"/>
              <a:t>Necessità della regolamentazione</a:t>
            </a:r>
          </a:p>
          <a:p>
            <a:pPr eaLnBrk="1" hangingPunct="1"/>
            <a:r>
              <a:rPr lang="it-IT" altLang="en-US" sz="2400" dirty="0" smtClean="0"/>
              <a:t>(leggere il paragrafo 1.2.1 per approfondimenti)</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Ripasso Moltiplicatore monetario  (riquadro 1 capitolo 1)</a:t>
            </a:r>
            <a:endParaRPr lang="en-AU" sz="2800" dirty="0"/>
          </a:p>
        </p:txBody>
      </p:sp>
      <p:sp>
        <p:nvSpPr>
          <p:cNvPr id="3" name="Segnaposto contenuto 2"/>
          <p:cNvSpPr>
            <a:spLocks noGrp="1"/>
          </p:cNvSpPr>
          <p:nvPr>
            <p:ph idx="1"/>
          </p:nvPr>
        </p:nvSpPr>
        <p:spPr/>
        <p:txBody>
          <a:bodyPr/>
          <a:lstStyle/>
          <a:p>
            <a:pPr marL="0" indent="0">
              <a:buNone/>
            </a:pPr>
            <a:r>
              <a:rPr lang="it-IT" sz="1800" dirty="0" smtClean="0"/>
              <a:t>Stato Patrimoniale Banca Centrale</a:t>
            </a:r>
          </a:p>
          <a:p>
            <a:pPr marL="0" indent="0">
              <a:buNone/>
            </a:pPr>
            <a:endParaRPr lang="it-IT" sz="1800" dirty="0"/>
          </a:p>
          <a:p>
            <a:pPr marL="0" indent="0">
              <a:buNone/>
            </a:pPr>
            <a:r>
              <a:rPr lang="it-IT" sz="1800" dirty="0" smtClean="0"/>
              <a:t>NFA+ B= </a:t>
            </a:r>
            <a:r>
              <a:rPr lang="it-IT" sz="1800" dirty="0" err="1" smtClean="0"/>
              <a:t>Mo</a:t>
            </a:r>
            <a:r>
              <a:rPr lang="it-IT" sz="1800" dirty="0" smtClean="0"/>
              <a:t> (Base </a:t>
            </a:r>
            <a:r>
              <a:rPr lang="it-IT" sz="1800" dirty="0" err="1" smtClean="0"/>
              <a:t>monetria</a:t>
            </a:r>
            <a:r>
              <a:rPr lang="it-IT" sz="1800" dirty="0" smtClean="0"/>
              <a:t>)= C (Contante ) + </a:t>
            </a:r>
            <a:r>
              <a:rPr lang="it-IT" sz="1800" dirty="0" err="1" smtClean="0"/>
              <a:t>Ris</a:t>
            </a:r>
            <a:r>
              <a:rPr lang="it-IT" sz="1800" dirty="0" smtClean="0"/>
              <a:t> </a:t>
            </a:r>
            <a:r>
              <a:rPr lang="it-IT" sz="1800" dirty="0" err="1" smtClean="0"/>
              <a:t>obbl</a:t>
            </a:r>
            <a:r>
              <a:rPr lang="it-IT" sz="1800" dirty="0" smtClean="0"/>
              <a:t> +</a:t>
            </a:r>
            <a:r>
              <a:rPr lang="it-IT" sz="1800" dirty="0" err="1" smtClean="0"/>
              <a:t>Ris</a:t>
            </a:r>
            <a:r>
              <a:rPr lang="it-IT" sz="1800" dirty="0" smtClean="0"/>
              <a:t> libere</a:t>
            </a:r>
          </a:p>
          <a:p>
            <a:pPr marL="0" indent="0">
              <a:buNone/>
            </a:pPr>
            <a:endParaRPr lang="it-IT" sz="1800" dirty="0"/>
          </a:p>
          <a:p>
            <a:pPr marL="0" indent="0">
              <a:buNone/>
            </a:pPr>
            <a:r>
              <a:rPr lang="it-IT" sz="1800" dirty="0" smtClean="0"/>
              <a:t>M1 = C+D </a:t>
            </a:r>
          </a:p>
          <a:p>
            <a:pPr marL="0" indent="0">
              <a:buNone/>
            </a:pPr>
            <a:endParaRPr lang="it-IT" sz="1800" dirty="0"/>
          </a:p>
          <a:p>
            <a:pPr marL="0" indent="0">
              <a:buNone/>
            </a:pPr>
            <a:r>
              <a:rPr lang="it-IT" sz="1800" dirty="0" smtClean="0"/>
              <a:t>D = depositi a vista detenuti presso il settore bancario</a:t>
            </a:r>
          </a:p>
          <a:p>
            <a:pPr marL="0" indent="0">
              <a:buNone/>
            </a:pPr>
            <a:r>
              <a:rPr lang="it-IT" sz="1800" dirty="0" smtClean="0"/>
              <a:t>Assumiamo che </a:t>
            </a:r>
            <a:endParaRPr lang="it-IT" sz="1800" dirty="0"/>
          </a:p>
          <a:p>
            <a:pPr marL="0" indent="0">
              <a:buNone/>
            </a:pPr>
            <a:r>
              <a:rPr lang="it-IT" sz="1800" dirty="0" err="1" smtClean="0"/>
              <a:t>Ris</a:t>
            </a:r>
            <a:r>
              <a:rPr lang="it-IT" sz="1800" dirty="0" smtClean="0"/>
              <a:t> </a:t>
            </a:r>
            <a:r>
              <a:rPr lang="it-IT" sz="1800" dirty="0" err="1" smtClean="0"/>
              <a:t>obbl</a:t>
            </a:r>
            <a:r>
              <a:rPr lang="it-IT" sz="1800" dirty="0" smtClean="0"/>
              <a:t>=</a:t>
            </a:r>
            <a:r>
              <a:rPr lang="it-IT" sz="1800" dirty="0" err="1" smtClean="0"/>
              <a:t>kD</a:t>
            </a:r>
            <a:endParaRPr lang="it-IT" sz="1800" dirty="0" smtClean="0"/>
          </a:p>
          <a:p>
            <a:pPr marL="0" indent="0">
              <a:buNone/>
            </a:pPr>
            <a:r>
              <a:rPr lang="it-IT" sz="1800" dirty="0" err="1" smtClean="0"/>
              <a:t>Ris</a:t>
            </a:r>
            <a:r>
              <a:rPr lang="it-IT" sz="1800" dirty="0" smtClean="0"/>
              <a:t> libere =</a:t>
            </a:r>
            <a:r>
              <a:rPr lang="it-IT" sz="1800" dirty="0" err="1" smtClean="0"/>
              <a:t>eD</a:t>
            </a:r>
            <a:endParaRPr lang="it-IT" sz="1800" dirty="0" smtClean="0"/>
          </a:p>
          <a:p>
            <a:pPr marL="0" indent="0">
              <a:buNone/>
            </a:pPr>
            <a:r>
              <a:rPr lang="it-IT" sz="1800" dirty="0" smtClean="0"/>
              <a:t>C=</a:t>
            </a:r>
            <a:r>
              <a:rPr lang="it-IT" sz="1800" dirty="0" err="1" smtClean="0"/>
              <a:t>cD</a:t>
            </a:r>
            <a:endParaRPr lang="it-IT" sz="1800" dirty="0" smtClean="0"/>
          </a:p>
        </p:txBody>
      </p:sp>
    </p:spTree>
    <p:extLst>
      <p:ext uri="{BB962C8B-B14F-4D97-AF65-F5344CB8AC3E}">
        <p14:creationId xmlns:p14="http://schemas.microsoft.com/office/powerpoint/2010/main" val="10482205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cont</a:t>
            </a:r>
            <a:endParaRPr lang="en-AU" dirty="0"/>
          </a:p>
        </p:txBody>
      </p:sp>
      <p:sp>
        <p:nvSpPr>
          <p:cNvPr id="3" name="Segnaposto contenuto 2"/>
          <p:cNvSpPr>
            <a:spLocks noGrp="1"/>
          </p:cNvSpPr>
          <p:nvPr>
            <p:ph idx="1"/>
          </p:nvPr>
        </p:nvSpPr>
        <p:spPr/>
        <p:txBody>
          <a:bodyPr/>
          <a:lstStyle/>
          <a:p>
            <a:r>
              <a:rPr lang="it-IT" dirty="0" err="1" smtClean="0"/>
              <a:t>Mo</a:t>
            </a:r>
            <a:r>
              <a:rPr lang="it-IT" dirty="0" smtClean="0"/>
              <a:t>= </a:t>
            </a:r>
            <a:r>
              <a:rPr lang="it-IT" dirty="0" err="1" smtClean="0"/>
              <a:t>cD+kD+eD</a:t>
            </a:r>
            <a:endParaRPr lang="it-IT" dirty="0" smtClean="0"/>
          </a:p>
          <a:p>
            <a:r>
              <a:rPr lang="it-IT" dirty="0" smtClean="0"/>
              <a:t>M1= </a:t>
            </a:r>
            <a:r>
              <a:rPr lang="it-IT" dirty="0" err="1" smtClean="0"/>
              <a:t>cD+D</a:t>
            </a:r>
            <a:r>
              <a:rPr lang="it-IT" dirty="0" smtClean="0"/>
              <a:t>=D(1+c)</a:t>
            </a:r>
          </a:p>
          <a:p>
            <a:r>
              <a:rPr lang="it-IT" dirty="0" smtClean="0"/>
              <a:t>M1/</a:t>
            </a:r>
            <a:r>
              <a:rPr lang="it-IT" dirty="0" err="1" smtClean="0"/>
              <a:t>Mo</a:t>
            </a:r>
            <a:r>
              <a:rPr lang="it-IT" dirty="0" smtClean="0"/>
              <a:t>= 1+c/</a:t>
            </a:r>
            <a:r>
              <a:rPr lang="it-IT" dirty="0" err="1" smtClean="0"/>
              <a:t>c+k+e</a:t>
            </a:r>
            <a:endParaRPr lang="it-IT" dirty="0" smtClean="0"/>
          </a:p>
          <a:p>
            <a:r>
              <a:rPr lang="it-IT" dirty="0" smtClean="0"/>
              <a:t>M1= m </a:t>
            </a:r>
            <a:r>
              <a:rPr lang="it-IT" dirty="0" err="1" smtClean="0"/>
              <a:t>Mo</a:t>
            </a:r>
            <a:endParaRPr lang="it-IT" dirty="0" smtClean="0"/>
          </a:p>
          <a:p>
            <a:pPr marL="0" indent="0">
              <a:buNone/>
            </a:pPr>
            <a:r>
              <a:rPr lang="it-IT" dirty="0" smtClean="0"/>
              <a:t>dove m=1+c/</a:t>
            </a:r>
            <a:r>
              <a:rPr lang="it-IT" dirty="0" err="1" smtClean="0"/>
              <a:t>c+k+e</a:t>
            </a:r>
            <a:endParaRPr lang="it-IT" dirty="0" smtClean="0"/>
          </a:p>
          <a:p>
            <a:pPr marL="0" indent="0">
              <a:buNone/>
            </a:pPr>
            <a:r>
              <a:rPr lang="it-IT" dirty="0" smtClean="0"/>
              <a:t>m&gt;1 se </a:t>
            </a:r>
            <a:r>
              <a:rPr lang="it-IT" dirty="0" err="1" smtClean="0"/>
              <a:t>k+e</a:t>
            </a:r>
            <a:r>
              <a:rPr lang="it-IT" dirty="0" smtClean="0"/>
              <a:t>&lt;1</a:t>
            </a:r>
            <a:endParaRPr lang="it-IT" dirty="0"/>
          </a:p>
          <a:p>
            <a:pPr marL="0" indent="0">
              <a:buNone/>
            </a:pPr>
            <a:endParaRPr lang="en-AU" dirty="0"/>
          </a:p>
        </p:txBody>
      </p:sp>
    </p:spTree>
    <p:extLst>
      <p:ext uri="{BB962C8B-B14F-4D97-AF65-F5344CB8AC3E}">
        <p14:creationId xmlns:p14="http://schemas.microsoft.com/office/powerpoint/2010/main" val="32936855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cont</a:t>
            </a:r>
            <a:endParaRPr lang="en-AU" dirty="0"/>
          </a:p>
        </p:txBody>
      </p:sp>
      <p:sp>
        <p:nvSpPr>
          <p:cNvPr id="3" name="Segnaposto contenuto 2"/>
          <p:cNvSpPr>
            <a:spLocks noGrp="1"/>
          </p:cNvSpPr>
          <p:nvPr>
            <p:ph idx="1"/>
          </p:nvPr>
        </p:nvSpPr>
        <p:spPr/>
        <p:txBody>
          <a:bodyPr/>
          <a:lstStyle/>
          <a:p>
            <a:pPr marL="0" indent="0">
              <a:buNone/>
            </a:pPr>
            <a:r>
              <a:rPr lang="it-IT" dirty="0" smtClean="0"/>
              <a:t>L’offerta di moneta è la risultante dei comportamenti della Banca Centrale e</a:t>
            </a:r>
          </a:p>
          <a:p>
            <a:pPr marL="0" indent="0">
              <a:buNone/>
            </a:pPr>
            <a:r>
              <a:rPr lang="it-IT" dirty="0"/>
              <a:t>d</a:t>
            </a:r>
            <a:r>
              <a:rPr lang="it-IT" dirty="0" smtClean="0"/>
              <a:t>el settore Bancario e del settore privato. I parametri c k ed e non sono costanti nel tempo.</a:t>
            </a:r>
            <a:endParaRPr lang="en-AU" dirty="0"/>
          </a:p>
        </p:txBody>
      </p:sp>
    </p:spTree>
    <p:extLst>
      <p:ext uri="{BB962C8B-B14F-4D97-AF65-F5344CB8AC3E}">
        <p14:creationId xmlns:p14="http://schemas.microsoft.com/office/powerpoint/2010/main" val="2282883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Aggregati Monetari Area Euro</a:t>
            </a:r>
            <a:br>
              <a:rPr lang="it-IT" dirty="0" smtClean="0"/>
            </a:br>
            <a:endParaRPr lang="en-AU" dirty="0"/>
          </a:p>
        </p:txBody>
      </p:sp>
      <p:pic>
        <p:nvPicPr>
          <p:cNvPr id="4" name="Segnaposto contenuto 3"/>
          <p:cNvPicPr>
            <a:picLocks noGrp="1" noChangeAspect="1"/>
          </p:cNvPicPr>
          <p:nvPr>
            <p:ph idx="1"/>
          </p:nvPr>
        </p:nvPicPr>
        <p:blipFill>
          <a:blip r:embed="rId2"/>
          <a:stretch>
            <a:fillRect/>
          </a:stretch>
        </p:blipFill>
        <p:spPr>
          <a:xfrm>
            <a:off x="964204" y="1981200"/>
            <a:ext cx="7215592" cy="3886200"/>
          </a:xfrm>
          <a:prstGeom prst="rect">
            <a:avLst/>
          </a:prstGeom>
        </p:spPr>
      </p:pic>
    </p:spTree>
    <p:extLst>
      <p:ext uri="{BB962C8B-B14F-4D97-AF65-F5344CB8AC3E}">
        <p14:creationId xmlns:p14="http://schemas.microsoft.com/office/powerpoint/2010/main" val="35338819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pPr eaLnBrk="1" hangingPunct="1"/>
            <a:r>
              <a:rPr lang="it-IT" altLang="en-US" sz="4000" smtClean="0"/>
              <a:t>La moneta come riserva di valore</a:t>
            </a:r>
          </a:p>
        </p:txBody>
      </p:sp>
      <p:sp>
        <p:nvSpPr>
          <p:cNvPr id="92163" name="Rectangle 3"/>
          <p:cNvSpPr>
            <a:spLocks noGrp="1" noChangeArrowheads="1"/>
          </p:cNvSpPr>
          <p:nvPr>
            <p:ph type="body" idx="1"/>
          </p:nvPr>
        </p:nvSpPr>
        <p:spPr/>
        <p:txBody>
          <a:bodyPr/>
          <a:lstStyle/>
          <a:p>
            <a:pPr eaLnBrk="1" hangingPunct="1"/>
            <a:r>
              <a:rPr lang="it-IT" altLang="en-US" smtClean="0"/>
              <a:t>L’analisi della funzione riserva di valore richiede una esplicita dimensione intertemporale</a:t>
            </a:r>
          </a:p>
          <a:p>
            <a:pPr eaLnBrk="1" hangingPunct="1"/>
            <a:r>
              <a:rPr lang="it-IT" altLang="en-US" smtClean="0"/>
              <a:t>Modello OLG (overlapping generation) sviluppato da Samuelson (1958)</a:t>
            </a:r>
          </a:p>
          <a:p>
            <a:pPr eaLnBrk="1" hangingPunct="1"/>
            <a:r>
              <a:rPr lang="it-IT" altLang="en-US" smtClean="0"/>
              <a:t>In ogni periodo coesistono due generazioni: G e V. Ogni individuo vive due periodi e l’economia ha vita infinita</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p:txBody>
          <a:bodyPr/>
          <a:lstStyle/>
          <a:p>
            <a:pPr eaLnBrk="1" hangingPunct="1"/>
            <a:r>
              <a:rPr lang="it-IT" altLang="en-US" smtClean="0"/>
              <a:t>OLG</a:t>
            </a:r>
          </a:p>
        </p:txBody>
      </p:sp>
      <p:sp>
        <p:nvSpPr>
          <p:cNvPr id="1029" name="Rectangle 3"/>
          <p:cNvSpPr>
            <a:spLocks noGrp="1" noChangeArrowheads="1"/>
          </p:cNvSpPr>
          <p:nvPr>
            <p:ph type="body" idx="1"/>
          </p:nvPr>
        </p:nvSpPr>
        <p:spPr/>
        <p:txBody>
          <a:bodyPr/>
          <a:lstStyle/>
          <a:p>
            <a:pPr eaLnBrk="1" hangingPunct="1"/>
            <a:r>
              <a:rPr lang="it-IT" altLang="en-US" smtClean="0"/>
              <a:t>I giovani sono N e non c’è crescita della popolazione</a:t>
            </a:r>
          </a:p>
          <a:p>
            <a:pPr eaLnBrk="1" hangingPunct="1"/>
            <a:r>
              <a:rPr lang="it-IT" altLang="en-US" smtClean="0"/>
              <a:t>Dotazioni: ogni individuo nasce con una dotazione di beni di consumo pari a </a:t>
            </a:r>
          </a:p>
          <a:p>
            <a:pPr eaLnBrk="1" hangingPunct="1"/>
            <a:endParaRPr lang="it-IT" altLang="en-US" smtClean="0"/>
          </a:p>
        </p:txBody>
      </p:sp>
      <p:graphicFrame>
        <p:nvGraphicFramePr>
          <p:cNvPr id="1026" name="Object 4"/>
          <p:cNvGraphicFramePr>
            <a:graphicFrameLocks noGrp="1" noChangeAspect="1"/>
          </p:cNvGraphicFramePr>
          <p:nvPr>
            <p:ph sz="quarter" idx="4294967295"/>
          </p:nvPr>
        </p:nvGraphicFramePr>
        <p:xfrm>
          <a:off x="7500938" y="3486150"/>
          <a:ext cx="334962" cy="393700"/>
        </p:xfrm>
        <a:graphic>
          <a:graphicData uri="http://schemas.openxmlformats.org/presentationml/2006/ole">
            <mc:AlternateContent xmlns:mc="http://schemas.openxmlformats.org/markup-compatibility/2006">
              <mc:Choice xmlns:v="urn:schemas-microsoft-com:vml" Requires="v">
                <p:oleObj spid="_x0000_s1071" name="Equazione" r:id="rId4" imgW="139680" imgH="190440" progId="Equation.3">
                  <p:embed/>
                </p:oleObj>
              </mc:Choice>
              <mc:Fallback>
                <p:oleObj name="Equazione" r:id="rId4" imgW="139680" imgH="1904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00938" y="3486150"/>
                        <a:ext cx="334962" cy="393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7" name="Object 6"/>
          <p:cNvGraphicFramePr>
            <a:graphicFrameLocks noGrp="1" noChangeAspect="1"/>
          </p:cNvGraphicFramePr>
          <p:nvPr>
            <p:ph sz="quarter" idx="4294967295"/>
          </p:nvPr>
        </p:nvGraphicFramePr>
        <p:xfrm>
          <a:off x="1928813" y="3806825"/>
          <a:ext cx="4752975" cy="3051175"/>
        </p:xfrm>
        <a:graphic>
          <a:graphicData uri="http://schemas.openxmlformats.org/presentationml/2006/ole">
            <mc:AlternateContent xmlns:mc="http://schemas.openxmlformats.org/markup-compatibility/2006">
              <mc:Choice xmlns:v="urn:schemas-microsoft-com:vml" Requires="v">
                <p:oleObj spid="_x0000_s1072" name="Equazione" r:id="rId6" imgW="1028520" imgH="660240" progId="Equation.3">
                  <p:embed/>
                </p:oleObj>
              </mc:Choice>
              <mc:Fallback>
                <p:oleObj name="Equazione" r:id="rId6" imgW="1028520" imgH="66024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28813" y="3806825"/>
                        <a:ext cx="4752975" cy="305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it-IT" altLang="en-US" smtClean="0"/>
              <a:t>La moneta</a:t>
            </a:r>
          </a:p>
        </p:txBody>
      </p:sp>
      <p:sp>
        <p:nvSpPr>
          <p:cNvPr id="74755" name="Rectangle 3"/>
          <p:cNvSpPr>
            <a:spLocks noGrp="1" noChangeArrowheads="1"/>
          </p:cNvSpPr>
          <p:nvPr>
            <p:ph type="body" idx="1"/>
          </p:nvPr>
        </p:nvSpPr>
        <p:spPr/>
        <p:txBody>
          <a:bodyPr/>
          <a:lstStyle/>
          <a:p>
            <a:pPr eaLnBrk="1" hangingPunct="1">
              <a:buFont typeface="Wingdings" panose="05000000000000000000" pitchFamily="2" charset="2"/>
              <a:buNone/>
            </a:pPr>
            <a:r>
              <a:rPr lang="it-IT" altLang="en-US" smtClean="0"/>
              <a:t>DEFINIZIONE FUNZIONALE</a:t>
            </a:r>
          </a:p>
          <a:p>
            <a:pPr eaLnBrk="1" hangingPunct="1"/>
            <a:r>
              <a:rPr lang="it-IT" altLang="en-US" smtClean="0"/>
              <a:t> </a:t>
            </a:r>
            <a:r>
              <a:rPr lang="it-IT" altLang="en-US" b="1" smtClean="0"/>
              <a:t>3 FUNZIONI PRINCIPALI</a:t>
            </a:r>
          </a:p>
          <a:p>
            <a:pPr eaLnBrk="1" hangingPunct="1"/>
            <a:r>
              <a:rPr lang="it-IT" altLang="en-US" smtClean="0"/>
              <a:t>– UNITA’ DI CONTO</a:t>
            </a:r>
          </a:p>
          <a:p>
            <a:pPr eaLnBrk="1" hangingPunct="1"/>
            <a:r>
              <a:rPr lang="it-IT" altLang="en-US" smtClean="0"/>
              <a:t>– MEZZO DI PAGAMENTO</a:t>
            </a:r>
          </a:p>
          <a:p>
            <a:pPr eaLnBrk="1" hangingPunct="1"/>
            <a:r>
              <a:rPr lang="it-IT" altLang="en-US" smtClean="0"/>
              <a:t>– FONDO/RISERVA DI VALORE</a:t>
            </a:r>
          </a:p>
          <a:p>
            <a:pPr eaLnBrk="1" hangingPunct="1"/>
            <a:endParaRPr lang="it-IT" altLang="en-US"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6"/>
          <p:cNvSpPr>
            <a:spLocks noGrp="1" noChangeArrowheads="1"/>
          </p:cNvSpPr>
          <p:nvPr>
            <p:ph type="title"/>
          </p:nvPr>
        </p:nvSpPr>
        <p:spPr/>
        <p:txBody>
          <a:bodyPr/>
          <a:lstStyle/>
          <a:p>
            <a:pPr eaLnBrk="1" hangingPunct="1"/>
            <a:r>
              <a:rPr lang="it-IT" altLang="en-US" smtClean="0"/>
              <a:t>OLG</a:t>
            </a:r>
          </a:p>
        </p:txBody>
      </p:sp>
      <p:sp>
        <p:nvSpPr>
          <p:cNvPr id="2052" name="Rectangle 7"/>
          <p:cNvSpPr>
            <a:spLocks noGrp="1" noChangeArrowheads="1"/>
          </p:cNvSpPr>
          <p:nvPr>
            <p:ph type="body" idx="1"/>
          </p:nvPr>
        </p:nvSpPr>
        <p:spPr/>
        <p:txBody>
          <a:bodyPr/>
          <a:lstStyle/>
          <a:p>
            <a:pPr eaLnBrk="1" hangingPunct="1">
              <a:lnSpc>
                <a:spcPct val="90000"/>
              </a:lnSpc>
            </a:pPr>
            <a:r>
              <a:rPr lang="it-IT" altLang="en-US" sz="2400" smtClean="0"/>
              <a:t>Le unità di beni disponibili per il consumo a t+1 sono</a:t>
            </a:r>
          </a:p>
          <a:p>
            <a:pPr eaLnBrk="1" hangingPunct="1">
              <a:lnSpc>
                <a:spcPct val="90000"/>
              </a:lnSpc>
            </a:pPr>
            <a:endParaRPr lang="it-IT" altLang="en-US" sz="2400" smtClean="0"/>
          </a:p>
          <a:p>
            <a:pPr eaLnBrk="1" hangingPunct="1">
              <a:lnSpc>
                <a:spcPct val="90000"/>
              </a:lnSpc>
            </a:pPr>
            <a:endParaRPr lang="it-IT" altLang="en-US" sz="2400" smtClean="0"/>
          </a:p>
          <a:p>
            <a:pPr eaLnBrk="1" hangingPunct="1">
              <a:lnSpc>
                <a:spcPct val="90000"/>
              </a:lnSpc>
            </a:pPr>
            <a:r>
              <a:rPr lang="it-IT" altLang="en-US" sz="2400" smtClean="0"/>
              <a:t>Dove r è il tasso di rendimento esogeno e costante</a:t>
            </a:r>
          </a:p>
          <a:p>
            <a:pPr eaLnBrk="1" hangingPunct="1">
              <a:lnSpc>
                <a:spcPct val="90000"/>
              </a:lnSpc>
            </a:pPr>
            <a:r>
              <a:rPr lang="it-IT" altLang="en-US" sz="2400" smtClean="0"/>
              <a:t>Tre possibilità</a:t>
            </a:r>
          </a:p>
          <a:p>
            <a:pPr eaLnBrk="1" hangingPunct="1">
              <a:lnSpc>
                <a:spcPct val="90000"/>
              </a:lnSpc>
            </a:pPr>
            <a:r>
              <a:rPr lang="it-IT" altLang="en-US" sz="2400" smtClean="0"/>
              <a:t> r&gt;0        rendimento positivo</a:t>
            </a:r>
          </a:p>
          <a:p>
            <a:pPr eaLnBrk="1" hangingPunct="1">
              <a:lnSpc>
                <a:spcPct val="90000"/>
              </a:lnSpc>
            </a:pPr>
            <a:r>
              <a:rPr lang="it-IT" altLang="en-US" sz="2400" smtClean="0"/>
              <a:t>-1&lt;r &lt;0  rendimento negativo</a:t>
            </a:r>
          </a:p>
          <a:p>
            <a:pPr eaLnBrk="1" hangingPunct="1">
              <a:lnSpc>
                <a:spcPct val="90000"/>
              </a:lnSpc>
            </a:pPr>
            <a:r>
              <a:rPr lang="it-IT" altLang="en-US" sz="2400" smtClean="0"/>
              <a:t> r=-1       beni completamente deperibili</a:t>
            </a:r>
          </a:p>
          <a:p>
            <a:pPr eaLnBrk="1" hangingPunct="1">
              <a:lnSpc>
                <a:spcPct val="90000"/>
              </a:lnSpc>
            </a:pPr>
            <a:endParaRPr lang="it-IT" altLang="en-US" sz="2400" smtClean="0"/>
          </a:p>
        </p:txBody>
      </p:sp>
      <p:graphicFrame>
        <p:nvGraphicFramePr>
          <p:cNvPr id="2050" name="Object 3"/>
          <p:cNvGraphicFramePr>
            <a:graphicFrameLocks noGrp="1" noChangeAspect="1"/>
          </p:cNvGraphicFramePr>
          <p:nvPr>
            <p:ph idx="4294967295"/>
          </p:nvPr>
        </p:nvGraphicFramePr>
        <p:xfrm>
          <a:off x="3200400" y="2505075"/>
          <a:ext cx="1822450" cy="669925"/>
        </p:xfrm>
        <a:graphic>
          <a:graphicData uri="http://schemas.openxmlformats.org/presentationml/2006/ole">
            <mc:AlternateContent xmlns:mc="http://schemas.openxmlformats.org/markup-compatibility/2006">
              <mc:Choice xmlns:v="urn:schemas-microsoft-com:vml" Requires="v">
                <p:oleObj spid="_x0000_s2074" name="Equazione" r:id="rId4" imgW="533160" imgH="228600" progId="Equation.3">
                  <p:embed/>
                </p:oleObj>
              </mc:Choice>
              <mc:Fallback>
                <p:oleObj name="Equazione" r:id="rId4" imgW="533160" imgH="2286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0400" y="2505075"/>
                        <a:ext cx="182245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p:txBody>
          <a:bodyPr/>
          <a:lstStyle/>
          <a:p>
            <a:pPr eaLnBrk="1" hangingPunct="1"/>
            <a:r>
              <a:rPr lang="it-IT" altLang="en-US" smtClean="0"/>
              <a:t>OLG</a:t>
            </a:r>
          </a:p>
        </p:txBody>
      </p:sp>
      <p:sp>
        <p:nvSpPr>
          <p:cNvPr id="3077" name="Rectangle 3"/>
          <p:cNvSpPr>
            <a:spLocks noGrp="1" noChangeArrowheads="1"/>
          </p:cNvSpPr>
          <p:nvPr>
            <p:ph type="body" idx="1"/>
          </p:nvPr>
        </p:nvSpPr>
        <p:spPr/>
        <p:txBody>
          <a:bodyPr/>
          <a:lstStyle/>
          <a:p>
            <a:pPr eaLnBrk="1" hangingPunct="1"/>
            <a:r>
              <a:rPr lang="it-IT" altLang="en-US" smtClean="0"/>
              <a:t>Vincolo di bilancio generico individuo</a:t>
            </a:r>
          </a:p>
          <a:p>
            <a:pPr eaLnBrk="1" hangingPunct="1"/>
            <a:endParaRPr lang="it-IT" altLang="en-US" smtClean="0"/>
          </a:p>
          <a:p>
            <a:pPr eaLnBrk="1" hangingPunct="1"/>
            <a:endParaRPr lang="it-IT" altLang="en-US" smtClean="0"/>
          </a:p>
          <a:p>
            <a:pPr eaLnBrk="1" hangingPunct="1"/>
            <a:endParaRPr lang="it-IT" altLang="en-US" smtClean="0"/>
          </a:p>
          <a:p>
            <a:pPr eaLnBrk="1" hangingPunct="1"/>
            <a:r>
              <a:rPr lang="it-IT" altLang="en-US" smtClean="0"/>
              <a:t>Sostituendo il secondo nel primo abbiamo </a:t>
            </a:r>
          </a:p>
          <a:p>
            <a:pPr eaLnBrk="1" hangingPunct="1"/>
            <a:endParaRPr lang="it-IT" altLang="en-US" smtClean="0"/>
          </a:p>
          <a:p>
            <a:pPr eaLnBrk="1" hangingPunct="1"/>
            <a:endParaRPr lang="it-IT" altLang="en-US" smtClean="0"/>
          </a:p>
        </p:txBody>
      </p:sp>
      <p:graphicFrame>
        <p:nvGraphicFramePr>
          <p:cNvPr id="3074" name="Object 4"/>
          <p:cNvGraphicFramePr>
            <a:graphicFrameLocks noGrp="1" noChangeAspect="1"/>
          </p:cNvGraphicFramePr>
          <p:nvPr>
            <p:ph sz="half" idx="4294967295"/>
          </p:nvPr>
        </p:nvGraphicFramePr>
        <p:xfrm>
          <a:off x="2895600" y="2505075"/>
          <a:ext cx="4038600" cy="1687513"/>
        </p:xfrm>
        <a:graphic>
          <a:graphicData uri="http://schemas.openxmlformats.org/presentationml/2006/ole">
            <mc:AlternateContent xmlns:mc="http://schemas.openxmlformats.org/markup-compatibility/2006">
              <mc:Choice xmlns:v="urn:schemas-microsoft-com:vml" Requires="v">
                <p:oleObj spid="_x0000_s3119" name="Equazione" r:id="rId4" imgW="939600" imgH="457200" progId="Equation.3">
                  <p:embed/>
                </p:oleObj>
              </mc:Choice>
              <mc:Fallback>
                <p:oleObj name="Equazione" r:id="rId4" imgW="939600" imgH="4572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5600" y="2505075"/>
                        <a:ext cx="4038600" cy="1687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075" name="Object 6"/>
          <p:cNvGraphicFramePr>
            <a:graphicFrameLocks noGrp="1" noChangeAspect="1"/>
          </p:cNvGraphicFramePr>
          <p:nvPr>
            <p:ph sz="half" idx="4294967295"/>
          </p:nvPr>
        </p:nvGraphicFramePr>
        <p:xfrm>
          <a:off x="1981200" y="4648200"/>
          <a:ext cx="5837238" cy="2057400"/>
        </p:xfrm>
        <a:graphic>
          <a:graphicData uri="http://schemas.openxmlformats.org/presentationml/2006/ole">
            <mc:AlternateContent xmlns:mc="http://schemas.openxmlformats.org/markup-compatibility/2006">
              <mc:Choice xmlns:v="urn:schemas-microsoft-com:vml" Requires="v">
                <p:oleObj spid="_x0000_s3120" name="Equazione" r:id="rId6" imgW="1117440" imgH="393480" progId="Equation.3">
                  <p:embed/>
                </p:oleObj>
              </mc:Choice>
              <mc:Fallback>
                <p:oleObj name="Equazione" r:id="rId6" imgW="1117440" imgH="39348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81200" y="4648200"/>
                        <a:ext cx="5837238"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pPr eaLnBrk="1" hangingPunct="1"/>
            <a:r>
              <a:rPr lang="it-IT" altLang="en-US" smtClean="0"/>
              <a:t>OLG</a:t>
            </a:r>
          </a:p>
        </p:txBody>
      </p:sp>
      <p:sp>
        <p:nvSpPr>
          <p:cNvPr id="93187" name="Rectangle 3"/>
          <p:cNvSpPr>
            <a:spLocks noGrp="1" noChangeArrowheads="1"/>
          </p:cNvSpPr>
          <p:nvPr>
            <p:ph type="body" idx="1"/>
          </p:nvPr>
        </p:nvSpPr>
        <p:spPr/>
        <p:txBody>
          <a:bodyPr/>
          <a:lstStyle/>
          <a:p>
            <a:pPr marL="0" indent="0" eaLnBrk="1" hangingPunct="1">
              <a:buNone/>
            </a:pPr>
            <a:r>
              <a:rPr lang="it-IT" altLang="en-US" b="1" dirty="0" smtClean="0"/>
              <a:t>Equilibrio di mercato</a:t>
            </a:r>
          </a:p>
          <a:p>
            <a:pPr eaLnBrk="1" hangingPunct="1"/>
            <a:r>
              <a:rPr lang="it-IT" altLang="en-US" dirty="0" smtClean="0"/>
              <a:t>L’equilibrio di mercato è autarchico (mancano completamente gli scambi intergenerazionali). Perché? </a:t>
            </a:r>
          </a:p>
          <a:p>
            <a:pPr eaLnBrk="1" hangingPunct="1"/>
            <a:r>
              <a:rPr lang="it-IT" altLang="en-US" dirty="0" smtClean="0"/>
              <a:t>L’equilibrio di mercato è il risultato di decisione decentrate e scoordinate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eaLnBrk="1" hangingPunct="1"/>
            <a:r>
              <a:rPr lang="it-IT" altLang="en-US" smtClean="0"/>
              <a:t>Il pianificatore centrale</a:t>
            </a:r>
          </a:p>
        </p:txBody>
      </p:sp>
      <p:sp>
        <p:nvSpPr>
          <p:cNvPr id="94211" name="Rectangle 3"/>
          <p:cNvSpPr>
            <a:spLocks noGrp="1" noChangeArrowheads="1"/>
          </p:cNvSpPr>
          <p:nvPr>
            <p:ph type="body" idx="1"/>
          </p:nvPr>
        </p:nvSpPr>
        <p:spPr/>
        <p:txBody>
          <a:bodyPr/>
          <a:lstStyle/>
          <a:p>
            <a:pPr eaLnBrk="1" hangingPunct="1"/>
            <a:r>
              <a:rPr lang="it-IT" altLang="en-US" smtClean="0"/>
              <a:t>Ha il potere di redistribuire le risorse dell’economia tra le generazioni </a:t>
            </a:r>
          </a:p>
          <a:p>
            <a:pPr eaLnBrk="1" hangingPunct="1"/>
            <a:r>
              <a:rPr lang="it-IT" altLang="en-US" smtClean="0"/>
              <a:t>OBIETTIVO: max del benessere (max le risorse presenti nell’economia)</a:t>
            </a:r>
          </a:p>
          <a:p>
            <a:pPr eaLnBrk="1" hangingPunct="1"/>
            <a:r>
              <a:rPr lang="it-IT" altLang="en-US" smtClean="0"/>
              <a:t>VINCOLO: equità intergenerazionale (livelli di consumo uguali per tutte le generazioni nei due periodi di vita</a:t>
            </a:r>
          </a:p>
          <a:p>
            <a:pPr eaLnBrk="1" hangingPunct="1"/>
            <a:endParaRPr lang="it-IT" altLang="en-US"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pPr eaLnBrk="1" hangingPunct="1"/>
            <a:r>
              <a:rPr lang="it-IT" altLang="en-US" smtClean="0"/>
              <a:t>Il pianificatore Centrale</a:t>
            </a:r>
          </a:p>
        </p:txBody>
      </p:sp>
      <p:sp>
        <p:nvSpPr>
          <p:cNvPr id="4100" name="Rectangle 3"/>
          <p:cNvSpPr>
            <a:spLocks noGrp="1" noChangeArrowheads="1"/>
          </p:cNvSpPr>
          <p:nvPr>
            <p:ph type="body" idx="1"/>
          </p:nvPr>
        </p:nvSpPr>
        <p:spPr/>
        <p:txBody>
          <a:bodyPr/>
          <a:lstStyle/>
          <a:p>
            <a:pPr eaLnBrk="1" hangingPunct="1"/>
            <a:r>
              <a:rPr lang="it-IT" altLang="en-US" smtClean="0"/>
              <a:t>Vincolo di bilancio del pianificatore</a:t>
            </a:r>
          </a:p>
          <a:p>
            <a:pPr eaLnBrk="1" hangingPunct="1"/>
            <a:endParaRPr lang="it-IT" altLang="en-US" smtClean="0"/>
          </a:p>
          <a:p>
            <a:pPr eaLnBrk="1" hangingPunct="1"/>
            <a:endParaRPr lang="it-IT" altLang="en-US" smtClean="0"/>
          </a:p>
          <a:p>
            <a:pPr eaLnBrk="1" hangingPunct="1"/>
            <a:r>
              <a:rPr lang="it-IT" altLang="en-US" smtClean="0"/>
              <a:t>Distinguo:</a:t>
            </a:r>
          </a:p>
          <a:p>
            <a:pPr eaLnBrk="1" hangingPunct="1"/>
            <a:r>
              <a:rPr lang="it-IT" altLang="en-US" smtClean="0"/>
              <a:t>A) r&lt;0</a:t>
            </a:r>
          </a:p>
          <a:p>
            <a:pPr eaLnBrk="1" hangingPunct="1"/>
            <a:r>
              <a:rPr lang="it-IT" altLang="en-US" smtClean="0"/>
              <a:t>B) r&gt;0</a:t>
            </a:r>
          </a:p>
          <a:p>
            <a:pPr eaLnBrk="1" hangingPunct="1"/>
            <a:r>
              <a:rPr lang="it-IT" altLang="en-US" smtClean="0"/>
              <a:t>C) r=0</a:t>
            </a:r>
          </a:p>
          <a:p>
            <a:pPr eaLnBrk="1" hangingPunct="1"/>
            <a:endParaRPr lang="it-IT" altLang="en-US" smtClean="0"/>
          </a:p>
          <a:p>
            <a:pPr eaLnBrk="1" hangingPunct="1"/>
            <a:endParaRPr lang="it-IT" altLang="en-US" smtClean="0"/>
          </a:p>
          <a:p>
            <a:pPr eaLnBrk="1" hangingPunct="1"/>
            <a:endParaRPr lang="it-IT" altLang="en-US" smtClean="0"/>
          </a:p>
        </p:txBody>
      </p:sp>
      <p:graphicFrame>
        <p:nvGraphicFramePr>
          <p:cNvPr id="4098" name="Object 4"/>
          <p:cNvGraphicFramePr>
            <a:graphicFrameLocks noGrp="1" noChangeAspect="1"/>
          </p:cNvGraphicFramePr>
          <p:nvPr>
            <p:ph sz="half" idx="4294967295"/>
          </p:nvPr>
        </p:nvGraphicFramePr>
        <p:xfrm>
          <a:off x="2286000" y="2570163"/>
          <a:ext cx="4038600" cy="468312"/>
        </p:xfrm>
        <a:graphic>
          <a:graphicData uri="http://schemas.openxmlformats.org/presentationml/2006/ole">
            <mc:AlternateContent xmlns:mc="http://schemas.openxmlformats.org/markup-compatibility/2006">
              <mc:Choice xmlns:v="urn:schemas-microsoft-com:vml" Requires="v">
                <p:oleObj spid="_x0000_s4122" name="Equazione" r:id="rId4" imgW="1600200" imgH="215640" progId="Equation.3">
                  <p:embed/>
                </p:oleObj>
              </mc:Choice>
              <mc:Fallback>
                <p:oleObj name="Equazione" r:id="rId4" imgW="1600200" imgH="2156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0" y="2570163"/>
                        <a:ext cx="4038600" cy="468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pPr eaLnBrk="1" hangingPunct="1"/>
            <a:r>
              <a:rPr lang="it-IT" altLang="en-US" smtClean="0"/>
              <a:t>Il pianificatore Centrale</a:t>
            </a:r>
          </a:p>
        </p:txBody>
      </p:sp>
      <p:sp>
        <p:nvSpPr>
          <p:cNvPr id="5124" name="Rectangle 3"/>
          <p:cNvSpPr>
            <a:spLocks noGrp="1" noChangeArrowheads="1"/>
          </p:cNvSpPr>
          <p:nvPr>
            <p:ph type="body" idx="1"/>
          </p:nvPr>
        </p:nvSpPr>
        <p:spPr/>
        <p:txBody>
          <a:bodyPr/>
          <a:lstStyle/>
          <a:p>
            <a:pPr eaLnBrk="1" hangingPunct="1"/>
            <a:r>
              <a:rPr lang="it-IT" altLang="en-US" smtClean="0"/>
              <a:t>A) </a:t>
            </a:r>
          </a:p>
          <a:p>
            <a:pPr eaLnBrk="1" hangingPunct="1"/>
            <a:r>
              <a:rPr lang="it-IT" altLang="en-US" smtClean="0"/>
              <a:t>Se il rendimento è negativo significa che la tecnologia di trasferimento intertemporale delle risorse è inefficiente. Per cui s=0 (risparmio nullo in ogni periodo)</a:t>
            </a:r>
          </a:p>
          <a:p>
            <a:pPr eaLnBrk="1" hangingPunct="1"/>
            <a:endParaRPr lang="it-IT" altLang="en-US" smtClean="0"/>
          </a:p>
        </p:txBody>
      </p:sp>
      <p:graphicFrame>
        <p:nvGraphicFramePr>
          <p:cNvPr id="5122" name="Object 4"/>
          <p:cNvGraphicFramePr>
            <a:graphicFrameLocks noGrp="1" noChangeAspect="1"/>
          </p:cNvGraphicFramePr>
          <p:nvPr>
            <p:ph sz="half" idx="4294967295"/>
          </p:nvPr>
        </p:nvGraphicFramePr>
        <p:xfrm>
          <a:off x="1676400" y="4140200"/>
          <a:ext cx="4038600" cy="1135063"/>
        </p:xfrm>
        <a:graphic>
          <a:graphicData uri="http://schemas.openxmlformats.org/presentationml/2006/ole">
            <mc:AlternateContent xmlns:mc="http://schemas.openxmlformats.org/markup-compatibility/2006">
              <mc:Choice xmlns:v="urn:schemas-microsoft-com:vml" Requires="v">
                <p:oleObj spid="_x0000_s5146" name="Equazione" r:id="rId4" imgW="660240" imgH="215640" progId="Equation.3">
                  <p:embed/>
                </p:oleObj>
              </mc:Choice>
              <mc:Fallback>
                <p:oleObj name="Equazione" r:id="rId4" imgW="660240" imgH="2156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6400" y="4140200"/>
                        <a:ext cx="4038600" cy="1135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7"/>
          <p:cNvSpPr>
            <a:spLocks noGrp="1" noChangeArrowheads="1"/>
          </p:cNvSpPr>
          <p:nvPr>
            <p:ph type="title"/>
          </p:nvPr>
        </p:nvSpPr>
        <p:spPr/>
        <p:txBody>
          <a:bodyPr/>
          <a:lstStyle/>
          <a:p>
            <a:pPr eaLnBrk="1" hangingPunct="1"/>
            <a:r>
              <a:rPr lang="it-IT" altLang="en-US" smtClean="0"/>
              <a:t>Il pianificatore</a:t>
            </a:r>
          </a:p>
        </p:txBody>
      </p:sp>
      <p:sp>
        <p:nvSpPr>
          <p:cNvPr id="6148" name="Rectangle 3"/>
          <p:cNvSpPr>
            <a:spLocks noGrp="1" noChangeArrowheads="1"/>
          </p:cNvSpPr>
          <p:nvPr>
            <p:ph type="body" idx="1"/>
          </p:nvPr>
        </p:nvSpPr>
        <p:spPr/>
        <p:txBody>
          <a:bodyPr/>
          <a:lstStyle/>
          <a:p>
            <a:pPr eaLnBrk="1" hangingPunct="1"/>
            <a:r>
              <a:rPr lang="it-IT" altLang="en-US" smtClean="0"/>
              <a:t>B)</a:t>
            </a:r>
          </a:p>
          <a:p>
            <a:pPr eaLnBrk="1" hangingPunct="1"/>
            <a:r>
              <a:rPr lang="it-IT" altLang="en-US" smtClean="0"/>
              <a:t>Se il rendimento è positivo conviene risparmiare tutto il possibile</a:t>
            </a:r>
          </a:p>
          <a:p>
            <a:pPr eaLnBrk="1" hangingPunct="1"/>
            <a:endParaRPr lang="it-IT" altLang="en-US" smtClean="0"/>
          </a:p>
        </p:txBody>
      </p:sp>
      <p:graphicFrame>
        <p:nvGraphicFramePr>
          <p:cNvPr id="6146" name="Object 4"/>
          <p:cNvGraphicFramePr>
            <a:graphicFrameLocks noGrp="1" noChangeAspect="1"/>
          </p:cNvGraphicFramePr>
          <p:nvPr>
            <p:ph sz="half" idx="4294967295"/>
          </p:nvPr>
        </p:nvGraphicFramePr>
        <p:xfrm>
          <a:off x="1676400" y="3617913"/>
          <a:ext cx="5105400" cy="1947862"/>
        </p:xfrm>
        <a:graphic>
          <a:graphicData uri="http://schemas.openxmlformats.org/presentationml/2006/ole">
            <mc:AlternateContent xmlns:mc="http://schemas.openxmlformats.org/markup-compatibility/2006">
              <mc:Choice xmlns:v="urn:schemas-microsoft-com:vml" Requires="v">
                <p:oleObj spid="_x0000_s6170" name="Equazione" r:id="rId4" imgW="1028520" imgH="457200" progId="Equation.3">
                  <p:embed/>
                </p:oleObj>
              </mc:Choice>
              <mc:Fallback>
                <p:oleObj name="Equazione" r:id="rId4" imgW="1028520" imgH="4572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6400" y="3617913"/>
                        <a:ext cx="5105400" cy="1947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pPr eaLnBrk="1" hangingPunct="1"/>
            <a:r>
              <a:rPr lang="it-IT" altLang="en-US" smtClean="0"/>
              <a:t>Il pianificatore</a:t>
            </a:r>
          </a:p>
        </p:txBody>
      </p:sp>
      <p:sp>
        <p:nvSpPr>
          <p:cNvPr id="7172" name="Rectangle 3"/>
          <p:cNvSpPr>
            <a:spLocks noGrp="1" noChangeArrowheads="1"/>
          </p:cNvSpPr>
          <p:nvPr>
            <p:ph type="body" idx="1"/>
          </p:nvPr>
        </p:nvSpPr>
        <p:spPr/>
        <p:txBody>
          <a:bodyPr/>
          <a:lstStyle/>
          <a:p>
            <a:pPr eaLnBrk="1" hangingPunct="1">
              <a:lnSpc>
                <a:spcPct val="80000"/>
              </a:lnSpc>
            </a:pPr>
            <a:r>
              <a:rPr lang="it-IT" altLang="en-US" sz="2800" smtClean="0"/>
              <a:t>Se r=0</a:t>
            </a:r>
          </a:p>
          <a:p>
            <a:pPr eaLnBrk="1" hangingPunct="1">
              <a:lnSpc>
                <a:spcPct val="80000"/>
              </a:lnSpc>
            </a:pPr>
            <a:endParaRPr lang="it-IT" altLang="en-US" sz="2800" smtClean="0"/>
          </a:p>
          <a:p>
            <a:pPr eaLnBrk="1" hangingPunct="1">
              <a:lnSpc>
                <a:spcPct val="80000"/>
              </a:lnSpc>
            </a:pPr>
            <a:endParaRPr lang="it-IT" altLang="en-US" sz="2800" smtClean="0"/>
          </a:p>
          <a:p>
            <a:pPr eaLnBrk="1" hangingPunct="1">
              <a:lnSpc>
                <a:spcPct val="80000"/>
              </a:lnSpc>
            </a:pPr>
            <a:r>
              <a:rPr lang="it-IT" altLang="en-US" sz="2800" smtClean="0"/>
              <a:t>In questo caso l’allocazione raggiunta dal pianificatore centrale sarebbe coincidente con quella raggiunta nell’equilibrio di mercato</a:t>
            </a:r>
          </a:p>
          <a:p>
            <a:pPr eaLnBrk="1" hangingPunct="1">
              <a:lnSpc>
                <a:spcPct val="80000"/>
              </a:lnSpc>
            </a:pPr>
            <a:r>
              <a:rPr lang="it-IT" altLang="en-US" sz="2800" b="1" smtClean="0"/>
              <a:t>Conclusioni</a:t>
            </a:r>
            <a:r>
              <a:rPr lang="it-IT" altLang="en-US" sz="2800" smtClean="0"/>
              <a:t>: </a:t>
            </a:r>
            <a:r>
              <a:rPr lang="it-IT" altLang="en-US" u="sng" smtClean="0"/>
              <a:t>l’equilibrio autarchico (di mercato) raggiunge allocazioni pareto-subottimali quando r&lt;0 e r&gt;0.</a:t>
            </a:r>
          </a:p>
        </p:txBody>
      </p:sp>
      <p:graphicFrame>
        <p:nvGraphicFramePr>
          <p:cNvPr id="7170" name="Object 4"/>
          <p:cNvGraphicFramePr>
            <a:graphicFrameLocks noGrp="1" noChangeAspect="1"/>
          </p:cNvGraphicFramePr>
          <p:nvPr>
            <p:ph sz="half" idx="4294967295"/>
          </p:nvPr>
        </p:nvGraphicFramePr>
        <p:xfrm>
          <a:off x="990600" y="2243138"/>
          <a:ext cx="3733800" cy="1047750"/>
        </p:xfrm>
        <a:graphic>
          <a:graphicData uri="http://schemas.openxmlformats.org/presentationml/2006/ole">
            <mc:AlternateContent xmlns:mc="http://schemas.openxmlformats.org/markup-compatibility/2006">
              <mc:Choice xmlns:v="urn:schemas-microsoft-com:vml" Requires="v">
                <p:oleObj spid="_x0000_s7194" name="Equazione" r:id="rId4" imgW="660240" imgH="215640" progId="Equation.3">
                  <p:embed/>
                </p:oleObj>
              </mc:Choice>
              <mc:Fallback>
                <p:oleObj name="Equazione" r:id="rId4" imgW="660240" imgH="2156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2243138"/>
                        <a:ext cx="3733800" cy="1047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lstStyle/>
          <a:p>
            <a:pPr eaLnBrk="1" hangingPunct="1"/>
            <a:r>
              <a:rPr lang="it-IT" altLang="en-US" smtClean="0"/>
              <a:t>Ruolo della moneta fiduciaria</a:t>
            </a:r>
          </a:p>
        </p:txBody>
      </p:sp>
      <p:sp>
        <p:nvSpPr>
          <p:cNvPr id="8196" name="Rectangle 3"/>
          <p:cNvSpPr>
            <a:spLocks noGrp="1" noChangeArrowheads="1"/>
          </p:cNvSpPr>
          <p:nvPr>
            <p:ph type="body" idx="1"/>
          </p:nvPr>
        </p:nvSpPr>
        <p:spPr/>
        <p:txBody>
          <a:bodyPr/>
          <a:lstStyle/>
          <a:p>
            <a:pPr eaLnBrk="1" hangingPunct="1"/>
            <a:r>
              <a:rPr lang="it-IT" altLang="en-US" smtClean="0"/>
              <a:t>Supponiamo r =-1</a:t>
            </a:r>
          </a:p>
          <a:p>
            <a:pPr eaLnBrk="1" hangingPunct="1"/>
            <a:r>
              <a:rPr lang="it-IT" altLang="en-US" smtClean="0"/>
              <a:t>In questo caso in eq di mercato </a:t>
            </a:r>
          </a:p>
          <a:p>
            <a:pPr eaLnBrk="1" hangingPunct="1"/>
            <a:endParaRPr lang="it-IT" altLang="en-US" smtClean="0"/>
          </a:p>
          <a:p>
            <a:pPr eaLnBrk="1" hangingPunct="1"/>
            <a:endParaRPr lang="it-IT" altLang="en-US" smtClean="0"/>
          </a:p>
          <a:p>
            <a:pPr eaLnBrk="1" hangingPunct="1"/>
            <a:endParaRPr lang="it-IT" altLang="en-US" smtClean="0"/>
          </a:p>
          <a:p>
            <a:pPr eaLnBrk="1" hangingPunct="1"/>
            <a:r>
              <a:rPr lang="it-IT" altLang="en-US" smtClean="0"/>
              <a:t>Supponiamo che lo Stato dia M unità di moneta ad ogni anziano al tempo t. Quantità totale di moneta = NM</a:t>
            </a:r>
          </a:p>
        </p:txBody>
      </p:sp>
      <p:graphicFrame>
        <p:nvGraphicFramePr>
          <p:cNvPr id="8194" name="Object 4"/>
          <p:cNvGraphicFramePr>
            <a:graphicFrameLocks noGrp="1" noChangeAspect="1"/>
          </p:cNvGraphicFramePr>
          <p:nvPr>
            <p:ph sz="half" idx="4294967295"/>
          </p:nvPr>
        </p:nvGraphicFramePr>
        <p:xfrm>
          <a:off x="2286000" y="3184525"/>
          <a:ext cx="1905000" cy="1435100"/>
        </p:xfrm>
        <a:graphic>
          <a:graphicData uri="http://schemas.openxmlformats.org/presentationml/2006/ole">
            <mc:AlternateContent xmlns:mc="http://schemas.openxmlformats.org/markup-compatibility/2006">
              <mc:Choice xmlns:v="urn:schemas-microsoft-com:vml" Requires="v">
                <p:oleObj spid="_x0000_s8218" name="Equazione" r:id="rId4" imgW="520560" imgH="457200" progId="Equation.3">
                  <p:embed/>
                </p:oleObj>
              </mc:Choice>
              <mc:Fallback>
                <p:oleObj name="Equazione" r:id="rId4" imgW="520560" imgH="4572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0" y="3184525"/>
                        <a:ext cx="1905000" cy="1435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pPr eaLnBrk="1" hangingPunct="1"/>
            <a:r>
              <a:rPr lang="it-IT" altLang="en-US" smtClean="0"/>
              <a:t>Ruolo della moneta fiduciaria</a:t>
            </a:r>
          </a:p>
        </p:txBody>
      </p:sp>
      <p:sp>
        <p:nvSpPr>
          <p:cNvPr id="9220" name="Rectangle 3"/>
          <p:cNvSpPr>
            <a:spLocks noGrp="1" noChangeArrowheads="1"/>
          </p:cNvSpPr>
          <p:nvPr>
            <p:ph type="body" idx="1"/>
          </p:nvPr>
        </p:nvSpPr>
        <p:spPr/>
        <p:txBody>
          <a:bodyPr/>
          <a:lstStyle/>
          <a:p>
            <a:pPr eaLnBrk="1" hangingPunct="1"/>
            <a:r>
              <a:rPr lang="it-IT" altLang="en-US" smtClean="0"/>
              <a:t>Vincoli di bilancio con moneta</a:t>
            </a:r>
          </a:p>
          <a:p>
            <a:pPr eaLnBrk="1" hangingPunct="1"/>
            <a:endParaRPr lang="it-IT" altLang="en-US" smtClean="0"/>
          </a:p>
        </p:txBody>
      </p:sp>
      <p:graphicFrame>
        <p:nvGraphicFramePr>
          <p:cNvPr id="9218" name="Object 4"/>
          <p:cNvGraphicFramePr>
            <a:graphicFrameLocks noGrp="1" noChangeAspect="1"/>
          </p:cNvGraphicFramePr>
          <p:nvPr>
            <p:ph sz="half" idx="4294967295"/>
          </p:nvPr>
        </p:nvGraphicFramePr>
        <p:xfrm>
          <a:off x="2057400" y="2438400"/>
          <a:ext cx="4343400" cy="4243388"/>
        </p:xfrm>
        <a:graphic>
          <a:graphicData uri="http://schemas.openxmlformats.org/presentationml/2006/ole">
            <mc:AlternateContent xmlns:mc="http://schemas.openxmlformats.org/markup-compatibility/2006">
              <mc:Choice xmlns:v="urn:schemas-microsoft-com:vml" Requires="v">
                <p:oleObj spid="_x0000_s9242" name="Equazione" r:id="rId4" imgW="1650960" imgH="1612800" progId="Equation.3">
                  <p:embed/>
                </p:oleObj>
              </mc:Choice>
              <mc:Fallback>
                <p:oleObj name="Equazione" r:id="rId4" imgW="1650960" imgH="16128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7400" y="2438400"/>
                        <a:ext cx="4343400" cy="4243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it-IT" altLang="en-US" sz="4000" dirty="0" smtClean="0"/>
              <a:t>UNITA’ DI CONTO</a:t>
            </a:r>
            <a:br>
              <a:rPr lang="it-IT" altLang="en-US" sz="4000" dirty="0" smtClean="0"/>
            </a:br>
            <a:endParaRPr lang="it-IT" altLang="en-US" sz="4000" dirty="0" smtClean="0"/>
          </a:p>
        </p:txBody>
      </p:sp>
      <p:sp>
        <p:nvSpPr>
          <p:cNvPr id="75779" name="Rectangle 3"/>
          <p:cNvSpPr>
            <a:spLocks noGrp="1" noChangeArrowheads="1"/>
          </p:cNvSpPr>
          <p:nvPr>
            <p:ph type="body" idx="1"/>
          </p:nvPr>
        </p:nvSpPr>
        <p:spPr/>
        <p:txBody>
          <a:bodyPr/>
          <a:lstStyle/>
          <a:p>
            <a:pPr eaLnBrk="1" hangingPunct="1"/>
            <a:r>
              <a:rPr lang="it-IT" altLang="en-US" smtClean="0"/>
              <a:t>La moneta è un NUMERARIO =</a:t>
            </a:r>
            <a:br>
              <a:rPr lang="it-IT" altLang="en-US" smtClean="0"/>
            </a:br>
            <a:r>
              <a:rPr lang="it-IT" altLang="en-US" smtClean="0"/>
              <a:t>unità di misura</a:t>
            </a:r>
          </a:p>
          <a:p>
            <a:pPr eaLnBrk="1" hangingPunct="1"/>
            <a:r>
              <a:rPr lang="it-IT" altLang="en-US" smtClean="0"/>
              <a:t>Diverso da mezzo di pagamento</a:t>
            </a:r>
            <a:br>
              <a:rPr lang="it-IT" altLang="en-US" smtClean="0"/>
            </a:br>
            <a:r>
              <a:rPr lang="it-IT" altLang="en-US" smtClean="0"/>
              <a:t>Esempi: Euro prima dell’introduzione fisica delle banconote/monete, ECU.</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p:txBody>
          <a:bodyPr/>
          <a:lstStyle/>
          <a:p>
            <a:pPr eaLnBrk="1" hangingPunct="1"/>
            <a:r>
              <a:rPr lang="it-IT" altLang="en-US" smtClean="0"/>
              <a:t>Ruolo della moneta fiduciaria</a:t>
            </a:r>
          </a:p>
        </p:txBody>
      </p:sp>
      <p:sp>
        <p:nvSpPr>
          <p:cNvPr id="10244" name="Rectangle 5"/>
          <p:cNvSpPr>
            <a:spLocks noGrp="1" noChangeArrowheads="1"/>
          </p:cNvSpPr>
          <p:nvPr>
            <p:ph type="body" idx="1"/>
          </p:nvPr>
        </p:nvSpPr>
        <p:spPr/>
        <p:txBody>
          <a:bodyPr/>
          <a:lstStyle/>
          <a:p>
            <a:pPr eaLnBrk="1" hangingPunct="1"/>
            <a:r>
              <a:rPr lang="it-IT" altLang="en-US" sz="2800" smtClean="0"/>
              <a:t>Da cui</a:t>
            </a:r>
          </a:p>
          <a:p>
            <a:pPr eaLnBrk="1" hangingPunct="1"/>
            <a:endParaRPr lang="it-IT" altLang="en-US" sz="2800" smtClean="0"/>
          </a:p>
          <a:p>
            <a:pPr eaLnBrk="1" hangingPunct="1"/>
            <a:endParaRPr lang="it-IT" altLang="en-US" sz="2800" smtClean="0"/>
          </a:p>
          <a:p>
            <a:pPr eaLnBrk="1" hangingPunct="1"/>
            <a:endParaRPr lang="it-IT" altLang="en-US" sz="2800" smtClean="0"/>
          </a:p>
          <a:p>
            <a:pPr eaLnBrk="1" hangingPunct="1"/>
            <a:r>
              <a:rPr lang="it-IT" altLang="en-US" sz="2800" smtClean="0"/>
              <a:t>Se L’inflazione è nulla il vincolo con moneta è uguale al vincolo del pianificatore per cui si può realizzare in equilibrio competitivo l’allocazione efficiente delle risorse</a:t>
            </a:r>
          </a:p>
        </p:txBody>
      </p:sp>
      <p:graphicFrame>
        <p:nvGraphicFramePr>
          <p:cNvPr id="10242" name="Object 3"/>
          <p:cNvGraphicFramePr>
            <a:graphicFrameLocks noGrp="1" noChangeAspect="1"/>
          </p:cNvGraphicFramePr>
          <p:nvPr>
            <p:ph idx="4294967295"/>
          </p:nvPr>
        </p:nvGraphicFramePr>
        <p:xfrm>
          <a:off x="457200" y="2886075"/>
          <a:ext cx="5943600" cy="936625"/>
        </p:xfrm>
        <a:graphic>
          <a:graphicData uri="http://schemas.openxmlformats.org/presentationml/2006/ole">
            <mc:AlternateContent xmlns:mc="http://schemas.openxmlformats.org/markup-compatibility/2006">
              <mc:Choice xmlns:v="urn:schemas-microsoft-com:vml" Requires="v">
                <p:oleObj spid="_x0000_s10266" name="Equazione" r:id="rId4" imgW="1244520" imgH="228600" progId="Equation.3">
                  <p:embed/>
                </p:oleObj>
              </mc:Choice>
              <mc:Fallback>
                <p:oleObj name="Equazione" r:id="rId4" imgW="1244520" imgH="2286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2886075"/>
                        <a:ext cx="5943600" cy="936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p:txBody>
          <a:bodyPr/>
          <a:lstStyle/>
          <a:p>
            <a:pPr eaLnBrk="1" hangingPunct="1"/>
            <a:r>
              <a:rPr lang="it-IT" altLang="en-US" smtClean="0"/>
              <a:t>Ruolo della moneta fiduciaria</a:t>
            </a:r>
          </a:p>
        </p:txBody>
      </p:sp>
      <p:sp>
        <p:nvSpPr>
          <p:cNvPr id="11269" name="Rectangle 3"/>
          <p:cNvSpPr>
            <a:spLocks noGrp="1" noChangeArrowheads="1"/>
          </p:cNvSpPr>
          <p:nvPr>
            <p:ph type="body" idx="1"/>
          </p:nvPr>
        </p:nvSpPr>
        <p:spPr/>
        <p:txBody>
          <a:bodyPr/>
          <a:lstStyle/>
          <a:p>
            <a:pPr eaLnBrk="1" hangingPunct="1"/>
            <a:r>
              <a:rPr lang="it-IT" altLang="en-US" smtClean="0"/>
              <a:t>Per determinare l’inflazione di equilibrio dobbiamo esaminare il mercato monetario</a:t>
            </a:r>
          </a:p>
          <a:p>
            <a:pPr eaLnBrk="1" hangingPunct="1"/>
            <a:endParaRPr lang="it-IT" altLang="en-US" smtClean="0"/>
          </a:p>
          <a:p>
            <a:pPr eaLnBrk="1" hangingPunct="1"/>
            <a:r>
              <a:rPr lang="it-IT" altLang="en-US" smtClean="0"/>
              <a:t>Dove</a:t>
            </a:r>
          </a:p>
          <a:p>
            <a:pPr eaLnBrk="1" hangingPunct="1"/>
            <a:endParaRPr lang="it-IT" altLang="en-US" smtClean="0"/>
          </a:p>
          <a:p>
            <a:pPr eaLnBrk="1" hangingPunct="1"/>
            <a:endParaRPr lang="it-IT" altLang="en-US" smtClean="0"/>
          </a:p>
          <a:p>
            <a:pPr eaLnBrk="1" hangingPunct="1"/>
            <a:r>
              <a:rPr lang="it-IT" altLang="en-US" smtClean="0"/>
              <a:t>È la domanda reale di moneta</a:t>
            </a:r>
          </a:p>
          <a:p>
            <a:pPr eaLnBrk="1" hangingPunct="1"/>
            <a:endParaRPr lang="it-IT" altLang="en-US" smtClean="0"/>
          </a:p>
        </p:txBody>
      </p:sp>
      <p:graphicFrame>
        <p:nvGraphicFramePr>
          <p:cNvPr id="11266" name="Object 4"/>
          <p:cNvGraphicFramePr>
            <a:graphicFrameLocks noGrp="1" noChangeAspect="1"/>
          </p:cNvGraphicFramePr>
          <p:nvPr>
            <p:ph sz="half" idx="4294967295"/>
          </p:nvPr>
        </p:nvGraphicFramePr>
        <p:xfrm>
          <a:off x="914400" y="3094038"/>
          <a:ext cx="6096000" cy="387350"/>
        </p:xfrm>
        <a:graphic>
          <a:graphicData uri="http://schemas.openxmlformats.org/presentationml/2006/ole">
            <mc:AlternateContent xmlns:mc="http://schemas.openxmlformats.org/markup-compatibility/2006">
              <mc:Choice xmlns:v="urn:schemas-microsoft-com:vml" Requires="v">
                <p:oleObj spid="_x0000_s11311" name="Equazione" r:id="rId4" imgW="2273040" imgH="241200" progId="Equation.3">
                  <p:embed/>
                </p:oleObj>
              </mc:Choice>
              <mc:Fallback>
                <p:oleObj name="Equazione" r:id="rId4" imgW="2273040" imgH="2412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3094038"/>
                        <a:ext cx="6096000" cy="387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267" name="Object 7"/>
          <p:cNvGraphicFramePr>
            <a:graphicFrameLocks noGrp="1" noChangeAspect="1"/>
          </p:cNvGraphicFramePr>
          <p:nvPr>
            <p:ph sz="half" idx="4294967295"/>
          </p:nvPr>
        </p:nvGraphicFramePr>
        <p:xfrm>
          <a:off x="1143000" y="4140200"/>
          <a:ext cx="1752600" cy="584200"/>
        </p:xfrm>
        <a:graphic>
          <a:graphicData uri="http://schemas.openxmlformats.org/presentationml/2006/ole">
            <mc:AlternateContent xmlns:mc="http://schemas.openxmlformats.org/markup-compatibility/2006">
              <mc:Choice xmlns:v="urn:schemas-microsoft-com:vml" Requires="v">
                <p:oleObj spid="_x0000_s11312" name="Equazione" r:id="rId6" imgW="622080" imgH="241200" progId="Equation.3">
                  <p:embed/>
                </p:oleObj>
              </mc:Choice>
              <mc:Fallback>
                <p:oleObj name="Equazione" r:id="rId6" imgW="622080" imgH="241200" progId="Equation.3">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3000" y="4140200"/>
                        <a:ext cx="17526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p:txBody>
          <a:bodyPr/>
          <a:lstStyle/>
          <a:p>
            <a:pPr eaLnBrk="1" hangingPunct="1"/>
            <a:r>
              <a:rPr lang="it-IT" altLang="en-US" smtClean="0"/>
              <a:t>Ruolo della moneta fiduciaria</a:t>
            </a:r>
          </a:p>
        </p:txBody>
      </p:sp>
      <p:sp>
        <p:nvSpPr>
          <p:cNvPr id="12293" name="Rectangle 3"/>
          <p:cNvSpPr>
            <a:spLocks noGrp="1" noChangeArrowheads="1"/>
          </p:cNvSpPr>
          <p:nvPr>
            <p:ph type="body" idx="1"/>
          </p:nvPr>
        </p:nvSpPr>
        <p:spPr/>
        <p:txBody>
          <a:bodyPr/>
          <a:lstStyle/>
          <a:p>
            <a:pPr eaLnBrk="1" hangingPunct="1"/>
            <a:r>
              <a:rPr lang="it-IT" altLang="en-US" smtClean="0"/>
              <a:t>In equilibrio domanda =offerta</a:t>
            </a:r>
          </a:p>
          <a:p>
            <a:pPr eaLnBrk="1" hangingPunct="1"/>
            <a:endParaRPr lang="it-IT" altLang="en-US" smtClean="0"/>
          </a:p>
          <a:p>
            <a:pPr eaLnBrk="1" hangingPunct="1"/>
            <a:endParaRPr lang="it-IT" altLang="en-US" smtClean="0"/>
          </a:p>
          <a:p>
            <a:pPr eaLnBrk="1" hangingPunct="1"/>
            <a:r>
              <a:rPr lang="it-IT" altLang="en-US" smtClean="0"/>
              <a:t>Due incognite (Inflazione e livello die prezzi) ed una sola equazione per cui abbiamo bisogno di un’altra equazione</a:t>
            </a:r>
          </a:p>
          <a:p>
            <a:pPr eaLnBrk="1" hangingPunct="1"/>
            <a:endParaRPr lang="it-IT" altLang="en-US" smtClean="0"/>
          </a:p>
          <a:p>
            <a:pPr eaLnBrk="1" hangingPunct="1"/>
            <a:endParaRPr lang="it-IT" altLang="en-US" smtClean="0"/>
          </a:p>
          <a:p>
            <a:pPr eaLnBrk="1" hangingPunct="1"/>
            <a:endParaRPr lang="it-IT" altLang="en-US" smtClean="0"/>
          </a:p>
        </p:txBody>
      </p:sp>
      <p:graphicFrame>
        <p:nvGraphicFramePr>
          <p:cNvPr id="12290" name="Object 5"/>
          <p:cNvGraphicFramePr>
            <a:graphicFrameLocks noGrp="1" noChangeAspect="1"/>
          </p:cNvGraphicFramePr>
          <p:nvPr>
            <p:ph sz="half" idx="4294967295"/>
          </p:nvPr>
        </p:nvGraphicFramePr>
        <p:xfrm>
          <a:off x="1295400" y="2635250"/>
          <a:ext cx="3917950" cy="639763"/>
        </p:xfrm>
        <a:graphic>
          <a:graphicData uri="http://schemas.openxmlformats.org/presentationml/2006/ole">
            <mc:AlternateContent xmlns:mc="http://schemas.openxmlformats.org/markup-compatibility/2006">
              <mc:Choice xmlns:v="urn:schemas-microsoft-com:vml" Requires="v">
                <p:oleObj spid="_x0000_s12335" name="Equazione" r:id="rId4" imgW="1269720" imgH="241200" progId="Equation.3">
                  <p:embed/>
                </p:oleObj>
              </mc:Choice>
              <mc:Fallback>
                <p:oleObj name="Equazione" r:id="rId4" imgW="1269720" imgH="24120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2635250"/>
                        <a:ext cx="3917950"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2291" name="Object 7"/>
          <p:cNvGraphicFramePr>
            <a:graphicFrameLocks noGrp="1" noChangeAspect="1"/>
          </p:cNvGraphicFramePr>
          <p:nvPr>
            <p:ph sz="half" idx="4294967295"/>
          </p:nvPr>
        </p:nvGraphicFramePr>
        <p:xfrm>
          <a:off x="1524000" y="5056188"/>
          <a:ext cx="5486400" cy="600075"/>
        </p:xfrm>
        <a:graphic>
          <a:graphicData uri="http://schemas.openxmlformats.org/presentationml/2006/ole">
            <mc:AlternateContent xmlns:mc="http://schemas.openxmlformats.org/markup-compatibility/2006">
              <mc:Choice xmlns:v="urn:schemas-microsoft-com:vml" Requires="v">
                <p:oleObj spid="_x0000_s12336" name="Equazione" r:id="rId6" imgW="1434960" imgH="241200" progId="Equation.3">
                  <p:embed/>
                </p:oleObj>
              </mc:Choice>
              <mc:Fallback>
                <p:oleObj name="Equazione" r:id="rId6" imgW="1434960" imgH="241200" progId="Equation.3">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5056188"/>
                        <a:ext cx="5486400"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p:txBody>
          <a:bodyPr/>
          <a:lstStyle/>
          <a:p>
            <a:pPr eaLnBrk="1" hangingPunct="1"/>
            <a:r>
              <a:rPr lang="it-IT" altLang="en-US" smtClean="0"/>
              <a:t>Ruolo della moneta fiduciaria</a:t>
            </a:r>
          </a:p>
        </p:txBody>
      </p:sp>
      <p:sp>
        <p:nvSpPr>
          <p:cNvPr id="13317" name="Rectangle 3"/>
          <p:cNvSpPr>
            <a:spLocks noGrp="1" noChangeArrowheads="1"/>
          </p:cNvSpPr>
          <p:nvPr>
            <p:ph type="body" idx="1"/>
          </p:nvPr>
        </p:nvSpPr>
        <p:spPr/>
        <p:txBody>
          <a:bodyPr/>
          <a:lstStyle/>
          <a:p>
            <a:pPr eaLnBrk="1" hangingPunct="1"/>
            <a:r>
              <a:rPr lang="it-IT" altLang="en-US" smtClean="0"/>
              <a:t>Da cui sostituendo abbiamo:</a:t>
            </a:r>
          </a:p>
          <a:p>
            <a:pPr eaLnBrk="1" hangingPunct="1"/>
            <a:endParaRPr lang="it-IT" altLang="en-US" smtClean="0"/>
          </a:p>
          <a:p>
            <a:pPr eaLnBrk="1" hangingPunct="1"/>
            <a:endParaRPr lang="it-IT" altLang="en-US" smtClean="0"/>
          </a:p>
          <a:p>
            <a:pPr eaLnBrk="1" hangingPunct="1"/>
            <a:endParaRPr lang="it-IT" altLang="en-US" smtClean="0"/>
          </a:p>
          <a:p>
            <a:pPr eaLnBrk="1" hangingPunct="1"/>
            <a:endParaRPr lang="it-IT" altLang="en-US" smtClean="0"/>
          </a:p>
          <a:p>
            <a:pPr eaLnBrk="1" hangingPunct="1"/>
            <a:r>
              <a:rPr lang="it-IT" altLang="en-US" smtClean="0"/>
              <a:t>Siamo interessati agli equilibri stazionari per cui </a:t>
            </a:r>
          </a:p>
          <a:p>
            <a:pPr eaLnBrk="1" hangingPunct="1"/>
            <a:endParaRPr lang="it-IT" altLang="en-US" smtClean="0"/>
          </a:p>
          <a:p>
            <a:pPr eaLnBrk="1" hangingPunct="1"/>
            <a:endParaRPr lang="it-IT" altLang="en-US" smtClean="0"/>
          </a:p>
        </p:txBody>
      </p:sp>
      <p:graphicFrame>
        <p:nvGraphicFramePr>
          <p:cNvPr id="13314" name="Object 4"/>
          <p:cNvGraphicFramePr>
            <a:graphicFrameLocks noGrp="1" noChangeAspect="1"/>
          </p:cNvGraphicFramePr>
          <p:nvPr>
            <p:ph sz="half" idx="4294967295"/>
          </p:nvPr>
        </p:nvGraphicFramePr>
        <p:xfrm>
          <a:off x="2209800" y="2897188"/>
          <a:ext cx="4953000" cy="1101725"/>
        </p:xfrm>
        <a:graphic>
          <a:graphicData uri="http://schemas.openxmlformats.org/presentationml/2006/ole">
            <mc:AlternateContent xmlns:mc="http://schemas.openxmlformats.org/markup-compatibility/2006">
              <mc:Choice xmlns:v="urn:schemas-microsoft-com:vml" Requires="v">
                <p:oleObj spid="_x0000_s13359" name="Equazione" r:id="rId4" imgW="1866600" imgH="482400" progId="Equation.3">
                  <p:embed/>
                </p:oleObj>
              </mc:Choice>
              <mc:Fallback>
                <p:oleObj name="Equazione" r:id="rId4" imgW="1866600" imgH="4824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9800" y="2897188"/>
                        <a:ext cx="4953000" cy="110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3315" name="Object 6"/>
          <p:cNvGraphicFramePr>
            <a:graphicFrameLocks noGrp="1" noChangeAspect="1"/>
          </p:cNvGraphicFramePr>
          <p:nvPr>
            <p:ph sz="half" idx="4294967295"/>
          </p:nvPr>
        </p:nvGraphicFramePr>
        <p:xfrm>
          <a:off x="2590800" y="5334000"/>
          <a:ext cx="4038600" cy="871538"/>
        </p:xfrm>
        <a:graphic>
          <a:graphicData uri="http://schemas.openxmlformats.org/presentationml/2006/ole">
            <mc:AlternateContent xmlns:mc="http://schemas.openxmlformats.org/markup-compatibility/2006">
              <mc:Choice xmlns:v="urn:schemas-microsoft-com:vml" Requires="v">
                <p:oleObj spid="_x0000_s13360" name="Equazione" r:id="rId6" imgW="1117440" imgH="241200" progId="Equation.3">
                  <p:embed/>
                </p:oleObj>
              </mc:Choice>
              <mc:Fallback>
                <p:oleObj name="Equazione" r:id="rId6" imgW="1117440" imgH="24120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90800" y="5334000"/>
                        <a:ext cx="4038600" cy="871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9"/>
          <p:cNvSpPr>
            <a:spLocks noGrp="1" noChangeArrowheads="1"/>
          </p:cNvSpPr>
          <p:nvPr>
            <p:ph type="title"/>
          </p:nvPr>
        </p:nvSpPr>
        <p:spPr/>
        <p:txBody>
          <a:bodyPr/>
          <a:lstStyle/>
          <a:p>
            <a:pPr eaLnBrk="1" hangingPunct="1"/>
            <a:r>
              <a:rPr lang="it-IT" altLang="en-US" smtClean="0"/>
              <a:t>Ruolo della moneta fiduciaria</a:t>
            </a:r>
          </a:p>
        </p:txBody>
      </p:sp>
      <p:sp>
        <p:nvSpPr>
          <p:cNvPr id="14341" name="Rectangle 7"/>
          <p:cNvSpPr>
            <a:spLocks noGrp="1" noChangeArrowheads="1"/>
          </p:cNvSpPr>
          <p:nvPr>
            <p:ph type="body" idx="1"/>
          </p:nvPr>
        </p:nvSpPr>
        <p:spPr/>
        <p:txBody>
          <a:bodyPr/>
          <a:lstStyle/>
          <a:p>
            <a:pPr eaLnBrk="1" hangingPunct="1">
              <a:lnSpc>
                <a:spcPct val="90000"/>
              </a:lnSpc>
            </a:pPr>
            <a:endParaRPr lang="it-IT" altLang="en-US" sz="2800" dirty="0" smtClean="0"/>
          </a:p>
          <a:p>
            <a:pPr eaLnBrk="1" hangingPunct="1">
              <a:lnSpc>
                <a:spcPct val="90000"/>
              </a:lnSpc>
            </a:pPr>
            <a:endParaRPr lang="it-IT" altLang="en-US" sz="2800" dirty="0" smtClean="0"/>
          </a:p>
          <a:p>
            <a:pPr eaLnBrk="1" hangingPunct="1">
              <a:lnSpc>
                <a:spcPct val="90000"/>
              </a:lnSpc>
            </a:pPr>
            <a:r>
              <a:rPr lang="it-IT" altLang="en-US" sz="2800" dirty="0" smtClean="0"/>
              <a:t>Da cui in equilibrio</a:t>
            </a:r>
          </a:p>
          <a:p>
            <a:pPr eaLnBrk="1" hangingPunct="1">
              <a:lnSpc>
                <a:spcPct val="90000"/>
              </a:lnSpc>
            </a:pPr>
            <a:endParaRPr lang="it-IT" altLang="en-US" sz="2800" dirty="0" smtClean="0"/>
          </a:p>
          <a:p>
            <a:pPr eaLnBrk="1" hangingPunct="1">
              <a:lnSpc>
                <a:spcPct val="90000"/>
              </a:lnSpc>
            </a:pPr>
            <a:endParaRPr lang="it-IT" altLang="en-US" sz="2800" dirty="0" smtClean="0"/>
          </a:p>
          <a:p>
            <a:pPr eaLnBrk="1" hangingPunct="1">
              <a:lnSpc>
                <a:spcPct val="90000"/>
              </a:lnSpc>
            </a:pPr>
            <a:r>
              <a:rPr lang="it-IT" altLang="en-US" sz="2800" dirty="0" smtClean="0"/>
              <a:t>Ciò conferma che in equilibrio il vincolo di bilancio dei consumatori in presenza di moneta è uguale a quello del pianificatore centrale . </a:t>
            </a:r>
            <a:r>
              <a:rPr lang="it-IT" altLang="en-US" sz="2800" b="1" dirty="0" smtClean="0"/>
              <a:t>L’economia raggiunge l’ottimo</a:t>
            </a:r>
            <a:r>
              <a:rPr lang="it-IT" altLang="en-US" sz="2800" dirty="0" smtClean="0"/>
              <a:t>. </a:t>
            </a:r>
          </a:p>
        </p:txBody>
      </p:sp>
      <p:graphicFrame>
        <p:nvGraphicFramePr>
          <p:cNvPr id="14338" name="Object 3"/>
          <p:cNvGraphicFramePr>
            <a:graphicFrameLocks noGrp="1" noChangeAspect="1"/>
          </p:cNvGraphicFramePr>
          <p:nvPr>
            <p:ph idx="4294967295"/>
          </p:nvPr>
        </p:nvGraphicFramePr>
        <p:xfrm>
          <a:off x="838200" y="1981200"/>
          <a:ext cx="6019800" cy="641350"/>
        </p:xfrm>
        <a:graphic>
          <a:graphicData uri="http://schemas.openxmlformats.org/presentationml/2006/ole">
            <mc:AlternateContent xmlns:mc="http://schemas.openxmlformats.org/markup-compatibility/2006">
              <mc:Choice xmlns:v="urn:schemas-microsoft-com:vml" Requires="v">
                <p:oleObj spid="_x0000_s14385" name="Equazione" r:id="rId4" imgW="1841400" imgH="228600" progId="Equation.3">
                  <p:embed/>
                </p:oleObj>
              </mc:Choice>
              <mc:Fallback>
                <p:oleObj name="Equazione" r:id="rId4" imgW="1841400" imgH="2286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1981200"/>
                        <a:ext cx="6019800" cy="64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4339" name="Object 8"/>
          <p:cNvGraphicFramePr>
            <a:graphicFrameLocks noGrp="1" noChangeAspect="1"/>
          </p:cNvGraphicFramePr>
          <p:nvPr>
            <p:ph sz="half" idx="4294967295"/>
          </p:nvPr>
        </p:nvGraphicFramePr>
        <p:xfrm>
          <a:off x="1600200" y="3486150"/>
          <a:ext cx="1600200" cy="641350"/>
        </p:xfrm>
        <a:graphic>
          <a:graphicData uri="http://schemas.openxmlformats.org/presentationml/2006/ole">
            <mc:AlternateContent xmlns:mc="http://schemas.openxmlformats.org/markup-compatibility/2006">
              <mc:Choice xmlns:v="urn:schemas-microsoft-com:vml" Requires="v">
                <p:oleObj spid="_x0000_s14386" name="Equazione" r:id="rId6" imgW="431640" imgH="203040" progId="Equation.3">
                  <p:embed/>
                </p:oleObj>
              </mc:Choice>
              <mc:Fallback>
                <p:oleObj name="Equazione" r:id="rId6" imgW="431640" imgH="203040" progId="Equation.3">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00200" y="3486150"/>
                        <a:ext cx="1600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pPr eaLnBrk="1" hangingPunct="1"/>
            <a:r>
              <a:rPr lang="it-IT" altLang="en-US" smtClean="0"/>
              <a:t>La neutralità della moneta</a:t>
            </a:r>
          </a:p>
        </p:txBody>
      </p:sp>
      <p:sp>
        <p:nvSpPr>
          <p:cNvPr id="15365" name="Rectangle 5"/>
          <p:cNvSpPr>
            <a:spLocks noGrp="1" noChangeArrowheads="1"/>
          </p:cNvSpPr>
          <p:nvPr>
            <p:ph type="body" idx="1"/>
          </p:nvPr>
        </p:nvSpPr>
        <p:spPr/>
        <p:txBody>
          <a:bodyPr/>
          <a:lstStyle/>
          <a:p>
            <a:pPr eaLnBrk="1" hangingPunct="1">
              <a:lnSpc>
                <a:spcPct val="80000"/>
              </a:lnSpc>
            </a:pPr>
            <a:r>
              <a:rPr lang="it-IT" altLang="en-US" sz="2000" smtClean="0"/>
              <a:t>Determinazione del livello dei prezzi</a:t>
            </a:r>
          </a:p>
          <a:p>
            <a:pPr eaLnBrk="1" hangingPunct="1">
              <a:lnSpc>
                <a:spcPct val="80000"/>
              </a:lnSpc>
            </a:pPr>
            <a:endParaRPr lang="it-IT" altLang="en-US" sz="2000" smtClean="0"/>
          </a:p>
          <a:p>
            <a:pPr eaLnBrk="1" hangingPunct="1">
              <a:lnSpc>
                <a:spcPct val="80000"/>
              </a:lnSpc>
            </a:pPr>
            <a:endParaRPr lang="it-IT" altLang="en-US" sz="2000" smtClean="0"/>
          </a:p>
          <a:p>
            <a:pPr eaLnBrk="1" hangingPunct="1">
              <a:lnSpc>
                <a:spcPct val="80000"/>
              </a:lnSpc>
            </a:pPr>
            <a:r>
              <a:rPr lang="it-IT" altLang="en-US" sz="2000" smtClean="0"/>
              <a:t>Per cui</a:t>
            </a:r>
          </a:p>
          <a:p>
            <a:pPr eaLnBrk="1" hangingPunct="1">
              <a:lnSpc>
                <a:spcPct val="80000"/>
              </a:lnSpc>
            </a:pPr>
            <a:endParaRPr lang="it-IT" altLang="en-US" sz="2000" smtClean="0"/>
          </a:p>
          <a:p>
            <a:pPr eaLnBrk="1" hangingPunct="1">
              <a:lnSpc>
                <a:spcPct val="80000"/>
              </a:lnSpc>
            </a:pPr>
            <a:endParaRPr lang="it-IT" altLang="en-US" sz="2000" smtClean="0"/>
          </a:p>
          <a:p>
            <a:pPr eaLnBrk="1" hangingPunct="1">
              <a:lnSpc>
                <a:spcPct val="80000"/>
              </a:lnSpc>
            </a:pPr>
            <a:endParaRPr lang="it-IT" altLang="en-US" sz="2000" smtClean="0"/>
          </a:p>
          <a:p>
            <a:pPr eaLnBrk="1" hangingPunct="1">
              <a:lnSpc>
                <a:spcPct val="80000"/>
              </a:lnSpc>
            </a:pPr>
            <a:endParaRPr lang="it-IT" altLang="en-US" sz="2000" smtClean="0"/>
          </a:p>
          <a:p>
            <a:pPr eaLnBrk="1" hangingPunct="1">
              <a:lnSpc>
                <a:spcPct val="80000"/>
              </a:lnSpc>
            </a:pPr>
            <a:endParaRPr lang="it-IT" altLang="en-US" sz="2000" smtClean="0"/>
          </a:p>
          <a:p>
            <a:pPr eaLnBrk="1" hangingPunct="1">
              <a:lnSpc>
                <a:spcPct val="80000"/>
              </a:lnSpc>
            </a:pPr>
            <a:r>
              <a:rPr lang="it-IT" altLang="en-US" sz="2000" smtClean="0"/>
              <a:t>Una variazione nel livello di M non ha effetti sul tasso di inflazione di equilibrio e quindi sulla domanda reale di moneta. Ha effetti solo sul livello dei prezzi. L’allocazione intertemporale del consumo non è modificata per cui la moneta è neutrale.</a:t>
            </a:r>
          </a:p>
          <a:p>
            <a:pPr eaLnBrk="1" hangingPunct="1">
              <a:lnSpc>
                <a:spcPct val="80000"/>
              </a:lnSpc>
            </a:pPr>
            <a:endParaRPr lang="it-IT" altLang="en-US" sz="2000" smtClean="0"/>
          </a:p>
        </p:txBody>
      </p:sp>
      <p:graphicFrame>
        <p:nvGraphicFramePr>
          <p:cNvPr id="15362" name="Object 3"/>
          <p:cNvGraphicFramePr>
            <a:graphicFrameLocks noGrp="1" noChangeAspect="1"/>
          </p:cNvGraphicFramePr>
          <p:nvPr>
            <p:ph idx="4294967295"/>
          </p:nvPr>
        </p:nvGraphicFramePr>
        <p:xfrm>
          <a:off x="990600" y="3224213"/>
          <a:ext cx="2895600" cy="1200150"/>
        </p:xfrm>
        <a:graphic>
          <a:graphicData uri="http://schemas.openxmlformats.org/presentationml/2006/ole">
            <mc:AlternateContent xmlns:mc="http://schemas.openxmlformats.org/markup-compatibility/2006">
              <mc:Choice xmlns:v="urn:schemas-microsoft-com:vml" Requires="v">
                <p:oleObj spid="_x0000_s15407" name="Equazione" r:id="rId4" imgW="1104840" imgH="711000" progId="Equation.3">
                  <p:embed/>
                </p:oleObj>
              </mc:Choice>
              <mc:Fallback>
                <p:oleObj name="Equazione" r:id="rId4" imgW="1104840" imgH="7110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3224213"/>
                        <a:ext cx="2895600" cy="1200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363" name="Object 6"/>
          <p:cNvGraphicFramePr>
            <a:graphicFrameLocks noGrp="1" noChangeAspect="1"/>
          </p:cNvGraphicFramePr>
          <p:nvPr>
            <p:ph sz="half" idx="4294967295"/>
          </p:nvPr>
        </p:nvGraphicFramePr>
        <p:xfrm>
          <a:off x="2362200" y="2214563"/>
          <a:ext cx="2514600" cy="561975"/>
        </p:xfrm>
        <a:graphic>
          <a:graphicData uri="http://schemas.openxmlformats.org/presentationml/2006/ole">
            <mc:AlternateContent xmlns:mc="http://schemas.openxmlformats.org/markup-compatibility/2006">
              <mc:Choice xmlns:v="urn:schemas-microsoft-com:vml" Requires="v">
                <p:oleObj spid="_x0000_s15408" name="Equazione" r:id="rId6" imgW="927000" imgH="241200" progId="Equation.3">
                  <p:embed/>
                </p:oleObj>
              </mc:Choice>
              <mc:Fallback>
                <p:oleObj name="Equazione" r:id="rId6" imgW="927000" imgH="24120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62200" y="2214563"/>
                        <a:ext cx="2514600" cy="561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p:txBody>
          <a:bodyPr/>
          <a:lstStyle/>
          <a:p>
            <a:pPr eaLnBrk="1" hangingPunct="1"/>
            <a:r>
              <a:rPr lang="it-IT" altLang="en-US" smtClean="0"/>
              <a:t>Conclusione</a:t>
            </a:r>
          </a:p>
        </p:txBody>
      </p:sp>
      <p:sp>
        <p:nvSpPr>
          <p:cNvPr id="16389" name="Rectangle 3"/>
          <p:cNvSpPr>
            <a:spLocks noGrp="1" noChangeArrowheads="1"/>
          </p:cNvSpPr>
          <p:nvPr>
            <p:ph type="body" idx="1"/>
          </p:nvPr>
        </p:nvSpPr>
        <p:spPr/>
        <p:txBody>
          <a:bodyPr/>
          <a:lstStyle/>
          <a:p>
            <a:pPr eaLnBrk="1" hangingPunct="1">
              <a:lnSpc>
                <a:spcPct val="80000"/>
              </a:lnSpc>
            </a:pPr>
            <a:r>
              <a:rPr lang="it-IT" altLang="en-US" sz="1600" smtClean="0"/>
              <a:t>L’introduzione della moneta offre una “tecnologia” per i trasferimenti intertemporali delle risorse quando non esiste una tecnologia reale (r=-1). Il tasso di rendimento è –</a:t>
            </a:r>
            <a:r>
              <a:rPr lang="el-GR" altLang="en-US" sz="1600" smtClean="0">
                <a:cs typeface="Arial" panose="020B0604020202020204" pitchFamily="34" charset="0"/>
              </a:rPr>
              <a:t>π</a:t>
            </a:r>
            <a:r>
              <a:rPr lang="it-IT" altLang="en-US" sz="1600" smtClean="0">
                <a:cs typeface="Arial" panose="020B0604020202020204" pitchFamily="34" charset="0"/>
              </a:rPr>
              <a:t>.</a:t>
            </a:r>
          </a:p>
          <a:p>
            <a:pPr eaLnBrk="1" hangingPunct="1">
              <a:lnSpc>
                <a:spcPct val="80000"/>
              </a:lnSpc>
            </a:pPr>
            <a:endParaRPr lang="it-IT" altLang="en-US" sz="1600" smtClean="0">
              <a:cs typeface="Arial" panose="020B0604020202020204" pitchFamily="34" charset="0"/>
            </a:endParaRPr>
          </a:p>
          <a:p>
            <a:pPr eaLnBrk="1" hangingPunct="1">
              <a:lnSpc>
                <a:spcPct val="80000"/>
              </a:lnSpc>
            </a:pPr>
            <a:endParaRPr lang="it-IT" altLang="en-US" sz="1600" smtClean="0">
              <a:cs typeface="Arial" panose="020B0604020202020204" pitchFamily="34" charset="0"/>
            </a:endParaRPr>
          </a:p>
          <a:p>
            <a:pPr eaLnBrk="1" hangingPunct="1">
              <a:lnSpc>
                <a:spcPct val="80000"/>
              </a:lnSpc>
            </a:pPr>
            <a:endParaRPr lang="it-IT" altLang="en-US" sz="1600" smtClean="0">
              <a:cs typeface="Arial" panose="020B0604020202020204" pitchFamily="34" charset="0"/>
            </a:endParaRPr>
          </a:p>
          <a:p>
            <a:pPr eaLnBrk="1" hangingPunct="1">
              <a:lnSpc>
                <a:spcPct val="80000"/>
              </a:lnSpc>
            </a:pPr>
            <a:endParaRPr lang="it-IT" altLang="en-US" sz="1600" smtClean="0">
              <a:cs typeface="Arial" panose="020B0604020202020204" pitchFamily="34" charset="0"/>
            </a:endParaRPr>
          </a:p>
          <a:p>
            <a:pPr eaLnBrk="1" hangingPunct="1">
              <a:lnSpc>
                <a:spcPct val="80000"/>
              </a:lnSpc>
            </a:pPr>
            <a:r>
              <a:rPr lang="it-IT" altLang="en-US" sz="1600" smtClean="0">
                <a:cs typeface="Arial" panose="020B0604020202020204" pitchFamily="34" charset="0"/>
              </a:rPr>
              <a:t>Da cui segue che </a:t>
            </a:r>
          </a:p>
          <a:p>
            <a:pPr eaLnBrk="1" hangingPunct="1">
              <a:lnSpc>
                <a:spcPct val="80000"/>
              </a:lnSpc>
            </a:pPr>
            <a:endParaRPr lang="it-IT" altLang="en-US" sz="1600" smtClean="0">
              <a:cs typeface="Arial" panose="020B0604020202020204" pitchFamily="34" charset="0"/>
            </a:endParaRPr>
          </a:p>
          <a:p>
            <a:pPr eaLnBrk="1" hangingPunct="1">
              <a:lnSpc>
                <a:spcPct val="80000"/>
              </a:lnSpc>
            </a:pPr>
            <a:endParaRPr lang="it-IT" altLang="en-US" sz="1600" smtClean="0">
              <a:cs typeface="Arial" panose="020B0604020202020204" pitchFamily="34" charset="0"/>
            </a:endParaRPr>
          </a:p>
          <a:p>
            <a:pPr eaLnBrk="1" hangingPunct="1">
              <a:lnSpc>
                <a:spcPct val="80000"/>
              </a:lnSpc>
            </a:pPr>
            <a:endParaRPr lang="it-IT" altLang="en-US" sz="1600" smtClean="0">
              <a:cs typeface="Arial" panose="020B0604020202020204" pitchFamily="34" charset="0"/>
            </a:endParaRPr>
          </a:p>
          <a:p>
            <a:pPr eaLnBrk="1" hangingPunct="1">
              <a:lnSpc>
                <a:spcPct val="80000"/>
              </a:lnSpc>
            </a:pPr>
            <a:endParaRPr lang="it-IT" altLang="en-US" sz="1600" smtClean="0">
              <a:cs typeface="Arial" panose="020B0604020202020204" pitchFamily="34" charset="0"/>
            </a:endParaRPr>
          </a:p>
          <a:p>
            <a:pPr eaLnBrk="1" hangingPunct="1">
              <a:lnSpc>
                <a:spcPct val="80000"/>
              </a:lnSpc>
            </a:pPr>
            <a:r>
              <a:rPr lang="it-IT" altLang="en-US" sz="1600" smtClean="0">
                <a:cs typeface="Arial" panose="020B0604020202020204" pitchFamily="34" charset="0"/>
              </a:rPr>
              <a:t>N.B.: se esiste una tecnologia efficiente di trasferimento intertemporale delle risorse r&gt;0 la moneta non ha nessun ruolo nel raggiungere una allocazione efficiente</a:t>
            </a:r>
          </a:p>
          <a:p>
            <a:pPr eaLnBrk="1" hangingPunct="1">
              <a:lnSpc>
                <a:spcPct val="80000"/>
              </a:lnSpc>
            </a:pPr>
            <a:endParaRPr lang="it-IT" altLang="en-US" sz="1600" smtClean="0">
              <a:cs typeface="Arial" panose="020B0604020202020204" pitchFamily="34" charset="0"/>
            </a:endParaRPr>
          </a:p>
          <a:p>
            <a:pPr eaLnBrk="1" hangingPunct="1">
              <a:lnSpc>
                <a:spcPct val="80000"/>
              </a:lnSpc>
            </a:pPr>
            <a:endParaRPr lang="it-IT" altLang="en-US" sz="1600" smtClean="0">
              <a:cs typeface="Arial" panose="020B0604020202020204" pitchFamily="34" charset="0"/>
            </a:endParaRPr>
          </a:p>
          <a:p>
            <a:pPr eaLnBrk="1" hangingPunct="1">
              <a:lnSpc>
                <a:spcPct val="80000"/>
              </a:lnSpc>
            </a:pPr>
            <a:endParaRPr lang="el-GR" altLang="en-US" sz="1600" smtClean="0">
              <a:cs typeface="Arial" panose="020B0604020202020204" pitchFamily="34" charset="0"/>
            </a:endParaRPr>
          </a:p>
        </p:txBody>
      </p:sp>
      <p:graphicFrame>
        <p:nvGraphicFramePr>
          <p:cNvPr id="16386" name="Object 4"/>
          <p:cNvGraphicFramePr>
            <a:graphicFrameLocks noGrp="1" noChangeAspect="1"/>
          </p:cNvGraphicFramePr>
          <p:nvPr>
            <p:ph sz="half" idx="4294967295"/>
          </p:nvPr>
        </p:nvGraphicFramePr>
        <p:xfrm>
          <a:off x="3429000" y="2701925"/>
          <a:ext cx="2895600" cy="1177925"/>
        </p:xfrm>
        <a:graphic>
          <a:graphicData uri="http://schemas.openxmlformats.org/presentationml/2006/ole">
            <mc:AlternateContent xmlns:mc="http://schemas.openxmlformats.org/markup-compatibility/2006">
              <mc:Choice xmlns:v="urn:schemas-microsoft-com:vml" Requires="v">
                <p:oleObj spid="_x0000_s16431" name="Equazione" r:id="rId4" imgW="1002960" imgH="660240" progId="Equation.3">
                  <p:embed/>
                </p:oleObj>
              </mc:Choice>
              <mc:Fallback>
                <p:oleObj name="Equazione" r:id="rId4" imgW="1002960" imgH="6602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9000" y="2701925"/>
                        <a:ext cx="2895600" cy="1177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387" name="Object 6"/>
          <p:cNvGraphicFramePr>
            <a:graphicFrameLocks noGrp="1" noChangeAspect="1"/>
          </p:cNvGraphicFramePr>
          <p:nvPr>
            <p:ph sz="half" idx="4294967295"/>
          </p:nvPr>
        </p:nvGraphicFramePr>
        <p:xfrm>
          <a:off x="3048000" y="4270375"/>
          <a:ext cx="838200" cy="327025"/>
        </p:xfrm>
        <a:graphic>
          <a:graphicData uri="http://schemas.openxmlformats.org/presentationml/2006/ole">
            <mc:AlternateContent xmlns:mc="http://schemas.openxmlformats.org/markup-compatibility/2006">
              <mc:Choice xmlns:v="urn:schemas-microsoft-com:vml" Requires="v">
                <p:oleObj spid="_x0000_s16432" name="Equazione" r:id="rId6" imgW="457200" imgH="139680" progId="Equation.3">
                  <p:embed/>
                </p:oleObj>
              </mc:Choice>
              <mc:Fallback>
                <p:oleObj name="Equazione" r:id="rId6" imgW="457200" imgH="13968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48000" y="4270375"/>
                        <a:ext cx="838200" cy="327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eaLnBrk="1" hangingPunct="1"/>
            <a:r>
              <a:rPr lang="it-IT" altLang="en-US" smtClean="0"/>
              <a:t>Crescita monetaria ed inflazione</a:t>
            </a:r>
          </a:p>
        </p:txBody>
      </p:sp>
      <p:sp>
        <p:nvSpPr>
          <p:cNvPr id="95235" name="Rectangle 3"/>
          <p:cNvSpPr>
            <a:spLocks noGrp="1" noChangeArrowheads="1"/>
          </p:cNvSpPr>
          <p:nvPr>
            <p:ph type="body" idx="1"/>
          </p:nvPr>
        </p:nvSpPr>
        <p:spPr/>
        <p:txBody>
          <a:bodyPr/>
          <a:lstStyle/>
          <a:p>
            <a:pPr eaLnBrk="1" hangingPunct="1"/>
            <a:r>
              <a:rPr lang="it-IT" altLang="en-US" smtClean="0"/>
              <a:t>Risultato acquisito:</a:t>
            </a:r>
          </a:p>
          <a:p>
            <a:pPr eaLnBrk="1" hangingPunct="1"/>
            <a:r>
              <a:rPr lang="it-IT" altLang="en-US" smtClean="0"/>
              <a:t>Il </a:t>
            </a:r>
            <a:r>
              <a:rPr lang="it-IT" altLang="en-US" b="1" smtClean="0"/>
              <a:t>livello</a:t>
            </a:r>
            <a:r>
              <a:rPr lang="it-IT" altLang="en-US" smtClean="0"/>
              <a:t> dello stock nominale di moneta non ha effetti sulle variabili reali</a:t>
            </a:r>
          </a:p>
          <a:p>
            <a:pPr eaLnBrk="1" hangingPunct="1"/>
            <a:r>
              <a:rPr lang="it-IT" altLang="en-US" smtClean="0"/>
              <a:t>Una variazione una tantum del livello di M ha effetti solo sul livello dei prezzi e non sul tasso di inflazione</a:t>
            </a:r>
          </a:p>
          <a:p>
            <a:pPr eaLnBrk="1" hangingPunct="1"/>
            <a:r>
              <a:rPr lang="it-IT" altLang="en-US" smtClean="0"/>
              <a:t>Cosa succede se varia il tasso di crescita della moneta?</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eaLnBrk="1" hangingPunct="1"/>
            <a:r>
              <a:rPr lang="it-IT" altLang="en-US" smtClean="0"/>
              <a:t>Crescita monetaria ed inflazione</a:t>
            </a:r>
          </a:p>
        </p:txBody>
      </p:sp>
      <p:sp>
        <p:nvSpPr>
          <p:cNvPr id="96259" name="Rectangle 3"/>
          <p:cNvSpPr>
            <a:spLocks noGrp="1" noChangeArrowheads="1"/>
          </p:cNvSpPr>
          <p:nvPr>
            <p:ph type="body" idx="1"/>
          </p:nvPr>
        </p:nvSpPr>
        <p:spPr/>
        <p:txBody>
          <a:bodyPr/>
          <a:lstStyle/>
          <a:p>
            <a:pPr marL="0" indent="0" eaLnBrk="1" hangingPunct="1">
              <a:buNone/>
            </a:pPr>
            <a:r>
              <a:rPr lang="it-IT" altLang="en-US" b="1" dirty="0" err="1" smtClean="0"/>
              <a:t>Superneutralità</a:t>
            </a:r>
            <a:r>
              <a:rPr lang="it-IT" altLang="en-US" b="1" dirty="0" smtClean="0"/>
              <a:t> della moneta:</a:t>
            </a:r>
          </a:p>
          <a:p>
            <a:pPr eaLnBrk="1" hangingPunct="1"/>
            <a:endParaRPr lang="it-IT" altLang="en-US" dirty="0" smtClean="0"/>
          </a:p>
          <a:p>
            <a:pPr marL="0" indent="0" eaLnBrk="1" hangingPunct="1">
              <a:buNone/>
            </a:pPr>
            <a:r>
              <a:rPr lang="it-IT" altLang="en-US" dirty="0" smtClean="0"/>
              <a:t>La moneta si dice </a:t>
            </a:r>
            <a:r>
              <a:rPr lang="it-IT" altLang="en-US" dirty="0" err="1" smtClean="0"/>
              <a:t>superneutrale</a:t>
            </a:r>
            <a:r>
              <a:rPr lang="it-IT" altLang="en-US" dirty="0" smtClean="0"/>
              <a:t> se una variazione del suo tasso di crescita non ha effetti reali</a:t>
            </a:r>
          </a:p>
          <a:p>
            <a:pPr eaLnBrk="1" hangingPunct="1"/>
            <a:endParaRPr lang="it-IT" altLang="en-US" dirty="0" smtClean="0"/>
          </a:p>
          <a:p>
            <a:pPr eaLnBrk="1" hangingPunct="1">
              <a:buFont typeface="Wingdings" panose="05000000000000000000" pitchFamily="2" charset="2"/>
              <a:buNone/>
            </a:pPr>
            <a:r>
              <a:rPr lang="it-IT" altLang="en-US" dirty="0" smtClean="0"/>
              <a:t>Verifichiamolo.</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pPr eaLnBrk="1" hangingPunct="1"/>
            <a:r>
              <a:rPr lang="it-IT" altLang="en-US" smtClean="0"/>
              <a:t>Crescita monetaria ed inflazione</a:t>
            </a:r>
          </a:p>
        </p:txBody>
      </p:sp>
      <p:sp>
        <p:nvSpPr>
          <p:cNvPr id="17412" name="Rectangle 3"/>
          <p:cNvSpPr>
            <a:spLocks noGrp="1" noChangeArrowheads="1"/>
          </p:cNvSpPr>
          <p:nvPr>
            <p:ph type="body" idx="1"/>
          </p:nvPr>
        </p:nvSpPr>
        <p:spPr/>
        <p:txBody>
          <a:bodyPr/>
          <a:lstStyle/>
          <a:p>
            <a:pPr eaLnBrk="1" hangingPunct="1">
              <a:lnSpc>
                <a:spcPct val="90000"/>
              </a:lnSpc>
            </a:pPr>
            <a:r>
              <a:rPr lang="it-IT" altLang="en-US" sz="2800" smtClean="0"/>
              <a:t>Ipotesi:</a:t>
            </a:r>
          </a:p>
          <a:p>
            <a:pPr eaLnBrk="1" hangingPunct="1">
              <a:lnSpc>
                <a:spcPct val="90000"/>
              </a:lnSpc>
            </a:pPr>
            <a:endParaRPr lang="it-IT" altLang="en-US" sz="2800" smtClean="0"/>
          </a:p>
          <a:p>
            <a:pPr eaLnBrk="1" hangingPunct="1">
              <a:lnSpc>
                <a:spcPct val="90000"/>
              </a:lnSpc>
            </a:pPr>
            <a:r>
              <a:rPr lang="it-IT" altLang="en-US" sz="2800" smtClean="0"/>
              <a:t>r=-1</a:t>
            </a:r>
          </a:p>
          <a:p>
            <a:pPr eaLnBrk="1" hangingPunct="1">
              <a:lnSpc>
                <a:spcPct val="90000"/>
              </a:lnSpc>
            </a:pPr>
            <a:r>
              <a:rPr lang="it-IT" altLang="en-US" sz="2800" smtClean="0"/>
              <a:t>Possiamo avere crescita monetaria in due modi:</a:t>
            </a:r>
          </a:p>
          <a:p>
            <a:pPr eaLnBrk="1" hangingPunct="1">
              <a:lnSpc>
                <a:spcPct val="90000"/>
              </a:lnSpc>
            </a:pPr>
            <a:r>
              <a:rPr lang="it-IT" altLang="en-US" sz="2800" smtClean="0"/>
              <a:t>1) Trasferimenti di moneta proporzionali alle scorte monetarie</a:t>
            </a:r>
          </a:p>
          <a:p>
            <a:pPr eaLnBrk="1" hangingPunct="1">
              <a:lnSpc>
                <a:spcPct val="90000"/>
              </a:lnSpc>
            </a:pPr>
            <a:r>
              <a:rPr lang="it-IT" altLang="en-US" sz="2800" smtClean="0"/>
              <a:t>2) Trasferimenti di moneta in somma fissa (lump-sum)</a:t>
            </a:r>
          </a:p>
          <a:p>
            <a:pPr eaLnBrk="1" hangingPunct="1">
              <a:lnSpc>
                <a:spcPct val="90000"/>
              </a:lnSpc>
            </a:pPr>
            <a:endParaRPr lang="it-IT" altLang="en-US" sz="2800" smtClean="0"/>
          </a:p>
        </p:txBody>
      </p:sp>
      <p:graphicFrame>
        <p:nvGraphicFramePr>
          <p:cNvPr id="17410" name="Object 4"/>
          <p:cNvGraphicFramePr>
            <a:graphicFrameLocks noGrp="1" noChangeAspect="1"/>
          </p:cNvGraphicFramePr>
          <p:nvPr>
            <p:ph sz="half" idx="4294967295"/>
          </p:nvPr>
        </p:nvGraphicFramePr>
        <p:xfrm>
          <a:off x="838200" y="2438400"/>
          <a:ext cx="1371600" cy="587375"/>
        </p:xfrm>
        <a:graphic>
          <a:graphicData uri="http://schemas.openxmlformats.org/presentationml/2006/ole">
            <mc:AlternateContent xmlns:mc="http://schemas.openxmlformats.org/markup-compatibility/2006">
              <mc:Choice xmlns:v="urn:schemas-microsoft-com:vml" Requires="v">
                <p:oleObj spid="_x0000_s17434" name="Equazione" r:id="rId4" imgW="507960" imgH="253800" progId="Equation.3">
                  <p:embed/>
                </p:oleObj>
              </mc:Choice>
              <mc:Fallback>
                <p:oleObj name="Equazione" r:id="rId4" imgW="507960" imgH="2538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2438400"/>
                        <a:ext cx="1371600" cy="58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r>
              <a:rPr lang="it-IT" altLang="en-US" smtClean="0"/>
              <a:t>Unità di conto</a:t>
            </a:r>
          </a:p>
        </p:txBody>
      </p:sp>
      <p:pic>
        <p:nvPicPr>
          <p:cNvPr id="76803" name="Picture 4"/>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1219200" y="1828800"/>
            <a:ext cx="6430963" cy="4525963"/>
          </a:xfrm>
          <a:noFill/>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p:txBody>
          <a:bodyPr/>
          <a:lstStyle/>
          <a:p>
            <a:pPr eaLnBrk="1" hangingPunct="1"/>
            <a:r>
              <a:rPr lang="it-IT" altLang="en-US" smtClean="0"/>
              <a:t>Crescita monetaria ed inflazione</a:t>
            </a:r>
          </a:p>
        </p:txBody>
      </p:sp>
      <p:sp>
        <p:nvSpPr>
          <p:cNvPr id="18437" name="Rectangle 3"/>
          <p:cNvSpPr>
            <a:spLocks noGrp="1" noChangeArrowheads="1"/>
          </p:cNvSpPr>
          <p:nvPr>
            <p:ph type="body" idx="1"/>
          </p:nvPr>
        </p:nvSpPr>
        <p:spPr/>
        <p:txBody>
          <a:bodyPr/>
          <a:lstStyle/>
          <a:p>
            <a:pPr marL="0" indent="0" eaLnBrk="1" hangingPunct="1">
              <a:buNone/>
            </a:pPr>
            <a:r>
              <a:rPr lang="it-IT" altLang="en-US" sz="2800" dirty="0" smtClean="0"/>
              <a:t>1) </a:t>
            </a:r>
            <a:r>
              <a:rPr lang="it-IT" altLang="en-US" sz="2800" b="1" dirty="0" smtClean="0"/>
              <a:t>trasferimenti proporzionali</a:t>
            </a:r>
          </a:p>
          <a:p>
            <a:pPr marL="0" indent="0" eaLnBrk="1" hangingPunct="1">
              <a:buNone/>
            </a:pPr>
            <a:r>
              <a:rPr lang="it-IT" altLang="en-US" sz="2800" dirty="0" smtClean="0"/>
              <a:t>Vogliamo dimostrare che i trasferimenti proporzionali non hanno effetti sulla allocazione reale. Quindi la moneta è </a:t>
            </a:r>
            <a:r>
              <a:rPr lang="it-IT" altLang="en-US" sz="2800" dirty="0" err="1" smtClean="0"/>
              <a:t>superneutrale</a:t>
            </a:r>
            <a:r>
              <a:rPr lang="it-IT" altLang="en-US" sz="2800" dirty="0" smtClean="0"/>
              <a:t>.</a:t>
            </a:r>
          </a:p>
          <a:p>
            <a:pPr eaLnBrk="1" hangingPunct="1"/>
            <a:endParaRPr lang="it-IT" altLang="en-US" sz="2800" dirty="0" smtClean="0"/>
          </a:p>
          <a:p>
            <a:pPr eaLnBrk="1" hangingPunct="1"/>
            <a:endParaRPr lang="it-IT" altLang="en-US" sz="2800" dirty="0" smtClean="0"/>
          </a:p>
          <a:p>
            <a:pPr marL="0" indent="0" eaLnBrk="1" hangingPunct="1">
              <a:buNone/>
            </a:pPr>
            <a:r>
              <a:rPr lang="it-IT" altLang="en-US" sz="2800" dirty="0" smtClean="0"/>
              <a:t>dove</a:t>
            </a:r>
          </a:p>
          <a:p>
            <a:pPr eaLnBrk="1" hangingPunct="1"/>
            <a:endParaRPr lang="it-IT" altLang="en-US" sz="2800" dirty="0" smtClean="0"/>
          </a:p>
          <a:p>
            <a:pPr marL="0" indent="0" eaLnBrk="1" hangingPunct="1">
              <a:buNone/>
            </a:pPr>
            <a:r>
              <a:rPr lang="it-IT" altLang="en-US" sz="2800" dirty="0" smtClean="0"/>
              <a:t>È il trasferimento agli anziani</a:t>
            </a:r>
          </a:p>
          <a:p>
            <a:pPr eaLnBrk="1" hangingPunct="1"/>
            <a:endParaRPr lang="it-IT" altLang="en-US" sz="2800" dirty="0" smtClean="0"/>
          </a:p>
        </p:txBody>
      </p:sp>
      <p:graphicFrame>
        <p:nvGraphicFramePr>
          <p:cNvPr id="18434" name="Object 4"/>
          <p:cNvGraphicFramePr>
            <a:graphicFrameLocks noGrp="1" noChangeAspect="1"/>
          </p:cNvGraphicFramePr>
          <p:nvPr>
            <p:ph sz="half" idx="4294967295"/>
          </p:nvPr>
        </p:nvGraphicFramePr>
        <p:xfrm>
          <a:off x="4495800" y="3965575"/>
          <a:ext cx="1676400" cy="741363"/>
        </p:xfrm>
        <a:graphic>
          <a:graphicData uri="http://schemas.openxmlformats.org/presentationml/2006/ole">
            <mc:AlternateContent xmlns:mc="http://schemas.openxmlformats.org/markup-compatibility/2006">
              <mc:Choice xmlns:v="urn:schemas-microsoft-com:vml" Requires="v">
                <p:oleObj spid="_x0000_s18481" name="Equazione" r:id="rId4" imgW="1091880" imgH="482400" progId="Equation.3">
                  <p:embed/>
                </p:oleObj>
              </mc:Choice>
              <mc:Fallback>
                <p:oleObj name="Equazione" r:id="rId4" imgW="1091880" imgH="4824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95800" y="3965575"/>
                        <a:ext cx="1676400" cy="741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8435" name="Object 6"/>
          <p:cNvGraphicFramePr>
            <a:graphicFrameLocks noGrp="1" noChangeAspect="1"/>
          </p:cNvGraphicFramePr>
          <p:nvPr>
            <p:ph sz="half" idx="4294967295"/>
          </p:nvPr>
        </p:nvGraphicFramePr>
        <p:xfrm>
          <a:off x="3429000" y="4800600"/>
          <a:ext cx="914400" cy="530225"/>
        </p:xfrm>
        <a:graphic>
          <a:graphicData uri="http://schemas.openxmlformats.org/presentationml/2006/ole">
            <mc:AlternateContent xmlns:mc="http://schemas.openxmlformats.org/markup-compatibility/2006">
              <mc:Choice xmlns:v="urn:schemas-microsoft-com:vml" Requires="v">
                <p:oleObj spid="_x0000_s18482" name="Equazione" r:id="rId6" imgW="355320" imgH="241200" progId="Equation.3">
                  <p:embed/>
                </p:oleObj>
              </mc:Choice>
              <mc:Fallback>
                <p:oleObj name="Equazione" r:id="rId6" imgW="355320" imgH="24120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29000" y="4800600"/>
                        <a:ext cx="914400"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p:txBody>
          <a:bodyPr/>
          <a:lstStyle/>
          <a:p>
            <a:pPr eaLnBrk="1" hangingPunct="1"/>
            <a:r>
              <a:rPr lang="it-IT" altLang="en-US" smtClean="0"/>
              <a:t>Crescita monetaria e inflazione</a:t>
            </a:r>
          </a:p>
        </p:txBody>
      </p:sp>
      <p:sp>
        <p:nvSpPr>
          <p:cNvPr id="19461" name="Rectangle 6"/>
          <p:cNvSpPr>
            <a:spLocks noGrp="1" noChangeArrowheads="1"/>
          </p:cNvSpPr>
          <p:nvPr>
            <p:ph type="body" idx="1"/>
          </p:nvPr>
        </p:nvSpPr>
        <p:spPr/>
        <p:txBody>
          <a:bodyPr/>
          <a:lstStyle/>
          <a:p>
            <a:pPr eaLnBrk="1" hangingPunct="1"/>
            <a:endParaRPr lang="it-IT" altLang="en-US" smtClean="0"/>
          </a:p>
          <a:p>
            <a:pPr eaLnBrk="1" hangingPunct="1"/>
            <a:r>
              <a:rPr lang="it-IT" altLang="en-US" smtClean="0"/>
              <a:t>Per cui il tasso di crescita monetario è </a:t>
            </a:r>
            <a:r>
              <a:rPr lang="el-GR" altLang="en-US" smtClean="0">
                <a:cs typeface="Arial" panose="020B0604020202020204" pitchFamily="34" charset="0"/>
              </a:rPr>
              <a:t>μ</a:t>
            </a:r>
            <a:endParaRPr lang="it-IT" altLang="en-US" smtClean="0">
              <a:cs typeface="Arial" panose="020B0604020202020204" pitchFamily="34" charset="0"/>
            </a:endParaRPr>
          </a:p>
          <a:p>
            <a:pPr eaLnBrk="1" hangingPunct="1"/>
            <a:r>
              <a:rPr lang="it-IT" altLang="en-US" smtClean="0">
                <a:cs typeface="Arial" panose="020B0604020202020204" pitchFamily="34" charset="0"/>
              </a:rPr>
              <a:t>Vincoli di bilancio</a:t>
            </a:r>
          </a:p>
          <a:p>
            <a:pPr eaLnBrk="1" hangingPunct="1"/>
            <a:endParaRPr lang="it-IT" altLang="en-US" smtClean="0">
              <a:cs typeface="Arial" panose="020B0604020202020204" pitchFamily="34" charset="0"/>
            </a:endParaRPr>
          </a:p>
          <a:p>
            <a:pPr eaLnBrk="1" hangingPunct="1"/>
            <a:endParaRPr lang="el-GR" altLang="en-US" smtClean="0">
              <a:cs typeface="Arial" panose="020B0604020202020204" pitchFamily="34" charset="0"/>
            </a:endParaRPr>
          </a:p>
        </p:txBody>
      </p:sp>
      <p:graphicFrame>
        <p:nvGraphicFramePr>
          <p:cNvPr id="19458" name="Object 4"/>
          <p:cNvGraphicFramePr>
            <a:graphicFrameLocks noGrp="1" noChangeAspect="1"/>
          </p:cNvGraphicFramePr>
          <p:nvPr>
            <p:ph idx="4294967295"/>
          </p:nvPr>
        </p:nvGraphicFramePr>
        <p:xfrm>
          <a:off x="3048000" y="1447800"/>
          <a:ext cx="2743200" cy="595313"/>
        </p:xfrm>
        <a:graphic>
          <a:graphicData uri="http://schemas.openxmlformats.org/presentationml/2006/ole">
            <mc:AlternateContent xmlns:mc="http://schemas.openxmlformats.org/markup-compatibility/2006">
              <mc:Choice xmlns:v="urn:schemas-microsoft-com:vml" Requires="v">
                <p:oleObj spid="_x0000_s19503" name="Equazione" r:id="rId4" imgW="1054080" imgH="228600" progId="Equation.3">
                  <p:embed/>
                </p:oleObj>
              </mc:Choice>
              <mc:Fallback>
                <p:oleObj name="Equazione" r:id="rId4" imgW="1054080" imgH="2286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0" y="1447800"/>
                        <a:ext cx="2743200" cy="595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459" name="Object 7"/>
          <p:cNvGraphicFramePr>
            <a:graphicFrameLocks noGrp="1" noChangeAspect="1"/>
          </p:cNvGraphicFramePr>
          <p:nvPr>
            <p:ph sz="half" idx="4294967295"/>
          </p:nvPr>
        </p:nvGraphicFramePr>
        <p:xfrm>
          <a:off x="1905000" y="3627438"/>
          <a:ext cx="5943600" cy="1863725"/>
        </p:xfrm>
        <a:graphic>
          <a:graphicData uri="http://schemas.openxmlformats.org/presentationml/2006/ole">
            <mc:AlternateContent xmlns:mc="http://schemas.openxmlformats.org/markup-compatibility/2006">
              <mc:Choice xmlns:v="urn:schemas-microsoft-com:vml" Requires="v">
                <p:oleObj spid="_x0000_s19504" name="Equazione" r:id="rId6" imgW="1320480" imgH="482400" progId="Equation.3">
                  <p:embed/>
                </p:oleObj>
              </mc:Choice>
              <mc:Fallback>
                <p:oleObj name="Equazione" r:id="rId6" imgW="1320480" imgH="482400" progId="Equation.3">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00" y="3627438"/>
                        <a:ext cx="5943600" cy="186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7"/>
          <p:cNvSpPr>
            <a:spLocks noGrp="1" noChangeArrowheads="1"/>
          </p:cNvSpPr>
          <p:nvPr>
            <p:ph type="title"/>
          </p:nvPr>
        </p:nvSpPr>
        <p:spPr/>
        <p:txBody>
          <a:bodyPr/>
          <a:lstStyle/>
          <a:p>
            <a:pPr eaLnBrk="1" hangingPunct="1"/>
            <a:r>
              <a:rPr lang="it-IT" altLang="en-US" smtClean="0"/>
              <a:t>Crescita monetaria e inflazione</a:t>
            </a:r>
          </a:p>
        </p:txBody>
      </p:sp>
      <p:sp>
        <p:nvSpPr>
          <p:cNvPr id="20484" name="Rectangle 3"/>
          <p:cNvSpPr>
            <a:spLocks noGrp="1" noChangeArrowheads="1"/>
          </p:cNvSpPr>
          <p:nvPr>
            <p:ph type="body" idx="1"/>
          </p:nvPr>
        </p:nvSpPr>
        <p:spPr/>
        <p:txBody>
          <a:bodyPr/>
          <a:lstStyle/>
          <a:p>
            <a:pPr eaLnBrk="1" hangingPunct="1"/>
            <a:r>
              <a:rPr lang="it-IT" altLang="en-US" sz="2800" smtClean="0"/>
              <a:t>Sostituendo (2) in (1) abbiamo</a:t>
            </a:r>
          </a:p>
          <a:p>
            <a:pPr eaLnBrk="1" hangingPunct="1"/>
            <a:endParaRPr lang="it-IT" altLang="en-US" sz="2800" smtClean="0"/>
          </a:p>
          <a:p>
            <a:pPr eaLnBrk="1" hangingPunct="1"/>
            <a:endParaRPr lang="it-IT" altLang="en-US" sz="2800" smtClean="0"/>
          </a:p>
          <a:p>
            <a:pPr eaLnBrk="1" hangingPunct="1"/>
            <a:endParaRPr lang="it-IT" altLang="en-US" sz="2800" smtClean="0"/>
          </a:p>
          <a:p>
            <a:pPr eaLnBrk="1" hangingPunct="1"/>
            <a:endParaRPr lang="it-IT" altLang="en-US" sz="2800" smtClean="0"/>
          </a:p>
          <a:p>
            <a:pPr eaLnBrk="1" hangingPunct="1"/>
            <a:r>
              <a:rPr lang="it-IT" altLang="en-US" sz="2800" smtClean="0"/>
              <a:t>Dobbiamo ora determinare il tasso di inflazione in equilibrio stazionario per cui dobbiamo scrivere le condizioni di equilibrio nel mercato monetario nel periodo t e nel periodo t+1</a:t>
            </a:r>
          </a:p>
          <a:p>
            <a:pPr eaLnBrk="1" hangingPunct="1"/>
            <a:endParaRPr lang="it-IT" altLang="en-US" sz="2800" smtClean="0"/>
          </a:p>
          <a:p>
            <a:pPr eaLnBrk="1" hangingPunct="1"/>
            <a:endParaRPr lang="it-IT" altLang="en-US" sz="2800" smtClean="0"/>
          </a:p>
        </p:txBody>
      </p:sp>
      <p:graphicFrame>
        <p:nvGraphicFramePr>
          <p:cNvPr id="20482" name="Object 4"/>
          <p:cNvGraphicFramePr>
            <a:graphicFrameLocks noGrp="1" noChangeAspect="1"/>
          </p:cNvGraphicFramePr>
          <p:nvPr>
            <p:ph sz="half" idx="4294967295"/>
          </p:nvPr>
        </p:nvGraphicFramePr>
        <p:xfrm>
          <a:off x="1600200" y="2635250"/>
          <a:ext cx="3200400" cy="1571625"/>
        </p:xfrm>
        <a:graphic>
          <a:graphicData uri="http://schemas.openxmlformats.org/presentationml/2006/ole">
            <mc:AlternateContent xmlns:mc="http://schemas.openxmlformats.org/markup-compatibility/2006">
              <mc:Choice xmlns:v="urn:schemas-microsoft-com:vml" Requires="v">
                <p:oleObj spid="_x0000_s20506" name="Equazione" r:id="rId4" imgW="1155600" imgH="660240" progId="Equation.3">
                  <p:embed/>
                </p:oleObj>
              </mc:Choice>
              <mc:Fallback>
                <p:oleObj name="Equazione" r:id="rId4" imgW="1155600" imgH="6602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0200" y="2635250"/>
                        <a:ext cx="3200400" cy="157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0" name="Rectangle 18"/>
          <p:cNvSpPr>
            <a:spLocks noGrp="1" noChangeArrowheads="1"/>
          </p:cNvSpPr>
          <p:nvPr>
            <p:ph type="title"/>
          </p:nvPr>
        </p:nvSpPr>
        <p:spPr/>
        <p:txBody>
          <a:bodyPr/>
          <a:lstStyle/>
          <a:p>
            <a:pPr eaLnBrk="1" hangingPunct="1"/>
            <a:r>
              <a:rPr lang="it-IT" altLang="en-US" smtClean="0"/>
              <a:t>Crescita monetaria e inflazione</a:t>
            </a:r>
          </a:p>
        </p:txBody>
      </p:sp>
      <p:sp>
        <p:nvSpPr>
          <p:cNvPr id="21511" name="Rectangle 7"/>
          <p:cNvSpPr>
            <a:spLocks noGrp="1" noChangeArrowheads="1"/>
          </p:cNvSpPr>
          <p:nvPr>
            <p:ph type="body" idx="1"/>
          </p:nvPr>
        </p:nvSpPr>
        <p:spPr/>
        <p:txBody>
          <a:bodyPr/>
          <a:lstStyle/>
          <a:p>
            <a:pPr eaLnBrk="1" hangingPunct="1">
              <a:lnSpc>
                <a:spcPct val="80000"/>
              </a:lnSpc>
            </a:pPr>
            <a:endParaRPr lang="it-IT" altLang="en-US" sz="2800" smtClean="0"/>
          </a:p>
          <a:p>
            <a:pPr eaLnBrk="1" hangingPunct="1">
              <a:lnSpc>
                <a:spcPct val="80000"/>
              </a:lnSpc>
            </a:pPr>
            <a:endParaRPr lang="it-IT" altLang="en-US" sz="2800" smtClean="0"/>
          </a:p>
          <a:p>
            <a:pPr eaLnBrk="1" hangingPunct="1">
              <a:lnSpc>
                <a:spcPct val="80000"/>
              </a:lnSpc>
            </a:pPr>
            <a:endParaRPr lang="it-IT" altLang="en-US" sz="2800" smtClean="0"/>
          </a:p>
          <a:p>
            <a:pPr eaLnBrk="1" hangingPunct="1">
              <a:lnSpc>
                <a:spcPct val="80000"/>
              </a:lnSpc>
            </a:pPr>
            <a:endParaRPr lang="it-IT" altLang="en-US" sz="2800" smtClean="0"/>
          </a:p>
          <a:p>
            <a:pPr eaLnBrk="1" hangingPunct="1">
              <a:lnSpc>
                <a:spcPct val="80000"/>
              </a:lnSpc>
            </a:pPr>
            <a:r>
              <a:rPr lang="it-IT" altLang="en-US" sz="2800" smtClean="0"/>
              <a:t>Dato che </a:t>
            </a:r>
          </a:p>
          <a:p>
            <a:pPr eaLnBrk="1" hangingPunct="1">
              <a:lnSpc>
                <a:spcPct val="80000"/>
              </a:lnSpc>
            </a:pPr>
            <a:endParaRPr lang="it-IT" altLang="en-US" sz="2800" smtClean="0"/>
          </a:p>
          <a:p>
            <a:pPr eaLnBrk="1" hangingPunct="1">
              <a:lnSpc>
                <a:spcPct val="80000"/>
              </a:lnSpc>
            </a:pPr>
            <a:endParaRPr lang="it-IT" altLang="en-US" sz="2800" smtClean="0"/>
          </a:p>
          <a:p>
            <a:pPr eaLnBrk="1" hangingPunct="1">
              <a:lnSpc>
                <a:spcPct val="80000"/>
              </a:lnSpc>
            </a:pPr>
            <a:endParaRPr lang="it-IT" altLang="en-US" sz="2800" smtClean="0"/>
          </a:p>
          <a:p>
            <a:pPr eaLnBrk="1" hangingPunct="1">
              <a:lnSpc>
                <a:spcPct val="80000"/>
              </a:lnSpc>
            </a:pPr>
            <a:r>
              <a:rPr lang="it-IT" altLang="en-US" sz="2800" smtClean="0"/>
              <a:t>Abbiamo sostituendo nel primo vincolo</a:t>
            </a:r>
          </a:p>
          <a:p>
            <a:pPr eaLnBrk="1" hangingPunct="1">
              <a:lnSpc>
                <a:spcPct val="80000"/>
              </a:lnSpc>
            </a:pPr>
            <a:endParaRPr lang="it-IT" altLang="en-US" sz="2800" smtClean="0"/>
          </a:p>
          <a:p>
            <a:pPr eaLnBrk="1" hangingPunct="1">
              <a:lnSpc>
                <a:spcPct val="80000"/>
              </a:lnSpc>
            </a:pPr>
            <a:endParaRPr lang="it-IT" altLang="en-US" sz="2800" smtClean="0"/>
          </a:p>
          <a:p>
            <a:pPr eaLnBrk="1" hangingPunct="1">
              <a:lnSpc>
                <a:spcPct val="80000"/>
              </a:lnSpc>
            </a:pPr>
            <a:endParaRPr lang="it-IT" altLang="en-US" sz="2800" smtClean="0"/>
          </a:p>
        </p:txBody>
      </p:sp>
      <p:graphicFrame>
        <p:nvGraphicFramePr>
          <p:cNvPr id="21506" name="Object 12"/>
          <p:cNvGraphicFramePr>
            <a:graphicFrameLocks noGrp="1" noChangeAspect="1"/>
          </p:cNvGraphicFramePr>
          <p:nvPr>
            <p:ph sz="quarter" idx="4294967295"/>
          </p:nvPr>
        </p:nvGraphicFramePr>
        <p:xfrm>
          <a:off x="9036050" y="2590800"/>
          <a:ext cx="107950" cy="203200"/>
        </p:xfrm>
        <a:graphic>
          <a:graphicData uri="http://schemas.openxmlformats.org/presentationml/2006/ole">
            <mc:AlternateContent xmlns:mc="http://schemas.openxmlformats.org/markup-compatibility/2006">
              <mc:Choice xmlns:v="urn:schemas-microsoft-com:vml" Requires="v">
                <p:oleObj spid="_x0000_s21593" name="Equazione" r:id="rId4" imgW="114120" imgH="215640" progId="Equation.3">
                  <p:embed/>
                </p:oleObj>
              </mc:Choice>
              <mc:Fallback>
                <p:oleObj name="Equazione" r:id="rId4" imgW="114120" imgH="215640" progId="Equation.3">
                  <p:embed/>
                  <p:pic>
                    <p:nvPicPr>
                      <p:cNvPr id="0" name="Object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36050" y="2590800"/>
                        <a:ext cx="107950" cy="20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507" name="Object 3"/>
          <p:cNvGraphicFramePr>
            <a:graphicFrameLocks noGrp="1" noChangeAspect="1"/>
          </p:cNvGraphicFramePr>
          <p:nvPr>
            <p:ph idx="4294967295"/>
          </p:nvPr>
        </p:nvGraphicFramePr>
        <p:xfrm>
          <a:off x="2286000" y="2243138"/>
          <a:ext cx="5105400" cy="1066800"/>
        </p:xfrm>
        <a:graphic>
          <a:graphicData uri="http://schemas.openxmlformats.org/presentationml/2006/ole">
            <mc:AlternateContent xmlns:mc="http://schemas.openxmlformats.org/markup-compatibility/2006">
              <mc:Choice xmlns:v="urn:schemas-microsoft-com:vml" Requires="v">
                <p:oleObj spid="_x0000_s21594" name="Equazione" r:id="rId6" imgW="1866600" imgH="482400" progId="Equation.3">
                  <p:embed/>
                </p:oleObj>
              </mc:Choice>
              <mc:Fallback>
                <p:oleObj name="Equazione" r:id="rId6" imgW="1866600" imgH="4824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86000" y="2243138"/>
                        <a:ext cx="5105400" cy="1066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1508" name="Object 8"/>
          <p:cNvGraphicFramePr>
            <a:graphicFrameLocks noGrp="1" noChangeAspect="1"/>
          </p:cNvGraphicFramePr>
          <p:nvPr>
            <p:ph sz="half" idx="4294967295"/>
          </p:nvPr>
        </p:nvGraphicFramePr>
        <p:xfrm>
          <a:off x="533400" y="4073525"/>
          <a:ext cx="3352800" cy="809625"/>
        </p:xfrm>
        <a:graphic>
          <a:graphicData uri="http://schemas.openxmlformats.org/presentationml/2006/ole">
            <mc:AlternateContent xmlns:mc="http://schemas.openxmlformats.org/markup-compatibility/2006">
              <mc:Choice xmlns:v="urn:schemas-microsoft-com:vml" Requires="v">
                <p:oleObj spid="_x0000_s21595" name="Equazione" r:id="rId8" imgW="1498320" imgH="419040" progId="Equation.3">
                  <p:embed/>
                </p:oleObj>
              </mc:Choice>
              <mc:Fallback>
                <p:oleObj name="Equazione" r:id="rId8" imgW="1498320" imgH="419040" progId="Equation.3">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33400" y="4073525"/>
                        <a:ext cx="3352800" cy="80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509" name="Object 15"/>
          <p:cNvGraphicFramePr>
            <a:graphicFrameLocks noGrp="1" noChangeAspect="1"/>
          </p:cNvGraphicFramePr>
          <p:nvPr>
            <p:ph sz="quarter" idx="4294967295"/>
          </p:nvPr>
        </p:nvGraphicFramePr>
        <p:xfrm>
          <a:off x="1447800" y="5867400"/>
          <a:ext cx="4343400" cy="1001713"/>
        </p:xfrm>
        <a:graphic>
          <a:graphicData uri="http://schemas.openxmlformats.org/presentationml/2006/ole">
            <mc:AlternateContent xmlns:mc="http://schemas.openxmlformats.org/markup-compatibility/2006">
              <mc:Choice xmlns:v="urn:schemas-microsoft-com:vml" Requires="v">
                <p:oleObj spid="_x0000_s21596" name="Equazione" r:id="rId10" imgW="1815840" imgH="419040" progId="Equation.3">
                  <p:embed/>
                </p:oleObj>
              </mc:Choice>
              <mc:Fallback>
                <p:oleObj name="Equazione" r:id="rId10" imgW="1815840" imgH="419040" progId="Equation.3">
                  <p:embed/>
                  <p:pic>
                    <p:nvPicPr>
                      <p:cNvPr id="0" name="Object 1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447800" y="5867400"/>
                        <a:ext cx="4343400" cy="1001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p:txBody>
          <a:bodyPr/>
          <a:lstStyle/>
          <a:p>
            <a:pPr eaLnBrk="1" hangingPunct="1"/>
            <a:r>
              <a:rPr lang="it-IT" altLang="en-US" smtClean="0"/>
              <a:t>Crescita monetaria e inflazione</a:t>
            </a:r>
          </a:p>
        </p:txBody>
      </p:sp>
      <p:sp>
        <p:nvSpPr>
          <p:cNvPr id="22533" name="Rectangle 3"/>
          <p:cNvSpPr>
            <a:spLocks noGrp="1" noChangeArrowheads="1"/>
          </p:cNvSpPr>
          <p:nvPr>
            <p:ph type="body" idx="1"/>
          </p:nvPr>
        </p:nvSpPr>
        <p:spPr/>
        <p:txBody>
          <a:bodyPr/>
          <a:lstStyle/>
          <a:p>
            <a:pPr eaLnBrk="1" hangingPunct="1"/>
            <a:r>
              <a:rPr lang="it-IT" altLang="en-US" smtClean="0"/>
              <a:t>Da cui in equilibrio stazionario</a:t>
            </a:r>
          </a:p>
          <a:p>
            <a:pPr eaLnBrk="1" hangingPunct="1"/>
            <a:endParaRPr lang="it-IT" altLang="en-US" smtClean="0"/>
          </a:p>
          <a:p>
            <a:pPr eaLnBrk="1" hangingPunct="1"/>
            <a:endParaRPr lang="it-IT" altLang="en-US" smtClean="0"/>
          </a:p>
          <a:p>
            <a:pPr eaLnBrk="1" hangingPunct="1"/>
            <a:endParaRPr lang="it-IT" altLang="en-US" smtClean="0"/>
          </a:p>
          <a:p>
            <a:pPr eaLnBrk="1" hangingPunct="1"/>
            <a:r>
              <a:rPr lang="it-IT" altLang="en-US" smtClean="0"/>
              <a:t>Ora sostituiamo il risultato nel vincolo di bilancio intertemporale</a:t>
            </a:r>
          </a:p>
          <a:p>
            <a:pPr eaLnBrk="1" hangingPunct="1"/>
            <a:endParaRPr lang="it-IT" altLang="en-US" smtClean="0"/>
          </a:p>
          <a:p>
            <a:pPr eaLnBrk="1" hangingPunct="1"/>
            <a:endParaRPr lang="it-IT" altLang="en-US" smtClean="0"/>
          </a:p>
        </p:txBody>
      </p:sp>
      <p:graphicFrame>
        <p:nvGraphicFramePr>
          <p:cNvPr id="22530" name="Object 4"/>
          <p:cNvGraphicFramePr>
            <a:graphicFrameLocks noGrp="1" noChangeAspect="1"/>
          </p:cNvGraphicFramePr>
          <p:nvPr>
            <p:ph sz="half" idx="4294967295"/>
          </p:nvPr>
        </p:nvGraphicFramePr>
        <p:xfrm>
          <a:off x="1981200" y="2767013"/>
          <a:ext cx="3421063" cy="1130300"/>
        </p:xfrm>
        <a:graphic>
          <a:graphicData uri="http://schemas.openxmlformats.org/presentationml/2006/ole">
            <mc:AlternateContent xmlns:mc="http://schemas.openxmlformats.org/markup-compatibility/2006">
              <mc:Choice xmlns:v="urn:schemas-microsoft-com:vml" Requires="v">
                <p:oleObj spid="_x0000_s22575" name="Equazione" r:id="rId4" imgW="1777680" imgH="685800" progId="Equation.3">
                  <p:embed/>
                </p:oleObj>
              </mc:Choice>
              <mc:Fallback>
                <p:oleObj name="Equazione" r:id="rId4" imgW="1777680" imgH="6858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81200" y="2767013"/>
                        <a:ext cx="3421063" cy="1130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531" name="Object 6"/>
          <p:cNvGraphicFramePr>
            <a:graphicFrameLocks noGrp="1" noChangeAspect="1"/>
          </p:cNvGraphicFramePr>
          <p:nvPr>
            <p:ph sz="half" idx="4294967295"/>
          </p:nvPr>
        </p:nvGraphicFramePr>
        <p:xfrm>
          <a:off x="1811338" y="5181600"/>
          <a:ext cx="2760662" cy="1577975"/>
        </p:xfrm>
        <a:graphic>
          <a:graphicData uri="http://schemas.openxmlformats.org/presentationml/2006/ole">
            <mc:AlternateContent xmlns:mc="http://schemas.openxmlformats.org/markup-compatibility/2006">
              <mc:Choice xmlns:v="urn:schemas-microsoft-com:vml" Requires="v">
                <p:oleObj spid="_x0000_s22576" name="Equazione" r:id="rId6" imgW="1155600" imgH="660240" progId="Equation.3">
                  <p:embed/>
                </p:oleObj>
              </mc:Choice>
              <mc:Fallback>
                <p:oleObj name="Equazione" r:id="rId6" imgW="1155600" imgH="66024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11338" y="5181600"/>
                        <a:ext cx="2760662" cy="157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pPr eaLnBrk="1" hangingPunct="1"/>
            <a:r>
              <a:rPr lang="it-IT" altLang="en-US" smtClean="0"/>
              <a:t>Crescita monetaria e inflazione</a:t>
            </a:r>
          </a:p>
        </p:txBody>
      </p:sp>
      <p:sp>
        <p:nvSpPr>
          <p:cNvPr id="97283" name="Rectangle 3"/>
          <p:cNvSpPr>
            <a:spLocks noGrp="1" noChangeArrowheads="1"/>
          </p:cNvSpPr>
          <p:nvPr>
            <p:ph type="body" idx="1"/>
          </p:nvPr>
        </p:nvSpPr>
        <p:spPr/>
        <p:txBody>
          <a:bodyPr/>
          <a:lstStyle/>
          <a:p>
            <a:pPr eaLnBrk="1" hangingPunct="1">
              <a:lnSpc>
                <a:spcPct val="90000"/>
              </a:lnSpc>
            </a:pPr>
            <a:r>
              <a:rPr lang="it-IT" altLang="en-US" sz="2400" smtClean="0"/>
              <a:t>L’allocazione delle risorse che si osserva in equilibrio è la stessa che si osserverebbe se il tasso di crescita monetaria fosse nullo e quindi il tasso di inflazione nullo. Coincide inoltre con l’allocazione del Pianificatore Centrale quando r&lt;0</a:t>
            </a:r>
          </a:p>
          <a:p>
            <a:pPr eaLnBrk="1" hangingPunct="1">
              <a:lnSpc>
                <a:spcPct val="90000"/>
              </a:lnSpc>
            </a:pPr>
            <a:r>
              <a:rPr lang="it-IT" altLang="en-US" sz="2400" smtClean="0"/>
              <a:t>Conclusione: </a:t>
            </a:r>
            <a:r>
              <a:rPr lang="it-IT" altLang="en-US" sz="2400" b="1" smtClean="0"/>
              <a:t>in caso di trasferimenti monetari proporzionali alle scorte monetarie la moneta è superneutrale.</a:t>
            </a:r>
          </a:p>
          <a:p>
            <a:pPr eaLnBrk="1" hangingPunct="1">
              <a:lnSpc>
                <a:spcPct val="90000"/>
              </a:lnSpc>
            </a:pPr>
            <a:r>
              <a:rPr lang="it-IT" altLang="en-US" sz="2400" smtClean="0"/>
              <a:t>Il risultato è ovvio pensando che quello che si perde in poter d’acquisto è esattamente controbilanciato dal trasferimento monetario, per cui il vincolo di bilancio non cambia e quindi non cambia l’allocazione intertemporale delle risorse.</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lstStyle/>
          <a:p>
            <a:pPr eaLnBrk="1" hangingPunct="1"/>
            <a:r>
              <a:rPr lang="it-IT" altLang="en-US" smtClean="0"/>
              <a:t>Crescita monetaria e inflazione</a:t>
            </a:r>
          </a:p>
        </p:txBody>
      </p:sp>
      <p:sp>
        <p:nvSpPr>
          <p:cNvPr id="23556" name="Rectangle 3"/>
          <p:cNvSpPr>
            <a:spLocks noGrp="1" noChangeArrowheads="1"/>
          </p:cNvSpPr>
          <p:nvPr>
            <p:ph type="body" idx="1"/>
          </p:nvPr>
        </p:nvSpPr>
        <p:spPr/>
        <p:txBody>
          <a:bodyPr/>
          <a:lstStyle/>
          <a:p>
            <a:pPr eaLnBrk="1" hangingPunct="1"/>
            <a:r>
              <a:rPr lang="it-IT" altLang="en-US" smtClean="0"/>
              <a:t>2) Trasferimenti monetari in somma fissa</a:t>
            </a:r>
          </a:p>
          <a:p>
            <a:pPr eaLnBrk="1" hangingPunct="1"/>
            <a:r>
              <a:rPr lang="it-IT" altLang="en-US" smtClean="0"/>
              <a:t>Ad ogni agente anziano in ogni periodo viene dato un trasferimento monetario pari a </a:t>
            </a:r>
          </a:p>
          <a:p>
            <a:pPr eaLnBrk="1" hangingPunct="1"/>
            <a:endParaRPr lang="it-IT" altLang="en-US" smtClean="0"/>
          </a:p>
        </p:txBody>
      </p:sp>
      <p:graphicFrame>
        <p:nvGraphicFramePr>
          <p:cNvPr id="23554" name="Object 4"/>
          <p:cNvGraphicFramePr>
            <a:graphicFrameLocks noGrp="1" noChangeAspect="1"/>
          </p:cNvGraphicFramePr>
          <p:nvPr>
            <p:ph sz="half" idx="4294967295"/>
          </p:nvPr>
        </p:nvGraphicFramePr>
        <p:xfrm>
          <a:off x="2667000" y="3581400"/>
          <a:ext cx="2133600" cy="2971800"/>
        </p:xfrm>
        <a:graphic>
          <a:graphicData uri="http://schemas.openxmlformats.org/presentationml/2006/ole">
            <mc:AlternateContent xmlns:mc="http://schemas.openxmlformats.org/markup-compatibility/2006">
              <mc:Choice xmlns:v="urn:schemas-microsoft-com:vml" Requires="v">
                <p:oleObj spid="_x0000_s23578" name="Equazione" r:id="rId4" imgW="672840" imgH="1282680" progId="Equation.3">
                  <p:embed/>
                </p:oleObj>
              </mc:Choice>
              <mc:Fallback>
                <p:oleObj name="Equazione" r:id="rId4" imgW="672840" imgH="128268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67000" y="3581400"/>
                        <a:ext cx="2133600" cy="297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eaLnBrk="1" hangingPunct="1"/>
            <a:r>
              <a:rPr lang="it-IT" altLang="en-US" smtClean="0"/>
              <a:t>Crescita monetaria e inflazione</a:t>
            </a:r>
          </a:p>
        </p:txBody>
      </p:sp>
      <p:sp>
        <p:nvSpPr>
          <p:cNvPr id="98307" name="Rectangle 3"/>
          <p:cNvSpPr>
            <a:spLocks noGrp="1" noChangeArrowheads="1"/>
          </p:cNvSpPr>
          <p:nvPr>
            <p:ph type="body" idx="1"/>
          </p:nvPr>
        </p:nvSpPr>
        <p:spPr/>
        <p:txBody>
          <a:bodyPr/>
          <a:lstStyle/>
          <a:p>
            <a:pPr eaLnBrk="1" hangingPunct="1">
              <a:lnSpc>
                <a:spcPct val="80000"/>
              </a:lnSpc>
            </a:pPr>
            <a:r>
              <a:rPr lang="it-IT" altLang="en-US" sz="2800" smtClean="0"/>
              <a:t>Il governo decide il trasferimento monetario in modo tale che periodo per periodo il suo valore reale in termini del prezzo del periodo precedente non vari</a:t>
            </a:r>
          </a:p>
          <a:p>
            <a:pPr eaLnBrk="1" hangingPunct="1">
              <a:lnSpc>
                <a:spcPct val="80000"/>
              </a:lnSpc>
            </a:pPr>
            <a:r>
              <a:rPr lang="it-IT" altLang="en-US" sz="2800" smtClean="0"/>
              <a:t>Vogliamo dimostrare che in questo caso la moneta non è superneutrale</a:t>
            </a:r>
          </a:p>
          <a:p>
            <a:pPr eaLnBrk="1" hangingPunct="1">
              <a:lnSpc>
                <a:spcPct val="80000"/>
              </a:lnSpc>
            </a:pPr>
            <a:r>
              <a:rPr lang="it-IT" altLang="en-US" sz="2800" smtClean="0"/>
              <a:t>Intuizione: Se il trasferimento nominale non compensa esattamente per l’accresciuta inflazione il vincolo di bilancio cambia e quindi cambia l’allocazione delle risorse.</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p:txBody>
          <a:bodyPr/>
          <a:lstStyle/>
          <a:p>
            <a:pPr eaLnBrk="1" hangingPunct="1"/>
            <a:r>
              <a:rPr lang="it-IT" altLang="en-US" smtClean="0"/>
              <a:t>Crescita monetaria e inflazione</a:t>
            </a:r>
          </a:p>
        </p:txBody>
      </p:sp>
      <p:sp>
        <p:nvSpPr>
          <p:cNvPr id="24581" name="Rectangle 3"/>
          <p:cNvSpPr>
            <a:spLocks noGrp="1" noChangeArrowheads="1"/>
          </p:cNvSpPr>
          <p:nvPr>
            <p:ph type="body" idx="1"/>
          </p:nvPr>
        </p:nvSpPr>
        <p:spPr/>
        <p:txBody>
          <a:bodyPr/>
          <a:lstStyle/>
          <a:p>
            <a:pPr eaLnBrk="1" hangingPunct="1"/>
            <a:r>
              <a:rPr lang="it-IT" altLang="en-US" smtClean="0"/>
              <a:t>Il vincolo di bilancio intertemporale diventa</a:t>
            </a:r>
          </a:p>
          <a:p>
            <a:pPr eaLnBrk="1" hangingPunct="1"/>
            <a:endParaRPr lang="it-IT" altLang="en-US" smtClean="0"/>
          </a:p>
          <a:p>
            <a:pPr eaLnBrk="1" hangingPunct="1"/>
            <a:r>
              <a:rPr lang="it-IT" altLang="en-US" smtClean="0"/>
              <a:t>In aggregato la moneta cresce al tasso </a:t>
            </a:r>
            <a:r>
              <a:rPr lang="el-GR" altLang="en-US" smtClean="0">
                <a:cs typeface="Arial" panose="020B0604020202020204" pitchFamily="34" charset="0"/>
              </a:rPr>
              <a:t>μ</a:t>
            </a:r>
            <a:r>
              <a:rPr lang="it-IT" altLang="en-US" smtClean="0">
                <a:cs typeface="Arial" panose="020B0604020202020204" pitchFamily="34" charset="0"/>
              </a:rPr>
              <a:t> che per ora ipotizziamo costante (lo verifichiamo in seguito)</a:t>
            </a:r>
          </a:p>
          <a:p>
            <a:pPr eaLnBrk="1" hangingPunct="1"/>
            <a:r>
              <a:rPr lang="it-IT" altLang="en-US" smtClean="0">
                <a:cs typeface="Arial" panose="020B0604020202020204" pitchFamily="34" charset="0"/>
              </a:rPr>
              <a:t>Le condizioni di equilibrio sul mercato monetario sono le seguenti</a:t>
            </a:r>
          </a:p>
          <a:p>
            <a:pPr eaLnBrk="1" hangingPunct="1"/>
            <a:endParaRPr lang="el-GR" altLang="en-US" smtClean="0">
              <a:cs typeface="Arial" panose="020B0604020202020204" pitchFamily="34" charset="0"/>
            </a:endParaRPr>
          </a:p>
          <a:p>
            <a:pPr eaLnBrk="1" hangingPunct="1"/>
            <a:endParaRPr lang="it-IT" altLang="en-US" smtClean="0"/>
          </a:p>
        </p:txBody>
      </p:sp>
      <p:graphicFrame>
        <p:nvGraphicFramePr>
          <p:cNvPr id="24578" name="Object 4"/>
          <p:cNvGraphicFramePr>
            <a:graphicFrameLocks noGrp="1" noChangeAspect="1"/>
          </p:cNvGraphicFramePr>
          <p:nvPr>
            <p:ph sz="half" idx="4294967295"/>
          </p:nvPr>
        </p:nvGraphicFramePr>
        <p:xfrm>
          <a:off x="1600200" y="2614613"/>
          <a:ext cx="2743200" cy="379412"/>
        </p:xfrm>
        <a:graphic>
          <a:graphicData uri="http://schemas.openxmlformats.org/presentationml/2006/ole">
            <mc:AlternateContent xmlns:mc="http://schemas.openxmlformats.org/markup-compatibility/2006">
              <mc:Choice xmlns:v="urn:schemas-microsoft-com:vml" Requires="v">
                <p:oleObj spid="_x0000_s24623" name="Equazione" r:id="rId4" imgW="1422360" imgH="228600" progId="Equation.3">
                  <p:embed/>
                </p:oleObj>
              </mc:Choice>
              <mc:Fallback>
                <p:oleObj name="Equazione" r:id="rId4" imgW="1422360" imgH="2286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0200" y="2614613"/>
                        <a:ext cx="2743200" cy="379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579" name="Object 6"/>
          <p:cNvGraphicFramePr>
            <a:graphicFrameLocks noGrp="1" noChangeAspect="1"/>
          </p:cNvGraphicFramePr>
          <p:nvPr>
            <p:ph sz="half" idx="4294967295"/>
          </p:nvPr>
        </p:nvGraphicFramePr>
        <p:xfrm>
          <a:off x="1828800" y="5638800"/>
          <a:ext cx="3962400" cy="1016000"/>
        </p:xfrm>
        <a:graphic>
          <a:graphicData uri="http://schemas.openxmlformats.org/presentationml/2006/ole">
            <mc:AlternateContent xmlns:mc="http://schemas.openxmlformats.org/markup-compatibility/2006">
              <mc:Choice xmlns:v="urn:schemas-microsoft-com:vml" Requires="v">
                <p:oleObj spid="_x0000_s24624" name="Equazione" r:id="rId6" imgW="1879560" imgH="482400" progId="Equation.3">
                  <p:embed/>
                </p:oleObj>
              </mc:Choice>
              <mc:Fallback>
                <p:oleObj name="Equazione" r:id="rId6" imgW="1879560" imgH="48240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28800" y="5638800"/>
                        <a:ext cx="3962400" cy="10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15"/>
          <p:cNvSpPr>
            <a:spLocks noGrp="1" noChangeArrowheads="1"/>
          </p:cNvSpPr>
          <p:nvPr>
            <p:ph type="title"/>
          </p:nvPr>
        </p:nvSpPr>
        <p:spPr/>
        <p:txBody>
          <a:bodyPr/>
          <a:lstStyle/>
          <a:p>
            <a:pPr eaLnBrk="1" hangingPunct="1"/>
            <a:r>
              <a:rPr lang="it-IT" altLang="en-US" smtClean="0"/>
              <a:t>Crescita monetaria ed inflazione</a:t>
            </a:r>
          </a:p>
        </p:txBody>
      </p:sp>
      <p:sp>
        <p:nvSpPr>
          <p:cNvPr id="25606" name="Rectangle 3"/>
          <p:cNvSpPr>
            <a:spLocks noGrp="1" noChangeArrowheads="1"/>
          </p:cNvSpPr>
          <p:nvPr>
            <p:ph type="body" idx="1"/>
          </p:nvPr>
        </p:nvSpPr>
        <p:spPr/>
        <p:txBody>
          <a:bodyPr/>
          <a:lstStyle/>
          <a:p>
            <a:pPr eaLnBrk="1" hangingPunct="1"/>
            <a:r>
              <a:rPr lang="it-IT" altLang="en-US" smtClean="0"/>
              <a:t>Per cui</a:t>
            </a:r>
          </a:p>
          <a:p>
            <a:pPr eaLnBrk="1" hangingPunct="1"/>
            <a:endParaRPr lang="it-IT" altLang="en-US" smtClean="0"/>
          </a:p>
          <a:p>
            <a:pPr eaLnBrk="1" hangingPunct="1"/>
            <a:endParaRPr lang="it-IT" altLang="en-US" smtClean="0"/>
          </a:p>
          <a:p>
            <a:pPr eaLnBrk="1" hangingPunct="1"/>
            <a:r>
              <a:rPr lang="it-IT" altLang="en-US" smtClean="0"/>
              <a:t>Da cui dividendo per i prezzi correnti</a:t>
            </a:r>
          </a:p>
          <a:p>
            <a:pPr eaLnBrk="1" hangingPunct="1"/>
            <a:endParaRPr lang="it-IT" altLang="en-US" smtClean="0"/>
          </a:p>
          <a:p>
            <a:pPr eaLnBrk="1" hangingPunct="1"/>
            <a:endParaRPr lang="it-IT" altLang="en-US" smtClean="0"/>
          </a:p>
          <a:p>
            <a:pPr eaLnBrk="1" hangingPunct="1"/>
            <a:r>
              <a:rPr lang="it-IT" altLang="en-US" smtClean="0"/>
              <a:t>Per avere equilibrio stazionario</a:t>
            </a:r>
          </a:p>
          <a:p>
            <a:pPr eaLnBrk="1" hangingPunct="1"/>
            <a:endParaRPr lang="it-IT" altLang="en-US" smtClean="0"/>
          </a:p>
          <a:p>
            <a:pPr eaLnBrk="1" hangingPunct="1"/>
            <a:endParaRPr lang="it-IT" altLang="en-US" smtClean="0"/>
          </a:p>
          <a:p>
            <a:pPr eaLnBrk="1" hangingPunct="1"/>
            <a:endParaRPr lang="it-IT" altLang="en-US" smtClean="0"/>
          </a:p>
          <a:p>
            <a:pPr eaLnBrk="1" hangingPunct="1"/>
            <a:endParaRPr lang="it-IT" altLang="en-US" smtClean="0"/>
          </a:p>
        </p:txBody>
      </p:sp>
      <p:graphicFrame>
        <p:nvGraphicFramePr>
          <p:cNvPr id="25602" name="Object 4"/>
          <p:cNvGraphicFramePr>
            <a:graphicFrameLocks noGrp="1" noChangeAspect="1"/>
          </p:cNvGraphicFramePr>
          <p:nvPr>
            <p:ph sz="half" idx="4294967295"/>
          </p:nvPr>
        </p:nvGraphicFramePr>
        <p:xfrm>
          <a:off x="1066800" y="2373313"/>
          <a:ext cx="6096000" cy="1397000"/>
        </p:xfrm>
        <a:graphic>
          <a:graphicData uri="http://schemas.openxmlformats.org/presentationml/2006/ole">
            <mc:AlternateContent xmlns:mc="http://schemas.openxmlformats.org/markup-compatibility/2006">
              <mc:Choice xmlns:v="urn:schemas-microsoft-com:vml" Requires="v">
                <p:oleObj spid="_x0000_s25671" name="Equazione" r:id="rId4" imgW="2476440" imgH="660240" progId="Equation.3">
                  <p:embed/>
                </p:oleObj>
              </mc:Choice>
              <mc:Fallback>
                <p:oleObj name="Equazione" r:id="rId4" imgW="2476440" imgH="6602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2373313"/>
                        <a:ext cx="6096000" cy="139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5603" name="Object 8"/>
          <p:cNvGraphicFramePr>
            <a:graphicFrameLocks noGrp="1" noChangeAspect="1"/>
          </p:cNvGraphicFramePr>
          <p:nvPr>
            <p:ph sz="half" idx="4294967295"/>
            <p:extLst>
              <p:ext uri="{D42A27DB-BD31-4B8C-83A1-F6EECF244321}">
                <p14:modId xmlns:p14="http://schemas.microsoft.com/office/powerpoint/2010/main" val="1400538675"/>
              </p:ext>
            </p:extLst>
          </p:nvPr>
        </p:nvGraphicFramePr>
        <p:xfrm>
          <a:off x="1295400" y="4162426"/>
          <a:ext cx="6216650" cy="1017588"/>
        </p:xfrm>
        <a:graphic>
          <a:graphicData uri="http://schemas.openxmlformats.org/presentationml/2006/ole">
            <mc:AlternateContent xmlns:mc="http://schemas.openxmlformats.org/markup-compatibility/2006">
              <mc:Choice xmlns:v="urn:schemas-microsoft-com:vml" Requires="v">
                <p:oleObj spid="_x0000_s25672" name="Equazione" r:id="rId6" imgW="2197080" imgH="419040" progId="Equation.3">
                  <p:embed/>
                </p:oleObj>
              </mc:Choice>
              <mc:Fallback>
                <p:oleObj name="Equazione" r:id="rId6" imgW="2197080" imgH="419040" progId="Equation.3">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95400" y="4162426"/>
                        <a:ext cx="6216650" cy="1017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5604" name="Object 12"/>
          <p:cNvGraphicFramePr>
            <a:graphicFrameLocks noGrp="1" noChangeAspect="1"/>
          </p:cNvGraphicFramePr>
          <p:nvPr>
            <p:ph sz="half" idx="4294967295"/>
          </p:nvPr>
        </p:nvGraphicFramePr>
        <p:xfrm>
          <a:off x="6553200" y="5002213"/>
          <a:ext cx="1524000" cy="1195387"/>
        </p:xfrm>
        <a:graphic>
          <a:graphicData uri="http://schemas.openxmlformats.org/presentationml/2006/ole">
            <mc:AlternateContent xmlns:mc="http://schemas.openxmlformats.org/markup-compatibility/2006">
              <mc:Choice xmlns:v="urn:schemas-microsoft-com:vml" Requires="v">
                <p:oleObj spid="_x0000_s25673" name="Equazione" r:id="rId8" imgW="457200" imgH="431640" progId="Equation.3">
                  <p:embed/>
                </p:oleObj>
              </mc:Choice>
              <mc:Fallback>
                <p:oleObj name="Equazione" r:id="rId8" imgW="457200" imgH="431640" progId="Equation.3">
                  <p:embed/>
                  <p:pic>
                    <p:nvPicPr>
                      <p:cNvPr id="0" name="Object 1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53200" y="5002213"/>
                        <a:ext cx="1524000" cy="1195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r>
              <a:rPr lang="it-IT" altLang="en-US" smtClean="0"/>
              <a:t>Unità di conto</a:t>
            </a:r>
          </a:p>
        </p:txBody>
      </p:sp>
      <p:pic>
        <p:nvPicPr>
          <p:cNvPr id="77827" name="Picture 4"/>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1447800" y="1981200"/>
            <a:ext cx="6430963" cy="3886200"/>
          </a:xfrm>
          <a:noFill/>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p:txBody>
          <a:bodyPr/>
          <a:lstStyle/>
          <a:p>
            <a:pPr eaLnBrk="1" hangingPunct="1"/>
            <a:r>
              <a:rPr lang="it-IT" altLang="en-US" smtClean="0"/>
              <a:t>Crescita monetaria ed inflazione</a:t>
            </a:r>
          </a:p>
        </p:txBody>
      </p:sp>
      <p:sp>
        <p:nvSpPr>
          <p:cNvPr id="26628" name="Rectangle 3"/>
          <p:cNvSpPr>
            <a:spLocks noGrp="1" noChangeArrowheads="1"/>
          </p:cNvSpPr>
          <p:nvPr>
            <p:ph type="body" sz="half" idx="1"/>
          </p:nvPr>
        </p:nvSpPr>
        <p:spPr>
          <a:xfrm>
            <a:off x="457200" y="2362200"/>
            <a:ext cx="7924800" cy="3505200"/>
          </a:xfrm>
        </p:spPr>
        <p:txBody>
          <a:bodyPr/>
          <a:lstStyle/>
          <a:p>
            <a:pPr eaLnBrk="1" hangingPunct="1"/>
            <a:r>
              <a:rPr lang="it-IT" altLang="en-US" sz="2800" dirty="0" smtClean="0"/>
              <a:t>In </a:t>
            </a:r>
            <a:r>
              <a:rPr lang="it-IT" altLang="en-US" sz="2800" dirty="0" smtClean="0"/>
              <a:t>equilibrio stazionario </a:t>
            </a:r>
            <a:r>
              <a:rPr lang="it-IT" altLang="en-US" sz="2800" dirty="0" smtClean="0"/>
              <a:t>il tasso di crescita monetario è uguale al tasso di inflazione. Per cui i saldi monetari reali sono costanti.</a:t>
            </a:r>
          </a:p>
          <a:p>
            <a:pPr eaLnBrk="1" hangingPunct="1"/>
            <a:endParaRPr lang="it-IT" altLang="en-US" sz="2800" dirty="0"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p:txBody>
          <a:bodyPr/>
          <a:lstStyle/>
          <a:p>
            <a:pPr eaLnBrk="1" hangingPunct="1"/>
            <a:r>
              <a:rPr lang="it-IT" altLang="en-US" smtClean="0"/>
              <a:t>Crescita monetaria ed inflazione</a:t>
            </a:r>
          </a:p>
        </p:txBody>
      </p:sp>
      <p:sp>
        <p:nvSpPr>
          <p:cNvPr id="27652" name="Rectangle 3"/>
          <p:cNvSpPr>
            <a:spLocks noGrp="1" noChangeArrowheads="1"/>
          </p:cNvSpPr>
          <p:nvPr>
            <p:ph type="body" idx="1"/>
          </p:nvPr>
        </p:nvSpPr>
        <p:spPr/>
        <p:txBody>
          <a:bodyPr/>
          <a:lstStyle/>
          <a:p>
            <a:pPr eaLnBrk="1" hangingPunct="1"/>
            <a:r>
              <a:rPr lang="it-IT" altLang="en-US" dirty="0" smtClean="0"/>
              <a:t>Sostituiamo il risultato nel vincolo intertemporale di bilancio</a:t>
            </a:r>
          </a:p>
          <a:p>
            <a:pPr eaLnBrk="1" hangingPunct="1"/>
            <a:endParaRPr lang="it-IT" altLang="en-US" dirty="0" smtClean="0"/>
          </a:p>
          <a:p>
            <a:pPr eaLnBrk="1" hangingPunct="1"/>
            <a:endParaRPr lang="it-IT" altLang="en-US" dirty="0" smtClean="0"/>
          </a:p>
          <a:p>
            <a:pPr eaLnBrk="1" hangingPunct="1"/>
            <a:endParaRPr lang="it-IT" altLang="en-US" dirty="0" smtClean="0"/>
          </a:p>
          <a:p>
            <a:pPr eaLnBrk="1" hangingPunct="1"/>
            <a:endParaRPr lang="it-IT" altLang="en-US" dirty="0" smtClean="0"/>
          </a:p>
          <a:p>
            <a:pPr eaLnBrk="1" hangingPunct="1"/>
            <a:r>
              <a:rPr lang="it-IT" altLang="en-US" dirty="0" smtClean="0"/>
              <a:t>Se </a:t>
            </a:r>
            <a:r>
              <a:rPr lang="el-GR" altLang="en-US" dirty="0" smtClean="0">
                <a:cs typeface="Arial" panose="020B0604020202020204" pitchFamily="34" charset="0"/>
              </a:rPr>
              <a:t>μ</a:t>
            </a:r>
            <a:r>
              <a:rPr lang="it-IT" altLang="en-US" dirty="0" smtClean="0">
                <a:cs typeface="Arial" panose="020B0604020202020204" pitchFamily="34" charset="0"/>
              </a:rPr>
              <a:t>&gt;0 l’inclinazione della retta è minore di 1 in valore assoluto.</a:t>
            </a:r>
            <a:endParaRPr lang="el-GR" altLang="en-US" dirty="0" smtClean="0">
              <a:cs typeface="Arial" panose="020B0604020202020204" pitchFamily="34" charset="0"/>
            </a:endParaRPr>
          </a:p>
          <a:p>
            <a:pPr eaLnBrk="1" hangingPunct="1"/>
            <a:endParaRPr lang="it-IT" altLang="en-US" dirty="0" smtClean="0"/>
          </a:p>
          <a:p>
            <a:pPr eaLnBrk="1" hangingPunct="1"/>
            <a:endParaRPr lang="it-IT" altLang="en-US" dirty="0" smtClean="0"/>
          </a:p>
        </p:txBody>
      </p:sp>
      <p:graphicFrame>
        <p:nvGraphicFramePr>
          <p:cNvPr id="27650" name="Object 4"/>
          <p:cNvGraphicFramePr>
            <a:graphicFrameLocks noGrp="1" noChangeAspect="1"/>
          </p:cNvGraphicFramePr>
          <p:nvPr>
            <p:ph sz="half" idx="4294967295"/>
          </p:nvPr>
        </p:nvGraphicFramePr>
        <p:xfrm>
          <a:off x="2370138" y="3159125"/>
          <a:ext cx="3268662" cy="1303338"/>
        </p:xfrm>
        <a:graphic>
          <a:graphicData uri="http://schemas.openxmlformats.org/presentationml/2006/ole">
            <mc:AlternateContent xmlns:mc="http://schemas.openxmlformats.org/markup-compatibility/2006">
              <mc:Choice xmlns:v="urn:schemas-microsoft-com:vml" Requires="v">
                <p:oleObj spid="_x0000_s27674" name="Equazione" r:id="rId4" imgW="1422360" imgH="660240" progId="Equation.3">
                  <p:embed/>
                </p:oleObj>
              </mc:Choice>
              <mc:Fallback>
                <p:oleObj name="Equazione" r:id="rId4" imgW="1422360" imgH="6602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70138" y="3159125"/>
                        <a:ext cx="3268662" cy="1303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AU"/>
          </a:p>
        </p:txBody>
      </p:sp>
      <p:sp>
        <p:nvSpPr>
          <p:cNvPr id="3" name="Segnaposto contenuto 2"/>
          <p:cNvSpPr>
            <a:spLocks noGrp="1"/>
          </p:cNvSpPr>
          <p:nvPr>
            <p:ph idx="1"/>
          </p:nvPr>
        </p:nvSpPr>
        <p:spPr/>
        <p:txBody>
          <a:bodyPr/>
          <a:lstStyle/>
          <a:p>
            <a:r>
              <a:rPr lang="it-IT" dirty="0" smtClean="0"/>
              <a:t>Questo significa che per procurarsi una unità di bene da anziano il consumatore deve rinunciare a 1+µ&gt;1 unità di bene da giovane anziché solo ad una unità nel caso di quantità di moneta costante</a:t>
            </a:r>
            <a:endParaRPr lang="en-AU" dirty="0"/>
          </a:p>
        </p:txBody>
      </p:sp>
    </p:spTree>
    <p:extLst>
      <p:ext uri="{BB962C8B-B14F-4D97-AF65-F5344CB8AC3E}">
        <p14:creationId xmlns:p14="http://schemas.microsoft.com/office/powerpoint/2010/main" val="250659566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2"/>
          <p:cNvSpPr>
            <a:spLocks noGrp="1" noChangeArrowheads="1"/>
          </p:cNvSpPr>
          <p:nvPr>
            <p:ph type="title"/>
          </p:nvPr>
        </p:nvSpPr>
        <p:spPr/>
        <p:txBody>
          <a:bodyPr/>
          <a:lstStyle/>
          <a:p>
            <a:pPr eaLnBrk="1" hangingPunct="1"/>
            <a:r>
              <a:rPr lang="it-IT" altLang="en-US" smtClean="0"/>
              <a:t>Crescita monetaria ed inflazione</a:t>
            </a:r>
          </a:p>
        </p:txBody>
      </p:sp>
      <p:sp>
        <p:nvSpPr>
          <p:cNvPr id="28677" name="Rectangle 3"/>
          <p:cNvSpPr>
            <a:spLocks noGrp="1" noChangeArrowheads="1"/>
          </p:cNvSpPr>
          <p:nvPr>
            <p:ph type="body" idx="1"/>
          </p:nvPr>
        </p:nvSpPr>
        <p:spPr>
          <a:xfrm>
            <a:off x="381000" y="914400"/>
            <a:ext cx="8229600" cy="4525963"/>
          </a:xfrm>
        </p:spPr>
        <p:txBody>
          <a:bodyPr/>
          <a:lstStyle/>
          <a:p>
            <a:pPr eaLnBrk="1" hangingPunct="1"/>
            <a:endParaRPr lang="it-IT" altLang="en-US" sz="2400" dirty="0" smtClean="0"/>
          </a:p>
          <a:p>
            <a:pPr eaLnBrk="1" hangingPunct="1"/>
            <a:r>
              <a:rPr lang="it-IT" altLang="en-US" sz="2400" dirty="0" smtClean="0"/>
              <a:t>L’equilibrio di mercato deve necessariamente trovarsi sul vincolo delle risorse complessive dell’economia dato da </a:t>
            </a:r>
          </a:p>
          <a:p>
            <a:pPr eaLnBrk="1" hangingPunct="1"/>
            <a:endParaRPr lang="it-IT" altLang="en-US" sz="2400" dirty="0" smtClean="0"/>
          </a:p>
          <a:p>
            <a:pPr eaLnBrk="1" hangingPunct="1"/>
            <a:endParaRPr lang="it-IT" altLang="en-US" sz="2400" dirty="0" smtClean="0"/>
          </a:p>
          <a:p>
            <a:pPr eaLnBrk="1" hangingPunct="1"/>
            <a:r>
              <a:rPr lang="it-IT" altLang="en-US" sz="2400" dirty="0" smtClean="0"/>
              <a:t>l’introduzione di moneta fiduciaria infatti non crea né distrugge risorse</a:t>
            </a:r>
          </a:p>
          <a:p>
            <a:pPr eaLnBrk="1" hangingPunct="1"/>
            <a:endParaRPr lang="it-IT" altLang="en-US" sz="2400" dirty="0" smtClean="0"/>
          </a:p>
          <a:p>
            <a:pPr eaLnBrk="1" hangingPunct="1"/>
            <a:endParaRPr lang="it-IT" altLang="en-US" dirty="0" smtClean="0"/>
          </a:p>
        </p:txBody>
      </p:sp>
      <p:graphicFrame>
        <p:nvGraphicFramePr>
          <p:cNvPr id="28674" name="Object 4"/>
          <p:cNvGraphicFramePr>
            <a:graphicFrameLocks noGrp="1" noChangeAspect="1"/>
          </p:cNvGraphicFramePr>
          <p:nvPr>
            <p:ph sz="half" idx="4294967295"/>
          </p:nvPr>
        </p:nvGraphicFramePr>
        <p:xfrm>
          <a:off x="1981200" y="2243138"/>
          <a:ext cx="3238500" cy="863600"/>
        </p:xfrm>
        <a:graphic>
          <a:graphicData uri="http://schemas.openxmlformats.org/presentationml/2006/ole">
            <mc:AlternateContent xmlns:mc="http://schemas.openxmlformats.org/markup-compatibility/2006">
              <mc:Choice xmlns:v="urn:schemas-microsoft-com:vml" Requires="v">
                <p:oleObj spid="_x0000_s28719" name="Equazione" r:id="rId4" imgW="736560" imgH="228600" progId="Equation.3">
                  <p:embed/>
                </p:oleObj>
              </mc:Choice>
              <mc:Fallback>
                <p:oleObj name="Equazione" r:id="rId4" imgW="736560" imgH="2286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81200" y="2243138"/>
                        <a:ext cx="3238500" cy="86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8675" name="Object 6"/>
          <p:cNvGraphicFramePr>
            <a:graphicFrameLocks noGrp="1" noChangeAspect="1"/>
          </p:cNvGraphicFramePr>
          <p:nvPr>
            <p:ph sz="half" idx="4294967295"/>
          </p:nvPr>
        </p:nvGraphicFramePr>
        <p:xfrm>
          <a:off x="1600200" y="3810000"/>
          <a:ext cx="4495800" cy="3463925"/>
        </p:xfrm>
        <a:graphic>
          <a:graphicData uri="http://schemas.openxmlformats.org/presentationml/2006/ole">
            <mc:AlternateContent xmlns:mc="http://schemas.openxmlformats.org/markup-compatibility/2006">
              <mc:Choice xmlns:v="urn:schemas-microsoft-com:vml" Requires="v">
                <p:oleObj spid="_x0000_s28720" name="Equazione" r:id="rId6" imgW="1587240" imgH="1574640" progId="Equation.3">
                  <p:embed/>
                </p:oleObj>
              </mc:Choice>
              <mc:Fallback>
                <p:oleObj name="Equazione" r:id="rId6" imgW="1587240" imgH="157464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00200" y="3810000"/>
                        <a:ext cx="4495800" cy="346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pPr eaLnBrk="1" hangingPunct="1"/>
            <a:r>
              <a:rPr lang="it-IT" altLang="en-US" smtClean="0"/>
              <a:t>Crescita monetaria ed inflazione</a:t>
            </a:r>
          </a:p>
        </p:txBody>
      </p:sp>
      <p:sp>
        <p:nvSpPr>
          <p:cNvPr id="99331" name="Rectangle 3"/>
          <p:cNvSpPr>
            <a:spLocks noGrp="1" noChangeArrowheads="1"/>
          </p:cNvSpPr>
          <p:nvPr>
            <p:ph type="body" idx="1"/>
          </p:nvPr>
        </p:nvSpPr>
        <p:spPr/>
        <p:txBody>
          <a:bodyPr/>
          <a:lstStyle/>
          <a:p>
            <a:pPr eaLnBrk="1" hangingPunct="1">
              <a:lnSpc>
                <a:spcPct val="80000"/>
              </a:lnSpc>
            </a:pPr>
            <a:r>
              <a:rPr lang="it-IT" altLang="en-US" sz="2400" b="1" dirty="0" smtClean="0"/>
              <a:t>Conclusione</a:t>
            </a:r>
          </a:p>
          <a:p>
            <a:pPr eaLnBrk="1" hangingPunct="1">
              <a:lnSpc>
                <a:spcPct val="80000"/>
              </a:lnSpc>
            </a:pPr>
            <a:r>
              <a:rPr lang="it-IT" altLang="en-US" sz="2400" dirty="0" smtClean="0"/>
              <a:t>L’immissione di nuova moneta nell’economia senza alcuna sottrazione di risorse agli agenti può causare alterazioni nel profilo intertemporale del consumo e una riduzione del benessere. </a:t>
            </a:r>
          </a:p>
          <a:p>
            <a:pPr eaLnBrk="1" hangingPunct="1">
              <a:lnSpc>
                <a:spcPct val="80000"/>
              </a:lnSpc>
            </a:pPr>
            <a:r>
              <a:rPr lang="it-IT" altLang="en-US" sz="2400" dirty="0" smtClean="0"/>
              <a:t>In aggregato rispetto alla situazione con assenza di crescita monetaria gli individui consumano le stesse risorse ma in una proporzione fra i due periodi di vita diversa da quella ottimale.</a:t>
            </a:r>
          </a:p>
          <a:p>
            <a:pPr eaLnBrk="1" hangingPunct="1">
              <a:lnSpc>
                <a:spcPct val="80000"/>
              </a:lnSpc>
            </a:pPr>
            <a:r>
              <a:rPr lang="it-IT" altLang="en-US" sz="2400" dirty="0" smtClean="0"/>
              <a:t>La crescita monetaria attuata tramite trasferimenti fissi introduce </a:t>
            </a:r>
            <a:r>
              <a:rPr lang="it-IT" altLang="en-US" sz="2400" dirty="0" smtClean="0"/>
              <a:t>un’ </a:t>
            </a:r>
            <a:r>
              <a:rPr lang="it-IT" altLang="en-US" sz="2400" dirty="0" smtClean="0"/>
              <a:t>inefficienza nel sistema</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pPr eaLnBrk="1" hangingPunct="1"/>
            <a:r>
              <a:rPr lang="it-IT" altLang="en-US" smtClean="0"/>
              <a:t>Crescita monetaria ed inflazione</a:t>
            </a:r>
          </a:p>
        </p:txBody>
      </p:sp>
      <p:sp>
        <p:nvSpPr>
          <p:cNvPr id="100355" name="Rectangle 3"/>
          <p:cNvSpPr>
            <a:spLocks noGrp="1" noChangeArrowheads="1"/>
          </p:cNvSpPr>
          <p:nvPr>
            <p:ph type="body" idx="1"/>
          </p:nvPr>
        </p:nvSpPr>
        <p:spPr/>
        <p:txBody>
          <a:bodyPr/>
          <a:lstStyle/>
          <a:p>
            <a:pPr eaLnBrk="1" hangingPunct="1"/>
            <a:r>
              <a:rPr lang="it-IT" altLang="en-US" sz="2800" dirty="0" smtClean="0"/>
              <a:t>La ragione della </a:t>
            </a:r>
            <a:r>
              <a:rPr lang="it-IT" altLang="en-US" sz="2800" dirty="0" err="1" smtClean="0"/>
              <a:t>subottimalità</a:t>
            </a:r>
            <a:r>
              <a:rPr lang="it-IT" altLang="en-US" sz="2800" dirty="0" smtClean="0"/>
              <a:t> dell’equilibrio dipende dal fatto che l’inflazione riduce il “rendimento” della moneta.</a:t>
            </a:r>
          </a:p>
          <a:p>
            <a:pPr eaLnBrk="1" hangingPunct="1"/>
            <a:r>
              <a:rPr lang="it-IT" altLang="en-US" sz="2800" dirty="0" smtClean="0"/>
              <a:t>Tale diminuzione induce una riduzione del consumo da </a:t>
            </a:r>
            <a:r>
              <a:rPr lang="it-IT" altLang="en-US" sz="2800" dirty="0" smtClean="0"/>
              <a:t>anziani ed un aumento del consumo da giovani</a:t>
            </a:r>
            <a:endParaRPr lang="it-IT" altLang="en-US" sz="2800" dirty="0" smtClean="0"/>
          </a:p>
          <a:p>
            <a:pPr eaLnBrk="1" hangingPunct="1"/>
            <a:r>
              <a:rPr lang="it-IT" altLang="en-US" sz="2800" dirty="0" smtClean="0"/>
              <a:t>L’inefficienza </a:t>
            </a:r>
            <a:r>
              <a:rPr lang="it-IT" altLang="en-US" sz="2800" dirty="0" smtClean="0"/>
              <a:t> (la perdita di benessere) che </a:t>
            </a:r>
            <a:r>
              <a:rPr lang="it-IT" altLang="en-US" sz="2800" dirty="0" smtClean="0"/>
              <a:t>ne consegue è un esempio di IMPOSTA DA INFLAZIONE </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2"/>
          <p:cNvSpPr>
            <a:spLocks noGrp="1" noChangeArrowheads="1"/>
          </p:cNvSpPr>
          <p:nvPr>
            <p:ph type="title"/>
          </p:nvPr>
        </p:nvSpPr>
        <p:spPr/>
        <p:txBody>
          <a:bodyPr/>
          <a:lstStyle/>
          <a:p>
            <a:pPr eaLnBrk="1" hangingPunct="1"/>
            <a:r>
              <a:rPr lang="it-IT" altLang="en-US" smtClean="0"/>
              <a:t>SIGNORAGGIO</a:t>
            </a:r>
          </a:p>
        </p:txBody>
      </p:sp>
      <p:sp>
        <p:nvSpPr>
          <p:cNvPr id="29701" name="Rectangle 3"/>
          <p:cNvSpPr>
            <a:spLocks noGrp="1" noChangeArrowheads="1"/>
          </p:cNvSpPr>
          <p:nvPr>
            <p:ph type="body" idx="1"/>
          </p:nvPr>
        </p:nvSpPr>
        <p:spPr/>
        <p:txBody>
          <a:bodyPr/>
          <a:lstStyle/>
          <a:p>
            <a:r>
              <a:rPr lang="it-IT" altLang="en-US" sz="1800" dirty="0" smtClean="0"/>
              <a:t>“</a:t>
            </a:r>
            <a:r>
              <a:rPr lang="it-IT" altLang="en-US" sz="1800" dirty="0" err="1" smtClean="0"/>
              <a:t>Seigniorage</a:t>
            </a:r>
            <a:r>
              <a:rPr lang="it-IT" altLang="en-US" sz="1800" dirty="0" smtClean="0"/>
              <a:t> </a:t>
            </a:r>
            <a:r>
              <a:rPr lang="it-IT" altLang="en-US" sz="1800" dirty="0" err="1" smtClean="0"/>
              <a:t>refers</a:t>
            </a:r>
            <a:r>
              <a:rPr lang="it-IT" altLang="en-US" sz="1800" dirty="0" smtClean="0"/>
              <a:t> </a:t>
            </a:r>
            <a:r>
              <a:rPr lang="it-IT" altLang="en-US" sz="1800" dirty="0" err="1" smtClean="0"/>
              <a:t>historically</a:t>
            </a:r>
            <a:r>
              <a:rPr lang="it-IT" altLang="en-US" sz="1800" dirty="0" smtClean="0"/>
              <a:t>, to the </a:t>
            </a:r>
            <a:r>
              <a:rPr lang="it-IT" altLang="en-US" sz="1800" dirty="0" err="1" smtClean="0"/>
              <a:t>difference</a:t>
            </a:r>
            <a:r>
              <a:rPr lang="it-IT" altLang="en-US" sz="1800" dirty="0" smtClean="0"/>
              <a:t> </a:t>
            </a:r>
            <a:r>
              <a:rPr lang="it-IT" altLang="en-US" sz="1800" dirty="0" err="1" smtClean="0"/>
              <a:t>between</a:t>
            </a:r>
            <a:r>
              <a:rPr lang="it-IT" altLang="en-US" sz="1800" dirty="0" smtClean="0"/>
              <a:t> the face </a:t>
            </a:r>
            <a:r>
              <a:rPr lang="it-IT" altLang="en-US" sz="1800" dirty="0" err="1" smtClean="0"/>
              <a:t>value</a:t>
            </a:r>
            <a:r>
              <a:rPr lang="it-IT" altLang="en-US" sz="1800" dirty="0" smtClean="0"/>
              <a:t> of a </a:t>
            </a:r>
            <a:r>
              <a:rPr lang="it-IT" altLang="en-US" sz="1800" dirty="0" err="1" smtClean="0"/>
              <a:t>coin</a:t>
            </a:r>
            <a:r>
              <a:rPr lang="it-IT" altLang="en-US" sz="1800" dirty="0" smtClean="0"/>
              <a:t> and </a:t>
            </a:r>
            <a:r>
              <a:rPr lang="it-IT" altLang="en-US" sz="1800" dirty="0" err="1" smtClean="0"/>
              <a:t>its</a:t>
            </a:r>
            <a:r>
              <a:rPr lang="it-IT" altLang="en-US" sz="1800" dirty="0" smtClean="0"/>
              <a:t> </a:t>
            </a:r>
            <a:r>
              <a:rPr lang="it-IT" altLang="en-US" sz="1800" dirty="0" err="1" smtClean="0"/>
              <a:t>costs</a:t>
            </a:r>
            <a:r>
              <a:rPr lang="it-IT" altLang="en-US" sz="1800" dirty="0" smtClean="0"/>
              <a:t> of production. In fiat </a:t>
            </a:r>
            <a:r>
              <a:rPr lang="it-IT" altLang="en-US" sz="1800" dirty="0" err="1" smtClean="0"/>
              <a:t>money</a:t>
            </a:r>
            <a:r>
              <a:rPr lang="it-IT" altLang="en-US" sz="1800" dirty="0" smtClean="0"/>
              <a:t> </a:t>
            </a:r>
            <a:r>
              <a:rPr lang="it-IT" altLang="en-US" sz="1800" dirty="0" err="1" smtClean="0"/>
              <a:t>economies</a:t>
            </a:r>
            <a:r>
              <a:rPr lang="it-IT" altLang="en-US" sz="1800" dirty="0" smtClean="0"/>
              <a:t>, the </a:t>
            </a:r>
            <a:r>
              <a:rPr lang="it-IT" altLang="en-US" sz="1800" dirty="0" err="1" smtClean="0"/>
              <a:t>difference</a:t>
            </a:r>
            <a:r>
              <a:rPr lang="it-IT" altLang="en-US" sz="1800" dirty="0" smtClean="0"/>
              <a:t> </a:t>
            </a:r>
            <a:r>
              <a:rPr lang="it-IT" altLang="en-US" sz="1800" dirty="0" err="1" smtClean="0"/>
              <a:t>between</a:t>
            </a:r>
            <a:r>
              <a:rPr lang="it-IT" altLang="en-US" sz="1800" dirty="0" smtClean="0"/>
              <a:t> the face </a:t>
            </a:r>
            <a:r>
              <a:rPr lang="it-IT" altLang="en-US" sz="1800" dirty="0" err="1" smtClean="0"/>
              <a:t>value</a:t>
            </a:r>
            <a:r>
              <a:rPr lang="it-IT" altLang="en-US" sz="1800" dirty="0" smtClean="0"/>
              <a:t> of a </a:t>
            </a:r>
            <a:r>
              <a:rPr lang="it-IT" altLang="en-US" sz="1800" dirty="0" err="1" smtClean="0"/>
              <a:t>currency</a:t>
            </a:r>
            <a:r>
              <a:rPr lang="it-IT" altLang="en-US" sz="1800" dirty="0" smtClean="0"/>
              <a:t> note and </a:t>
            </a:r>
            <a:r>
              <a:rPr lang="it-IT" altLang="en-US" sz="1800" dirty="0" err="1" smtClean="0"/>
              <a:t>its</a:t>
            </a:r>
            <a:r>
              <a:rPr lang="it-IT" altLang="en-US" sz="1800" dirty="0" smtClean="0"/>
              <a:t> </a:t>
            </a:r>
            <a:r>
              <a:rPr lang="it-IT" altLang="en-US" sz="1800" dirty="0" err="1" smtClean="0"/>
              <a:t>marginal</a:t>
            </a:r>
            <a:r>
              <a:rPr lang="it-IT" altLang="en-US" sz="1800" dirty="0" smtClean="0"/>
              <a:t> </a:t>
            </a:r>
            <a:r>
              <a:rPr lang="it-IT" altLang="en-US" sz="1800" dirty="0" err="1" smtClean="0"/>
              <a:t>printing</a:t>
            </a:r>
            <a:r>
              <a:rPr lang="it-IT" altLang="en-US" sz="1800" dirty="0" smtClean="0"/>
              <a:t> </a:t>
            </a:r>
            <a:r>
              <a:rPr lang="it-IT" altLang="en-US" sz="1800" dirty="0" err="1" smtClean="0"/>
              <a:t>cost</a:t>
            </a:r>
            <a:r>
              <a:rPr lang="it-IT" altLang="en-US" sz="1800" dirty="0" smtClean="0"/>
              <a:t> are </a:t>
            </a:r>
            <a:r>
              <a:rPr lang="it-IT" altLang="en-US" sz="1800" dirty="0" err="1" smtClean="0"/>
              <a:t>almost</a:t>
            </a:r>
            <a:r>
              <a:rPr lang="it-IT" altLang="en-US" sz="1800" dirty="0" smtClean="0"/>
              <a:t> </a:t>
            </a:r>
            <a:r>
              <a:rPr lang="it-IT" altLang="en-US" sz="1800" dirty="0" err="1" smtClean="0"/>
              <a:t>equal</a:t>
            </a:r>
            <a:r>
              <a:rPr lang="it-IT" altLang="en-US" sz="1800" dirty="0" smtClean="0"/>
              <a:t> to the face </a:t>
            </a:r>
            <a:r>
              <a:rPr lang="it-IT" altLang="en-US" sz="1800" dirty="0" err="1" smtClean="0"/>
              <a:t>value</a:t>
            </a:r>
            <a:r>
              <a:rPr lang="it-IT" altLang="en-US" sz="1800" dirty="0" smtClean="0"/>
              <a:t> of the note – </a:t>
            </a:r>
            <a:r>
              <a:rPr lang="it-IT" altLang="en-US" sz="1800" dirty="0" err="1" smtClean="0"/>
              <a:t>marginal</a:t>
            </a:r>
            <a:r>
              <a:rPr lang="it-IT" altLang="en-US" sz="1800" dirty="0" smtClean="0"/>
              <a:t> </a:t>
            </a:r>
            <a:r>
              <a:rPr lang="it-IT" altLang="en-US" sz="1800" dirty="0" err="1" smtClean="0"/>
              <a:t>printing</a:t>
            </a:r>
            <a:r>
              <a:rPr lang="it-IT" altLang="en-US" sz="1800" dirty="0" smtClean="0"/>
              <a:t> </a:t>
            </a:r>
            <a:r>
              <a:rPr lang="it-IT" altLang="en-US" sz="1800" dirty="0" err="1" smtClean="0"/>
              <a:t>costs</a:t>
            </a:r>
            <a:r>
              <a:rPr lang="it-IT" altLang="en-US" sz="1800" dirty="0" smtClean="0"/>
              <a:t> are </a:t>
            </a:r>
            <a:r>
              <a:rPr lang="it-IT" altLang="en-US" sz="1800" dirty="0" err="1" smtClean="0"/>
              <a:t>effectively</a:t>
            </a:r>
            <a:r>
              <a:rPr lang="it-IT" altLang="en-US" sz="1800" dirty="0" smtClean="0"/>
              <a:t> zero. Printing fiat </a:t>
            </a:r>
            <a:r>
              <a:rPr lang="it-IT" altLang="en-US" sz="1800" dirty="0" err="1" smtClean="0"/>
              <a:t>money</a:t>
            </a:r>
            <a:r>
              <a:rPr lang="it-IT" altLang="en-US" sz="1800" dirty="0" smtClean="0"/>
              <a:t> </a:t>
            </a:r>
            <a:r>
              <a:rPr lang="it-IT" altLang="en-US" sz="1800" dirty="0" err="1" smtClean="0"/>
              <a:t>is</a:t>
            </a:r>
            <a:r>
              <a:rPr lang="it-IT" altLang="en-US" sz="1800" dirty="0" smtClean="0"/>
              <a:t> </a:t>
            </a:r>
            <a:r>
              <a:rPr lang="it-IT" altLang="en-US" sz="1800" dirty="0" err="1" smtClean="0"/>
              <a:t>therefore</a:t>
            </a:r>
            <a:r>
              <a:rPr lang="it-IT" altLang="en-US" sz="1800" dirty="0" smtClean="0"/>
              <a:t> a </a:t>
            </a:r>
            <a:r>
              <a:rPr lang="it-IT" altLang="en-US" sz="1800" dirty="0" err="1" smtClean="0"/>
              <a:t>highly</a:t>
            </a:r>
            <a:r>
              <a:rPr lang="it-IT" altLang="en-US" sz="1800" dirty="0" smtClean="0"/>
              <a:t> </a:t>
            </a:r>
            <a:r>
              <a:rPr lang="it-IT" altLang="en-US" sz="1800" dirty="0" err="1" smtClean="0"/>
              <a:t>profitable</a:t>
            </a:r>
            <a:r>
              <a:rPr lang="it-IT" altLang="en-US" sz="1800" dirty="0" smtClean="0"/>
              <a:t> </a:t>
            </a:r>
            <a:r>
              <a:rPr lang="it-IT" altLang="en-US" sz="1800" dirty="0" err="1" smtClean="0"/>
              <a:t>activity</a:t>
            </a:r>
            <a:r>
              <a:rPr lang="it-IT" altLang="en-US" sz="1800" dirty="0" smtClean="0"/>
              <a:t> – </a:t>
            </a:r>
            <a:r>
              <a:rPr lang="it-IT" altLang="en-US" sz="1800" dirty="0" err="1" smtClean="0"/>
              <a:t>one</a:t>
            </a:r>
            <a:r>
              <a:rPr lang="it-IT" altLang="en-US" sz="1800" dirty="0" smtClean="0"/>
              <a:t> that </a:t>
            </a:r>
            <a:r>
              <a:rPr lang="it-IT" altLang="en-US" sz="1800" dirty="0" err="1" smtClean="0"/>
              <a:t>has</a:t>
            </a:r>
            <a:r>
              <a:rPr lang="it-IT" altLang="en-US" sz="1800" dirty="0" smtClean="0"/>
              <a:t> been </a:t>
            </a:r>
            <a:r>
              <a:rPr lang="it-IT" altLang="en-US" sz="1800" dirty="0" err="1" smtClean="0"/>
              <a:t>jealously</a:t>
            </a:r>
            <a:r>
              <a:rPr lang="it-IT" altLang="en-US" sz="1800" dirty="0" smtClean="0"/>
              <a:t> </a:t>
            </a:r>
            <a:r>
              <a:rPr lang="it-IT" altLang="en-US" sz="1800" dirty="0" err="1" smtClean="0"/>
              <a:t>regulated</a:t>
            </a:r>
            <a:r>
              <a:rPr lang="it-IT" altLang="en-US" sz="1800" dirty="0" smtClean="0"/>
              <a:t> and </a:t>
            </a:r>
            <a:r>
              <a:rPr lang="it-IT" altLang="en-US" sz="1800" dirty="0" err="1" smtClean="0"/>
              <a:t>often</a:t>
            </a:r>
            <a:r>
              <a:rPr lang="it-IT" altLang="en-US" sz="1800" dirty="0" smtClean="0"/>
              <a:t> </a:t>
            </a:r>
            <a:r>
              <a:rPr lang="it-IT" altLang="en-US" sz="1800" dirty="0" err="1" smtClean="0"/>
              <a:t>monopolized</a:t>
            </a:r>
            <a:r>
              <a:rPr lang="it-IT" altLang="en-US" sz="1800" dirty="0" smtClean="0"/>
              <a:t> by the state.” </a:t>
            </a:r>
            <a:r>
              <a:rPr lang="it-IT" altLang="en-US" sz="1800" dirty="0" err="1" smtClean="0"/>
              <a:t>Buiter</a:t>
            </a:r>
            <a:endParaRPr lang="it-IT" altLang="en-US" sz="1800" dirty="0" smtClean="0"/>
          </a:p>
          <a:p>
            <a:r>
              <a:rPr lang="it-IT" altLang="en-US" sz="1800" dirty="0" smtClean="0"/>
              <a:t>Per una analisi dell’evoluzione storica del signoraggio guardare il link seguente  </a:t>
            </a:r>
            <a:r>
              <a:rPr lang="it-IT" altLang="en-US" sz="2400" dirty="0" smtClean="0"/>
              <a:t>https</a:t>
            </a:r>
            <a:r>
              <a:rPr lang="it-IT" altLang="en-US" sz="2400" dirty="0"/>
              <a:t>://www.bancaditalia.it/compiti/emissione-euro/signoraggio/index.html</a:t>
            </a:r>
            <a:endParaRPr lang="it-IT" altLang="en-US" sz="2400" dirty="0" smtClean="0"/>
          </a:p>
          <a:p>
            <a:pPr eaLnBrk="1" hangingPunct="1">
              <a:lnSpc>
                <a:spcPct val="90000"/>
              </a:lnSpc>
            </a:pPr>
            <a:endParaRPr lang="it-IT" altLang="en-US" sz="2400" dirty="0" smtClean="0"/>
          </a:p>
        </p:txBody>
      </p:sp>
      <p:graphicFrame>
        <p:nvGraphicFramePr>
          <p:cNvPr id="29699" name="Object 6"/>
          <p:cNvGraphicFramePr>
            <a:graphicFrameLocks noGrp="1" noChangeAspect="1"/>
          </p:cNvGraphicFramePr>
          <p:nvPr>
            <p:ph sz="half" idx="4294967295"/>
          </p:nvPr>
        </p:nvGraphicFramePr>
        <p:xfrm>
          <a:off x="2033588" y="6340475"/>
          <a:ext cx="274637" cy="517525"/>
        </p:xfrm>
        <a:graphic>
          <a:graphicData uri="http://schemas.openxmlformats.org/presentationml/2006/ole">
            <mc:AlternateContent xmlns:mc="http://schemas.openxmlformats.org/markup-compatibility/2006">
              <mc:Choice xmlns:v="urn:schemas-microsoft-com:vml" Requires="v">
                <p:oleObj spid="_x0000_s29725" name="Equazione" r:id="rId4" imgW="114120" imgH="215640" progId="Equation.3">
                  <p:embed/>
                </p:oleObj>
              </mc:Choice>
              <mc:Fallback>
                <p:oleObj name="Equazione" r:id="rId4" imgW="114120" imgH="21564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33588" y="6340475"/>
                        <a:ext cx="274637"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p:txBody>
          <a:bodyPr/>
          <a:lstStyle/>
          <a:p>
            <a:r>
              <a:rPr lang="it-IT" altLang="en-US" sz="4000" smtClean="0"/>
              <a:t>Modello con spesa pubblica finanziata con moneta</a:t>
            </a:r>
          </a:p>
        </p:txBody>
      </p:sp>
      <p:sp>
        <p:nvSpPr>
          <p:cNvPr id="266243" name="Rectangle 3"/>
          <p:cNvSpPr>
            <a:spLocks noGrp="1" noChangeArrowheads="1"/>
          </p:cNvSpPr>
          <p:nvPr>
            <p:ph type="body" idx="1"/>
          </p:nvPr>
        </p:nvSpPr>
        <p:spPr/>
        <p:txBody>
          <a:bodyPr/>
          <a:lstStyle/>
          <a:p>
            <a:r>
              <a:rPr lang="it-IT" altLang="en-US" sz="1800" smtClean="0"/>
              <a:t>Per semplicità la spesa pubblica è vista come puro consumo dello Stato senza alcuna ricaduta benefica sugli individui. Spesa pubblica = sottrazione di risorse</a:t>
            </a:r>
          </a:p>
          <a:p>
            <a:pPr eaLnBrk="1" hangingPunct="1">
              <a:lnSpc>
                <a:spcPct val="90000"/>
              </a:lnSpc>
            </a:pPr>
            <a:r>
              <a:rPr lang="it-IT" altLang="en-US" sz="1800" smtClean="0"/>
              <a:t>Indichiamo la spesa pubblica pro-capite in termini reali con g</a:t>
            </a:r>
          </a:p>
          <a:p>
            <a:pPr eaLnBrk="1" hangingPunct="1">
              <a:lnSpc>
                <a:spcPct val="90000"/>
              </a:lnSpc>
            </a:pPr>
            <a:r>
              <a:rPr lang="it-IT" altLang="en-US" sz="1800" smtClean="0"/>
              <a:t>In ogni periodo t lo stato deve finanziare una spesa pari a </a:t>
            </a:r>
          </a:p>
          <a:p>
            <a:pPr eaLnBrk="1" hangingPunct="1">
              <a:lnSpc>
                <a:spcPct val="90000"/>
              </a:lnSpc>
            </a:pPr>
            <a:r>
              <a:rPr lang="it-IT" altLang="en-US" sz="1800" smtClean="0"/>
              <a:t>Quindi in termini procapite in ogni periodo t immette una ammontare addizionale di moneta pari </a:t>
            </a:r>
          </a:p>
          <a:p>
            <a:pPr eaLnBrk="1" hangingPunct="1">
              <a:lnSpc>
                <a:spcPct val="90000"/>
              </a:lnSpc>
            </a:pPr>
            <a:endParaRPr lang="it-IT" altLang="en-US" sz="1800" smtClean="0"/>
          </a:p>
          <a:p>
            <a:endParaRPr lang="it-IT" altLang="en-US" sz="1800" smtClean="0"/>
          </a:p>
        </p:txBody>
      </p:sp>
      <p:graphicFrame>
        <p:nvGraphicFramePr>
          <p:cNvPr id="266244" name="Object 4"/>
          <p:cNvGraphicFramePr>
            <a:graphicFrameLocks noGrp="1" noChangeAspect="1"/>
          </p:cNvGraphicFramePr>
          <p:nvPr>
            <p:ph sz="quarter" idx="4294967295"/>
          </p:nvPr>
        </p:nvGraphicFramePr>
        <p:xfrm>
          <a:off x="6781800" y="3200400"/>
          <a:ext cx="368300" cy="228600"/>
        </p:xfrm>
        <a:graphic>
          <a:graphicData uri="http://schemas.openxmlformats.org/presentationml/2006/ole">
            <mc:AlternateContent xmlns:mc="http://schemas.openxmlformats.org/markup-compatibility/2006">
              <mc:Choice xmlns:v="urn:schemas-microsoft-com:vml" Requires="v">
                <p:oleObj spid="_x0000_s266288" name="Equazione" r:id="rId3" imgW="368280" imgH="228600" progId="Equation.3">
                  <p:embed/>
                </p:oleObj>
              </mc:Choice>
              <mc:Fallback>
                <p:oleObj name="Equazione" r:id="rId3" imgW="368280" imgH="2286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800" y="3200400"/>
                        <a:ext cx="3683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6246" name="Object 6"/>
          <p:cNvGraphicFramePr>
            <a:graphicFrameLocks noGrp="1" noChangeAspect="1"/>
          </p:cNvGraphicFramePr>
          <p:nvPr>
            <p:ph sz="quarter" idx="4294967295"/>
          </p:nvPr>
        </p:nvGraphicFramePr>
        <p:xfrm>
          <a:off x="3657600" y="3810000"/>
          <a:ext cx="711200" cy="228600"/>
        </p:xfrm>
        <a:graphic>
          <a:graphicData uri="http://schemas.openxmlformats.org/presentationml/2006/ole">
            <mc:AlternateContent xmlns:mc="http://schemas.openxmlformats.org/markup-compatibility/2006">
              <mc:Choice xmlns:v="urn:schemas-microsoft-com:vml" Requires="v">
                <p:oleObj spid="_x0000_s266289" name="Equazione" r:id="rId5" imgW="711000" imgH="228600" progId="Equation.3">
                  <p:embed/>
                </p:oleObj>
              </mc:Choice>
              <mc:Fallback>
                <p:oleObj name="Equazione" r:id="rId5" imgW="711000" imgH="22860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7600" y="3810000"/>
                        <a:ext cx="7112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2"/>
          <p:cNvSpPr>
            <a:spLocks noGrp="1" noChangeArrowheads="1"/>
          </p:cNvSpPr>
          <p:nvPr>
            <p:ph type="title"/>
          </p:nvPr>
        </p:nvSpPr>
        <p:spPr/>
        <p:txBody>
          <a:bodyPr/>
          <a:lstStyle/>
          <a:p>
            <a:pPr eaLnBrk="1" hangingPunct="1"/>
            <a:r>
              <a:rPr lang="it-IT" altLang="en-US" dirty="0" smtClean="0"/>
              <a:t>signoraggio</a:t>
            </a:r>
            <a:endParaRPr lang="it-IT" altLang="en-US" dirty="0" smtClean="0"/>
          </a:p>
        </p:txBody>
      </p:sp>
      <p:sp>
        <p:nvSpPr>
          <p:cNvPr id="30725" name="Rectangle 3"/>
          <p:cNvSpPr>
            <a:spLocks noGrp="1" noChangeArrowheads="1"/>
          </p:cNvSpPr>
          <p:nvPr>
            <p:ph type="body" idx="1"/>
          </p:nvPr>
        </p:nvSpPr>
        <p:spPr/>
        <p:txBody>
          <a:bodyPr/>
          <a:lstStyle/>
          <a:p>
            <a:pPr eaLnBrk="1" hangingPunct="1"/>
            <a:r>
              <a:rPr lang="it-IT" altLang="en-US" dirty="0" smtClean="0"/>
              <a:t>Vincoli di bilancio degli agenti</a:t>
            </a:r>
          </a:p>
          <a:p>
            <a:pPr eaLnBrk="1" hangingPunct="1"/>
            <a:endParaRPr lang="it-IT" altLang="en-US" dirty="0" smtClean="0"/>
          </a:p>
          <a:p>
            <a:pPr eaLnBrk="1" hangingPunct="1"/>
            <a:endParaRPr lang="it-IT" altLang="en-US" dirty="0" smtClean="0"/>
          </a:p>
          <a:p>
            <a:pPr eaLnBrk="1" hangingPunct="1"/>
            <a:endParaRPr lang="it-IT" altLang="en-US" dirty="0" smtClean="0"/>
          </a:p>
          <a:p>
            <a:pPr marL="0" indent="0" eaLnBrk="1" hangingPunct="1">
              <a:buNone/>
            </a:pPr>
            <a:r>
              <a:rPr lang="it-IT" altLang="en-US" dirty="0" smtClean="0"/>
              <a:t>Da cui</a:t>
            </a:r>
          </a:p>
          <a:p>
            <a:pPr eaLnBrk="1" hangingPunct="1"/>
            <a:r>
              <a:rPr lang="it-IT" altLang="en-US" dirty="0" smtClean="0"/>
              <a:t> </a:t>
            </a:r>
          </a:p>
          <a:p>
            <a:pPr eaLnBrk="1" hangingPunct="1"/>
            <a:endParaRPr lang="it-IT" altLang="en-US" dirty="0" smtClean="0"/>
          </a:p>
          <a:p>
            <a:pPr eaLnBrk="1" hangingPunct="1"/>
            <a:endParaRPr lang="it-IT" altLang="en-US" dirty="0" smtClean="0"/>
          </a:p>
        </p:txBody>
      </p:sp>
      <p:graphicFrame>
        <p:nvGraphicFramePr>
          <p:cNvPr id="30722" name="Object 4"/>
          <p:cNvGraphicFramePr>
            <a:graphicFrameLocks noGrp="1" noChangeAspect="1"/>
          </p:cNvGraphicFramePr>
          <p:nvPr>
            <p:ph sz="half" idx="4294967295"/>
          </p:nvPr>
        </p:nvGraphicFramePr>
        <p:xfrm>
          <a:off x="1905000" y="2635250"/>
          <a:ext cx="3124200" cy="1144588"/>
        </p:xfrm>
        <a:graphic>
          <a:graphicData uri="http://schemas.openxmlformats.org/presentationml/2006/ole">
            <mc:AlternateContent xmlns:mc="http://schemas.openxmlformats.org/markup-compatibility/2006">
              <mc:Choice xmlns:v="urn:schemas-microsoft-com:vml" Requires="v">
                <p:oleObj spid="_x0000_s30769" name="Equazione" r:id="rId4" imgW="1104840" imgH="482400" progId="Equation.3">
                  <p:embed/>
                </p:oleObj>
              </mc:Choice>
              <mc:Fallback>
                <p:oleObj name="Equazione" r:id="rId4" imgW="1104840" imgH="4824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2635250"/>
                        <a:ext cx="3124200" cy="1144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723" name="Object 6"/>
          <p:cNvGraphicFramePr>
            <a:graphicFrameLocks noGrp="1" noChangeAspect="1"/>
          </p:cNvGraphicFramePr>
          <p:nvPr>
            <p:ph sz="half" idx="4294967295"/>
          </p:nvPr>
        </p:nvGraphicFramePr>
        <p:xfrm>
          <a:off x="1066800" y="4532313"/>
          <a:ext cx="6629400" cy="1079500"/>
        </p:xfrm>
        <a:graphic>
          <a:graphicData uri="http://schemas.openxmlformats.org/presentationml/2006/ole">
            <mc:AlternateContent xmlns:mc="http://schemas.openxmlformats.org/markup-compatibility/2006">
              <mc:Choice xmlns:v="urn:schemas-microsoft-com:vml" Requires="v">
                <p:oleObj spid="_x0000_s30770" name="Equazione" r:id="rId6" imgW="1206360" imgH="228600" progId="Equation.3">
                  <p:embed/>
                </p:oleObj>
              </mc:Choice>
              <mc:Fallback>
                <p:oleObj name="Equazione" r:id="rId6" imgW="1206360" imgH="22860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66800" y="4532313"/>
                        <a:ext cx="6629400"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p:txBody>
          <a:bodyPr/>
          <a:lstStyle/>
          <a:p>
            <a:pPr eaLnBrk="1" hangingPunct="1"/>
            <a:r>
              <a:rPr lang="it-IT" altLang="en-US" dirty="0" smtClean="0"/>
              <a:t>signoraggio</a:t>
            </a:r>
            <a:endParaRPr lang="it-IT" altLang="en-US" dirty="0" smtClean="0"/>
          </a:p>
        </p:txBody>
      </p:sp>
      <p:sp>
        <p:nvSpPr>
          <p:cNvPr id="177155" name="Rectangle 3"/>
          <p:cNvSpPr>
            <a:spLocks noGrp="1" noChangeArrowheads="1"/>
          </p:cNvSpPr>
          <p:nvPr>
            <p:ph type="body" idx="1"/>
          </p:nvPr>
        </p:nvSpPr>
        <p:spPr>
          <a:xfrm>
            <a:off x="457200" y="1981200"/>
            <a:ext cx="8229600" cy="3886200"/>
          </a:xfrm>
        </p:spPr>
        <p:txBody>
          <a:bodyPr/>
          <a:lstStyle/>
          <a:p>
            <a:pPr eaLnBrk="1" hangingPunct="1"/>
            <a:r>
              <a:rPr lang="it-IT" altLang="en-US" dirty="0" smtClean="0"/>
              <a:t>Assumiamo </a:t>
            </a:r>
            <a:r>
              <a:rPr lang="it-IT" altLang="en-US" dirty="0" smtClean="0"/>
              <a:t>che </a:t>
            </a:r>
            <a:r>
              <a:rPr lang="it-IT" altLang="en-US" dirty="0" smtClean="0"/>
              <a:t>il tasso di crescita monetaria sia pari a </a:t>
            </a:r>
            <a:r>
              <a:rPr lang="el-GR" altLang="en-US" dirty="0" smtClean="0">
                <a:cs typeface="Arial" panose="020B0604020202020204" pitchFamily="34" charset="0"/>
              </a:rPr>
              <a:t>μ</a:t>
            </a:r>
            <a:r>
              <a:rPr lang="it-IT" altLang="en-US" dirty="0" smtClean="0">
                <a:cs typeface="Arial" panose="020B0604020202020204" pitchFamily="34" charset="0"/>
              </a:rPr>
              <a:t> costante nel tempo</a:t>
            </a:r>
          </a:p>
          <a:p>
            <a:pPr eaLnBrk="1" hangingPunct="1"/>
            <a:r>
              <a:rPr lang="it-IT" altLang="en-US" dirty="0" smtClean="0">
                <a:cs typeface="Arial" panose="020B0604020202020204" pitchFamily="34" charset="0"/>
              </a:rPr>
              <a:t>Equilibrio nel mercato monetario:</a:t>
            </a:r>
          </a:p>
          <a:p>
            <a:pPr eaLnBrk="1" hangingPunct="1"/>
            <a:endParaRPr lang="el-GR" altLang="en-US" dirty="0" smtClean="0">
              <a:cs typeface="Arial" panose="020B0604020202020204" pitchFamily="34" charset="0"/>
            </a:endParaRPr>
          </a:p>
        </p:txBody>
      </p:sp>
      <p:graphicFrame>
        <p:nvGraphicFramePr>
          <p:cNvPr id="31746" name="Object 4"/>
          <p:cNvGraphicFramePr>
            <a:graphicFrameLocks noGrp="1" noChangeAspect="1"/>
          </p:cNvGraphicFramePr>
          <p:nvPr>
            <p:ph sz="half" idx="4294967295"/>
          </p:nvPr>
        </p:nvGraphicFramePr>
        <p:xfrm>
          <a:off x="1143000" y="3621088"/>
          <a:ext cx="4495800" cy="3236912"/>
        </p:xfrm>
        <a:graphic>
          <a:graphicData uri="http://schemas.openxmlformats.org/presentationml/2006/ole">
            <mc:AlternateContent xmlns:mc="http://schemas.openxmlformats.org/markup-compatibility/2006">
              <mc:Choice xmlns:v="urn:schemas-microsoft-com:vml" Requires="v">
                <p:oleObj spid="_x0000_s31772" name="Equazione" r:id="rId4" imgW="1904760" imgH="1371600" progId="Equation.3">
                  <p:embed/>
                </p:oleObj>
              </mc:Choice>
              <mc:Fallback>
                <p:oleObj name="Equazione" r:id="rId4" imgW="1904760" imgH="13716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3621088"/>
                        <a:ext cx="4495800" cy="3236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71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715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r>
              <a:rPr lang="it-IT" altLang="en-US" smtClean="0"/>
              <a:t>Unità di conto</a:t>
            </a:r>
          </a:p>
        </p:txBody>
      </p:sp>
      <p:pic>
        <p:nvPicPr>
          <p:cNvPr id="78851" name="Picture 4"/>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1393825" y="1981200"/>
            <a:ext cx="6354763" cy="3886200"/>
          </a:xfrm>
          <a:noFill/>
        </p:spPr>
      </p:pic>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3"/>
          <p:cNvSpPr>
            <a:spLocks noGrp="1" noChangeArrowheads="1"/>
          </p:cNvSpPr>
          <p:nvPr>
            <p:ph type="body" idx="1"/>
          </p:nvPr>
        </p:nvSpPr>
        <p:spPr/>
        <p:txBody>
          <a:bodyPr/>
          <a:lstStyle/>
          <a:p>
            <a:pPr eaLnBrk="1" hangingPunct="1"/>
            <a:r>
              <a:rPr lang="it-IT" altLang="en-US" smtClean="0"/>
              <a:t>In equilibrio stazionario</a:t>
            </a:r>
          </a:p>
          <a:p>
            <a:pPr eaLnBrk="1" hangingPunct="1"/>
            <a:endParaRPr lang="it-IT" altLang="en-US" smtClean="0"/>
          </a:p>
          <a:p>
            <a:pPr eaLnBrk="1" hangingPunct="1"/>
            <a:r>
              <a:rPr lang="it-IT" altLang="en-US" smtClean="0"/>
              <a:t>La spesa pubblica finanziata con moneta determina una inflazione pari al tasso di crescita monetaria per cui il vincolo di bilancio diventa </a:t>
            </a:r>
          </a:p>
          <a:p>
            <a:pPr eaLnBrk="1" hangingPunct="1"/>
            <a:endParaRPr lang="it-IT" altLang="en-US" smtClean="0"/>
          </a:p>
          <a:p>
            <a:pPr eaLnBrk="1" hangingPunct="1"/>
            <a:endParaRPr lang="it-IT" altLang="en-US" smtClean="0"/>
          </a:p>
          <a:p>
            <a:pPr eaLnBrk="1" hangingPunct="1"/>
            <a:endParaRPr lang="it-IT" altLang="en-US" smtClean="0"/>
          </a:p>
          <a:p>
            <a:pPr eaLnBrk="1" hangingPunct="1"/>
            <a:endParaRPr lang="it-IT" altLang="en-US" smtClean="0"/>
          </a:p>
        </p:txBody>
      </p:sp>
      <p:graphicFrame>
        <p:nvGraphicFramePr>
          <p:cNvPr id="32770" name="Object 4"/>
          <p:cNvGraphicFramePr>
            <a:graphicFrameLocks noGrp="1" noChangeAspect="1"/>
          </p:cNvGraphicFramePr>
          <p:nvPr>
            <p:ph sz="half" idx="4294967295"/>
          </p:nvPr>
        </p:nvGraphicFramePr>
        <p:xfrm>
          <a:off x="5410200" y="2046288"/>
          <a:ext cx="1295400" cy="592137"/>
        </p:xfrm>
        <a:graphic>
          <a:graphicData uri="http://schemas.openxmlformats.org/presentationml/2006/ole">
            <mc:AlternateContent xmlns:mc="http://schemas.openxmlformats.org/markup-compatibility/2006">
              <mc:Choice xmlns:v="urn:schemas-microsoft-com:vml" Requires="v">
                <p:oleObj spid="_x0000_s32817" name="Equazione" r:id="rId4" imgW="457200" imgH="228600" progId="Equation.3">
                  <p:embed/>
                </p:oleObj>
              </mc:Choice>
              <mc:Fallback>
                <p:oleObj name="Equazione" r:id="rId4" imgW="457200" imgH="2286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0200" y="2046288"/>
                        <a:ext cx="1295400" cy="592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2771" name="Object 8"/>
          <p:cNvGraphicFramePr>
            <a:graphicFrameLocks noGrp="1" noChangeAspect="1"/>
          </p:cNvGraphicFramePr>
          <p:nvPr>
            <p:ph sz="half" idx="4294967295"/>
          </p:nvPr>
        </p:nvGraphicFramePr>
        <p:xfrm>
          <a:off x="2362200" y="5056188"/>
          <a:ext cx="4267200" cy="1801812"/>
        </p:xfrm>
        <a:graphic>
          <a:graphicData uri="http://schemas.openxmlformats.org/presentationml/2006/ole">
            <mc:AlternateContent xmlns:mc="http://schemas.openxmlformats.org/markup-compatibility/2006">
              <mc:Choice xmlns:v="urn:schemas-microsoft-com:vml" Requires="v">
                <p:oleObj spid="_x0000_s32818" name="Equazione" r:id="rId6" imgW="1562040" imgH="660240" progId="Equation.3">
                  <p:embed/>
                </p:oleObj>
              </mc:Choice>
              <mc:Fallback>
                <p:oleObj name="Equazione" r:id="rId6" imgW="1562040" imgH="660240" progId="Equation.3">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62200" y="5056188"/>
                        <a:ext cx="4267200" cy="1801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2773" name="Rectangle 12"/>
          <p:cNvSpPr>
            <a:spLocks noGrp="1" noChangeArrowheads="1"/>
          </p:cNvSpPr>
          <p:nvPr>
            <p:ph type="title"/>
          </p:nvPr>
        </p:nvSpPr>
        <p:spPr/>
        <p:txBody>
          <a:bodyPr/>
          <a:lstStyle/>
          <a:p>
            <a:pPr eaLnBrk="1" hangingPunct="1"/>
            <a:r>
              <a:rPr lang="it-IT" altLang="en-US" dirty="0" smtClean="0"/>
              <a:t>signoraggio</a:t>
            </a:r>
            <a:endParaRPr lang="it-IT" altLang="en-US" dirty="0" smtClean="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3"/>
          <p:cNvSpPr>
            <a:spLocks noGrp="1" noChangeArrowheads="1"/>
          </p:cNvSpPr>
          <p:nvPr>
            <p:ph type="body" idx="1"/>
          </p:nvPr>
        </p:nvSpPr>
        <p:spPr/>
        <p:txBody>
          <a:bodyPr/>
          <a:lstStyle/>
          <a:p>
            <a:pPr eaLnBrk="1" hangingPunct="1"/>
            <a:r>
              <a:rPr lang="it-IT" altLang="en-US" smtClean="0"/>
              <a:t>Il vincolo di trova tutto al di sotto del corrispondente vincolo in caso di assenza di spesa pubblica e assenza di crescita monetaria. Per cui l’equilibrio di mercato non può essere ottimale</a:t>
            </a:r>
          </a:p>
          <a:p>
            <a:pPr eaLnBrk="1" hangingPunct="1"/>
            <a:r>
              <a:rPr lang="it-IT" altLang="en-US" smtClean="0"/>
              <a:t>Confrontiamo il vincolo di bilancio in equilibrio di mercato col vincolo delle risorse complessive dell’economia</a:t>
            </a:r>
          </a:p>
        </p:txBody>
      </p:sp>
      <p:sp>
        <p:nvSpPr>
          <p:cNvPr id="101379" name="Rectangle 4"/>
          <p:cNvSpPr>
            <a:spLocks noGrp="1" noChangeArrowheads="1"/>
          </p:cNvSpPr>
          <p:nvPr>
            <p:ph type="title"/>
          </p:nvPr>
        </p:nvSpPr>
        <p:spPr/>
        <p:txBody>
          <a:bodyPr/>
          <a:lstStyle/>
          <a:p>
            <a:pPr eaLnBrk="1" hangingPunct="1"/>
            <a:r>
              <a:rPr lang="it-IT" altLang="en-US" dirty="0" smtClean="0"/>
              <a:t>signoraggio</a:t>
            </a:r>
            <a:endParaRPr lang="it-IT" altLang="en-US" dirty="0" smtClean="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p:txBody>
          <a:bodyPr/>
          <a:lstStyle/>
          <a:p>
            <a:pPr eaLnBrk="1" hangingPunct="1"/>
            <a:r>
              <a:rPr lang="it-IT" altLang="en-US" smtClean="0"/>
              <a:t>IMPOSTA DA INFLAZIONE</a:t>
            </a:r>
          </a:p>
        </p:txBody>
      </p:sp>
      <p:sp>
        <p:nvSpPr>
          <p:cNvPr id="33796" name="Rectangle 5"/>
          <p:cNvSpPr>
            <a:spLocks noGrp="1" noChangeArrowheads="1"/>
          </p:cNvSpPr>
          <p:nvPr>
            <p:ph type="body" idx="1"/>
          </p:nvPr>
        </p:nvSpPr>
        <p:spPr/>
        <p:txBody>
          <a:bodyPr/>
          <a:lstStyle/>
          <a:p>
            <a:pPr eaLnBrk="1" hangingPunct="1">
              <a:lnSpc>
                <a:spcPct val="90000"/>
              </a:lnSpc>
            </a:pPr>
            <a:r>
              <a:rPr lang="it-IT" altLang="en-US" sz="2400" smtClean="0"/>
              <a:t>Quindi</a:t>
            </a:r>
          </a:p>
          <a:p>
            <a:pPr eaLnBrk="1" hangingPunct="1">
              <a:lnSpc>
                <a:spcPct val="90000"/>
              </a:lnSpc>
            </a:pPr>
            <a:endParaRPr lang="it-IT" altLang="en-US" sz="2400" smtClean="0"/>
          </a:p>
          <a:p>
            <a:pPr eaLnBrk="1" hangingPunct="1">
              <a:lnSpc>
                <a:spcPct val="90000"/>
              </a:lnSpc>
            </a:pPr>
            <a:endParaRPr lang="it-IT" altLang="en-US" sz="2400" smtClean="0"/>
          </a:p>
          <a:p>
            <a:pPr eaLnBrk="1" hangingPunct="1">
              <a:lnSpc>
                <a:spcPct val="90000"/>
              </a:lnSpc>
            </a:pPr>
            <a:endParaRPr lang="it-IT" altLang="en-US" sz="2400" smtClean="0"/>
          </a:p>
          <a:p>
            <a:pPr eaLnBrk="1" hangingPunct="1">
              <a:lnSpc>
                <a:spcPct val="90000"/>
              </a:lnSpc>
            </a:pPr>
            <a:endParaRPr lang="it-IT" altLang="en-US" sz="2400" smtClean="0"/>
          </a:p>
          <a:p>
            <a:pPr eaLnBrk="1" hangingPunct="1">
              <a:lnSpc>
                <a:spcPct val="90000"/>
              </a:lnSpc>
            </a:pPr>
            <a:r>
              <a:rPr lang="it-IT" altLang="en-US" sz="2400" smtClean="0"/>
              <a:t>La quantità di risorse reali ottenute dallo stato mediante creazione di moneta è detta signoraggio. Lo Stato tassa gli individui con l’imposta da inflazione</a:t>
            </a:r>
          </a:p>
          <a:p>
            <a:pPr eaLnBrk="1" hangingPunct="1">
              <a:lnSpc>
                <a:spcPct val="90000"/>
              </a:lnSpc>
            </a:pPr>
            <a:r>
              <a:rPr lang="it-IT" altLang="en-US" sz="2400" smtClean="0"/>
              <a:t>Ciò è evidente perché:</a:t>
            </a:r>
          </a:p>
          <a:p>
            <a:pPr eaLnBrk="1" hangingPunct="1">
              <a:lnSpc>
                <a:spcPct val="90000"/>
              </a:lnSpc>
            </a:pPr>
            <a:endParaRPr lang="it-IT" altLang="en-US" sz="2400" smtClean="0"/>
          </a:p>
          <a:p>
            <a:pPr eaLnBrk="1" hangingPunct="1">
              <a:lnSpc>
                <a:spcPct val="90000"/>
              </a:lnSpc>
            </a:pPr>
            <a:endParaRPr lang="it-IT" altLang="en-US" sz="2400" smtClean="0"/>
          </a:p>
          <a:p>
            <a:pPr eaLnBrk="1" hangingPunct="1">
              <a:lnSpc>
                <a:spcPct val="90000"/>
              </a:lnSpc>
            </a:pPr>
            <a:endParaRPr lang="it-IT" altLang="en-US" sz="2400" smtClean="0"/>
          </a:p>
          <a:p>
            <a:pPr eaLnBrk="1" hangingPunct="1">
              <a:lnSpc>
                <a:spcPct val="90000"/>
              </a:lnSpc>
            </a:pPr>
            <a:endParaRPr lang="it-IT" altLang="en-US" sz="2400" smtClean="0"/>
          </a:p>
          <a:p>
            <a:pPr eaLnBrk="1" hangingPunct="1">
              <a:lnSpc>
                <a:spcPct val="90000"/>
              </a:lnSpc>
            </a:pPr>
            <a:endParaRPr lang="it-IT" altLang="en-US" sz="2400" smtClean="0"/>
          </a:p>
          <a:p>
            <a:pPr eaLnBrk="1" hangingPunct="1">
              <a:lnSpc>
                <a:spcPct val="90000"/>
              </a:lnSpc>
            </a:pPr>
            <a:endParaRPr lang="it-IT" altLang="en-US" sz="2400" smtClean="0"/>
          </a:p>
        </p:txBody>
      </p:sp>
      <p:graphicFrame>
        <p:nvGraphicFramePr>
          <p:cNvPr id="33794" name="Object 3"/>
          <p:cNvGraphicFramePr>
            <a:graphicFrameLocks noGrp="1" noChangeAspect="1"/>
          </p:cNvGraphicFramePr>
          <p:nvPr>
            <p:ph idx="4294967295"/>
          </p:nvPr>
        </p:nvGraphicFramePr>
        <p:xfrm>
          <a:off x="1828800" y="2327275"/>
          <a:ext cx="3810000" cy="1770063"/>
        </p:xfrm>
        <a:graphic>
          <a:graphicData uri="http://schemas.openxmlformats.org/presentationml/2006/ole">
            <mc:AlternateContent xmlns:mc="http://schemas.openxmlformats.org/markup-compatibility/2006">
              <mc:Choice xmlns:v="urn:schemas-microsoft-com:vml" Requires="v">
                <p:oleObj spid="_x0000_s33818" name="Equazione" r:id="rId4" imgW="1790640" imgH="1117440" progId="Equation.3">
                  <p:embed/>
                </p:oleObj>
              </mc:Choice>
              <mc:Fallback>
                <p:oleObj name="Equazione" r:id="rId4" imgW="1790640" imgH="111744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8800" y="2327275"/>
                        <a:ext cx="3810000" cy="1770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4"/>
          <p:cNvSpPr>
            <a:spLocks noGrp="1" noChangeArrowheads="1"/>
          </p:cNvSpPr>
          <p:nvPr>
            <p:ph type="title"/>
          </p:nvPr>
        </p:nvSpPr>
        <p:spPr/>
        <p:txBody>
          <a:bodyPr/>
          <a:lstStyle/>
          <a:p>
            <a:pPr eaLnBrk="1" hangingPunct="1"/>
            <a:r>
              <a:rPr lang="it-IT" altLang="en-US" smtClean="0"/>
              <a:t>Imposta da Inflazione</a:t>
            </a:r>
          </a:p>
        </p:txBody>
      </p:sp>
      <p:graphicFrame>
        <p:nvGraphicFramePr>
          <p:cNvPr id="34818" name="Object 3"/>
          <p:cNvGraphicFramePr>
            <a:graphicFrameLocks noGrp="1" noChangeAspect="1"/>
          </p:cNvGraphicFramePr>
          <p:nvPr>
            <p:ph idx="1"/>
          </p:nvPr>
        </p:nvGraphicFramePr>
        <p:xfrm>
          <a:off x="1981200" y="2767013"/>
          <a:ext cx="3197225" cy="3060700"/>
        </p:xfrm>
        <a:graphic>
          <a:graphicData uri="http://schemas.openxmlformats.org/presentationml/2006/ole">
            <mc:AlternateContent xmlns:mc="http://schemas.openxmlformats.org/markup-compatibility/2006">
              <mc:Choice xmlns:v="urn:schemas-microsoft-com:vml" Requires="v">
                <p:oleObj spid="_x0000_s34841" name="Equazione" r:id="rId4" imgW="1104840" imgH="1231560" progId="Equation.3">
                  <p:embed/>
                </p:oleObj>
              </mc:Choice>
              <mc:Fallback>
                <p:oleObj name="Equazione" r:id="rId4" imgW="1104840" imgH="123156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81200" y="2767013"/>
                        <a:ext cx="3197225" cy="306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p:txBody>
          <a:bodyPr/>
          <a:lstStyle/>
          <a:p>
            <a:pPr eaLnBrk="1" hangingPunct="1"/>
            <a:r>
              <a:rPr lang="it-IT" altLang="en-US" smtClean="0"/>
              <a:t>Imposta da inflazione</a:t>
            </a:r>
          </a:p>
        </p:txBody>
      </p:sp>
      <p:sp>
        <p:nvSpPr>
          <p:cNvPr id="35844" name="Rectangle 3"/>
          <p:cNvSpPr>
            <a:spLocks noGrp="1" noChangeArrowheads="1"/>
          </p:cNvSpPr>
          <p:nvPr>
            <p:ph type="body" idx="1"/>
          </p:nvPr>
        </p:nvSpPr>
        <p:spPr/>
        <p:txBody>
          <a:bodyPr/>
          <a:lstStyle/>
          <a:p>
            <a:pPr eaLnBrk="1" hangingPunct="1"/>
            <a:r>
              <a:rPr lang="it-IT" altLang="en-US" dirty="0" smtClean="0"/>
              <a:t>Dato che il consumo degli anziani è funzione inversa dell’inflazione, tanto maggiore è l’inflazione tanto minore il valore reale al tempo t  delle scorte monetarie di t-1  per cui il problema del governo è il seguente</a:t>
            </a:r>
          </a:p>
          <a:p>
            <a:pPr eaLnBrk="1" hangingPunct="1"/>
            <a:endParaRPr lang="it-IT" altLang="en-US" dirty="0" smtClean="0"/>
          </a:p>
          <a:p>
            <a:pPr eaLnBrk="1" hangingPunct="1"/>
            <a:endParaRPr lang="it-IT" altLang="en-US" dirty="0" smtClean="0"/>
          </a:p>
          <a:p>
            <a:pPr eaLnBrk="1" hangingPunct="1"/>
            <a:endParaRPr lang="it-IT" altLang="en-US" dirty="0" smtClean="0"/>
          </a:p>
        </p:txBody>
      </p:sp>
      <p:graphicFrame>
        <p:nvGraphicFramePr>
          <p:cNvPr id="35842" name="Object 4"/>
          <p:cNvGraphicFramePr>
            <a:graphicFrameLocks noGrp="1" noChangeAspect="1"/>
          </p:cNvGraphicFramePr>
          <p:nvPr>
            <p:ph sz="half" idx="4294967295"/>
          </p:nvPr>
        </p:nvGraphicFramePr>
        <p:xfrm>
          <a:off x="2133600" y="4926013"/>
          <a:ext cx="4038600" cy="750887"/>
        </p:xfrm>
        <a:graphic>
          <a:graphicData uri="http://schemas.openxmlformats.org/presentationml/2006/ole">
            <mc:AlternateContent xmlns:mc="http://schemas.openxmlformats.org/markup-compatibility/2006">
              <mc:Choice xmlns:v="urn:schemas-microsoft-com:vml" Requires="v">
                <p:oleObj spid="_x0000_s35867" name="Equazione" r:id="rId4" imgW="1346040" imgH="291960" progId="Equation.3">
                  <p:embed/>
                </p:oleObj>
              </mc:Choice>
              <mc:Fallback>
                <p:oleObj name="Equazione" r:id="rId4" imgW="1346040" imgH="29196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3600" y="4926013"/>
                        <a:ext cx="4038600" cy="750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eaLnBrk="1" hangingPunct="1"/>
            <a:r>
              <a:rPr lang="it-IT" altLang="en-US" smtClean="0"/>
              <a:t>Domanda di moneta</a:t>
            </a:r>
          </a:p>
        </p:txBody>
      </p:sp>
      <p:sp>
        <p:nvSpPr>
          <p:cNvPr id="102403" name="Rectangle 3"/>
          <p:cNvSpPr>
            <a:spLocks noGrp="1" noChangeArrowheads="1"/>
          </p:cNvSpPr>
          <p:nvPr>
            <p:ph type="body" idx="1"/>
          </p:nvPr>
        </p:nvSpPr>
        <p:spPr/>
        <p:txBody>
          <a:bodyPr/>
          <a:lstStyle/>
          <a:p>
            <a:pPr eaLnBrk="1" hangingPunct="1">
              <a:lnSpc>
                <a:spcPct val="80000"/>
              </a:lnSpc>
            </a:pPr>
            <a:r>
              <a:rPr lang="it-IT" altLang="en-US" sz="2800" smtClean="0"/>
              <a:t>Requisito fondamentale per la formulazione della politica monetaria è la determinazione della funzione di domanda di moneta</a:t>
            </a:r>
          </a:p>
          <a:p>
            <a:pPr eaLnBrk="1" hangingPunct="1">
              <a:lnSpc>
                <a:spcPct val="80000"/>
              </a:lnSpc>
            </a:pPr>
            <a:r>
              <a:rPr lang="it-IT" altLang="en-US" sz="2800" smtClean="0"/>
              <a:t>La domanda di moneta in genere è formulata in funzione del reddito reale e del tasso di interesse nominale </a:t>
            </a:r>
            <a:r>
              <a:rPr lang="it-IT" altLang="en-US" sz="2800" b="1" smtClean="0"/>
              <a:t>i </a:t>
            </a:r>
            <a:r>
              <a:rPr lang="it-IT" altLang="en-US" sz="2800" smtClean="0"/>
              <a:t>(tasso di interesse reale + inflazione)</a:t>
            </a:r>
          </a:p>
          <a:p>
            <a:pPr eaLnBrk="1" hangingPunct="1">
              <a:lnSpc>
                <a:spcPct val="80000"/>
              </a:lnSpc>
            </a:pPr>
            <a:r>
              <a:rPr lang="it-IT" altLang="en-US" sz="2800" smtClean="0"/>
              <a:t>Nei PVS i modelli convenzionali della domanda di moneta indicano come variabili determinanti il reddito reale e l’inflazione</a:t>
            </a:r>
          </a:p>
          <a:p>
            <a:pPr eaLnBrk="1" hangingPunct="1">
              <a:lnSpc>
                <a:spcPct val="80000"/>
              </a:lnSpc>
            </a:pPr>
            <a:endParaRPr lang="it-IT" altLang="en-US" sz="2800" smtClean="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pPr eaLnBrk="1" hangingPunct="1"/>
            <a:r>
              <a:rPr lang="it-IT" altLang="en-US" smtClean="0"/>
              <a:t>Domanda di moneta</a:t>
            </a:r>
          </a:p>
        </p:txBody>
      </p:sp>
      <p:sp>
        <p:nvSpPr>
          <p:cNvPr id="104451" name="Rectangle 3"/>
          <p:cNvSpPr>
            <a:spLocks noGrp="1" noChangeArrowheads="1"/>
          </p:cNvSpPr>
          <p:nvPr>
            <p:ph type="body" idx="1"/>
          </p:nvPr>
        </p:nvSpPr>
        <p:spPr/>
        <p:txBody>
          <a:bodyPr/>
          <a:lstStyle/>
          <a:p>
            <a:pPr eaLnBrk="1" hangingPunct="1"/>
            <a:r>
              <a:rPr lang="it-IT" altLang="en-US" smtClean="0"/>
              <a:t>La maggior parte degli studi ha verificato l’esistenza di una significativa correlazione negativa tra domanda di moneta reale ed inflazione. </a:t>
            </a:r>
          </a:p>
          <a:p>
            <a:pPr eaLnBrk="1" hangingPunct="1"/>
            <a:r>
              <a:rPr lang="it-IT" altLang="en-US" smtClean="0"/>
              <a:t>Questo risultato sottolinea l’importanza degli effetti di sostituzione tra attività reali e scorte monetarie reali</a:t>
            </a:r>
          </a:p>
          <a:p>
            <a:pPr eaLnBrk="1" hangingPunct="1"/>
            <a:endParaRPr lang="it-IT" altLang="en-US" smtClean="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pPr eaLnBrk="1" hangingPunct="1"/>
            <a:r>
              <a:rPr lang="it-IT" altLang="en-US" sz="4000" smtClean="0"/>
              <a:t>Currency substitution e domanda di moneta</a:t>
            </a:r>
          </a:p>
        </p:txBody>
      </p:sp>
      <p:sp>
        <p:nvSpPr>
          <p:cNvPr id="105475" name="Rectangle 3"/>
          <p:cNvSpPr>
            <a:spLocks noGrp="1" noChangeArrowheads="1"/>
          </p:cNvSpPr>
          <p:nvPr>
            <p:ph type="body" idx="1"/>
          </p:nvPr>
        </p:nvSpPr>
        <p:spPr/>
        <p:txBody>
          <a:bodyPr/>
          <a:lstStyle/>
          <a:p>
            <a:pPr eaLnBrk="1" hangingPunct="1"/>
            <a:r>
              <a:rPr lang="it-IT" altLang="en-US" sz="2800" dirty="0" smtClean="0"/>
              <a:t>Il fenomeno della </a:t>
            </a:r>
            <a:r>
              <a:rPr lang="it-IT" altLang="en-US" sz="2800" b="1" dirty="0" smtClean="0"/>
              <a:t>“</a:t>
            </a:r>
            <a:r>
              <a:rPr lang="it-IT" altLang="en-US" sz="2800" b="1" dirty="0" err="1" smtClean="0"/>
              <a:t>currency</a:t>
            </a:r>
            <a:r>
              <a:rPr lang="it-IT" altLang="en-US" sz="2800" b="1" dirty="0" smtClean="0"/>
              <a:t> </a:t>
            </a:r>
            <a:r>
              <a:rPr lang="it-IT" altLang="en-US" sz="2800" b="1" dirty="0" err="1" smtClean="0"/>
              <a:t>substitution</a:t>
            </a:r>
            <a:r>
              <a:rPr lang="it-IT" altLang="en-US" sz="2800" dirty="0" smtClean="0"/>
              <a:t>”  è Il processo di sostituzione della valuta domestica con valuta estera come riserva di valore ma anche come unità di misura e mezzo di scambio. E’ un fenomeno molto comune nei PVS e nell’economie in transizione.</a:t>
            </a:r>
          </a:p>
          <a:p>
            <a:pPr eaLnBrk="1" hangingPunct="1"/>
            <a:r>
              <a:rPr lang="it-IT" altLang="en-US" sz="2800" dirty="0" smtClean="0"/>
              <a:t>Il fenomeno ha assunto una rilevanza particolare nei paesi con </a:t>
            </a:r>
            <a:r>
              <a:rPr lang="it-IT" altLang="en-US" sz="2800" b="1" dirty="0" smtClean="0"/>
              <a:t>una storia di alti ed estremamente volatili tassi di inflazione</a:t>
            </a:r>
          </a:p>
          <a:p>
            <a:pPr eaLnBrk="1" hangingPunct="1"/>
            <a:endParaRPr lang="it-IT" altLang="en-US" sz="2800" b="1" dirty="0" smtClean="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pPr eaLnBrk="1" hangingPunct="1"/>
            <a:r>
              <a:rPr lang="it-IT" altLang="en-US" smtClean="0"/>
              <a:t>Currency substitution</a:t>
            </a:r>
          </a:p>
        </p:txBody>
      </p:sp>
      <p:sp>
        <p:nvSpPr>
          <p:cNvPr id="106499" name="Rectangle 3"/>
          <p:cNvSpPr>
            <a:spLocks noGrp="1" noChangeArrowheads="1"/>
          </p:cNvSpPr>
          <p:nvPr>
            <p:ph type="body" idx="1"/>
          </p:nvPr>
        </p:nvSpPr>
        <p:spPr/>
        <p:txBody>
          <a:bodyPr/>
          <a:lstStyle/>
          <a:p>
            <a:pPr eaLnBrk="1" hangingPunct="1">
              <a:lnSpc>
                <a:spcPct val="80000"/>
              </a:lnSpc>
            </a:pPr>
            <a:r>
              <a:rPr lang="it-IT" altLang="en-US" sz="2800" smtClean="0"/>
              <a:t>La valuta estera è un mezzo più efficiente per trasferire intertemporalmente risorse quando</a:t>
            </a:r>
          </a:p>
          <a:p>
            <a:pPr eaLnBrk="1" hangingPunct="1">
              <a:lnSpc>
                <a:spcPct val="80000"/>
              </a:lnSpc>
            </a:pPr>
            <a:r>
              <a:rPr lang="it-IT" altLang="en-US" sz="2800" smtClean="0"/>
              <a:t>1) I tassi di interesse sui depositi sono fissati dallo Stato per cui aumentando il tasso di inflazione il tasso di rendimento reale diventa negativo (financial repression)</a:t>
            </a:r>
          </a:p>
          <a:p>
            <a:pPr eaLnBrk="1" hangingPunct="1">
              <a:lnSpc>
                <a:spcPct val="80000"/>
              </a:lnSpc>
            </a:pPr>
            <a:r>
              <a:rPr lang="it-IT" altLang="en-US" sz="2800" smtClean="0"/>
              <a:t>2) Incertezza circa le politiche economiche future   (paura dell’espropriazione delle attività domestiche per esempio a causa di un alto debito pubblico)</a:t>
            </a:r>
          </a:p>
          <a:p>
            <a:pPr eaLnBrk="1" hangingPunct="1">
              <a:lnSpc>
                <a:spcPct val="80000"/>
              </a:lnSpc>
            </a:pPr>
            <a:r>
              <a:rPr lang="it-IT" altLang="en-US" sz="2800" smtClean="0"/>
              <a:t>3) L’esistenza del “mercato nero” della valuta facilita la sostituzione</a:t>
            </a:r>
          </a:p>
          <a:p>
            <a:pPr eaLnBrk="1" hangingPunct="1">
              <a:lnSpc>
                <a:spcPct val="80000"/>
              </a:lnSpc>
            </a:pPr>
            <a:endParaRPr lang="it-IT" altLang="en-US" sz="2800" smtClean="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pPr eaLnBrk="1" hangingPunct="1"/>
            <a:r>
              <a:rPr lang="it-IT" altLang="en-US" smtClean="0"/>
              <a:t>Currency Substitution</a:t>
            </a:r>
          </a:p>
        </p:txBody>
      </p:sp>
      <p:sp>
        <p:nvSpPr>
          <p:cNvPr id="107523" name="Rectangle 3"/>
          <p:cNvSpPr>
            <a:spLocks noGrp="1" noChangeArrowheads="1"/>
          </p:cNvSpPr>
          <p:nvPr>
            <p:ph type="body" idx="1"/>
          </p:nvPr>
        </p:nvSpPr>
        <p:spPr/>
        <p:txBody>
          <a:bodyPr/>
          <a:lstStyle/>
          <a:p>
            <a:pPr eaLnBrk="1" hangingPunct="1">
              <a:lnSpc>
                <a:spcPct val="90000"/>
              </a:lnSpc>
            </a:pPr>
            <a:r>
              <a:rPr lang="it-IT" altLang="en-US" sz="2400" smtClean="0"/>
              <a:t>Con la crescente liberalizzazione finanziaria un numero crescente di PVS permette di detenere depositi in valuta estera presso banche nazionali(Egitto Indonesia Libano, Bolivia etc.) (dati pubblicati dall’IFS)</a:t>
            </a:r>
          </a:p>
          <a:p>
            <a:pPr eaLnBrk="1" hangingPunct="1">
              <a:lnSpc>
                <a:spcPct val="90000"/>
              </a:lnSpc>
            </a:pPr>
            <a:r>
              <a:rPr lang="it-IT" altLang="en-US" sz="2400" smtClean="0"/>
              <a:t>Inoltre si possono detenere anche depositi in valuta all’estero (dal 1980 ci sono dati IFS)</a:t>
            </a:r>
          </a:p>
          <a:p>
            <a:pPr eaLnBrk="1" hangingPunct="1">
              <a:lnSpc>
                <a:spcPct val="90000"/>
              </a:lnSpc>
            </a:pPr>
            <a:r>
              <a:rPr lang="it-IT" altLang="en-US" sz="2400" smtClean="0"/>
              <a:t>Negli anni ‘80 la metà dei 270 ML di $ detenuti dai PVS all’estero (pari al 121% della Riserve ufficiali in $) erano dell’America Latina.</a:t>
            </a:r>
          </a:p>
          <a:p>
            <a:pPr eaLnBrk="1" hangingPunct="1">
              <a:lnSpc>
                <a:spcPct val="90000"/>
              </a:lnSpc>
            </a:pPr>
            <a:r>
              <a:rPr lang="it-IT" altLang="en-US" sz="2400" smtClean="0"/>
              <a:t>Per l’America Latina le Riserve ufficiali in $ erano pari ad ¼ il valore dei depositi in valuta estera detenuti all’estero (130% delle exp e  153% delle imp)(crisi debitoria)</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it-IT" altLang="en-US" smtClean="0"/>
              <a:t>Mezzo di pagamento</a:t>
            </a:r>
          </a:p>
        </p:txBody>
      </p:sp>
      <p:pic>
        <p:nvPicPr>
          <p:cNvPr id="79875" name="Picture 4"/>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1593850" y="1981200"/>
            <a:ext cx="5957888" cy="3886200"/>
          </a:xfrm>
          <a:noFill/>
        </p:spPr>
      </p:pic>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pPr eaLnBrk="1" hangingPunct="1"/>
            <a:r>
              <a:rPr lang="it-IT" altLang="en-US" smtClean="0"/>
              <a:t>Currency substitution</a:t>
            </a:r>
          </a:p>
        </p:txBody>
      </p:sp>
      <p:sp>
        <p:nvSpPr>
          <p:cNvPr id="108547" name="Rectangle 3"/>
          <p:cNvSpPr>
            <a:spLocks noGrp="1" noChangeArrowheads="1"/>
          </p:cNvSpPr>
          <p:nvPr>
            <p:ph type="body" idx="1"/>
          </p:nvPr>
        </p:nvSpPr>
        <p:spPr/>
        <p:txBody>
          <a:bodyPr/>
          <a:lstStyle/>
          <a:p>
            <a:pPr eaLnBrk="1" hangingPunct="1">
              <a:lnSpc>
                <a:spcPct val="80000"/>
              </a:lnSpc>
            </a:pPr>
            <a:r>
              <a:rPr lang="it-IT" altLang="en-US" sz="2800" smtClean="0"/>
              <a:t>Conseguenze di breve e di lungo periodo di una fuga di capitali</a:t>
            </a:r>
          </a:p>
          <a:p>
            <a:pPr eaLnBrk="1" hangingPunct="1">
              <a:lnSpc>
                <a:spcPct val="80000"/>
              </a:lnSpc>
            </a:pPr>
            <a:r>
              <a:rPr lang="it-IT" altLang="en-US" sz="2800" b="1" u="sng" smtClean="0"/>
              <a:t>Breve periodo</a:t>
            </a:r>
            <a:r>
              <a:rPr lang="it-IT" altLang="en-US" sz="2800" smtClean="0"/>
              <a:t>: </a:t>
            </a:r>
          </a:p>
          <a:p>
            <a:pPr eaLnBrk="1" hangingPunct="1">
              <a:lnSpc>
                <a:spcPct val="80000"/>
              </a:lnSpc>
            </a:pPr>
            <a:r>
              <a:rPr lang="it-IT" altLang="en-US" sz="2800" smtClean="0"/>
              <a:t>se l’autorità monetaria resiste al deprezzamento abbiamo una diminuzione delle Riserve ufficiali ed una corrispondente diminuzione dello stock di moneta da cui peggioramento delle condizioni economiche interne</a:t>
            </a:r>
          </a:p>
          <a:p>
            <a:pPr eaLnBrk="1" hangingPunct="1">
              <a:lnSpc>
                <a:spcPct val="80000"/>
              </a:lnSpc>
            </a:pPr>
            <a:r>
              <a:rPr lang="it-IT" altLang="en-US" sz="2800" smtClean="0"/>
              <a:t>Se l’autorità lascia il cambio libero abbiamo deprezzamento e aumento dell’inflazione (previsione di ulteriori deprezzamenti e maggior fuga dei capitali)</a:t>
            </a:r>
          </a:p>
          <a:p>
            <a:pPr eaLnBrk="1" hangingPunct="1">
              <a:lnSpc>
                <a:spcPct val="80000"/>
              </a:lnSpc>
            </a:pPr>
            <a:endParaRPr lang="it-IT" altLang="en-US" sz="2800" smtClean="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pPr eaLnBrk="1" hangingPunct="1"/>
            <a:r>
              <a:rPr lang="it-IT" altLang="en-US" smtClean="0"/>
              <a:t>Currency Substitution</a:t>
            </a:r>
          </a:p>
        </p:txBody>
      </p:sp>
      <p:sp>
        <p:nvSpPr>
          <p:cNvPr id="109571" name="Rectangle 3"/>
          <p:cNvSpPr>
            <a:spLocks noGrp="1" noChangeArrowheads="1"/>
          </p:cNvSpPr>
          <p:nvPr>
            <p:ph type="body" idx="1"/>
          </p:nvPr>
        </p:nvSpPr>
        <p:spPr/>
        <p:txBody>
          <a:bodyPr/>
          <a:lstStyle/>
          <a:p>
            <a:pPr eaLnBrk="1" hangingPunct="1"/>
            <a:r>
              <a:rPr lang="it-IT" altLang="en-US" sz="2800" u="sng" smtClean="0"/>
              <a:t>lungo periodo</a:t>
            </a:r>
          </a:p>
          <a:p>
            <a:pPr eaLnBrk="1" hangingPunct="1"/>
            <a:r>
              <a:rPr lang="it-IT" altLang="en-US" sz="2800" smtClean="0"/>
              <a:t>Se la fuga di capitali è permanente il risparmio domestico finanzia l’investimento estero a discapito della accumulazione di capitale interna</a:t>
            </a:r>
          </a:p>
          <a:p>
            <a:pPr eaLnBrk="1" hangingPunct="1"/>
            <a:r>
              <a:rPr lang="it-IT" altLang="en-US" sz="2800" smtClean="0"/>
              <a:t>Diminuzione della base imponibile dello Stato (difficile tassare reddito generato da ricchezza detenuta all’estero)</a:t>
            </a:r>
          </a:p>
          <a:p>
            <a:pPr eaLnBrk="1" hangingPunct="1"/>
            <a:r>
              <a:rPr lang="it-IT" altLang="en-US" sz="2800" smtClean="0"/>
              <a:t>Aumento del debito pubblico (debito estero)</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p:txBody>
          <a:bodyPr/>
          <a:lstStyle/>
          <a:p>
            <a:pPr eaLnBrk="1" hangingPunct="1"/>
            <a:r>
              <a:rPr lang="it-IT" altLang="en-US" sz="4000" dirty="0" smtClean="0"/>
              <a:t>Signoraggio</a:t>
            </a:r>
          </a:p>
        </p:txBody>
      </p:sp>
      <p:sp>
        <p:nvSpPr>
          <p:cNvPr id="36868" name="Rectangle 3"/>
          <p:cNvSpPr>
            <a:spLocks noGrp="1" noChangeArrowheads="1"/>
          </p:cNvSpPr>
          <p:nvPr>
            <p:ph type="body" idx="1"/>
          </p:nvPr>
        </p:nvSpPr>
        <p:spPr/>
        <p:txBody>
          <a:bodyPr/>
          <a:lstStyle/>
          <a:p>
            <a:pPr marL="0" indent="0" eaLnBrk="1" hangingPunct="1">
              <a:lnSpc>
                <a:spcPct val="80000"/>
              </a:lnSpc>
              <a:buNone/>
            </a:pPr>
            <a:endParaRPr lang="it-IT" altLang="en-US" sz="2000" dirty="0" smtClean="0"/>
          </a:p>
          <a:p>
            <a:pPr eaLnBrk="1" hangingPunct="1">
              <a:lnSpc>
                <a:spcPct val="80000"/>
              </a:lnSpc>
            </a:pPr>
            <a:endParaRPr lang="it-IT" altLang="en-US" sz="2000" dirty="0" smtClean="0"/>
          </a:p>
          <a:p>
            <a:pPr eaLnBrk="1" hangingPunct="1">
              <a:lnSpc>
                <a:spcPct val="80000"/>
              </a:lnSpc>
            </a:pPr>
            <a:endParaRPr lang="it-IT" altLang="en-US" sz="2000" dirty="0" smtClean="0"/>
          </a:p>
          <a:p>
            <a:pPr eaLnBrk="1" hangingPunct="1">
              <a:lnSpc>
                <a:spcPct val="80000"/>
              </a:lnSpc>
            </a:pPr>
            <a:endParaRPr lang="it-IT" altLang="en-US" sz="2000" dirty="0" smtClean="0"/>
          </a:p>
          <a:p>
            <a:pPr eaLnBrk="1" hangingPunct="1">
              <a:lnSpc>
                <a:spcPct val="80000"/>
              </a:lnSpc>
            </a:pPr>
            <a:endParaRPr lang="it-IT" altLang="en-US" sz="2000" dirty="0" smtClean="0"/>
          </a:p>
          <a:p>
            <a:pPr eaLnBrk="1" hangingPunct="1">
              <a:lnSpc>
                <a:spcPct val="80000"/>
              </a:lnSpc>
            </a:pPr>
            <a:r>
              <a:rPr lang="it-IT" altLang="en-US" sz="2000" dirty="0" smtClean="0"/>
              <a:t>Sia la domanda di circolante che la domanda di depositi sono una funzione inversa del tasso </a:t>
            </a:r>
            <a:r>
              <a:rPr lang="it-IT" altLang="en-US" sz="2000" b="1" dirty="0" smtClean="0"/>
              <a:t>i </a:t>
            </a:r>
            <a:r>
              <a:rPr lang="it-IT" altLang="en-US" sz="2000" dirty="0" smtClean="0"/>
              <a:t>sui titoli Quindi se lo Sato mette un limite superiore al tasso dei titoli aumenta la domanda di circolante e depositi)</a:t>
            </a:r>
          </a:p>
          <a:p>
            <a:pPr eaLnBrk="1" hangingPunct="1">
              <a:lnSpc>
                <a:spcPct val="80000"/>
              </a:lnSpc>
            </a:pPr>
            <a:r>
              <a:rPr lang="it-IT" altLang="en-US" sz="2000" dirty="0" smtClean="0"/>
              <a:t>Se il tasso di interesse reale è trascurabile il tasso di interesse nominale è uguale all’inflazione</a:t>
            </a:r>
          </a:p>
          <a:p>
            <a:pPr eaLnBrk="1" hangingPunct="1">
              <a:lnSpc>
                <a:spcPct val="80000"/>
              </a:lnSpc>
            </a:pPr>
            <a:r>
              <a:rPr lang="it-IT" altLang="en-US" sz="2000" dirty="0" smtClean="0"/>
              <a:t>La presenza del coefficiente di riserva obbligatoria (controllato dal governo) consente a parità di inflazione di aumentare la domanda di base monetaria e quindi il signoraggio.</a:t>
            </a:r>
          </a:p>
          <a:p>
            <a:pPr eaLnBrk="1" hangingPunct="1">
              <a:lnSpc>
                <a:spcPct val="80000"/>
              </a:lnSpc>
            </a:pPr>
            <a:r>
              <a:rPr lang="it-IT" altLang="en-US" sz="2000" dirty="0" smtClean="0"/>
              <a:t>La tabella indica che i coefficienti di riserva obbligatoria sono molto </a:t>
            </a:r>
            <a:r>
              <a:rPr lang="it-IT" altLang="en-US" sz="2000" dirty="0" err="1" smtClean="0"/>
              <a:t>piu</a:t>
            </a:r>
            <a:r>
              <a:rPr lang="it-IT" altLang="en-US" sz="2000" dirty="0" smtClean="0"/>
              <a:t> alti nei PVS che nei paesi industrializzati </a:t>
            </a:r>
          </a:p>
          <a:p>
            <a:pPr eaLnBrk="1" hangingPunct="1">
              <a:lnSpc>
                <a:spcPct val="80000"/>
              </a:lnSpc>
            </a:pPr>
            <a:endParaRPr lang="it-IT" altLang="en-US" sz="2000" dirty="0" smtClean="0"/>
          </a:p>
          <a:p>
            <a:pPr eaLnBrk="1" hangingPunct="1">
              <a:lnSpc>
                <a:spcPct val="80000"/>
              </a:lnSpc>
            </a:pPr>
            <a:endParaRPr lang="it-IT" altLang="en-US" sz="2000" dirty="0" smtClean="0"/>
          </a:p>
        </p:txBody>
      </p:sp>
      <p:graphicFrame>
        <p:nvGraphicFramePr>
          <p:cNvPr id="36866" name="Object 4"/>
          <p:cNvGraphicFramePr>
            <a:graphicFrameLocks noGrp="1" noChangeAspect="1"/>
          </p:cNvGraphicFramePr>
          <p:nvPr>
            <p:ph sz="half" idx="4294967295"/>
          </p:nvPr>
        </p:nvGraphicFramePr>
        <p:xfrm>
          <a:off x="1295400" y="2373313"/>
          <a:ext cx="4038600" cy="741362"/>
        </p:xfrm>
        <a:graphic>
          <a:graphicData uri="http://schemas.openxmlformats.org/presentationml/2006/ole">
            <mc:AlternateContent xmlns:mc="http://schemas.openxmlformats.org/markup-compatibility/2006">
              <mc:Choice xmlns:v="urn:schemas-microsoft-com:vml" Requires="v">
                <p:oleObj spid="_x0000_s36890" name="Equazione" r:id="rId4" imgW="952200" imgH="203040" progId="Equation.3">
                  <p:embed/>
                </p:oleObj>
              </mc:Choice>
              <mc:Fallback>
                <p:oleObj name="Equazione" r:id="rId4" imgW="952200" imgH="2030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2373313"/>
                        <a:ext cx="4038600" cy="741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4"/>
          <p:cNvSpPr>
            <a:spLocks noGrp="1" noChangeArrowheads="1"/>
          </p:cNvSpPr>
          <p:nvPr>
            <p:ph type="title"/>
          </p:nvPr>
        </p:nvSpPr>
        <p:spPr/>
        <p:txBody>
          <a:bodyPr/>
          <a:lstStyle/>
          <a:p>
            <a:pPr eaLnBrk="1" hangingPunct="1"/>
            <a:r>
              <a:rPr lang="it-IT" altLang="en-US" sz="4000" smtClean="0"/>
              <a:t>Riserva obbligatoria e signoraggio in percentuale PIL (1980-91)</a:t>
            </a:r>
            <a:br>
              <a:rPr lang="it-IT" altLang="en-US" sz="4000" smtClean="0"/>
            </a:br>
            <a:r>
              <a:rPr lang="it-IT" altLang="en-US" sz="4000" smtClean="0"/>
              <a:t> fonte: IFS</a:t>
            </a:r>
          </a:p>
        </p:txBody>
      </p:sp>
      <p:graphicFrame>
        <p:nvGraphicFramePr>
          <p:cNvPr id="493602" name="Group 34"/>
          <p:cNvGraphicFramePr>
            <a:graphicFrameLocks noGrp="1"/>
          </p:cNvGraphicFramePr>
          <p:nvPr>
            <p:ph type="tbl" idx="1"/>
          </p:nvPr>
        </p:nvGraphicFramePr>
        <p:xfrm>
          <a:off x="457200" y="1981200"/>
          <a:ext cx="8229600" cy="4145232"/>
        </p:xfrm>
        <a:graphic>
          <a:graphicData uri="http://schemas.openxmlformats.org/drawingml/2006/table">
            <a:tbl>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51812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t-IT" sz="2800" b="0" i="0" u="none" strike="noStrike" cap="none" normalizeH="0" baseline="0" smtClean="0">
                          <a:ln>
                            <a:noFill/>
                          </a:ln>
                          <a:solidFill>
                            <a:schemeClr val="tx1"/>
                          </a:solidFill>
                          <a:effectLst/>
                          <a:latin typeface="Arial" charset="0"/>
                        </a:rPr>
                        <a:t>Be                  o.6</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t-IT" sz="2800" b="0" i="0" u="none" strike="noStrike" cap="none" normalizeH="0" baseline="0" smtClean="0">
                          <a:ln>
                            <a:noFill/>
                          </a:ln>
                          <a:solidFill>
                            <a:schemeClr val="tx1"/>
                          </a:solidFill>
                          <a:effectLst/>
                          <a:latin typeface="Arial" charset="0"/>
                        </a:rPr>
                        <a:t>0.1</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12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t-IT" sz="2800" b="0" i="0" u="none" strike="noStrike" cap="none" normalizeH="0" baseline="0" smtClean="0">
                          <a:ln>
                            <a:noFill/>
                          </a:ln>
                          <a:solidFill>
                            <a:schemeClr val="tx1"/>
                          </a:solidFill>
                          <a:effectLst/>
                          <a:latin typeface="Arial" charset="0"/>
                        </a:rPr>
                        <a:t>Ca                   2.9</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t-IT" sz="2800" b="0" i="0" u="none" strike="noStrike" cap="none" normalizeH="0" baseline="0" smtClean="0">
                          <a:ln>
                            <a:noFill/>
                          </a:ln>
                          <a:solidFill>
                            <a:schemeClr val="tx1"/>
                          </a:solidFill>
                          <a:effectLst/>
                          <a:latin typeface="Arial" charset="0"/>
                        </a:rPr>
                        <a:t>0.2</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12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t-IT" sz="2800" b="0" i="0" u="none" strike="noStrike" cap="none" normalizeH="0" baseline="0" smtClean="0">
                          <a:ln>
                            <a:noFill/>
                          </a:ln>
                          <a:solidFill>
                            <a:schemeClr val="tx1"/>
                          </a:solidFill>
                          <a:effectLst/>
                          <a:latin typeface="Arial" charset="0"/>
                        </a:rPr>
                        <a:t>FR                   2.5</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t-IT" sz="2800" b="0" i="0" u="none" strike="noStrike" cap="none" normalizeH="0" baseline="0" smtClean="0">
                          <a:ln>
                            <a:noFill/>
                          </a:ln>
                          <a:solidFill>
                            <a:schemeClr val="tx1"/>
                          </a:solidFill>
                          <a:effectLst/>
                          <a:latin typeface="Arial" charset="0"/>
                        </a:rPr>
                        <a:t>0.4</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12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t-IT" sz="2800" b="0" i="0" u="none" strike="noStrike" cap="none" normalizeH="0" baseline="0" smtClean="0">
                          <a:ln>
                            <a:noFill/>
                          </a:ln>
                          <a:solidFill>
                            <a:schemeClr val="tx1"/>
                          </a:solidFill>
                          <a:effectLst/>
                          <a:latin typeface="Arial" charset="0"/>
                        </a:rPr>
                        <a:t>GE                   6.0</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t-IT" sz="2800" b="0" i="0" u="none" strike="noStrike" cap="none" normalizeH="0" baseline="0" smtClean="0">
                          <a:ln>
                            <a:noFill/>
                          </a:ln>
                          <a:solidFill>
                            <a:schemeClr val="tx1"/>
                          </a:solidFill>
                          <a:effectLst/>
                          <a:latin typeface="Arial" charset="0"/>
                        </a:rPr>
                        <a:t>0.5</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812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t-IT" sz="2800" b="0" i="0" u="none" strike="noStrike" cap="none" normalizeH="0" baseline="0" smtClean="0">
                          <a:ln>
                            <a:noFill/>
                          </a:ln>
                          <a:solidFill>
                            <a:schemeClr val="tx1"/>
                          </a:solidFill>
                          <a:effectLst/>
                          <a:latin typeface="Arial" charset="0"/>
                        </a:rPr>
                        <a:t>IT                     12.7</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t-IT" sz="2800" b="0" i="0" u="none" strike="noStrike" cap="none" normalizeH="0" baseline="0" smtClean="0">
                          <a:ln>
                            <a:noFill/>
                          </a:ln>
                          <a:solidFill>
                            <a:schemeClr val="tx1"/>
                          </a:solidFill>
                          <a:effectLst/>
                          <a:latin typeface="Arial" charset="0"/>
                        </a:rPr>
                        <a:t>1.6</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12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t-IT" sz="2800" b="0" i="0" u="none" strike="noStrike" cap="none" normalizeH="0" baseline="0" smtClean="0">
                          <a:ln>
                            <a:noFill/>
                          </a:ln>
                          <a:solidFill>
                            <a:schemeClr val="tx1"/>
                          </a:solidFill>
                          <a:effectLst/>
                          <a:latin typeface="Arial" charset="0"/>
                        </a:rPr>
                        <a:t>JP                      1.9</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t-IT" sz="2800" b="0" i="0" u="none" strike="noStrike" cap="none" normalizeH="0" baseline="0" smtClean="0">
                          <a:ln>
                            <a:noFill/>
                          </a:ln>
                          <a:solidFill>
                            <a:schemeClr val="tx1"/>
                          </a:solidFill>
                          <a:effectLst/>
                          <a:latin typeface="Arial" charset="0"/>
                        </a:rPr>
                        <a:t>0.6</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1812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t-IT" sz="2800" b="0" i="0" u="none" strike="noStrike" cap="none" normalizeH="0" baseline="0" smtClean="0">
                          <a:ln>
                            <a:noFill/>
                          </a:ln>
                          <a:solidFill>
                            <a:schemeClr val="tx1"/>
                          </a:solidFill>
                          <a:effectLst/>
                          <a:latin typeface="Arial" charset="0"/>
                        </a:rPr>
                        <a:t>UK                    1.5</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t-IT" sz="2800" b="0" i="0" u="none" strike="noStrike" cap="none" normalizeH="0" baseline="0" smtClean="0">
                          <a:ln>
                            <a:noFill/>
                          </a:ln>
                          <a:solidFill>
                            <a:schemeClr val="tx1"/>
                          </a:solidFill>
                          <a:effectLst/>
                          <a:latin typeface="Arial" charset="0"/>
                        </a:rPr>
                        <a:t>0.2</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1812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t-IT" sz="2800" b="0" i="0" u="none" strike="noStrike" cap="none" normalizeH="0" baseline="0" smtClean="0">
                          <a:ln>
                            <a:noFill/>
                          </a:ln>
                          <a:solidFill>
                            <a:schemeClr val="tx1"/>
                          </a:solidFill>
                          <a:effectLst/>
                          <a:latin typeface="Arial" charset="0"/>
                        </a:rPr>
                        <a:t>USA                  2.2</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t-IT" sz="2800" b="0" i="0" u="none" strike="noStrike" cap="none" normalizeH="0" baseline="0" smtClean="0">
                          <a:ln>
                            <a:noFill/>
                          </a:ln>
                          <a:solidFill>
                            <a:schemeClr val="tx1"/>
                          </a:solidFill>
                          <a:effectLst/>
                          <a:latin typeface="Arial" charset="0"/>
                        </a:rPr>
                        <a:t>0.4</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4"/>
          <p:cNvSpPr>
            <a:spLocks noGrp="1" noChangeArrowheads="1"/>
          </p:cNvSpPr>
          <p:nvPr>
            <p:ph type="title"/>
          </p:nvPr>
        </p:nvSpPr>
        <p:spPr/>
        <p:txBody>
          <a:bodyPr/>
          <a:lstStyle/>
          <a:p>
            <a:pPr eaLnBrk="1" hangingPunct="1"/>
            <a:r>
              <a:rPr lang="it-IT" altLang="en-US" sz="4000" smtClean="0"/>
              <a:t>America latina (1980-91)</a:t>
            </a:r>
            <a:br>
              <a:rPr lang="it-IT" altLang="en-US" sz="4000" smtClean="0"/>
            </a:br>
            <a:r>
              <a:rPr lang="it-IT" altLang="en-US" sz="4000" smtClean="0"/>
              <a:t>fonte: IFS</a:t>
            </a:r>
          </a:p>
        </p:txBody>
      </p:sp>
      <p:graphicFrame>
        <p:nvGraphicFramePr>
          <p:cNvPr id="114738" name="Group 50"/>
          <p:cNvGraphicFramePr>
            <a:graphicFrameLocks noGrp="1"/>
          </p:cNvGraphicFramePr>
          <p:nvPr/>
        </p:nvGraphicFramePr>
        <p:xfrm>
          <a:off x="457200" y="1981200"/>
          <a:ext cx="8229600" cy="5181600"/>
        </p:xfrm>
        <a:graphic>
          <a:graphicData uri="http://schemas.openxmlformats.org/drawingml/2006/table">
            <a:tbl>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88938">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it-IT" altLang="en-US" sz="2800" b="0" i="0" u="none" strike="noStrike" cap="none" normalizeH="0" baseline="0" smtClean="0">
                          <a:ln>
                            <a:noFill/>
                          </a:ln>
                          <a:solidFill>
                            <a:schemeClr val="tx1"/>
                          </a:solidFill>
                          <a:effectLst/>
                          <a:latin typeface="Arial" panose="020B0604020202020204" pitchFamily="34" charset="0"/>
                        </a:rPr>
                        <a:t>Bolivia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it-IT" altLang="en-US" sz="2800" b="0" i="0" u="none" strike="noStrike" cap="none" normalizeH="0" baseline="0" smtClean="0">
                          <a:ln>
                            <a:noFill/>
                          </a:ln>
                          <a:solidFill>
                            <a:schemeClr val="tx1"/>
                          </a:solidFill>
                          <a:effectLst/>
                          <a:latin typeface="Arial" panose="020B0604020202020204" pitchFamily="34" charset="0"/>
                        </a:rPr>
                        <a:t>13,1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it-IT" altLang="en-US" sz="2800" b="0" i="0" u="none" strike="noStrike" cap="none" normalizeH="0" baseline="0" smtClean="0">
                          <a:ln>
                            <a:noFill/>
                          </a:ln>
                          <a:solidFill>
                            <a:schemeClr val="tx1"/>
                          </a:solidFill>
                          <a:effectLst/>
                          <a:latin typeface="Arial" panose="020B0604020202020204" pitchFamily="34" charset="0"/>
                        </a:rPr>
                        <a:t>5.0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8938">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it-IT" altLang="en-US" sz="2800" b="0" i="0" u="none" strike="noStrike" cap="none" normalizeH="0" baseline="0" smtClean="0">
                          <a:ln>
                            <a:noFill/>
                          </a:ln>
                          <a:solidFill>
                            <a:schemeClr val="tx1"/>
                          </a:solidFill>
                          <a:effectLst/>
                          <a:latin typeface="Arial" panose="020B0604020202020204" pitchFamily="34" charset="0"/>
                        </a:rPr>
                        <a:t>Chile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it-IT" altLang="en-US" sz="2800" b="0" i="0" u="none" strike="noStrike" cap="none" normalizeH="0" baseline="0" smtClean="0">
                          <a:ln>
                            <a:noFill/>
                          </a:ln>
                          <a:solidFill>
                            <a:schemeClr val="tx1"/>
                          </a:solidFill>
                          <a:effectLst/>
                          <a:latin typeface="Arial" panose="020B0604020202020204" pitchFamily="34" charset="0"/>
                        </a:rPr>
                        <a:t>84.5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it-IT" altLang="en-US" sz="2800" b="0" i="0" u="none" strike="noStrike" cap="none" normalizeH="0" baseline="0" smtClean="0">
                          <a:ln>
                            <a:noFill/>
                          </a:ln>
                          <a:solidFill>
                            <a:schemeClr val="tx1"/>
                          </a:solidFill>
                          <a:effectLst/>
                          <a:latin typeface="Arial" panose="020B0604020202020204" pitchFamily="34" charset="0"/>
                        </a:rPr>
                        <a:t>10.7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87350">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it-IT" altLang="en-US" sz="2800" b="0" i="0" u="none" strike="noStrike" cap="none" normalizeH="0" baseline="0" smtClean="0">
                          <a:ln>
                            <a:noFill/>
                          </a:ln>
                          <a:solidFill>
                            <a:schemeClr val="tx1"/>
                          </a:solidFill>
                          <a:effectLst/>
                          <a:latin typeface="Arial" panose="020B0604020202020204" pitchFamily="34" charset="0"/>
                        </a:rPr>
                        <a:t>Colombia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it-IT" altLang="en-US" sz="2800" b="0" i="0" u="none" strike="noStrike" cap="none" normalizeH="0" baseline="0" smtClean="0">
                          <a:ln>
                            <a:noFill/>
                          </a:ln>
                          <a:solidFill>
                            <a:schemeClr val="tx1"/>
                          </a:solidFill>
                          <a:effectLst/>
                          <a:latin typeface="Arial" panose="020B0604020202020204" pitchFamily="34" charset="0"/>
                        </a:rPr>
                        <a:t>23.1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it-IT" altLang="en-US" sz="2800" b="0" i="0" u="none" strike="noStrike" cap="none" normalizeH="0" baseline="0" smtClean="0">
                          <a:ln>
                            <a:noFill/>
                          </a:ln>
                          <a:solidFill>
                            <a:schemeClr val="tx1"/>
                          </a:solidFill>
                          <a:effectLst/>
                          <a:latin typeface="Arial" panose="020B0604020202020204" pitchFamily="34" charset="0"/>
                        </a:rPr>
                        <a:t>2.2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8938">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it-IT" altLang="en-US" sz="2800" b="0" i="0" u="none" strike="noStrike" cap="none" normalizeH="0" baseline="0" smtClean="0">
                          <a:ln>
                            <a:noFill/>
                          </a:ln>
                          <a:solidFill>
                            <a:schemeClr val="tx1"/>
                          </a:solidFill>
                          <a:effectLst/>
                          <a:latin typeface="Arial" panose="020B0604020202020204" pitchFamily="34" charset="0"/>
                        </a:rPr>
                        <a:t>Mexico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it-IT" altLang="en-US" sz="2800" b="0" i="0" u="none" strike="noStrike" cap="none" normalizeH="0" baseline="0" smtClean="0">
                          <a:ln>
                            <a:noFill/>
                          </a:ln>
                          <a:solidFill>
                            <a:schemeClr val="tx1"/>
                          </a:solidFill>
                          <a:effectLst/>
                          <a:latin typeface="Arial" panose="020B0604020202020204" pitchFamily="34" charset="0"/>
                        </a:rPr>
                        <a:t>23.8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it-IT" altLang="en-US" sz="2800" b="0" i="0" u="none" strike="noStrike" cap="none" normalizeH="0" baseline="0" smtClean="0">
                          <a:ln>
                            <a:noFill/>
                          </a:ln>
                          <a:solidFill>
                            <a:schemeClr val="tx1"/>
                          </a:solidFill>
                          <a:effectLst/>
                          <a:latin typeface="Arial" panose="020B0604020202020204" pitchFamily="34" charset="0"/>
                        </a:rPr>
                        <a:t>3.8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88938">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it-IT" altLang="en-US" sz="2800" b="0" i="0" u="none" strike="noStrike" cap="none" normalizeH="0" baseline="0" smtClean="0">
                          <a:ln>
                            <a:noFill/>
                          </a:ln>
                          <a:solidFill>
                            <a:schemeClr val="tx1"/>
                          </a:solidFill>
                          <a:effectLst/>
                          <a:latin typeface="Arial" panose="020B0604020202020204" pitchFamily="34" charset="0"/>
                        </a:rPr>
                        <a:t>Perù</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it-IT" altLang="en-US" sz="2800" b="0" i="0" u="none" strike="noStrike" cap="none" normalizeH="0" baseline="0" smtClean="0">
                          <a:ln>
                            <a:noFill/>
                          </a:ln>
                          <a:solidFill>
                            <a:schemeClr val="tx1"/>
                          </a:solidFill>
                          <a:effectLst/>
                          <a:latin typeface="Arial" panose="020B0604020202020204" pitchFamily="34" charset="0"/>
                        </a:rPr>
                        <a:t>27.8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it-IT" altLang="en-US" sz="2800" b="0" i="0" u="none" strike="noStrike" cap="none" normalizeH="0" baseline="0" smtClean="0">
                          <a:ln>
                            <a:noFill/>
                          </a:ln>
                          <a:solidFill>
                            <a:schemeClr val="tx1"/>
                          </a:solidFill>
                          <a:effectLst/>
                          <a:latin typeface="Arial" panose="020B0604020202020204" pitchFamily="34" charset="0"/>
                        </a:rPr>
                        <a:t>6.8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88938">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it-IT" altLang="en-US" sz="2800" b="0" i="0" u="none" strike="noStrike" cap="none" normalizeH="0" baseline="0" smtClean="0">
                          <a:ln>
                            <a:noFill/>
                          </a:ln>
                          <a:solidFill>
                            <a:schemeClr val="tx1"/>
                          </a:solidFill>
                          <a:effectLst/>
                          <a:latin typeface="Arial" panose="020B0604020202020204" pitchFamily="34" charset="0"/>
                        </a:rPr>
                        <a:t>Venezuela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it-IT" altLang="en-US" sz="2800" b="0" i="0" u="none" strike="noStrike" cap="none" normalizeH="0" baseline="0" smtClean="0">
                          <a:ln>
                            <a:noFill/>
                          </a:ln>
                          <a:solidFill>
                            <a:schemeClr val="tx1"/>
                          </a:solidFill>
                          <a:effectLst/>
                          <a:latin typeface="Arial" panose="020B0604020202020204" pitchFamily="34" charset="0"/>
                        </a:rPr>
                        <a:t>17.4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0" lang="it-IT" altLang="en-US" sz="2800" b="0" i="0" u="none" strike="noStrike" cap="none" normalizeH="0" baseline="0" smtClean="0">
                          <a:ln>
                            <a:noFill/>
                          </a:ln>
                          <a:solidFill>
                            <a:schemeClr val="tx1"/>
                          </a:solidFill>
                          <a:effectLst/>
                          <a:latin typeface="Arial" panose="020B0604020202020204" pitchFamily="34" charset="0"/>
                        </a:rPr>
                        <a:t>1.9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88938">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87350">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88938">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88938">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bg2"/>
                        </a:buClr>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pPr eaLnBrk="1" hangingPunct="1"/>
            <a:r>
              <a:rPr lang="it-IT" altLang="en-US" smtClean="0"/>
              <a:t>Currency Board</a:t>
            </a:r>
          </a:p>
        </p:txBody>
      </p:sp>
      <p:sp>
        <p:nvSpPr>
          <p:cNvPr id="112643" name="Rectangle 3"/>
          <p:cNvSpPr>
            <a:spLocks noGrp="1" noChangeArrowheads="1"/>
          </p:cNvSpPr>
          <p:nvPr>
            <p:ph type="body" idx="1"/>
          </p:nvPr>
        </p:nvSpPr>
        <p:spPr/>
        <p:txBody>
          <a:bodyPr/>
          <a:lstStyle/>
          <a:p>
            <a:pPr eaLnBrk="1" hangingPunct="1">
              <a:lnSpc>
                <a:spcPct val="80000"/>
              </a:lnSpc>
            </a:pPr>
            <a:r>
              <a:rPr lang="it-IT" altLang="en-US" sz="1800" smtClean="0"/>
              <a:t>È una autorità monetaria che emette valuta convertibile su richiesa in una prescelta valuta estera ad un cambio pre-fissato</a:t>
            </a:r>
          </a:p>
          <a:p>
            <a:pPr eaLnBrk="1" hangingPunct="1">
              <a:lnSpc>
                <a:spcPct val="80000"/>
              </a:lnSpc>
            </a:pPr>
            <a:r>
              <a:rPr lang="it-IT" altLang="en-US" sz="1800" smtClean="0"/>
              <a:t>Le Riserve Ufficiali del Currency Board devono corrispondere al 100% del valore (in valuta estera) della moneta legale in circolazione</a:t>
            </a:r>
          </a:p>
          <a:p>
            <a:pPr eaLnBrk="1" hangingPunct="1">
              <a:lnSpc>
                <a:spcPct val="80000"/>
              </a:lnSpc>
            </a:pPr>
            <a:r>
              <a:rPr lang="it-IT" altLang="en-US" sz="1800" smtClean="0"/>
              <a:t>Un Currency Board ortodosso non ha discrezionalità monetaria</a:t>
            </a:r>
          </a:p>
          <a:p>
            <a:pPr eaLnBrk="1" hangingPunct="1">
              <a:lnSpc>
                <a:spcPct val="80000"/>
              </a:lnSpc>
            </a:pPr>
            <a:r>
              <a:rPr lang="it-IT" altLang="en-US" sz="1800" smtClean="0"/>
              <a:t>La quantità di moneta legale in circolazione è ancorata alla quantità di riserve. Per cui la veriazione dello stock di moneta dipenderà dal saldo della BDP</a:t>
            </a:r>
          </a:p>
          <a:p>
            <a:pPr eaLnBrk="1" hangingPunct="1">
              <a:lnSpc>
                <a:spcPct val="80000"/>
              </a:lnSpc>
            </a:pPr>
            <a:r>
              <a:rPr lang="it-IT" altLang="en-US" sz="1800" smtClean="0"/>
              <a:t>La valuta prescelta è ritenuta stabile ed accettata internazionalmente</a:t>
            </a:r>
          </a:p>
          <a:p>
            <a:pPr eaLnBrk="1" hangingPunct="1">
              <a:lnSpc>
                <a:spcPct val="80000"/>
              </a:lnSpc>
            </a:pPr>
            <a:r>
              <a:rPr lang="it-IT" altLang="en-US" sz="1800" smtClean="0"/>
              <a:t>La convertibilità è assicurata per la moneta legale ma non per la moneta bancaria</a:t>
            </a:r>
          </a:p>
          <a:p>
            <a:pPr eaLnBrk="1" hangingPunct="1">
              <a:lnSpc>
                <a:spcPct val="80000"/>
              </a:lnSpc>
            </a:pPr>
            <a:r>
              <a:rPr lang="it-IT" altLang="en-US" sz="1800" smtClean="0"/>
              <a:t>Profitti del Currency board : interssi sulle riserve meno il costo di produzione della valuta locale (1% PIL)</a:t>
            </a:r>
          </a:p>
          <a:p>
            <a:pPr eaLnBrk="1" hangingPunct="1">
              <a:lnSpc>
                <a:spcPct val="80000"/>
              </a:lnSpc>
            </a:pPr>
            <a:r>
              <a:rPr lang="it-IT" altLang="en-US" sz="1800" smtClean="0"/>
              <a:t>In un C.B. lo Stato può finanziare G con tasse o emettendo debito ma non stampando moneta</a:t>
            </a:r>
          </a:p>
          <a:p>
            <a:pPr eaLnBrk="1" hangingPunct="1">
              <a:lnSpc>
                <a:spcPct val="80000"/>
              </a:lnSpc>
            </a:pPr>
            <a:r>
              <a:rPr lang="it-IT" altLang="en-US" sz="1800" b="1" smtClean="0"/>
              <a:t>N.B. in Argentina dopo l’adozione del currency Board l’inflazione scese dal 300% al 4% in un anno</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pPr eaLnBrk="1" hangingPunct="1"/>
            <a:r>
              <a:rPr lang="it-IT" altLang="en-US" smtClean="0"/>
              <a:t>Dollarizzazione</a:t>
            </a:r>
          </a:p>
        </p:txBody>
      </p:sp>
      <p:sp>
        <p:nvSpPr>
          <p:cNvPr id="115715" name="Rectangle 3"/>
          <p:cNvSpPr>
            <a:spLocks noGrp="1" noChangeArrowheads="1"/>
          </p:cNvSpPr>
          <p:nvPr>
            <p:ph type="body" idx="1"/>
          </p:nvPr>
        </p:nvSpPr>
        <p:spPr/>
        <p:txBody>
          <a:bodyPr/>
          <a:lstStyle/>
          <a:p>
            <a:pPr eaLnBrk="1" hangingPunct="1">
              <a:lnSpc>
                <a:spcPct val="80000"/>
              </a:lnSpc>
            </a:pPr>
            <a:r>
              <a:rPr lang="it-IT" altLang="en-US" sz="2800" smtClean="0"/>
              <a:t>Dollarizzazione non ufficiale : currency substitution</a:t>
            </a:r>
          </a:p>
          <a:p>
            <a:pPr eaLnBrk="1" hangingPunct="1">
              <a:lnSpc>
                <a:spcPct val="80000"/>
              </a:lnSpc>
            </a:pPr>
            <a:r>
              <a:rPr lang="it-IT" altLang="en-US" sz="2800" smtClean="0"/>
              <a:t>Dollarizzazione ufficiale : il governo adotta la valuta estera come mezzo di pagamento</a:t>
            </a:r>
          </a:p>
          <a:p>
            <a:pPr eaLnBrk="1" hangingPunct="1">
              <a:lnSpc>
                <a:spcPct val="80000"/>
              </a:lnSpc>
            </a:pPr>
            <a:r>
              <a:rPr lang="it-IT" altLang="en-US" sz="2800" smtClean="0"/>
              <a:t>In America Latina i paesi con dollarizzazione ufficiale sono: Panama, El Salvador (dal 2001) Ecuador (dal    )</a:t>
            </a:r>
          </a:p>
          <a:p>
            <a:pPr eaLnBrk="1" hangingPunct="1">
              <a:lnSpc>
                <a:spcPct val="80000"/>
              </a:lnSpc>
            </a:pPr>
            <a:r>
              <a:rPr lang="it-IT" altLang="en-US" sz="2800" smtClean="0"/>
              <a:t>Un paese dollarizzato (ufficialmente ) rinuncia alla propria politica monetaria</a:t>
            </a:r>
          </a:p>
          <a:p>
            <a:pPr eaLnBrk="1" hangingPunct="1">
              <a:lnSpc>
                <a:spcPct val="80000"/>
              </a:lnSpc>
            </a:pPr>
            <a:r>
              <a:rPr lang="it-IT" altLang="en-US" sz="2800" smtClean="0"/>
              <a:t>L’offerta di moneta è determinata automaticamente dalla BdP.</a:t>
            </a:r>
          </a:p>
          <a:p>
            <a:pPr eaLnBrk="1" hangingPunct="1">
              <a:lnSpc>
                <a:spcPct val="80000"/>
              </a:lnSpc>
            </a:pPr>
            <a:endParaRPr lang="it-IT" altLang="en-US" sz="2800" smtClean="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pPr eaLnBrk="1" hangingPunct="1"/>
            <a:r>
              <a:rPr lang="it-IT" altLang="en-US" smtClean="0"/>
              <a:t>Dollarizzazione</a:t>
            </a:r>
          </a:p>
        </p:txBody>
      </p:sp>
      <p:sp>
        <p:nvSpPr>
          <p:cNvPr id="116739" name="Rectangle 3"/>
          <p:cNvSpPr>
            <a:spLocks noGrp="1" noChangeArrowheads="1"/>
          </p:cNvSpPr>
          <p:nvPr>
            <p:ph type="body" idx="1"/>
          </p:nvPr>
        </p:nvSpPr>
        <p:spPr/>
        <p:txBody>
          <a:bodyPr/>
          <a:lstStyle/>
          <a:p>
            <a:pPr eaLnBrk="1" hangingPunct="1"/>
            <a:r>
              <a:rPr lang="it-IT" altLang="en-US" smtClean="0"/>
              <a:t>Supponiamo che l’Ecuador abbia venduto 6Ml di $ in merci e servizi al resto del mondo, ma abbia comprato beni e servizi per 7 Ml di $ dal resto del mondo. Le partite correnti presentano un deficit di 1 Ml di $. Supponiamo inoltre che l’Ecuador abbia contratto prestiti per 2 Ml di $, ne segue che la BdP è in surplus e l’offerta di moneta aumenta di 1 Ml di $.</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pPr eaLnBrk="1" hangingPunct="1"/>
            <a:r>
              <a:rPr lang="it-IT" altLang="en-US" sz="4000" smtClean="0"/>
              <a:t>Dollarizzazione e Currency Board: svantaggi</a:t>
            </a:r>
          </a:p>
        </p:txBody>
      </p:sp>
      <p:sp>
        <p:nvSpPr>
          <p:cNvPr id="117763" name="Rectangle 3"/>
          <p:cNvSpPr>
            <a:spLocks noGrp="1" noChangeArrowheads="1"/>
          </p:cNvSpPr>
          <p:nvPr>
            <p:ph type="body" idx="1"/>
          </p:nvPr>
        </p:nvSpPr>
        <p:spPr/>
        <p:txBody>
          <a:bodyPr/>
          <a:lstStyle/>
          <a:p>
            <a:pPr eaLnBrk="1" hangingPunct="1"/>
            <a:r>
              <a:rPr lang="it-IT" altLang="en-US" sz="2800" smtClean="0"/>
              <a:t>1). Un paese dollarizzato (ma anche con currency Board) non può rispondere a shock di offerta (aumento prezzi materie prime) o ad uno shock di domanda (diminuzione delle preferenze per i propri prodotti) tramite una svalutazione del cambio (alterazione della ragione di scambio)</a:t>
            </a:r>
          </a:p>
          <a:p>
            <a:pPr eaLnBrk="1" hangingPunct="1"/>
            <a:r>
              <a:rPr lang="it-IT" altLang="en-US" sz="2800" smtClean="0"/>
              <a:t>L’aggiustamento deve per forza passare per cambiamenti (diminuzione) di salari e prezzi. E’ un processo lungo per cui lo Stato di indebiterà per finanziare nel b.p. il deficit di conto corrente .</a:t>
            </a: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pPr eaLnBrk="1" hangingPunct="1"/>
            <a:r>
              <a:rPr lang="it-IT" altLang="en-US" sz="4000" smtClean="0"/>
              <a:t>Dollarizzazione e Currency Board : svantaggi</a:t>
            </a:r>
          </a:p>
        </p:txBody>
      </p:sp>
      <p:sp>
        <p:nvSpPr>
          <p:cNvPr id="118787" name="Rectangle 3"/>
          <p:cNvSpPr>
            <a:spLocks noGrp="1" noChangeArrowheads="1"/>
          </p:cNvSpPr>
          <p:nvPr>
            <p:ph type="body" idx="1"/>
          </p:nvPr>
        </p:nvSpPr>
        <p:spPr/>
        <p:txBody>
          <a:bodyPr/>
          <a:lstStyle/>
          <a:p>
            <a:pPr eaLnBrk="1" hangingPunct="1"/>
            <a:r>
              <a:rPr lang="it-IT" altLang="en-US" sz="2800" smtClean="0"/>
              <a:t>Il costo è particolarmente elevato quando il paese di emissione di valuta ed il paese dollarizzato sono sottoposti a shock asimmetrici (Ex: Ecuador in recessione mentre gli Usa sono in Boom e stanno attuando una politica monetaria restrittiva)</a:t>
            </a:r>
          </a:p>
          <a:p>
            <a:pPr eaLnBrk="1" hangingPunct="1"/>
            <a:r>
              <a:rPr lang="it-IT" altLang="en-US" sz="2800" smtClean="0"/>
              <a:t>Il paese dollarizzato non può svalutare né può usare la tassa di inflazione per finanziare il deficit di bilancio (N.B. è proprio l’abuso di questi strumenti che ha portato alla dollarizzazione)</a:t>
            </a:r>
          </a:p>
          <a:p>
            <a:pPr eaLnBrk="1" hangingPunct="1"/>
            <a:endParaRPr lang="it-IT" altLang="en-US" sz="28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eaLnBrk="1" hangingPunct="1"/>
            <a:endParaRPr lang="en-US" altLang="en-US" smtClean="0"/>
          </a:p>
        </p:txBody>
      </p:sp>
      <p:pic>
        <p:nvPicPr>
          <p:cNvPr id="80899" name="Picture 4"/>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1535113" y="1981200"/>
            <a:ext cx="6073775" cy="3886200"/>
          </a:xfrm>
          <a:noFill/>
        </p:spPr>
      </p:pic>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pPr eaLnBrk="1" hangingPunct="1"/>
            <a:r>
              <a:rPr lang="it-IT" altLang="en-US" sz="4000" smtClean="0"/>
              <a:t>Dollarizzazione e Currency Board : svantaggi</a:t>
            </a:r>
          </a:p>
        </p:txBody>
      </p:sp>
      <p:sp>
        <p:nvSpPr>
          <p:cNvPr id="119811" name="Rectangle 3"/>
          <p:cNvSpPr>
            <a:spLocks noGrp="1" noChangeArrowheads="1"/>
          </p:cNvSpPr>
          <p:nvPr>
            <p:ph type="body" idx="1"/>
          </p:nvPr>
        </p:nvSpPr>
        <p:spPr/>
        <p:txBody>
          <a:bodyPr/>
          <a:lstStyle/>
          <a:p>
            <a:pPr eaLnBrk="1" hangingPunct="1">
              <a:lnSpc>
                <a:spcPct val="80000"/>
              </a:lnSpc>
            </a:pPr>
            <a:r>
              <a:rPr lang="it-IT" altLang="en-US" sz="2400" smtClean="0"/>
              <a:t>2) un paese dollarizzato rinuncia ai proventi da signoraggio che vengono appropriati da chi emette la valuta adottata:</a:t>
            </a:r>
          </a:p>
          <a:p>
            <a:pPr eaLnBrk="1" hangingPunct="1">
              <a:lnSpc>
                <a:spcPct val="80000"/>
              </a:lnSpc>
            </a:pPr>
            <a:r>
              <a:rPr lang="it-IT" altLang="en-US" sz="2400" smtClean="0"/>
              <a:t>a) In un Currency Board le riserve sono detenute sotto forma di treasury bonds e guadagnano un interesse. In un paese dollarizzato si perde questa forma di guadagno (le riserve estere sostituiscono la moneta in circolazione)</a:t>
            </a:r>
          </a:p>
          <a:p>
            <a:pPr eaLnBrk="1" hangingPunct="1">
              <a:lnSpc>
                <a:spcPct val="80000"/>
              </a:lnSpc>
            </a:pPr>
            <a:r>
              <a:rPr lang="it-IT" altLang="en-US" sz="2400" smtClean="0"/>
              <a:t>b) Si perdono inoltre i proventi dalla tassa di inflazione .   Questo è valido anche per il Currency Board dato che l’inflazione non può più essere controllata in modo discrezionale dalle autorità monetarie.</a:t>
            </a:r>
          </a:p>
          <a:p>
            <a:pPr eaLnBrk="1" hangingPunct="1">
              <a:lnSpc>
                <a:spcPct val="80000"/>
              </a:lnSpc>
            </a:pPr>
            <a:r>
              <a:rPr lang="it-IT" altLang="en-US" sz="2400" smtClean="0"/>
              <a:t>3) Costi associati al fatto che la Banca Centrale non può più agire da PUI</a:t>
            </a: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pPr eaLnBrk="1" hangingPunct="1"/>
            <a:r>
              <a:rPr lang="it-IT" altLang="en-US" sz="4000" smtClean="0"/>
              <a:t>Dollarizzazione e Currency Board : vantaggi</a:t>
            </a:r>
          </a:p>
        </p:txBody>
      </p:sp>
      <p:sp>
        <p:nvSpPr>
          <p:cNvPr id="120835" name="Rectangle 3"/>
          <p:cNvSpPr>
            <a:spLocks noGrp="1" noChangeArrowheads="1"/>
          </p:cNvSpPr>
          <p:nvPr>
            <p:ph type="body" idx="1"/>
          </p:nvPr>
        </p:nvSpPr>
        <p:spPr/>
        <p:txBody>
          <a:bodyPr/>
          <a:lstStyle/>
          <a:p>
            <a:pPr eaLnBrk="1" hangingPunct="1">
              <a:lnSpc>
                <a:spcPct val="90000"/>
              </a:lnSpc>
            </a:pPr>
            <a:r>
              <a:rPr lang="it-IT" altLang="en-US" sz="2800" smtClean="0"/>
              <a:t>La dollarizzazione elimina i costi di transazione con i paesi all’interna dell’area a valuta unificata</a:t>
            </a:r>
          </a:p>
          <a:p>
            <a:pPr eaLnBrk="1" hangingPunct="1">
              <a:lnSpc>
                <a:spcPct val="90000"/>
              </a:lnSpc>
            </a:pPr>
            <a:r>
              <a:rPr lang="it-IT" altLang="en-US" sz="2800" smtClean="0"/>
              <a:t>Eliminazione del bias inflazionistico perché l’inflazione attesa sarà quella del paese di emissione</a:t>
            </a:r>
          </a:p>
          <a:p>
            <a:pPr eaLnBrk="1" hangingPunct="1">
              <a:lnSpc>
                <a:spcPct val="90000"/>
              </a:lnSpc>
            </a:pPr>
            <a:r>
              <a:rPr lang="it-IT" altLang="en-US" sz="2800" smtClean="0"/>
              <a:t>Sia la dollarizzazione che il currency board  incoraggiano la disciplina fiscale</a:t>
            </a:r>
          </a:p>
          <a:p>
            <a:pPr eaLnBrk="1" hangingPunct="1">
              <a:lnSpc>
                <a:spcPct val="90000"/>
              </a:lnSpc>
            </a:pPr>
            <a:r>
              <a:rPr lang="it-IT" altLang="en-US" sz="2800" smtClean="0"/>
              <a:t>Rispetto al Currency Board la dollarizzazione elimina le crisi valutarie e gli effetti balance sheet di una svalutazione</a:t>
            </a:r>
          </a:p>
          <a:p>
            <a:pPr eaLnBrk="1" hangingPunct="1">
              <a:lnSpc>
                <a:spcPct val="90000"/>
              </a:lnSpc>
            </a:pPr>
            <a:endParaRPr lang="it-IT" altLang="en-US" sz="2800" smtClean="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pPr eaLnBrk="1" hangingPunct="1"/>
            <a:r>
              <a:rPr lang="it-IT" altLang="en-US" sz="4000" smtClean="0"/>
              <a:t>Barro-Gordon model</a:t>
            </a:r>
            <a:br>
              <a:rPr lang="it-IT" altLang="en-US" sz="4000" smtClean="0"/>
            </a:br>
            <a:r>
              <a:rPr lang="it-IT" altLang="en-US" sz="4000" smtClean="0"/>
              <a:t>(cap 3 (B/M)</a:t>
            </a:r>
          </a:p>
        </p:txBody>
      </p:sp>
      <p:sp>
        <p:nvSpPr>
          <p:cNvPr id="121859" name="Rectangle 3"/>
          <p:cNvSpPr>
            <a:spLocks noGrp="1" noChangeArrowheads="1"/>
          </p:cNvSpPr>
          <p:nvPr>
            <p:ph type="body" idx="1"/>
          </p:nvPr>
        </p:nvSpPr>
        <p:spPr/>
        <p:txBody>
          <a:bodyPr/>
          <a:lstStyle/>
          <a:p>
            <a:pPr eaLnBrk="1" hangingPunct="1"/>
            <a:r>
              <a:rPr lang="it-IT" altLang="en-US" smtClean="0"/>
              <a:t>Con l’avvento della moneta fiduciaria inconvertibile teoricamente la BC può creare quantità illimitate di moneta legale. L’assenza di una ancòra nominale dà alla Banca centrale la responsabilità di creare le condizioni affinchè sia garantita la stabilità monetaria</a:t>
            </a: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pPr eaLnBrk="1" hangingPunct="1"/>
            <a:endParaRPr lang="en-US" altLang="en-US" smtClean="0"/>
          </a:p>
        </p:txBody>
      </p:sp>
      <p:sp>
        <p:nvSpPr>
          <p:cNvPr id="122883" name="Rectangle 3"/>
          <p:cNvSpPr>
            <a:spLocks noGrp="1" noChangeArrowheads="1"/>
          </p:cNvSpPr>
          <p:nvPr>
            <p:ph type="body" idx="1"/>
          </p:nvPr>
        </p:nvSpPr>
        <p:spPr/>
        <p:txBody>
          <a:bodyPr/>
          <a:lstStyle/>
          <a:p>
            <a:pPr eaLnBrk="1" hangingPunct="1"/>
            <a:r>
              <a:rPr lang="it-IT" altLang="en-US" smtClean="0"/>
              <a:t>Inflazione- livello di output</a:t>
            </a:r>
          </a:p>
          <a:p>
            <a:pPr eaLnBrk="1" hangingPunct="1"/>
            <a:r>
              <a:rPr lang="it-IT" altLang="en-US" smtClean="0"/>
              <a:t>A livello teorico la main stream dice che l’inflazione inattesa (surprise inflation) influenza Y ma solo nel breve periodo.</a:t>
            </a:r>
          </a:p>
          <a:p>
            <a:pPr eaLnBrk="1" hangingPunct="1"/>
            <a:r>
              <a:rPr lang="it-IT" altLang="en-US" smtClean="0"/>
              <a:t>La curva di offerta alla Lucas è la formalizzazione di questa idea</a:t>
            </a:r>
          </a:p>
          <a:p>
            <a:pPr eaLnBrk="1" hangingPunct="1"/>
            <a:r>
              <a:rPr lang="it-IT" altLang="en-US" smtClean="0"/>
              <a:t>Il punto di partenza è la curva di Phillips aumentata con le aspettative</a:t>
            </a: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pPr eaLnBrk="1" hangingPunct="1"/>
            <a:r>
              <a:rPr lang="it-IT" altLang="en-US" smtClean="0"/>
              <a:t>Barro Gordon</a:t>
            </a:r>
          </a:p>
        </p:txBody>
      </p:sp>
      <p:sp>
        <p:nvSpPr>
          <p:cNvPr id="123907" name="Rectangle 3"/>
          <p:cNvSpPr>
            <a:spLocks noGrp="1" noChangeArrowheads="1"/>
          </p:cNvSpPr>
          <p:nvPr>
            <p:ph type="body" idx="1"/>
          </p:nvPr>
        </p:nvSpPr>
        <p:spPr/>
        <p:txBody>
          <a:bodyPr/>
          <a:lstStyle/>
          <a:p>
            <a:pPr eaLnBrk="1" hangingPunct="1">
              <a:lnSpc>
                <a:spcPct val="80000"/>
              </a:lnSpc>
            </a:pPr>
            <a:r>
              <a:rPr lang="it-IT" altLang="en-US" sz="2800" smtClean="0"/>
              <a:t>Il modello si basa sulla curva di offerta alla Lucas e sul concetto di incoerenza dinamica introdotto da Kydland and Prescott (1977)</a:t>
            </a:r>
          </a:p>
          <a:p>
            <a:pPr eaLnBrk="1" hangingPunct="1">
              <a:lnSpc>
                <a:spcPct val="80000"/>
              </a:lnSpc>
            </a:pPr>
            <a:r>
              <a:rPr lang="it-IT" altLang="en-US" sz="2800" smtClean="0"/>
              <a:t>Lucas elabora una curva di offerta secondo cui l’inflazione creata “a sorpresa” dalla B.C. induce gli agenti a modificare temporaneamente la loro offerta di lavoro e quindi il livello delprodotto.</a:t>
            </a:r>
          </a:p>
          <a:p>
            <a:pPr eaLnBrk="1" hangingPunct="1">
              <a:lnSpc>
                <a:spcPct val="80000"/>
              </a:lnSpc>
            </a:pPr>
            <a:r>
              <a:rPr lang="it-IT" altLang="en-US" sz="2800" smtClean="0"/>
              <a:t>Secondo il concetto di incoerenza dinamica politiche ottimali ex-ante possono non esserlo più ex-post. L’anticipazione da parte degli agenti dell’incoerenza dinamica di alcune scelte di politica economica porta ad equilibri subottimali</a:t>
            </a: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2"/>
          <p:cNvSpPr>
            <a:spLocks noGrp="1" noChangeArrowheads="1"/>
          </p:cNvSpPr>
          <p:nvPr>
            <p:ph type="title"/>
          </p:nvPr>
        </p:nvSpPr>
        <p:spPr/>
        <p:txBody>
          <a:bodyPr/>
          <a:lstStyle/>
          <a:p>
            <a:pPr eaLnBrk="1" hangingPunct="1"/>
            <a:r>
              <a:rPr lang="it-IT" altLang="en-US" smtClean="0"/>
              <a:t>Barro-Gordon</a:t>
            </a:r>
          </a:p>
        </p:txBody>
      </p:sp>
      <p:sp>
        <p:nvSpPr>
          <p:cNvPr id="37893" name="Rectangle 3"/>
          <p:cNvSpPr>
            <a:spLocks noGrp="1" noChangeArrowheads="1"/>
          </p:cNvSpPr>
          <p:nvPr>
            <p:ph type="body" sz="half" idx="1"/>
          </p:nvPr>
        </p:nvSpPr>
        <p:spPr/>
        <p:txBody>
          <a:bodyPr/>
          <a:lstStyle/>
          <a:p>
            <a:pPr eaLnBrk="1" hangingPunct="1"/>
            <a:r>
              <a:rPr lang="it-IT" altLang="en-US" sz="2800" smtClean="0"/>
              <a:t>Curva di offerta di Lucas</a:t>
            </a:r>
          </a:p>
          <a:p>
            <a:pPr eaLnBrk="1" hangingPunct="1"/>
            <a:endParaRPr lang="it-IT" altLang="en-US" sz="2800" smtClean="0"/>
          </a:p>
          <a:p>
            <a:pPr eaLnBrk="1" hangingPunct="1"/>
            <a:endParaRPr lang="it-IT" altLang="en-US" sz="2800" smtClean="0"/>
          </a:p>
          <a:p>
            <a:pPr eaLnBrk="1" hangingPunct="1"/>
            <a:endParaRPr lang="it-IT" altLang="en-US" sz="2800" smtClean="0"/>
          </a:p>
          <a:p>
            <a:pPr eaLnBrk="1" hangingPunct="1"/>
            <a:r>
              <a:rPr lang="it-IT" altLang="en-US" sz="2800" smtClean="0"/>
              <a:t>Obiettivo autorità monetaria</a:t>
            </a:r>
          </a:p>
          <a:p>
            <a:pPr eaLnBrk="1" hangingPunct="1"/>
            <a:endParaRPr lang="it-IT" altLang="en-US" sz="2800" smtClean="0"/>
          </a:p>
          <a:p>
            <a:pPr eaLnBrk="1" hangingPunct="1"/>
            <a:endParaRPr lang="it-IT" altLang="en-US" sz="2800" smtClean="0"/>
          </a:p>
        </p:txBody>
      </p:sp>
      <p:graphicFrame>
        <p:nvGraphicFramePr>
          <p:cNvPr id="37890" name="Object 4"/>
          <p:cNvGraphicFramePr>
            <a:graphicFrameLocks noGrp="1" noChangeAspect="1"/>
          </p:cNvGraphicFramePr>
          <p:nvPr>
            <p:ph sz="half" idx="4294967295"/>
          </p:nvPr>
        </p:nvGraphicFramePr>
        <p:xfrm>
          <a:off x="1143000" y="2767013"/>
          <a:ext cx="4038600" cy="573087"/>
        </p:xfrm>
        <a:graphic>
          <a:graphicData uri="http://schemas.openxmlformats.org/presentationml/2006/ole">
            <mc:AlternateContent xmlns:mc="http://schemas.openxmlformats.org/markup-compatibility/2006">
              <mc:Choice xmlns:v="urn:schemas-microsoft-com:vml" Requires="v">
                <p:oleObj spid="_x0000_s37935" name="Equazione" r:id="rId3" imgW="1460160" imgH="241200" progId="Equation.3">
                  <p:embed/>
                </p:oleObj>
              </mc:Choice>
              <mc:Fallback>
                <p:oleObj name="Equazione" r:id="rId3" imgW="1460160" imgH="2412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2767013"/>
                        <a:ext cx="4038600" cy="573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7891" name="Object 6"/>
          <p:cNvGraphicFramePr>
            <a:graphicFrameLocks noGrp="1" noChangeAspect="1"/>
          </p:cNvGraphicFramePr>
          <p:nvPr>
            <p:ph sz="half" idx="2"/>
          </p:nvPr>
        </p:nvGraphicFramePr>
        <p:xfrm>
          <a:off x="1447800" y="5334000"/>
          <a:ext cx="4038600" cy="839788"/>
        </p:xfrm>
        <a:graphic>
          <a:graphicData uri="http://schemas.openxmlformats.org/presentationml/2006/ole">
            <mc:AlternateContent xmlns:mc="http://schemas.openxmlformats.org/markup-compatibility/2006">
              <mc:Choice xmlns:v="urn:schemas-microsoft-com:vml" Requires="v">
                <p:oleObj spid="_x0000_s37936" name="Equazione" r:id="rId5" imgW="1892160" imgH="393480" progId="Equation.3">
                  <p:embed/>
                </p:oleObj>
              </mc:Choice>
              <mc:Fallback>
                <p:oleObj name="Equazione" r:id="rId5" imgW="1892160" imgH="39348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47800" y="5334000"/>
                        <a:ext cx="4038600" cy="839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ChangeArrowheads="1"/>
          </p:cNvSpPr>
          <p:nvPr>
            <p:ph type="title"/>
          </p:nvPr>
        </p:nvSpPr>
        <p:spPr/>
        <p:txBody>
          <a:bodyPr/>
          <a:lstStyle/>
          <a:p>
            <a:pPr eaLnBrk="1" hangingPunct="1"/>
            <a:r>
              <a:rPr lang="it-IT" altLang="en-US" smtClean="0"/>
              <a:t>Barro gordon</a:t>
            </a:r>
          </a:p>
        </p:txBody>
      </p:sp>
      <p:sp>
        <p:nvSpPr>
          <p:cNvPr id="38916" name="Rectangle 3"/>
          <p:cNvSpPr>
            <a:spLocks noGrp="1" noChangeArrowheads="1"/>
          </p:cNvSpPr>
          <p:nvPr>
            <p:ph type="body" idx="1"/>
          </p:nvPr>
        </p:nvSpPr>
        <p:spPr/>
        <p:txBody>
          <a:bodyPr/>
          <a:lstStyle/>
          <a:p>
            <a:pPr eaLnBrk="1" hangingPunct="1"/>
            <a:r>
              <a:rPr lang="it-IT" altLang="en-US" smtClean="0"/>
              <a:t>Il tasso di inflazione ottimale è posto uguale a zero.</a:t>
            </a:r>
          </a:p>
          <a:p>
            <a:pPr eaLnBrk="1" hangingPunct="1"/>
            <a:r>
              <a:rPr lang="it-IT" altLang="en-US" smtClean="0"/>
              <a:t>Il parametro beta è il peso relativo dell’inflazione rispetto alla stabilizzazione</a:t>
            </a:r>
          </a:p>
          <a:p>
            <a:pPr eaLnBrk="1" hangingPunct="1"/>
            <a:r>
              <a:rPr lang="it-IT" altLang="en-US" smtClean="0"/>
              <a:t>Le autorità desiderano raggiungere un livello di reddito tale che</a:t>
            </a:r>
          </a:p>
          <a:p>
            <a:pPr eaLnBrk="1" hangingPunct="1"/>
            <a:endParaRPr lang="it-IT" altLang="en-US" smtClean="0"/>
          </a:p>
        </p:txBody>
      </p:sp>
      <p:graphicFrame>
        <p:nvGraphicFramePr>
          <p:cNvPr id="38914" name="Object 4"/>
          <p:cNvGraphicFramePr>
            <a:graphicFrameLocks noGrp="1" noChangeAspect="1"/>
          </p:cNvGraphicFramePr>
          <p:nvPr>
            <p:ph sz="half" idx="4294967295"/>
          </p:nvPr>
        </p:nvGraphicFramePr>
        <p:xfrm>
          <a:off x="1371600" y="4953000"/>
          <a:ext cx="3124200" cy="1447800"/>
        </p:xfrm>
        <a:graphic>
          <a:graphicData uri="http://schemas.openxmlformats.org/presentationml/2006/ole">
            <mc:AlternateContent xmlns:mc="http://schemas.openxmlformats.org/markup-compatibility/2006">
              <mc:Choice xmlns:v="urn:schemas-microsoft-com:vml" Requires="v">
                <p:oleObj spid="_x0000_s38938" name="Equazione" r:id="rId3" imgW="647640" imgH="431640" progId="Equation.3">
                  <p:embed/>
                </p:oleObj>
              </mc:Choice>
              <mc:Fallback>
                <p:oleObj name="Equazione" r:id="rId3" imgW="647640" imgH="43164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4953000"/>
                        <a:ext cx="3124200" cy="1447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p:nvPr>
        </p:nvSpPr>
        <p:spPr/>
        <p:txBody>
          <a:bodyPr/>
          <a:lstStyle/>
          <a:p>
            <a:pPr eaLnBrk="1" hangingPunct="1"/>
            <a:r>
              <a:rPr lang="it-IT" altLang="en-US" smtClean="0"/>
              <a:t>Barro Gordon</a:t>
            </a:r>
          </a:p>
        </p:txBody>
      </p:sp>
      <p:sp>
        <p:nvSpPr>
          <p:cNvPr id="39940" name="Rectangle 3"/>
          <p:cNvSpPr>
            <a:spLocks noGrp="1" noChangeArrowheads="1"/>
          </p:cNvSpPr>
          <p:nvPr>
            <p:ph type="body" idx="1"/>
          </p:nvPr>
        </p:nvSpPr>
        <p:spPr/>
        <p:txBody>
          <a:bodyPr/>
          <a:lstStyle/>
          <a:p>
            <a:pPr eaLnBrk="1" hangingPunct="1">
              <a:lnSpc>
                <a:spcPct val="90000"/>
              </a:lnSpc>
            </a:pPr>
            <a:endParaRPr lang="it-IT" altLang="en-US" smtClean="0"/>
          </a:p>
          <a:p>
            <a:pPr eaLnBrk="1" hangingPunct="1">
              <a:lnSpc>
                <a:spcPct val="90000"/>
              </a:lnSpc>
              <a:buFont typeface="Wingdings" panose="05000000000000000000" pitchFamily="2" charset="2"/>
              <a:buNone/>
            </a:pPr>
            <a:r>
              <a:rPr lang="it-IT" altLang="en-US" smtClean="0"/>
              <a:t>È il livello di prodotto raggiungile dal mercato in equilibrio</a:t>
            </a:r>
          </a:p>
          <a:p>
            <a:pPr eaLnBrk="1" hangingPunct="1">
              <a:lnSpc>
                <a:spcPct val="90000"/>
              </a:lnSpc>
              <a:buFont typeface="Wingdings" panose="05000000000000000000" pitchFamily="2" charset="2"/>
              <a:buNone/>
            </a:pPr>
            <a:r>
              <a:rPr lang="it-IT" altLang="en-US" smtClean="0"/>
              <a:t>Conflitto di interessi tra autorità monetaria e settore privato :</a:t>
            </a:r>
          </a:p>
          <a:p>
            <a:pPr eaLnBrk="1" hangingPunct="1">
              <a:lnSpc>
                <a:spcPct val="90000"/>
              </a:lnSpc>
              <a:buFont typeface="Wingdings" panose="05000000000000000000" pitchFamily="2" charset="2"/>
              <a:buNone/>
            </a:pPr>
            <a:r>
              <a:rPr lang="it-IT" altLang="en-US" smtClean="0"/>
              <a:t>1)Concorrenza imperfetta mercato prodotti</a:t>
            </a:r>
          </a:p>
          <a:p>
            <a:pPr eaLnBrk="1" hangingPunct="1">
              <a:lnSpc>
                <a:spcPct val="90000"/>
              </a:lnSpc>
              <a:buFont typeface="Wingdings" panose="05000000000000000000" pitchFamily="2" charset="2"/>
              <a:buNone/>
            </a:pPr>
            <a:r>
              <a:rPr lang="it-IT" altLang="en-US" smtClean="0"/>
              <a:t>2)Presenza di sindacati (rigidità nominali, efficiency wages)</a:t>
            </a:r>
          </a:p>
          <a:p>
            <a:pPr eaLnBrk="1" hangingPunct="1">
              <a:lnSpc>
                <a:spcPct val="90000"/>
              </a:lnSpc>
              <a:buFont typeface="Wingdings" panose="05000000000000000000" pitchFamily="2" charset="2"/>
              <a:buNone/>
            </a:pPr>
            <a:r>
              <a:rPr lang="it-IT" altLang="en-US" smtClean="0"/>
              <a:t>3)Tassazione distorsiva</a:t>
            </a:r>
          </a:p>
          <a:p>
            <a:pPr eaLnBrk="1" hangingPunct="1">
              <a:lnSpc>
                <a:spcPct val="90000"/>
              </a:lnSpc>
              <a:buFont typeface="Wingdings" panose="05000000000000000000" pitchFamily="2" charset="2"/>
              <a:buNone/>
            </a:pPr>
            <a:endParaRPr lang="it-IT" altLang="en-US" smtClean="0"/>
          </a:p>
          <a:p>
            <a:pPr eaLnBrk="1" hangingPunct="1">
              <a:lnSpc>
                <a:spcPct val="90000"/>
              </a:lnSpc>
            </a:pPr>
            <a:endParaRPr lang="it-IT" altLang="en-US" smtClean="0"/>
          </a:p>
        </p:txBody>
      </p:sp>
      <p:graphicFrame>
        <p:nvGraphicFramePr>
          <p:cNvPr id="39938" name="Object 4"/>
          <p:cNvGraphicFramePr>
            <a:graphicFrameLocks noGrp="1" noChangeAspect="1"/>
          </p:cNvGraphicFramePr>
          <p:nvPr>
            <p:ph sz="half" idx="4294967295"/>
          </p:nvPr>
        </p:nvGraphicFramePr>
        <p:xfrm>
          <a:off x="3810000" y="1371600"/>
          <a:ext cx="503238" cy="685800"/>
        </p:xfrm>
        <a:graphic>
          <a:graphicData uri="http://schemas.openxmlformats.org/presentationml/2006/ole">
            <mc:AlternateContent xmlns:mc="http://schemas.openxmlformats.org/markup-compatibility/2006">
              <mc:Choice xmlns:v="urn:schemas-microsoft-com:vml" Requires="v">
                <p:oleObj spid="_x0000_s39962" name="Equazione" r:id="rId3" imgW="139680" imgH="190440" progId="Equation.3">
                  <p:embed/>
                </p:oleObj>
              </mc:Choice>
              <mc:Fallback>
                <p:oleObj name="Equazione" r:id="rId3" imgW="139680" imgH="19044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0" y="1371600"/>
                        <a:ext cx="503238"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2"/>
          <p:cNvSpPr>
            <a:spLocks noGrp="1" noChangeArrowheads="1"/>
          </p:cNvSpPr>
          <p:nvPr>
            <p:ph type="title"/>
          </p:nvPr>
        </p:nvSpPr>
        <p:spPr/>
        <p:txBody>
          <a:bodyPr/>
          <a:lstStyle/>
          <a:p>
            <a:pPr eaLnBrk="1" hangingPunct="1"/>
            <a:r>
              <a:rPr lang="it-IT" altLang="en-US" smtClean="0"/>
              <a:t>Barro gordon</a:t>
            </a:r>
          </a:p>
        </p:txBody>
      </p:sp>
      <p:sp>
        <p:nvSpPr>
          <p:cNvPr id="40965" name="Rectangle 3"/>
          <p:cNvSpPr>
            <a:spLocks noGrp="1" noChangeArrowheads="1"/>
          </p:cNvSpPr>
          <p:nvPr>
            <p:ph type="body" idx="1"/>
          </p:nvPr>
        </p:nvSpPr>
        <p:spPr/>
        <p:txBody>
          <a:bodyPr/>
          <a:lstStyle/>
          <a:p>
            <a:pPr eaLnBrk="1" hangingPunct="1">
              <a:lnSpc>
                <a:spcPct val="90000"/>
              </a:lnSpc>
            </a:pPr>
            <a:r>
              <a:rPr lang="it-IT" altLang="en-US" smtClean="0"/>
              <a:t>La politica monetaria può essere interpretata come un gioco tra autorità monetaria e settore privato. La variabile di controllo dell’A.M. è l’inflazione , quella del settore privato è l’inflazione attesa.</a:t>
            </a:r>
          </a:p>
          <a:p>
            <a:pPr eaLnBrk="1" hangingPunct="1">
              <a:lnSpc>
                <a:spcPct val="90000"/>
              </a:lnSpc>
            </a:pPr>
            <a:r>
              <a:rPr lang="it-IT" altLang="en-US" u="sng" smtClean="0"/>
              <a:t>Equilibrio con politica monetaria discrezionale</a:t>
            </a:r>
          </a:p>
          <a:p>
            <a:pPr eaLnBrk="1" hangingPunct="1">
              <a:lnSpc>
                <a:spcPct val="90000"/>
              </a:lnSpc>
            </a:pPr>
            <a:r>
              <a:rPr lang="it-IT" altLang="en-US" u="sng" smtClean="0"/>
              <a:t>1° stadio: il settore privato sceglie</a:t>
            </a:r>
          </a:p>
          <a:p>
            <a:pPr eaLnBrk="1" hangingPunct="1">
              <a:lnSpc>
                <a:spcPct val="90000"/>
              </a:lnSpc>
            </a:pPr>
            <a:r>
              <a:rPr lang="it-IT" altLang="en-US" u="sng" smtClean="0"/>
              <a:t>2° stadio: l’A.M. sceglie  </a:t>
            </a:r>
          </a:p>
        </p:txBody>
      </p:sp>
      <p:graphicFrame>
        <p:nvGraphicFramePr>
          <p:cNvPr id="40962" name="Object 4"/>
          <p:cNvGraphicFramePr>
            <a:graphicFrameLocks noGrp="1" noChangeAspect="1"/>
          </p:cNvGraphicFramePr>
          <p:nvPr>
            <p:ph sz="half" idx="4294967295"/>
          </p:nvPr>
        </p:nvGraphicFramePr>
        <p:xfrm>
          <a:off x="7239000" y="5029200"/>
          <a:ext cx="857250" cy="982663"/>
        </p:xfrm>
        <a:graphic>
          <a:graphicData uri="http://schemas.openxmlformats.org/presentationml/2006/ole">
            <mc:AlternateContent xmlns:mc="http://schemas.openxmlformats.org/markup-compatibility/2006">
              <mc:Choice xmlns:v="urn:schemas-microsoft-com:vml" Requires="v">
                <p:oleObj spid="_x0000_s41007" name="Equazione" r:id="rId3" imgW="190440" imgH="253800" progId="Equation.3">
                  <p:embed/>
                </p:oleObj>
              </mc:Choice>
              <mc:Fallback>
                <p:oleObj name="Equazione" r:id="rId3" imgW="190440" imgH="2538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9000" y="5029200"/>
                        <a:ext cx="857250" cy="982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0963" name="Object 6"/>
          <p:cNvGraphicFramePr>
            <a:graphicFrameLocks noGrp="1" noChangeAspect="1"/>
          </p:cNvGraphicFramePr>
          <p:nvPr>
            <p:ph sz="half" idx="4294967295"/>
          </p:nvPr>
        </p:nvGraphicFramePr>
        <p:xfrm>
          <a:off x="5334000" y="5867400"/>
          <a:ext cx="565150" cy="485775"/>
        </p:xfrm>
        <a:graphic>
          <a:graphicData uri="http://schemas.openxmlformats.org/presentationml/2006/ole">
            <mc:AlternateContent xmlns:mc="http://schemas.openxmlformats.org/markup-compatibility/2006">
              <mc:Choice xmlns:v="urn:schemas-microsoft-com:vml" Requires="v">
                <p:oleObj spid="_x0000_s41008" name="Equazione" r:id="rId5" imgW="139680" imgH="139680" progId="Equation.3">
                  <p:embed/>
                </p:oleObj>
              </mc:Choice>
              <mc:Fallback>
                <p:oleObj name="Equazione" r:id="rId5" imgW="139680" imgH="13968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0" y="5867400"/>
                        <a:ext cx="565150"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90" name="Rectangle 2"/>
          <p:cNvSpPr>
            <a:spLocks noGrp="1" noChangeArrowheads="1"/>
          </p:cNvSpPr>
          <p:nvPr>
            <p:ph type="title"/>
          </p:nvPr>
        </p:nvSpPr>
        <p:spPr/>
        <p:txBody>
          <a:bodyPr/>
          <a:lstStyle/>
          <a:p>
            <a:pPr eaLnBrk="1" hangingPunct="1"/>
            <a:r>
              <a:rPr lang="it-IT" altLang="en-US" smtClean="0"/>
              <a:t>Barro Gordon</a:t>
            </a:r>
          </a:p>
        </p:txBody>
      </p:sp>
      <p:sp>
        <p:nvSpPr>
          <p:cNvPr id="41991" name="Rectangle 3"/>
          <p:cNvSpPr>
            <a:spLocks noGrp="1" noChangeArrowheads="1"/>
          </p:cNvSpPr>
          <p:nvPr>
            <p:ph type="body" idx="1"/>
          </p:nvPr>
        </p:nvSpPr>
        <p:spPr/>
        <p:txBody>
          <a:bodyPr/>
          <a:lstStyle/>
          <a:p>
            <a:pPr eaLnBrk="1" hangingPunct="1"/>
            <a:r>
              <a:rPr lang="it-IT" altLang="en-US" smtClean="0"/>
              <a:t>Funzione di reazione delle autorità</a:t>
            </a:r>
          </a:p>
          <a:p>
            <a:pPr eaLnBrk="1" hangingPunct="1"/>
            <a:endParaRPr lang="it-IT" altLang="en-US" smtClean="0"/>
          </a:p>
          <a:p>
            <a:pPr eaLnBrk="1" hangingPunct="1"/>
            <a:endParaRPr lang="it-IT" altLang="en-US" smtClean="0"/>
          </a:p>
          <a:p>
            <a:pPr eaLnBrk="1" hangingPunct="1"/>
            <a:endParaRPr lang="it-IT" altLang="en-US" smtClean="0"/>
          </a:p>
          <a:p>
            <a:pPr eaLnBrk="1" hangingPunct="1"/>
            <a:r>
              <a:rPr lang="it-IT" altLang="en-US" smtClean="0"/>
              <a:t>Ma il settore privata ha aspettative razionali per cui </a:t>
            </a:r>
          </a:p>
          <a:p>
            <a:pPr eaLnBrk="1" hangingPunct="1"/>
            <a:r>
              <a:rPr lang="it-IT" altLang="en-US" smtClean="0"/>
              <a:t>Da cui</a:t>
            </a:r>
          </a:p>
          <a:p>
            <a:pPr eaLnBrk="1" hangingPunct="1"/>
            <a:endParaRPr lang="it-IT" altLang="en-US" smtClean="0"/>
          </a:p>
          <a:p>
            <a:pPr eaLnBrk="1" hangingPunct="1"/>
            <a:endParaRPr lang="it-IT" altLang="en-US" smtClean="0"/>
          </a:p>
          <a:p>
            <a:pPr eaLnBrk="1" hangingPunct="1"/>
            <a:endParaRPr lang="it-IT" altLang="en-US" smtClean="0"/>
          </a:p>
        </p:txBody>
      </p:sp>
      <p:graphicFrame>
        <p:nvGraphicFramePr>
          <p:cNvPr id="41986" name="Object 4"/>
          <p:cNvGraphicFramePr>
            <a:graphicFrameLocks noGrp="1" noChangeAspect="1"/>
          </p:cNvGraphicFramePr>
          <p:nvPr>
            <p:ph sz="quarter" idx="4294967295"/>
          </p:nvPr>
        </p:nvGraphicFramePr>
        <p:xfrm>
          <a:off x="1371600" y="2767013"/>
          <a:ext cx="4572000" cy="1055687"/>
        </p:xfrm>
        <a:graphic>
          <a:graphicData uri="http://schemas.openxmlformats.org/presentationml/2006/ole">
            <mc:AlternateContent xmlns:mc="http://schemas.openxmlformats.org/markup-compatibility/2006">
              <mc:Choice xmlns:v="urn:schemas-microsoft-com:vml" Requires="v">
                <p:oleObj spid="_x0000_s42073" name="Equazione" r:id="rId3" imgW="1650960" imgH="444240" progId="Equation.3">
                  <p:embed/>
                </p:oleObj>
              </mc:Choice>
              <mc:Fallback>
                <p:oleObj name="Equazione" r:id="rId3" imgW="1650960" imgH="44424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2767013"/>
                        <a:ext cx="4572000" cy="1055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987" name="Object 6"/>
          <p:cNvGraphicFramePr>
            <a:graphicFrameLocks noGrp="1" noChangeAspect="1"/>
          </p:cNvGraphicFramePr>
          <p:nvPr>
            <p:ph sz="quarter" idx="4294967295"/>
          </p:nvPr>
        </p:nvGraphicFramePr>
        <p:xfrm>
          <a:off x="3886200" y="4876800"/>
          <a:ext cx="1752600" cy="420688"/>
        </p:xfrm>
        <a:graphic>
          <a:graphicData uri="http://schemas.openxmlformats.org/presentationml/2006/ole">
            <mc:AlternateContent xmlns:mc="http://schemas.openxmlformats.org/markup-compatibility/2006">
              <mc:Choice xmlns:v="urn:schemas-microsoft-com:vml" Requires="v">
                <p:oleObj spid="_x0000_s42074" name="Equazione" r:id="rId5" imgW="444240" imgH="203040" progId="Equation.3">
                  <p:embed/>
                </p:oleObj>
              </mc:Choice>
              <mc:Fallback>
                <p:oleObj name="Equazione" r:id="rId5" imgW="444240" imgH="20304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86200" y="4876800"/>
                        <a:ext cx="1752600" cy="420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988" name="Object 8"/>
          <p:cNvGraphicFramePr>
            <a:graphicFrameLocks noGrp="1" noChangeAspect="1"/>
          </p:cNvGraphicFramePr>
          <p:nvPr>
            <p:ph sz="half" idx="4294967295"/>
          </p:nvPr>
        </p:nvGraphicFramePr>
        <p:xfrm>
          <a:off x="5638800" y="5486400"/>
          <a:ext cx="1273175" cy="1143000"/>
        </p:xfrm>
        <a:graphic>
          <a:graphicData uri="http://schemas.openxmlformats.org/presentationml/2006/ole">
            <mc:AlternateContent xmlns:mc="http://schemas.openxmlformats.org/markup-compatibility/2006">
              <mc:Choice xmlns:v="urn:schemas-microsoft-com:vml" Requires="v">
                <p:oleObj spid="_x0000_s42075" name="Equazione" r:id="rId7" imgW="596880" imgH="685800" progId="Equation.3">
                  <p:embed/>
                </p:oleObj>
              </mc:Choice>
              <mc:Fallback>
                <p:oleObj name="Equazione" r:id="rId7" imgW="596880" imgH="685800" progId="Equation.3">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38800" y="5486400"/>
                        <a:ext cx="127317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1989" name="Object 10"/>
          <p:cNvGraphicFramePr>
            <a:graphicFrameLocks noGrp="1" noChangeAspect="1"/>
          </p:cNvGraphicFramePr>
          <p:nvPr>
            <p:ph sz="half" idx="4294967295"/>
          </p:nvPr>
        </p:nvGraphicFramePr>
        <p:xfrm>
          <a:off x="8953500" y="3760788"/>
          <a:ext cx="190500" cy="203200"/>
        </p:xfrm>
        <a:graphic>
          <a:graphicData uri="http://schemas.openxmlformats.org/presentationml/2006/ole">
            <mc:AlternateContent xmlns:mc="http://schemas.openxmlformats.org/markup-compatibility/2006">
              <mc:Choice xmlns:v="urn:schemas-microsoft-com:vml" Requires="v">
                <p:oleObj spid="_x0000_s42076" name="Equazione" r:id="rId9" imgW="190440" imgH="203040" progId="Equation.3">
                  <p:embed/>
                </p:oleObj>
              </mc:Choice>
              <mc:Fallback>
                <p:oleObj name="Equazione" r:id="rId9" imgW="190440" imgH="203040" progId="Equation.3">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953500" y="3760788"/>
                        <a:ext cx="190500" cy="20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1817</TotalTime>
  <Words>5259</Words>
  <Application>Microsoft Office PowerPoint</Application>
  <PresentationFormat>Presentazione su schermo (4:3)</PresentationFormat>
  <Paragraphs>743</Paragraphs>
  <Slides>120</Slides>
  <Notes>82</Notes>
  <HiddenSlides>0</HiddenSlides>
  <MMClips>0</MMClips>
  <ScaleCrop>false</ScaleCrop>
  <HeadingPairs>
    <vt:vector size="8" baseType="variant">
      <vt:variant>
        <vt:lpstr>Caratteri utilizzati</vt:lpstr>
      </vt:variant>
      <vt:variant>
        <vt:i4>5</vt:i4>
      </vt:variant>
      <vt:variant>
        <vt:lpstr>Tema</vt:lpstr>
      </vt:variant>
      <vt:variant>
        <vt:i4>1</vt:i4>
      </vt:variant>
      <vt:variant>
        <vt:lpstr>Server OLE incorporati</vt:lpstr>
      </vt:variant>
      <vt:variant>
        <vt:i4>1</vt:i4>
      </vt:variant>
      <vt:variant>
        <vt:lpstr>Titoli diapositive</vt:lpstr>
      </vt:variant>
      <vt:variant>
        <vt:i4>120</vt:i4>
      </vt:variant>
    </vt:vector>
  </HeadingPairs>
  <TitlesOfParts>
    <vt:vector size="127" baseType="lpstr">
      <vt:lpstr>Arial</vt:lpstr>
      <vt:lpstr>Arial Black</vt:lpstr>
      <vt:lpstr>Times New Roman</vt:lpstr>
      <vt:lpstr>Verdana</vt:lpstr>
      <vt:lpstr>Wingdings</vt:lpstr>
      <vt:lpstr>Pixel</vt:lpstr>
      <vt:lpstr>Equazione</vt:lpstr>
      <vt:lpstr>Riferimento bibliografici</vt:lpstr>
      <vt:lpstr>Programma</vt:lpstr>
      <vt:lpstr>La moneta</vt:lpstr>
      <vt:lpstr>UNITA’ DI CONTO </vt:lpstr>
      <vt:lpstr>Unità di conto</vt:lpstr>
      <vt:lpstr>Unità di conto</vt:lpstr>
      <vt:lpstr>Unità di conto</vt:lpstr>
      <vt:lpstr>Mezzo di pagamento</vt:lpstr>
      <vt:lpstr>Presentazione standard di PowerPoint</vt:lpstr>
      <vt:lpstr>Baratto o moneta</vt:lpstr>
      <vt:lpstr>Dalla moneta merce  alla moneta fiduciaria  ( cap 1 prg1)</vt:lpstr>
      <vt:lpstr>cont</vt:lpstr>
      <vt:lpstr>cont</vt:lpstr>
      <vt:lpstr>Moneta merce – moneta fiduciaria</vt:lpstr>
      <vt:lpstr>cont</vt:lpstr>
      <vt:lpstr>Monopolio della produzione di moneta</vt:lpstr>
      <vt:lpstr>cont</vt:lpstr>
      <vt:lpstr>cont</vt:lpstr>
      <vt:lpstr>cont</vt:lpstr>
      <vt:lpstr>I sistemi di Pagamento</vt:lpstr>
      <vt:lpstr>cont</vt:lpstr>
      <vt:lpstr>Sistemi di Pagamento</vt:lpstr>
      <vt:lpstr>Sistemi di pagamento di importo rilevante</vt:lpstr>
      <vt:lpstr>Ripasso Moltiplicatore monetario  (riquadro 1 capitolo 1)</vt:lpstr>
      <vt:lpstr>cont</vt:lpstr>
      <vt:lpstr>cont</vt:lpstr>
      <vt:lpstr>Aggregati Monetari Area Euro </vt:lpstr>
      <vt:lpstr>La moneta come riserva di valore</vt:lpstr>
      <vt:lpstr>OLG</vt:lpstr>
      <vt:lpstr>OLG</vt:lpstr>
      <vt:lpstr>OLG</vt:lpstr>
      <vt:lpstr>OLG</vt:lpstr>
      <vt:lpstr>Il pianificatore centrale</vt:lpstr>
      <vt:lpstr>Il pianificatore Centrale</vt:lpstr>
      <vt:lpstr>Il pianificatore Centrale</vt:lpstr>
      <vt:lpstr>Il pianificatore</vt:lpstr>
      <vt:lpstr>Il pianificatore</vt:lpstr>
      <vt:lpstr>Ruolo della moneta fiduciaria</vt:lpstr>
      <vt:lpstr>Ruolo della moneta fiduciaria</vt:lpstr>
      <vt:lpstr>Ruolo della moneta fiduciaria</vt:lpstr>
      <vt:lpstr>Ruolo della moneta fiduciaria</vt:lpstr>
      <vt:lpstr>Ruolo della moneta fiduciaria</vt:lpstr>
      <vt:lpstr>Ruolo della moneta fiduciaria</vt:lpstr>
      <vt:lpstr>Ruolo della moneta fiduciaria</vt:lpstr>
      <vt:lpstr>La neutralità della moneta</vt:lpstr>
      <vt:lpstr>Conclusione</vt:lpstr>
      <vt:lpstr>Crescita monetaria ed inflazione</vt:lpstr>
      <vt:lpstr>Crescita monetaria ed inflazione</vt:lpstr>
      <vt:lpstr>Crescita monetaria ed inflazione</vt:lpstr>
      <vt:lpstr>Crescita monetaria ed inflazione</vt:lpstr>
      <vt:lpstr>Crescita monetaria e inflazione</vt:lpstr>
      <vt:lpstr>Crescita monetaria e inflazione</vt:lpstr>
      <vt:lpstr>Crescita monetaria e inflazione</vt:lpstr>
      <vt:lpstr>Crescita monetaria e inflazione</vt:lpstr>
      <vt:lpstr>Crescita monetaria e inflazione</vt:lpstr>
      <vt:lpstr>Crescita monetaria e inflazione</vt:lpstr>
      <vt:lpstr>Crescita monetaria e inflazione</vt:lpstr>
      <vt:lpstr>Crescita monetaria e inflazione</vt:lpstr>
      <vt:lpstr>Crescita monetaria ed inflazione</vt:lpstr>
      <vt:lpstr>Crescita monetaria ed inflazione</vt:lpstr>
      <vt:lpstr>Crescita monetaria ed inflazione</vt:lpstr>
      <vt:lpstr>Presentazione standard di PowerPoint</vt:lpstr>
      <vt:lpstr>Crescita monetaria ed inflazione</vt:lpstr>
      <vt:lpstr>Crescita monetaria ed inflazione</vt:lpstr>
      <vt:lpstr>Crescita monetaria ed inflazione</vt:lpstr>
      <vt:lpstr>SIGNORAGGIO</vt:lpstr>
      <vt:lpstr>Modello con spesa pubblica finanziata con moneta</vt:lpstr>
      <vt:lpstr>signoraggio</vt:lpstr>
      <vt:lpstr>signoraggio</vt:lpstr>
      <vt:lpstr>signoraggio</vt:lpstr>
      <vt:lpstr>signoraggio</vt:lpstr>
      <vt:lpstr>IMPOSTA DA INFLAZIONE</vt:lpstr>
      <vt:lpstr>Imposta da Inflazione</vt:lpstr>
      <vt:lpstr>Imposta da inflazione</vt:lpstr>
      <vt:lpstr>Domanda di moneta</vt:lpstr>
      <vt:lpstr>Domanda di moneta</vt:lpstr>
      <vt:lpstr>Currency substitution e domanda di moneta</vt:lpstr>
      <vt:lpstr>Currency substitution</vt:lpstr>
      <vt:lpstr>Currency Substitution</vt:lpstr>
      <vt:lpstr>Currency substitution</vt:lpstr>
      <vt:lpstr>Currency Substitution</vt:lpstr>
      <vt:lpstr>Signoraggio</vt:lpstr>
      <vt:lpstr>Riserva obbligatoria e signoraggio in percentuale PIL (1980-91)  fonte: IFS</vt:lpstr>
      <vt:lpstr>America latina (1980-91) fonte: IFS</vt:lpstr>
      <vt:lpstr>Currency Board</vt:lpstr>
      <vt:lpstr>Dollarizzazione</vt:lpstr>
      <vt:lpstr>Dollarizzazione</vt:lpstr>
      <vt:lpstr>Dollarizzazione e Currency Board: svantaggi</vt:lpstr>
      <vt:lpstr>Dollarizzazione e Currency Board : svantaggi</vt:lpstr>
      <vt:lpstr>Dollarizzazione e Currency Board : svantaggi</vt:lpstr>
      <vt:lpstr>Dollarizzazione e Currency Board : vantaggi</vt:lpstr>
      <vt:lpstr>Barro-Gordon model (cap 3 (B/M)</vt:lpstr>
      <vt:lpstr>Presentazione standard di PowerPoint</vt:lpstr>
      <vt:lpstr>Barro Gordon</vt:lpstr>
      <vt:lpstr>Barro-Gordon</vt:lpstr>
      <vt:lpstr>Barro gordon</vt:lpstr>
      <vt:lpstr>Barro Gordon</vt:lpstr>
      <vt:lpstr>Barro gordon</vt:lpstr>
      <vt:lpstr>Barro Gordon</vt:lpstr>
      <vt:lpstr>Barro-Gordon</vt:lpstr>
      <vt:lpstr>Politica monetaria secondo regole</vt:lpstr>
      <vt:lpstr>Politica monetaria secondo regole</vt:lpstr>
      <vt:lpstr>Barro Gordon</vt:lpstr>
      <vt:lpstr>Barro Gordon</vt:lpstr>
      <vt:lpstr>Barro gordon</vt:lpstr>
      <vt:lpstr>Barro Gordon</vt:lpstr>
      <vt:lpstr>Il ruolo della reputazione in un contesto di giochi ripetuti.</vt:lpstr>
      <vt:lpstr>Giochi ripetuti : Reputazione</vt:lpstr>
      <vt:lpstr>Giochi ripetuti:REPUTAZIONE</vt:lpstr>
      <vt:lpstr>Conclusione</vt:lpstr>
      <vt:lpstr>Trade off tra stabilizzazione e credibilità</vt:lpstr>
      <vt:lpstr>Indipendenza della Banca centrale dal governo</vt:lpstr>
      <vt:lpstr>Modello di Rogoff (1985)</vt:lpstr>
      <vt:lpstr>Rogoff</vt:lpstr>
      <vt:lpstr>Rogoff</vt:lpstr>
      <vt:lpstr>Indipendenza della Banca Centrale e Stabilizzazione </vt:lpstr>
      <vt:lpstr>Svantaggi dal lato della stabilizzazione</vt:lpstr>
      <vt:lpstr>Barro gordon</vt:lpstr>
      <vt:lpstr>Optimal stabilisation</vt:lpstr>
      <vt:lpstr>Stabilizzazione con un governatore conservatore allla Rogoff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dc:creator>
  <cp:lastModifiedBy>daniele filacchioni</cp:lastModifiedBy>
  <cp:revision>69</cp:revision>
  <cp:lastPrinted>1601-01-01T00:00:00Z</cp:lastPrinted>
  <dcterms:created xsi:type="dcterms:W3CDTF">1601-01-01T00:00:00Z</dcterms:created>
  <dcterms:modified xsi:type="dcterms:W3CDTF">2018-09-19T17:19:37Z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