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DF3A19-4C10-4508-B3D9-04E44151C3B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43398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5147B8-E5BF-4D26-AFDD-73B5411F048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9656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BE7A8-8BD8-4810-A134-814DC6DDCF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4588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7713AD-FB37-4EB2-8B7A-B129EB38124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0421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51C826-1F50-4B6C-BF44-D6299562C7A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66327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1989DA-D003-48C3-947A-8F0074C3A8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0359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9F9ED-820E-4E3A-8853-C6FF1B8BFAE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7485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9CE463-97E4-4DE8-B706-78E80D5D414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3844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311A72-8F10-46A4-ABB5-11FDBBE5C4C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7836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BE75D-F246-412B-9425-B73F6AD7DAE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99952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42C3DE-2A37-48D7-9731-03F58CDC05D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026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pPr fontAlgn="base">
              <a:spcBef>
                <a:spcPct val="0"/>
              </a:spcBef>
              <a:spcAft>
                <a:spcPct val="0"/>
              </a:spcAft>
              <a:defRPr/>
            </a:pPr>
            <a:fld id="{80794151-75AD-4914-AA36-4DBA3EBBACFA}" type="slidenum">
              <a:rPr lang="it-IT" altLang="it-IT" sz="1400">
                <a:solidFill>
                  <a:srgbClr val="000000"/>
                </a:solidFill>
              </a:rPr>
              <a:pPr fontAlgn="base">
                <a:spcBef>
                  <a:spcPct val="0"/>
                </a:spcBef>
                <a:spcAft>
                  <a:spcPct val="0"/>
                </a:spcAft>
                <a:defRPr/>
              </a:pPr>
              <a:t>‹N›</a:t>
            </a:fld>
            <a:endParaRPr lang="it-IT" altLang="it-IT" sz="1400">
              <a:solidFill>
                <a:srgbClr val="000000"/>
              </a:solidFill>
            </a:endParaRPr>
          </a:p>
        </p:txBody>
      </p:sp>
    </p:spTree>
    <p:extLst>
      <p:ext uri="{BB962C8B-B14F-4D97-AF65-F5344CB8AC3E}">
        <p14:creationId xmlns:p14="http://schemas.microsoft.com/office/powerpoint/2010/main" val="2439674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87" r="43065"/>
          <a:stretch/>
        </p:blipFill>
        <p:spPr bwMode="auto">
          <a:xfrm>
            <a:off x="0" y="684212"/>
            <a:ext cx="5097661" cy="591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5"/>
          <p:cNvSpPr txBox="1">
            <a:spLocks noChangeArrowheads="1"/>
          </p:cNvSpPr>
          <p:nvPr/>
        </p:nvSpPr>
        <p:spPr bwMode="auto">
          <a:xfrm>
            <a:off x="519113" y="-58738"/>
            <a:ext cx="75898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800">
                <a:solidFill>
                  <a:srgbClr val="000000"/>
                </a:solidFill>
                <a:latin typeface="Arial" pitchFamily="34" charset="0"/>
              </a:rPr>
              <a:t>Differential effects of aging in the hippocampus</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6936" r="6505" b="31754"/>
          <a:stretch/>
        </p:blipFill>
        <p:spPr bwMode="auto">
          <a:xfrm>
            <a:off x="5097662" y="663576"/>
            <a:ext cx="3938834" cy="619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Rectangle 6"/>
          <p:cNvSpPr>
            <a:spLocks noChangeArrowheads="1"/>
          </p:cNvSpPr>
          <p:nvPr/>
        </p:nvSpPr>
        <p:spPr bwMode="auto">
          <a:xfrm>
            <a:off x="5220072" y="2636912"/>
            <a:ext cx="3816424" cy="28803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2" name="CasellaDiTesto 1"/>
          <p:cNvSpPr txBox="1"/>
          <p:nvPr/>
        </p:nvSpPr>
        <p:spPr>
          <a:xfrm>
            <a:off x="2679224" y="6304436"/>
            <a:ext cx="2236510" cy="369332"/>
          </a:xfrm>
          <a:prstGeom prst="rect">
            <a:avLst/>
          </a:prstGeom>
          <a:solidFill>
            <a:schemeClr val="bg1"/>
          </a:solidFill>
        </p:spPr>
        <p:txBody>
          <a:bodyPr wrap="none" rtlCol="0">
            <a:spAutoFit/>
          </a:bodyPr>
          <a:lstStyle/>
          <a:p>
            <a:r>
              <a:rPr lang="it-IT" dirty="0">
                <a:solidFill>
                  <a:srgbClr val="000000"/>
                </a:solidFill>
                <a:latin typeface="Arial" panose="020B0604020202020204" pitchFamily="34" charset="0"/>
                <a:cs typeface="Arial" panose="020B0604020202020204" pitchFamily="34" charset="0"/>
              </a:rPr>
              <a:t>Corteccia </a:t>
            </a:r>
            <a:r>
              <a:rPr lang="it-IT" dirty="0" err="1">
                <a:solidFill>
                  <a:srgbClr val="000000"/>
                </a:solidFill>
                <a:latin typeface="Arial" panose="020B0604020202020204" pitchFamily="34" charset="0"/>
                <a:cs typeface="Arial" panose="020B0604020202020204" pitchFamily="34" charset="0"/>
              </a:rPr>
              <a:t>entorinale</a:t>
            </a:r>
            <a:endParaRPr lang="it-IT" dirty="0">
              <a:solidFill>
                <a:srgbClr val="000000"/>
              </a:solidFill>
              <a:latin typeface="Arial" panose="020B0604020202020204" pitchFamily="34" charset="0"/>
              <a:cs typeface="Arial" panose="020B0604020202020204" pitchFamily="34" charset="0"/>
            </a:endParaRPr>
          </a:p>
        </p:txBody>
      </p:sp>
      <p:sp>
        <p:nvSpPr>
          <p:cNvPr id="7" name="CasellaDiTesto 6"/>
          <p:cNvSpPr txBox="1"/>
          <p:nvPr/>
        </p:nvSpPr>
        <p:spPr>
          <a:xfrm>
            <a:off x="523275" y="6038284"/>
            <a:ext cx="1877437" cy="646331"/>
          </a:xfrm>
          <a:prstGeom prst="rect">
            <a:avLst/>
          </a:prstGeom>
          <a:solidFill>
            <a:schemeClr val="bg1"/>
          </a:solidFill>
        </p:spPr>
        <p:txBody>
          <a:bodyPr wrap="none" rtlCol="0">
            <a:spAutoFit/>
          </a:bodyPr>
          <a:lstStyle/>
          <a:p>
            <a:r>
              <a:rPr lang="it-IT" dirty="0">
                <a:solidFill>
                  <a:srgbClr val="000000"/>
                </a:solidFill>
                <a:latin typeface="Arial" panose="020B0604020202020204" pitchFamily="34" charset="0"/>
                <a:cs typeface="Arial" panose="020B0604020202020204" pitchFamily="34" charset="0"/>
              </a:rPr>
              <a:t>Strati profondi</a:t>
            </a:r>
          </a:p>
          <a:p>
            <a:r>
              <a:rPr lang="it-IT" dirty="0">
                <a:solidFill>
                  <a:srgbClr val="000000"/>
                </a:solidFill>
                <a:latin typeface="Arial" panose="020B0604020202020204" pitchFamily="34" charset="0"/>
                <a:cs typeface="Arial" panose="020B0604020202020204" pitchFamily="34" charset="0"/>
              </a:rPr>
              <a:t>Strati superficiali</a:t>
            </a:r>
          </a:p>
        </p:txBody>
      </p:sp>
      <p:sp>
        <p:nvSpPr>
          <p:cNvPr id="8" name="CasellaDiTesto 7"/>
          <p:cNvSpPr txBox="1"/>
          <p:nvPr/>
        </p:nvSpPr>
        <p:spPr>
          <a:xfrm>
            <a:off x="3626748" y="3270097"/>
            <a:ext cx="1377300" cy="369332"/>
          </a:xfrm>
          <a:prstGeom prst="rect">
            <a:avLst/>
          </a:prstGeom>
          <a:solidFill>
            <a:schemeClr val="bg1"/>
          </a:solidFill>
        </p:spPr>
        <p:txBody>
          <a:bodyPr wrap="none" rtlCol="0">
            <a:spAutoFit/>
          </a:bodyPr>
          <a:lstStyle/>
          <a:p>
            <a:r>
              <a:rPr lang="it-IT" dirty="0">
                <a:solidFill>
                  <a:srgbClr val="000000"/>
                </a:solidFill>
                <a:latin typeface="Arial" panose="020B0604020202020204" pitchFamily="34" charset="0"/>
                <a:cs typeface="Arial" panose="020B0604020202020204" pitchFamily="34" charset="0"/>
              </a:rPr>
              <a:t>Ippocampo </a:t>
            </a:r>
          </a:p>
        </p:txBody>
      </p:sp>
      <p:sp>
        <p:nvSpPr>
          <p:cNvPr id="9" name="CasellaDiTesto 8"/>
          <p:cNvSpPr txBox="1"/>
          <p:nvPr/>
        </p:nvSpPr>
        <p:spPr>
          <a:xfrm>
            <a:off x="-1840" y="3054951"/>
            <a:ext cx="2236510" cy="369332"/>
          </a:xfrm>
          <a:prstGeom prst="rect">
            <a:avLst/>
          </a:prstGeom>
          <a:solidFill>
            <a:schemeClr val="bg1"/>
          </a:solidFill>
        </p:spPr>
        <p:txBody>
          <a:bodyPr wrap="none" rtlCol="0">
            <a:spAutoFit/>
          </a:bodyPr>
          <a:lstStyle/>
          <a:p>
            <a:r>
              <a:rPr lang="it-IT" dirty="0">
                <a:solidFill>
                  <a:srgbClr val="000000"/>
                </a:solidFill>
                <a:latin typeface="Arial" panose="020B0604020202020204" pitchFamily="34" charset="0"/>
                <a:cs typeface="Arial" panose="020B0604020202020204" pitchFamily="34" charset="0"/>
              </a:rPr>
              <a:t>Corteccia </a:t>
            </a:r>
            <a:r>
              <a:rPr lang="it-IT" dirty="0" err="1">
                <a:solidFill>
                  <a:srgbClr val="000000"/>
                </a:solidFill>
                <a:latin typeface="Arial" panose="020B0604020202020204" pitchFamily="34" charset="0"/>
                <a:cs typeface="Arial" panose="020B0604020202020204" pitchFamily="34" charset="0"/>
              </a:rPr>
              <a:t>entorinale</a:t>
            </a:r>
            <a:endParaRPr lang="it-IT" dirty="0">
              <a:solidFill>
                <a:srgbClr val="000000"/>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25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pic>
        <p:nvPicPr>
          <p:cNvPr id="60418" name="Picture 2" descr="larg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113" y="1252538"/>
            <a:ext cx="6048375"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63500" y="115888"/>
            <a:ext cx="89900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a:solidFill>
                  <a:srgbClr val="FFFFFF"/>
                </a:solidFill>
                <a:latin typeface="Arial" pitchFamily="34" charset="0"/>
              </a:rPr>
              <a:t>Riduzione della neurogenesi nel giro dentato con l’età: uomo e roditore</a:t>
            </a:r>
          </a:p>
        </p:txBody>
      </p:sp>
      <p:sp>
        <p:nvSpPr>
          <p:cNvPr id="60420" name="Text Box 4"/>
          <p:cNvSpPr txBox="1">
            <a:spLocks noChangeArrowheads="1"/>
          </p:cNvSpPr>
          <p:nvPr/>
        </p:nvSpPr>
        <p:spPr bwMode="auto">
          <a:xfrm>
            <a:off x="7680325" y="5949950"/>
            <a:ext cx="1463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1400">
                <a:solidFill>
                  <a:srgbClr val="FFFFFF"/>
                </a:solidFill>
                <a:latin typeface="Arial" pitchFamily="34" charset="0"/>
              </a:rPr>
              <a:t>Kheirbeck and Hen, 2013</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835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12700" y="981075"/>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3600" dirty="0">
                <a:solidFill>
                  <a:srgbClr val="000000"/>
                </a:solidFill>
                <a:latin typeface="Arial" pitchFamily="34" charset="0"/>
              </a:rPr>
              <a:t>Ruolo della neurogenesi ippocampale nella memoria:</a:t>
            </a:r>
          </a:p>
          <a:p>
            <a:pPr algn="ctr" eaLnBrk="1" fontAlgn="base" hangingPunct="1">
              <a:spcBef>
                <a:spcPct val="0"/>
              </a:spcBef>
              <a:spcAft>
                <a:spcPct val="0"/>
              </a:spcAft>
              <a:buFontTx/>
              <a:buNone/>
            </a:pPr>
            <a:endParaRPr lang="it-IT" altLang="it-IT" sz="3600" dirty="0">
              <a:solidFill>
                <a:srgbClr val="000000"/>
              </a:solidFill>
              <a:latin typeface="Arial" pitchFamily="34" charset="0"/>
            </a:endParaRPr>
          </a:p>
          <a:p>
            <a:pPr algn="ctr" eaLnBrk="1" fontAlgn="base" hangingPunct="1">
              <a:spcBef>
                <a:spcPct val="0"/>
              </a:spcBef>
              <a:spcAft>
                <a:spcPct val="0"/>
              </a:spcAft>
              <a:buFontTx/>
              <a:buNone/>
            </a:pPr>
            <a:r>
              <a:rPr lang="it-IT" altLang="it-IT" sz="3600" dirty="0">
                <a:solidFill>
                  <a:srgbClr val="000000"/>
                </a:solidFill>
                <a:latin typeface="Arial" pitchFamily="34" charset="0"/>
              </a:rPr>
              <a:t>Vedi lezioni sui meccanismi di plasticità neuronale nel primo modulo</a:t>
            </a:r>
          </a:p>
          <a:p>
            <a:pPr algn="ctr" eaLnBrk="1" fontAlgn="base" hangingPunct="1">
              <a:spcBef>
                <a:spcPct val="0"/>
              </a:spcBef>
              <a:spcAft>
                <a:spcPct val="0"/>
              </a:spcAft>
              <a:buFontTx/>
              <a:buNone/>
            </a:pPr>
            <a:endParaRPr lang="it-IT" altLang="it-IT" sz="3600" dirty="0">
              <a:solidFill>
                <a:srgbClr val="000000"/>
              </a:solidFill>
              <a:latin typeface="Arial" pitchFamily="34" charset="0"/>
            </a:endParaRPr>
          </a:p>
          <a:p>
            <a:pPr algn="ctr" eaLnBrk="1" fontAlgn="base" hangingPunct="1">
              <a:spcBef>
                <a:spcPct val="0"/>
              </a:spcBef>
              <a:spcAft>
                <a:spcPct val="0"/>
              </a:spcAft>
              <a:buFontTx/>
              <a:buNone/>
            </a:pPr>
            <a:endParaRPr lang="it-IT" altLang="it-IT" sz="3600" dirty="0">
              <a:solidFill>
                <a:srgbClr val="000000"/>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172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42863" y="260350"/>
            <a:ext cx="9228138"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a:solidFill>
                  <a:srgbClr val="000000"/>
                </a:solidFill>
                <a:latin typeface="Arial" pitchFamily="34" charset="0"/>
              </a:rPr>
              <a:t>The human dentate gyrus plays a part in ‘pattern separation, a cognitive operation that allows similar stimuli flowing through the hippocampal circuit to be represented with distinct neural codes </a:t>
            </a:r>
            <a:r>
              <a:rPr lang="it-IT" altLang="it-IT" b="1">
                <a:solidFill>
                  <a:srgbClr val="000000"/>
                </a:solidFill>
                <a:latin typeface="Arial" pitchFamily="34" charset="0"/>
              </a:rPr>
              <a:t>allowing correct storage of the spatial and temporal contex of a memory</a:t>
            </a:r>
            <a:r>
              <a:rPr lang="it-IT" altLang="it-IT">
                <a:solidFill>
                  <a:srgbClr val="000000"/>
                </a:solidFill>
                <a:latin typeface="Arial" pitchFamily="34" charset="0"/>
              </a:rPr>
              <a:t> (effects of block of neurogenesis on pattern separation, Gage-Bussey e vanPraag). </a:t>
            </a:r>
          </a:p>
          <a:p>
            <a:pPr algn="ctr" eaLnBrk="1" fontAlgn="base" hangingPunct="1">
              <a:spcBef>
                <a:spcPct val="0"/>
              </a:spcBef>
              <a:spcAft>
                <a:spcPct val="0"/>
              </a:spcAft>
              <a:buFontTx/>
              <a:buNone/>
            </a:pPr>
            <a:endParaRPr lang="it-IT" altLang="it-IT">
              <a:solidFill>
                <a:srgbClr val="000000"/>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168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42863" y="69850"/>
            <a:ext cx="9228138" cy="545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a:solidFill>
                  <a:srgbClr val="000000"/>
                </a:solidFill>
                <a:latin typeface="Arial" pitchFamily="34" charset="0"/>
              </a:rPr>
              <a:t>Impairments in these tasks have been documented in ageing subjects (see also van Praag) and have been interpreted as confirming previous fMRI findings that implicated the dentate gyrus in normal ageing. </a:t>
            </a:r>
          </a:p>
          <a:p>
            <a:pPr algn="ctr" eaLnBrk="1" fontAlgn="base" hangingPunct="1">
              <a:spcBef>
                <a:spcPct val="0"/>
              </a:spcBef>
              <a:spcAft>
                <a:spcPct val="0"/>
              </a:spcAft>
              <a:buFontTx/>
              <a:buNone/>
            </a:pPr>
            <a:endParaRPr lang="it-IT" altLang="it-IT">
              <a:solidFill>
                <a:srgbClr val="000000"/>
              </a:solidFill>
              <a:latin typeface="Arial" pitchFamily="34" charset="0"/>
            </a:endParaRPr>
          </a:p>
          <a:p>
            <a:pPr algn="ctr" eaLnBrk="1" fontAlgn="base" hangingPunct="1">
              <a:spcBef>
                <a:spcPct val="0"/>
              </a:spcBef>
              <a:spcAft>
                <a:spcPct val="0"/>
              </a:spcAft>
              <a:buFontTx/>
              <a:buNone/>
            </a:pPr>
            <a:r>
              <a:rPr lang="it-IT" altLang="it-IT">
                <a:solidFill>
                  <a:srgbClr val="000000"/>
                </a:solidFill>
                <a:latin typeface="Arial" pitchFamily="34" charset="0"/>
              </a:rPr>
              <a:t>Although the computational process underlying pattern separation occurs within the dentate gyrus itself, impaired performance might also be expected with upstream lesions in the entorhinal cortex.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99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ChangeArrowheads="1"/>
          </p:cNvSpPr>
          <p:nvPr/>
        </p:nvSpPr>
        <p:spPr bwMode="auto">
          <a:xfrm>
            <a:off x="0" y="0"/>
            <a:ext cx="9144000" cy="67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a:solidFill>
                  <a:srgbClr val="000000"/>
                </a:solidFill>
                <a:latin typeface="Arial" pitchFamily="34" charset="0"/>
              </a:rPr>
              <a:t>NB (for the next lectures):</a:t>
            </a:r>
          </a:p>
          <a:p>
            <a:pPr algn="ctr" eaLnBrk="1" fontAlgn="base" hangingPunct="1">
              <a:spcBef>
                <a:spcPct val="0"/>
              </a:spcBef>
              <a:spcAft>
                <a:spcPct val="0"/>
              </a:spcAft>
              <a:buFontTx/>
              <a:buNone/>
            </a:pPr>
            <a:endParaRPr lang="it-IT" altLang="it-IT" sz="2800">
              <a:solidFill>
                <a:srgbClr val="000000"/>
              </a:solidFill>
              <a:latin typeface="Arial" pitchFamily="34" charset="0"/>
            </a:endParaRPr>
          </a:p>
          <a:p>
            <a:pPr algn="ctr" eaLnBrk="1" fontAlgn="base" hangingPunct="1">
              <a:spcBef>
                <a:spcPct val="0"/>
              </a:spcBef>
              <a:spcAft>
                <a:spcPct val="0"/>
              </a:spcAft>
              <a:buFontTx/>
              <a:buNone/>
            </a:pPr>
            <a:r>
              <a:rPr lang="it-IT" altLang="it-IT" sz="2800">
                <a:solidFill>
                  <a:srgbClr val="000000"/>
                </a:solidFill>
                <a:latin typeface="Arial" pitchFamily="34" charset="0"/>
              </a:rPr>
              <a:t>While aging and Alzheimer’s disease may in some cases be “superimposed”, there is not a simple linear trajectory where we all end up with the disease. </a:t>
            </a:r>
          </a:p>
          <a:p>
            <a:pPr algn="ctr" eaLnBrk="1" fontAlgn="base" hangingPunct="1">
              <a:spcBef>
                <a:spcPct val="0"/>
              </a:spcBef>
              <a:spcAft>
                <a:spcPct val="0"/>
              </a:spcAft>
              <a:buFontTx/>
              <a:buNone/>
            </a:pPr>
            <a:r>
              <a:rPr lang="it-IT" altLang="it-IT" sz="2800">
                <a:solidFill>
                  <a:srgbClr val="000000"/>
                </a:solidFill>
                <a:latin typeface="Arial" pitchFamily="34" charset="0"/>
              </a:rPr>
              <a:t>Rather, aging has a different neural signature, supporting the contention that </a:t>
            </a:r>
            <a:r>
              <a:rPr lang="it-IT" altLang="it-IT" sz="2800" u="sng">
                <a:solidFill>
                  <a:srgbClr val="000000"/>
                </a:solidFill>
                <a:latin typeface="Arial" pitchFamily="34" charset="0"/>
              </a:rPr>
              <a:t>aging and Alzheimer’s disease are distinct</a:t>
            </a:r>
            <a:r>
              <a:rPr lang="it-IT" altLang="it-IT" sz="2800">
                <a:solidFill>
                  <a:srgbClr val="000000"/>
                </a:solidFill>
                <a:latin typeface="Arial" pitchFamily="34" charset="0"/>
              </a:rPr>
              <a:t>.</a:t>
            </a:r>
          </a:p>
          <a:p>
            <a:pPr algn="ctr" eaLnBrk="1" fontAlgn="base" hangingPunct="1">
              <a:spcBef>
                <a:spcPct val="0"/>
              </a:spcBef>
              <a:spcAft>
                <a:spcPct val="0"/>
              </a:spcAft>
              <a:buFontTx/>
              <a:buNone/>
            </a:pPr>
            <a:endParaRPr lang="it-IT" altLang="it-IT" sz="1800">
              <a:solidFill>
                <a:srgbClr val="000000"/>
              </a:solidFill>
              <a:latin typeface="Arial" pitchFamily="34" charset="0"/>
            </a:endParaRPr>
          </a:p>
          <a:p>
            <a:pPr algn="ctr" eaLnBrk="1" fontAlgn="base" hangingPunct="1">
              <a:spcBef>
                <a:spcPct val="0"/>
              </a:spcBef>
              <a:spcAft>
                <a:spcPct val="0"/>
              </a:spcAft>
              <a:buFontTx/>
              <a:buNone/>
            </a:pPr>
            <a:r>
              <a:rPr lang="it-IT" altLang="it-IT" sz="2800">
                <a:solidFill>
                  <a:srgbClr val="000000"/>
                </a:solidFill>
                <a:latin typeface="Arial" pitchFamily="34" charset="0"/>
              </a:rPr>
              <a:t>Staub et al., 2006: in participants with amnestic MCI,</a:t>
            </a:r>
          </a:p>
          <a:p>
            <a:pPr algn="ctr" eaLnBrk="1" fontAlgn="base" hangingPunct="1">
              <a:spcBef>
                <a:spcPct val="0"/>
              </a:spcBef>
              <a:spcAft>
                <a:spcPct val="0"/>
              </a:spcAft>
              <a:buFontTx/>
              <a:buNone/>
            </a:pPr>
            <a:r>
              <a:rPr lang="it-IT" altLang="it-IT" sz="2800">
                <a:solidFill>
                  <a:srgbClr val="000000"/>
                </a:solidFill>
                <a:latin typeface="Arial" pitchFamily="34" charset="0"/>
              </a:rPr>
              <a:t>compared with age-matched controls, results showed a significant decrease in white matter volume in the region of the parahippocampal gyrus that includes the perforant path. There was also significant atrophy in both the entorhinal cortex and the hippocampus. </a:t>
            </a:r>
          </a:p>
          <a:p>
            <a:pPr algn="ctr" eaLnBrk="1" fontAlgn="base" hangingPunct="1">
              <a:spcBef>
                <a:spcPct val="0"/>
              </a:spcBef>
              <a:spcAft>
                <a:spcPct val="0"/>
              </a:spcAft>
              <a:buFontTx/>
              <a:buNone/>
            </a:pPr>
            <a:endParaRPr lang="it-IT" altLang="it-IT" sz="2800">
              <a:solidFill>
                <a:srgbClr val="000000"/>
              </a:solidFill>
              <a:latin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80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4">
            <a:extLst>
              <a:ext uri="{28A0092B-C50C-407E-A947-70E740481C1C}">
                <a14:useLocalDpi xmlns:a14="http://schemas.microsoft.com/office/drawing/2010/main" val="0"/>
              </a:ext>
            </a:extLst>
          </a:blip>
          <a:srcRect b="44745"/>
          <a:stretch>
            <a:fillRect/>
          </a:stretch>
        </p:blipFill>
        <p:spPr bwMode="auto">
          <a:xfrm>
            <a:off x="0" y="0"/>
            <a:ext cx="6372225"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t="56296" r="8281"/>
          <a:stretch>
            <a:fillRect/>
          </a:stretch>
        </p:blipFill>
        <p:spPr bwMode="auto">
          <a:xfrm>
            <a:off x="4572000" y="2997200"/>
            <a:ext cx="45720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Rectangle 6"/>
          <p:cNvSpPr>
            <a:spLocks noChangeArrowheads="1"/>
          </p:cNvSpPr>
          <p:nvPr/>
        </p:nvSpPr>
        <p:spPr bwMode="auto">
          <a:xfrm>
            <a:off x="4572000" y="2708275"/>
            <a:ext cx="4572000" cy="39608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62469" name="Rectangle 7"/>
          <p:cNvSpPr>
            <a:spLocks noChangeArrowheads="1"/>
          </p:cNvSpPr>
          <p:nvPr/>
        </p:nvSpPr>
        <p:spPr bwMode="auto">
          <a:xfrm>
            <a:off x="311150" y="188913"/>
            <a:ext cx="1800225" cy="431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62470" name="Text Box 8"/>
          <p:cNvSpPr txBox="1">
            <a:spLocks noChangeArrowheads="1"/>
          </p:cNvSpPr>
          <p:nvPr/>
        </p:nvSpPr>
        <p:spPr bwMode="auto">
          <a:xfrm>
            <a:off x="808038" y="6164263"/>
            <a:ext cx="1554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000000"/>
                </a:solidFill>
                <a:latin typeface="Arial" pitchFamily="34" charset="0"/>
              </a:rPr>
              <a:t>Small et al., 2011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445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ChangeArrowheads="1"/>
          </p:cNvSpPr>
          <p:nvPr/>
        </p:nvSpPr>
        <p:spPr bwMode="auto">
          <a:xfrm>
            <a:off x="1763713" y="44450"/>
            <a:ext cx="7380287"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eaLnBrk="0" hangingPunct="0">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lvl="4" eaLnBrk="1" fontAlgn="base" hangingPunct="1">
              <a:spcBef>
                <a:spcPct val="0"/>
              </a:spcBef>
              <a:spcAft>
                <a:spcPct val="0"/>
              </a:spcAft>
              <a:buFontTx/>
              <a:buNone/>
            </a:pPr>
            <a:r>
              <a:rPr lang="it-IT" altLang="it-IT" sz="1800" b="1">
                <a:solidFill>
                  <a:srgbClr val="000000"/>
                </a:solidFill>
                <a:latin typeface="Arial" pitchFamily="34" charset="0"/>
              </a:rPr>
              <a:t>Regional vulnerability and metabolic state differentiate disorders that affect the hippocampal formation. </a:t>
            </a:r>
            <a:r>
              <a:rPr lang="it-IT" altLang="it-IT" sz="1800">
                <a:solidFill>
                  <a:srgbClr val="000000"/>
                </a:solidFill>
                <a:latin typeface="Arial" pitchFamily="34" charset="0"/>
              </a:rPr>
              <a:t>Although multiple hippocampal subregions can be affected in disorders, </a:t>
            </a:r>
            <a:r>
              <a:rPr lang="it-IT" altLang="it-IT" sz="1800" b="1">
                <a:solidFill>
                  <a:srgbClr val="000000"/>
                </a:solidFill>
                <a:latin typeface="Arial" pitchFamily="34" charset="0"/>
              </a:rPr>
              <a:t>by comparing patterns of alterations that are observed by functional and structural MRI it is possible to isolate individual subregions differentially affected by each disorder</a:t>
            </a:r>
            <a:r>
              <a:rPr lang="it-IT" altLang="it-IT" sz="1800">
                <a:solidFill>
                  <a:srgbClr val="000000"/>
                </a:solidFill>
                <a:latin typeface="Arial" pitchFamily="34" charset="0"/>
              </a:rPr>
              <a:t>. Furthermore, functional imaging techniques that are sensitive to metabolic state have suggested that some hippocampus-based disorders are characterized by hypometabolism (shown in blue), whereas others are abnormally hypermetabolic. </a:t>
            </a:r>
          </a:p>
          <a:p>
            <a:pPr lvl="4" eaLnBrk="1" fontAlgn="base" hangingPunct="1">
              <a:spcBef>
                <a:spcPct val="0"/>
              </a:spcBef>
              <a:spcAft>
                <a:spcPct val="0"/>
              </a:spcAft>
              <a:buFontTx/>
              <a:buNone/>
            </a:pPr>
            <a:r>
              <a:rPr lang="it-IT" altLang="it-IT" sz="1800" b="1">
                <a:solidFill>
                  <a:srgbClr val="000000"/>
                </a:solidFill>
                <a:latin typeface="Arial" pitchFamily="34" charset="0"/>
              </a:rPr>
              <a:t>a </a:t>
            </a:r>
            <a:r>
              <a:rPr lang="it-IT" altLang="it-IT" sz="1800">
                <a:solidFill>
                  <a:srgbClr val="000000"/>
                </a:solidFill>
                <a:latin typeface="Arial" pitchFamily="34" charset="0"/>
              </a:rPr>
              <a:t>| Alzheimer’s disease, vascular disease and ageing all contribute to hippocampal alterations in late life. A direct comparison suggests that the entorhinal cortex (EC) is differentially associated with Alzheimer’s disease and the CA1 with vascular disease, whereas the </a:t>
            </a:r>
            <a:r>
              <a:rPr lang="it-IT" altLang="it-IT" sz="1800" b="1">
                <a:solidFill>
                  <a:srgbClr val="000000"/>
                </a:solidFill>
                <a:latin typeface="Arial" pitchFamily="34" charset="0"/>
              </a:rPr>
              <a:t>ageing process per se seems to differentially target the dentate gyrus (DG).</a:t>
            </a:r>
            <a:r>
              <a:rPr lang="it-IT" altLang="it-IT" sz="1800">
                <a:solidFill>
                  <a:srgbClr val="000000"/>
                </a:solidFill>
                <a:latin typeface="Arial" pitchFamily="34" charset="0"/>
              </a:rPr>
              <a:t> </a:t>
            </a:r>
          </a:p>
          <a:p>
            <a:pPr lvl="4" eaLnBrk="1" fontAlgn="base" hangingPunct="1">
              <a:spcBef>
                <a:spcPct val="0"/>
              </a:spcBef>
              <a:spcAft>
                <a:spcPct val="0"/>
              </a:spcAft>
              <a:buFontTx/>
              <a:buNone/>
            </a:pPr>
            <a:endParaRPr lang="it-IT" altLang="it-IT" sz="1800">
              <a:solidFill>
                <a:srgbClr val="000000"/>
              </a:solidFill>
              <a:latin typeface="Arial" pitchFamily="34" charset="0"/>
            </a:endParaRPr>
          </a:p>
          <a:p>
            <a:pPr lvl="4" eaLnBrk="1" fontAlgn="base" hangingPunct="1">
              <a:spcBef>
                <a:spcPct val="0"/>
              </a:spcBef>
              <a:spcAft>
                <a:spcPct val="0"/>
              </a:spcAft>
              <a:buFontTx/>
              <a:buNone/>
            </a:pPr>
            <a:r>
              <a:rPr lang="it-IT" altLang="it-IT" sz="1800" b="1">
                <a:solidFill>
                  <a:srgbClr val="000000"/>
                </a:solidFill>
                <a:latin typeface="Arial" pitchFamily="34" charset="0"/>
              </a:rPr>
              <a:t>Hypometabolism has been localized to the EC in Alzheimer’s disease, to CA1 in vascular disease and the DG in ageing.</a:t>
            </a:r>
            <a:r>
              <a:rPr lang="it-IT" altLang="it-IT" sz="1800">
                <a:solidFill>
                  <a:srgbClr val="000000"/>
                </a:solidFill>
                <a:latin typeface="Arial" pitchFamily="34" charset="0"/>
              </a:rPr>
              <a:t> </a:t>
            </a:r>
          </a:p>
        </p:txBody>
      </p:sp>
      <p:pic>
        <p:nvPicPr>
          <p:cNvPr id="706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19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6"/>
          <p:cNvSpPr txBox="1">
            <a:spLocks noChangeArrowheads="1"/>
          </p:cNvSpPr>
          <p:nvPr/>
        </p:nvSpPr>
        <p:spPr bwMode="auto">
          <a:xfrm>
            <a:off x="231775" y="471488"/>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000" b="1">
                <a:solidFill>
                  <a:srgbClr val="000000"/>
                </a:solidFill>
                <a:latin typeface="Arial" pitchFamily="34" charset="0"/>
              </a:rPr>
              <a:t>AD</a:t>
            </a:r>
          </a:p>
        </p:txBody>
      </p:sp>
      <p:sp>
        <p:nvSpPr>
          <p:cNvPr id="70661" name="Text Box 7"/>
          <p:cNvSpPr txBox="1">
            <a:spLocks noChangeArrowheads="1"/>
          </p:cNvSpPr>
          <p:nvPr/>
        </p:nvSpPr>
        <p:spPr bwMode="auto">
          <a:xfrm>
            <a:off x="179388" y="3032125"/>
            <a:ext cx="552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000" b="1">
                <a:solidFill>
                  <a:srgbClr val="000000"/>
                </a:solidFill>
                <a:latin typeface="Arial" pitchFamily="34" charset="0"/>
              </a:rPr>
              <a:t>VD</a:t>
            </a:r>
          </a:p>
        </p:txBody>
      </p:sp>
      <p:sp>
        <p:nvSpPr>
          <p:cNvPr id="70662" name="Text Box 8"/>
          <p:cNvSpPr txBox="1">
            <a:spLocks noChangeArrowheads="1"/>
          </p:cNvSpPr>
          <p:nvPr/>
        </p:nvSpPr>
        <p:spPr bwMode="auto">
          <a:xfrm>
            <a:off x="179388" y="4652963"/>
            <a:ext cx="101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000" b="1">
                <a:solidFill>
                  <a:srgbClr val="000000"/>
                </a:solidFill>
                <a:latin typeface="Arial" pitchFamily="34" charset="0"/>
              </a:rPr>
              <a:t>AGING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501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39688" y="373063"/>
            <a:ext cx="9221788" cy="447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b="1">
                <a:solidFill>
                  <a:srgbClr val="000000"/>
                </a:solidFill>
                <a:latin typeface="Arial" pitchFamily="34" charset="0"/>
              </a:rPr>
              <a:t>Hippocampal vulnerability to insults of different nature is regionally specific.</a:t>
            </a:r>
          </a:p>
          <a:p>
            <a:pPr algn="ctr" eaLnBrk="1" fontAlgn="base" hangingPunct="1">
              <a:spcBef>
                <a:spcPct val="0"/>
              </a:spcBef>
              <a:spcAft>
                <a:spcPct val="0"/>
              </a:spcAft>
              <a:buFontTx/>
              <a:buNone/>
            </a:pPr>
            <a:endParaRPr lang="it-IT" altLang="it-IT" b="1">
              <a:solidFill>
                <a:srgbClr val="000000"/>
              </a:solidFill>
              <a:latin typeface="Arial" pitchFamily="34" charset="0"/>
            </a:endParaRPr>
          </a:p>
          <a:p>
            <a:pPr algn="ctr" eaLnBrk="1" fontAlgn="base" hangingPunct="1">
              <a:spcBef>
                <a:spcPct val="0"/>
              </a:spcBef>
              <a:spcAft>
                <a:spcPct val="0"/>
              </a:spcAft>
              <a:buFontTx/>
              <a:buNone/>
            </a:pPr>
            <a:endParaRPr lang="it-IT" altLang="it-IT">
              <a:solidFill>
                <a:srgbClr val="000000"/>
              </a:solidFill>
              <a:latin typeface="Arial" pitchFamily="34" charset="0"/>
            </a:endParaRPr>
          </a:p>
          <a:p>
            <a:pPr algn="ctr" eaLnBrk="1" fontAlgn="base" hangingPunct="1">
              <a:spcBef>
                <a:spcPct val="0"/>
              </a:spcBef>
              <a:spcAft>
                <a:spcPct val="0"/>
              </a:spcAft>
              <a:buFontTx/>
              <a:buNone/>
            </a:pPr>
            <a:r>
              <a:rPr lang="it-IT" altLang="it-IT">
                <a:solidFill>
                  <a:srgbClr val="000000"/>
                </a:solidFill>
                <a:latin typeface="Arial" pitchFamily="34" charset="0"/>
              </a:rPr>
              <a:t>Recent gene-expression studies have established that each hippocampal subregion has a </a:t>
            </a:r>
            <a:r>
              <a:rPr lang="it-IT" altLang="it-IT" u="sng">
                <a:solidFill>
                  <a:srgbClr val="000000"/>
                </a:solidFill>
                <a:latin typeface="Arial" pitchFamily="34" charset="0"/>
              </a:rPr>
              <a:t>distinct molecular profile</a:t>
            </a:r>
            <a:r>
              <a:rPr lang="it-IT" altLang="it-IT">
                <a:solidFill>
                  <a:srgbClr val="000000"/>
                </a:solidFill>
                <a:latin typeface="Arial" pitchFamily="34" charset="0"/>
              </a:rPr>
              <a:t>, and this </a:t>
            </a:r>
            <a:r>
              <a:rPr lang="it-IT" altLang="it-IT" u="sng">
                <a:solidFill>
                  <a:srgbClr val="000000"/>
                </a:solidFill>
                <a:latin typeface="Arial" pitchFamily="34" charset="0"/>
              </a:rPr>
              <a:t>‘molecular anatomy’ provides a partial substrate for regional vulnerability</a:t>
            </a:r>
            <a:r>
              <a:rPr lang="it-IT" altLang="it-IT">
                <a:solidFill>
                  <a:srgbClr val="000000"/>
                </a:solidFill>
                <a:latin typeface="Arial" pitchFamily="34"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493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39688" y="77788"/>
            <a:ext cx="9221788"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a:solidFill>
                  <a:srgbClr val="000000"/>
                </a:solidFill>
                <a:latin typeface="Arial" pitchFamily="34" charset="0"/>
              </a:rPr>
              <a:t>The relatively high expression of certain NMDA receptors in CA1 helps to explain its vulnerability to excitotoxicity in the context of hypoxia and ischaemia associated with vascular disease whereas the high levels of corticoid receptors in the dentate gyrus confer vulnerability to the effects of the level of circulating corticosteroids.</a:t>
            </a:r>
          </a:p>
          <a:p>
            <a:pPr algn="ctr" eaLnBrk="1" fontAlgn="base" hangingPunct="1">
              <a:spcBef>
                <a:spcPct val="0"/>
              </a:spcBef>
              <a:spcAft>
                <a:spcPct val="0"/>
              </a:spcAft>
              <a:buFontTx/>
              <a:buNone/>
            </a:pPr>
            <a:endParaRPr lang="it-IT" altLang="it-IT" sz="900">
              <a:solidFill>
                <a:srgbClr val="000000"/>
              </a:solidFill>
              <a:latin typeface="Arial" pitchFamily="34" charset="0"/>
            </a:endParaRPr>
          </a:p>
          <a:p>
            <a:pPr algn="ctr" eaLnBrk="1" fontAlgn="base" hangingPunct="1">
              <a:spcBef>
                <a:spcPct val="0"/>
              </a:spcBef>
              <a:spcAft>
                <a:spcPct val="0"/>
              </a:spcAft>
              <a:buFontTx/>
              <a:buNone/>
            </a:pPr>
            <a:r>
              <a:rPr lang="it-IT" altLang="it-IT" sz="2800">
                <a:solidFill>
                  <a:srgbClr val="000000"/>
                </a:solidFill>
                <a:latin typeface="Arial" pitchFamily="34" charset="0"/>
              </a:rPr>
              <a:t>Different regions of the hippocampus have different involvements in  cognition.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90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12700" y="22225"/>
            <a:ext cx="9144000"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ja-JP" b="1">
                <a:solidFill>
                  <a:srgbClr val="000000"/>
                </a:solidFill>
                <a:latin typeface="Arial" pitchFamily="34" charset="0"/>
                <a:ea typeface="MS PGothic" pitchFamily="34" charset="-128"/>
              </a:rPr>
              <a:t>Aging effects on hippocampal neurogenesis</a:t>
            </a:r>
          </a:p>
          <a:p>
            <a:pPr algn="ctr" eaLnBrk="1" fontAlgn="base" hangingPunct="1">
              <a:spcBef>
                <a:spcPct val="0"/>
              </a:spcBef>
              <a:spcAft>
                <a:spcPct val="0"/>
              </a:spcAft>
              <a:buFontTx/>
              <a:buNone/>
            </a:pPr>
            <a:endParaRPr lang="en-GB" altLang="ja-JP" sz="2800">
              <a:solidFill>
                <a:srgbClr val="000000"/>
              </a:solidFill>
              <a:latin typeface="Arial" pitchFamily="34" charset="0"/>
              <a:ea typeface="MS PGothic" pitchFamily="34" charset="-128"/>
            </a:endParaRPr>
          </a:p>
          <a:p>
            <a:pPr algn="ctr" eaLnBrk="1" fontAlgn="base" hangingPunct="1">
              <a:spcBef>
                <a:spcPct val="0"/>
              </a:spcBef>
              <a:spcAft>
                <a:spcPct val="0"/>
              </a:spcAft>
              <a:buFontTx/>
              <a:buNone/>
            </a:pPr>
            <a:r>
              <a:rPr lang="en-GB" altLang="ja-JP" sz="2800">
                <a:solidFill>
                  <a:srgbClr val="000000"/>
                </a:solidFill>
                <a:latin typeface="Arial" pitchFamily="34" charset="0"/>
                <a:ea typeface="MS PGothic" pitchFamily="34" charset="-128"/>
              </a:rPr>
              <a:t>Aging strongly reduces hippocampal neurogenesis (dentate gyrus) across several species (see Amrein et al., 2010; Kempermann et al., 1998, 2002 and 2010). </a:t>
            </a:r>
          </a:p>
          <a:p>
            <a:pPr algn="ctr" eaLnBrk="1" fontAlgn="base" hangingPunct="1">
              <a:spcBef>
                <a:spcPct val="0"/>
              </a:spcBef>
              <a:spcAft>
                <a:spcPct val="0"/>
              </a:spcAft>
              <a:buFontTx/>
              <a:buNone/>
            </a:pPr>
            <a:endParaRPr lang="en-GB" altLang="ja-JP" sz="2800">
              <a:solidFill>
                <a:srgbClr val="000000"/>
              </a:solidFill>
              <a:latin typeface="Arial" pitchFamily="34" charset="0"/>
              <a:ea typeface="MS PGothic" pitchFamily="34" charset="-128"/>
            </a:endParaRPr>
          </a:p>
          <a:p>
            <a:pPr algn="ctr" eaLnBrk="1" fontAlgn="base" hangingPunct="1">
              <a:spcBef>
                <a:spcPct val="0"/>
              </a:spcBef>
              <a:spcAft>
                <a:spcPct val="0"/>
              </a:spcAft>
              <a:buFontTx/>
              <a:buNone/>
            </a:pPr>
            <a:r>
              <a:rPr lang="en-GB" altLang="ja-JP" sz="2800">
                <a:solidFill>
                  <a:srgbClr val="000000"/>
                </a:solidFill>
                <a:latin typeface="Arial" pitchFamily="34" charset="0"/>
                <a:ea typeface="MS PGothic" pitchFamily="34" charset="-128"/>
              </a:rPr>
              <a:t>(aside note: Recent evidence by Frisen group in Sweden (Spalding et al, 2013) found </a:t>
            </a:r>
            <a:r>
              <a:rPr lang="en-GB" altLang="ja-JP" sz="2800" u="sng">
                <a:solidFill>
                  <a:srgbClr val="000000"/>
                </a:solidFill>
                <a:latin typeface="Arial" pitchFamily="34" charset="0"/>
                <a:ea typeface="MS PGothic" pitchFamily="34" charset="-128"/>
              </a:rPr>
              <a:t>definitive evidence for DG neurogenesis in humans</a:t>
            </a:r>
            <a:r>
              <a:rPr lang="en-GB" altLang="ja-JP" sz="2800">
                <a:solidFill>
                  <a:srgbClr val="000000"/>
                </a:solidFill>
                <a:latin typeface="Arial" pitchFamily="34" charset="0"/>
                <a:ea typeface="MS PGothic" pitchFamily="34" charset="-128"/>
              </a:rPr>
              <a:t>. </a:t>
            </a:r>
            <a:r>
              <a:rPr lang="it-IT" altLang="ja-JP" sz="2800">
                <a:solidFill>
                  <a:srgbClr val="000000"/>
                </a:solidFill>
                <a:latin typeface="Arial" pitchFamily="34" charset="0"/>
                <a:ea typeface="MS PGothic" pitchFamily="34" charset="-128"/>
              </a:rPr>
              <a:t>By modelling the process of carbon 14 presence in brain cells, the team estimated that we generate around 1400 new neurons every day in the DG, roughly the same percentage as in rodents; most of them die, but some are integrated into DG circuits</a:t>
            </a:r>
            <a:r>
              <a:rPr lang="en-GB" altLang="ja-JP" sz="2800">
                <a:solidFill>
                  <a:srgbClr val="000000"/>
                </a:solidFill>
                <a:latin typeface="Arial" pitchFamily="34" charset="0"/>
                <a:ea typeface="MS PGothic" pitchFamily="34" charset="-128"/>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62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188913"/>
            <a:ext cx="8893175"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Rectangle 5"/>
          <p:cNvSpPr>
            <a:spLocks noChangeArrowheads="1"/>
          </p:cNvSpPr>
          <p:nvPr/>
        </p:nvSpPr>
        <p:spPr bwMode="auto">
          <a:xfrm>
            <a:off x="0" y="3844925"/>
            <a:ext cx="9144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400" b="1" u="sng">
                <a:solidFill>
                  <a:srgbClr val="000000"/>
                </a:solidFill>
                <a:latin typeface="Arial" pitchFamily="34" charset="0"/>
              </a:rPr>
              <a:t>The brain, time-stamped.</a:t>
            </a:r>
            <a:r>
              <a:rPr lang="it-IT" altLang="it-IT" sz="2400">
                <a:solidFill>
                  <a:srgbClr val="000000"/>
                </a:solidFill>
                <a:latin typeface="Arial" pitchFamily="34" charset="0"/>
              </a:rPr>
              <a:t> </a:t>
            </a:r>
          </a:p>
          <a:p>
            <a:pPr algn="ctr" eaLnBrk="1" fontAlgn="base" hangingPunct="1">
              <a:spcBef>
                <a:spcPct val="0"/>
              </a:spcBef>
              <a:spcAft>
                <a:spcPct val="0"/>
              </a:spcAft>
              <a:buFontTx/>
              <a:buNone/>
            </a:pPr>
            <a:r>
              <a:rPr lang="it-IT" altLang="it-IT" sz="2400">
                <a:solidFill>
                  <a:srgbClr val="000000"/>
                </a:solidFill>
                <a:latin typeface="Arial" pitchFamily="34" charset="0"/>
              </a:rPr>
              <a:t>Atmospheric 14C that was released during nuclear bomb tests between 1945 and 1963 has been incorporated into the DNA of dividing cells, providing a time-stamp. This has been used to prove adult hippocampal neurogenesis in humans, thereby confirming a particular type of structural and functional brain plasticity involved in higher cognitive function. </a:t>
            </a:r>
          </a:p>
          <a:p>
            <a:pPr algn="ctr" eaLnBrk="1" fontAlgn="base" hangingPunct="1">
              <a:spcBef>
                <a:spcPct val="0"/>
              </a:spcBef>
              <a:spcAft>
                <a:spcPct val="0"/>
              </a:spcAft>
              <a:buFontTx/>
              <a:buNone/>
            </a:pPr>
            <a:r>
              <a:rPr lang="it-IT" altLang="it-IT" sz="2400">
                <a:solidFill>
                  <a:srgbClr val="000000"/>
                </a:solidFill>
                <a:latin typeface="Arial" pitchFamily="34" charset="0"/>
              </a:rPr>
              <a:t>(News and views, Kemperman et al., 2013)</a:t>
            </a:r>
            <a:endParaRPr lang="it-IT" altLang="it-IT" sz="24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03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5">
            <a:extLst>
              <a:ext uri="{28A0092B-C50C-407E-A947-70E740481C1C}">
                <a14:useLocalDpi xmlns:a14="http://schemas.microsoft.com/office/drawing/2010/main" val="0"/>
              </a:ext>
            </a:extLst>
          </a:blip>
          <a:srcRect r="50673" b="50127"/>
          <a:stretch>
            <a:fillRect/>
          </a:stretch>
        </p:blipFill>
        <p:spPr bwMode="auto">
          <a:xfrm>
            <a:off x="6156325" y="1123950"/>
            <a:ext cx="2735263"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Text Box 5"/>
          <p:cNvSpPr txBox="1">
            <a:spLocks noChangeArrowheads="1"/>
          </p:cNvSpPr>
          <p:nvPr/>
        </p:nvSpPr>
        <p:spPr bwMode="auto">
          <a:xfrm>
            <a:off x="3995738" y="3340100"/>
            <a:ext cx="5148262"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800">
                <a:solidFill>
                  <a:srgbClr val="FFFF66"/>
                </a:solidFill>
                <a:latin typeface="Arial" pitchFamily="34" charset="0"/>
              </a:rPr>
              <a:t> </a:t>
            </a:r>
            <a:r>
              <a:rPr lang="it-IT" altLang="it-IT" sz="1800" i="1">
                <a:solidFill>
                  <a:srgbClr val="FFFF66"/>
                </a:solidFill>
                <a:latin typeface="Arial" pitchFamily="34" charset="0"/>
              </a:rPr>
              <a:t>A</a:t>
            </a:r>
            <a:r>
              <a:rPr lang="it-IT" altLang="it-IT" sz="1800">
                <a:solidFill>
                  <a:srgbClr val="FFFF66"/>
                </a:solidFill>
                <a:latin typeface="Arial" pitchFamily="34" charset="0"/>
              </a:rPr>
              <a:t>, Total number of BrdU-positive cells per dentate gyrus 1 d after the last injection of BrdU to estimate ongoing proliferation (</a:t>
            </a:r>
            <a:r>
              <a:rPr lang="it-IT" altLang="it-IT" sz="1800" i="1">
                <a:solidFill>
                  <a:srgbClr val="FFFF66"/>
                </a:solidFill>
                <a:latin typeface="Arial" pitchFamily="34" charset="0"/>
              </a:rPr>
              <a:t>hatched bars</a:t>
            </a:r>
            <a:r>
              <a:rPr lang="it-IT" altLang="it-IT" sz="1800">
                <a:solidFill>
                  <a:srgbClr val="FFFF66"/>
                </a:solidFill>
                <a:latin typeface="Arial" pitchFamily="34" charset="0"/>
              </a:rPr>
              <a:t>) and 4 weeks later to assess survival of BrdU-positive cells (</a:t>
            </a:r>
            <a:r>
              <a:rPr lang="it-IT" altLang="it-IT" sz="1800" i="1">
                <a:solidFill>
                  <a:srgbClr val="FFFF66"/>
                </a:solidFill>
                <a:latin typeface="Arial" pitchFamily="34" charset="0"/>
              </a:rPr>
              <a:t>open bars</a:t>
            </a:r>
            <a:r>
              <a:rPr lang="it-IT" altLang="it-IT" sz="1800">
                <a:solidFill>
                  <a:srgbClr val="FFFF66"/>
                </a:solidFill>
                <a:latin typeface="Arial" pitchFamily="34" charset="0"/>
              </a:rPr>
              <a:t>). </a:t>
            </a:r>
            <a:r>
              <a:rPr lang="it-IT" altLang="it-IT" sz="1800" i="1">
                <a:solidFill>
                  <a:srgbClr val="FFFF66"/>
                </a:solidFill>
                <a:latin typeface="Arial" pitchFamily="34" charset="0"/>
              </a:rPr>
              <a:t>B</a:t>
            </a:r>
            <a:r>
              <a:rPr lang="it-IT" altLang="it-IT" sz="1800">
                <a:solidFill>
                  <a:srgbClr val="FFFF66"/>
                </a:solidFill>
                <a:latin typeface="Arial" pitchFamily="34" charset="0"/>
              </a:rPr>
              <a:t>, </a:t>
            </a:r>
            <a:r>
              <a:rPr lang="it-IT" altLang="it-IT" sz="1800" i="1">
                <a:solidFill>
                  <a:srgbClr val="FFFF66"/>
                </a:solidFill>
                <a:latin typeface="Arial" pitchFamily="34" charset="0"/>
              </a:rPr>
              <a:t>C</a:t>
            </a:r>
            <a:r>
              <a:rPr lang="it-IT" altLang="it-IT" sz="1800">
                <a:solidFill>
                  <a:srgbClr val="FFFF66"/>
                </a:solidFill>
                <a:latin typeface="Arial" pitchFamily="34" charset="0"/>
              </a:rPr>
              <a:t>, Percentage of the surviving BrdU-positive cells (compare with </a:t>
            </a:r>
            <a:r>
              <a:rPr lang="it-IT" altLang="it-IT" sz="1800" i="1">
                <a:solidFill>
                  <a:srgbClr val="FFFF66"/>
                </a:solidFill>
                <a:latin typeface="Arial" pitchFamily="34" charset="0"/>
              </a:rPr>
              <a:t>B</a:t>
            </a:r>
            <a:r>
              <a:rPr lang="it-IT" altLang="it-IT" sz="1800">
                <a:solidFill>
                  <a:srgbClr val="FFFF66"/>
                </a:solidFill>
                <a:latin typeface="Arial" pitchFamily="34" charset="0"/>
              </a:rPr>
              <a:t>) that differentiated into either neuronal (</a:t>
            </a:r>
            <a:r>
              <a:rPr lang="it-IT" altLang="it-IT" sz="1800" i="1">
                <a:solidFill>
                  <a:srgbClr val="FFFF66"/>
                </a:solidFill>
                <a:latin typeface="Arial" pitchFamily="34" charset="0"/>
              </a:rPr>
              <a:t>filled bars</a:t>
            </a:r>
            <a:r>
              <a:rPr lang="it-IT" altLang="it-IT" sz="1800">
                <a:solidFill>
                  <a:srgbClr val="FFFF66"/>
                </a:solidFill>
                <a:latin typeface="Arial" pitchFamily="34" charset="0"/>
              </a:rPr>
              <a:t>) or glial (</a:t>
            </a:r>
            <a:r>
              <a:rPr lang="it-IT" altLang="it-IT" sz="1800" i="1">
                <a:solidFill>
                  <a:srgbClr val="FFFF66"/>
                </a:solidFill>
                <a:latin typeface="Arial" pitchFamily="34" charset="0"/>
              </a:rPr>
              <a:t>hatched bars</a:t>
            </a:r>
            <a:r>
              <a:rPr lang="it-IT" altLang="it-IT" sz="1800">
                <a:solidFill>
                  <a:srgbClr val="FFFF66"/>
                </a:solidFill>
                <a:latin typeface="Arial" pitchFamily="34" charset="0"/>
              </a:rPr>
              <a:t>) phenotype or showed neither differentiation (</a:t>
            </a:r>
            <a:r>
              <a:rPr lang="it-IT" altLang="it-IT" sz="1800" i="1">
                <a:solidFill>
                  <a:srgbClr val="FFFF66"/>
                </a:solidFill>
                <a:latin typeface="Arial" pitchFamily="34" charset="0"/>
              </a:rPr>
              <a:t>open bars</a:t>
            </a:r>
            <a:r>
              <a:rPr lang="it-IT" altLang="it-IT" sz="1800">
                <a:solidFill>
                  <a:srgbClr val="FFFF66"/>
                </a:solidFill>
                <a:latin typeface="Arial" pitchFamily="34" charset="0"/>
              </a:rPr>
              <a:t>). </a:t>
            </a:r>
          </a:p>
          <a:p>
            <a:pPr eaLnBrk="1" fontAlgn="base" hangingPunct="1">
              <a:spcBef>
                <a:spcPct val="0"/>
              </a:spcBef>
              <a:spcAft>
                <a:spcPct val="0"/>
              </a:spcAft>
              <a:buFontTx/>
              <a:buNone/>
            </a:pPr>
            <a:endParaRPr lang="it-IT" altLang="it-IT" sz="1800">
              <a:solidFill>
                <a:srgbClr val="FFFF66"/>
              </a:solidFill>
              <a:latin typeface="Arial" pitchFamily="34" charset="0"/>
            </a:endParaRPr>
          </a:p>
          <a:p>
            <a:pPr eaLnBrk="1" fontAlgn="base" hangingPunct="1">
              <a:spcBef>
                <a:spcPct val="0"/>
              </a:spcBef>
              <a:spcAft>
                <a:spcPct val="0"/>
              </a:spcAft>
              <a:buFontTx/>
              <a:buNone/>
            </a:pPr>
            <a:r>
              <a:rPr lang="it-IT" altLang="it-IT" sz="1800">
                <a:solidFill>
                  <a:srgbClr val="FFFF66"/>
                </a:solidFill>
                <a:latin typeface="Arial" pitchFamily="34" charset="0"/>
              </a:rPr>
              <a:t>Kemperman et al., 1998</a:t>
            </a:r>
          </a:p>
        </p:txBody>
      </p:sp>
      <p:sp>
        <p:nvSpPr>
          <p:cNvPr id="58372" name="Text Box 6"/>
          <p:cNvSpPr txBox="1">
            <a:spLocks noChangeArrowheads="1"/>
          </p:cNvSpPr>
          <p:nvPr/>
        </p:nvSpPr>
        <p:spPr bwMode="auto">
          <a:xfrm>
            <a:off x="0" y="4445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800">
                <a:solidFill>
                  <a:srgbClr val="FFFF66"/>
                </a:solidFill>
                <a:latin typeface="Arial" pitchFamily="34" charset="0"/>
              </a:rPr>
              <a:t>Neurogenesis in the dentate gyrus of the hippocampus is strongly reduced in aged rats</a:t>
            </a:r>
          </a:p>
        </p:txBody>
      </p:sp>
      <p:pic>
        <p:nvPicPr>
          <p:cNvPr id="58373" name="Picture 8"/>
          <p:cNvPicPr>
            <a:picLocks noChangeAspect="1" noChangeArrowheads="1"/>
          </p:cNvPicPr>
          <p:nvPr/>
        </p:nvPicPr>
        <p:blipFill>
          <a:blip r:embed="rId5">
            <a:extLst>
              <a:ext uri="{28A0092B-C50C-407E-A947-70E740481C1C}">
                <a14:useLocalDpi xmlns:a14="http://schemas.microsoft.com/office/drawing/2010/main" val="0"/>
              </a:ext>
            </a:extLst>
          </a:blip>
          <a:srcRect l="53249" b="50127"/>
          <a:stretch>
            <a:fillRect/>
          </a:stretch>
        </p:blipFill>
        <p:spPr bwMode="auto">
          <a:xfrm>
            <a:off x="0" y="3789363"/>
            <a:ext cx="3887788"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4" name="Picture 9"/>
          <p:cNvPicPr>
            <a:picLocks noChangeAspect="1" noChangeArrowheads="1"/>
          </p:cNvPicPr>
          <p:nvPr/>
        </p:nvPicPr>
        <p:blipFill>
          <a:blip r:embed="rId5">
            <a:extLst>
              <a:ext uri="{28A0092B-C50C-407E-A947-70E740481C1C}">
                <a14:useLocalDpi xmlns:a14="http://schemas.microsoft.com/office/drawing/2010/main" val="0"/>
              </a:ext>
            </a:extLst>
          </a:blip>
          <a:srcRect t="49831" r="50673"/>
          <a:stretch>
            <a:fillRect/>
          </a:stretch>
        </p:blipFill>
        <p:spPr bwMode="auto">
          <a:xfrm>
            <a:off x="0" y="1052513"/>
            <a:ext cx="3851275"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10"/>
          <p:cNvSpPr>
            <a:spLocks noChangeArrowheads="1"/>
          </p:cNvSpPr>
          <p:nvPr/>
        </p:nvSpPr>
        <p:spPr bwMode="auto">
          <a:xfrm>
            <a:off x="1835150" y="1484313"/>
            <a:ext cx="1944688" cy="22320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pic>
        <p:nvPicPr>
          <p:cNvPr id="58376" name="Picture 11"/>
          <p:cNvPicPr>
            <a:picLocks noChangeAspect="1" noChangeArrowheads="1"/>
          </p:cNvPicPr>
          <p:nvPr/>
        </p:nvPicPr>
        <p:blipFill>
          <a:blip r:embed="rId5">
            <a:extLst>
              <a:ext uri="{28A0092B-C50C-407E-A947-70E740481C1C}">
                <a14:useLocalDpi xmlns:a14="http://schemas.microsoft.com/office/drawing/2010/main" val="0"/>
              </a:ext>
            </a:extLst>
          </a:blip>
          <a:srcRect l="81387" t="8932" r="6491" b="78276"/>
          <a:stretch>
            <a:fillRect/>
          </a:stretch>
        </p:blipFill>
        <p:spPr bwMode="auto">
          <a:xfrm>
            <a:off x="2555875" y="1628775"/>
            <a:ext cx="100806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7" name="Rectangle 12"/>
          <p:cNvSpPr>
            <a:spLocks noChangeArrowheads="1"/>
          </p:cNvSpPr>
          <p:nvPr/>
        </p:nvSpPr>
        <p:spPr bwMode="auto">
          <a:xfrm>
            <a:off x="1979613" y="4221163"/>
            <a:ext cx="1871662" cy="237648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pic>
        <p:nvPicPr>
          <p:cNvPr id="58378" name="Picture 13"/>
          <p:cNvPicPr>
            <a:picLocks noChangeAspect="1" noChangeArrowheads="1"/>
          </p:cNvPicPr>
          <p:nvPr/>
        </p:nvPicPr>
        <p:blipFill>
          <a:blip r:embed="rId5">
            <a:extLst>
              <a:ext uri="{28A0092B-C50C-407E-A947-70E740481C1C}">
                <a14:useLocalDpi xmlns:a14="http://schemas.microsoft.com/office/drawing/2010/main" val="0"/>
              </a:ext>
            </a:extLst>
          </a:blip>
          <a:srcRect l="81387" t="8932" r="6491" b="78276"/>
          <a:stretch>
            <a:fillRect/>
          </a:stretch>
        </p:blipFill>
        <p:spPr bwMode="auto">
          <a:xfrm>
            <a:off x="2339975" y="4581525"/>
            <a:ext cx="100806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9" name="Rectangle 14"/>
          <p:cNvSpPr>
            <a:spLocks noChangeArrowheads="1"/>
          </p:cNvSpPr>
          <p:nvPr/>
        </p:nvSpPr>
        <p:spPr bwMode="auto">
          <a:xfrm>
            <a:off x="971550" y="1484313"/>
            <a:ext cx="1152525" cy="5762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58380" name="Rectangle 15"/>
          <p:cNvSpPr>
            <a:spLocks noChangeArrowheads="1"/>
          </p:cNvSpPr>
          <p:nvPr/>
        </p:nvSpPr>
        <p:spPr bwMode="auto">
          <a:xfrm>
            <a:off x="1331913" y="4149725"/>
            <a:ext cx="792162"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58381" name="Line 16"/>
          <p:cNvSpPr>
            <a:spLocks noChangeShapeType="1"/>
          </p:cNvSpPr>
          <p:nvPr/>
        </p:nvSpPr>
        <p:spPr bwMode="auto">
          <a:xfrm flipH="1">
            <a:off x="971550" y="4508500"/>
            <a:ext cx="503238" cy="1008063"/>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1400">
              <a:solidFill>
                <a:srgbClr val="000000"/>
              </a:solidFill>
              <a:latin typeface="Arial"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12848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12700" y="20638"/>
            <a:ext cx="9144000"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ja-JP" b="1">
                <a:solidFill>
                  <a:srgbClr val="000000"/>
                </a:solidFill>
                <a:latin typeface="Arial" pitchFamily="34" charset="0"/>
                <a:ea typeface="MS PGothic" pitchFamily="34" charset="-128"/>
              </a:rPr>
              <a:t>Aging effects on hippocampal neurogenesis</a:t>
            </a:r>
          </a:p>
          <a:p>
            <a:pPr algn="ctr" eaLnBrk="1" fontAlgn="base" hangingPunct="1">
              <a:spcBef>
                <a:spcPct val="0"/>
              </a:spcBef>
              <a:spcAft>
                <a:spcPct val="0"/>
              </a:spcAft>
              <a:buFontTx/>
              <a:buNone/>
            </a:pPr>
            <a:endParaRPr lang="en-GB" altLang="ja-JP" sz="2800">
              <a:solidFill>
                <a:srgbClr val="000000"/>
              </a:solidFill>
              <a:latin typeface="Arial" pitchFamily="34" charset="0"/>
              <a:ea typeface="MS PGothic" pitchFamily="34" charset="-128"/>
            </a:endParaRPr>
          </a:p>
          <a:p>
            <a:pPr algn="ctr" eaLnBrk="1" fontAlgn="base" hangingPunct="1">
              <a:spcBef>
                <a:spcPct val="0"/>
              </a:spcBef>
              <a:spcAft>
                <a:spcPct val="0"/>
              </a:spcAft>
              <a:buFontTx/>
              <a:buNone/>
            </a:pPr>
            <a:r>
              <a:rPr lang="en-GB" altLang="ja-JP" sz="2800" b="1">
                <a:solidFill>
                  <a:srgbClr val="000000"/>
                </a:solidFill>
                <a:latin typeface="Arial" pitchFamily="34" charset="0"/>
                <a:ea typeface="MS PGothic" pitchFamily="34" charset="-128"/>
              </a:rPr>
              <a:t>In humans</a:t>
            </a:r>
            <a:r>
              <a:rPr lang="en-GB" altLang="ja-JP" sz="2800">
                <a:solidFill>
                  <a:srgbClr val="000000"/>
                </a:solidFill>
                <a:latin typeface="Arial" pitchFamily="34" charset="0"/>
                <a:ea typeface="MS PGothic" pitchFamily="34" charset="-128"/>
              </a:rPr>
              <a:t>, </a:t>
            </a:r>
            <a:r>
              <a:rPr lang="en-GB" altLang="ja-JP" sz="2800" u="sng">
                <a:solidFill>
                  <a:srgbClr val="000000"/>
                </a:solidFill>
                <a:latin typeface="Arial" pitchFamily="34" charset="0"/>
                <a:ea typeface="MS PGothic" pitchFamily="34" charset="-128"/>
              </a:rPr>
              <a:t>indirect</a:t>
            </a:r>
            <a:r>
              <a:rPr lang="en-GB" altLang="ja-JP" sz="2800">
                <a:solidFill>
                  <a:srgbClr val="000000"/>
                </a:solidFill>
                <a:latin typeface="Arial" pitchFamily="34" charset="0"/>
                <a:ea typeface="MS PGothic" pitchFamily="34" charset="-128"/>
              </a:rPr>
              <a:t> (doublecortin expression in hippocampal cells from post mortem samples) evidences for reduced neurogenesis in aged subjects comes from the study of Knoth et al. (2010) and by volumetric reductions in hippocampal formation found in human aged subjects (Apostolova et al., 2011; Small et al., 2011). </a:t>
            </a:r>
          </a:p>
          <a:p>
            <a:pPr algn="ctr" eaLnBrk="1" fontAlgn="base" hangingPunct="1">
              <a:spcBef>
                <a:spcPct val="0"/>
              </a:spcBef>
              <a:spcAft>
                <a:spcPct val="0"/>
              </a:spcAft>
              <a:buFontTx/>
              <a:buNone/>
            </a:pPr>
            <a:r>
              <a:rPr lang="en-GB" altLang="ja-JP" sz="2800">
                <a:solidFill>
                  <a:srgbClr val="000000"/>
                </a:solidFill>
                <a:latin typeface="Arial" pitchFamily="34" charset="0"/>
                <a:ea typeface="MS PGothic" pitchFamily="34" charset="-128"/>
              </a:rPr>
              <a:t>Frisen study (2013) suggests that </a:t>
            </a:r>
            <a:r>
              <a:rPr lang="it-IT" altLang="ja-JP" sz="2800">
                <a:solidFill>
                  <a:srgbClr val="000000"/>
                </a:solidFill>
                <a:latin typeface="Arial" pitchFamily="34" charset="0"/>
                <a:ea typeface="MS PGothic" pitchFamily="34" charset="-128"/>
              </a:rPr>
              <a:t>the ability to create new neurons declines less in aged humans than in aged mice:  instead of the nearly 10-fold decrease between young and middle-aged mice, the Swedish team found only a </a:t>
            </a:r>
            <a:r>
              <a:rPr lang="it-IT" altLang="ja-JP" sz="2800" b="1">
                <a:solidFill>
                  <a:srgbClr val="000000"/>
                </a:solidFill>
                <a:latin typeface="Arial" pitchFamily="34" charset="0"/>
                <a:ea typeface="MS PGothic" pitchFamily="34" charset="-128"/>
              </a:rPr>
              <a:t>four-fold decrease in humans</a:t>
            </a:r>
            <a:r>
              <a:rPr lang="it-IT" altLang="ja-JP" sz="2800">
                <a:solidFill>
                  <a:srgbClr val="000000"/>
                </a:solidFill>
                <a:latin typeface="Arial" pitchFamily="34" charset="0"/>
                <a:ea typeface="MS PGothic" pitchFamily="34" charset="-128"/>
              </a:rPr>
              <a:t>. </a:t>
            </a:r>
            <a:endParaRPr lang="en-GB" altLang="ja-JP" sz="2800">
              <a:solidFill>
                <a:srgbClr val="000000"/>
              </a:solidFill>
              <a:latin typeface="Arial" pitchFamily="34" charset="0"/>
              <a:ea typeface="MS PGothic"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16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114</TotalTime>
  <Words>835</Words>
  <Application>Microsoft Office PowerPoint</Application>
  <PresentationFormat>Presentazione su schermo (4:3)</PresentationFormat>
  <Paragraphs>53</Paragraphs>
  <Slides>14</Slides>
  <Notes>0</Notes>
  <HiddenSlides>0</HiddenSlides>
  <MMClips>14</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2020-05-08T18:54:51Z</dcterms:created>
  <dcterms:modified xsi:type="dcterms:W3CDTF">2020-05-08T20:49:05Z</dcterms:modified>
</cp:coreProperties>
</file>