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96" r:id="rId2"/>
    <p:sldId id="474" r:id="rId3"/>
    <p:sldId id="475" r:id="rId4"/>
    <p:sldId id="468" r:id="rId5"/>
    <p:sldId id="469" r:id="rId6"/>
    <p:sldId id="470" r:id="rId7"/>
    <p:sldId id="471" r:id="rId8"/>
    <p:sldId id="472" r:id="rId9"/>
    <p:sldId id="473" r:id="rId10"/>
    <p:sldId id="476" r:id="rId11"/>
    <p:sldId id="477" r:id="rId12"/>
    <p:sldId id="478" r:id="rId13"/>
    <p:sldId id="479" r:id="rId1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12" autoAdjust="0"/>
    <p:restoredTop sz="93241" autoAdjust="0"/>
  </p:normalViewPr>
  <p:slideViewPr>
    <p:cSldViewPr snapToGrid="0" snapToObjects="1">
      <p:cViewPr varScale="1">
        <p:scale>
          <a:sx n="108" d="100"/>
          <a:sy n="108" d="100"/>
        </p:scale>
        <p:origin x="18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0" d="100"/>
          <a:sy n="60" d="100"/>
        </p:scale>
        <p:origin x="-333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329E9-7B65-B84B-BDAB-1017F7136E96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CC40C-7A67-754A-9ACF-12795F3ACA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2435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1108-0964-F049-9CEB-F681F4C323A8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F8C6D-F7D9-8747-B593-00CE082FD5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244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 bwMode="auto">
          <a:xfrm>
            <a:off x="0" y="4343400"/>
            <a:ext cx="6856413" cy="411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</a:pPr>
            <a:endParaRPr lang="it-IT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0E264A-E036-7C41-8347-505E9D20F5AA}" type="slidenum">
              <a:rPr lang="it-IT" sz="1200">
                <a:latin typeface="Calibri" charset="0"/>
              </a:rPr>
              <a:pPr eaLnBrk="1" hangingPunct="1"/>
              <a:t>1</a:t>
            </a:fld>
            <a:endParaRPr lang="it-IT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022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47999"/>
            <a:ext cx="7543800" cy="1450976"/>
          </a:xfrm>
        </p:spPr>
        <p:txBody>
          <a:bodyPr anchor="b"/>
          <a:lstStyle>
            <a:lvl1pPr algn="ctr">
              <a:defRPr sz="3600" baseline="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131" y="4572000"/>
            <a:ext cx="3016132" cy="637338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6F3E-6495-4BF3-8DBD-F37E3DF2AF95}" type="datetime1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685800" y="732118"/>
            <a:ext cx="7543799" cy="2000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Dialoghi sulle procedure concorsuali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Libera Università di Bolzano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rgbClr val="073779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pic>
        <p:nvPicPr>
          <p:cNvPr id="11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99"/>
            <a:ext cx="3162537" cy="719418"/>
          </a:xfrm>
          <a:prstGeom prst="rect">
            <a:avLst/>
          </a:prstGeom>
          <a:solidFill>
            <a:srgbClr val="0000FF"/>
          </a:solidFill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D46-FCDA-49E3-A39E-07C5EA533531}" type="datetime1">
              <a:rPr lang="it-IT" smtClean="0"/>
              <a:t>04/04/2019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6BCE-383B-4416-8500-93CC1B34F395}" type="datetime1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FC4D-F404-4945-913A-167748AE0EA9}" type="datetime1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14C5-7E06-4957-95A2-A12F826229A5}" type="datetime1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246479-9B4E-4317-A999-1625E650FF3C}" type="datetime1">
              <a:rPr lang="it-IT" smtClean="0"/>
              <a:t>04/04/2019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8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903-E04F-42D0-B10C-C7BAA9EB1959}" type="datetime1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DCF3-B286-4A64-8458-C7231E91597C}" type="datetime1">
              <a:rPr lang="it-IT" smtClean="0"/>
              <a:t>04/04/2019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19DE-CF4B-47AA-8099-D34145DFD31F}" type="datetime1">
              <a:rPr lang="it-IT" smtClean="0"/>
              <a:t>04/04/2019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14B0C-EC97-42CC-8E56-1D20221BDA7F}" type="datetime1">
              <a:rPr lang="it-IT" smtClean="0"/>
              <a:t>04/04/2019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25D3-F6A5-4332-B802-43451F7BC1B1}" type="datetime1">
              <a:rPr lang="it-IT" smtClean="0"/>
              <a:t>04/04/2019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692D-8DE7-41CA-B0A1-B566CC9E997F}" type="datetime1">
              <a:rPr lang="it-IT" smtClean="0"/>
              <a:t>04/04/2019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672804"/>
            <a:ext cx="685800" cy="61851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7246479-9B4E-4317-A999-1625E650FF3C}" type="datetime1">
              <a:rPr lang="it-IT" smtClean="0"/>
              <a:t>04/04/2019</a:t>
            </a:fld>
            <a:endParaRPr lang="it-IT" dirty="0"/>
          </a:p>
        </p:txBody>
      </p:sp>
      <p:pic>
        <p:nvPicPr>
          <p:cNvPr id="10" name="Picture 15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1"/>
            <a:ext cx="689293" cy="672803"/>
          </a:xfrm>
          <a:prstGeom prst="rect">
            <a:avLst/>
          </a:prstGeom>
          <a:solidFill>
            <a:srgbClr val="0000FF"/>
          </a:solidFill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it.wikipedia.org/wiki/Diagramma_di_redditivit%C3%A0" TargetMode="External"/><Relationship Id="rId3" Type="http://schemas.openxmlformats.org/officeDocument/2006/relationships/hyperlink" Target="https://it.wikipedia.org/wiki/Contabilit%C3%A0" TargetMode="External"/><Relationship Id="rId7" Type="http://schemas.openxmlformats.org/officeDocument/2006/relationships/hyperlink" Target="https://it.wikipedia.org/wiki/Metodo_grafico" TargetMode="External"/><Relationship Id="rId12" Type="http://schemas.openxmlformats.org/officeDocument/2006/relationships/hyperlink" Target="https://it.wikipedia.org/wiki/Ipotesi" TargetMode="External"/><Relationship Id="rId2" Type="http://schemas.openxmlformats.org/officeDocument/2006/relationships/hyperlink" Target="https://it.wikipedia.org/wiki/Cost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t.wikipedia.org/wiki/Servizio" TargetMode="External"/><Relationship Id="rId11" Type="http://schemas.openxmlformats.org/officeDocument/2006/relationships/hyperlink" Target="https://it.wikipedia.org/wiki/Ascissa" TargetMode="External"/><Relationship Id="rId5" Type="http://schemas.openxmlformats.org/officeDocument/2006/relationships/hyperlink" Target="https://it.wikipedia.org/wiki/Bene_(economia)" TargetMode="External"/><Relationship Id="rId10" Type="http://schemas.openxmlformats.org/officeDocument/2006/relationships/hyperlink" Target="https://it.wikipedia.org/wiki/Parallelismo" TargetMode="External"/><Relationship Id="rId4" Type="http://schemas.openxmlformats.org/officeDocument/2006/relationships/hyperlink" Target="https://it.wikipedia.org/wiki/Costo_variabile" TargetMode="External"/><Relationship Id="rId9" Type="http://schemas.openxmlformats.org/officeDocument/2006/relationships/hyperlink" Target="https://it.wikipedia.org/wiki/Semirett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Acronimo" TargetMode="External"/><Relationship Id="rId2" Type="http://schemas.openxmlformats.org/officeDocument/2006/relationships/hyperlink" Target="https://it.wikipedia.org/wiki/Economia_aziendal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509" y="358415"/>
            <a:ext cx="4541914" cy="97544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  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endParaRPr lang="it-IT" sz="2800" dirty="0" smtClean="0"/>
          </a:p>
          <a:p>
            <a:pPr marL="114300" indent="0">
              <a:buNone/>
            </a:pPr>
            <a:r>
              <a:rPr lang="it-IT" dirty="0" smtClean="0"/>
              <a:t>Giunta Cap. 9  paragrafo 9.4</a:t>
            </a:r>
            <a:endParaRPr lang="it-IT" dirty="0"/>
          </a:p>
          <a:p>
            <a:r>
              <a:rPr lang="it-IT" dirty="0" smtClean="0"/>
              <a:t>                                          Prof. Maria Lucetta Russotto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>
          <a:xfrm rot="16200000">
            <a:off x="7739310" y="42011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3276294" y="3244334"/>
            <a:ext cx="2591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Costi e punto di pareggio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64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Margine lordo contribuzione percentuale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Con il MCP si calcola il contributo in percentuale offerto alla copertura dei costi fissi e alla formazione del reddito da ogni 100 unità monetarie di ogni singolo prodotto.</a:t>
            </a:r>
          </a:p>
          <a:p>
            <a:pPr algn="just"/>
            <a:endParaRPr lang="it-IT" dirty="0"/>
          </a:p>
          <a:p>
            <a:pPr marL="114300" indent="0" algn="just">
              <a:buNone/>
            </a:pPr>
            <a:r>
              <a:rPr lang="it-IT" dirty="0" smtClean="0"/>
              <a:t>MLCP = MLCU/ ricavi prodotto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6662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Costi speciali e costi comuni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it-IT" dirty="0" smtClean="0"/>
          </a:p>
          <a:p>
            <a:pPr algn="just"/>
            <a:r>
              <a:rPr lang="it-IT" dirty="0" smtClean="0"/>
              <a:t>I </a:t>
            </a:r>
            <a:r>
              <a:rPr lang="it-IT" b="1" dirty="0"/>
              <a:t>costi speciali</a:t>
            </a:r>
            <a:r>
              <a:rPr lang="it-IT" dirty="0"/>
              <a:t> sono quelli sostenuti per una specifica produzione (come la manodopera diretta di un certo </a:t>
            </a:r>
            <a:r>
              <a:rPr lang="it-IT" dirty="0" smtClean="0"/>
              <a:t>prodotto o la materia prima di quel prodotto), </a:t>
            </a:r>
            <a:r>
              <a:rPr lang="it-IT" dirty="0"/>
              <a:t>mentre quelli </a:t>
            </a:r>
            <a:r>
              <a:rPr lang="it-IT" b="1" dirty="0"/>
              <a:t>generali</a:t>
            </a:r>
            <a:r>
              <a:rPr lang="it-IT" dirty="0"/>
              <a:t> concernono l’intera azienda o comunque più produzioni (come i servizi di pulizia</a:t>
            </a:r>
            <a:r>
              <a:rPr lang="it-IT" dirty="0" smtClean="0"/>
              <a:t>).</a:t>
            </a:r>
          </a:p>
          <a:p>
            <a:pPr algn="just"/>
            <a:r>
              <a:rPr lang="it-IT" dirty="0" smtClean="0"/>
              <a:t>Ambedue possono essere sia variabili che fissi.</a:t>
            </a:r>
          </a:p>
          <a:p>
            <a:pPr algn="just"/>
            <a:r>
              <a:rPr lang="it-IT" dirty="0" smtClean="0"/>
              <a:t>I costi generali si suddividono:</a:t>
            </a:r>
          </a:p>
          <a:p>
            <a:pPr algn="just">
              <a:buFontTx/>
              <a:buChar char="-"/>
            </a:pPr>
            <a:r>
              <a:rPr lang="it-IT" u="sng" dirty="0" smtClean="0">
                <a:solidFill>
                  <a:srgbClr val="FF0000"/>
                </a:solidFill>
              </a:rPr>
              <a:t>A base unica </a:t>
            </a:r>
            <a:r>
              <a:rPr lang="it-IT" dirty="0" smtClean="0"/>
              <a:t>cioè utilizzando una unica variabile: es. energia elettrica /numero di ore lavorate</a:t>
            </a:r>
          </a:p>
          <a:p>
            <a:pPr algn="just">
              <a:buFontTx/>
              <a:buChar char="-"/>
            </a:pPr>
            <a:r>
              <a:rPr lang="it-IT" u="sng" dirty="0" smtClean="0">
                <a:solidFill>
                  <a:srgbClr val="FF0000"/>
                </a:solidFill>
              </a:rPr>
              <a:t>A  base multipla  </a:t>
            </a:r>
            <a:r>
              <a:rPr lang="it-IT" dirty="0" smtClean="0"/>
              <a:t>suddividendo i costi generali o comuni in gruppi e cercando la variabile per gruppo: es. energia elettrica come sopra, ammortamento/ore macchina lavorate per prodotto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0752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Costi diretti e costi indiretti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Per </a:t>
            </a:r>
            <a:r>
              <a:rPr lang="it-IT" b="1" dirty="0"/>
              <a:t>costo diretto</a:t>
            </a:r>
            <a:r>
              <a:rPr lang="it-IT" dirty="0"/>
              <a:t> si intende un costo imputabile in maniera certa ed univoca ad un solo oggetto di costo (ad esempio: un prodotto, un reparto, uno stabilimento, ecc.). Si tratta di costi che hanno una relazione specifica con l'oggetto di costo considerato e quindi possono essere attribuiti unicamente ad esso nelle analisi dei costi (ad esempio: costi per Materia Prima "Legno" - Oggetto di costo Prodotto "Scrivania"). Si riferiscono a beni o risorse di produzione direttamente attribuibili al processo di lavorazione. </a:t>
            </a:r>
          </a:p>
          <a:p>
            <a:pPr algn="just"/>
            <a:r>
              <a:rPr lang="it-IT" dirty="0"/>
              <a:t>I </a:t>
            </a:r>
            <a:r>
              <a:rPr lang="it-IT" b="1" dirty="0"/>
              <a:t>costi indiretti</a:t>
            </a:r>
            <a:r>
              <a:rPr lang="it-IT" dirty="0"/>
              <a:t> invece sono riconducibili a due o più oggetti di costo. Per questa classe di costi manca una relazione specifica con l'oggetto di costo considerato; si tratta cioè di costi comuni a più oggetti di costo (ad esempio i costi delle funzioni generali come amministrazione e contabilità, segreteria, direzione, i costi dei servizi ausiliari come le spese di manutenzione, di gestione del magazzino, di pulizia). I costi indiretti possono essere allocati ai vari oggetti di costo da cui scaturiscono assegnando mediante una ripartizione che consideri possibilmente le cause da cui originano. </a:t>
            </a:r>
            <a:endParaRPr lang="it-IT" dirty="0" smtClean="0"/>
          </a:p>
          <a:p>
            <a:pPr algn="just"/>
            <a:r>
              <a:rPr lang="it-IT" u="sng" dirty="0" smtClean="0">
                <a:solidFill>
                  <a:srgbClr val="FF0000"/>
                </a:solidFill>
              </a:rPr>
              <a:t>I costi speciali possono essere diretti e indiretti, i costi comuni sono solo indiretti</a:t>
            </a:r>
            <a:endParaRPr lang="it-IT" u="sng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3526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smtClean="0"/>
          </a:p>
          <a:p>
            <a:r>
              <a:rPr lang="it-IT" smtClean="0"/>
              <a:t>Il </a:t>
            </a:r>
            <a:r>
              <a:rPr lang="it-IT" dirty="0" smtClean="0"/>
              <a:t>Margine Semi Lordo di Contribuzione è la differenza fra i  ricavi di vendita e i </a:t>
            </a:r>
            <a:r>
              <a:rPr lang="it-IT" smtClean="0"/>
              <a:t>costi speciali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6896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hangingPunct="0"/>
            <a:r>
              <a:rPr lang="it-IT" b="1" dirty="0"/>
              <a:t>Una prima classificazione dei costi serve per prevederne il comportamento</a:t>
            </a:r>
          </a:p>
          <a:p>
            <a:pPr eaLnBrk="0" hangingPunct="0"/>
            <a:r>
              <a:rPr lang="it-IT" dirty="0" smtClean="0"/>
              <a:t>Comportamento </a:t>
            </a:r>
            <a:r>
              <a:rPr lang="it-IT" dirty="0"/>
              <a:t>rispetto ad un “fattore </a:t>
            </a:r>
            <a:r>
              <a:rPr lang="it-IT" dirty="0" smtClean="0"/>
              <a:t>determinante”</a:t>
            </a:r>
          </a:p>
          <a:p>
            <a:pPr eaLnBrk="0" hangingPunct="0"/>
            <a:r>
              <a:rPr lang="it-IT" b="1" dirty="0" smtClean="0"/>
              <a:t>variabili</a:t>
            </a:r>
            <a:endParaRPr lang="it-IT" b="1" dirty="0"/>
          </a:p>
          <a:p>
            <a:pPr lvl="0" eaLnBrk="0" hangingPunct="0"/>
            <a:r>
              <a:rPr lang="it-IT" b="1" dirty="0" smtClean="0"/>
              <a:t>costanti</a:t>
            </a:r>
            <a:endParaRPr lang="it-IT" dirty="0"/>
          </a:p>
          <a:p>
            <a:pPr lvl="0" eaLnBrk="0" hangingPunct="0"/>
            <a:r>
              <a:rPr lang="it-IT" b="1" dirty="0"/>
              <a:t>misti</a:t>
            </a:r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771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Cost</a:t>
            </a:r>
            <a:r>
              <a:rPr lang="it-IT" dirty="0" smtClean="0"/>
              <a:t> driver = Volume produzione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3</a:t>
            </a:fld>
            <a:endParaRPr lang="it-IT" dirty="0"/>
          </a:p>
        </p:txBody>
      </p:sp>
      <p:sp>
        <p:nvSpPr>
          <p:cNvPr id="7" name="Segnaposto contenuto 2"/>
          <p:cNvSpPr>
            <a:spLocks noGrp="1"/>
          </p:cNvSpPr>
          <p:nvPr>
            <p:ph idx="1"/>
          </p:nvPr>
        </p:nvSpPr>
        <p:spPr>
          <a:xfrm>
            <a:off x="1662081" y="3764023"/>
            <a:ext cx="6514253" cy="1065429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60" y="2168586"/>
            <a:ext cx="8069889" cy="2710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84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/>
              <a:t>Con il termine </a:t>
            </a:r>
            <a:r>
              <a:rPr lang="it-IT" b="1" dirty="0"/>
              <a:t>costo fisso</a:t>
            </a:r>
            <a:r>
              <a:rPr lang="it-IT" dirty="0"/>
              <a:t> (simbolo </a:t>
            </a:r>
            <a:r>
              <a:rPr lang="it-IT" dirty="0" err="1" smtClean="0"/>
              <a:t>C</a:t>
            </a:r>
            <a:r>
              <a:rPr lang="it-IT" baseline="-25000" dirty="0" err="1" smtClean="0"/>
              <a:t>f</a:t>
            </a:r>
            <a:r>
              <a:rPr lang="it-IT" dirty="0" smtClean="0"/>
              <a:t>) </a:t>
            </a:r>
            <a:r>
              <a:rPr lang="it-IT" dirty="0"/>
              <a:t>si indica l'insieme dei </a:t>
            </a:r>
            <a:r>
              <a:rPr lang="it-IT" dirty="0">
                <a:hlinkClick r:id="rId2" tooltip="Costo"/>
              </a:rPr>
              <a:t>costi</a:t>
            </a:r>
            <a:r>
              <a:rPr lang="it-IT" dirty="0"/>
              <a:t> il cui ammontare è indipendente dalla quantità prodotta. Il concetto di costo fisso si contrappone, nella </a:t>
            </a:r>
            <a:r>
              <a:rPr lang="it-IT" dirty="0">
                <a:hlinkClick r:id="rId3" tooltip="Contabilità"/>
              </a:rPr>
              <a:t>contabilità industriale</a:t>
            </a:r>
            <a:r>
              <a:rPr lang="it-IT" dirty="0"/>
              <a:t>, al concetto di </a:t>
            </a:r>
            <a:r>
              <a:rPr lang="it-IT" dirty="0">
                <a:hlinkClick r:id="rId4" tooltip="Costo variabile"/>
              </a:rPr>
              <a:t>costo variabile</a:t>
            </a:r>
            <a:r>
              <a:rPr lang="it-IT" dirty="0"/>
              <a:t>, il cui ammontare dipende direttamente dalla quantità prodotta di </a:t>
            </a:r>
            <a:r>
              <a:rPr lang="it-IT" dirty="0">
                <a:hlinkClick r:id="rId5" tooltip="Bene (economia)"/>
              </a:rPr>
              <a:t>beni</a:t>
            </a:r>
            <a:r>
              <a:rPr lang="it-IT" dirty="0"/>
              <a:t> o </a:t>
            </a:r>
            <a:r>
              <a:rPr lang="it-IT" dirty="0">
                <a:hlinkClick r:id="rId6" tooltip="Servizio"/>
              </a:rPr>
              <a:t>servizi</a:t>
            </a:r>
            <a:r>
              <a:rPr lang="it-IT" dirty="0"/>
              <a:t>. </a:t>
            </a:r>
          </a:p>
          <a:p>
            <a:pPr algn="just"/>
            <a:r>
              <a:rPr lang="it-IT" dirty="0"/>
              <a:t>Volendo rappresentare </a:t>
            </a:r>
            <a:r>
              <a:rPr lang="it-IT" dirty="0">
                <a:hlinkClick r:id="rId7" tooltip="Metodo grafico"/>
              </a:rPr>
              <a:t>graficamente</a:t>
            </a:r>
            <a:r>
              <a:rPr lang="it-IT" dirty="0"/>
              <a:t> i costi fissi nel </a:t>
            </a:r>
            <a:r>
              <a:rPr lang="it-IT" dirty="0">
                <a:hlinkClick r:id="rId8" tooltip="Diagramma di redditività"/>
              </a:rPr>
              <a:t>diagramma di redditività</a:t>
            </a:r>
            <a:r>
              <a:rPr lang="it-IT" dirty="0"/>
              <a:t>, essi saranno assimilati ad una </a:t>
            </a:r>
            <a:r>
              <a:rPr lang="it-IT" dirty="0">
                <a:hlinkClick r:id="rId9" tooltip="Semiretta"/>
              </a:rPr>
              <a:t>semiretta</a:t>
            </a:r>
            <a:r>
              <a:rPr lang="it-IT" dirty="0"/>
              <a:t> </a:t>
            </a:r>
            <a:r>
              <a:rPr lang="it-IT" dirty="0">
                <a:hlinkClick r:id="rId10" tooltip="Parallelismo"/>
              </a:rPr>
              <a:t>parallela</a:t>
            </a:r>
            <a:r>
              <a:rPr lang="it-IT" dirty="0"/>
              <a:t> all'asse delle </a:t>
            </a:r>
            <a:r>
              <a:rPr lang="it-IT" dirty="0">
                <a:hlinkClick r:id="rId11" tooltip="Ascissa"/>
              </a:rPr>
              <a:t>ascisse</a:t>
            </a:r>
            <a:r>
              <a:rPr lang="it-IT" dirty="0"/>
              <a:t> (in quanto si prende in </a:t>
            </a:r>
            <a:r>
              <a:rPr lang="it-IT" dirty="0">
                <a:hlinkClick r:id="rId12" tooltip="Ipotesi"/>
              </a:rPr>
              <a:t>ipotesi</a:t>
            </a:r>
            <a:r>
              <a:rPr lang="it-IT" dirty="0"/>
              <a:t> la loro costanza). </a:t>
            </a:r>
          </a:p>
          <a:p>
            <a:pPr algn="just"/>
            <a:r>
              <a:rPr lang="it-IT" dirty="0"/>
              <a:t>Nella realtà i costi fissi presentano un certo margine di variabilità, in quanto all'aumentare della capacità produttiva variano anch'essi. In tal caso il loro andamento, rappresentato sul diagramma di redditività, sarà a "gradini". 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3989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BEP e BEA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In </a:t>
            </a:r>
            <a:r>
              <a:rPr lang="it-IT" dirty="0">
                <a:hlinkClick r:id="rId2" tooltip="Economia aziendale"/>
              </a:rPr>
              <a:t>economia aziendale</a:t>
            </a:r>
            <a:r>
              <a:rPr lang="it-IT" dirty="0"/>
              <a:t> il </a:t>
            </a:r>
            <a:r>
              <a:rPr lang="it-IT" b="1" dirty="0"/>
              <a:t>punto di pareggio</a:t>
            </a:r>
            <a:r>
              <a:rPr lang="it-IT" dirty="0"/>
              <a:t> (</a:t>
            </a:r>
            <a:r>
              <a:rPr lang="it-IT" b="1" i="1" dirty="0"/>
              <a:t>break </a:t>
            </a:r>
            <a:r>
              <a:rPr lang="it-IT" b="1" i="1" dirty="0" err="1"/>
              <a:t>even</a:t>
            </a:r>
            <a:r>
              <a:rPr lang="it-IT" b="1" i="1" dirty="0"/>
              <a:t> </a:t>
            </a:r>
            <a:r>
              <a:rPr lang="it-IT" b="1" i="1" dirty="0" err="1"/>
              <a:t>point</a:t>
            </a:r>
            <a:r>
              <a:rPr lang="it-IT" dirty="0"/>
              <a:t> o </a:t>
            </a:r>
            <a:r>
              <a:rPr lang="it-IT" b="1" i="1" dirty="0"/>
              <a:t>break </a:t>
            </a:r>
            <a:r>
              <a:rPr lang="it-IT" b="1" i="1" dirty="0" err="1"/>
              <a:t>even</a:t>
            </a:r>
            <a:r>
              <a:rPr lang="it-IT" dirty="0"/>
              <a:t>, </a:t>
            </a:r>
            <a:r>
              <a:rPr lang="it-IT" dirty="0">
                <a:hlinkClick r:id="rId3" tooltip="Acronimo"/>
              </a:rPr>
              <a:t>abbreviato</a:t>
            </a:r>
            <a:r>
              <a:rPr lang="it-IT" dirty="0"/>
              <a:t> in </a:t>
            </a:r>
            <a:r>
              <a:rPr lang="it-IT" b="1" dirty="0"/>
              <a:t>BEP</a:t>
            </a:r>
            <a:r>
              <a:rPr lang="it-IT" dirty="0"/>
              <a:t>) è un valore che indica la quantità, espressa in volumi di produzione o fatturato, di prodotto venduto necessaria a coprire i costi precedentemente sostenuti, al fine di chiudere il periodo di riferimento senza profitti né perdite. </a:t>
            </a:r>
            <a:endParaRPr lang="it-IT" dirty="0" smtClean="0"/>
          </a:p>
          <a:p>
            <a:pPr algn="just"/>
            <a:r>
              <a:rPr lang="it-IT" dirty="0" smtClean="0"/>
              <a:t>Il BEA </a:t>
            </a:r>
            <a:r>
              <a:rPr lang="it-IT" u="sng" dirty="0" smtClean="0">
                <a:solidFill>
                  <a:srgbClr val="FFC000"/>
                </a:solidFill>
              </a:rPr>
              <a:t>Break </a:t>
            </a:r>
            <a:r>
              <a:rPr lang="it-IT" u="sng" dirty="0" err="1" smtClean="0">
                <a:solidFill>
                  <a:srgbClr val="FFC000"/>
                </a:solidFill>
              </a:rPr>
              <a:t>Even</a:t>
            </a:r>
            <a:r>
              <a:rPr lang="it-IT" u="sng" dirty="0" smtClean="0">
                <a:solidFill>
                  <a:srgbClr val="FFC000"/>
                </a:solidFill>
              </a:rPr>
              <a:t> Analysis </a:t>
            </a:r>
            <a:r>
              <a:rPr lang="it-IT" dirty="0" smtClean="0"/>
              <a:t>è l’insieme dei calcoli e delle analisi che vengono fatte per calcolare il </a:t>
            </a:r>
            <a:r>
              <a:rPr lang="it-IT" u="sng" dirty="0" smtClean="0">
                <a:solidFill>
                  <a:srgbClr val="FFC000"/>
                </a:solidFill>
              </a:rPr>
              <a:t>BEP</a:t>
            </a:r>
          </a:p>
          <a:p>
            <a:r>
              <a:rPr lang="it-IT" dirty="0" smtClean="0"/>
              <a:t>Calcolo algebrico:</a:t>
            </a:r>
          </a:p>
          <a:p>
            <a:pPr marL="114300" indent="0">
              <a:buNone/>
            </a:pPr>
            <a:r>
              <a:rPr lang="it-IT" dirty="0" smtClean="0"/>
              <a:t>q x </a:t>
            </a:r>
            <a:r>
              <a:rPr lang="it-IT" dirty="0" err="1" smtClean="0"/>
              <a:t>pu</a:t>
            </a:r>
            <a:r>
              <a:rPr lang="it-IT" dirty="0" smtClean="0"/>
              <a:t>= </a:t>
            </a:r>
            <a:r>
              <a:rPr lang="it-IT" dirty="0" err="1" smtClean="0"/>
              <a:t>cf</a:t>
            </a:r>
            <a:r>
              <a:rPr lang="it-IT" dirty="0" smtClean="0"/>
              <a:t> + (</a:t>
            </a:r>
            <a:r>
              <a:rPr lang="it-IT" dirty="0" err="1" smtClean="0"/>
              <a:t>cvu</a:t>
            </a:r>
            <a:r>
              <a:rPr lang="it-IT" dirty="0" smtClean="0"/>
              <a:t> x q)</a:t>
            </a:r>
          </a:p>
          <a:p>
            <a:pPr marL="114300" indent="0">
              <a:buNone/>
            </a:pPr>
            <a:r>
              <a:rPr lang="it-IT" dirty="0" smtClean="0"/>
              <a:t>q = </a:t>
            </a:r>
            <a:r>
              <a:rPr lang="it-IT" dirty="0" err="1" smtClean="0"/>
              <a:t>cf</a:t>
            </a:r>
            <a:r>
              <a:rPr lang="it-IT" dirty="0" smtClean="0"/>
              <a:t> / (</a:t>
            </a:r>
            <a:r>
              <a:rPr lang="it-IT" dirty="0" err="1" smtClean="0"/>
              <a:t>pu</a:t>
            </a:r>
            <a:r>
              <a:rPr lang="it-IT" dirty="0" smtClean="0"/>
              <a:t>-  </a:t>
            </a:r>
            <a:r>
              <a:rPr lang="it-IT" dirty="0" err="1" smtClean="0"/>
              <a:t>cvu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2639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dirty="0" smtClean="0"/>
              <a:t>Volume </a:t>
            </a:r>
            <a:r>
              <a:rPr lang="it-IT" dirty="0"/>
              <a:t>di produzione necessario per ottenere un utile desiderato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L’utile «obiettivo»</a:t>
            </a:r>
          </a:p>
          <a:p>
            <a:endParaRPr lang="it-IT" dirty="0"/>
          </a:p>
          <a:p>
            <a:r>
              <a:rPr lang="it-IT" dirty="0" smtClean="0"/>
              <a:t>q = (utile desiderato + </a:t>
            </a:r>
            <a:r>
              <a:rPr lang="it-IT" dirty="0" err="1" smtClean="0"/>
              <a:t>cf</a:t>
            </a:r>
            <a:r>
              <a:rPr lang="it-IT" dirty="0" smtClean="0"/>
              <a:t>) / (</a:t>
            </a:r>
            <a:r>
              <a:rPr lang="it-IT" dirty="0" err="1" smtClean="0"/>
              <a:t>pu</a:t>
            </a:r>
            <a:r>
              <a:rPr lang="it-IT" dirty="0" smtClean="0"/>
              <a:t> – </a:t>
            </a:r>
            <a:r>
              <a:rPr lang="it-IT" dirty="0" err="1" smtClean="0"/>
              <a:t>cvu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pPr algn="just"/>
            <a:r>
              <a:rPr lang="it-IT" dirty="0" smtClean="0"/>
              <a:t>Con questa </a:t>
            </a:r>
            <a:r>
              <a:rPr lang="it-IT" dirty="0" err="1" smtClean="0"/>
              <a:t>fromula</a:t>
            </a:r>
            <a:r>
              <a:rPr lang="it-IT" dirty="0" smtClean="0"/>
              <a:t>, elaborata inserendo nell’equazione per il calcolo del BEP il volume di reddito che si desidera conseguire , si trova la quantità di produzione da vendere per ottenere l’utile desiderato.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5221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Fatturato di pareggio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Il </a:t>
            </a:r>
            <a:r>
              <a:rPr lang="it-IT" dirty="0"/>
              <a:t>volume di ricavi da raggiungere affinché i costi totali </a:t>
            </a:r>
            <a:r>
              <a:rPr lang="it-IT" dirty="0" smtClean="0"/>
              <a:t>eguaglino </a:t>
            </a:r>
            <a:r>
              <a:rPr lang="it-IT" dirty="0"/>
              <a:t>i ricavi totali. L’analisi permette di determinare a partire da quale livello di fatturato l’azienda inizia a produrre utili. Alla base dei calcoli vi è la distinzione tra costi fissi e costi variabili</a:t>
            </a:r>
            <a:r>
              <a:rPr lang="it-IT" dirty="0" smtClean="0"/>
              <a:t>.</a:t>
            </a:r>
            <a:endParaRPr lang="it-IT" dirty="0"/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 Fatturato di pareggio = </a:t>
            </a:r>
            <a:r>
              <a:rPr lang="it-IT" dirty="0" err="1" smtClean="0"/>
              <a:t>Cf</a:t>
            </a:r>
            <a:r>
              <a:rPr lang="it-IT" dirty="0" smtClean="0"/>
              <a:t>/ 1-(cv/fatturato effettivo)</a:t>
            </a:r>
          </a:p>
          <a:p>
            <a:pPr algn="just"/>
            <a:endParaRPr lang="it-IT" dirty="0"/>
          </a:p>
          <a:p>
            <a:pPr marL="114300" indent="0" algn="just">
              <a:buNone/>
            </a:pPr>
            <a:r>
              <a:rPr lang="it-IT" dirty="0" smtClean="0"/>
              <a:t>Il fatturato di pareggio è un’analisi che può essere fatta solo alla fine dell’esercizio, data in cui abbiamo il data del fatturato effettivo, o comunque con riferimento a uno specifico arco temporale oppure «valutando» un fatturato effettivo da conseguire.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Maria Lucetta Russotto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5579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margine di sicurezza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Ottenuto il valore del fatturato di pareggio può essere compiuta un’altra fondamentale analisi, ovvero quella del </a:t>
            </a:r>
            <a:r>
              <a:rPr lang="it-IT" i="1" dirty="0" smtClean="0">
                <a:solidFill>
                  <a:srgbClr val="FF0000"/>
                </a:solidFill>
              </a:rPr>
              <a:t>margine di sicurezza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Conoscere questo valore serve all’impresa per capire quanto possano abbassare i ricavi prima di entrare in area rischio.</a:t>
            </a:r>
          </a:p>
          <a:p>
            <a:pPr algn="just"/>
            <a:r>
              <a:rPr lang="it-IT" dirty="0" smtClean="0"/>
              <a:t>MS = Fatturato effe. – Fatt. </a:t>
            </a:r>
            <a:r>
              <a:rPr lang="it-IT" dirty="0" err="1" smtClean="0"/>
              <a:t>paregg</a:t>
            </a:r>
            <a:r>
              <a:rPr lang="it-IT" dirty="0" smtClean="0"/>
              <a:t>. /Fatturato effettivo</a:t>
            </a:r>
          </a:p>
          <a:p>
            <a:pPr algn="just"/>
            <a:endParaRPr lang="it-IT" dirty="0"/>
          </a:p>
          <a:p>
            <a:pPr marL="114300" indent="0" algn="just">
              <a:buNone/>
            </a:pPr>
            <a:r>
              <a:rPr lang="it-IT" dirty="0" smtClean="0"/>
              <a:t>Il Margine di sicurezza è influenzato dalla struttura dei costi: più costi fissi abbiamo (rigidità d’impresa) più a rischio è la redditività.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846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Margine lordo di contribuzione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9</a:t>
            </a:fld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Il margine di contribuzione è quel valore dato dalla differenza fra ricavi di vendita e costi variabili.</a:t>
            </a:r>
          </a:p>
          <a:p>
            <a:pPr algn="just"/>
            <a:r>
              <a:rPr lang="it-IT" dirty="0" smtClean="0"/>
              <a:t>RV – CV = MLC</a:t>
            </a:r>
          </a:p>
          <a:p>
            <a:pPr marL="114300" indent="0" algn="just">
              <a:buNone/>
            </a:pPr>
            <a:r>
              <a:rPr lang="it-IT" dirty="0" smtClean="0">
                <a:solidFill>
                  <a:srgbClr val="FF0000"/>
                </a:solidFill>
              </a:rPr>
              <a:t>Il MLC ci serve per verificare se l’impresa è in grado di coprire i costi fissi e su quale prodotto puntare di più.</a:t>
            </a:r>
          </a:p>
          <a:p>
            <a:pPr marL="114300" indent="0" algn="just">
              <a:buNone/>
            </a:pPr>
            <a:r>
              <a:rPr lang="it-IT" dirty="0" smtClean="0">
                <a:solidFill>
                  <a:srgbClr val="FF0000"/>
                </a:solidFill>
              </a:rPr>
              <a:t>Tale seconda analisi è però maggiormente proficua utilizzando </a:t>
            </a:r>
            <a:r>
              <a:rPr lang="it-IT" smtClean="0">
                <a:solidFill>
                  <a:srgbClr val="FF0000"/>
                </a:solidFill>
              </a:rPr>
              <a:t>il MLCU </a:t>
            </a:r>
            <a:r>
              <a:rPr lang="it-IT" dirty="0" smtClean="0">
                <a:solidFill>
                  <a:srgbClr val="FF0000"/>
                </a:solidFill>
              </a:rPr>
              <a:t>in quanto il suo calcolo ci indica quale prodotto è UNITARIAMENTE il più redditizio.</a:t>
            </a:r>
            <a:endParaRPr lang="it-IT" dirty="0">
              <a:solidFill>
                <a:srgbClr val="FF0000"/>
              </a:solidFill>
            </a:endParaRPr>
          </a:p>
          <a:p>
            <a:pPr algn="just"/>
            <a:r>
              <a:rPr lang="it-IT" dirty="0" smtClean="0"/>
              <a:t>Il Margine Lordo Unitario  (MLCU) è dato da = Prezzo unitario di vendita – Costo variabile unitario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2357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iacenz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z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1931</TotalTime>
  <Words>1056</Words>
  <Application>Microsoft Office PowerPoint</Application>
  <PresentationFormat>Presentazione su schermo (4:3)</PresentationFormat>
  <Paragraphs>116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Calibri</vt:lpstr>
      <vt:lpstr>Cambria</vt:lpstr>
      <vt:lpstr>Times New Roman</vt:lpstr>
      <vt:lpstr>Adiacenza</vt:lpstr>
      <vt:lpstr>                        </vt:lpstr>
      <vt:lpstr>Presentazione standard di PowerPoint</vt:lpstr>
      <vt:lpstr>Cost driver = Volume produzione</vt:lpstr>
      <vt:lpstr>Presentazione standard di PowerPoint</vt:lpstr>
      <vt:lpstr>BEP e BEA</vt:lpstr>
      <vt:lpstr>Volume di produzione necessario per ottenere un utile desiderato</vt:lpstr>
      <vt:lpstr>Fatturato di pareggio</vt:lpstr>
      <vt:lpstr>Il margine di sicurezza</vt:lpstr>
      <vt:lpstr>Margine lordo di contribuzione</vt:lpstr>
      <vt:lpstr>Margine lordo contribuzione percentuale</vt:lpstr>
      <vt:lpstr>Costi speciali e costi comuni</vt:lpstr>
      <vt:lpstr>Costi diretti e costi indiretti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Silvia Fissi</dc:creator>
  <cp:lastModifiedBy>Maria Lucetta Russotto</cp:lastModifiedBy>
  <cp:revision>295</cp:revision>
  <cp:lastPrinted>2017-03-20T13:14:57Z</cp:lastPrinted>
  <dcterms:created xsi:type="dcterms:W3CDTF">2014-11-20T17:28:56Z</dcterms:created>
  <dcterms:modified xsi:type="dcterms:W3CDTF">2019-04-04T16:07:30Z</dcterms:modified>
</cp:coreProperties>
</file>