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436" r:id="rId2"/>
    <p:sldId id="1224" r:id="rId3"/>
    <p:sldId id="899" r:id="rId4"/>
    <p:sldId id="900" r:id="rId5"/>
    <p:sldId id="901" r:id="rId6"/>
    <p:sldId id="904" r:id="rId7"/>
    <p:sldId id="905" r:id="rId8"/>
    <p:sldId id="902" r:id="rId9"/>
    <p:sldId id="903" r:id="rId10"/>
    <p:sldId id="785" r:id="rId11"/>
    <p:sldId id="1168" r:id="rId12"/>
    <p:sldId id="1216" r:id="rId13"/>
    <p:sldId id="1169" r:id="rId14"/>
    <p:sldId id="1171" r:id="rId15"/>
    <p:sldId id="1172" r:id="rId16"/>
    <p:sldId id="1173" r:id="rId17"/>
    <p:sldId id="1174" r:id="rId18"/>
    <p:sldId id="1176" r:id="rId19"/>
    <p:sldId id="1178" r:id="rId20"/>
    <p:sldId id="1179" r:id="rId21"/>
    <p:sldId id="1175" r:id="rId22"/>
    <p:sldId id="1177" r:id="rId23"/>
    <p:sldId id="1181" r:id="rId24"/>
    <p:sldId id="1182" r:id="rId25"/>
    <p:sldId id="1183" r:id="rId26"/>
    <p:sldId id="1184" r:id="rId27"/>
    <p:sldId id="1185" r:id="rId28"/>
    <p:sldId id="1186" r:id="rId29"/>
    <p:sldId id="1225" r:id="rId30"/>
    <p:sldId id="1226" r:id="rId31"/>
    <p:sldId id="1187" r:id="rId32"/>
    <p:sldId id="1215" r:id="rId33"/>
    <p:sldId id="1188" r:id="rId34"/>
    <p:sldId id="1189" r:id="rId35"/>
    <p:sldId id="1227" r:id="rId36"/>
    <p:sldId id="1190" r:id="rId37"/>
    <p:sldId id="1223" r:id="rId38"/>
    <p:sldId id="1191" r:id="rId39"/>
    <p:sldId id="1192" r:id="rId40"/>
    <p:sldId id="1193" r:id="rId41"/>
    <p:sldId id="1195" r:id="rId42"/>
    <p:sldId id="1196" r:id="rId43"/>
    <p:sldId id="1200" r:id="rId44"/>
    <p:sldId id="1197" r:id="rId45"/>
    <p:sldId id="1198" r:id="rId46"/>
    <p:sldId id="1199" r:id="rId47"/>
    <p:sldId id="1201" r:id="rId48"/>
    <p:sldId id="1202" r:id="rId49"/>
    <p:sldId id="1203" r:id="rId50"/>
    <p:sldId id="1204" r:id="rId51"/>
    <p:sldId id="1205" r:id="rId52"/>
    <p:sldId id="1206" r:id="rId53"/>
    <p:sldId id="1207" r:id="rId54"/>
    <p:sldId id="1208" r:id="rId55"/>
    <p:sldId id="1209" r:id="rId56"/>
    <p:sldId id="1210" r:id="rId57"/>
    <p:sldId id="1211" r:id="rId58"/>
    <p:sldId id="1212" r:id="rId59"/>
    <p:sldId id="1213" r:id="rId60"/>
    <p:sldId id="1214" r:id="rId61"/>
    <p:sldId id="1131" r:id="rId62"/>
    <p:sldId id="1132" r:id="rId63"/>
    <p:sldId id="1133" r:id="rId64"/>
    <p:sldId id="1134" r:id="rId65"/>
    <p:sldId id="1149" r:id="rId66"/>
    <p:sldId id="1228" r:id="rId67"/>
    <p:sldId id="1229" r:id="rId68"/>
    <p:sldId id="1151" r:id="rId69"/>
    <p:sldId id="1167" r:id="rId70"/>
    <p:sldId id="1153" r:id="rId71"/>
    <p:sldId id="1154" r:id="rId72"/>
    <p:sldId id="1157" r:id="rId73"/>
    <p:sldId id="1158" r:id="rId74"/>
    <p:sldId id="1159" r:id="rId75"/>
    <p:sldId id="1160" r:id="rId76"/>
    <p:sldId id="1161" r:id="rId77"/>
    <p:sldId id="1162" r:id="rId78"/>
    <p:sldId id="1163" r:id="rId79"/>
    <p:sldId id="1164" r:id="rId80"/>
    <p:sldId id="1165" r:id="rId81"/>
    <p:sldId id="1166" r:id="rId8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9447" autoAdjust="0"/>
  </p:normalViewPr>
  <p:slideViewPr>
    <p:cSldViewPr>
      <p:cViewPr>
        <p:scale>
          <a:sx n="58" d="100"/>
          <a:sy n="58" d="100"/>
        </p:scale>
        <p:origin x="1484" y="3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208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D11DF54-40BB-4DD1-9A50-A42A8E171DB3}" type="datetimeFigureOut">
              <a:rPr lang="it-IT"/>
              <a:pPr>
                <a:defRPr/>
              </a:pPr>
              <a:t>22/09/2019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13DB6FF-E3AB-4024-8614-FD0EB60015BC}" type="slidenum">
              <a:rPr lang="it-IT"/>
              <a:pPr>
                <a:defRPr/>
              </a:pPr>
              <a:t>‹#›</a:t>
            </a:fld>
            <a:endParaRPr lang="it-IT"/>
          </a:p>
        </p:txBody>
      </p:sp>
    </p:spTree>
    <p:extLst>
      <p:ext uri="{BB962C8B-B14F-4D97-AF65-F5344CB8AC3E}">
        <p14:creationId xmlns:p14="http://schemas.microsoft.com/office/powerpoint/2010/main" val="11056294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1B1E2FF-07BE-41C0-BE34-79B9D6F8B9B5}" type="slidenum">
              <a:rPr lang="it-IT" sz="1200">
                <a:latin typeface="+mn-lt"/>
                <a:cs typeface="+mn-cs"/>
              </a:rPr>
              <a:pPr algn="r" fontAlgn="auto">
                <a:spcBef>
                  <a:spcPts val="0"/>
                </a:spcBef>
                <a:spcAft>
                  <a:spcPts val="0"/>
                </a:spcAft>
                <a:defRPr/>
              </a:pPr>
              <a:t>1</a:t>
            </a:fld>
            <a:endParaRPr lang="it-IT" sz="1200">
              <a:latin typeface="+mn-lt"/>
              <a:cs typeface="+mn-cs"/>
            </a:endParaRPr>
          </a:p>
        </p:txBody>
      </p:sp>
      <p:sp>
        <p:nvSpPr>
          <p:cNvPr id="280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05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610663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3C0335E-152A-41AD-B15B-FF41D50F0560}" type="slidenum">
              <a:rPr lang="it-IT" sz="1200">
                <a:latin typeface="Times New Roman" pitchFamily="18" charset="0"/>
              </a:rPr>
              <a:pPr algn="r"/>
              <a:t>19</a:t>
            </a:fld>
            <a:endParaRPr lang="it-IT" sz="1200">
              <a:latin typeface="Times New Roman" pitchFamily="18" charset="0"/>
            </a:endParaRPr>
          </a:p>
        </p:txBody>
      </p:sp>
      <p:sp>
        <p:nvSpPr>
          <p:cNvPr id="180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02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147884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FCB7ADC-72C1-4C77-AF88-4D2165F005C9}" type="slidenum">
              <a:rPr lang="it-IT" sz="1200">
                <a:latin typeface="Times New Roman" pitchFamily="18" charset="0"/>
              </a:rPr>
              <a:pPr algn="r"/>
              <a:t>20</a:t>
            </a:fld>
            <a:endParaRPr lang="it-IT" sz="1200">
              <a:latin typeface="Times New Roman" pitchFamily="18" charset="0"/>
            </a:endParaRPr>
          </a:p>
        </p:txBody>
      </p:sp>
      <p:sp>
        <p:nvSpPr>
          <p:cNvPr id="18125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125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73401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39644C2-3ABC-4A38-9960-D23F5E4176E8}" type="slidenum">
              <a:rPr lang="it-IT" sz="1200">
                <a:latin typeface="Times New Roman" pitchFamily="18" charset="0"/>
              </a:rPr>
              <a:pPr algn="r"/>
              <a:t>21</a:t>
            </a:fld>
            <a:endParaRPr lang="it-IT" sz="1200">
              <a:latin typeface="Times New Roman" pitchFamily="18" charset="0"/>
            </a:endParaRPr>
          </a:p>
        </p:txBody>
      </p:sp>
      <p:sp>
        <p:nvSpPr>
          <p:cNvPr id="187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7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97029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380390E-B4CC-4173-B7AD-FB6E10DF510F}" type="slidenum">
              <a:rPr lang="it-IT" sz="1200">
                <a:latin typeface="Times New Roman" pitchFamily="18" charset="0"/>
              </a:rPr>
              <a:pPr algn="r"/>
              <a:t>22</a:t>
            </a:fld>
            <a:endParaRPr lang="it-IT" sz="1200">
              <a:latin typeface="Times New Roman" pitchFamily="18" charset="0"/>
            </a:endParaRPr>
          </a:p>
        </p:txBody>
      </p:sp>
      <p:sp>
        <p:nvSpPr>
          <p:cNvPr id="1792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92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85299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32F8B09A-2E3F-4CB3-BB82-AA861708B61C}" type="slidenum">
              <a:rPr lang="it-IT" smtClean="0"/>
              <a:pPr/>
              <a:t>23</a:t>
            </a:fld>
            <a:endParaRPr lang="it-IT"/>
          </a:p>
        </p:txBody>
      </p:sp>
    </p:spTree>
    <p:extLst>
      <p:ext uri="{BB962C8B-B14F-4D97-AF65-F5344CB8AC3E}">
        <p14:creationId xmlns:p14="http://schemas.microsoft.com/office/powerpoint/2010/main" val="203942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32F8B09A-2E3F-4CB3-BB82-AA861708B61C}" type="slidenum">
              <a:rPr lang="it-IT" smtClean="0"/>
              <a:pPr/>
              <a:t>24</a:t>
            </a:fld>
            <a:endParaRPr lang="it-IT"/>
          </a:p>
        </p:txBody>
      </p:sp>
    </p:spTree>
    <p:extLst>
      <p:ext uri="{BB962C8B-B14F-4D97-AF65-F5344CB8AC3E}">
        <p14:creationId xmlns:p14="http://schemas.microsoft.com/office/powerpoint/2010/main" val="324945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32F8B09A-2E3F-4CB3-BB82-AA861708B61C}" type="slidenum">
              <a:rPr lang="it-IT" smtClean="0"/>
              <a:pPr/>
              <a:t>25</a:t>
            </a:fld>
            <a:endParaRPr lang="it-IT"/>
          </a:p>
        </p:txBody>
      </p:sp>
    </p:spTree>
    <p:extLst>
      <p:ext uri="{BB962C8B-B14F-4D97-AF65-F5344CB8AC3E}">
        <p14:creationId xmlns:p14="http://schemas.microsoft.com/office/powerpoint/2010/main" val="647387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6FF09-EB5E-4015-9072-FB753F4B6BC8}" type="slidenum">
              <a:rPr lang="it-IT"/>
              <a:pPr/>
              <a:t>27</a:t>
            </a:fld>
            <a:endParaRPr lang="it-IT"/>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a:xfrm>
            <a:off x="914943" y="4342960"/>
            <a:ext cx="5028117" cy="4115388"/>
          </a:xfrm>
        </p:spPr>
        <p:txBody>
          <a:bodyPr/>
          <a:lstStyle/>
          <a:p>
            <a:endParaRPr lang="es-ES"/>
          </a:p>
        </p:txBody>
      </p:sp>
    </p:spTree>
    <p:extLst>
      <p:ext uri="{BB962C8B-B14F-4D97-AF65-F5344CB8AC3E}">
        <p14:creationId xmlns:p14="http://schemas.microsoft.com/office/powerpoint/2010/main" val="2024271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D5D79-E7A9-4FF0-8BEC-6D0CBE510AFB}" type="slidenum">
              <a:rPr lang="en-GB"/>
              <a:pPr/>
              <a:t>33</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043698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DFCBE-FE13-4F31-8582-49B6FBBDBEB1}" type="slidenum">
              <a:rPr lang="en-GB"/>
              <a:pPr/>
              <a:t>36</a:t>
            </a:fld>
            <a:endParaRPr lang="en-GB"/>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80178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2365805E-CBF5-49F6-A1A9-CAD4A05D9234}" type="slidenum">
              <a:rPr lang="it-IT" smtClean="0"/>
              <a:pPr/>
              <a:t>3</a:t>
            </a:fld>
            <a:endParaRPr lang="it-IT"/>
          </a:p>
        </p:txBody>
      </p:sp>
    </p:spTree>
    <p:extLst>
      <p:ext uri="{BB962C8B-B14F-4D97-AF65-F5344CB8AC3E}">
        <p14:creationId xmlns:p14="http://schemas.microsoft.com/office/powerpoint/2010/main" val="382081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91DB4E9-DA97-493B-BC8B-4E8F28F98FDD}" type="slidenum">
              <a:rPr lang="it-IT" sz="1200">
                <a:latin typeface="Calibri" pitchFamily="34" charset="0"/>
              </a:rPr>
              <a:pPr algn="r"/>
              <a:t>38</a:t>
            </a:fld>
            <a:endParaRPr lang="it-IT" sz="1200">
              <a:latin typeface="Calibri" pitchFamily="34"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90696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213DB6FF-E3AB-4024-8614-FD0EB60015BC}" type="slidenum">
              <a:rPr lang="it-IT" smtClean="0"/>
              <a:pPr>
                <a:defRPr/>
              </a:pPr>
              <a:t>40</a:t>
            </a:fld>
            <a:endParaRPr lang="it-IT"/>
          </a:p>
        </p:txBody>
      </p:sp>
    </p:spTree>
    <p:extLst>
      <p:ext uri="{BB962C8B-B14F-4D97-AF65-F5344CB8AC3E}">
        <p14:creationId xmlns:p14="http://schemas.microsoft.com/office/powerpoint/2010/main" val="2398413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13009CB-EB5A-46B8-AB2A-8C0693A04974}" type="slidenum">
              <a:rPr lang="it-IT" sz="1200">
                <a:latin typeface="Calibri" pitchFamily="34" charset="0"/>
              </a:rPr>
              <a:pPr algn="r"/>
              <a:t>42</a:t>
            </a:fld>
            <a:endParaRPr lang="it-IT" sz="1200">
              <a:latin typeface="Calibri" pitchFamily="34"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33502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27673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526693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60175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0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048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A31C5-3B43-4410-9091-59317F94F57B}" type="slidenum">
              <a:rPr lang="it-IT"/>
              <a:pPr fontAlgn="base">
                <a:spcBef>
                  <a:spcPct val="0"/>
                </a:spcBef>
                <a:spcAft>
                  <a:spcPct val="0"/>
                </a:spcAft>
              </a:pPr>
              <a:t>50</a:t>
            </a:fld>
            <a:endParaRPr lang="it-IT"/>
          </a:p>
        </p:txBody>
      </p:sp>
    </p:spTree>
    <p:extLst>
      <p:ext uri="{BB962C8B-B14F-4D97-AF65-F5344CB8AC3E}">
        <p14:creationId xmlns:p14="http://schemas.microsoft.com/office/powerpoint/2010/main" val="2396018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32F8B09A-2E3F-4CB3-BB82-AA861708B61C}" type="slidenum">
              <a:rPr lang="it-IT" smtClean="0"/>
              <a:pPr/>
              <a:t>54</a:t>
            </a:fld>
            <a:endParaRPr lang="it-IT"/>
          </a:p>
        </p:txBody>
      </p:sp>
    </p:spTree>
    <p:extLst>
      <p:ext uri="{BB962C8B-B14F-4D97-AF65-F5344CB8AC3E}">
        <p14:creationId xmlns:p14="http://schemas.microsoft.com/office/powerpoint/2010/main" val="1076446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685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068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40A27E-D8B1-4573-9D51-B426E1F82FB4}" type="slidenum">
              <a:rPr lang="it-IT"/>
              <a:pPr fontAlgn="base">
                <a:spcBef>
                  <a:spcPct val="0"/>
                </a:spcBef>
                <a:spcAft>
                  <a:spcPct val="0"/>
                </a:spcAft>
              </a:pPr>
              <a:t>56</a:t>
            </a:fld>
            <a:endParaRPr lang="it-IT"/>
          </a:p>
        </p:txBody>
      </p:sp>
    </p:spTree>
    <p:extLst>
      <p:ext uri="{BB962C8B-B14F-4D97-AF65-F5344CB8AC3E}">
        <p14:creationId xmlns:p14="http://schemas.microsoft.com/office/powerpoint/2010/main" val="3379034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2EB3ACA-B101-41B9-B913-6B82E5714F24}" type="slidenum">
              <a:rPr lang="it-IT" sz="1200">
                <a:latin typeface="+mn-lt"/>
                <a:cs typeface="+mn-cs"/>
              </a:rPr>
              <a:pPr algn="r" fontAlgn="auto">
                <a:spcBef>
                  <a:spcPts val="0"/>
                </a:spcBef>
                <a:spcAft>
                  <a:spcPts val="0"/>
                </a:spcAft>
                <a:defRPr/>
              </a:pPr>
              <a:t>57</a:t>
            </a:fld>
            <a:endParaRPr lang="it-IT" sz="1200">
              <a:latin typeface="+mn-lt"/>
              <a:cs typeface="+mn-cs"/>
            </a:endParaRPr>
          </a:p>
        </p:txBody>
      </p:sp>
      <p:sp>
        <p:nvSpPr>
          <p:cNvPr id="2979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798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it-IT"/>
              <a:t>Nota Italia sotto UK e Germania</a:t>
            </a:r>
          </a:p>
        </p:txBody>
      </p:sp>
    </p:spTree>
    <p:extLst>
      <p:ext uri="{BB962C8B-B14F-4D97-AF65-F5344CB8AC3E}">
        <p14:creationId xmlns:p14="http://schemas.microsoft.com/office/powerpoint/2010/main" val="47424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DCEF0-C646-45E7-AA46-60C646384439}" type="slidenum">
              <a:rPr lang="en-AU" smtClean="0"/>
              <a:pPr fontAlgn="base">
                <a:spcBef>
                  <a:spcPct val="0"/>
                </a:spcBef>
                <a:spcAft>
                  <a:spcPct val="0"/>
                </a:spcAft>
                <a:defRPr/>
              </a:pPr>
              <a:t>5</a:t>
            </a:fld>
            <a:endParaRPr lang="en-AU"/>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3375384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121E449-B962-4E03-A0E2-E4B52BFA1DE1}" type="slidenum">
              <a:rPr lang="it-IT" sz="1200">
                <a:latin typeface="+mn-lt"/>
                <a:cs typeface="+mn-cs"/>
              </a:rPr>
              <a:pPr algn="r" fontAlgn="auto">
                <a:spcBef>
                  <a:spcPts val="0"/>
                </a:spcBef>
                <a:spcAft>
                  <a:spcPts val="0"/>
                </a:spcAft>
                <a:defRPr/>
              </a:pPr>
              <a:t>58</a:t>
            </a:fld>
            <a:endParaRPr lang="it-IT" sz="1200">
              <a:latin typeface="+mn-lt"/>
              <a:cs typeface="+mn-cs"/>
            </a:endParaRPr>
          </a:p>
        </p:txBody>
      </p:sp>
      <p:sp>
        <p:nvSpPr>
          <p:cNvPr id="300035"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30003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860048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C41F646-FC80-4DCC-8B0E-D5077A8AB157}" type="slidenum">
              <a:rPr lang="it-IT" sz="1200">
                <a:latin typeface="+mn-lt"/>
                <a:cs typeface="+mn-cs"/>
              </a:rPr>
              <a:pPr algn="r" fontAlgn="auto">
                <a:spcBef>
                  <a:spcPts val="0"/>
                </a:spcBef>
                <a:spcAft>
                  <a:spcPts val="0"/>
                </a:spcAft>
                <a:defRPr/>
              </a:pPr>
              <a:t>59</a:t>
            </a:fld>
            <a:endParaRPr lang="it-IT" sz="1200">
              <a:latin typeface="+mn-lt"/>
              <a:cs typeface="+mn-cs"/>
            </a:endParaRPr>
          </a:p>
        </p:txBody>
      </p:sp>
      <p:sp>
        <p:nvSpPr>
          <p:cNvPr id="3020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208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it-IT"/>
              <a:t>Nota Italia metà degli anni 90 sopra a tutti. Inizio del 2000 con UK e Germania, </a:t>
            </a:r>
          </a:p>
        </p:txBody>
      </p:sp>
    </p:spTree>
    <p:extLst>
      <p:ext uri="{BB962C8B-B14F-4D97-AF65-F5344CB8AC3E}">
        <p14:creationId xmlns:p14="http://schemas.microsoft.com/office/powerpoint/2010/main" val="3325249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213DB6FF-E3AB-4024-8614-FD0EB60015BC}" type="slidenum">
              <a:rPr lang="it-IT" smtClean="0"/>
              <a:pPr>
                <a:defRPr/>
              </a:pPr>
              <a:t>60</a:t>
            </a:fld>
            <a:endParaRPr lang="it-IT"/>
          </a:p>
        </p:txBody>
      </p:sp>
    </p:spTree>
    <p:extLst>
      <p:ext uri="{BB962C8B-B14F-4D97-AF65-F5344CB8AC3E}">
        <p14:creationId xmlns:p14="http://schemas.microsoft.com/office/powerpoint/2010/main" val="580779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25C541FF-18C8-4CD6-9C0C-FDE34BD00AB7}" type="slidenum">
              <a:rPr lang="it-IT" sz="1200">
                <a:latin typeface="Times New Roman" pitchFamily="18" charset="0"/>
              </a:rPr>
              <a:pPr algn="r"/>
              <a:t>61</a:t>
            </a:fld>
            <a:endParaRPr lang="it-IT" sz="1200">
              <a:latin typeface="Times New Roman" pitchFamily="18" charset="0"/>
            </a:endParaRPr>
          </a:p>
        </p:txBody>
      </p:sp>
      <p:sp>
        <p:nvSpPr>
          <p:cNvPr id="2017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17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142505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77F111B-55D3-4CA7-A886-D9D874D0B7C9}" type="slidenum">
              <a:rPr lang="it-IT" sz="1200">
                <a:latin typeface="Times New Roman" pitchFamily="18" charset="0"/>
              </a:rPr>
              <a:pPr algn="r"/>
              <a:t>62</a:t>
            </a:fld>
            <a:endParaRPr lang="it-IT" sz="1200">
              <a:latin typeface="Times New Roman" pitchFamily="18" charset="0"/>
            </a:endParaRPr>
          </a:p>
        </p:txBody>
      </p:sp>
      <p:sp>
        <p:nvSpPr>
          <p:cNvPr id="141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13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822741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28FA3FC-71B9-4BA8-AD13-7BE8BC3F7467}" type="slidenum">
              <a:rPr lang="it-IT" sz="1200">
                <a:latin typeface="Times New Roman" pitchFamily="18" charset="0"/>
              </a:rPr>
              <a:pPr algn="r"/>
              <a:t>63</a:t>
            </a:fld>
            <a:endParaRPr lang="it-IT" sz="1200">
              <a:latin typeface="Times New Roman" pitchFamily="18" charset="0"/>
            </a:endParaRPr>
          </a:p>
        </p:txBody>
      </p:sp>
      <p:sp>
        <p:nvSpPr>
          <p:cNvPr id="1423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23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9551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32F8B09A-2E3F-4CB3-BB82-AA861708B61C}" type="slidenum">
              <a:rPr lang="it-IT" smtClean="0"/>
              <a:pPr/>
              <a:t>13</a:t>
            </a:fld>
            <a:endParaRPr lang="it-IT"/>
          </a:p>
        </p:txBody>
      </p:sp>
    </p:spTree>
    <p:extLst>
      <p:ext uri="{BB962C8B-B14F-4D97-AF65-F5344CB8AC3E}">
        <p14:creationId xmlns:p14="http://schemas.microsoft.com/office/powerpoint/2010/main" val="108672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D130B57-9D32-44AB-B775-FEA122E1D390}" type="slidenum">
              <a:rPr lang="it-IT" sz="1200">
                <a:latin typeface="Times New Roman" pitchFamily="18" charset="0"/>
              </a:rPr>
              <a:pPr algn="r"/>
              <a:t>14</a:t>
            </a:fld>
            <a:endParaRPr lang="it-IT" sz="1200">
              <a:latin typeface="Times New Roman" pitchFamily="18" charset="0"/>
            </a:endParaRPr>
          </a:p>
        </p:txBody>
      </p:sp>
      <p:sp>
        <p:nvSpPr>
          <p:cNvPr id="1832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330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7395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1AABC9F8-E01F-45EE-942F-4C455CD14239}" type="slidenum">
              <a:rPr lang="it-IT" sz="1200">
                <a:latin typeface="Times New Roman" pitchFamily="18" charset="0"/>
              </a:rPr>
              <a:pPr algn="r"/>
              <a:t>15</a:t>
            </a:fld>
            <a:endParaRPr lang="it-IT" sz="1200">
              <a:latin typeface="Times New Roman" pitchFamily="18" charset="0"/>
            </a:endParaRPr>
          </a:p>
        </p:txBody>
      </p:sp>
      <p:sp>
        <p:nvSpPr>
          <p:cNvPr id="1843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43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849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1E291F35-68BC-4D65-BCC1-02ECD1DA42C2}" type="slidenum">
              <a:rPr lang="it-IT" sz="1200">
                <a:latin typeface="Times New Roman" pitchFamily="18" charset="0"/>
              </a:rPr>
              <a:pPr algn="r"/>
              <a:t>16</a:t>
            </a:fld>
            <a:endParaRPr lang="it-IT" sz="1200">
              <a:latin typeface="Times New Roman" pitchFamily="18" charset="0"/>
            </a:endParaRPr>
          </a:p>
        </p:txBody>
      </p:sp>
      <p:sp>
        <p:nvSpPr>
          <p:cNvPr id="1853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53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16957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EE537E6-7C7F-4E9D-9AB4-BD9085B12561}" type="slidenum">
              <a:rPr lang="it-IT" sz="1200">
                <a:latin typeface="Times New Roman" pitchFamily="18" charset="0"/>
              </a:rPr>
              <a:pPr algn="r"/>
              <a:t>17</a:t>
            </a:fld>
            <a:endParaRPr lang="it-IT" sz="1200">
              <a:latin typeface="Times New Roman" pitchFamily="18" charset="0"/>
            </a:endParaRPr>
          </a:p>
        </p:txBody>
      </p:sp>
      <p:sp>
        <p:nvSpPr>
          <p:cNvPr id="1863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63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128665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E39757BA-FC62-4551-A2BC-1B7EAA4E297E}" type="slidenum">
              <a:rPr lang="it-IT" sz="1200">
                <a:latin typeface="Times New Roman" pitchFamily="18" charset="0"/>
              </a:rPr>
              <a:pPr algn="r"/>
              <a:t>18</a:t>
            </a:fld>
            <a:endParaRPr lang="it-IT" sz="1200">
              <a:latin typeface="Times New Roman" pitchFamily="18" charset="0"/>
            </a:endParaRPr>
          </a:p>
        </p:txBody>
      </p:sp>
      <p:sp>
        <p:nvSpPr>
          <p:cNvPr id="1781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81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51134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2E337542-8351-4688-9231-AE0E921DE0A9}" type="datetimeFigureOut">
              <a:rPr lang="it-IT"/>
              <a:pPr>
                <a:defRPr/>
              </a:pPr>
              <a:t>22/09/2019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8EC2CB2-E6DD-4F66-8757-CCECEDD5347D}"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CCBD912F-39EB-4A8F-ABD8-4A20A4352A20}" type="datetimeFigureOut">
              <a:rPr lang="it-IT"/>
              <a:pPr>
                <a:defRPr/>
              </a:pPr>
              <a:t>22/09/2019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5C22725-20B9-4072-B4EB-491840C6A7FD}"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3078E8CC-49E8-48FF-A67D-40267E62F7EC}" type="datetimeFigureOut">
              <a:rPr lang="it-IT"/>
              <a:pPr>
                <a:defRPr/>
              </a:pPr>
              <a:t>22/09/2019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2DAAF76-25F7-40FD-921E-82FC8177A3AC}" type="slidenum">
              <a:rPr lang="it-IT"/>
              <a:pPr>
                <a:defRPr/>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457200" y="1600200"/>
            <a:ext cx="40386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a:xfrm>
            <a:off x="457200" y="6243638"/>
            <a:ext cx="2133600" cy="457200"/>
          </a:xfrm>
        </p:spPr>
        <p:txBody>
          <a:bodyPr/>
          <a:lstStyle>
            <a:lvl1pPr>
              <a:defRPr/>
            </a:lvl1pPr>
          </a:lstStyle>
          <a:p>
            <a:fld id="{E1F547DA-F8A4-4692-8C48-8EA40890FBA8}" type="datetime1">
              <a:rPr lang="it-IT"/>
              <a:pPr/>
              <a:t>22/09/2019</a:t>
            </a:fld>
            <a:endParaRPr lang="it-IT" altLang="en-US"/>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ltLang="en-US"/>
          </a:p>
        </p:txBody>
      </p:sp>
      <p:sp>
        <p:nvSpPr>
          <p:cNvPr id="7" name="Segnaposto numero diapositiva 6"/>
          <p:cNvSpPr>
            <a:spLocks noGrp="1"/>
          </p:cNvSpPr>
          <p:nvPr>
            <p:ph type="sldNum" sz="quarter" idx="12"/>
          </p:nvPr>
        </p:nvSpPr>
        <p:spPr>
          <a:xfrm>
            <a:off x="6553200" y="6243638"/>
            <a:ext cx="2133600" cy="457200"/>
          </a:xfrm>
        </p:spPr>
        <p:txBody>
          <a:bodyPr/>
          <a:lstStyle>
            <a:lvl1pPr>
              <a:defRPr/>
            </a:lvl1pPr>
          </a:lstStyle>
          <a:p>
            <a:fld id="{7A607FBD-9D43-40B1-A121-06A933E84EFF}" type="slidenum">
              <a:rPr lang="it-IT" altLang="en-US"/>
              <a:pPr/>
              <a:t>‹#›</a:t>
            </a:fld>
            <a:endParaRPr lang="it-IT"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568952" cy="5352256"/>
          </a:xfrm>
          <a:prstGeom prst="rect">
            <a:avLst/>
          </a:prstGeom>
        </p:spPr>
        <p:txBody>
          <a:bodyPr/>
          <a:lstStyle>
            <a:lvl1pPr>
              <a:defRPr sz="1800">
                <a:solidFill>
                  <a:schemeClr val="tx1">
                    <a:lumMod val="75000"/>
                    <a:lumOff val="25000"/>
                  </a:schemeClr>
                </a:solidFill>
                <a:latin typeface="+mj-lt"/>
              </a:defRPr>
            </a:lvl1pPr>
            <a:lvl2pPr>
              <a:defRPr sz="1600">
                <a:solidFill>
                  <a:schemeClr val="tx1">
                    <a:lumMod val="75000"/>
                    <a:lumOff val="25000"/>
                  </a:schemeClr>
                </a:solidFill>
                <a:latin typeface="+mj-lt"/>
              </a:defRPr>
            </a:lvl2pPr>
            <a:lvl3pPr>
              <a:defRPr sz="1400">
                <a:solidFill>
                  <a:schemeClr val="tx1">
                    <a:lumMod val="75000"/>
                    <a:lumOff val="25000"/>
                  </a:schemeClr>
                </a:solidFill>
                <a:latin typeface="+mj-lt"/>
              </a:defRPr>
            </a:lvl3pPr>
            <a:lvl4pPr>
              <a:defRPr sz="1200">
                <a:solidFill>
                  <a:schemeClr val="tx1">
                    <a:lumMod val="75000"/>
                    <a:lumOff val="25000"/>
                  </a:schemeClr>
                </a:solidFill>
                <a:latin typeface="+mj-lt"/>
              </a:defRPr>
            </a:lvl4pPr>
            <a:lvl5pPr>
              <a:defRPr sz="1200">
                <a:solidFill>
                  <a:schemeClr val="tx1">
                    <a:lumMod val="75000"/>
                    <a:lumOff val="25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el 6"/>
          <p:cNvSpPr>
            <a:spLocks noGrp="1"/>
          </p:cNvSpPr>
          <p:nvPr>
            <p:ph type="title"/>
          </p:nvPr>
        </p:nvSpPr>
        <p:spPr>
          <a:xfrm>
            <a:off x="251520" y="260648"/>
            <a:ext cx="7920880" cy="792088"/>
          </a:xfrm>
          <a:prstGeom prst="rect">
            <a:avLst/>
          </a:prstGeom>
        </p:spPr>
        <p:txBody>
          <a:bodyPr>
            <a:normAutofit/>
          </a:bodyPr>
          <a:lstStyle>
            <a:lvl1pPr>
              <a:defRPr sz="2500">
                <a:solidFill>
                  <a:srgbClr val="0033CC"/>
                </a:solidFill>
              </a:defRPr>
            </a:lvl1pPr>
          </a:lstStyle>
          <a:p>
            <a:r>
              <a:rPr lang="de-DE" dirty="0"/>
              <a:t>Titelmasterformat durch Klicken bearbeiten</a:t>
            </a:r>
            <a:endParaRPr lang="de-AT" dirty="0"/>
          </a:p>
        </p:txBody>
      </p:sp>
      <p:sp>
        <p:nvSpPr>
          <p:cNvPr id="4" name="Footer Placeholder 4"/>
          <p:cNvSpPr>
            <a:spLocks noGrp="1"/>
          </p:cNvSpPr>
          <p:nvPr>
            <p:ph type="ftr" sz="quarter" idx="10"/>
          </p:nvPr>
        </p:nvSpPr>
        <p:spPr>
          <a:xfrm>
            <a:off x="179388" y="6524625"/>
            <a:ext cx="7416800" cy="360363"/>
          </a:xfrm>
        </p:spPr>
        <p:txBody>
          <a:bodyPr/>
          <a:lstStyle>
            <a:lvl1pPr>
              <a:defRPr>
                <a:latin typeface="+mj-lt"/>
              </a:defRPr>
            </a:lvl1pPr>
          </a:lstStyle>
          <a:p>
            <a:pPr>
              <a:defRPr/>
            </a:pPr>
            <a:r>
              <a:rPr lang="en-GB"/>
              <a:t>School to work transition in developing economies</a:t>
            </a:r>
            <a:endParaRPr lang="en-US" dirty="0"/>
          </a:p>
        </p:txBody>
      </p:sp>
      <p:sp>
        <p:nvSpPr>
          <p:cNvPr id="5" name="Slide Number Placeholder 5"/>
          <p:cNvSpPr>
            <a:spLocks noGrp="1"/>
          </p:cNvSpPr>
          <p:nvPr>
            <p:ph type="sldNum" sz="quarter" idx="11"/>
          </p:nvPr>
        </p:nvSpPr>
        <p:spPr>
          <a:xfrm>
            <a:off x="7620000" y="6519863"/>
            <a:ext cx="1200150" cy="347662"/>
          </a:xfrm>
          <a:prstGeom prst="rect">
            <a:avLst/>
          </a:prstGeom>
        </p:spPr>
        <p:txBody>
          <a:bodyPr/>
          <a:lstStyle>
            <a:lvl1pPr>
              <a:defRPr>
                <a:latin typeface="+mj-lt"/>
                <a:cs typeface="Times New Roman" charset="0"/>
              </a:defRPr>
            </a:lvl1pPr>
          </a:lstStyle>
          <a:p>
            <a:pPr>
              <a:defRPr/>
            </a:pPr>
            <a:fld id="{40334F27-5F41-46BB-8D95-EA4B39085B74}" type="slidenum">
              <a:rPr lang="en-US"/>
              <a:pPr>
                <a:defRPr/>
              </a:pPr>
              <a:t>‹#›</a:t>
            </a:fld>
            <a:endParaRPr lang="en-US" dirty="0"/>
          </a:p>
        </p:txBody>
      </p:sp>
    </p:spTree>
    <p:extLst>
      <p:ext uri="{BB962C8B-B14F-4D97-AF65-F5344CB8AC3E}">
        <p14:creationId xmlns:p14="http://schemas.microsoft.com/office/powerpoint/2010/main" val="187007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971828F6-1A3F-4A81-BC61-7932EC602B47}" type="datetimeFigureOut">
              <a:rPr lang="it-IT"/>
              <a:pPr>
                <a:defRPr/>
              </a:pPr>
              <a:t>22/09/2019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6D61FCB-878D-434F-8CD1-E6DB186CB28C}"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9B040FF-CF5B-443F-B870-3AA9B9DB41D9}" type="datetimeFigureOut">
              <a:rPr lang="it-IT"/>
              <a:pPr>
                <a:defRPr/>
              </a:pPr>
              <a:t>22/09/2019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1B0186C-B063-4F23-8E56-401C2A002E32}"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BD962B92-8A27-4F3C-97DF-11F35C11E1CD}" type="datetimeFigureOut">
              <a:rPr lang="it-IT"/>
              <a:pPr>
                <a:defRPr/>
              </a:pPr>
              <a:t>22/09/2019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B77C244-4EB8-4A4B-B5AB-0F92190B836B}"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CE1089DB-3663-419E-AC8E-E60F1E9F8042}" type="datetimeFigureOut">
              <a:rPr lang="it-IT"/>
              <a:pPr>
                <a:defRPr/>
              </a:pPr>
              <a:t>22/09/2019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FCAA47D-3FF0-4D3A-A683-682C1DC4AC47}"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141E5224-17BB-4417-8C33-DC42CEEBFE86}" type="datetimeFigureOut">
              <a:rPr lang="it-IT"/>
              <a:pPr>
                <a:defRPr/>
              </a:pPr>
              <a:t>22/09/2019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7A502AD0-D551-46D7-918A-1D87A84DAA12}"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4C0AD65-579A-4A05-80EC-0FA752FECE9C}" type="datetimeFigureOut">
              <a:rPr lang="it-IT"/>
              <a:pPr>
                <a:defRPr/>
              </a:pPr>
              <a:t>22/09/2019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6E9C43E3-5672-4017-BF02-D6FA401195FF}"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FFA1496-1115-4362-A67D-54C2250FD2B6}" type="datetimeFigureOut">
              <a:rPr lang="it-IT"/>
              <a:pPr>
                <a:defRPr/>
              </a:pPr>
              <a:t>22/09/2019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47C93F3-DE07-4287-9C70-81885E6BAA8C}"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9CE939E-CC82-49BB-87E6-886F467241DB}" type="datetimeFigureOut">
              <a:rPr lang="it-IT"/>
              <a:pPr>
                <a:defRPr/>
              </a:pPr>
              <a:t>22/09/2019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E7D12AF-C66C-45E2-927E-69A5E96EE05C}"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2355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BC30814-5FA6-4DB9-A645-0FC1334A9CC0}" type="datetimeFigureOut">
              <a:rPr lang="it-IT"/>
              <a:pPr>
                <a:defRPr/>
              </a:pPr>
              <a:t>22/09/2019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9EF24EE-7281-4C55-8BD4-C73EC9535642}"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orgia.giovannetti@unifi.i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itannica.com/topic/standard-of-liv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merriam-webster.com/dictionary/consumptio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0" y="333375"/>
            <a:ext cx="9144000" cy="2952750"/>
          </a:xfrm>
          <a:solidFill>
            <a:schemeClr val="tx2">
              <a:lumMod val="20000"/>
              <a:lumOff val="80000"/>
            </a:schemeClr>
          </a:solidFill>
          <a:ln>
            <a:solidFill>
              <a:schemeClr val="accent2">
                <a:lumMod val="20000"/>
                <a:lumOff val="80000"/>
              </a:schemeClr>
            </a:solidFill>
          </a:ln>
        </p:spPr>
        <p:txBody>
          <a:bodyPr/>
          <a:lstStyle/>
          <a:p>
            <a:pPr>
              <a:lnSpc>
                <a:spcPct val="120000"/>
              </a:lnSpc>
            </a:pPr>
            <a:r>
              <a:rPr lang="en-GB" sz="4800" dirty="0">
                <a:effectLst>
                  <a:outerShdw blurRad="38100" dist="38100" dir="2700000" algn="tl">
                    <a:srgbClr val="FFFFFF"/>
                  </a:outerShdw>
                </a:effectLst>
              </a:rPr>
              <a:t>Economics and Development</a:t>
            </a:r>
            <a:br>
              <a:rPr lang="en-GB" sz="4800" dirty="0">
                <a:effectLst>
                  <a:outerShdw blurRad="38100" dist="38100" dir="2700000" algn="tl">
                    <a:srgbClr val="FFFFFF"/>
                  </a:outerShdw>
                </a:effectLst>
              </a:rPr>
            </a:br>
            <a:r>
              <a:rPr lang="en-GB" sz="4800" dirty="0">
                <a:effectLst>
                  <a:outerShdw blurRad="38100" dist="38100" dir="2700000" algn="tl">
                    <a:srgbClr val="FFFFFF"/>
                  </a:outerShdw>
                </a:effectLst>
              </a:rPr>
              <a:t>International trade, Lecture 3 </a:t>
            </a:r>
          </a:p>
        </p:txBody>
      </p:sp>
      <p:sp>
        <p:nvSpPr>
          <p:cNvPr id="2051" name="Rectangle 3"/>
          <p:cNvSpPr>
            <a:spLocks noGrp="1" noChangeArrowheads="1"/>
          </p:cNvSpPr>
          <p:nvPr>
            <p:ph type="subTitle" idx="4294967295"/>
          </p:nvPr>
        </p:nvSpPr>
        <p:spPr>
          <a:xfrm>
            <a:off x="0" y="3286125"/>
            <a:ext cx="9144000" cy="3043238"/>
          </a:xfrm>
          <a:solidFill>
            <a:schemeClr val="accent1">
              <a:lumMod val="60000"/>
              <a:lumOff val="40000"/>
            </a:schemeClr>
          </a:solidFill>
          <a:ln>
            <a:solidFill>
              <a:schemeClr val="accent2">
                <a:lumMod val="40000"/>
                <a:lumOff val="60000"/>
              </a:schemeClr>
            </a:solidFill>
          </a:ln>
        </p:spPr>
        <p:txBody>
          <a:bodyPr/>
          <a:lstStyle/>
          <a:p>
            <a:pPr marL="0" indent="0" algn="ctr">
              <a:buFont typeface="Arial" pitchFamily="34" charset="0"/>
              <a:buNone/>
              <a:defRPr/>
            </a:pPr>
            <a:r>
              <a:rPr lang="en-GB" b="1" dirty="0" err="1">
                <a:latin typeface="Verdana" pitchFamily="34" charset="0"/>
              </a:rPr>
              <a:t>Giorgia</a:t>
            </a:r>
            <a:r>
              <a:rPr lang="en-GB" b="1" dirty="0">
                <a:latin typeface="Verdana" pitchFamily="34" charset="0"/>
              </a:rPr>
              <a:t> </a:t>
            </a:r>
            <a:r>
              <a:rPr lang="en-GB" b="1" dirty="0" err="1">
                <a:latin typeface="Verdana" pitchFamily="34" charset="0"/>
              </a:rPr>
              <a:t>Giovannetti</a:t>
            </a:r>
            <a:endParaRPr lang="en-GB" b="1" dirty="0">
              <a:latin typeface="Verdana" pitchFamily="34" charset="0"/>
            </a:endParaRPr>
          </a:p>
          <a:p>
            <a:pPr marL="0" indent="0" algn="ctr">
              <a:buFont typeface="Arial" pitchFamily="34" charset="0"/>
              <a:buNone/>
              <a:defRPr/>
            </a:pPr>
            <a:r>
              <a:rPr lang="en-GB" sz="2400" b="1" dirty="0">
                <a:latin typeface="Verdana" pitchFamily="34" charset="0"/>
              </a:rPr>
              <a:t>Professor of Economics, University of Firenze </a:t>
            </a:r>
          </a:p>
          <a:p>
            <a:pPr marL="0" indent="0" algn="ctr">
              <a:buFont typeface="Arial" pitchFamily="34" charset="0"/>
              <a:buNone/>
              <a:defRPr/>
            </a:pPr>
            <a:r>
              <a:rPr lang="en-GB" sz="2400" b="1" dirty="0">
                <a:latin typeface="Verdana" pitchFamily="34" charset="0"/>
              </a:rPr>
              <a:t>E-mail: </a:t>
            </a:r>
            <a:r>
              <a:rPr lang="en-GB" sz="2400" dirty="0">
                <a:solidFill>
                  <a:schemeClr val="tx1">
                    <a:tint val="75000"/>
                  </a:schemeClr>
                </a:solidFill>
                <a:latin typeface="Verdana" pitchFamily="34" charset="0"/>
                <a:hlinkClick r:id="rId3"/>
              </a:rPr>
              <a:t>giorgia.giovannetti@unifi.it</a:t>
            </a:r>
            <a:endParaRPr lang="en-GB" sz="2400" dirty="0">
              <a:solidFill>
                <a:schemeClr val="tx1">
                  <a:tint val="75000"/>
                </a:schemeClr>
              </a:solidFill>
              <a:latin typeface="Verdana" pitchFamily="34" charset="0"/>
            </a:endParaRPr>
          </a:p>
          <a:p>
            <a:pPr marL="0" indent="0" algn="just">
              <a:buFont typeface="Arial" pitchFamily="34" charset="0"/>
              <a:buNone/>
              <a:defRPr/>
            </a:pPr>
            <a:endParaRPr lang="en-GB" sz="2400" dirty="0">
              <a:solidFill>
                <a:srgbClr val="020202"/>
              </a:solidFill>
              <a:latin typeface="Verdana" pitchFamily="34" charset="0"/>
            </a:endParaRPr>
          </a:p>
          <a:p>
            <a:pPr marL="0" indent="0" algn="just">
              <a:buFont typeface="Arial" pitchFamily="34" charset="0"/>
              <a:buNone/>
              <a:defRPr/>
            </a:pPr>
            <a:endParaRPr lang="en-GB" sz="2400" dirty="0">
              <a:solidFill>
                <a:srgbClr val="FF0000"/>
              </a:solidFill>
              <a:latin typeface="Verdana" pitchFamily="34" charset="0"/>
            </a:endParaRPr>
          </a:p>
          <a:p>
            <a:pPr marL="0" indent="0">
              <a:buFont typeface="Arial" pitchFamily="34" charset="0"/>
              <a:buNone/>
              <a:defRPr/>
            </a:pPr>
            <a:endParaRPr lang="en-GB" sz="2800" i="1" dirty="0">
              <a:solidFill>
                <a:srgbClr val="0000FF"/>
              </a:solidFill>
              <a:latin typeface="Tahoma"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2"/>
          <p:cNvSpPr>
            <a:spLocks noGrp="1"/>
          </p:cNvSpPr>
          <p:nvPr>
            <p:ph type="title"/>
          </p:nvPr>
        </p:nvSpPr>
        <p:spPr>
          <a:xfrm>
            <a:off x="-108520" y="115888"/>
            <a:ext cx="9252520" cy="1143000"/>
          </a:xfrm>
        </p:spPr>
        <p:txBody>
          <a:bodyPr>
            <a:normAutofit fontScale="90000"/>
          </a:bodyPr>
          <a:lstStyle/>
          <a:p>
            <a:pPr eaLnBrk="1" hangingPunct="1"/>
            <a:r>
              <a:rPr lang="it-IT" altLang="it-IT" sz="3600" b="1" dirty="0" err="1">
                <a:solidFill>
                  <a:schemeClr val="accent6">
                    <a:lumMod val="75000"/>
                  </a:schemeClr>
                </a:solidFill>
              </a:rPr>
              <a:t>Normalized</a:t>
            </a:r>
            <a:r>
              <a:rPr lang="it-IT" altLang="it-IT" sz="3600" b="1" dirty="0">
                <a:solidFill>
                  <a:schemeClr val="accent6">
                    <a:lumMod val="75000"/>
                  </a:schemeClr>
                </a:solidFill>
              </a:rPr>
              <a:t> </a:t>
            </a:r>
            <a:r>
              <a:rPr lang="it-IT" altLang="it-IT" sz="3600" b="1" dirty="0" err="1">
                <a:solidFill>
                  <a:schemeClr val="accent6">
                    <a:lumMod val="75000"/>
                  </a:schemeClr>
                </a:solidFill>
              </a:rPr>
              <a:t>trade</a:t>
            </a:r>
            <a:r>
              <a:rPr lang="it-IT" altLang="it-IT" sz="3600" b="1" dirty="0">
                <a:solidFill>
                  <a:schemeClr val="accent6">
                    <a:lumMod val="75000"/>
                  </a:schemeClr>
                </a:solidFill>
              </a:rPr>
              <a:t> balance for manufacturing</a:t>
            </a:r>
            <a:br>
              <a:rPr lang="it-IT" altLang="it-IT" sz="3600" b="1" dirty="0">
                <a:solidFill>
                  <a:schemeClr val="accent6">
                    <a:lumMod val="75000"/>
                  </a:schemeClr>
                </a:solidFill>
              </a:rPr>
            </a:br>
            <a:r>
              <a:rPr lang="it-IT" altLang="it-IT" sz="3600" b="1" dirty="0">
                <a:solidFill>
                  <a:schemeClr val="accent6">
                    <a:lumMod val="75000"/>
                  </a:schemeClr>
                </a:solidFill>
              </a:rPr>
              <a:t>(X-M)/X+M</a:t>
            </a:r>
          </a:p>
        </p:txBody>
      </p:sp>
      <p:sp>
        <p:nvSpPr>
          <p:cNvPr id="28675" name="Segnaposto piè di pagina 1"/>
          <p:cNvSpPr>
            <a:spLocks noGrp="1"/>
          </p:cNvSpPr>
          <p:nvPr>
            <p:ph type="ftr" sz="quarter" idx="10"/>
          </p:nvPr>
        </p:nvSpPr>
        <p:spPr>
          <a:noFill/>
        </p:spPr>
        <p:txBody>
          <a:bodyPr/>
          <a:lstStyle>
            <a:lvl1pPr algn="l"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pPr>
            <a:endParaRPr lang="it-IT" altLang="it-IT" sz="1400"/>
          </a:p>
          <a:p>
            <a:pPr algn="ctr" eaLnBrk="1" hangingPunct="1">
              <a:spcBef>
                <a:spcPct val="0"/>
              </a:spcBef>
              <a:buFontTx/>
              <a:buNone/>
            </a:pPr>
            <a:endParaRPr lang="en-US" altLang="it-IT" sz="1400"/>
          </a:p>
        </p:txBody>
      </p:sp>
      <p:pic>
        <p:nvPicPr>
          <p:cNvPr id="2867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504" y="1340769"/>
            <a:ext cx="9036496" cy="4979070"/>
          </a:xfrm>
          <a:noFill/>
        </p:spPr>
      </p:pic>
      <p:sp>
        <p:nvSpPr>
          <p:cNvPr id="2" name="CasellaDiTesto 1"/>
          <p:cNvSpPr txBox="1"/>
          <p:nvPr/>
        </p:nvSpPr>
        <p:spPr>
          <a:xfrm>
            <a:off x="251520" y="5062340"/>
            <a:ext cx="4416594" cy="369332"/>
          </a:xfrm>
          <a:prstGeom prst="rect">
            <a:avLst/>
          </a:prstGeom>
          <a:noFill/>
        </p:spPr>
        <p:txBody>
          <a:bodyPr wrap="none" rtlCol="0">
            <a:spAutoFit/>
          </a:bodyPr>
          <a:lstStyle/>
          <a:p>
            <a:r>
              <a:rPr lang="it-IT" dirty="0"/>
              <a:t>US </a:t>
            </a:r>
            <a:r>
              <a:rPr lang="it-IT" dirty="0" err="1"/>
              <a:t>traditionally</a:t>
            </a:r>
            <a:r>
              <a:rPr lang="it-IT" dirty="0"/>
              <a:t> in deficit in manufacturing</a:t>
            </a:r>
          </a:p>
        </p:txBody>
      </p:sp>
      <p:sp>
        <p:nvSpPr>
          <p:cNvPr id="3" name="CasellaDiTesto 2"/>
          <p:cNvSpPr txBox="1"/>
          <p:nvPr/>
        </p:nvSpPr>
        <p:spPr>
          <a:xfrm>
            <a:off x="4788024" y="1660158"/>
            <a:ext cx="4176464" cy="646331"/>
          </a:xfrm>
          <a:prstGeom prst="rect">
            <a:avLst/>
          </a:prstGeom>
          <a:noFill/>
        </p:spPr>
        <p:txBody>
          <a:bodyPr wrap="square" rtlCol="0">
            <a:spAutoFit/>
          </a:bodyPr>
          <a:lstStyle/>
          <a:p>
            <a:r>
              <a:rPr lang="it-IT" dirty="0" err="1"/>
              <a:t>Differences</a:t>
            </a:r>
            <a:r>
              <a:rPr lang="it-IT" dirty="0"/>
              <a:t> </a:t>
            </a:r>
            <a:r>
              <a:rPr lang="it-IT" dirty="0" err="1"/>
              <a:t>amongst</a:t>
            </a:r>
            <a:r>
              <a:rPr lang="it-IT" dirty="0"/>
              <a:t> </a:t>
            </a:r>
            <a:r>
              <a:rPr lang="it-IT" dirty="0" err="1"/>
              <a:t>developing</a:t>
            </a:r>
            <a:r>
              <a:rPr lang="it-IT" dirty="0"/>
              <a:t> </a:t>
            </a:r>
            <a:r>
              <a:rPr lang="it-IT" dirty="0" err="1"/>
              <a:t>countries</a:t>
            </a:r>
            <a:r>
              <a:rPr lang="it-IT" dirty="0"/>
              <a:t>; China surplus, India deficit</a:t>
            </a:r>
          </a:p>
        </p:txBody>
      </p:sp>
    </p:spTree>
    <p:extLst>
      <p:ext uri="{BB962C8B-B14F-4D97-AF65-F5344CB8AC3E}">
        <p14:creationId xmlns:p14="http://schemas.microsoft.com/office/powerpoint/2010/main" val="202176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752"/>
            <a:ext cx="8229600" cy="1143000"/>
          </a:xfrm>
        </p:spPr>
        <p:txBody>
          <a:bodyPr/>
          <a:lstStyle/>
          <a:p>
            <a:r>
              <a:rPr lang="it-IT" b="1" dirty="0">
                <a:solidFill>
                  <a:schemeClr val="accent6">
                    <a:lumMod val="75000"/>
                  </a:schemeClr>
                </a:solidFill>
              </a:rPr>
              <a:t>Road </a:t>
            </a:r>
            <a:r>
              <a:rPr lang="it-IT" b="1" dirty="0" err="1">
                <a:solidFill>
                  <a:schemeClr val="accent6">
                    <a:lumMod val="75000"/>
                  </a:schemeClr>
                </a:solidFill>
              </a:rPr>
              <a:t>map</a:t>
            </a:r>
            <a:endParaRPr lang="it-IT" b="1" dirty="0">
              <a:solidFill>
                <a:schemeClr val="accent6">
                  <a:lumMod val="75000"/>
                </a:schemeClr>
              </a:solidFill>
            </a:endParaRPr>
          </a:p>
        </p:txBody>
      </p:sp>
      <p:sp>
        <p:nvSpPr>
          <p:cNvPr id="3" name="Segnaposto contenuto 2"/>
          <p:cNvSpPr>
            <a:spLocks noGrp="1"/>
          </p:cNvSpPr>
          <p:nvPr>
            <p:ph idx="1"/>
          </p:nvPr>
        </p:nvSpPr>
        <p:spPr>
          <a:xfrm>
            <a:off x="457200" y="1600200"/>
            <a:ext cx="8229600" cy="4997152"/>
          </a:xfrm>
        </p:spPr>
        <p:txBody>
          <a:bodyPr/>
          <a:lstStyle/>
          <a:p>
            <a:pPr marL="514350" indent="-514350">
              <a:buFont typeface="+mj-lt"/>
              <a:buAutoNum type="arabicPeriod"/>
            </a:pPr>
            <a:r>
              <a:rPr lang="it-IT" dirty="0" err="1"/>
              <a:t>index</a:t>
            </a:r>
            <a:r>
              <a:rPr lang="it-IT" dirty="0"/>
              <a:t> </a:t>
            </a:r>
            <a:r>
              <a:rPr lang="it-IT" dirty="0" err="1"/>
              <a:t>numbers</a:t>
            </a:r>
            <a:r>
              <a:rPr lang="it-IT" dirty="0"/>
              <a:t>, </a:t>
            </a:r>
          </a:p>
          <a:p>
            <a:pPr marL="514350" indent="-514350">
              <a:buFont typeface="+mj-lt"/>
              <a:buAutoNum type="arabicPeriod"/>
            </a:pPr>
            <a:r>
              <a:rPr lang="it-IT" dirty="0" err="1"/>
              <a:t>measures</a:t>
            </a:r>
            <a:r>
              <a:rPr lang="it-IT" dirty="0"/>
              <a:t> of </a:t>
            </a:r>
            <a:r>
              <a:rPr lang="it-IT" dirty="0" err="1"/>
              <a:t>integration</a:t>
            </a:r>
            <a:r>
              <a:rPr lang="it-IT" dirty="0"/>
              <a:t>; </a:t>
            </a:r>
          </a:p>
          <a:p>
            <a:pPr marL="514350" indent="-514350">
              <a:buFont typeface="+mj-lt"/>
              <a:buAutoNum type="arabicPeriod"/>
            </a:pPr>
            <a:r>
              <a:rPr lang="it-IT" dirty="0" err="1"/>
              <a:t>measures</a:t>
            </a:r>
            <a:r>
              <a:rPr lang="it-IT" dirty="0"/>
              <a:t> of </a:t>
            </a:r>
            <a:r>
              <a:rPr lang="it-IT" dirty="0" err="1"/>
              <a:t>competitiveness</a:t>
            </a:r>
            <a:r>
              <a:rPr lang="it-IT" dirty="0"/>
              <a:t>;</a:t>
            </a:r>
          </a:p>
          <a:p>
            <a:pPr marL="514350" indent="-514350">
              <a:buFont typeface="+mj-lt"/>
              <a:buAutoNum type="arabicPeriod"/>
            </a:pPr>
            <a:endParaRPr lang="it-IT" dirty="0"/>
          </a:p>
          <a:p>
            <a:pPr>
              <a:buNone/>
            </a:pPr>
            <a:r>
              <a:rPr lang="it-IT" dirty="0" err="1"/>
              <a:t>Different</a:t>
            </a:r>
            <a:r>
              <a:rPr lang="it-IT" dirty="0"/>
              <a:t> </a:t>
            </a:r>
            <a:r>
              <a:rPr lang="it-IT" dirty="0" err="1"/>
              <a:t>types</a:t>
            </a:r>
            <a:r>
              <a:rPr lang="it-IT" dirty="0"/>
              <a:t>:</a:t>
            </a:r>
          </a:p>
          <a:p>
            <a:r>
              <a:rPr lang="it-IT" dirty="0"/>
              <a:t>Statistical </a:t>
            </a:r>
            <a:r>
              <a:rPr lang="it-IT" dirty="0" err="1"/>
              <a:t>Indices</a:t>
            </a:r>
            <a:endParaRPr lang="it-IT" dirty="0"/>
          </a:p>
          <a:p>
            <a:r>
              <a:rPr lang="it-IT" dirty="0" err="1"/>
              <a:t>Economic</a:t>
            </a:r>
            <a:r>
              <a:rPr lang="it-IT" dirty="0"/>
              <a:t> </a:t>
            </a:r>
            <a:r>
              <a:rPr lang="it-IT" dirty="0" err="1"/>
              <a:t>Indices</a:t>
            </a:r>
            <a:endParaRPr lang="it-IT" dirty="0"/>
          </a:p>
          <a:p>
            <a:r>
              <a:rPr lang="it-IT" dirty="0" err="1"/>
              <a:t>Competitiveness</a:t>
            </a:r>
            <a:r>
              <a:rPr lang="it-IT" dirty="0"/>
              <a:t> </a:t>
            </a:r>
            <a:r>
              <a:rPr lang="it-IT" dirty="0" err="1"/>
              <a:t>Indices</a:t>
            </a:r>
            <a:endParaRPr lang="it-IT" dirty="0"/>
          </a:p>
          <a:p>
            <a:pPr marL="514350" indent="-514350">
              <a:buFont typeface="+mj-lt"/>
              <a:buAutoNum type="arabicPeriod"/>
            </a:pPr>
            <a:endParaRPr lang="it-IT" dirty="0"/>
          </a:p>
        </p:txBody>
      </p:sp>
    </p:spTree>
    <p:extLst>
      <p:ext uri="{BB962C8B-B14F-4D97-AF65-F5344CB8AC3E}">
        <p14:creationId xmlns:p14="http://schemas.microsoft.com/office/powerpoint/2010/main" val="4281382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9A1-3F8C-4662-A620-330E341EB4E6}"/>
              </a:ext>
            </a:extLst>
          </p:cNvPr>
          <p:cNvSpPr>
            <a:spLocks noGrp="1"/>
          </p:cNvSpPr>
          <p:nvPr>
            <p:ph type="title"/>
          </p:nvPr>
        </p:nvSpPr>
        <p:spPr>
          <a:xfrm>
            <a:off x="539552" y="2132856"/>
            <a:ext cx="8229600" cy="1143000"/>
          </a:xfrm>
        </p:spPr>
        <p:txBody>
          <a:bodyPr/>
          <a:lstStyle/>
          <a:p>
            <a:r>
              <a:rPr lang="en-US" dirty="0">
                <a:solidFill>
                  <a:schemeClr val="accent6">
                    <a:lumMod val="75000"/>
                  </a:schemeClr>
                </a:solidFill>
              </a:rPr>
              <a:t>1. INDEX NUMBERS</a:t>
            </a:r>
            <a:endParaRPr lang="it-IT" dirty="0">
              <a:solidFill>
                <a:schemeClr val="accent6">
                  <a:lumMod val="75000"/>
                </a:schemeClr>
              </a:solidFill>
            </a:endParaRPr>
          </a:p>
        </p:txBody>
      </p:sp>
      <p:sp>
        <p:nvSpPr>
          <p:cNvPr id="2" name="TextBox 1">
            <a:extLst>
              <a:ext uri="{FF2B5EF4-FFF2-40B4-BE49-F238E27FC236}">
                <a16:creationId xmlns:a16="http://schemas.microsoft.com/office/drawing/2014/main" id="{265A3E04-8DF0-47B9-9A5C-CFA6A1E7B106}"/>
              </a:ext>
            </a:extLst>
          </p:cNvPr>
          <p:cNvSpPr txBox="1"/>
          <p:nvPr/>
        </p:nvSpPr>
        <p:spPr>
          <a:xfrm>
            <a:off x="2627784" y="3717032"/>
            <a:ext cx="3744416"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err="1"/>
              <a:t>Laspeyres</a:t>
            </a:r>
            <a:r>
              <a:rPr lang="en-US" sz="2000" dirty="0"/>
              <a:t>, </a:t>
            </a:r>
            <a:r>
              <a:rPr lang="en-US" sz="2000" dirty="0" err="1"/>
              <a:t>Paasche</a:t>
            </a:r>
            <a:r>
              <a:rPr lang="en-US" sz="2000" dirty="0"/>
              <a:t>, Fisher</a:t>
            </a:r>
          </a:p>
          <a:p>
            <a:pPr marL="285750" indent="-285750">
              <a:buFont typeface="Arial" panose="020B0604020202020204" pitchFamily="34" charset="0"/>
              <a:buChar char="•"/>
            </a:pPr>
            <a:r>
              <a:rPr lang="en-US" sz="2000" dirty="0"/>
              <a:t>Unit Value Indexes</a:t>
            </a:r>
          </a:p>
          <a:p>
            <a:pPr marL="285750" indent="-285750">
              <a:buFont typeface="Arial" panose="020B0604020202020204" pitchFamily="34" charset="0"/>
              <a:buChar char="•"/>
            </a:pPr>
            <a:r>
              <a:rPr lang="en-US" sz="2000" dirty="0"/>
              <a:t>Quantity Indexes</a:t>
            </a:r>
          </a:p>
        </p:txBody>
      </p:sp>
    </p:spTree>
    <p:extLst>
      <p:ext uri="{BB962C8B-B14F-4D97-AF65-F5344CB8AC3E}">
        <p14:creationId xmlns:p14="http://schemas.microsoft.com/office/powerpoint/2010/main" val="3590771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FC7EA9DC-08DD-4923-9917-1C32A113E211}" type="datetime1">
              <a:rPr lang="it-IT"/>
              <a:pPr/>
              <a:t>22/09/2019</a:t>
            </a:fld>
            <a:endParaRPr lang="it-IT" altLang="en-US" dirty="0"/>
          </a:p>
        </p:txBody>
      </p:sp>
      <p:sp>
        <p:nvSpPr>
          <p:cNvPr id="6" name="Segnaposto numero diapositiva 5"/>
          <p:cNvSpPr>
            <a:spLocks noGrp="1"/>
          </p:cNvSpPr>
          <p:nvPr>
            <p:ph type="sldNum" sz="quarter" idx="12"/>
          </p:nvPr>
        </p:nvSpPr>
        <p:spPr/>
        <p:txBody>
          <a:bodyPr/>
          <a:lstStyle/>
          <a:p>
            <a:fld id="{8B214ADF-4ADF-42EC-916A-FC8A847560BE}" type="slidenum">
              <a:rPr lang="it-IT" altLang="en-US"/>
              <a:pPr/>
              <a:t>13</a:t>
            </a:fld>
            <a:endParaRPr lang="it-IT" altLang="en-US"/>
          </a:p>
        </p:txBody>
      </p:sp>
      <p:sp>
        <p:nvSpPr>
          <p:cNvPr id="163842" name="Rectangle 2"/>
          <p:cNvSpPr>
            <a:spLocks noGrp="1" noChangeArrowheads="1"/>
          </p:cNvSpPr>
          <p:nvPr>
            <p:ph type="title"/>
          </p:nvPr>
        </p:nvSpPr>
        <p:spPr>
          <a:xfrm>
            <a:off x="468313" y="0"/>
            <a:ext cx="8229600" cy="1139825"/>
          </a:xfrm>
        </p:spPr>
        <p:txBody>
          <a:bodyPr/>
          <a:lstStyle/>
          <a:p>
            <a:r>
              <a:rPr lang="it-IT" sz="3600" b="1" dirty="0">
                <a:solidFill>
                  <a:schemeClr val="accent6">
                    <a:lumMod val="75000"/>
                  </a:schemeClr>
                </a:solidFill>
              </a:rPr>
              <a:t>Background: </a:t>
            </a:r>
            <a:r>
              <a:rPr lang="it-IT" sz="3600" b="1" dirty="0" err="1">
                <a:solidFill>
                  <a:schemeClr val="accent6">
                    <a:lumMod val="75000"/>
                  </a:schemeClr>
                </a:solidFill>
              </a:rPr>
              <a:t>what</a:t>
            </a:r>
            <a:r>
              <a:rPr lang="it-IT" sz="3600" b="1" dirty="0">
                <a:solidFill>
                  <a:schemeClr val="accent6">
                    <a:lumMod val="75000"/>
                  </a:schemeClr>
                </a:solidFill>
              </a:rPr>
              <a:t> do </a:t>
            </a:r>
            <a:r>
              <a:rPr lang="it-IT" sz="3600" b="1" dirty="0" err="1">
                <a:solidFill>
                  <a:schemeClr val="accent6">
                    <a:lumMod val="75000"/>
                  </a:schemeClr>
                </a:solidFill>
              </a:rPr>
              <a:t>they</a:t>
            </a:r>
            <a:r>
              <a:rPr lang="it-IT" sz="3600" b="1" dirty="0">
                <a:solidFill>
                  <a:schemeClr val="accent6">
                    <a:lumMod val="75000"/>
                  </a:schemeClr>
                </a:solidFill>
              </a:rPr>
              <a:t> do</a:t>
            </a:r>
          </a:p>
        </p:txBody>
      </p:sp>
      <p:sp>
        <p:nvSpPr>
          <p:cNvPr id="163843" name="Rectangle 3"/>
          <p:cNvSpPr>
            <a:spLocks noGrp="1" noChangeArrowheads="1"/>
          </p:cNvSpPr>
          <p:nvPr>
            <p:ph type="body" idx="1"/>
          </p:nvPr>
        </p:nvSpPr>
        <p:spPr>
          <a:xfrm>
            <a:off x="539750" y="1428736"/>
            <a:ext cx="8229600" cy="4929222"/>
          </a:xfrm>
        </p:spPr>
        <p:txBody>
          <a:bodyPr/>
          <a:lstStyle/>
          <a:p>
            <a:pPr>
              <a:lnSpc>
                <a:spcPct val="90000"/>
              </a:lnSpc>
            </a:pPr>
            <a:r>
              <a:rPr lang="en-US" dirty="0"/>
              <a:t>Index numbers are specific </a:t>
            </a:r>
            <a:r>
              <a:rPr lang="en-US" b="1" dirty="0"/>
              <a:t>statistical ratios </a:t>
            </a:r>
            <a:r>
              <a:rPr lang="en-US" dirty="0"/>
              <a:t>measuring synthetically changes of one or more economic phenomena (prices or volumes) in different situations of time or place, different from the starting situation </a:t>
            </a:r>
          </a:p>
          <a:p>
            <a:pPr lvl="1">
              <a:lnSpc>
                <a:spcPct val="90000"/>
              </a:lnSpc>
            </a:pPr>
            <a:r>
              <a:rPr lang="en-US" dirty="0"/>
              <a:t>They are always positive</a:t>
            </a:r>
          </a:p>
          <a:p>
            <a:pPr lvl="1">
              <a:lnSpc>
                <a:spcPct val="90000"/>
              </a:lnSpc>
            </a:pPr>
            <a:r>
              <a:rPr lang="en-US" dirty="0"/>
              <a:t>They are </a:t>
            </a:r>
            <a:r>
              <a:rPr lang="en-US" b="1" dirty="0"/>
              <a:t>pure numbers</a:t>
            </a:r>
            <a:r>
              <a:rPr lang="en-US" dirty="0"/>
              <a:t>, i.e. independent from the measuring unit</a:t>
            </a:r>
            <a:r>
              <a:rPr lang="it-IT" dirty="0"/>
              <a:t> </a:t>
            </a:r>
          </a:p>
          <a:p>
            <a:pPr lvl="1">
              <a:lnSpc>
                <a:spcPct val="90000"/>
              </a:lnSpc>
              <a:buFont typeface="Wingdings" pitchFamily="2" charset="2"/>
              <a:buNone/>
            </a:pPr>
            <a:endParaRPr lang="it-IT" dirty="0"/>
          </a:p>
        </p:txBody>
      </p:sp>
    </p:spTree>
    <p:extLst>
      <p:ext uri="{BB962C8B-B14F-4D97-AF65-F5344CB8AC3E}">
        <p14:creationId xmlns:p14="http://schemas.microsoft.com/office/powerpoint/2010/main" val="40705013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57200" y="44624"/>
            <a:ext cx="8229600" cy="1143000"/>
          </a:xfrm>
        </p:spPr>
        <p:txBody>
          <a:bodyPr/>
          <a:lstStyle/>
          <a:p>
            <a:r>
              <a:rPr lang="en-US" sz="3600" b="1" dirty="0">
                <a:solidFill>
                  <a:schemeClr val="accent6">
                    <a:lumMod val="75000"/>
                  </a:schemeClr>
                </a:solidFill>
              </a:rPr>
              <a:t>Background: Unit Values (weights)</a:t>
            </a:r>
          </a:p>
        </p:txBody>
      </p:sp>
      <p:sp>
        <p:nvSpPr>
          <p:cNvPr id="60419" name="Rectangle 3"/>
          <p:cNvSpPr>
            <a:spLocks noGrp="1" noChangeArrowheads="1"/>
          </p:cNvSpPr>
          <p:nvPr>
            <p:ph type="body" idx="4294967295"/>
          </p:nvPr>
        </p:nvSpPr>
        <p:spPr>
          <a:xfrm>
            <a:off x="539552" y="1412776"/>
            <a:ext cx="8299648" cy="4968552"/>
          </a:xfrm>
        </p:spPr>
        <p:txBody>
          <a:bodyPr/>
          <a:lstStyle/>
          <a:p>
            <a:pPr marL="0" indent="0">
              <a:lnSpc>
                <a:spcPct val="90000"/>
              </a:lnSpc>
              <a:buNone/>
            </a:pPr>
            <a:r>
              <a:rPr lang="en-US" dirty="0"/>
              <a:t>Helpful to express developments of prices  of goods, accounting for relative importance of single good. Are obtained applying to elementary unit Values a weight</a:t>
            </a:r>
          </a:p>
          <a:p>
            <a:pPr marL="0" indent="0">
              <a:lnSpc>
                <a:spcPct val="90000"/>
              </a:lnSpc>
              <a:buNone/>
            </a:pPr>
            <a:endParaRPr lang="en-US" sz="1200" dirty="0"/>
          </a:p>
          <a:p>
            <a:pPr marL="0" indent="0">
              <a:lnSpc>
                <a:spcPct val="90000"/>
              </a:lnSpc>
              <a:buNone/>
            </a:pPr>
            <a:r>
              <a:rPr lang="en-US" dirty="0">
                <a:solidFill>
                  <a:srgbClr val="F5440D"/>
                </a:solidFill>
              </a:rPr>
              <a:t>Unit values can be defined based on:</a:t>
            </a:r>
            <a:endParaRPr lang="en-US" dirty="0"/>
          </a:p>
          <a:p>
            <a:pPr marL="1009650" lvl="1" indent="-609600">
              <a:lnSpc>
                <a:spcPct val="90000"/>
              </a:lnSpc>
              <a:buFontTx/>
              <a:buAutoNum type="arabicParenR"/>
            </a:pPr>
            <a:r>
              <a:rPr lang="en-US" dirty="0"/>
              <a:t>Quantity of base year</a:t>
            </a:r>
          </a:p>
          <a:p>
            <a:pPr marL="1009650" lvl="1" indent="-609600">
              <a:lnSpc>
                <a:spcPct val="90000"/>
              </a:lnSpc>
              <a:buFontTx/>
              <a:buAutoNum type="arabicParenR"/>
            </a:pPr>
            <a:r>
              <a:rPr lang="en-US" dirty="0"/>
              <a:t>Quantity of reference year</a:t>
            </a:r>
          </a:p>
          <a:p>
            <a:pPr marL="400050" lvl="1" indent="0">
              <a:lnSpc>
                <a:spcPct val="90000"/>
              </a:lnSpc>
              <a:buNone/>
            </a:pPr>
            <a:endParaRPr lang="en-US" sz="1200" dirty="0"/>
          </a:p>
          <a:p>
            <a:pPr marL="0" indent="0">
              <a:lnSpc>
                <a:spcPct val="90000"/>
              </a:lnSpc>
              <a:buNone/>
            </a:pPr>
            <a:r>
              <a:rPr lang="it-IT" dirty="0"/>
              <a:t>To compare </a:t>
            </a:r>
            <a:r>
              <a:rPr lang="it-IT" dirty="0" err="1"/>
              <a:t>two</a:t>
            </a:r>
            <a:r>
              <a:rPr lang="it-IT" dirty="0"/>
              <a:t> </a:t>
            </a:r>
            <a:r>
              <a:rPr lang="it-IT" dirty="0" err="1"/>
              <a:t>different</a:t>
            </a:r>
            <a:r>
              <a:rPr lang="it-IT" dirty="0"/>
              <a:t> situations, </a:t>
            </a:r>
            <a:r>
              <a:rPr lang="it-IT" dirty="0" err="1"/>
              <a:t>different</a:t>
            </a:r>
            <a:r>
              <a:rPr lang="it-IT" dirty="0"/>
              <a:t> </a:t>
            </a:r>
            <a:r>
              <a:rPr lang="it-IT" dirty="0" err="1"/>
              <a:t>types</a:t>
            </a:r>
            <a:r>
              <a:rPr lang="it-IT" dirty="0"/>
              <a:t> of </a:t>
            </a:r>
            <a:r>
              <a:rPr lang="it-IT" dirty="0" err="1"/>
              <a:t>indices</a:t>
            </a:r>
            <a:r>
              <a:rPr lang="it-IT" dirty="0"/>
              <a:t> (</a:t>
            </a:r>
            <a:r>
              <a:rPr lang="it-IT" dirty="0" err="1"/>
              <a:t>statistics</a:t>
            </a:r>
            <a:r>
              <a:rPr lang="it-IT" dirty="0"/>
              <a:t>) </a:t>
            </a:r>
            <a:r>
              <a:rPr lang="it-IT" dirty="0" err="1"/>
              <a:t>should</a:t>
            </a:r>
            <a:r>
              <a:rPr lang="it-IT" dirty="0"/>
              <a:t> be </a:t>
            </a:r>
            <a:r>
              <a:rPr lang="it-IT" dirty="0" err="1"/>
              <a:t>used</a:t>
            </a:r>
            <a:endParaRPr lang="it-IT" dirty="0"/>
          </a:p>
          <a:p>
            <a:pPr marL="0" indent="0">
              <a:lnSpc>
                <a:spcPct val="90000"/>
              </a:lnSpc>
              <a:buNone/>
            </a:pPr>
            <a:endParaRPr lang="en-US" dirty="0"/>
          </a:p>
        </p:txBody>
      </p:sp>
    </p:spTree>
    <p:extLst>
      <p:ext uri="{BB962C8B-B14F-4D97-AF65-F5344CB8AC3E}">
        <p14:creationId xmlns:p14="http://schemas.microsoft.com/office/powerpoint/2010/main" val="224824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p:txBody>
          <a:bodyPr/>
          <a:lstStyle/>
          <a:p>
            <a:r>
              <a:rPr lang="en-US" dirty="0" err="1">
                <a:solidFill>
                  <a:schemeClr val="accent6">
                    <a:lumMod val="75000"/>
                  </a:schemeClr>
                </a:solidFill>
              </a:rPr>
              <a:t>Laspeyres</a:t>
            </a:r>
            <a:r>
              <a:rPr lang="en-US" dirty="0">
                <a:solidFill>
                  <a:schemeClr val="accent6">
                    <a:lumMod val="75000"/>
                  </a:schemeClr>
                </a:solidFill>
              </a:rPr>
              <a:t> Index</a:t>
            </a:r>
          </a:p>
        </p:txBody>
      </p:sp>
      <p:sp>
        <p:nvSpPr>
          <p:cNvPr id="8196" name="Rectangle 3"/>
          <p:cNvSpPr>
            <a:spLocks noGrp="1" noChangeArrowheads="1"/>
          </p:cNvSpPr>
          <p:nvPr>
            <p:ph type="body" idx="4294967295"/>
          </p:nvPr>
        </p:nvSpPr>
        <p:spPr>
          <a:xfrm>
            <a:off x="457200" y="2842418"/>
            <a:ext cx="8435280" cy="3740943"/>
          </a:xfrm>
        </p:spPr>
        <p:txBody>
          <a:bodyPr/>
          <a:lstStyle/>
          <a:p>
            <a:r>
              <a:rPr lang="en-US" b="1" dirty="0"/>
              <a:t>Weighting is with values of quantities referred to base year</a:t>
            </a:r>
          </a:p>
          <a:p>
            <a:pPr lvl="1">
              <a:buFont typeface="Wingdings" panose="05000000000000000000" pitchFamily="2" charset="2"/>
              <a:buChar char="q"/>
            </a:pPr>
            <a:r>
              <a:rPr lang="en-US" sz="2400" b="1" dirty="0">
                <a:solidFill>
                  <a:schemeClr val="accent6">
                    <a:lumMod val="75000"/>
                  </a:schemeClr>
                </a:solidFill>
              </a:rPr>
              <a:t>Limit:</a:t>
            </a:r>
            <a:r>
              <a:rPr lang="en-US" sz="2400" dirty="0"/>
              <a:t> tends to </a:t>
            </a:r>
            <a:r>
              <a:rPr lang="en-US" sz="2400" u="sng" dirty="0"/>
              <a:t>overstate price increases </a:t>
            </a:r>
            <a:r>
              <a:rPr lang="en-US" sz="2400" dirty="0"/>
              <a:t>because, as prices change, consumers typically alter their purchasing decisions by selecting fewer products with large price increases while buying more products that show low or no price increases. </a:t>
            </a:r>
            <a:r>
              <a:rPr lang="en-US" sz="2400" b="1" dirty="0"/>
              <a:t>If consumers can do this without reducing their total satisfaction</a:t>
            </a:r>
            <a:r>
              <a:rPr lang="en-US" sz="2400" u="sng" dirty="0"/>
              <a:t>, the use of base-period commodity selections tends to overstate declines in the </a:t>
            </a:r>
            <a:r>
              <a:rPr lang="en-US" sz="2400" u="sng" dirty="0">
                <a:hlinkClick r:id="rId3">
                  <a:extLst>
                    <a:ext uri="{A12FA001-AC4F-418D-AE19-62706E023703}">
                      <ahyp:hlinkClr xmlns:ahyp="http://schemas.microsoft.com/office/drawing/2018/hyperlinkcolor" val="tx"/>
                    </a:ext>
                  </a:extLst>
                </a:hlinkClick>
              </a:rPr>
              <a:t>standard of living</a:t>
            </a:r>
            <a:endParaRPr lang="en-US" sz="2400" b="1" u="sng" dirty="0"/>
          </a:p>
        </p:txBody>
      </p:sp>
      <mc:AlternateContent xmlns:mc="http://schemas.openxmlformats.org/markup-compatibility/2006">
        <mc:Choice xmlns:a14="http://schemas.microsoft.com/office/drawing/2010/main" Requires="a14">
          <p:sp>
            <p:nvSpPr>
              <p:cNvPr id="8194" name="Object 4"/>
              <p:cNvSpPr txBox="1"/>
              <p:nvPr/>
            </p:nvSpPr>
            <p:spPr bwMode="auto">
              <a:xfrm>
                <a:off x="2339752" y="1449373"/>
                <a:ext cx="4343400" cy="1447800"/>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sSubSup>
                        <m:sSubSupPr>
                          <m:ctrlPr>
                            <a:rPr lang="it-IT" sz="3600" i="1" smtClean="0">
                              <a:solidFill>
                                <a:srgbClr val="000000"/>
                              </a:solidFill>
                              <a:latin typeface="Cambria Math" panose="02040503050406030204" pitchFamily="18" charset="0"/>
                            </a:rPr>
                          </m:ctrlPr>
                        </m:sSubSupPr>
                        <m:e>
                          <m:r>
                            <a:rPr lang="it-IT" sz="3600" i="1">
                              <a:solidFill>
                                <a:srgbClr val="000000"/>
                              </a:solidFill>
                              <a:latin typeface="Cambria Math" panose="02040503050406030204" pitchFamily="18" charset="0"/>
                            </a:rPr>
                            <m:t>𝐼</m:t>
                          </m:r>
                        </m:e>
                        <m:sub>
                          <m:r>
                            <a:rPr lang="it-IT" sz="3600" i="1">
                              <a:solidFill>
                                <a:srgbClr val="000000"/>
                              </a:solidFill>
                              <a:latin typeface="Cambria Math" panose="02040503050406030204" pitchFamily="18" charset="0"/>
                            </a:rPr>
                            <m:t>𝑝</m:t>
                          </m:r>
                        </m:sub>
                        <m:sup>
                          <m:r>
                            <a:rPr lang="it-IT" sz="3600" i="1">
                              <a:solidFill>
                                <a:srgbClr val="000000"/>
                              </a:solidFill>
                              <a:latin typeface="Cambria Math" panose="02040503050406030204" pitchFamily="18" charset="0"/>
                            </a:rPr>
                            <m:t>(</m:t>
                          </m:r>
                          <m:r>
                            <a:rPr lang="it-IT" sz="3600" i="1">
                              <a:solidFill>
                                <a:srgbClr val="000000"/>
                              </a:solidFill>
                              <a:latin typeface="Cambria Math" panose="02040503050406030204" pitchFamily="18" charset="0"/>
                            </a:rPr>
                            <m:t>𝐿</m:t>
                          </m:r>
                          <m:r>
                            <a:rPr lang="it-IT" sz="3600" i="1">
                              <a:solidFill>
                                <a:srgbClr val="000000"/>
                              </a:solidFill>
                              <a:latin typeface="Cambria Math" panose="02040503050406030204" pitchFamily="18" charset="0"/>
                            </a:rPr>
                            <m:t>)</m:t>
                          </m:r>
                        </m:sup>
                      </m:sSubSup>
                      <m:r>
                        <a:rPr lang="it-IT" sz="3600" i="1">
                          <a:solidFill>
                            <a:srgbClr val="000000"/>
                          </a:solidFill>
                          <a:latin typeface="Cambria Math" panose="02040503050406030204" pitchFamily="18" charset="0"/>
                        </a:rPr>
                        <m:t>=</m:t>
                      </m:r>
                      <m:f>
                        <m:fPr>
                          <m:ctrlPr>
                            <a:rPr lang="it-IT" sz="3600" i="1">
                              <a:solidFill>
                                <a:srgbClr val="000000"/>
                              </a:solidFill>
                              <a:latin typeface="Cambria Math" panose="02040503050406030204" pitchFamily="18" charset="0"/>
                            </a:rPr>
                          </m:ctrlPr>
                        </m:fPr>
                        <m:num>
                          <m:nary>
                            <m:naryPr>
                              <m:chr m:val="∑"/>
                              <m:subHide m:val="on"/>
                              <m:supHide m:val="on"/>
                              <m:ctrlPr>
                                <a:rPr lang="it-IT" sz="3600" i="1">
                                  <a:solidFill>
                                    <a:srgbClr val="000000"/>
                                  </a:solidFill>
                                  <a:latin typeface="Cambria Math" panose="02040503050406030204" pitchFamily="18" charset="0"/>
                                </a:rPr>
                              </m:ctrlPr>
                            </m:naryPr>
                            <m:sub/>
                            <m:sup/>
                            <m:e>
                              <m:sSub>
                                <m:sSubPr>
                                  <m:ctrlPr>
                                    <a:rPr lang="it-IT" sz="3600" i="1">
                                      <a:solidFill>
                                        <a:srgbClr val="000000"/>
                                      </a:solidFill>
                                      <a:latin typeface="Cambria Math" panose="02040503050406030204" pitchFamily="18" charset="0"/>
                                    </a:rPr>
                                  </m:ctrlPr>
                                </m:sSubPr>
                                <m:e>
                                  <m:r>
                                    <a:rPr lang="it-IT" sz="3600" i="1">
                                      <a:solidFill>
                                        <a:srgbClr val="000000"/>
                                      </a:solidFill>
                                      <a:latin typeface="Cambria Math" panose="02040503050406030204" pitchFamily="18" charset="0"/>
                                    </a:rPr>
                                    <m:t>𝑃</m:t>
                                  </m:r>
                                </m:e>
                                <m:sub>
                                  <m:r>
                                    <a:rPr lang="it-IT" sz="3600" i="1">
                                      <a:solidFill>
                                        <a:srgbClr val="000000"/>
                                      </a:solidFill>
                                      <a:latin typeface="Cambria Math" panose="02040503050406030204" pitchFamily="18" charset="0"/>
                                    </a:rPr>
                                    <m:t>1</m:t>
                                  </m:r>
                                </m:sub>
                              </m:sSub>
                              <m:sSub>
                                <m:sSubPr>
                                  <m:ctrlPr>
                                    <a:rPr lang="it-IT" sz="3600" i="1">
                                      <a:solidFill>
                                        <a:srgbClr val="000000"/>
                                      </a:solidFill>
                                      <a:latin typeface="Cambria Math" panose="02040503050406030204" pitchFamily="18" charset="0"/>
                                    </a:rPr>
                                  </m:ctrlPr>
                                </m:sSubPr>
                                <m:e>
                                  <m:r>
                                    <a:rPr lang="it-IT" sz="3600" i="1">
                                      <a:solidFill>
                                        <a:srgbClr val="000000"/>
                                      </a:solidFill>
                                      <a:latin typeface="Cambria Math" panose="02040503050406030204" pitchFamily="18" charset="0"/>
                                    </a:rPr>
                                    <m:t>𝑄</m:t>
                                  </m:r>
                                </m:e>
                                <m:sub>
                                  <m:r>
                                    <a:rPr lang="it-IT" sz="3600" i="1">
                                      <a:solidFill>
                                        <a:srgbClr val="000000"/>
                                      </a:solidFill>
                                      <a:latin typeface="Cambria Math" panose="02040503050406030204" pitchFamily="18" charset="0"/>
                                    </a:rPr>
                                    <m:t>0</m:t>
                                  </m:r>
                                </m:sub>
                              </m:sSub>
                            </m:e>
                          </m:nary>
                        </m:num>
                        <m:den>
                          <m:nary>
                            <m:naryPr>
                              <m:chr m:val="∑"/>
                              <m:subHide m:val="on"/>
                              <m:supHide m:val="on"/>
                              <m:ctrlPr>
                                <a:rPr lang="it-IT" sz="3600" i="1">
                                  <a:solidFill>
                                    <a:srgbClr val="000000"/>
                                  </a:solidFill>
                                  <a:latin typeface="Cambria Math" panose="02040503050406030204" pitchFamily="18" charset="0"/>
                                </a:rPr>
                              </m:ctrlPr>
                            </m:naryPr>
                            <m:sub/>
                            <m:sup/>
                            <m:e>
                              <m:sSub>
                                <m:sSubPr>
                                  <m:ctrlPr>
                                    <a:rPr lang="it-IT" sz="3600" i="1">
                                      <a:solidFill>
                                        <a:srgbClr val="000000"/>
                                      </a:solidFill>
                                      <a:latin typeface="Cambria Math" panose="02040503050406030204" pitchFamily="18" charset="0"/>
                                    </a:rPr>
                                  </m:ctrlPr>
                                </m:sSubPr>
                                <m:e>
                                  <m:r>
                                    <a:rPr lang="it-IT" sz="3600" i="1">
                                      <a:solidFill>
                                        <a:srgbClr val="000000"/>
                                      </a:solidFill>
                                      <a:latin typeface="Cambria Math" panose="02040503050406030204" pitchFamily="18" charset="0"/>
                                    </a:rPr>
                                    <m:t>𝑃</m:t>
                                  </m:r>
                                </m:e>
                                <m:sub>
                                  <m:r>
                                    <a:rPr lang="it-IT" sz="3600" i="1">
                                      <a:solidFill>
                                        <a:srgbClr val="000000"/>
                                      </a:solidFill>
                                      <a:latin typeface="Cambria Math" panose="02040503050406030204" pitchFamily="18" charset="0"/>
                                    </a:rPr>
                                    <m:t>0</m:t>
                                  </m:r>
                                </m:sub>
                              </m:sSub>
                              <m:sSub>
                                <m:sSubPr>
                                  <m:ctrlPr>
                                    <a:rPr lang="it-IT" sz="3600" i="1">
                                      <a:solidFill>
                                        <a:srgbClr val="000000"/>
                                      </a:solidFill>
                                      <a:latin typeface="Cambria Math" panose="02040503050406030204" pitchFamily="18" charset="0"/>
                                    </a:rPr>
                                  </m:ctrlPr>
                                </m:sSubPr>
                                <m:e>
                                  <m:r>
                                    <a:rPr lang="it-IT" sz="3600" i="1">
                                      <a:solidFill>
                                        <a:srgbClr val="000000"/>
                                      </a:solidFill>
                                      <a:latin typeface="Cambria Math" panose="02040503050406030204" pitchFamily="18" charset="0"/>
                                    </a:rPr>
                                    <m:t>𝑄</m:t>
                                  </m:r>
                                </m:e>
                                <m:sub>
                                  <m:r>
                                    <a:rPr lang="it-IT" sz="3600" i="1">
                                      <a:solidFill>
                                        <a:srgbClr val="000000"/>
                                      </a:solidFill>
                                      <a:latin typeface="Cambria Math" panose="02040503050406030204" pitchFamily="18" charset="0"/>
                                    </a:rPr>
                                    <m:t>0</m:t>
                                  </m:r>
                                </m:sub>
                              </m:sSub>
                            </m:e>
                          </m:nary>
                        </m:den>
                      </m:f>
                      <m:r>
                        <a:rPr lang="en-US" sz="3600" b="0" i="1" smtClean="0">
                          <a:solidFill>
                            <a:srgbClr val="000000"/>
                          </a:solidFill>
                          <a:latin typeface="Cambria Math" panose="02040503050406030204" pitchFamily="18" charset="0"/>
                        </a:rPr>
                        <m:t>∗100</m:t>
                      </m:r>
                    </m:oMath>
                  </m:oMathPara>
                </a14:m>
                <a:endParaRPr lang="it-IT" sz="3600" dirty="0"/>
              </a:p>
            </p:txBody>
          </p:sp>
        </mc:Choice>
        <mc:Fallback>
          <p:sp>
            <p:nvSpPr>
              <p:cNvPr id="8194" name="Object 4"/>
              <p:cNvSpPr txBox="1">
                <a:spLocks noRot="1" noChangeAspect="1" noMove="1" noResize="1" noEditPoints="1" noAdjustHandles="1" noChangeArrowheads="1" noChangeShapeType="1" noTextEdit="1"/>
              </p:cNvSpPr>
              <p:nvPr/>
            </p:nvSpPr>
            <p:spPr bwMode="auto">
              <a:xfrm>
                <a:off x="2339752" y="1449373"/>
                <a:ext cx="4343400" cy="144780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580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p:txBody>
          <a:bodyPr/>
          <a:lstStyle/>
          <a:p>
            <a:r>
              <a:rPr lang="en-US" dirty="0" err="1">
                <a:solidFill>
                  <a:schemeClr val="accent6">
                    <a:lumMod val="75000"/>
                  </a:schemeClr>
                </a:solidFill>
              </a:rPr>
              <a:t>Paasche</a:t>
            </a:r>
            <a:r>
              <a:rPr lang="en-US" dirty="0">
                <a:solidFill>
                  <a:schemeClr val="accent6">
                    <a:lumMod val="75000"/>
                  </a:schemeClr>
                </a:solidFill>
              </a:rPr>
              <a:t> Index</a:t>
            </a:r>
          </a:p>
        </p:txBody>
      </p:sp>
      <p:sp>
        <p:nvSpPr>
          <p:cNvPr id="9220" name="Rectangle 3"/>
          <p:cNvSpPr>
            <a:spLocks noGrp="1" noChangeArrowheads="1"/>
          </p:cNvSpPr>
          <p:nvPr>
            <p:ph type="body" idx="4294967295"/>
          </p:nvPr>
        </p:nvSpPr>
        <p:spPr>
          <a:xfrm>
            <a:off x="395536" y="3218307"/>
            <a:ext cx="8486700" cy="3289945"/>
          </a:xfrm>
        </p:spPr>
        <p:txBody>
          <a:bodyPr/>
          <a:lstStyle/>
          <a:p>
            <a:pPr marL="0" indent="0">
              <a:buNone/>
            </a:pPr>
            <a:r>
              <a:rPr lang="en-US" b="1" dirty="0"/>
              <a:t>Weighting is with values of quantities referred to reference year.</a:t>
            </a:r>
          </a:p>
          <a:p>
            <a:pPr marL="0" indent="0">
              <a:buNone/>
            </a:pPr>
            <a:endParaRPr lang="en-US" b="1" dirty="0"/>
          </a:p>
          <a:p>
            <a:pPr>
              <a:buFont typeface="Wingdings" panose="05000000000000000000" pitchFamily="2" charset="2"/>
              <a:buChar char="q"/>
            </a:pPr>
            <a:r>
              <a:rPr lang="en-US" sz="2400" b="1" dirty="0">
                <a:solidFill>
                  <a:schemeClr val="accent6">
                    <a:lumMod val="75000"/>
                  </a:schemeClr>
                </a:solidFill>
              </a:rPr>
              <a:t>Limit:</a:t>
            </a:r>
            <a:r>
              <a:rPr lang="en-US" sz="2400" b="1" dirty="0"/>
              <a:t> </a:t>
            </a:r>
            <a:r>
              <a:rPr lang="en-US" sz="2400" dirty="0"/>
              <a:t>It is used to compute variation in price levels. Yet, it tends to </a:t>
            </a:r>
            <a:r>
              <a:rPr lang="en-US" sz="2400" b="1" dirty="0"/>
              <a:t>understate price increases</a:t>
            </a:r>
            <a:r>
              <a:rPr lang="en-US" sz="2400" dirty="0"/>
              <a:t>, since it already reflects some of the changes in </a:t>
            </a:r>
            <a:r>
              <a:rPr lang="en-US" sz="2400" dirty="0">
                <a:hlinkClick r:id="rId3">
                  <a:extLst>
                    <a:ext uri="{A12FA001-AC4F-418D-AE19-62706E023703}">
                      <ahyp:hlinkClr xmlns:ahyp="http://schemas.microsoft.com/office/drawing/2018/hyperlinkcolor" val="tx"/>
                    </a:ext>
                  </a:extLst>
                </a:hlinkClick>
              </a:rPr>
              <a:t>consumption</a:t>
            </a:r>
            <a:r>
              <a:rPr lang="en-US" sz="2400" dirty="0"/>
              <a:t> patterns that occur when consumers respond to such shocks.</a:t>
            </a:r>
            <a:endParaRPr lang="en-US" sz="2400" b="1" dirty="0"/>
          </a:p>
        </p:txBody>
      </p:sp>
      <mc:AlternateContent xmlns:mc="http://schemas.openxmlformats.org/markup-compatibility/2006">
        <mc:Choice xmlns:a14="http://schemas.microsoft.com/office/drawing/2010/main" Requires="a14">
          <p:sp>
            <p:nvSpPr>
              <p:cNvPr id="9218" name="Object 4"/>
              <p:cNvSpPr txBox="1"/>
              <p:nvPr/>
            </p:nvSpPr>
            <p:spPr bwMode="auto">
              <a:xfrm>
                <a:off x="2501280" y="1495556"/>
                <a:ext cx="4141440" cy="1411858"/>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sSubSup>
                        <m:sSubSupPr>
                          <m:ctrlPr>
                            <a:rPr lang="it-IT" sz="3600" i="1" smtClean="0">
                              <a:solidFill>
                                <a:srgbClr val="000000"/>
                              </a:solidFill>
                              <a:latin typeface="Cambria Math" panose="02040503050406030204" pitchFamily="18" charset="0"/>
                            </a:rPr>
                          </m:ctrlPr>
                        </m:sSubSupPr>
                        <m:e>
                          <m:r>
                            <a:rPr lang="it-IT" sz="3600" i="1">
                              <a:solidFill>
                                <a:srgbClr val="000000"/>
                              </a:solidFill>
                              <a:latin typeface="Cambria Math" panose="02040503050406030204" pitchFamily="18" charset="0"/>
                            </a:rPr>
                            <m:t>𝐼</m:t>
                          </m:r>
                        </m:e>
                        <m:sub>
                          <m:r>
                            <a:rPr lang="it-IT" sz="3600" i="1">
                              <a:solidFill>
                                <a:srgbClr val="000000"/>
                              </a:solidFill>
                              <a:latin typeface="Cambria Math" panose="02040503050406030204" pitchFamily="18" charset="0"/>
                            </a:rPr>
                            <m:t>𝑝</m:t>
                          </m:r>
                        </m:sub>
                        <m:sup>
                          <m:r>
                            <a:rPr lang="it-IT" sz="3600" i="1">
                              <a:solidFill>
                                <a:srgbClr val="000000"/>
                              </a:solidFill>
                              <a:latin typeface="Cambria Math" panose="02040503050406030204" pitchFamily="18" charset="0"/>
                            </a:rPr>
                            <m:t>(</m:t>
                          </m:r>
                          <m:r>
                            <a:rPr lang="it-IT" sz="3600" i="1">
                              <a:solidFill>
                                <a:srgbClr val="000000"/>
                              </a:solidFill>
                              <a:latin typeface="Cambria Math" panose="02040503050406030204" pitchFamily="18" charset="0"/>
                            </a:rPr>
                            <m:t>𝑃</m:t>
                          </m:r>
                          <m:r>
                            <a:rPr lang="it-IT" sz="3600" i="1">
                              <a:solidFill>
                                <a:srgbClr val="000000"/>
                              </a:solidFill>
                              <a:latin typeface="Cambria Math" panose="02040503050406030204" pitchFamily="18" charset="0"/>
                            </a:rPr>
                            <m:t>)</m:t>
                          </m:r>
                        </m:sup>
                      </m:sSubSup>
                      <m:r>
                        <a:rPr lang="it-IT" sz="3600" i="1">
                          <a:solidFill>
                            <a:srgbClr val="000000"/>
                          </a:solidFill>
                          <a:latin typeface="Cambria Math" panose="02040503050406030204" pitchFamily="18" charset="0"/>
                        </a:rPr>
                        <m:t>=</m:t>
                      </m:r>
                      <m:f>
                        <m:fPr>
                          <m:ctrlPr>
                            <a:rPr lang="it-IT" sz="3600" i="1">
                              <a:solidFill>
                                <a:srgbClr val="000000"/>
                              </a:solidFill>
                              <a:latin typeface="Cambria Math" panose="02040503050406030204" pitchFamily="18" charset="0"/>
                            </a:rPr>
                          </m:ctrlPr>
                        </m:fPr>
                        <m:num>
                          <m:nary>
                            <m:naryPr>
                              <m:chr m:val="∑"/>
                              <m:subHide m:val="on"/>
                              <m:supHide m:val="on"/>
                              <m:ctrlPr>
                                <a:rPr lang="it-IT" sz="3600" i="1">
                                  <a:solidFill>
                                    <a:srgbClr val="000000"/>
                                  </a:solidFill>
                                  <a:latin typeface="Cambria Math" panose="02040503050406030204" pitchFamily="18" charset="0"/>
                                </a:rPr>
                              </m:ctrlPr>
                            </m:naryPr>
                            <m:sub/>
                            <m:sup/>
                            <m:e>
                              <m:sSub>
                                <m:sSubPr>
                                  <m:ctrlPr>
                                    <a:rPr lang="it-IT" sz="3600" i="1">
                                      <a:solidFill>
                                        <a:srgbClr val="000000"/>
                                      </a:solidFill>
                                      <a:latin typeface="Cambria Math" panose="02040503050406030204" pitchFamily="18" charset="0"/>
                                    </a:rPr>
                                  </m:ctrlPr>
                                </m:sSubPr>
                                <m:e>
                                  <m:r>
                                    <a:rPr lang="it-IT" sz="3600" i="1">
                                      <a:solidFill>
                                        <a:srgbClr val="000000"/>
                                      </a:solidFill>
                                      <a:latin typeface="Cambria Math" panose="02040503050406030204" pitchFamily="18" charset="0"/>
                                    </a:rPr>
                                    <m:t>𝑃</m:t>
                                  </m:r>
                                </m:e>
                                <m:sub>
                                  <m:r>
                                    <a:rPr lang="it-IT" sz="3600" i="1">
                                      <a:solidFill>
                                        <a:srgbClr val="000000"/>
                                      </a:solidFill>
                                      <a:latin typeface="Cambria Math" panose="02040503050406030204" pitchFamily="18" charset="0"/>
                                    </a:rPr>
                                    <m:t>1</m:t>
                                  </m:r>
                                </m:sub>
                              </m:sSub>
                              <m:sSub>
                                <m:sSubPr>
                                  <m:ctrlPr>
                                    <a:rPr lang="it-IT" sz="3600" i="1">
                                      <a:solidFill>
                                        <a:srgbClr val="000000"/>
                                      </a:solidFill>
                                      <a:latin typeface="Cambria Math" panose="02040503050406030204" pitchFamily="18" charset="0"/>
                                    </a:rPr>
                                  </m:ctrlPr>
                                </m:sSubPr>
                                <m:e>
                                  <m:r>
                                    <a:rPr lang="it-IT" sz="3600" i="1">
                                      <a:solidFill>
                                        <a:srgbClr val="000000"/>
                                      </a:solidFill>
                                      <a:latin typeface="Cambria Math" panose="02040503050406030204" pitchFamily="18" charset="0"/>
                                    </a:rPr>
                                    <m:t>𝑄</m:t>
                                  </m:r>
                                </m:e>
                                <m:sub>
                                  <m:r>
                                    <a:rPr lang="it-IT" sz="3600" i="1">
                                      <a:solidFill>
                                        <a:srgbClr val="000000"/>
                                      </a:solidFill>
                                      <a:latin typeface="Cambria Math" panose="02040503050406030204" pitchFamily="18" charset="0"/>
                                    </a:rPr>
                                    <m:t>1</m:t>
                                  </m:r>
                                </m:sub>
                              </m:sSub>
                            </m:e>
                          </m:nary>
                        </m:num>
                        <m:den>
                          <m:nary>
                            <m:naryPr>
                              <m:chr m:val="∑"/>
                              <m:subHide m:val="on"/>
                              <m:supHide m:val="on"/>
                              <m:ctrlPr>
                                <a:rPr lang="it-IT" sz="3600" i="1">
                                  <a:solidFill>
                                    <a:srgbClr val="000000"/>
                                  </a:solidFill>
                                  <a:latin typeface="Cambria Math" panose="02040503050406030204" pitchFamily="18" charset="0"/>
                                </a:rPr>
                              </m:ctrlPr>
                            </m:naryPr>
                            <m:sub/>
                            <m:sup/>
                            <m:e>
                              <m:sSub>
                                <m:sSubPr>
                                  <m:ctrlPr>
                                    <a:rPr lang="it-IT" sz="3600" i="1">
                                      <a:solidFill>
                                        <a:srgbClr val="000000"/>
                                      </a:solidFill>
                                      <a:latin typeface="Cambria Math" panose="02040503050406030204" pitchFamily="18" charset="0"/>
                                    </a:rPr>
                                  </m:ctrlPr>
                                </m:sSubPr>
                                <m:e>
                                  <m:r>
                                    <a:rPr lang="it-IT" sz="3600" i="1">
                                      <a:solidFill>
                                        <a:srgbClr val="000000"/>
                                      </a:solidFill>
                                      <a:latin typeface="Cambria Math" panose="02040503050406030204" pitchFamily="18" charset="0"/>
                                    </a:rPr>
                                    <m:t>𝑃</m:t>
                                  </m:r>
                                </m:e>
                                <m:sub>
                                  <m:r>
                                    <a:rPr lang="it-IT" sz="3600" i="1">
                                      <a:solidFill>
                                        <a:srgbClr val="000000"/>
                                      </a:solidFill>
                                      <a:latin typeface="Cambria Math" panose="02040503050406030204" pitchFamily="18" charset="0"/>
                                    </a:rPr>
                                    <m:t>0</m:t>
                                  </m:r>
                                </m:sub>
                              </m:sSub>
                              <m:sSub>
                                <m:sSubPr>
                                  <m:ctrlPr>
                                    <a:rPr lang="it-IT" sz="3600" i="1">
                                      <a:solidFill>
                                        <a:srgbClr val="000000"/>
                                      </a:solidFill>
                                      <a:latin typeface="Cambria Math" panose="02040503050406030204" pitchFamily="18" charset="0"/>
                                    </a:rPr>
                                  </m:ctrlPr>
                                </m:sSubPr>
                                <m:e>
                                  <m:r>
                                    <a:rPr lang="it-IT" sz="3600" i="1">
                                      <a:solidFill>
                                        <a:srgbClr val="000000"/>
                                      </a:solidFill>
                                      <a:latin typeface="Cambria Math" panose="02040503050406030204" pitchFamily="18" charset="0"/>
                                    </a:rPr>
                                    <m:t>𝑄</m:t>
                                  </m:r>
                                </m:e>
                                <m:sub>
                                  <m:r>
                                    <a:rPr lang="it-IT" sz="3600" i="1">
                                      <a:solidFill>
                                        <a:srgbClr val="000000"/>
                                      </a:solidFill>
                                      <a:latin typeface="Cambria Math" panose="02040503050406030204" pitchFamily="18" charset="0"/>
                                    </a:rPr>
                                    <m:t>1</m:t>
                                  </m:r>
                                </m:sub>
                              </m:sSub>
                            </m:e>
                          </m:nary>
                        </m:den>
                      </m:f>
                      <m:r>
                        <a:rPr lang="en-US" sz="3600" b="0" i="1" smtClean="0">
                          <a:solidFill>
                            <a:srgbClr val="000000"/>
                          </a:solidFill>
                          <a:latin typeface="Cambria Math" panose="02040503050406030204" pitchFamily="18" charset="0"/>
                        </a:rPr>
                        <m:t>∗100</m:t>
                      </m:r>
                    </m:oMath>
                  </m:oMathPara>
                </a14:m>
                <a:endParaRPr lang="it-IT" sz="3600" dirty="0"/>
              </a:p>
            </p:txBody>
          </p:sp>
        </mc:Choice>
        <mc:Fallback>
          <p:sp>
            <p:nvSpPr>
              <p:cNvPr id="9218" name="Object 4"/>
              <p:cNvSpPr txBox="1">
                <a:spLocks noRot="1" noChangeAspect="1" noMove="1" noResize="1" noEditPoints="1" noAdjustHandles="1" noChangeArrowheads="1" noChangeShapeType="1" noTextEdit="1"/>
              </p:cNvSpPr>
              <p:nvPr/>
            </p:nvSpPr>
            <p:spPr bwMode="auto">
              <a:xfrm>
                <a:off x="2501280" y="1495556"/>
                <a:ext cx="4141440" cy="14118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908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p:txBody>
          <a:bodyPr/>
          <a:lstStyle/>
          <a:p>
            <a:r>
              <a:rPr lang="en-US" dirty="0">
                <a:solidFill>
                  <a:schemeClr val="accent6">
                    <a:lumMod val="75000"/>
                  </a:schemeClr>
                </a:solidFill>
              </a:rPr>
              <a:t>Fisher Index</a:t>
            </a:r>
          </a:p>
        </p:txBody>
      </p:sp>
      <mc:AlternateContent xmlns:mc="http://schemas.openxmlformats.org/markup-compatibility/2006">
        <mc:Choice xmlns:a14="http://schemas.microsoft.com/office/drawing/2010/main" Requires="a14">
          <p:sp>
            <p:nvSpPr>
              <p:cNvPr id="10244" name="Rectangle 3"/>
              <p:cNvSpPr>
                <a:spLocks noGrp="1" noChangeArrowheads="1"/>
              </p:cNvSpPr>
              <p:nvPr>
                <p:ph type="body" idx="4294967295"/>
              </p:nvPr>
            </p:nvSpPr>
            <p:spPr>
              <a:xfrm>
                <a:off x="457200" y="1600200"/>
                <a:ext cx="8229600" cy="4781128"/>
              </a:xfrm>
            </p:spPr>
            <p:txBody>
              <a:bodyPr/>
              <a:lstStyle/>
              <a:p>
                <a:pPr marL="0" indent="0">
                  <a:buNone/>
                </a:pPr>
                <a:r>
                  <a:rPr lang="en-US" dirty="0"/>
                  <a:t>Laspeyres and </a:t>
                </a:r>
                <a:r>
                  <a:rPr lang="en-US" dirty="0" err="1"/>
                  <a:t>Paasche</a:t>
                </a:r>
                <a:r>
                  <a:rPr lang="en-US" dirty="0"/>
                  <a:t> are sensitive to changes in the quantities and the structure of the aggregate to be measured. The index of Fisher allows to avoid those issues.</a:t>
                </a:r>
              </a:p>
              <a:p>
                <a:pPr marL="0" indent="0">
                  <a:buNone/>
                </a:pPr>
                <a:endParaRPr lang="en-US" dirty="0"/>
              </a:p>
              <a:p>
                <a:pPr marL="0" indent="0">
                  <a:buNone/>
                </a:pPr>
                <a:r>
                  <a:rPr lang="en-US" b="1" dirty="0"/>
                  <a:t>Fisher= geometric average of </a:t>
                </a:r>
                <a:r>
                  <a:rPr lang="en-US" b="1" dirty="0" err="1"/>
                  <a:t>Laspeyres</a:t>
                </a:r>
                <a:r>
                  <a:rPr lang="en-US" b="1" dirty="0"/>
                  <a:t> and </a:t>
                </a:r>
                <a:r>
                  <a:rPr lang="en-US" b="1" dirty="0" err="1"/>
                  <a:t>Paasche</a:t>
                </a:r>
                <a:endParaRPr lang="en-US" b="1" dirty="0"/>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𝑝</m:t>
                          </m:r>
                        </m:sub>
                        <m:sup>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sup>
                      </m:sSubSup>
                      <m:r>
                        <a:rPr lang="en-US" b="0" i="1" smtClean="0">
                          <a:latin typeface="Cambria Math" panose="02040503050406030204" pitchFamily="18" charset="0"/>
                        </a:rPr>
                        <m:t>=</m:t>
                      </m:r>
                      <m:rad>
                        <m:radPr>
                          <m:degHide m:val="on"/>
                          <m:ctrlPr>
                            <a:rPr lang="en-US" i="1" smtClean="0">
                              <a:latin typeface="Cambria Math" panose="02040503050406030204" pitchFamily="18" charset="0"/>
                            </a:rPr>
                          </m:ctrlPr>
                        </m:radPr>
                        <m:deg/>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𝑝</m:t>
                              </m:r>
                            </m:sub>
                            <m:sup>
                              <m:r>
                                <a:rPr lang="en-US" b="0" i="1" smtClean="0">
                                  <a:latin typeface="Cambria Math" panose="02040503050406030204" pitchFamily="18" charset="0"/>
                                </a:rPr>
                                <m:t>𝑃</m:t>
                              </m:r>
                            </m:sup>
                          </m:sSubSup>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𝑝</m:t>
                              </m:r>
                            </m:sub>
                            <m:sup>
                              <m:r>
                                <a:rPr lang="en-US" b="0" i="1" smtClean="0">
                                  <a:latin typeface="Cambria Math" panose="02040503050406030204" pitchFamily="18" charset="0"/>
                                </a:rPr>
                                <m:t>𝐿</m:t>
                              </m:r>
                            </m:sup>
                          </m:sSubSup>
                        </m:e>
                      </m:rad>
                    </m:oMath>
                  </m:oMathPara>
                </a14:m>
                <a:endParaRPr lang="en-US" dirty="0"/>
              </a:p>
            </p:txBody>
          </p:sp>
        </mc:Choice>
        <mc:Fallback>
          <p:sp>
            <p:nvSpPr>
              <p:cNvPr id="10244" name="Rectangle 3"/>
              <p:cNvSpPr>
                <a:spLocks noGrp="1" noRot="1" noChangeAspect="1" noMove="1" noResize="1" noEditPoints="1" noAdjustHandles="1" noChangeArrowheads="1" noChangeShapeType="1" noTextEdit="1"/>
              </p:cNvSpPr>
              <p:nvPr>
                <p:ph type="body" idx="4294967295"/>
              </p:nvPr>
            </p:nvSpPr>
            <p:spPr>
              <a:xfrm>
                <a:off x="457200" y="1600200"/>
                <a:ext cx="8229600" cy="4781128"/>
              </a:xfrm>
              <a:blipFill>
                <a:blip r:embed="rId3"/>
                <a:stretch>
                  <a:fillRect l="-1852" t="-1658"/>
                </a:stretch>
              </a:blipFill>
            </p:spPr>
            <p:txBody>
              <a:bodyPr/>
              <a:lstStyle/>
              <a:p>
                <a:r>
                  <a:rPr lang="en-US">
                    <a:noFill/>
                  </a:rPr>
                  <a:t> </a:t>
                </a:r>
              </a:p>
            </p:txBody>
          </p:sp>
        </mc:Fallback>
      </mc:AlternateContent>
    </p:spTree>
    <p:extLst>
      <p:ext uri="{BB962C8B-B14F-4D97-AF65-F5344CB8AC3E}">
        <p14:creationId xmlns:p14="http://schemas.microsoft.com/office/powerpoint/2010/main" val="295282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idx="4294967295"/>
          </p:nvPr>
        </p:nvSpPr>
        <p:spPr>
          <a:xfrm>
            <a:off x="381000" y="404763"/>
            <a:ext cx="8229600" cy="796950"/>
          </a:xfrm>
        </p:spPr>
        <p:txBody>
          <a:bodyPr>
            <a:noAutofit/>
          </a:bodyPr>
          <a:lstStyle/>
          <a:p>
            <a:r>
              <a:rPr lang="en-US" dirty="0">
                <a:solidFill>
                  <a:schemeClr val="accent6">
                    <a:lumMod val="75000"/>
                  </a:schemeClr>
                </a:solidFill>
              </a:rPr>
              <a:t>Value Index</a:t>
            </a:r>
          </a:p>
        </p:txBody>
      </p:sp>
      <p:sp>
        <p:nvSpPr>
          <p:cNvPr id="5125" name="Rectangle 3"/>
          <p:cNvSpPr>
            <a:spLocks noGrp="1" noChangeArrowheads="1"/>
          </p:cNvSpPr>
          <p:nvPr>
            <p:ph type="body" idx="4294967295"/>
          </p:nvPr>
        </p:nvSpPr>
        <p:spPr>
          <a:xfrm>
            <a:off x="685800" y="1752600"/>
            <a:ext cx="7772400" cy="1524000"/>
          </a:xfrm>
        </p:spPr>
        <p:txBody>
          <a:bodyPr/>
          <a:lstStyle/>
          <a:p>
            <a:pPr marL="0" indent="0">
              <a:lnSpc>
                <a:spcPct val="90000"/>
              </a:lnSpc>
              <a:buNone/>
            </a:pPr>
            <a:r>
              <a:rPr lang="en-US" dirty="0"/>
              <a:t>Simple index, obtained comparing two values (</a:t>
            </a:r>
            <a:r>
              <a:rPr lang="en-US" dirty="0" err="1"/>
              <a:t>eg</a:t>
            </a:r>
            <a:r>
              <a:rPr lang="en-US" dirty="0"/>
              <a:t> imports or exports) in different times to calculate their change </a:t>
            </a:r>
          </a:p>
        </p:txBody>
      </p:sp>
      <p:grpSp>
        <p:nvGrpSpPr>
          <p:cNvPr id="2" name="Group 1">
            <a:extLst>
              <a:ext uri="{FF2B5EF4-FFF2-40B4-BE49-F238E27FC236}">
                <a16:creationId xmlns:a16="http://schemas.microsoft.com/office/drawing/2014/main" id="{5139DD3D-FB29-4C81-9556-38148B760654}"/>
              </a:ext>
            </a:extLst>
          </p:cNvPr>
          <p:cNvGrpSpPr/>
          <p:nvPr/>
        </p:nvGrpSpPr>
        <p:grpSpPr>
          <a:xfrm>
            <a:off x="2262168" y="3356992"/>
            <a:ext cx="4619663" cy="2018507"/>
            <a:chOff x="1066800" y="3315493"/>
            <a:chExt cx="4619663" cy="2018507"/>
          </a:xfrm>
        </p:grpSpPr>
        <mc:AlternateContent xmlns:mc="http://schemas.openxmlformats.org/markup-compatibility/2006" xmlns:a14="http://schemas.microsoft.com/office/drawing/2010/main">
          <mc:Choice Requires="a14">
            <p:sp>
              <p:nvSpPr>
                <p:cNvPr id="5122" name="Object 4"/>
                <p:cNvSpPr txBox="1"/>
                <p:nvPr/>
              </p:nvSpPr>
              <p:spPr bwMode="auto">
                <a:xfrm>
                  <a:off x="1331640" y="3315493"/>
                  <a:ext cx="2103438" cy="989013"/>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it-IT" sz="2000" i="1">
                                <a:solidFill>
                                  <a:srgbClr val="000000"/>
                                </a:solidFill>
                                <a:latin typeface="Cambria Math" panose="02040503050406030204" pitchFamily="18" charset="0"/>
                              </a:rPr>
                            </m:ctrlPr>
                          </m:sSubPr>
                          <m:e>
                            <m:r>
                              <a:rPr lang="it-IT" sz="2000" i="1">
                                <a:solidFill>
                                  <a:srgbClr val="000000"/>
                                </a:solidFill>
                                <a:latin typeface="Cambria Math" panose="02040503050406030204" pitchFamily="18" charset="0"/>
                              </a:rPr>
                              <m:t>𝐼</m:t>
                            </m:r>
                          </m:e>
                          <m:sub>
                            <m:r>
                              <a:rPr lang="it-IT" sz="2000" i="1">
                                <a:solidFill>
                                  <a:srgbClr val="000000"/>
                                </a:solidFill>
                                <a:latin typeface="Cambria Math" panose="02040503050406030204" pitchFamily="18" charset="0"/>
                              </a:rPr>
                              <m:t>𝑣</m:t>
                            </m:r>
                            <m:r>
                              <a:rPr lang="it-IT" sz="2000" i="1">
                                <a:solidFill>
                                  <a:srgbClr val="000000"/>
                                </a:solidFill>
                                <a:latin typeface="Cambria Math" panose="02040503050406030204" pitchFamily="18" charset="0"/>
                              </a:rPr>
                              <m:t>(0</m:t>
                            </m:r>
                            <m:func>
                              <m:funcPr>
                                <m:ctrlPr>
                                  <a:rPr lang="it-IT" sz="2000" i="1">
                                    <a:solidFill>
                                      <a:srgbClr val="000000"/>
                                    </a:solidFill>
                                    <a:latin typeface="Cambria Math" panose="02040503050406030204" pitchFamily="18" charset="0"/>
                                  </a:rPr>
                                </m:ctrlPr>
                              </m:funcPr>
                              <m:fName>
                                <m:r>
                                  <a:rPr lang="it-IT" sz="2000" i="0">
                                    <a:solidFill>
                                      <a:srgbClr val="000000"/>
                                    </a:solidFill>
                                    <a:latin typeface="Cambria Math" panose="02040503050406030204" pitchFamily="18" charset="0"/>
                                  </a:rPr>
                                  <m:t>;</m:t>
                                </m:r>
                              </m:fName>
                              <m:e>
                                <m:r>
                                  <a:rPr lang="it-IT" sz="2000" i="1">
                                    <a:solidFill>
                                      <a:srgbClr val="000000"/>
                                    </a:solidFill>
                                    <a:latin typeface="Cambria Math" panose="02040503050406030204" pitchFamily="18" charset="0"/>
                                  </a:rPr>
                                  <m:t>𝑡</m:t>
                                </m:r>
                              </m:e>
                            </m:func>
                            <m:r>
                              <a:rPr lang="it-IT" sz="2000" i="1">
                                <a:solidFill>
                                  <a:srgbClr val="000000"/>
                                </a:solidFill>
                                <a:latin typeface="Cambria Math" panose="02040503050406030204" pitchFamily="18" charset="0"/>
                              </a:rPr>
                              <m:t>)</m:t>
                            </m:r>
                          </m:sub>
                        </m:sSub>
                        <m:r>
                          <a:rPr lang="it-IT" sz="2000" i="1">
                            <a:solidFill>
                              <a:srgbClr val="000000"/>
                            </a:solidFill>
                            <a:latin typeface="Cambria Math" panose="02040503050406030204" pitchFamily="18" charset="0"/>
                          </a:rPr>
                          <m:t>=</m:t>
                        </m:r>
                        <m:f>
                          <m:fPr>
                            <m:ctrlPr>
                              <a:rPr lang="it-IT" sz="2000" i="1">
                                <a:solidFill>
                                  <a:srgbClr val="000000"/>
                                </a:solidFill>
                                <a:latin typeface="Cambria Math" panose="02040503050406030204" pitchFamily="18" charset="0"/>
                              </a:rPr>
                            </m:ctrlPr>
                          </m:fPr>
                          <m:num>
                            <m:sSub>
                              <m:sSubPr>
                                <m:ctrlPr>
                                  <a:rPr lang="it-IT" sz="2000" i="1">
                                    <a:solidFill>
                                      <a:srgbClr val="000000"/>
                                    </a:solidFill>
                                    <a:latin typeface="Cambria Math" panose="02040503050406030204" pitchFamily="18" charset="0"/>
                                  </a:rPr>
                                </m:ctrlPr>
                              </m:sSubPr>
                              <m:e>
                                <m:r>
                                  <a:rPr lang="it-IT" sz="2000" i="1">
                                    <a:solidFill>
                                      <a:srgbClr val="000000"/>
                                    </a:solidFill>
                                    <a:latin typeface="Cambria Math" panose="02040503050406030204" pitchFamily="18" charset="0"/>
                                  </a:rPr>
                                  <m:t>𝑃</m:t>
                                </m:r>
                              </m:e>
                              <m:sub>
                                <m:r>
                                  <a:rPr lang="it-IT" sz="2000" i="1">
                                    <a:solidFill>
                                      <a:srgbClr val="000000"/>
                                    </a:solidFill>
                                    <a:latin typeface="Cambria Math" panose="02040503050406030204" pitchFamily="18" charset="0"/>
                                  </a:rPr>
                                  <m:t>𝑡</m:t>
                                </m:r>
                              </m:sub>
                            </m:sSub>
                            <m:sSub>
                              <m:sSubPr>
                                <m:ctrlPr>
                                  <a:rPr lang="it-IT" sz="2000" i="1">
                                    <a:solidFill>
                                      <a:srgbClr val="000000"/>
                                    </a:solidFill>
                                    <a:latin typeface="Cambria Math" panose="02040503050406030204" pitchFamily="18" charset="0"/>
                                  </a:rPr>
                                </m:ctrlPr>
                              </m:sSubPr>
                              <m:e>
                                <m:r>
                                  <a:rPr lang="it-IT" sz="2000" i="1">
                                    <a:solidFill>
                                      <a:srgbClr val="000000"/>
                                    </a:solidFill>
                                    <a:latin typeface="Cambria Math" panose="02040503050406030204" pitchFamily="18" charset="0"/>
                                  </a:rPr>
                                  <m:t>𝑄</m:t>
                                </m:r>
                              </m:e>
                              <m:sub>
                                <m:r>
                                  <a:rPr lang="it-IT" sz="2000" i="1">
                                    <a:solidFill>
                                      <a:srgbClr val="000000"/>
                                    </a:solidFill>
                                    <a:latin typeface="Cambria Math" panose="02040503050406030204" pitchFamily="18" charset="0"/>
                                  </a:rPr>
                                  <m:t>𝑡</m:t>
                                </m:r>
                              </m:sub>
                            </m:sSub>
                          </m:num>
                          <m:den>
                            <m:sSub>
                              <m:sSubPr>
                                <m:ctrlPr>
                                  <a:rPr lang="it-IT" sz="2000" i="1">
                                    <a:solidFill>
                                      <a:srgbClr val="000000"/>
                                    </a:solidFill>
                                    <a:latin typeface="Cambria Math" panose="02040503050406030204" pitchFamily="18" charset="0"/>
                                  </a:rPr>
                                </m:ctrlPr>
                              </m:sSubPr>
                              <m:e>
                                <m:r>
                                  <a:rPr lang="it-IT" sz="2000" i="1">
                                    <a:solidFill>
                                      <a:srgbClr val="000000"/>
                                    </a:solidFill>
                                    <a:latin typeface="Cambria Math" panose="02040503050406030204" pitchFamily="18" charset="0"/>
                                  </a:rPr>
                                  <m:t>𝑃</m:t>
                                </m:r>
                              </m:e>
                              <m:sub>
                                <m:r>
                                  <a:rPr lang="it-IT" sz="2000" i="1">
                                    <a:solidFill>
                                      <a:srgbClr val="000000"/>
                                    </a:solidFill>
                                    <a:latin typeface="Cambria Math" panose="02040503050406030204" pitchFamily="18" charset="0"/>
                                  </a:rPr>
                                  <m:t>0</m:t>
                                </m:r>
                              </m:sub>
                            </m:sSub>
                            <m:sSub>
                              <m:sSubPr>
                                <m:ctrlPr>
                                  <a:rPr lang="it-IT" sz="2000" i="1">
                                    <a:solidFill>
                                      <a:srgbClr val="000000"/>
                                    </a:solidFill>
                                    <a:latin typeface="Cambria Math" panose="02040503050406030204" pitchFamily="18" charset="0"/>
                                  </a:rPr>
                                </m:ctrlPr>
                              </m:sSubPr>
                              <m:e>
                                <m:r>
                                  <a:rPr lang="it-IT" sz="2000" i="1">
                                    <a:solidFill>
                                      <a:srgbClr val="000000"/>
                                    </a:solidFill>
                                    <a:latin typeface="Cambria Math" panose="02040503050406030204" pitchFamily="18" charset="0"/>
                                  </a:rPr>
                                  <m:t>𝑄</m:t>
                                </m:r>
                              </m:e>
                              <m:sub>
                                <m:r>
                                  <a:rPr lang="it-IT" sz="2000" i="1">
                                    <a:solidFill>
                                      <a:srgbClr val="000000"/>
                                    </a:solidFill>
                                    <a:latin typeface="Cambria Math" panose="02040503050406030204" pitchFamily="18" charset="0"/>
                                  </a:rPr>
                                  <m:t>0</m:t>
                                </m:r>
                              </m:sub>
                            </m:sSub>
                          </m:den>
                        </m:f>
                      </m:oMath>
                    </m:oMathPara>
                  </a14:m>
                  <a:endParaRPr lang="it-IT" sz="2000" dirty="0"/>
                </a:p>
              </p:txBody>
            </p:sp>
          </mc:Choice>
          <mc:Fallback xmlns="">
            <p:sp>
              <p:nvSpPr>
                <p:cNvPr id="5122" name="Object 4"/>
                <p:cNvSpPr txBox="1">
                  <a:spLocks noRot="1" noChangeAspect="1" noMove="1" noResize="1" noEditPoints="1" noAdjustHandles="1" noChangeArrowheads="1" noChangeShapeType="1" noTextEdit="1"/>
                </p:cNvSpPr>
                <p:nvPr/>
              </p:nvSpPr>
              <p:spPr bwMode="auto">
                <a:xfrm>
                  <a:off x="1331640" y="3315493"/>
                  <a:ext cx="2103438" cy="989013"/>
                </a:xfrm>
                <a:prstGeom prst="rect">
                  <a:avLst/>
                </a:prstGeom>
                <a:blipFill>
                  <a:blip r:embed="rId3"/>
                  <a:stretch>
                    <a:fillRect/>
                  </a:stretch>
                </a:blipFill>
                <a:extLst/>
              </p:spPr>
              <p:txBody>
                <a:bodyPr/>
                <a:lstStyle/>
                <a:p>
                  <a:r>
                    <a:rPr lang="it-IT">
                      <a:noFill/>
                    </a:rPr>
                    <a:t> </a:t>
                  </a:r>
                </a:p>
              </p:txBody>
            </p:sp>
          </mc:Fallback>
        </mc:AlternateContent>
        <p:sp>
          <p:nvSpPr>
            <p:cNvPr id="5126" name="Text Box 5"/>
            <p:cNvSpPr txBox="1">
              <a:spLocks noChangeArrowheads="1"/>
            </p:cNvSpPr>
            <p:nvPr/>
          </p:nvSpPr>
          <p:spPr bwMode="auto">
            <a:xfrm>
              <a:off x="3581400" y="3411513"/>
              <a:ext cx="1875706" cy="461665"/>
            </a:xfrm>
            <a:prstGeom prst="rect">
              <a:avLst/>
            </a:prstGeom>
            <a:noFill/>
            <a:ln w="9525">
              <a:noFill/>
              <a:miter lim="800000"/>
              <a:headEnd/>
              <a:tailEnd/>
            </a:ln>
          </p:spPr>
          <p:txBody>
            <a:bodyPr wrap="none">
              <a:spAutoFit/>
            </a:bodyPr>
            <a:lstStyle/>
            <a:p>
              <a:r>
                <a:rPr lang="it-IT" sz="2400" dirty="0">
                  <a:latin typeface="Calibri" pitchFamily="34" charset="0"/>
                </a:rPr>
                <a:t>-&gt; </a:t>
              </a:r>
              <a:r>
                <a:rPr lang="it-IT" sz="2400" dirty="0" err="1">
                  <a:latin typeface="Calibri" pitchFamily="34" charset="0"/>
                </a:rPr>
                <a:t>Fixed</a:t>
              </a:r>
              <a:r>
                <a:rPr lang="it-IT" sz="2400" dirty="0">
                  <a:latin typeface="Calibri" pitchFamily="34" charset="0"/>
                </a:rPr>
                <a:t> base </a:t>
              </a:r>
            </a:p>
          </p:txBody>
        </p:sp>
        <mc:AlternateContent xmlns:mc="http://schemas.openxmlformats.org/markup-compatibility/2006" xmlns:a14="http://schemas.microsoft.com/office/drawing/2010/main">
          <mc:Choice Requires="a14">
            <p:sp>
              <p:nvSpPr>
                <p:cNvPr id="5123" name="Object 6"/>
                <p:cNvSpPr txBox="1"/>
                <p:nvPr/>
              </p:nvSpPr>
              <p:spPr bwMode="auto">
                <a:xfrm>
                  <a:off x="1066800" y="4343400"/>
                  <a:ext cx="2425080" cy="990600"/>
                </a:xfrm>
                <a:prstGeom prst="rect">
                  <a:avLst/>
                </a:prstGeom>
                <a:noFill/>
              </p:spPr>
              <p:txBody>
                <a:bodyPr>
                  <a:noAutofit/>
                </a:bodyPr>
                <a:lstStyle/>
                <a:p>
                  <a:pPr/>
                  <a14:m>
                    <m:oMathPara xmlns:m="http://schemas.openxmlformats.org/officeDocument/2006/math">
                      <m:oMathParaPr>
                        <m:jc m:val="centerGroup"/>
                      </m:oMathParaPr>
                      <m:oMath xmlns:m="http://schemas.openxmlformats.org/officeDocument/2006/math">
                        <m:sSub>
                          <m:sSubPr>
                            <m:ctrlPr>
                              <a:rPr lang="it-IT" sz="2000" i="1">
                                <a:solidFill>
                                  <a:srgbClr val="000000"/>
                                </a:solidFill>
                                <a:latin typeface="Cambria Math" panose="02040503050406030204" pitchFamily="18" charset="0"/>
                              </a:rPr>
                            </m:ctrlPr>
                          </m:sSubPr>
                          <m:e>
                            <m:r>
                              <a:rPr lang="it-IT" sz="2000" i="1">
                                <a:solidFill>
                                  <a:srgbClr val="000000"/>
                                </a:solidFill>
                                <a:latin typeface="Cambria Math" panose="02040503050406030204" pitchFamily="18" charset="0"/>
                              </a:rPr>
                              <m:t>𝐼</m:t>
                            </m:r>
                          </m:e>
                          <m:sub>
                            <m:r>
                              <a:rPr lang="it-IT" sz="2000" i="1">
                                <a:solidFill>
                                  <a:srgbClr val="000000"/>
                                </a:solidFill>
                                <a:latin typeface="Cambria Math" panose="02040503050406030204" pitchFamily="18" charset="0"/>
                              </a:rPr>
                              <m:t>𝑣</m:t>
                            </m:r>
                            <m:r>
                              <a:rPr lang="it-IT" sz="2000" i="1">
                                <a:solidFill>
                                  <a:srgbClr val="000000"/>
                                </a:solidFill>
                                <a:latin typeface="Cambria Math" panose="02040503050406030204" pitchFamily="18" charset="0"/>
                              </a:rPr>
                              <m:t>(</m:t>
                            </m:r>
                            <m:r>
                              <a:rPr lang="it-IT" sz="2000" i="1">
                                <a:solidFill>
                                  <a:srgbClr val="000000"/>
                                </a:solidFill>
                                <a:latin typeface="Cambria Math" panose="02040503050406030204" pitchFamily="18" charset="0"/>
                              </a:rPr>
                              <m:t>𝑡</m:t>
                            </m:r>
                            <m:r>
                              <a:rPr lang="it-IT" sz="2000" i="1">
                                <a:solidFill>
                                  <a:srgbClr val="000000"/>
                                </a:solidFill>
                                <a:latin typeface="Cambria Math" panose="02040503050406030204" pitchFamily="18" charset="0"/>
                              </a:rPr>
                              <m:t>−1</m:t>
                            </m:r>
                            <m:func>
                              <m:funcPr>
                                <m:ctrlPr>
                                  <a:rPr lang="it-IT" sz="2000" i="1">
                                    <a:solidFill>
                                      <a:srgbClr val="000000"/>
                                    </a:solidFill>
                                    <a:latin typeface="Cambria Math" panose="02040503050406030204" pitchFamily="18" charset="0"/>
                                  </a:rPr>
                                </m:ctrlPr>
                              </m:funcPr>
                              <m:fName>
                                <m:r>
                                  <a:rPr lang="it-IT" sz="2000" i="0">
                                    <a:solidFill>
                                      <a:srgbClr val="000000"/>
                                    </a:solidFill>
                                    <a:latin typeface="Cambria Math" panose="02040503050406030204" pitchFamily="18" charset="0"/>
                                  </a:rPr>
                                  <m:t>;</m:t>
                                </m:r>
                              </m:fName>
                              <m:e>
                                <m:r>
                                  <a:rPr lang="it-IT" sz="2000" i="1">
                                    <a:solidFill>
                                      <a:srgbClr val="000000"/>
                                    </a:solidFill>
                                    <a:latin typeface="Cambria Math" panose="02040503050406030204" pitchFamily="18" charset="0"/>
                                  </a:rPr>
                                  <m:t>𝑡</m:t>
                                </m:r>
                              </m:e>
                            </m:func>
                            <m:r>
                              <a:rPr lang="it-IT" sz="2000" i="1">
                                <a:solidFill>
                                  <a:srgbClr val="000000"/>
                                </a:solidFill>
                                <a:latin typeface="Cambria Math" panose="02040503050406030204" pitchFamily="18" charset="0"/>
                              </a:rPr>
                              <m:t>)</m:t>
                            </m:r>
                          </m:sub>
                        </m:sSub>
                        <m:r>
                          <a:rPr lang="it-IT" sz="2000" i="1">
                            <a:solidFill>
                              <a:srgbClr val="000000"/>
                            </a:solidFill>
                            <a:latin typeface="Cambria Math" panose="02040503050406030204" pitchFamily="18" charset="0"/>
                          </a:rPr>
                          <m:t>=</m:t>
                        </m:r>
                        <m:f>
                          <m:fPr>
                            <m:ctrlPr>
                              <a:rPr lang="it-IT" sz="2000" i="1">
                                <a:solidFill>
                                  <a:srgbClr val="000000"/>
                                </a:solidFill>
                                <a:latin typeface="Cambria Math" panose="02040503050406030204" pitchFamily="18" charset="0"/>
                              </a:rPr>
                            </m:ctrlPr>
                          </m:fPr>
                          <m:num>
                            <m:sSub>
                              <m:sSubPr>
                                <m:ctrlPr>
                                  <a:rPr lang="it-IT" sz="2000" i="1">
                                    <a:solidFill>
                                      <a:srgbClr val="000000"/>
                                    </a:solidFill>
                                    <a:latin typeface="Cambria Math" panose="02040503050406030204" pitchFamily="18" charset="0"/>
                                  </a:rPr>
                                </m:ctrlPr>
                              </m:sSubPr>
                              <m:e>
                                <m:r>
                                  <a:rPr lang="it-IT" sz="2000" i="1">
                                    <a:solidFill>
                                      <a:srgbClr val="000000"/>
                                    </a:solidFill>
                                    <a:latin typeface="Cambria Math" panose="02040503050406030204" pitchFamily="18" charset="0"/>
                                  </a:rPr>
                                  <m:t>𝑃</m:t>
                                </m:r>
                              </m:e>
                              <m:sub>
                                <m:r>
                                  <a:rPr lang="it-IT" sz="2000" i="1">
                                    <a:solidFill>
                                      <a:srgbClr val="000000"/>
                                    </a:solidFill>
                                    <a:latin typeface="Cambria Math" panose="02040503050406030204" pitchFamily="18" charset="0"/>
                                  </a:rPr>
                                  <m:t>𝑡</m:t>
                                </m:r>
                              </m:sub>
                            </m:sSub>
                            <m:sSub>
                              <m:sSubPr>
                                <m:ctrlPr>
                                  <a:rPr lang="it-IT" sz="2000" i="1">
                                    <a:solidFill>
                                      <a:srgbClr val="000000"/>
                                    </a:solidFill>
                                    <a:latin typeface="Cambria Math" panose="02040503050406030204" pitchFamily="18" charset="0"/>
                                  </a:rPr>
                                </m:ctrlPr>
                              </m:sSubPr>
                              <m:e>
                                <m:r>
                                  <a:rPr lang="it-IT" sz="2000" i="1">
                                    <a:solidFill>
                                      <a:srgbClr val="000000"/>
                                    </a:solidFill>
                                    <a:latin typeface="Cambria Math" panose="02040503050406030204" pitchFamily="18" charset="0"/>
                                  </a:rPr>
                                  <m:t>𝑄</m:t>
                                </m:r>
                              </m:e>
                              <m:sub>
                                <m:r>
                                  <a:rPr lang="it-IT" sz="2000" i="1">
                                    <a:solidFill>
                                      <a:srgbClr val="000000"/>
                                    </a:solidFill>
                                    <a:latin typeface="Cambria Math" panose="02040503050406030204" pitchFamily="18" charset="0"/>
                                  </a:rPr>
                                  <m:t>𝑡</m:t>
                                </m:r>
                              </m:sub>
                            </m:sSub>
                          </m:num>
                          <m:den>
                            <m:sSub>
                              <m:sSubPr>
                                <m:ctrlPr>
                                  <a:rPr lang="it-IT" sz="2000" i="1">
                                    <a:solidFill>
                                      <a:srgbClr val="000000"/>
                                    </a:solidFill>
                                    <a:latin typeface="Cambria Math" panose="02040503050406030204" pitchFamily="18" charset="0"/>
                                  </a:rPr>
                                </m:ctrlPr>
                              </m:sSubPr>
                              <m:e>
                                <m:r>
                                  <a:rPr lang="it-IT" sz="2000" i="1">
                                    <a:solidFill>
                                      <a:srgbClr val="000000"/>
                                    </a:solidFill>
                                    <a:latin typeface="Cambria Math" panose="02040503050406030204" pitchFamily="18" charset="0"/>
                                  </a:rPr>
                                  <m:t>𝑃</m:t>
                                </m:r>
                              </m:e>
                              <m:sub>
                                <m:r>
                                  <a:rPr lang="it-IT" sz="2000" i="1">
                                    <a:solidFill>
                                      <a:srgbClr val="000000"/>
                                    </a:solidFill>
                                    <a:latin typeface="Cambria Math" panose="02040503050406030204" pitchFamily="18" charset="0"/>
                                  </a:rPr>
                                  <m:t>𝑡</m:t>
                                </m:r>
                                <m:r>
                                  <a:rPr lang="it-IT" sz="2000" i="1">
                                    <a:solidFill>
                                      <a:srgbClr val="000000"/>
                                    </a:solidFill>
                                    <a:latin typeface="Cambria Math" panose="02040503050406030204" pitchFamily="18" charset="0"/>
                                  </a:rPr>
                                  <m:t>−1</m:t>
                                </m:r>
                              </m:sub>
                            </m:sSub>
                            <m:sSub>
                              <m:sSubPr>
                                <m:ctrlPr>
                                  <a:rPr lang="it-IT" sz="2000" i="1">
                                    <a:solidFill>
                                      <a:srgbClr val="000000"/>
                                    </a:solidFill>
                                    <a:latin typeface="Cambria Math" panose="02040503050406030204" pitchFamily="18" charset="0"/>
                                  </a:rPr>
                                </m:ctrlPr>
                              </m:sSubPr>
                              <m:e>
                                <m:r>
                                  <a:rPr lang="it-IT" sz="2000" i="1">
                                    <a:solidFill>
                                      <a:srgbClr val="000000"/>
                                    </a:solidFill>
                                    <a:latin typeface="Cambria Math" panose="02040503050406030204" pitchFamily="18" charset="0"/>
                                  </a:rPr>
                                  <m:t>𝑄</m:t>
                                </m:r>
                              </m:e>
                              <m:sub>
                                <m:r>
                                  <a:rPr lang="it-IT" sz="2000" i="1">
                                    <a:solidFill>
                                      <a:srgbClr val="000000"/>
                                    </a:solidFill>
                                    <a:latin typeface="Cambria Math" panose="02040503050406030204" pitchFamily="18" charset="0"/>
                                  </a:rPr>
                                  <m:t>𝑡</m:t>
                                </m:r>
                                <m:r>
                                  <a:rPr lang="it-IT" sz="2000" i="1">
                                    <a:solidFill>
                                      <a:srgbClr val="000000"/>
                                    </a:solidFill>
                                    <a:latin typeface="Cambria Math" panose="02040503050406030204" pitchFamily="18" charset="0"/>
                                  </a:rPr>
                                  <m:t>−1</m:t>
                                </m:r>
                              </m:sub>
                            </m:sSub>
                          </m:den>
                        </m:f>
                      </m:oMath>
                    </m:oMathPara>
                  </a14:m>
                  <a:endParaRPr lang="it-IT" sz="2000"/>
                </a:p>
              </p:txBody>
            </p:sp>
          </mc:Choice>
          <mc:Fallback xmlns="">
            <p:sp>
              <p:nvSpPr>
                <p:cNvPr id="5123" name="Object 6"/>
                <p:cNvSpPr txBox="1">
                  <a:spLocks noRot="1" noChangeAspect="1" noMove="1" noResize="1" noEditPoints="1" noAdjustHandles="1" noChangeArrowheads="1" noChangeShapeType="1" noTextEdit="1"/>
                </p:cNvSpPr>
                <p:nvPr/>
              </p:nvSpPr>
              <p:spPr bwMode="auto">
                <a:xfrm>
                  <a:off x="1066800" y="4343400"/>
                  <a:ext cx="2425080" cy="990600"/>
                </a:xfrm>
                <a:prstGeom prst="rect">
                  <a:avLst/>
                </a:prstGeom>
                <a:blipFill>
                  <a:blip r:embed="rId4"/>
                  <a:stretch>
                    <a:fillRect/>
                  </a:stretch>
                </a:blipFill>
                <a:extLst/>
              </p:spPr>
              <p:txBody>
                <a:bodyPr/>
                <a:lstStyle/>
                <a:p>
                  <a:r>
                    <a:rPr lang="it-IT">
                      <a:noFill/>
                    </a:rPr>
                    <a:t> </a:t>
                  </a:r>
                </a:p>
              </p:txBody>
            </p:sp>
          </mc:Fallback>
        </mc:AlternateContent>
        <p:sp>
          <p:nvSpPr>
            <p:cNvPr id="5127" name="Text Box 7"/>
            <p:cNvSpPr txBox="1">
              <a:spLocks noChangeArrowheads="1"/>
            </p:cNvSpPr>
            <p:nvPr/>
          </p:nvSpPr>
          <p:spPr bwMode="auto">
            <a:xfrm>
              <a:off x="3581400" y="4572000"/>
              <a:ext cx="2105063" cy="461665"/>
            </a:xfrm>
            <a:prstGeom prst="rect">
              <a:avLst/>
            </a:prstGeom>
            <a:noFill/>
            <a:ln w="9525">
              <a:noFill/>
              <a:miter lim="800000"/>
              <a:headEnd/>
              <a:tailEnd/>
            </a:ln>
          </p:spPr>
          <p:txBody>
            <a:bodyPr wrap="none">
              <a:spAutoFit/>
            </a:bodyPr>
            <a:lstStyle/>
            <a:p>
              <a:r>
                <a:rPr lang="it-IT" sz="2400" dirty="0">
                  <a:latin typeface="Calibri" pitchFamily="34" charset="0"/>
                </a:rPr>
                <a:t>-&gt; Mobile base </a:t>
              </a:r>
            </a:p>
          </p:txBody>
        </p:sp>
      </p:grpSp>
      <p:sp>
        <p:nvSpPr>
          <p:cNvPr id="5128" name="Rectangle 8"/>
          <p:cNvSpPr>
            <a:spLocks noChangeArrowheads="1"/>
          </p:cNvSpPr>
          <p:nvPr/>
        </p:nvSpPr>
        <p:spPr bwMode="auto">
          <a:xfrm>
            <a:off x="467544" y="5715000"/>
            <a:ext cx="8143056" cy="338554"/>
          </a:xfrm>
          <a:prstGeom prst="rect">
            <a:avLst/>
          </a:prstGeom>
          <a:noFill/>
          <a:ln w="9525">
            <a:noFill/>
            <a:miter lim="800000"/>
            <a:headEnd/>
            <a:tailEnd/>
          </a:ln>
        </p:spPr>
        <p:txBody>
          <a:bodyPr wrap="square">
            <a:spAutoFit/>
          </a:bodyPr>
          <a:lstStyle/>
          <a:p>
            <a:pPr algn="ctr"/>
            <a:r>
              <a:rPr lang="it-IT" sz="1600" i="1" dirty="0" err="1">
                <a:latin typeface="Bookman Old Style" pitchFamily="18" charset="0"/>
                <a:cs typeface="Times New Roman" pitchFamily="18" charset="0"/>
              </a:rPr>
              <a:t>Where</a:t>
            </a:r>
            <a:r>
              <a:rPr lang="it-IT" sz="1600" i="1" dirty="0">
                <a:latin typeface="Bookman Old Style" pitchFamily="18" charset="0"/>
                <a:cs typeface="Times New Roman" pitchFamily="18" charset="0"/>
              </a:rPr>
              <a:t> P=price; Q=</a:t>
            </a:r>
            <a:r>
              <a:rPr lang="it-IT" sz="1600" i="1" dirty="0" err="1">
                <a:latin typeface="Bookman Old Style" pitchFamily="18" charset="0"/>
                <a:cs typeface="Times New Roman" pitchFamily="18" charset="0"/>
              </a:rPr>
              <a:t>quantity</a:t>
            </a:r>
            <a:r>
              <a:rPr lang="it-IT" sz="1600" i="1" dirty="0">
                <a:latin typeface="Bookman Old Style" pitchFamily="18" charset="0"/>
                <a:cs typeface="Times New Roman" pitchFamily="18" charset="0"/>
              </a:rPr>
              <a:t>; t=</a:t>
            </a:r>
            <a:r>
              <a:rPr lang="it-IT" sz="1600" i="1" dirty="0" err="1">
                <a:latin typeface="Bookman Old Style" pitchFamily="18" charset="0"/>
                <a:cs typeface="Times New Roman" pitchFamily="18" charset="0"/>
              </a:rPr>
              <a:t>reference</a:t>
            </a:r>
            <a:r>
              <a:rPr lang="it-IT" sz="1600" i="1" dirty="0">
                <a:latin typeface="Bookman Old Style" pitchFamily="18" charset="0"/>
                <a:cs typeface="Times New Roman" pitchFamily="18" charset="0"/>
              </a:rPr>
              <a:t> </a:t>
            </a:r>
            <a:r>
              <a:rPr lang="it-IT" sz="1600" i="1" dirty="0" err="1">
                <a:latin typeface="Bookman Old Style" pitchFamily="18" charset="0"/>
                <a:cs typeface="Times New Roman" pitchFamily="18" charset="0"/>
              </a:rPr>
              <a:t>year</a:t>
            </a:r>
            <a:r>
              <a:rPr lang="it-IT" sz="1600" i="1" dirty="0">
                <a:latin typeface="Bookman Old Style" pitchFamily="18" charset="0"/>
                <a:cs typeface="Times New Roman" pitchFamily="18" charset="0"/>
              </a:rPr>
              <a:t>; t-1=</a:t>
            </a:r>
            <a:r>
              <a:rPr lang="it-IT" sz="1600" i="1" dirty="0" err="1">
                <a:latin typeface="Bookman Old Style" pitchFamily="18" charset="0"/>
                <a:cs typeface="Times New Roman" pitchFamily="18" charset="0"/>
              </a:rPr>
              <a:t>year</a:t>
            </a:r>
            <a:r>
              <a:rPr lang="it-IT" sz="1600" i="1" dirty="0">
                <a:latin typeface="Bookman Old Style" pitchFamily="18" charset="0"/>
                <a:cs typeface="Times New Roman" pitchFamily="18" charset="0"/>
              </a:rPr>
              <a:t> </a:t>
            </a:r>
            <a:r>
              <a:rPr lang="it-IT" sz="1600" i="1" dirty="0" err="1">
                <a:latin typeface="Bookman Old Style" pitchFamily="18" charset="0"/>
                <a:cs typeface="Times New Roman" pitchFamily="18" charset="0"/>
              </a:rPr>
              <a:t>before</a:t>
            </a:r>
            <a:r>
              <a:rPr lang="it-IT" sz="1600" i="1" dirty="0">
                <a:latin typeface="Bookman Old Style" pitchFamily="18" charset="0"/>
                <a:cs typeface="Times New Roman" pitchFamily="18" charset="0"/>
              </a:rPr>
              <a:t> t; 0=base </a:t>
            </a:r>
            <a:r>
              <a:rPr lang="it-IT" sz="1600" i="1" dirty="0" err="1">
                <a:latin typeface="Bookman Old Style" pitchFamily="18" charset="0"/>
                <a:cs typeface="Times New Roman" pitchFamily="18" charset="0"/>
              </a:rPr>
              <a:t>year</a:t>
            </a:r>
            <a:r>
              <a:rPr lang="it-IT" sz="1600" dirty="0">
                <a:latin typeface="Calibri" pitchFamily="34" charset="0"/>
              </a:rPr>
              <a:t> </a:t>
            </a:r>
            <a:endParaRPr lang="it-IT" sz="1600" dirty="0">
              <a:latin typeface="Times New Roman" pitchFamily="18" charset="0"/>
            </a:endParaRPr>
          </a:p>
        </p:txBody>
      </p:sp>
    </p:spTree>
    <p:extLst>
      <p:ext uri="{BB962C8B-B14F-4D97-AF65-F5344CB8AC3E}">
        <p14:creationId xmlns:p14="http://schemas.microsoft.com/office/powerpoint/2010/main" val="3551887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p:txBody>
          <a:bodyPr/>
          <a:lstStyle/>
          <a:p>
            <a:r>
              <a:rPr lang="en-US" dirty="0">
                <a:solidFill>
                  <a:schemeClr val="accent6">
                    <a:lumMod val="75000"/>
                  </a:schemeClr>
                </a:solidFill>
              </a:rPr>
              <a:t>Unit Values</a:t>
            </a:r>
          </a:p>
        </p:txBody>
      </p:sp>
      <p:sp>
        <p:nvSpPr>
          <p:cNvPr id="6148" name="Rectangle 3"/>
          <p:cNvSpPr>
            <a:spLocks noGrp="1" noChangeArrowheads="1"/>
          </p:cNvSpPr>
          <p:nvPr>
            <p:ph type="body" idx="4294967295"/>
          </p:nvPr>
        </p:nvSpPr>
        <p:spPr>
          <a:xfrm>
            <a:off x="457200" y="1600200"/>
            <a:ext cx="8229600" cy="2598738"/>
          </a:xfrm>
        </p:spPr>
        <p:txBody>
          <a:bodyPr/>
          <a:lstStyle/>
          <a:p>
            <a:pPr marL="0" indent="0">
              <a:lnSpc>
                <a:spcPct val="90000"/>
              </a:lnSpc>
              <a:buNone/>
            </a:pPr>
            <a:r>
              <a:rPr lang="en-US" dirty="0"/>
              <a:t>Problem: Foreign Trade Statistics do not provide directly  prices of single goods but their monetary value and their quantity. </a:t>
            </a:r>
          </a:p>
          <a:p>
            <a:pPr marL="0" indent="0">
              <a:lnSpc>
                <a:spcPct val="90000"/>
              </a:lnSpc>
              <a:buNone/>
            </a:pPr>
            <a:r>
              <a:rPr lang="en-US" dirty="0"/>
              <a:t>-&gt; Unit Value are </a:t>
            </a:r>
            <a:r>
              <a:rPr lang="en-US" b="1" u="sng" dirty="0"/>
              <a:t>proxies</a:t>
            </a:r>
            <a:r>
              <a:rPr lang="en-US" dirty="0"/>
              <a:t> of price indices and are obtained dividing values for quantities</a:t>
            </a:r>
          </a:p>
        </p:txBody>
      </p:sp>
      <p:grpSp>
        <p:nvGrpSpPr>
          <p:cNvPr id="2" name="Group 1">
            <a:extLst>
              <a:ext uri="{FF2B5EF4-FFF2-40B4-BE49-F238E27FC236}">
                <a16:creationId xmlns:a16="http://schemas.microsoft.com/office/drawing/2014/main" id="{F81ACBBD-B381-4827-9367-8BFBF5951ED7}"/>
              </a:ext>
            </a:extLst>
          </p:cNvPr>
          <p:cNvGrpSpPr/>
          <p:nvPr/>
        </p:nvGrpSpPr>
        <p:grpSpPr>
          <a:xfrm>
            <a:off x="2267744" y="4293096"/>
            <a:ext cx="4200128" cy="1592778"/>
            <a:chOff x="2471936" y="4191000"/>
            <a:chExt cx="4200128" cy="1592778"/>
          </a:xfrm>
        </p:grpSpPr>
        <mc:AlternateContent xmlns:mc="http://schemas.openxmlformats.org/markup-compatibility/2006" xmlns:a14="http://schemas.microsoft.com/office/drawing/2010/main">
          <mc:Choice Requires="a14">
            <p:sp>
              <p:nvSpPr>
                <p:cNvPr id="6146" name="Object 4"/>
                <p:cNvSpPr txBox="1"/>
                <p:nvPr/>
              </p:nvSpPr>
              <p:spPr bwMode="auto">
                <a:xfrm>
                  <a:off x="3124200" y="4191000"/>
                  <a:ext cx="2438400" cy="1066800"/>
                </a:xfrm>
                <a:prstGeom prst="rect">
                  <a:avLst/>
                </a:prstGeom>
                <a:noFill/>
              </p:spPr>
              <p:txBody>
                <a:bodyPr>
                  <a:noAutofit/>
                </a:bodyPr>
                <a:lstStyle/>
                <a:p>
                  <a:pPr/>
                  <a14:m>
                    <m:oMathPara xmlns:m="http://schemas.openxmlformats.org/officeDocument/2006/math">
                      <m:oMathParaPr>
                        <m:jc m:val="centerGroup"/>
                      </m:oMathParaPr>
                      <m:oMath xmlns:m="http://schemas.openxmlformats.org/officeDocument/2006/math">
                        <m:sSub>
                          <m:sSubPr>
                            <m:ctrlPr>
                              <a:rPr lang="it-IT" sz="3200" i="1">
                                <a:solidFill>
                                  <a:srgbClr val="000000"/>
                                </a:solidFill>
                                <a:latin typeface="Cambria Math" panose="02040503050406030204" pitchFamily="18" charset="0"/>
                              </a:rPr>
                            </m:ctrlPr>
                          </m:sSubPr>
                          <m:e>
                            <m:r>
                              <a:rPr lang="it-IT" sz="3200" i="1">
                                <a:solidFill>
                                  <a:srgbClr val="000000"/>
                                </a:solidFill>
                                <a:latin typeface="Cambria Math" panose="02040503050406030204" pitchFamily="18" charset="0"/>
                              </a:rPr>
                              <m:t>𝑃</m:t>
                            </m:r>
                          </m:e>
                          <m:sub>
                            <m:r>
                              <a:rPr lang="it-IT" sz="3200" i="1">
                                <a:solidFill>
                                  <a:srgbClr val="000000"/>
                                </a:solidFill>
                                <a:latin typeface="Cambria Math" panose="02040503050406030204" pitchFamily="18" charset="0"/>
                              </a:rPr>
                              <m:t>𝑘𝑖𝑚</m:t>
                            </m:r>
                          </m:sub>
                        </m:sSub>
                        <m:r>
                          <a:rPr lang="it-IT" sz="3200" i="1">
                            <a:solidFill>
                              <a:srgbClr val="000000"/>
                            </a:solidFill>
                            <a:latin typeface="Cambria Math" panose="02040503050406030204" pitchFamily="18" charset="0"/>
                          </a:rPr>
                          <m:t>=</m:t>
                        </m:r>
                        <m:f>
                          <m:fPr>
                            <m:ctrlPr>
                              <a:rPr lang="it-IT" sz="3200" i="1">
                                <a:solidFill>
                                  <a:srgbClr val="000000"/>
                                </a:solidFill>
                                <a:latin typeface="Cambria Math" panose="02040503050406030204" pitchFamily="18" charset="0"/>
                              </a:rPr>
                            </m:ctrlPr>
                          </m:fPr>
                          <m:num>
                            <m:sSub>
                              <m:sSubPr>
                                <m:ctrlPr>
                                  <a:rPr lang="it-IT" sz="3200" i="1">
                                    <a:solidFill>
                                      <a:srgbClr val="000000"/>
                                    </a:solidFill>
                                    <a:latin typeface="Cambria Math" panose="02040503050406030204" pitchFamily="18" charset="0"/>
                                  </a:rPr>
                                </m:ctrlPr>
                              </m:sSubPr>
                              <m:e>
                                <m:r>
                                  <a:rPr lang="it-IT" sz="3200" i="1">
                                    <a:solidFill>
                                      <a:srgbClr val="000000"/>
                                    </a:solidFill>
                                    <a:latin typeface="Cambria Math" panose="02040503050406030204" pitchFamily="18" charset="0"/>
                                  </a:rPr>
                                  <m:t>𝑉</m:t>
                                </m:r>
                              </m:e>
                              <m:sub>
                                <m:r>
                                  <a:rPr lang="it-IT" sz="3200" i="1">
                                    <a:solidFill>
                                      <a:srgbClr val="000000"/>
                                    </a:solidFill>
                                    <a:latin typeface="Cambria Math" panose="02040503050406030204" pitchFamily="18" charset="0"/>
                                  </a:rPr>
                                  <m:t>𝑘𝑖𝑚</m:t>
                                </m:r>
                              </m:sub>
                            </m:sSub>
                          </m:num>
                          <m:den>
                            <m:sSub>
                              <m:sSubPr>
                                <m:ctrlPr>
                                  <a:rPr lang="it-IT" sz="3200" i="1">
                                    <a:solidFill>
                                      <a:srgbClr val="000000"/>
                                    </a:solidFill>
                                    <a:latin typeface="Cambria Math" panose="02040503050406030204" pitchFamily="18" charset="0"/>
                                  </a:rPr>
                                </m:ctrlPr>
                              </m:sSubPr>
                              <m:e>
                                <m:r>
                                  <a:rPr lang="it-IT" sz="3200" i="1">
                                    <a:solidFill>
                                      <a:srgbClr val="000000"/>
                                    </a:solidFill>
                                    <a:latin typeface="Cambria Math" panose="02040503050406030204" pitchFamily="18" charset="0"/>
                                  </a:rPr>
                                  <m:t>𝑄</m:t>
                                </m:r>
                              </m:e>
                              <m:sub>
                                <m:r>
                                  <a:rPr lang="it-IT" sz="3200" i="1">
                                    <a:solidFill>
                                      <a:srgbClr val="000000"/>
                                    </a:solidFill>
                                    <a:latin typeface="Cambria Math" panose="02040503050406030204" pitchFamily="18" charset="0"/>
                                  </a:rPr>
                                  <m:t>𝑘𝑖𝑚</m:t>
                                </m:r>
                              </m:sub>
                            </m:sSub>
                          </m:den>
                        </m:f>
                      </m:oMath>
                    </m:oMathPara>
                  </a14:m>
                  <a:endParaRPr lang="it-IT" sz="3200"/>
                </a:p>
              </p:txBody>
            </p:sp>
          </mc:Choice>
          <mc:Fallback xmlns="">
            <p:sp>
              <p:nvSpPr>
                <p:cNvPr id="6146" name="Object 4"/>
                <p:cNvSpPr txBox="1">
                  <a:spLocks noRot="1" noChangeAspect="1" noMove="1" noResize="1" noEditPoints="1" noAdjustHandles="1" noChangeArrowheads="1" noChangeShapeType="1" noTextEdit="1"/>
                </p:cNvSpPr>
                <p:nvPr/>
              </p:nvSpPr>
              <p:spPr bwMode="auto">
                <a:xfrm>
                  <a:off x="3124200" y="4191000"/>
                  <a:ext cx="2438400" cy="1066800"/>
                </a:xfrm>
                <a:prstGeom prst="rect">
                  <a:avLst/>
                </a:prstGeom>
                <a:blipFill>
                  <a:blip r:embed="rId3"/>
                  <a:stretch>
                    <a:fillRect/>
                  </a:stretch>
                </a:blipFill>
                <a:extLst/>
              </p:spPr>
              <p:txBody>
                <a:bodyPr/>
                <a:lstStyle/>
                <a:p>
                  <a:r>
                    <a:rPr lang="it-IT">
                      <a:noFill/>
                    </a:rPr>
                    <a:t> </a:t>
                  </a:r>
                </a:p>
              </p:txBody>
            </p:sp>
          </mc:Fallback>
        </mc:AlternateContent>
        <p:sp>
          <p:nvSpPr>
            <p:cNvPr id="6149" name="Rectangle 5"/>
            <p:cNvSpPr>
              <a:spLocks noChangeArrowheads="1"/>
            </p:cNvSpPr>
            <p:nvPr/>
          </p:nvSpPr>
          <p:spPr bwMode="auto">
            <a:xfrm>
              <a:off x="2471936" y="5445224"/>
              <a:ext cx="4200128" cy="338554"/>
            </a:xfrm>
            <a:prstGeom prst="rect">
              <a:avLst/>
            </a:prstGeom>
            <a:noFill/>
            <a:ln w="9525">
              <a:noFill/>
              <a:miter lim="800000"/>
              <a:headEnd/>
              <a:tailEnd/>
            </a:ln>
          </p:spPr>
          <p:txBody>
            <a:bodyPr wrap="square">
              <a:spAutoFit/>
            </a:bodyPr>
            <a:lstStyle/>
            <a:p>
              <a:pPr algn="ctr"/>
              <a:r>
                <a:rPr lang="it-IT" sz="1600" i="1" dirty="0">
                  <a:latin typeface="Calibri" pitchFamily="34" charset="0"/>
                  <a:cs typeface="Times New Roman" pitchFamily="18" charset="0"/>
                </a:rPr>
                <a:t>i=product; k=area  m=</a:t>
              </a:r>
              <a:r>
                <a:rPr lang="it-IT" sz="1600" i="1" dirty="0" err="1">
                  <a:latin typeface="Calibri" pitchFamily="34" charset="0"/>
                  <a:cs typeface="Times New Roman" pitchFamily="18" charset="0"/>
                </a:rPr>
                <a:t>reference</a:t>
              </a:r>
              <a:r>
                <a:rPr lang="it-IT" sz="1600" i="1" dirty="0">
                  <a:latin typeface="Calibri" pitchFamily="34" charset="0"/>
                  <a:cs typeface="Times New Roman" pitchFamily="18" charset="0"/>
                </a:rPr>
                <a:t> month</a:t>
              </a:r>
              <a:r>
                <a:rPr lang="it-IT" sz="1600" dirty="0">
                  <a:latin typeface="Calibri" pitchFamily="34" charset="0"/>
                </a:rPr>
                <a:t> </a:t>
              </a:r>
            </a:p>
          </p:txBody>
        </p:sp>
      </p:grpSp>
    </p:spTree>
    <p:extLst>
      <p:ext uri="{BB962C8B-B14F-4D97-AF65-F5344CB8AC3E}">
        <p14:creationId xmlns:p14="http://schemas.microsoft.com/office/powerpoint/2010/main" val="263761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B0DC-9A96-44C3-8A80-F42CA1A19336}"/>
              </a:ext>
            </a:extLst>
          </p:cNvPr>
          <p:cNvSpPr>
            <a:spLocks noGrp="1"/>
          </p:cNvSpPr>
          <p:nvPr>
            <p:ph type="title"/>
          </p:nvPr>
        </p:nvSpPr>
        <p:spPr>
          <a:xfrm>
            <a:off x="457200" y="44624"/>
            <a:ext cx="8229600" cy="1143000"/>
          </a:xfrm>
        </p:spPr>
        <p:txBody>
          <a:bodyPr/>
          <a:lstStyle/>
          <a:p>
            <a:r>
              <a:rPr lang="en-US" b="1" dirty="0">
                <a:solidFill>
                  <a:schemeClr val="accent6">
                    <a:lumMod val="75000"/>
                  </a:schemeClr>
                </a:solidFill>
              </a:rPr>
              <a:t>Outline</a:t>
            </a:r>
          </a:p>
        </p:txBody>
      </p:sp>
      <p:sp>
        <p:nvSpPr>
          <p:cNvPr id="3" name="Content Placeholder 2">
            <a:extLst>
              <a:ext uri="{FF2B5EF4-FFF2-40B4-BE49-F238E27FC236}">
                <a16:creationId xmlns:a16="http://schemas.microsoft.com/office/drawing/2014/main" id="{1A674134-15F3-491E-86C8-F3A3B89A13AB}"/>
              </a:ext>
            </a:extLst>
          </p:cNvPr>
          <p:cNvSpPr>
            <a:spLocks noGrp="1"/>
          </p:cNvSpPr>
          <p:nvPr>
            <p:ph idx="1"/>
          </p:nvPr>
        </p:nvSpPr>
        <p:spPr/>
        <p:txBody>
          <a:bodyPr/>
          <a:lstStyle/>
          <a:p>
            <a:r>
              <a:rPr lang="en-US" dirty="0"/>
              <a:t>A quick recap: AA vs CA</a:t>
            </a:r>
          </a:p>
          <a:p>
            <a:r>
              <a:rPr lang="en-US" dirty="0"/>
              <a:t>How to measure AA and CA:</a:t>
            </a:r>
          </a:p>
          <a:p>
            <a:pPr lvl="1"/>
            <a:r>
              <a:rPr lang="en-US" dirty="0"/>
              <a:t>Index Numbers</a:t>
            </a:r>
          </a:p>
          <a:p>
            <a:pPr lvl="1"/>
            <a:r>
              <a:rPr lang="it-IT" dirty="0" err="1"/>
              <a:t>measures</a:t>
            </a:r>
            <a:r>
              <a:rPr lang="it-IT" dirty="0"/>
              <a:t> of </a:t>
            </a:r>
            <a:r>
              <a:rPr lang="it-IT" dirty="0" err="1"/>
              <a:t>integration</a:t>
            </a:r>
            <a:endParaRPr lang="it-IT" dirty="0"/>
          </a:p>
          <a:p>
            <a:pPr lvl="1"/>
            <a:r>
              <a:rPr lang="it-IT" dirty="0" err="1"/>
              <a:t>measures</a:t>
            </a:r>
            <a:r>
              <a:rPr lang="it-IT" dirty="0"/>
              <a:t> of </a:t>
            </a:r>
            <a:r>
              <a:rPr lang="it-IT" dirty="0" err="1"/>
              <a:t>competitiveness</a:t>
            </a:r>
            <a:endParaRPr lang="en-US" dirty="0"/>
          </a:p>
          <a:p>
            <a:pPr lvl="1"/>
            <a:endParaRPr lang="en-US" dirty="0"/>
          </a:p>
          <a:p>
            <a:endParaRPr lang="en-US" dirty="0"/>
          </a:p>
        </p:txBody>
      </p:sp>
    </p:spTree>
    <p:extLst>
      <p:ext uri="{BB962C8B-B14F-4D97-AF65-F5344CB8AC3E}">
        <p14:creationId xmlns:p14="http://schemas.microsoft.com/office/powerpoint/2010/main" val="231561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p:txBody>
          <a:bodyPr/>
          <a:lstStyle/>
          <a:p>
            <a:r>
              <a:rPr lang="en-US" dirty="0">
                <a:solidFill>
                  <a:schemeClr val="accent6">
                    <a:lumMod val="75000"/>
                  </a:schemeClr>
                </a:solidFill>
              </a:rPr>
              <a:t>Unit Value Index</a:t>
            </a:r>
          </a:p>
        </p:txBody>
      </p:sp>
      <p:sp>
        <p:nvSpPr>
          <p:cNvPr id="7172" name="Rectangle 3"/>
          <p:cNvSpPr>
            <a:spLocks noGrp="1" noChangeArrowheads="1"/>
          </p:cNvSpPr>
          <p:nvPr>
            <p:ph type="body" idx="4294967295"/>
          </p:nvPr>
        </p:nvSpPr>
        <p:spPr>
          <a:xfrm>
            <a:off x="359532" y="1445873"/>
            <a:ext cx="8424936" cy="943744"/>
          </a:xfrm>
        </p:spPr>
        <p:txBody>
          <a:bodyPr/>
          <a:lstStyle/>
          <a:p>
            <a:pPr marL="0" indent="0">
              <a:lnSpc>
                <a:spcPct val="90000"/>
              </a:lnSpc>
              <a:buNone/>
            </a:pPr>
            <a:r>
              <a:rPr lang="en-US" dirty="0"/>
              <a:t>Unit Value Index is obtained by the ratio of Unit value of current year and unit value of base year:</a:t>
            </a:r>
          </a:p>
        </p:txBody>
      </p:sp>
      <p:grpSp>
        <p:nvGrpSpPr>
          <p:cNvPr id="2" name="Group 1">
            <a:extLst>
              <a:ext uri="{FF2B5EF4-FFF2-40B4-BE49-F238E27FC236}">
                <a16:creationId xmlns:a16="http://schemas.microsoft.com/office/drawing/2014/main" id="{57C1C06E-9DDD-4680-B09E-38B79BC381F2}"/>
              </a:ext>
            </a:extLst>
          </p:cNvPr>
          <p:cNvGrpSpPr/>
          <p:nvPr/>
        </p:nvGrpSpPr>
        <p:grpSpPr>
          <a:xfrm>
            <a:off x="762000" y="2564904"/>
            <a:ext cx="7620000" cy="1953508"/>
            <a:chOff x="725996" y="3284984"/>
            <a:chExt cx="7620000" cy="1953508"/>
          </a:xfrm>
        </p:grpSpPr>
        <mc:AlternateContent xmlns:mc="http://schemas.openxmlformats.org/markup-compatibility/2006" xmlns:a14="http://schemas.microsoft.com/office/drawing/2010/main">
          <mc:Choice Requires="a14">
            <p:sp>
              <p:nvSpPr>
                <p:cNvPr id="7170" name="Object 4"/>
                <p:cNvSpPr txBox="1"/>
                <p:nvPr/>
              </p:nvSpPr>
              <p:spPr bwMode="auto">
                <a:xfrm>
                  <a:off x="3009900" y="3284984"/>
                  <a:ext cx="3124200" cy="1676400"/>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it-IT" sz="2400" i="1">
                                <a:solidFill>
                                  <a:srgbClr val="000000"/>
                                </a:solidFill>
                                <a:latin typeface="Cambria Math" panose="02040503050406030204" pitchFamily="18" charset="0"/>
                              </a:rPr>
                            </m:ctrlPr>
                          </m:sSubPr>
                          <m:e>
                            <m:r>
                              <a:rPr lang="it-IT" sz="2400" i="1">
                                <a:solidFill>
                                  <a:srgbClr val="000000"/>
                                </a:solidFill>
                                <a:latin typeface="Cambria Math" panose="02040503050406030204" pitchFamily="18" charset="0"/>
                              </a:rPr>
                              <m:t>𝐼</m:t>
                            </m:r>
                          </m:e>
                          <m:sub>
                            <m:r>
                              <a:rPr lang="it-IT" sz="2400" i="1">
                                <a:solidFill>
                                  <a:srgbClr val="000000"/>
                                </a:solidFill>
                                <a:latin typeface="Cambria Math" panose="02040503050406030204" pitchFamily="18" charset="0"/>
                              </a:rPr>
                              <m:t>𝑣</m:t>
                            </m:r>
                          </m:sub>
                        </m:sSub>
                        <m:r>
                          <a:rPr lang="it-IT" sz="2400" i="1">
                            <a:solidFill>
                              <a:srgbClr val="000000"/>
                            </a:solidFill>
                            <a:latin typeface="Cambria Math" panose="02040503050406030204" pitchFamily="18" charset="0"/>
                          </a:rPr>
                          <m:t>=</m:t>
                        </m:r>
                        <m:f>
                          <m:fPr>
                            <m:ctrlPr>
                              <a:rPr lang="it-IT" sz="2400" i="1">
                                <a:solidFill>
                                  <a:srgbClr val="000000"/>
                                </a:solidFill>
                                <a:latin typeface="Cambria Math" panose="02040503050406030204" pitchFamily="18" charset="0"/>
                              </a:rPr>
                            </m:ctrlPr>
                          </m:fPr>
                          <m:num>
                            <m:f>
                              <m:fPr>
                                <m:ctrlPr>
                                  <a:rPr lang="it-IT" sz="2400" i="1">
                                    <a:solidFill>
                                      <a:srgbClr val="000000"/>
                                    </a:solidFill>
                                    <a:latin typeface="Cambria Math" panose="02040503050406030204" pitchFamily="18" charset="0"/>
                                  </a:rPr>
                                </m:ctrlPr>
                              </m:fPr>
                              <m:num>
                                <m:sSub>
                                  <m:sSubPr>
                                    <m:ctrlPr>
                                      <a:rPr lang="it-IT" sz="2400" i="1">
                                        <a:solidFill>
                                          <a:srgbClr val="000000"/>
                                        </a:solidFill>
                                        <a:latin typeface="Cambria Math" panose="02040503050406030204" pitchFamily="18" charset="0"/>
                                      </a:rPr>
                                    </m:ctrlPr>
                                  </m:sSubPr>
                                  <m:e>
                                    <m:r>
                                      <a:rPr lang="it-IT" sz="2400" i="1">
                                        <a:solidFill>
                                          <a:srgbClr val="000000"/>
                                        </a:solidFill>
                                        <a:latin typeface="Cambria Math" panose="02040503050406030204" pitchFamily="18" charset="0"/>
                                      </a:rPr>
                                      <m:t>𝑃</m:t>
                                    </m:r>
                                  </m:e>
                                  <m:sub>
                                    <m:r>
                                      <a:rPr lang="it-IT" sz="2400" i="1">
                                        <a:solidFill>
                                          <a:srgbClr val="000000"/>
                                        </a:solidFill>
                                        <a:latin typeface="Cambria Math" panose="02040503050406030204" pitchFamily="18" charset="0"/>
                                      </a:rPr>
                                      <m:t>𝑡</m:t>
                                    </m:r>
                                  </m:sub>
                                </m:sSub>
                                <m:sSub>
                                  <m:sSubPr>
                                    <m:ctrlPr>
                                      <a:rPr lang="it-IT" sz="2400" i="1">
                                        <a:solidFill>
                                          <a:srgbClr val="000000"/>
                                        </a:solidFill>
                                        <a:latin typeface="Cambria Math" panose="02040503050406030204" pitchFamily="18" charset="0"/>
                                      </a:rPr>
                                    </m:ctrlPr>
                                  </m:sSubPr>
                                  <m:e>
                                    <m:r>
                                      <a:rPr lang="it-IT" sz="2400" i="1">
                                        <a:solidFill>
                                          <a:srgbClr val="000000"/>
                                        </a:solidFill>
                                        <a:latin typeface="Cambria Math" panose="02040503050406030204" pitchFamily="18" charset="0"/>
                                      </a:rPr>
                                      <m:t>𝑄</m:t>
                                    </m:r>
                                  </m:e>
                                  <m:sub>
                                    <m:r>
                                      <a:rPr lang="it-IT" sz="2400" i="1">
                                        <a:solidFill>
                                          <a:srgbClr val="000000"/>
                                        </a:solidFill>
                                        <a:latin typeface="Cambria Math" panose="02040503050406030204" pitchFamily="18" charset="0"/>
                                      </a:rPr>
                                      <m:t>𝑡</m:t>
                                    </m:r>
                                  </m:sub>
                                </m:sSub>
                              </m:num>
                              <m:den>
                                <m:sSub>
                                  <m:sSubPr>
                                    <m:ctrlPr>
                                      <a:rPr lang="it-IT" sz="2400" i="1">
                                        <a:solidFill>
                                          <a:srgbClr val="000000"/>
                                        </a:solidFill>
                                        <a:latin typeface="Cambria Math" panose="02040503050406030204" pitchFamily="18" charset="0"/>
                                      </a:rPr>
                                    </m:ctrlPr>
                                  </m:sSubPr>
                                  <m:e>
                                    <m:r>
                                      <a:rPr lang="it-IT" sz="2400" i="1">
                                        <a:solidFill>
                                          <a:srgbClr val="000000"/>
                                        </a:solidFill>
                                        <a:latin typeface="Cambria Math" panose="02040503050406030204" pitchFamily="18" charset="0"/>
                                      </a:rPr>
                                      <m:t>𝑄</m:t>
                                    </m:r>
                                  </m:e>
                                  <m:sub>
                                    <m:r>
                                      <a:rPr lang="it-IT" sz="2400" i="1">
                                        <a:solidFill>
                                          <a:srgbClr val="000000"/>
                                        </a:solidFill>
                                        <a:latin typeface="Cambria Math" panose="02040503050406030204" pitchFamily="18" charset="0"/>
                                      </a:rPr>
                                      <m:t>𝑡</m:t>
                                    </m:r>
                                  </m:sub>
                                </m:sSub>
                              </m:den>
                            </m:f>
                          </m:num>
                          <m:den>
                            <m:f>
                              <m:fPr>
                                <m:ctrlPr>
                                  <a:rPr lang="it-IT" sz="2400" i="1">
                                    <a:solidFill>
                                      <a:srgbClr val="000000"/>
                                    </a:solidFill>
                                    <a:latin typeface="Cambria Math" panose="02040503050406030204" pitchFamily="18" charset="0"/>
                                  </a:rPr>
                                </m:ctrlPr>
                              </m:fPr>
                              <m:num>
                                <m:sSub>
                                  <m:sSubPr>
                                    <m:ctrlPr>
                                      <a:rPr lang="it-IT" sz="2400" i="1">
                                        <a:solidFill>
                                          <a:srgbClr val="000000"/>
                                        </a:solidFill>
                                        <a:latin typeface="Cambria Math" panose="02040503050406030204" pitchFamily="18" charset="0"/>
                                      </a:rPr>
                                    </m:ctrlPr>
                                  </m:sSubPr>
                                  <m:e>
                                    <m:r>
                                      <a:rPr lang="it-IT" sz="2400" i="1">
                                        <a:solidFill>
                                          <a:srgbClr val="000000"/>
                                        </a:solidFill>
                                        <a:latin typeface="Cambria Math" panose="02040503050406030204" pitchFamily="18" charset="0"/>
                                      </a:rPr>
                                      <m:t>𝑃</m:t>
                                    </m:r>
                                  </m:e>
                                  <m:sub>
                                    <m:r>
                                      <a:rPr lang="it-IT" sz="2400" i="1">
                                        <a:solidFill>
                                          <a:srgbClr val="000000"/>
                                        </a:solidFill>
                                        <a:latin typeface="Cambria Math" panose="02040503050406030204" pitchFamily="18" charset="0"/>
                                      </a:rPr>
                                      <m:t>0</m:t>
                                    </m:r>
                                  </m:sub>
                                </m:sSub>
                                <m:sSub>
                                  <m:sSubPr>
                                    <m:ctrlPr>
                                      <a:rPr lang="it-IT" sz="2400" i="1">
                                        <a:solidFill>
                                          <a:srgbClr val="000000"/>
                                        </a:solidFill>
                                        <a:latin typeface="Cambria Math" panose="02040503050406030204" pitchFamily="18" charset="0"/>
                                      </a:rPr>
                                    </m:ctrlPr>
                                  </m:sSubPr>
                                  <m:e>
                                    <m:r>
                                      <a:rPr lang="it-IT" sz="2400" i="1">
                                        <a:solidFill>
                                          <a:srgbClr val="000000"/>
                                        </a:solidFill>
                                        <a:latin typeface="Cambria Math" panose="02040503050406030204" pitchFamily="18" charset="0"/>
                                      </a:rPr>
                                      <m:t>𝑄</m:t>
                                    </m:r>
                                  </m:e>
                                  <m:sub>
                                    <m:r>
                                      <a:rPr lang="it-IT" sz="2400" i="1">
                                        <a:solidFill>
                                          <a:srgbClr val="000000"/>
                                        </a:solidFill>
                                        <a:latin typeface="Cambria Math" panose="02040503050406030204" pitchFamily="18" charset="0"/>
                                      </a:rPr>
                                      <m:t>0</m:t>
                                    </m:r>
                                  </m:sub>
                                </m:sSub>
                              </m:num>
                              <m:den>
                                <m:sSub>
                                  <m:sSubPr>
                                    <m:ctrlPr>
                                      <a:rPr lang="it-IT" sz="2400" i="1">
                                        <a:solidFill>
                                          <a:srgbClr val="000000"/>
                                        </a:solidFill>
                                        <a:latin typeface="Cambria Math" panose="02040503050406030204" pitchFamily="18" charset="0"/>
                                      </a:rPr>
                                    </m:ctrlPr>
                                  </m:sSubPr>
                                  <m:e>
                                    <m:r>
                                      <a:rPr lang="it-IT" sz="2400" i="1">
                                        <a:solidFill>
                                          <a:srgbClr val="000000"/>
                                        </a:solidFill>
                                        <a:latin typeface="Cambria Math" panose="02040503050406030204" pitchFamily="18" charset="0"/>
                                      </a:rPr>
                                      <m:t>𝑄</m:t>
                                    </m:r>
                                  </m:e>
                                  <m:sub>
                                    <m:r>
                                      <a:rPr lang="it-IT" sz="2400" i="1">
                                        <a:solidFill>
                                          <a:srgbClr val="000000"/>
                                        </a:solidFill>
                                        <a:latin typeface="Cambria Math" panose="02040503050406030204" pitchFamily="18" charset="0"/>
                                      </a:rPr>
                                      <m:t>0</m:t>
                                    </m:r>
                                  </m:sub>
                                </m:sSub>
                              </m:den>
                            </m:f>
                          </m:den>
                        </m:f>
                        <m:r>
                          <a:rPr lang="it-IT" sz="2400" i="1">
                            <a:solidFill>
                              <a:srgbClr val="000000"/>
                            </a:solidFill>
                            <a:latin typeface="Cambria Math" panose="02040503050406030204" pitchFamily="18" charset="0"/>
                          </a:rPr>
                          <m:t>=</m:t>
                        </m:r>
                        <m:f>
                          <m:fPr>
                            <m:ctrlPr>
                              <a:rPr lang="it-IT" sz="2400" i="1">
                                <a:solidFill>
                                  <a:srgbClr val="000000"/>
                                </a:solidFill>
                                <a:latin typeface="Cambria Math" panose="02040503050406030204" pitchFamily="18" charset="0"/>
                              </a:rPr>
                            </m:ctrlPr>
                          </m:fPr>
                          <m:num>
                            <m:sSub>
                              <m:sSubPr>
                                <m:ctrlPr>
                                  <a:rPr lang="it-IT" sz="2400" i="1">
                                    <a:solidFill>
                                      <a:srgbClr val="000000"/>
                                    </a:solidFill>
                                    <a:latin typeface="Cambria Math" panose="02040503050406030204" pitchFamily="18" charset="0"/>
                                  </a:rPr>
                                </m:ctrlPr>
                              </m:sSubPr>
                              <m:e>
                                <m:r>
                                  <a:rPr lang="it-IT" sz="2400" i="1">
                                    <a:solidFill>
                                      <a:srgbClr val="000000"/>
                                    </a:solidFill>
                                    <a:latin typeface="Cambria Math" panose="02040503050406030204" pitchFamily="18" charset="0"/>
                                  </a:rPr>
                                  <m:t>𝑃</m:t>
                                </m:r>
                              </m:e>
                              <m:sub>
                                <m:r>
                                  <a:rPr lang="it-IT" sz="2400" i="1">
                                    <a:solidFill>
                                      <a:srgbClr val="000000"/>
                                    </a:solidFill>
                                    <a:latin typeface="Cambria Math" panose="02040503050406030204" pitchFamily="18" charset="0"/>
                                  </a:rPr>
                                  <m:t>𝑡</m:t>
                                </m:r>
                              </m:sub>
                            </m:sSub>
                          </m:num>
                          <m:den>
                            <m:sSub>
                              <m:sSubPr>
                                <m:ctrlPr>
                                  <a:rPr lang="it-IT" sz="2400" i="1">
                                    <a:solidFill>
                                      <a:srgbClr val="000000"/>
                                    </a:solidFill>
                                    <a:latin typeface="Cambria Math" panose="02040503050406030204" pitchFamily="18" charset="0"/>
                                  </a:rPr>
                                </m:ctrlPr>
                              </m:sSubPr>
                              <m:e>
                                <m:r>
                                  <a:rPr lang="it-IT" sz="2400" i="1">
                                    <a:solidFill>
                                      <a:srgbClr val="000000"/>
                                    </a:solidFill>
                                    <a:latin typeface="Cambria Math" panose="02040503050406030204" pitchFamily="18" charset="0"/>
                                  </a:rPr>
                                  <m:t>𝑃</m:t>
                                </m:r>
                              </m:e>
                              <m:sub>
                                <m:r>
                                  <a:rPr lang="it-IT" sz="2400" i="1">
                                    <a:solidFill>
                                      <a:srgbClr val="000000"/>
                                    </a:solidFill>
                                    <a:latin typeface="Cambria Math" panose="02040503050406030204" pitchFamily="18" charset="0"/>
                                  </a:rPr>
                                  <m:t>0</m:t>
                                </m:r>
                              </m:sub>
                            </m:sSub>
                          </m:den>
                        </m:f>
                      </m:oMath>
                    </m:oMathPara>
                  </a14:m>
                  <a:endParaRPr lang="it-IT" sz="2400" dirty="0"/>
                </a:p>
              </p:txBody>
            </p:sp>
          </mc:Choice>
          <mc:Fallback xmlns="">
            <p:sp>
              <p:nvSpPr>
                <p:cNvPr id="7170" name="Object 4"/>
                <p:cNvSpPr txBox="1">
                  <a:spLocks noRot="1" noChangeAspect="1" noMove="1" noResize="1" noEditPoints="1" noAdjustHandles="1" noChangeArrowheads="1" noChangeShapeType="1" noTextEdit="1"/>
                </p:cNvSpPr>
                <p:nvPr/>
              </p:nvSpPr>
              <p:spPr bwMode="auto">
                <a:xfrm>
                  <a:off x="3009900" y="3284984"/>
                  <a:ext cx="3124200" cy="1676400"/>
                </a:xfrm>
                <a:prstGeom prst="rect">
                  <a:avLst/>
                </a:prstGeom>
                <a:blipFill>
                  <a:blip r:embed="rId3"/>
                  <a:stretch>
                    <a:fillRect/>
                  </a:stretch>
                </a:blipFill>
                <a:extLst/>
              </p:spPr>
              <p:txBody>
                <a:bodyPr/>
                <a:lstStyle/>
                <a:p>
                  <a:r>
                    <a:rPr lang="it-IT">
                      <a:noFill/>
                    </a:rPr>
                    <a:t> </a:t>
                  </a:r>
                </a:p>
              </p:txBody>
            </p:sp>
          </mc:Fallback>
        </mc:AlternateContent>
        <p:sp>
          <p:nvSpPr>
            <p:cNvPr id="7173" name="Rectangle 5"/>
            <p:cNvSpPr>
              <a:spLocks noChangeArrowheads="1"/>
            </p:cNvSpPr>
            <p:nvPr/>
          </p:nvSpPr>
          <p:spPr bwMode="auto">
            <a:xfrm>
              <a:off x="725996" y="4869160"/>
              <a:ext cx="7620000" cy="369332"/>
            </a:xfrm>
            <a:prstGeom prst="rect">
              <a:avLst/>
            </a:prstGeom>
            <a:noFill/>
            <a:ln w="9525">
              <a:noFill/>
              <a:miter lim="800000"/>
              <a:headEnd/>
              <a:tailEnd/>
            </a:ln>
          </p:spPr>
          <p:txBody>
            <a:bodyPr>
              <a:spAutoFit/>
            </a:bodyPr>
            <a:lstStyle/>
            <a:p>
              <a:pPr algn="ctr"/>
              <a:r>
                <a:rPr lang="it-IT" i="1" dirty="0">
                  <a:latin typeface="Bookman Old Style" pitchFamily="18" charset="0"/>
                  <a:cs typeface="Times New Roman" pitchFamily="18" charset="0"/>
                </a:rPr>
                <a:t>P=price; Q=</a:t>
              </a:r>
              <a:r>
                <a:rPr lang="it-IT" i="1" dirty="0" err="1">
                  <a:latin typeface="Bookman Old Style" pitchFamily="18" charset="0"/>
                  <a:cs typeface="Times New Roman" pitchFamily="18" charset="0"/>
                </a:rPr>
                <a:t>quantity</a:t>
              </a:r>
              <a:r>
                <a:rPr lang="it-IT" i="1" dirty="0">
                  <a:latin typeface="Bookman Old Style" pitchFamily="18" charset="0"/>
                  <a:cs typeface="Times New Roman" pitchFamily="18" charset="0"/>
                </a:rPr>
                <a:t>; t=</a:t>
              </a:r>
              <a:r>
                <a:rPr lang="it-IT" i="1" dirty="0" err="1">
                  <a:latin typeface="Bookman Old Style" pitchFamily="18" charset="0"/>
                  <a:cs typeface="Times New Roman" pitchFamily="18" charset="0"/>
                </a:rPr>
                <a:t>reference</a:t>
              </a:r>
              <a:r>
                <a:rPr lang="it-IT" i="1" dirty="0">
                  <a:latin typeface="Bookman Old Style" pitchFamily="18" charset="0"/>
                  <a:cs typeface="Times New Roman" pitchFamily="18" charset="0"/>
                </a:rPr>
                <a:t> </a:t>
              </a:r>
              <a:r>
                <a:rPr lang="it-IT" i="1" dirty="0" err="1">
                  <a:latin typeface="Bookman Old Style" pitchFamily="18" charset="0"/>
                  <a:cs typeface="Times New Roman" pitchFamily="18" charset="0"/>
                </a:rPr>
                <a:t>year</a:t>
              </a:r>
              <a:r>
                <a:rPr lang="it-IT" i="1" dirty="0">
                  <a:latin typeface="Bookman Old Style" pitchFamily="18" charset="0"/>
                  <a:cs typeface="Times New Roman" pitchFamily="18" charset="0"/>
                </a:rPr>
                <a:t>; 0=base </a:t>
              </a:r>
              <a:r>
                <a:rPr lang="it-IT" i="1" dirty="0" err="1">
                  <a:latin typeface="Bookman Old Style" pitchFamily="18" charset="0"/>
                  <a:cs typeface="Times New Roman" pitchFamily="18" charset="0"/>
                </a:rPr>
                <a:t>year</a:t>
              </a:r>
              <a:r>
                <a:rPr lang="it-IT" dirty="0">
                  <a:latin typeface="Calibri" pitchFamily="34" charset="0"/>
                </a:rPr>
                <a:t> </a:t>
              </a:r>
              <a:endParaRPr lang="it-IT" dirty="0">
                <a:latin typeface="Times New Roman" pitchFamily="18" charset="0"/>
              </a:endParaRPr>
            </a:p>
          </p:txBody>
        </p:sp>
      </p:grpSp>
      <p:sp>
        <p:nvSpPr>
          <p:cNvPr id="3" name="TextBox 2">
            <a:extLst>
              <a:ext uri="{FF2B5EF4-FFF2-40B4-BE49-F238E27FC236}">
                <a16:creationId xmlns:a16="http://schemas.microsoft.com/office/drawing/2014/main" id="{9AAC7CF8-CFCC-43F4-A0C1-9EBDE583CDCB}"/>
              </a:ext>
            </a:extLst>
          </p:cNvPr>
          <p:cNvSpPr txBox="1"/>
          <p:nvPr/>
        </p:nvSpPr>
        <p:spPr>
          <a:xfrm>
            <a:off x="251520" y="5301208"/>
            <a:ext cx="8784976" cy="1200329"/>
          </a:xfrm>
          <a:prstGeom prst="rect">
            <a:avLst/>
          </a:prstGeom>
          <a:noFill/>
        </p:spPr>
        <p:txBody>
          <a:bodyPr wrap="square" rtlCol="0">
            <a:spAutoFit/>
          </a:bodyPr>
          <a:lstStyle/>
          <a:p>
            <a:pPr algn="just"/>
            <a:r>
              <a:rPr lang="en-US" dirty="0"/>
              <a:t>Definition:</a:t>
            </a:r>
          </a:p>
          <a:p>
            <a:pPr algn="just"/>
            <a:r>
              <a:rPr lang="en-US" dirty="0"/>
              <a:t>“A unit value index is a “price” index which measures the change in the average value of units that are not homogeneous and which may therefore be affected by changes in the mix of items as well as by changes in their prices” (SNA)</a:t>
            </a:r>
            <a:endParaRPr lang="it-IT" dirty="0"/>
          </a:p>
        </p:txBody>
      </p:sp>
    </p:spTree>
    <p:extLst>
      <p:ext uri="{BB962C8B-B14F-4D97-AF65-F5344CB8AC3E}">
        <p14:creationId xmlns:p14="http://schemas.microsoft.com/office/powerpoint/2010/main" val="334731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idx="4294967295"/>
          </p:nvPr>
        </p:nvSpPr>
        <p:spPr/>
        <p:txBody>
          <a:bodyPr/>
          <a:lstStyle/>
          <a:p>
            <a:r>
              <a:rPr lang="en-US" dirty="0">
                <a:solidFill>
                  <a:schemeClr val="accent6">
                    <a:lumMod val="75000"/>
                  </a:schemeClr>
                </a:solidFill>
              </a:rPr>
              <a:t>Quantity Index</a:t>
            </a:r>
          </a:p>
        </p:txBody>
      </p:sp>
      <p:sp>
        <p:nvSpPr>
          <p:cNvPr id="11270" name="Rectangle 3"/>
          <p:cNvSpPr>
            <a:spLocks noGrp="1" noChangeArrowheads="1"/>
          </p:cNvSpPr>
          <p:nvPr>
            <p:ph type="body" idx="4294967295"/>
          </p:nvPr>
        </p:nvSpPr>
        <p:spPr>
          <a:xfrm>
            <a:off x="457200" y="1600201"/>
            <a:ext cx="8435280" cy="1408112"/>
          </a:xfrm>
        </p:spPr>
        <p:txBody>
          <a:bodyPr/>
          <a:lstStyle/>
          <a:p>
            <a:pPr marL="0" indent="0">
              <a:lnSpc>
                <a:spcPct val="90000"/>
              </a:lnSpc>
              <a:buNone/>
            </a:pPr>
            <a:r>
              <a:rPr lang="en-US" sz="2800" dirty="0"/>
              <a:t>They measure changes in traded quantities. Similar to UV but weights are on prices instead of quantities (base year= </a:t>
            </a:r>
            <a:r>
              <a:rPr lang="en-US" sz="2800" dirty="0" err="1"/>
              <a:t>Laspeyres</a:t>
            </a:r>
            <a:r>
              <a:rPr lang="en-US" sz="2800" dirty="0"/>
              <a:t>, reference year: </a:t>
            </a:r>
            <a:r>
              <a:rPr lang="en-US" sz="2800" dirty="0" err="1"/>
              <a:t>Paasche</a:t>
            </a:r>
            <a:r>
              <a:rPr lang="en-US" sz="2800" dirty="0"/>
              <a:t>):</a:t>
            </a:r>
          </a:p>
        </p:txBody>
      </p:sp>
      <p:grpSp>
        <p:nvGrpSpPr>
          <p:cNvPr id="5" name="Group 4">
            <a:extLst>
              <a:ext uri="{FF2B5EF4-FFF2-40B4-BE49-F238E27FC236}">
                <a16:creationId xmlns:a16="http://schemas.microsoft.com/office/drawing/2014/main" id="{6E5993A5-89E6-411C-B19F-8E4353CA4B51}"/>
              </a:ext>
            </a:extLst>
          </p:cNvPr>
          <p:cNvGrpSpPr/>
          <p:nvPr/>
        </p:nvGrpSpPr>
        <p:grpSpPr>
          <a:xfrm>
            <a:off x="1187625" y="3429542"/>
            <a:ext cx="7344816" cy="2824861"/>
            <a:chOff x="534806" y="3429000"/>
            <a:chExt cx="8158947" cy="2824861"/>
          </a:xfrm>
        </p:grpSpPr>
        <mc:AlternateContent xmlns:mc="http://schemas.openxmlformats.org/markup-compatibility/2006">
          <mc:Choice xmlns:a14="http://schemas.microsoft.com/office/drawing/2010/main" Requires="a14">
            <p:sp>
              <p:nvSpPr>
                <p:cNvPr id="11266" name="Object 4"/>
                <p:cNvSpPr txBox="1"/>
                <p:nvPr/>
              </p:nvSpPr>
              <p:spPr bwMode="auto">
                <a:xfrm>
                  <a:off x="593322" y="3429000"/>
                  <a:ext cx="3710922" cy="956918"/>
                </a:xfrm>
                <a:prstGeom prst="rect">
                  <a:avLst/>
                </a:prstGeom>
                <a:noFill/>
              </p:spPr>
              <p:txBody>
                <a:bodyPr>
                  <a:noAutofit/>
                </a:bodyPr>
                <a:lstStyle/>
                <a:p>
                  <a:pPr/>
                  <a14:m>
                    <m:oMathPara xmlns:m="http://schemas.openxmlformats.org/officeDocument/2006/math">
                      <m:oMathParaPr>
                        <m:jc m:val="centerGroup"/>
                      </m:oMathParaPr>
                      <m:oMath xmlns:m="http://schemas.openxmlformats.org/officeDocument/2006/math">
                        <m:r>
                          <a:rPr lang="it-IT" sz="1600" i="1" smtClean="0">
                            <a:solidFill>
                              <a:srgbClr val="000000"/>
                            </a:solidFill>
                            <a:latin typeface="Cambria Math" panose="02040503050406030204" pitchFamily="18" charset="0"/>
                          </a:rPr>
                          <m:t>𝐼</m:t>
                        </m:r>
                        <m:sSup>
                          <m:sSupPr>
                            <m:ctrlPr>
                              <a:rPr lang="it-IT" sz="1600" i="1">
                                <a:solidFill>
                                  <a:srgbClr val="000000"/>
                                </a:solidFill>
                                <a:latin typeface="Cambria Math" panose="02040503050406030204" pitchFamily="18" charset="0"/>
                              </a:rPr>
                            </m:ctrlPr>
                          </m:sSupPr>
                          <m:e>
                            <m:r>
                              <a:rPr lang="it-IT" sz="1600" i="1">
                                <a:solidFill>
                                  <a:srgbClr val="000000"/>
                                </a:solidFill>
                                <a:latin typeface="Cambria Math" panose="02040503050406030204" pitchFamily="18" charset="0"/>
                              </a:rPr>
                              <m:t>𝑄</m:t>
                            </m:r>
                          </m:e>
                          <m:sup>
                            <m:r>
                              <a:rPr lang="it-IT" sz="1600" i="1">
                                <a:solidFill>
                                  <a:srgbClr val="000000"/>
                                </a:solidFill>
                                <a:latin typeface="Cambria Math" panose="02040503050406030204" pitchFamily="18" charset="0"/>
                              </a:rPr>
                              <m:t>(</m:t>
                            </m:r>
                            <m:r>
                              <a:rPr lang="it-IT" sz="1600" i="1">
                                <a:solidFill>
                                  <a:srgbClr val="000000"/>
                                </a:solidFill>
                                <a:latin typeface="Cambria Math" panose="02040503050406030204" pitchFamily="18" charset="0"/>
                              </a:rPr>
                              <m:t>𝐿</m:t>
                            </m:r>
                            <m:r>
                              <a:rPr lang="it-IT" sz="1600" i="1">
                                <a:solidFill>
                                  <a:srgbClr val="000000"/>
                                </a:solidFill>
                                <a:latin typeface="Cambria Math" panose="02040503050406030204" pitchFamily="18" charset="0"/>
                              </a:rPr>
                              <m:t>)</m:t>
                            </m:r>
                          </m:sup>
                        </m:sSup>
                        <m:r>
                          <a:rPr lang="it-IT" sz="1600" i="1">
                            <a:solidFill>
                              <a:srgbClr val="000000"/>
                            </a:solidFill>
                            <a:latin typeface="Cambria Math" panose="02040503050406030204" pitchFamily="18" charset="0"/>
                          </a:rPr>
                          <m:t>=</m:t>
                        </m:r>
                        <m:f>
                          <m:fPr>
                            <m:ctrlPr>
                              <a:rPr lang="it-IT" sz="1600" i="1">
                                <a:solidFill>
                                  <a:srgbClr val="000000"/>
                                </a:solidFill>
                                <a:latin typeface="Cambria Math" panose="02040503050406030204" pitchFamily="18" charset="0"/>
                              </a:rPr>
                            </m:ctrlPr>
                          </m:fPr>
                          <m:num>
                            <m:nary>
                              <m:naryPr>
                                <m:chr m:val="∑"/>
                                <m:subHide m:val="on"/>
                                <m:supHide m:val="on"/>
                                <m:ctrlPr>
                                  <a:rPr lang="it-IT" sz="1600" i="1">
                                    <a:solidFill>
                                      <a:srgbClr val="000000"/>
                                    </a:solidFill>
                                    <a:latin typeface="Cambria Math" panose="02040503050406030204" pitchFamily="18" charset="0"/>
                                  </a:rPr>
                                </m:ctrlPr>
                              </m:naryPr>
                              <m:sub/>
                              <m:sup/>
                              <m:e>
                                <m:sSub>
                                  <m:sSubPr>
                                    <m:ctrlPr>
                                      <a:rPr lang="it-IT" sz="1600" i="1">
                                        <a:solidFill>
                                          <a:srgbClr val="000000"/>
                                        </a:solidFill>
                                        <a:latin typeface="Cambria Math" panose="02040503050406030204" pitchFamily="18" charset="0"/>
                                      </a:rPr>
                                    </m:ctrlPr>
                                  </m:sSubPr>
                                  <m:e>
                                    <m:r>
                                      <a:rPr lang="it-IT" sz="1600" i="1">
                                        <a:solidFill>
                                          <a:srgbClr val="000000"/>
                                        </a:solidFill>
                                        <a:latin typeface="Cambria Math" panose="02040503050406030204" pitchFamily="18" charset="0"/>
                                      </a:rPr>
                                      <m:t>𝑃</m:t>
                                    </m:r>
                                  </m:e>
                                  <m:sub>
                                    <m:r>
                                      <a:rPr lang="it-IT" sz="1600" i="1">
                                        <a:solidFill>
                                          <a:srgbClr val="000000"/>
                                        </a:solidFill>
                                        <a:latin typeface="Cambria Math" panose="02040503050406030204" pitchFamily="18" charset="0"/>
                                      </a:rPr>
                                      <m:t>0</m:t>
                                    </m:r>
                                  </m:sub>
                                </m:sSub>
                                <m:sSub>
                                  <m:sSubPr>
                                    <m:ctrlPr>
                                      <a:rPr lang="it-IT" sz="1600" i="1">
                                        <a:solidFill>
                                          <a:srgbClr val="000000"/>
                                        </a:solidFill>
                                        <a:latin typeface="Cambria Math" panose="02040503050406030204" pitchFamily="18" charset="0"/>
                                      </a:rPr>
                                    </m:ctrlPr>
                                  </m:sSubPr>
                                  <m:e>
                                    <m:r>
                                      <a:rPr lang="it-IT" sz="1600" i="1">
                                        <a:solidFill>
                                          <a:srgbClr val="000000"/>
                                        </a:solidFill>
                                        <a:latin typeface="Cambria Math" panose="02040503050406030204" pitchFamily="18" charset="0"/>
                                      </a:rPr>
                                      <m:t>𝑄</m:t>
                                    </m:r>
                                  </m:e>
                                  <m:sub>
                                    <m:r>
                                      <a:rPr lang="it-IT" sz="1600" i="1">
                                        <a:solidFill>
                                          <a:srgbClr val="000000"/>
                                        </a:solidFill>
                                        <a:latin typeface="Cambria Math" panose="02040503050406030204" pitchFamily="18" charset="0"/>
                                      </a:rPr>
                                      <m:t>1</m:t>
                                    </m:r>
                                  </m:sub>
                                </m:sSub>
                              </m:e>
                            </m:nary>
                          </m:num>
                          <m:den>
                            <m:nary>
                              <m:naryPr>
                                <m:chr m:val="∑"/>
                                <m:subHide m:val="on"/>
                                <m:supHide m:val="on"/>
                                <m:ctrlPr>
                                  <a:rPr lang="it-IT" sz="1600" i="1">
                                    <a:solidFill>
                                      <a:srgbClr val="000000"/>
                                    </a:solidFill>
                                    <a:latin typeface="Cambria Math" panose="02040503050406030204" pitchFamily="18" charset="0"/>
                                  </a:rPr>
                                </m:ctrlPr>
                              </m:naryPr>
                              <m:sub/>
                              <m:sup/>
                              <m:e>
                                <m:sSub>
                                  <m:sSubPr>
                                    <m:ctrlPr>
                                      <a:rPr lang="it-IT" sz="1600" i="1">
                                        <a:solidFill>
                                          <a:srgbClr val="000000"/>
                                        </a:solidFill>
                                        <a:latin typeface="Cambria Math" panose="02040503050406030204" pitchFamily="18" charset="0"/>
                                      </a:rPr>
                                    </m:ctrlPr>
                                  </m:sSubPr>
                                  <m:e>
                                    <m:r>
                                      <a:rPr lang="it-IT" sz="1600" i="1">
                                        <a:solidFill>
                                          <a:srgbClr val="000000"/>
                                        </a:solidFill>
                                        <a:latin typeface="Cambria Math" panose="02040503050406030204" pitchFamily="18" charset="0"/>
                                      </a:rPr>
                                      <m:t>𝑃</m:t>
                                    </m:r>
                                  </m:e>
                                  <m:sub>
                                    <m:r>
                                      <a:rPr lang="it-IT" sz="1600" i="1">
                                        <a:solidFill>
                                          <a:srgbClr val="000000"/>
                                        </a:solidFill>
                                        <a:latin typeface="Cambria Math" panose="02040503050406030204" pitchFamily="18" charset="0"/>
                                      </a:rPr>
                                      <m:t>0</m:t>
                                    </m:r>
                                  </m:sub>
                                </m:sSub>
                                <m:sSub>
                                  <m:sSubPr>
                                    <m:ctrlPr>
                                      <a:rPr lang="it-IT" sz="1600" i="1">
                                        <a:solidFill>
                                          <a:srgbClr val="000000"/>
                                        </a:solidFill>
                                        <a:latin typeface="Cambria Math" panose="02040503050406030204" pitchFamily="18" charset="0"/>
                                      </a:rPr>
                                    </m:ctrlPr>
                                  </m:sSubPr>
                                  <m:e>
                                    <m:r>
                                      <a:rPr lang="it-IT" sz="1600" i="1">
                                        <a:solidFill>
                                          <a:srgbClr val="000000"/>
                                        </a:solidFill>
                                        <a:latin typeface="Cambria Math" panose="02040503050406030204" pitchFamily="18" charset="0"/>
                                      </a:rPr>
                                      <m:t>𝑄</m:t>
                                    </m:r>
                                  </m:e>
                                  <m:sub>
                                    <m:r>
                                      <a:rPr lang="it-IT" sz="1600" i="1">
                                        <a:solidFill>
                                          <a:srgbClr val="000000"/>
                                        </a:solidFill>
                                        <a:latin typeface="Cambria Math" panose="02040503050406030204" pitchFamily="18" charset="0"/>
                                      </a:rPr>
                                      <m:t>0</m:t>
                                    </m:r>
                                  </m:sub>
                                </m:sSub>
                              </m:e>
                            </m:nary>
                          </m:den>
                        </m:f>
                        <m:r>
                          <a:rPr lang="en-US" sz="1600" b="0" i="1" smtClean="0">
                            <a:solidFill>
                              <a:srgbClr val="000000"/>
                            </a:solidFill>
                            <a:latin typeface="Cambria Math" panose="02040503050406030204" pitchFamily="18" charset="0"/>
                          </a:rPr>
                          <m:t>=</m:t>
                        </m:r>
                        <m:nary>
                          <m:naryPr>
                            <m:chr m:val="∑"/>
                            <m:supHide m:val="on"/>
                            <m:ctrlPr>
                              <a:rPr lang="en-US" sz="1600" b="0" i="1" smtClean="0">
                                <a:solidFill>
                                  <a:srgbClr val="000000"/>
                                </a:solidFill>
                                <a:latin typeface="Cambria Math" panose="02040503050406030204" pitchFamily="18" charset="0"/>
                              </a:rPr>
                            </m:ctrlPr>
                          </m:naryPr>
                          <m:sub>
                            <m:r>
                              <m:rPr>
                                <m:brk m:alnAt="7"/>
                              </m:rPr>
                              <a:rPr lang="en-US" sz="1600" b="0" i="1" smtClean="0">
                                <a:solidFill>
                                  <a:srgbClr val="000000"/>
                                </a:solidFill>
                                <a:latin typeface="Cambria Math" panose="02040503050406030204" pitchFamily="18" charset="0"/>
                              </a:rPr>
                              <m:t>𝑖</m:t>
                            </m:r>
                          </m:sub>
                          <m:sup/>
                          <m:e>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𝑣</m:t>
                                </m:r>
                              </m:e>
                              <m:sub>
                                <m:r>
                                  <a:rPr lang="en-US" sz="1600" b="0" i="1" smtClean="0">
                                    <a:solidFill>
                                      <a:srgbClr val="000000"/>
                                    </a:solidFill>
                                    <a:latin typeface="Cambria Math" panose="02040503050406030204" pitchFamily="18" charset="0"/>
                                  </a:rPr>
                                  <m:t>𝑖</m:t>
                                </m:r>
                                <m:r>
                                  <a:rPr lang="en-US" sz="1600" b="0" i="1" smtClean="0">
                                    <a:solidFill>
                                      <a:srgbClr val="000000"/>
                                    </a:solidFill>
                                    <a:latin typeface="Cambria Math" panose="02040503050406030204" pitchFamily="18" charset="0"/>
                                  </a:rPr>
                                  <m:t>0</m:t>
                                </m:r>
                              </m:sub>
                            </m:sSub>
                            <m:f>
                              <m:fPr>
                                <m:ctrlPr>
                                  <a:rPr lang="en-US" sz="1600" b="0" i="1" smtClean="0">
                                    <a:solidFill>
                                      <a:srgbClr val="000000"/>
                                    </a:solidFill>
                                    <a:latin typeface="Cambria Math" panose="02040503050406030204" pitchFamily="18" charset="0"/>
                                  </a:rPr>
                                </m:ctrlPr>
                              </m:fPr>
                              <m:num>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𝑖𝑡</m:t>
                                    </m:r>
                                  </m:sub>
                                </m:sSub>
                              </m:num>
                              <m:den>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r>
                                      <a:rPr lang="en-US" sz="1600" b="0" i="1" smtClean="0">
                                        <a:solidFill>
                                          <a:srgbClr val="000000"/>
                                        </a:solidFill>
                                        <a:latin typeface="Cambria Math" panose="02040503050406030204" pitchFamily="18" charset="0"/>
                                      </a:rPr>
                                      <m:t>0</m:t>
                                    </m:r>
                                  </m:sub>
                                </m:sSub>
                              </m:den>
                            </m:f>
                            <m:r>
                              <a:rPr lang="en-US" sz="1600" b="0" i="1" smtClean="0">
                                <a:solidFill>
                                  <a:srgbClr val="000000"/>
                                </a:solidFill>
                                <a:latin typeface="Cambria Math" panose="02040503050406030204" pitchFamily="18" charset="0"/>
                              </a:rPr>
                              <m:t>∗100</m:t>
                            </m:r>
                          </m:e>
                        </m:nary>
                      </m:oMath>
                    </m:oMathPara>
                  </a14:m>
                  <a:endParaRPr lang="it-IT" sz="1600" dirty="0"/>
                </a:p>
              </p:txBody>
            </p:sp>
          </mc:Choice>
          <mc:Fallback>
            <p:sp>
              <p:nvSpPr>
                <p:cNvPr id="11266" name="Object 4"/>
                <p:cNvSpPr txBox="1">
                  <a:spLocks noRot="1" noChangeAspect="1" noMove="1" noResize="1" noEditPoints="1" noAdjustHandles="1" noChangeArrowheads="1" noChangeShapeType="1" noTextEdit="1"/>
                </p:cNvSpPr>
                <p:nvPr/>
              </p:nvSpPr>
              <p:spPr bwMode="auto">
                <a:xfrm>
                  <a:off x="593322" y="3429000"/>
                  <a:ext cx="3710922" cy="956918"/>
                </a:xfrm>
                <a:prstGeom prst="rect">
                  <a:avLst/>
                </a:prstGeom>
                <a:blipFill>
                  <a:blip r:embed="rId3"/>
                  <a:stretch>
                    <a:fillRect/>
                  </a:stretch>
                </a:blipFill>
              </p:spPr>
              <p:txBody>
                <a:bodyPr/>
                <a:lstStyle/>
                <a:p>
                  <a:r>
                    <a:rPr lang="en-US">
                      <a:noFill/>
                    </a:rPr>
                    <a:t> </a:t>
                  </a:r>
                </a:p>
              </p:txBody>
            </p:sp>
          </mc:Fallback>
        </mc:AlternateContent>
        <p:sp>
          <p:nvSpPr>
            <p:cNvPr id="11271" name="Text Box 5"/>
            <p:cNvSpPr txBox="1">
              <a:spLocks noChangeArrowheads="1"/>
            </p:cNvSpPr>
            <p:nvPr/>
          </p:nvSpPr>
          <p:spPr bwMode="auto">
            <a:xfrm>
              <a:off x="4177081" y="3545579"/>
              <a:ext cx="4495953" cy="527745"/>
            </a:xfrm>
            <a:prstGeom prst="rect">
              <a:avLst/>
            </a:prstGeom>
            <a:noFill/>
            <a:ln w="9525">
              <a:noFill/>
              <a:miter lim="800000"/>
              <a:headEnd/>
              <a:tailEnd/>
            </a:ln>
          </p:spPr>
          <p:txBody>
            <a:bodyPr>
              <a:spAutoFit/>
            </a:bodyPr>
            <a:lstStyle/>
            <a:p>
              <a:r>
                <a:rPr lang="it-IT" sz="2000" dirty="0">
                  <a:latin typeface="Calibri" pitchFamily="34" charset="0"/>
                </a:rPr>
                <a:t>-&gt; </a:t>
              </a:r>
              <a:r>
                <a:rPr lang="it-IT" sz="2000" dirty="0" err="1">
                  <a:latin typeface="Calibri" pitchFamily="34" charset="0"/>
                </a:rPr>
                <a:t>Laspeyres</a:t>
              </a:r>
              <a:r>
                <a:rPr lang="it-IT" sz="2000" dirty="0">
                  <a:latin typeface="Calibri" pitchFamily="34" charset="0"/>
                </a:rPr>
                <a:t> </a:t>
              </a:r>
              <a:r>
                <a:rPr lang="it-IT" sz="2000" dirty="0" err="1">
                  <a:latin typeface="Calibri" pitchFamily="34" charset="0"/>
                </a:rPr>
                <a:t>Quantity</a:t>
              </a:r>
              <a:endParaRPr lang="it-IT" sz="2000" dirty="0">
                <a:latin typeface="Calibri" pitchFamily="34" charset="0"/>
              </a:endParaRPr>
            </a:p>
          </p:txBody>
        </p:sp>
        <mc:AlternateContent xmlns:mc="http://schemas.openxmlformats.org/markup-compatibility/2006">
          <mc:Choice xmlns:a14="http://schemas.microsoft.com/office/drawing/2010/main" Requires="a14">
            <p:sp>
              <p:nvSpPr>
                <p:cNvPr id="11267" name="Object 6"/>
                <p:cNvSpPr txBox="1"/>
                <p:nvPr/>
              </p:nvSpPr>
              <p:spPr bwMode="auto">
                <a:xfrm>
                  <a:off x="534806" y="4614683"/>
                  <a:ext cx="3546350" cy="904569"/>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it-IT" i="1" smtClean="0">
                            <a:solidFill>
                              <a:srgbClr val="000000"/>
                            </a:solidFill>
                            <a:latin typeface="Cambria Math" panose="02040503050406030204" pitchFamily="18" charset="0"/>
                          </a:rPr>
                          <m:t>𝐼</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𝑄</m:t>
                            </m:r>
                          </m:e>
                          <m:sup>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𝑃</m:t>
                            </m:r>
                            <m:r>
                              <a:rPr lang="it-IT" i="1">
                                <a:solidFill>
                                  <a:srgbClr val="000000"/>
                                </a:solidFill>
                                <a:latin typeface="Cambria Math" panose="02040503050406030204" pitchFamily="18" charset="0"/>
                              </a:rPr>
                              <m:t>)</m:t>
                            </m:r>
                          </m:sup>
                        </m:sSup>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nary>
                              <m:naryPr>
                                <m:chr m:val="∑"/>
                                <m:subHide m:val="on"/>
                                <m:supHide m:val="on"/>
                                <m:ctrlPr>
                                  <a:rPr lang="it-IT" i="1">
                                    <a:solidFill>
                                      <a:srgbClr val="000000"/>
                                    </a:solidFill>
                                    <a:latin typeface="Cambria Math" panose="02040503050406030204" pitchFamily="18" charset="0"/>
                                  </a:rPr>
                                </m:ctrlPr>
                              </m:naryPr>
                              <m:sub/>
                              <m:sup/>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𝑃</m:t>
                                    </m:r>
                                  </m:e>
                                  <m:sub>
                                    <m:r>
                                      <a:rPr lang="it-IT" i="1">
                                        <a:solidFill>
                                          <a:srgbClr val="000000"/>
                                        </a:solidFill>
                                        <a:latin typeface="Cambria Math" panose="02040503050406030204" pitchFamily="18" charset="0"/>
                                      </a:rPr>
                                      <m:t>1</m:t>
                                    </m:r>
                                  </m:sub>
                                </m:sSub>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𝑄</m:t>
                                    </m:r>
                                  </m:e>
                                  <m:sub>
                                    <m:r>
                                      <a:rPr lang="it-IT" i="1">
                                        <a:solidFill>
                                          <a:srgbClr val="000000"/>
                                        </a:solidFill>
                                        <a:latin typeface="Cambria Math" panose="02040503050406030204" pitchFamily="18" charset="0"/>
                                      </a:rPr>
                                      <m:t>1</m:t>
                                    </m:r>
                                  </m:sub>
                                </m:sSub>
                              </m:e>
                            </m:nary>
                          </m:num>
                          <m:den>
                            <m:nary>
                              <m:naryPr>
                                <m:chr m:val="∑"/>
                                <m:subHide m:val="on"/>
                                <m:supHide m:val="on"/>
                                <m:ctrlPr>
                                  <a:rPr lang="it-IT" i="1">
                                    <a:solidFill>
                                      <a:srgbClr val="000000"/>
                                    </a:solidFill>
                                    <a:latin typeface="Cambria Math" panose="02040503050406030204" pitchFamily="18" charset="0"/>
                                  </a:rPr>
                                </m:ctrlPr>
                              </m:naryPr>
                              <m:sub/>
                              <m:sup/>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𝑃</m:t>
                                    </m:r>
                                  </m:e>
                                  <m:sub>
                                    <m:r>
                                      <a:rPr lang="it-IT" i="1">
                                        <a:solidFill>
                                          <a:srgbClr val="000000"/>
                                        </a:solidFill>
                                        <a:latin typeface="Cambria Math" panose="02040503050406030204" pitchFamily="18" charset="0"/>
                                      </a:rPr>
                                      <m:t>1</m:t>
                                    </m:r>
                                  </m:sub>
                                </m:sSub>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𝑄</m:t>
                                    </m:r>
                                  </m:e>
                                  <m:sub>
                                    <m:r>
                                      <a:rPr lang="it-IT" i="1">
                                        <a:solidFill>
                                          <a:srgbClr val="000000"/>
                                        </a:solidFill>
                                        <a:latin typeface="Cambria Math" panose="02040503050406030204" pitchFamily="18" charset="0"/>
                                      </a:rPr>
                                      <m:t>0</m:t>
                                    </m:r>
                                  </m:sub>
                                </m:sSub>
                              </m:e>
                            </m:nary>
                          </m:den>
                        </m:f>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1</m:t>
                            </m:r>
                          </m:num>
                          <m:den>
                            <m:nary>
                              <m:naryPr>
                                <m:chr m:val="∑"/>
                                <m:limLoc m:val="subSup"/>
                                <m:supHide m:val="on"/>
                                <m:ctrlPr>
                                  <a:rPr lang="en-US" b="0" i="1" smtClean="0">
                                    <a:solidFill>
                                      <a:srgbClr val="000000"/>
                                    </a:solidFill>
                                    <a:latin typeface="Cambria Math" panose="02040503050406030204" pitchFamily="18" charset="0"/>
                                  </a:rPr>
                                </m:ctrlPr>
                              </m:naryPr>
                              <m:sub>
                                <m:r>
                                  <m:rPr>
                                    <m:brk m:alnAt="9"/>
                                  </m:rPr>
                                  <a:rPr lang="en-US" b="0" i="1" smtClean="0">
                                    <a:solidFill>
                                      <a:srgbClr val="000000"/>
                                    </a:solidFill>
                                    <a:latin typeface="Cambria Math" panose="02040503050406030204" pitchFamily="18" charset="0"/>
                                  </a:rPr>
                                  <m:t>𝑖</m:t>
                                </m:r>
                              </m:sub>
                              <m:sup/>
                              <m:e>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𝑣</m:t>
                                    </m:r>
                                  </m:e>
                                  <m:sub>
                                    <m:r>
                                      <a:rPr lang="en-US" b="0" i="1" smtClean="0">
                                        <a:solidFill>
                                          <a:srgbClr val="000000"/>
                                        </a:solidFill>
                                        <a:latin typeface="Cambria Math" panose="02040503050406030204" pitchFamily="18" charset="0"/>
                                      </a:rPr>
                                      <m:t>𝑖𝑡</m:t>
                                    </m:r>
                                  </m:sub>
                                </m:sSub>
                                <m:f>
                                  <m:fPr>
                                    <m:ctrlPr>
                                      <a:rPr lang="en-US" b="0" i="1" smtClean="0">
                                        <a:solidFill>
                                          <a:srgbClr val="000000"/>
                                        </a:solidFill>
                                        <a:latin typeface="Cambria Math" panose="02040503050406030204" pitchFamily="18" charset="0"/>
                                      </a:rPr>
                                    </m:ctrlPr>
                                  </m:fPr>
                                  <m:num>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𝑞</m:t>
                                        </m:r>
                                      </m:e>
                                      <m:sub>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0</m:t>
                                        </m:r>
                                      </m:sub>
                                    </m:sSub>
                                  </m:num>
                                  <m:den>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𝑞</m:t>
                                        </m:r>
                                      </m:e>
                                      <m:sub>
                                        <m:r>
                                          <a:rPr lang="en-US" b="0" i="1" smtClean="0">
                                            <a:solidFill>
                                              <a:srgbClr val="000000"/>
                                            </a:solidFill>
                                            <a:latin typeface="Cambria Math" panose="02040503050406030204" pitchFamily="18" charset="0"/>
                                          </a:rPr>
                                          <m:t>𝑖𝑡</m:t>
                                        </m:r>
                                      </m:sub>
                                    </m:sSub>
                                  </m:den>
                                </m:f>
                              </m:e>
                            </m:nary>
                          </m:den>
                        </m:f>
                      </m:oMath>
                    </m:oMathPara>
                  </a14:m>
                  <a:endParaRPr lang="it-IT" dirty="0"/>
                </a:p>
              </p:txBody>
            </p:sp>
          </mc:Choice>
          <mc:Fallback>
            <p:sp>
              <p:nvSpPr>
                <p:cNvPr id="11267" name="Object 6"/>
                <p:cNvSpPr txBox="1">
                  <a:spLocks noRot="1" noChangeAspect="1" noMove="1" noResize="1" noEditPoints="1" noAdjustHandles="1" noChangeArrowheads="1" noChangeShapeType="1" noTextEdit="1"/>
                </p:cNvSpPr>
                <p:nvPr/>
              </p:nvSpPr>
              <p:spPr bwMode="auto">
                <a:xfrm>
                  <a:off x="534806" y="4614683"/>
                  <a:ext cx="3546350" cy="904569"/>
                </a:xfrm>
                <a:prstGeom prst="rect">
                  <a:avLst/>
                </a:prstGeom>
                <a:blipFill>
                  <a:blip r:embed="rId4"/>
                  <a:stretch>
                    <a:fillRect/>
                  </a:stretch>
                </a:blipFill>
              </p:spPr>
              <p:txBody>
                <a:bodyPr/>
                <a:lstStyle/>
                <a:p>
                  <a:r>
                    <a:rPr lang="en-US">
                      <a:noFill/>
                    </a:rPr>
                    <a:t> </a:t>
                  </a:r>
                </a:p>
              </p:txBody>
            </p:sp>
          </mc:Fallback>
        </mc:AlternateContent>
        <p:sp>
          <p:nvSpPr>
            <p:cNvPr id="11272" name="Text Box 7"/>
            <p:cNvSpPr txBox="1">
              <a:spLocks noChangeArrowheads="1"/>
            </p:cNvSpPr>
            <p:nvPr/>
          </p:nvSpPr>
          <p:spPr bwMode="auto">
            <a:xfrm>
              <a:off x="4197800" y="4799830"/>
              <a:ext cx="4495953" cy="527745"/>
            </a:xfrm>
            <a:prstGeom prst="rect">
              <a:avLst/>
            </a:prstGeom>
            <a:noFill/>
            <a:ln w="9525">
              <a:noFill/>
              <a:miter lim="800000"/>
              <a:headEnd/>
              <a:tailEnd/>
            </a:ln>
          </p:spPr>
          <p:txBody>
            <a:bodyPr>
              <a:spAutoFit/>
            </a:bodyPr>
            <a:lstStyle/>
            <a:p>
              <a:r>
                <a:rPr lang="it-IT" sz="2000" dirty="0">
                  <a:latin typeface="Calibri" pitchFamily="34" charset="0"/>
                </a:rPr>
                <a:t>-&gt; </a:t>
              </a:r>
              <a:r>
                <a:rPr lang="it-IT" sz="2000" dirty="0" err="1">
                  <a:latin typeface="Calibri" pitchFamily="34" charset="0"/>
                </a:rPr>
                <a:t>Paasche</a:t>
              </a:r>
              <a:r>
                <a:rPr lang="it-IT" sz="2000" dirty="0">
                  <a:latin typeface="Calibri" pitchFamily="34" charset="0"/>
                </a:rPr>
                <a:t> </a:t>
              </a:r>
              <a:r>
                <a:rPr lang="it-IT" sz="2000" dirty="0" err="1">
                  <a:latin typeface="Calibri" pitchFamily="34" charset="0"/>
                </a:rPr>
                <a:t>Quantity</a:t>
              </a:r>
              <a:endParaRPr lang="it-IT" sz="2000" dirty="0">
                <a:latin typeface="Calibri" pitchFamily="34" charset="0"/>
              </a:endParaRPr>
            </a:p>
          </p:txBody>
        </p:sp>
        <p:sp>
          <p:nvSpPr>
            <p:cNvPr id="3" name="TextBox 2">
              <a:extLst>
                <a:ext uri="{FF2B5EF4-FFF2-40B4-BE49-F238E27FC236}">
                  <a16:creationId xmlns:a16="http://schemas.microsoft.com/office/drawing/2014/main" id="{0B4827F4-5399-411A-A96A-B92DDCB61E26}"/>
                </a:ext>
              </a:extLst>
            </p:cNvPr>
            <p:cNvSpPr txBox="1"/>
            <p:nvPr/>
          </p:nvSpPr>
          <p:spPr>
            <a:xfrm>
              <a:off x="2358019" y="5800147"/>
              <a:ext cx="2736304" cy="369332"/>
            </a:xfrm>
            <a:prstGeom prst="rect">
              <a:avLst/>
            </a:prstGeom>
            <a:noFill/>
          </p:spPr>
          <p:txBody>
            <a:bodyPr wrap="square" rtlCol="0">
              <a:spAutoFit/>
            </a:bodyPr>
            <a:lstStyle/>
            <a:p>
              <a:r>
                <a:rPr lang="en-US" dirty="0"/>
                <a:t>Where </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831C9DB-86D1-4101-A892-ED367A3EE858}"/>
                    </a:ext>
                  </a:extLst>
                </p:cNvPr>
                <p:cNvSpPr txBox="1"/>
                <p:nvPr/>
              </p:nvSpPr>
              <p:spPr>
                <a:xfrm>
                  <a:off x="3656172" y="5715765"/>
                  <a:ext cx="1438151" cy="53809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𝑖𝑡</m:t>
                                </m:r>
                              </m:sub>
                            </m:sSub>
                          </m:num>
                          <m:den>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𝑖𝑡</m:t>
                                    </m:r>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𝑖𝑡</m:t>
                                    </m:r>
                                  </m:sub>
                                </m:sSub>
                              </m:e>
                            </m:nary>
                          </m:den>
                        </m:f>
                      </m:oMath>
                    </m:oMathPara>
                  </a14:m>
                  <a:endParaRPr lang="en-US" dirty="0"/>
                </a:p>
              </p:txBody>
            </p:sp>
          </mc:Choice>
          <mc:Fallback>
            <p:sp>
              <p:nvSpPr>
                <p:cNvPr id="4" name="TextBox 3">
                  <a:extLst>
                    <a:ext uri="{FF2B5EF4-FFF2-40B4-BE49-F238E27FC236}">
                      <a16:creationId xmlns:a16="http://schemas.microsoft.com/office/drawing/2014/main" id="{D831C9DB-86D1-4101-A892-ED367A3EE858}"/>
                    </a:ext>
                  </a:extLst>
                </p:cNvPr>
                <p:cNvSpPr txBox="1">
                  <a:spLocks noRot="1" noChangeAspect="1" noMove="1" noResize="1" noEditPoints="1" noAdjustHandles="1" noChangeArrowheads="1" noChangeShapeType="1" noTextEdit="1"/>
                </p:cNvSpPr>
                <p:nvPr/>
              </p:nvSpPr>
              <p:spPr>
                <a:xfrm>
                  <a:off x="3656172" y="5715765"/>
                  <a:ext cx="1438151" cy="538096"/>
                </a:xfrm>
                <a:prstGeom prst="rect">
                  <a:avLst/>
                </a:prstGeom>
                <a:blipFill>
                  <a:blip r:embed="rId5"/>
                  <a:stretch>
                    <a:fillRect r="-5189"/>
                  </a:stretch>
                </a:blipFill>
              </p:spPr>
              <p:txBody>
                <a:bodyPr/>
                <a:lstStyle/>
                <a:p>
                  <a:r>
                    <a:rPr lang="en-US">
                      <a:noFill/>
                    </a:rPr>
                    <a:t> </a:t>
                  </a:r>
                </a:p>
              </p:txBody>
            </p:sp>
          </mc:Fallback>
        </mc:AlternateContent>
      </p:grpSp>
    </p:spTree>
    <p:extLst>
      <p:ext uri="{BB962C8B-B14F-4D97-AF65-F5344CB8AC3E}">
        <p14:creationId xmlns:p14="http://schemas.microsoft.com/office/powerpoint/2010/main" val="378452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dirty="0">
                <a:solidFill>
                  <a:schemeClr val="accent6">
                    <a:lumMod val="75000"/>
                  </a:schemeClr>
                </a:solidFill>
              </a:rPr>
              <a:t>Value, quantity and Unit Values</a:t>
            </a:r>
          </a:p>
        </p:txBody>
      </p:sp>
      <p:sp>
        <p:nvSpPr>
          <p:cNvPr id="58371" name="Rectangle 3"/>
          <p:cNvSpPr>
            <a:spLocks noGrp="1" noChangeArrowheads="1"/>
          </p:cNvSpPr>
          <p:nvPr>
            <p:ph type="body" idx="4294967295"/>
          </p:nvPr>
        </p:nvSpPr>
        <p:spPr/>
        <p:txBody>
          <a:bodyPr/>
          <a:lstStyle/>
          <a:p>
            <a:pPr marL="0" indent="0">
              <a:buNone/>
            </a:pPr>
            <a:r>
              <a:rPr lang="en-US" dirty="0"/>
              <a:t>Changes in </a:t>
            </a:r>
            <a:r>
              <a:rPr lang="en-US" b="1" dirty="0"/>
              <a:t>values of Import and Export </a:t>
            </a:r>
            <a:r>
              <a:rPr lang="en-US" dirty="0"/>
              <a:t>(and therefore changes in value indices) depends on two components, i.e. </a:t>
            </a:r>
            <a:r>
              <a:rPr lang="en-US" u="sng" dirty="0"/>
              <a:t>changes in quantity and/or changes in prices </a:t>
            </a:r>
          </a:p>
          <a:p>
            <a:pPr>
              <a:buFont typeface="Wingdings" panose="05000000000000000000" pitchFamily="2" charset="2"/>
              <a:buChar char="Ø"/>
            </a:pPr>
            <a:r>
              <a:rPr lang="en-US" dirty="0"/>
              <a:t>An increase or a decrease in the Value Index is determined from the combined effect of changes in traded quantities and their prices.</a:t>
            </a:r>
          </a:p>
          <a:p>
            <a:pPr>
              <a:buFont typeface="Wingdings" panose="05000000000000000000" pitchFamily="2" charset="2"/>
              <a:buChar char="Ø"/>
            </a:pPr>
            <a:r>
              <a:rPr lang="en-US" u="sng" dirty="0"/>
              <a:t>It is important to look to the whole picture!</a:t>
            </a:r>
          </a:p>
        </p:txBody>
      </p:sp>
    </p:spTree>
    <p:extLst>
      <p:ext uri="{BB962C8B-B14F-4D97-AF65-F5344CB8AC3E}">
        <p14:creationId xmlns:p14="http://schemas.microsoft.com/office/powerpoint/2010/main" val="3101234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332656"/>
            <a:ext cx="8229600" cy="936609"/>
          </a:xfrm>
        </p:spPr>
        <p:txBody>
          <a:bodyPr/>
          <a:lstStyle/>
          <a:p>
            <a:r>
              <a:rPr lang="it-IT" b="1" dirty="0" err="1">
                <a:solidFill>
                  <a:schemeClr val="accent6">
                    <a:lumMod val="75000"/>
                  </a:schemeClr>
                </a:solidFill>
              </a:rPr>
              <a:t>Terms</a:t>
            </a:r>
            <a:r>
              <a:rPr lang="it-IT" b="1" dirty="0">
                <a:solidFill>
                  <a:schemeClr val="accent6">
                    <a:lumMod val="75000"/>
                  </a:schemeClr>
                </a:solidFill>
              </a:rPr>
              <a:t> </a:t>
            </a:r>
            <a:r>
              <a:rPr lang="it-IT" b="1" dirty="0" err="1">
                <a:solidFill>
                  <a:schemeClr val="accent6">
                    <a:lumMod val="75000"/>
                  </a:schemeClr>
                </a:solidFill>
              </a:rPr>
              <a:t>of</a:t>
            </a:r>
            <a:r>
              <a:rPr lang="it-IT" b="1" dirty="0">
                <a:solidFill>
                  <a:schemeClr val="accent6">
                    <a:lumMod val="75000"/>
                  </a:schemeClr>
                </a:solidFill>
              </a:rPr>
              <a:t> </a:t>
            </a:r>
            <a:r>
              <a:rPr lang="it-IT" b="1" dirty="0" err="1">
                <a:solidFill>
                  <a:schemeClr val="accent6">
                    <a:lumMod val="75000"/>
                  </a:schemeClr>
                </a:solidFill>
              </a:rPr>
              <a:t>trade</a:t>
            </a:r>
            <a:r>
              <a:rPr lang="it-IT" b="1" dirty="0">
                <a:solidFill>
                  <a:schemeClr val="accent6">
                    <a:lumMod val="75000"/>
                  </a:schemeClr>
                </a:solidFill>
              </a:rPr>
              <a:t>:</a:t>
            </a:r>
          </a:p>
        </p:txBody>
      </p:sp>
      <mc:AlternateContent xmlns:mc="http://schemas.openxmlformats.org/markup-compatibility/2006">
        <mc:Choice xmlns:a14="http://schemas.microsoft.com/office/drawing/2010/main" Requires="a14">
          <p:sp>
            <p:nvSpPr>
              <p:cNvPr id="172036" name="Object 4"/>
              <p:cNvSpPr txBox="1">
                <a:spLocks noGrp="1"/>
              </p:cNvSpPr>
              <p:nvPr>
                <p:ph sz="half" idx="2"/>
              </p:nvPr>
            </p:nvSpPr>
            <p:spPr bwMode="auto">
              <a:xfrm>
                <a:off x="879202" y="2060838"/>
                <a:ext cx="7257315" cy="928895"/>
              </a:xfrm>
              <a:prstGeom prst="rect">
                <a:avLst/>
              </a:prstGeom>
              <a:noFill/>
            </p:spPr>
            <p:txBody>
              <a:bodyPr>
                <a:normAutofit/>
              </a:bodyPr>
              <a:lstStyle/>
              <a:p>
                <a:pPr>
                  <a:buNone/>
                </a:pPr>
                <a14:m>
                  <m:oMathPara xmlns:m="http://schemas.openxmlformats.org/officeDocument/2006/math">
                    <m:oMathParaPr>
                      <m:jc m:val="centerGroup"/>
                    </m:oMathParaPr>
                    <m:oMath xmlns:m="http://schemas.openxmlformats.org/officeDocument/2006/math">
                      <m:r>
                        <m:rPr>
                          <m:sty m:val="p"/>
                        </m:rPr>
                        <a:rPr lang="it-IT" sz="2000" i="0" smtClean="0">
                          <a:solidFill>
                            <a:srgbClr val="000000"/>
                          </a:solidFill>
                          <a:latin typeface="Cambria Math" panose="02040503050406030204" pitchFamily="18" charset="0"/>
                        </a:rPr>
                        <m:t>T</m:t>
                      </m:r>
                      <m:r>
                        <a:rPr lang="it-IT" sz="2000" i="1">
                          <a:solidFill>
                            <a:srgbClr val="000000"/>
                          </a:solidFill>
                          <a:latin typeface="Cambria Math" panose="02040503050406030204" pitchFamily="18" charset="0"/>
                        </a:rPr>
                        <m:t>𝑒𝑟𝑚𝑠</m:t>
                      </m:r>
                      <m:r>
                        <a:rPr lang="en-US" sz="2000" b="0" i="1" smtClean="0">
                          <a:solidFill>
                            <a:srgbClr val="000000"/>
                          </a:solidFill>
                          <a:latin typeface="Cambria Math" panose="02040503050406030204" pitchFamily="18" charset="0"/>
                        </a:rPr>
                        <m:t> </m:t>
                      </m:r>
                      <m:r>
                        <a:rPr lang="it-IT" sz="2000" i="1">
                          <a:solidFill>
                            <a:srgbClr val="000000"/>
                          </a:solidFill>
                          <a:latin typeface="Cambria Math" panose="02040503050406030204" pitchFamily="18" charset="0"/>
                        </a:rPr>
                        <m:t>𝑜𝑓</m:t>
                      </m:r>
                      <m:r>
                        <a:rPr lang="en-US" sz="2000" b="0" i="1" smtClean="0">
                          <a:solidFill>
                            <a:srgbClr val="000000"/>
                          </a:solidFill>
                          <a:latin typeface="Cambria Math" panose="02040503050406030204" pitchFamily="18" charset="0"/>
                        </a:rPr>
                        <m:t> </m:t>
                      </m:r>
                      <m:r>
                        <a:rPr lang="it-IT" sz="2000" i="1">
                          <a:solidFill>
                            <a:srgbClr val="000000"/>
                          </a:solidFill>
                          <a:latin typeface="Cambria Math" panose="02040503050406030204" pitchFamily="18" charset="0"/>
                        </a:rPr>
                        <m:t>𝑇𝑟𝑎𝑑𝑒</m:t>
                      </m:r>
                      <m:r>
                        <a:rPr lang="it-IT" sz="2000" i="1">
                          <a:solidFill>
                            <a:srgbClr val="000000"/>
                          </a:solidFill>
                          <a:latin typeface="Cambria Math" panose="02040503050406030204" pitchFamily="18" charset="0"/>
                        </a:rPr>
                        <m:t>=</m:t>
                      </m:r>
                      <m:r>
                        <a:rPr lang="it-IT" sz="2000" i="0">
                          <a:solidFill>
                            <a:srgbClr val="000000"/>
                          </a:solidFill>
                          <a:latin typeface="Cambria Math" panose="02040503050406030204" pitchFamily="18" charset="0"/>
                        </a:rPr>
                        <m:t> </m:t>
                      </m:r>
                      <m:f>
                        <m:fPr>
                          <m:ctrlPr>
                            <a:rPr lang="it-IT" sz="2000" i="1">
                              <a:solidFill>
                                <a:srgbClr val="000000"/>
                              </a:solidFill>
                              <a:latin typeface="Cambria Math" panose="02040503050406030204" pitchFamily="18" charset="0"/>
                            </a:rPr>
                          </m:ctrlPr>
                        </m:fPr>
                        <m:num>
                          <m:r>
                            <m:rPr>
                              <m:nor/>
                            </m:rPr>
                            <a:rPr lang="it-IT" sz="2000" i="0">
                              <a:solidFill>
                                <a:srgbClr val="000000"/>
                              </a:solidFill>
                              <a:latin typeface="Cambria Math" panose="02040503050406030204" pitchFamily="18" charset="0"/>
                            </a:rPr>
                            <m:t>Export</m:t>
                          </m:r>
                          <m:r>
                            <m:rPr>
                              <m:nor/>
                            </m:rPr>
                            <a:rPr lang="it-IT" sz="2000" i="0">
                              <a:solidFill>
                                <a:srgbClr val="000000"/>
                              </a:solidFill>
                              <a:latin typeface="Cambria Math" panose="02040503050406030204" pitchFamily="18" charset="0"/>
                            </a:rPr>
                            <m:t> </m:t>
                          </m:r>
                          <m:r>
                            <m:rPr>
                              <m:nor/>
                            </m:rPr>
                            <a:rPr lang="it-IT" sz="2000" i="0">
                              <a:solidFill>
                                <a:srgbClr val="000000"/>
                              </a:solidFill>
                              <a:latin typeface="Cambria Math" panose="02040503050406030204" pitchFamily="18" charset="0"/>
                            </a:rPr>
                            <m:t>unit</m:t>
                          </m:r>
                          <m:r>
                            <m:rPr>
                              <m:nor/>
                            </m:rPr>
                            <a:rPr lang="it-IT" sz="2000" i="0">
                              <a:solidFill>
                                <a:srgbClr val="000000"/>
                              </a:solidFill>
                              <a:latin typeface="Cambria Math" panose="02040503050406030204" pitchFamily="18" charset="0"/>
                            </a:rPr>
                            <m:t> </m:t>
                          </m:r>
                          <m:r>
                            <m:rPr>
                              <m:nor/>
                            </m:rPr>
                            <a:rPr lang="it-IT" sz="2000" i="0">
                              <a:solidFill>
                                <a:srgbClr val="000000"/>
                              </a:solidFill>
                              <a:latin typeface="Cambria Math" panose="02040503050406030204" pitchFamily="18" charset="0"/>
                            </a:rPr>
                            <m:t>value</m:t>
                          </m:r>
                        </m:num>
                        <m:den>
                          <m:r>
                            <m:rPr>
                              <m:nor/>
                            </m:rPr>
                            <a:rPr lang="it-IT" sz="2000" i="0">
                              <a:solidFill>
                                <a:srgbClr val="000000"/>
                              </a:solidFill>
                              <a:latin typeface="Cambria Math" panose="02040503050406030204" pitchFamily="18" charset="0"/>
                            </a:rPr>
                            <m:t>import</m:t>
                          </m:r>
                          <m:r>
                            <m:rPr>
                              <m:nor/>
                            </m:rPr>
                            <a:rPr lang="it-IT" sz="2000" i="0">
                              <a:solidFill>
                                <a:srgbClr val="000000"/>
                              </a:solidFill>
                              <a:latin typeface="Cambria Math" panose="02040503050406030204" pitchFamily="18" charset="0"/>
                            </a:rPr>
                            <m:t> </m:t>
                          </m:r>
                          <m:r>
                            <m:rPr>
                              <m:nor/>
                            </m:rPr>
                            <a:rPr lang="it-IT" sz="2000" i="0">
                              <a:solidFill>
                                <a:srgbClr val="000000"/>
                              </a:solidFill>
                              <a:latin typeface="Cambria Math" panose="02040503050406030204" pitchFamily="18" charset="0"/>
                            </a:rPr>
                            <m:t>unit</m:t>
                          </m:r>
                          <m:r>
                            <m:rPr>
                              <m:nor/>
                            </m:rPr>
                            <a:rPr lang="it-IT" sz="2000" i="0">
                              <a:solidFill>
                                <a:srgbClr val="000000"/>
                              </a:solidFill>
                              <a:latin typeface="Cambria Math" panose="02040503050406030204" pitchFamily="18" charset="0"/>
                            </a:rPr>
                            <m:t> </m:t>
                          </m:r>
                          <m:r>
                            <m:rPr>
                              <m:nor/>
                            </m:rPr>
                            <a:rPr lang="it-IT" sz="2000" i="0">
                              <a:solidFill>
                                <a:srgbClr val="000000"/>
                              </a:solidFill>
                              <a:latin typeface="Cambria Math" panose="02040503050406030204" pitchFamily="18" charset="0"/>
                            </a:rPr>
                            <m:t>value</m:t>
                          </m:r>
                        </m:den>
                      </m:f>
                      <m:r>
                        <m:rPr>
                          <m:nor/>
                        </m:rPr>
                        <a:rPr lang="en-US" sz="2000" b="0" i="0" smtClean="0">
                          <a:solidFill>
                            <a:srgbClr val="000000"/>
                          </a:solidFill>
                          <a:latin typeface="Cambria Math" panose="02040503050406030204" pitchFamily="18" charset="0"/>
                        </a:rPr>
                        <m:t>x</m:t>
                      </m:r>
                      <m:r>
                        <m:rPr>
                          <m:nor/>
                        </m:rPr>
                        <a:rPr lang="it-IT" sz="2000" i="0">
                          <a:solidFill>
                            <a:srgbClr val="000000"/>
                          </a:solidFill>
                          <a:latin typeface="Cambria Math" panose="02040503050406030204" pitchFamily="18" charset="0"/>
                        </a:rPr>
                        <m:t> 100</m:t>
                      </m:r>
                      <m:r>
                        <m:rPr>
                          <m:nor/>
                        </m:rPr>
                        <a:rPr lang="en-US" sz="2000" b="0" i="0" smtClean="0">
                          <a:solidFill>
                            <a:srgbClr val="000000"/>
                          </a:solidFill>
                          <a:latin typeface="Cambria Math" panose="02040503050406030204" pitchFamily="18" charset="0"/>
                        </a:rPr>
                        <m:t> = </m:t>
                      </m:r>
                      <m:f>
                        <m:fPr>
                          <m:type m:val="lin"/>
                          <m:ctrlPr>
                            <a:rPr lang="en-US" sz="2000" b="0" i="1" smtClean="0">
                              <a:solidFill>
                                <a:srgbClr val="000000"/>
                              </a:solidFill>
                              <a:latin typeface="Cambria Math" panose="02040503050406030204" pitchFamily="18" charset="0"/>
                            </a:rPr>
                          </m:ctrlPr>
                        </m:fPr>
                        <m:num>
                          <m:f>
                            <m:fPr>
                              <m:ctrlPr>
                                <a:rPr lang="en-US" sz="2000" b="0" i="1" smtClean="0">
                                  <a:solidFill>
                                    <a:srgbClr val="000000"/>
                                  </a:solidFill>
                                  <a:latin typeface="Cambria Math" panose="02040503050406030204" pitchFamily="18" charset="0"/>
                                </a:rPr>
                              </m:ctrlPr>
                            </m:fPr>
                            <m:num>
                              <m:sSubSup>
                                <m:sSubSupPr>
                                  <m:ctrlPr>
                                    <a:rPr lang="en-US" sz="2000" b="0" i="1" smtClean="0">
                                      <a:solidFill>
                                        <a:srgbClr val="000000"/>
                                      </a:solidFill>
                                      <a:latin typeface="Cambria Math" panose="02040503050406030204" pitchFamily="18" charset="0"/>
                                    </a:rPr>
                                  </m:ctrlPr>
                                </m:sSubSupPr>
                                <m:e>
                                  <m:r>
                                    <a:rPr lang="en-US" sz="2000" b="0" i="1" smtClean="0">
                                      <a:solidFill>
                                        <a:srgbClr val="000000"/>
                                      </a:solidFill>
                                      <a:latin typeface="Cambria Math" panose="02040503050406030204" pitchFamily="18" charset="0"/>
                                    </a:rPr>
                                    <m:t>𝑝</m:t>
                                  </m:r>
                                </m:e>
                                <m:sub>
                                  <m:r>
                                    <a:rPr lang="en-US" sz="2000" b="0" i="1" smtClean="0">
                                      <a:solidFill>
                                        <a:srgbClr val="000000"/>
                                      </a:solidFill>
                                      <a:latin typeface="Cambria Math" panose="02040503050406030204" pitchFamily="18" charset="0"/>
                                    </a:rPr>
                                    <m:t>𝑡</m:t>
                                  </m:r>
                                </m:sub>
                                <m:sup>
                                  <m:r>
                                    <a:rPr lang="en-US" sz="2000" b="0" i="1" smtClean="0">
                                      <a:solidFill>
                                        <a:srgbClr val="000000"/>
                                      </a:solidFill>
                                      <a:latin typeface="Cambria Math" panose="02040503050406030204" pitchFamily="18" charset="0"/>
                                    </a:rPr>
                                    <m:t>𝑥</m:t>
                                  </m:r>
                                </m:sup>
                              </m:sSubSup>
                              <m:sSubSup>
                                <m:sSubSupPr>
                                  <m:ctrlPr>
                                    <a:rPr lang="en-US" sz="2000" b="0" i="1" smtClean="0">
                                      <a:solidFill>
                                        <a:srgbClr val="000000"/>
                                      </a:solidFill>
                                      <a:latin typeface="Cambria Math" panose="02040503050406030204" pitchFamily="18" charset="0"/>
                                    </a:rPr>
                                  </m:ctrlPr>
                                </m:sSubSupPr>
                                <m:e>
                                  <m:r>
                                    <a:rPr lang="en-US" sz="2000" b="0" i="1" smtClean="0">
                                      <a:solidFill>
                                        <a:srgbClr val="000000"/>
                                      </a:solidFill>
                                      <a:latin typeface="Cambria Math" panose="02040503050406030204" pitchFamily="18" charset="0"/>
                                    </a:rPr>
                                    <m:t>𝑞</m:t>
                                  </m:r>
                                </m:e>
                                <m:sub>
                                  <m:r>
                                    <a:rPr lang="en-US" sz="2000" b="0" i="1" smtClean="0">
                                      <a:solidFill>
                                        <a:srgbClr val="000000"/>
                                      </a:solidFill>
                                      <a:latin typeface="Cambria Math" panose="02040503050406030204" pitchFamily="18" charset="0"/>
                                    </a:rPr>
                                    <m:t>0</m:t>
                                  </m:r>
                                </m:sub>
                                <m:sup>
                                  <m:r>
                                    <a:rPr lang="en-US" sz="2000" b="0" i="1" smtClean="0">
                                      <a:solidFill>
                                        <a:srgbClr val="000000"/>
                                      </a:solidFill>
                                      <a:latin typeface="Cambria Math" panose="02040503050406030204" pitchFamily="18" charset="0"/>
                                    </a:rPr>
                                    <m:t>𝑥</m:t>
                                  </m:r>
                                </m:sup>
                              </m:sSubSup>
                            </m:num>
                            <m:den>
                              <m:sSubSup>
                                <m:sSubSupPr>
                                  <m:ctrlPr>
                                    <a:rPr lang="en-US" sz="2000" b="0" i="1" smtClean="0">
                                      <a:solidFill>
                                        <a:srgbClr val="000000"/>
                                      </a:solidFill>
                                      <a:latin typeface="Cambria Math" panose="02040503050406030204" pitchFamily="18" charset="0"/>
                                    </a:rPr>
                                  </m:ctrlPr>
                                </m:sSubSupPr>
                                <m:e>
                                  <m:r>
                                    <a:rPr lang="en-US" sz="2000" b="0" i="1" smtClean="0">
                                      <a:solidFill>
                                        <a:srgbClr val="000000"/>
                                      </a:solidFill>
                                      <a:latin typeface="Cambria Math" panose="02040503050406030204" pitchFamily="18" charset="0"/>
                                    </a:rPr>
                                    <m:t>𝑝</m:t>
                                  </m:r>
                                </m:e>
                                <m:sub>
                                  <m:r>
                                    <a:rPr lang="en-US" sz="2000" b="0" i="1" smtClean="0">
                                      <a:solidFill>
                                        <a:srgbClr val="000000"/>
                                      </a:solidFill>
                                      <a:latin typeface="Cambria Math" panose="02040503050406030204" pitchFamily="18" charset="0"/>
                                    </a:rPr>
                                    <m:t>0</m:t>
                                  </m:r>
                                </m:sub>
                                <m:sup>
                                  <m:r>
                                    <a:rPr lang="en-US" sz="2000" b="0" i="1" smtClean="0">
                                      <a:solidFill>
                                        <a:srgbClr val="000000"/>
                                      </a:solidFill>
                                      <a:latin typeface="Cambria Math" panose="02040503050406030204" pitchFamily="18" charset="0"/>
                                    </a:rPr>
                                    <m:t>𝑥</m:t>
                                  </m:r>
                                </m:sup>
                              </m:sSubSup>
                              <m:sSubSup>
                                <m:sSubSupPr>
                                  <m:ctrlPr>
                                    <a:rPr lang="en-US" sz="2000" b="0" i="1" smtClean="0">
                                      <a:solidFill>
                                        <a:srgbClr val="000000"/>
                                      </a:solidFill>
                                      <a:latin typeface="Cambria Math" panose="02040503050406030204" pitchFamily="18" charset="0"/>
                                    </a:rPr>
                                  </m:ctrlPr>
                                </m:sSubSupPr>
                                <m:e>
                                  <m:r>
                                    <a:rPr lang="en-US" sz="2000" b="0" i="1" smtClean="0">
                                      <a:solidFill>
                                        <a:srgbClr val="000000"/>
                                      </a:solidFill>
                                      <a:latin typeface="Cambria Math" panose="02040503050406030204" pitchFamily="18" charset="0"/>
                                    </a:rPr>
                                    <m:t>𝑞</m:t>
                                  </m:r>
                                </m:e>
                                <m:sub>
                                  <m:r>
                                    <a:rPr lang="en-US" sz="2000" b="0" i="1" smtClean="0">
                                      <a:solidFill>
                                        <a:srgbClr val="000000"/>
                                      </a:solidFill>
                                      <a:latin typeface="Cambria Math" panose="02040503050406030204" pitchFamily="18" charset="0"/>
                                    </a:rPr>
                                    <m:t>0</m:t>
                                  </m:r>
                                </m:sub>
                                <m:sup>
                                  <m:r>
                                    <a:rPr lang="en-US" sz="2000" b="0" i="1" smtClean="0">
                                      <a:solidFill>
                                        <a:srgbClr val="000000"/>
                                      </a:solidFill>
                                      <a:latin typeface="Cambria Math" panose="02040503050406030204" pitchFamily="18" charset="0"/>
                                    </a:rPr>
                                    <m:t>𝑥</m:t>
                                  </m:r>
                                </m:sup>
                              </m:sSubSup>
                            </m:den>
                          </m:f>
                        </m:num>
                        <m:den>
                          <m:f>
                            <m:fPr>
                              <m:ctrlPr>
                                <a:rPr lang="en-US" sz="2000" i="1">
                                  <a:solidFill>
                                    <a:srgbClr val="000000"/>
                                  </a:solidFill>
                                  <a:latin typeface="Cambria Math" panose="02040503050406030204" pitchFamily="18" charset="0"/>
                                </a:rPr>
                              </m:ctrlPr>
                            </m:fPr>
                            <m:num>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𝑡</m:t>
                                  </m:r>
                                </m:sub>
                                <m:sup>
                                  <m:r>
                                    <a:rPr lang="en-US" sz="2000" b="0" i="1" smtClean="0">
                                      <a:solidFill>
                                        <a:srgbClr val="000000"/>
                                      </a:solidFill>
                                      <a:latin typeface="Cambria Math" panose="02040503050406030204" pitchFamily="18" charset="0"/>
                                    </a:rPr>
                                    <m:t>𝑚</m:t>
                                  </m:r>
                                </m:sup>
                              </m:sSubSup>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𝑞</m:t>
                                  </m:r>
                                </m:e>
                                <m:sub>
                                  <m:r>
                                    <a:rPr lang="en-US" sz="2000" i="1">
                                      <a:solidFill>
                                        <a:srgbClr val="000000"/>
                                      </a:solidFill>
                                      <a:latin typeface="Cambria Math" panose="02040503050406030204" pitchFamily="18" charset="0"/>
                                    </a:rPr>
                                    <m:t>0</m:t>
                                  </m:r>
                                </m:sub>
                                <m:sup>
                                  <m:r>
                                    <a:rPr lang="en-US" sz="2000" b="0" i="1" smtClean="0">
                                      <a:solidFill>
                                        <a:srgbClr val="000000"/>
                                      </a:solidFill>
                                      <a:latin typeface="Cambria Math" panose="02040503050406030204" pitchFamily="18" charset="0"/>
                                    </a:rPr>
                                    <m:t>𝑚</m:t>
                                  </m:r>
                                </m:sup>
                              </m:sSubSup>
                            </m:num>
                            <m:den>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0</m:t>
                                  </m:r>
                                </m:sub>
                                <m:sup>
                                  <m:r>
                                    <a:rPr lang="en-US" sz="2000" b="0" i="1" smtClean="0">
                                      <a:solidFill>
                                        <a:srgbClr val="000000"/>
                                      </a:solidFill>
                                      <a:latin typeface="Cambria Math" panose="02040503050406030204" pitchFamily="18" charset="0"/>
                                    </a:rPr>
                                    <m:t>𝑚</m:t>
                                  </m:r>
                                </m:sup>
                              </m:sSubSup>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𝑞</m:t>
                                  </m:r>
                                </m:e>
                                <m:sub>
                                  <m:r>
                                    <a:rPr lang="en-US" sz="2000" i="1">
                                      <a:solidFill>
                                        <a:srgbClr val="000000"/>
                                      </a:solidFill>
                                      <a:latin typeface="Cambria Math" panose="02040503050406030204" pitchFamily="18" charset="0"/>
                                    </a:rPr>
                                    <m:t>0</m:t>
                                  </m:r>
                                </m:sub>
                                <m:sup>
                                  <m:r>
                                    <a:rPr lang="en-US" sz="2000" b="0" i="1" smtClean="0">
                                      <a:solidFill>
                                        <a:srgbClr val="000000"/>
                                      </a:solidFill>
                                      <a:latin typeface="Cambria Math" panose="02040503050406030204" pitchFamily="18" charset="0"/>
                                    </a:rPr>
                                    <m:t>𝑚</m:t>
                                  </m:r>
                                </m:sup>
                              </m:sSubSup>
                            </m:den>
                          </m:f>
                        </m:den>
                      </m:f>
                    </m:oMath>
                  </m:oMathPara>
                </a14:m>
                <a:endParaRPr lang="it-IT" sz="2000" dirty="0"/>
              </a:p>
            </p:txBody>
          </p:sp>
        </mc:Choice>
        <mc:Fallback>
          <p:sp>
            <p:nvSpPr>
              <p:cNvPr id="172036" name="Object 4"/>
              <p:cNvSpPr txBox="1">
                <a:spLocks noGrp="1" noRot="1" noChangeAspect="1" noMove="1" noResize="1" noEditPoints="1" noAdjustHandles="1" noChangeArrowheads="1" noChangeShapeType="1" noTextEdit="1"/>
              </p:cNvSpPr>
              <p:nvPr>
                <p:ph sz="half" idx="2"/>
              </p:nvPr>
            </p:nvSpPr>
            <p:spPr bwMode="auto">
              <a:xfrm>
                <a:off x="879202" y="2060838"/>
                <a:ext cx="7257315" cy="928895"/>
              </a:xfrm>
              <a:prstGeom prst="rect">
                <a:avLst/>
              </a:prstGeom>
              <a:blipFill>
                <a:blip r:embed="rId3"/>
                <a:stretch>
                  <a:fillRect/>
                </a:stretch>
              </a:blipFill>
            </p:spPr>
            <p:txBody>
              <a:bodyPr/>
              <a:lstStyle/>
              <a:p>
                <a:r>
                  <a:rPr lang="en-US">
                    <a:noFill/>
                  </a:rPr>
                  <a:t> </a:t>
                </a:r>
              </a:p>
            </p:txBody>
          </p:sp>
        </mc:Fallback>
      </mc:AlternateContent>
      <p:sp>
        <p:nvSpPr>
          <p:cNvPr id="172038" name="Rectangle 6"/>
          <p:cNvSpPr>
            <a:spLocks noChangeArrowheads="1"/>
          </p:cNvSpPr>
          <p:nvPr/>
        </p:nvSpPr>
        <p:spPr bwMode="auto">
          <a:xfrm>
            <a:off x="539552" y="3115851"/>
            <a:ext cx="8208912" cy="2814638"/>
          </a:xfrm>
          <a:prstGeom prst="rect">
            <a:avLst/>
          </a:prstGeom>
          <a:noFill/>
          <a:ln w="9525">
            <a:noFill/>
            <a:miter lim="800000"/>
            <a:headEnd/>
            <a:tailEnd/>
          </a:ln>
          <a:effectLst/>
        </p:spPr>
        <p:txBody>
          <a:bodyPr/>
          <a:lstStyle/>
          <a:p>
            <a:pPr algn="just">
              <a:spcBef>
                <a:spcPct val="20000"/>
              </a:spcBef>
              <a:buClr>
                <a:schemeClr val="accent1"/>
              </a:buClr>
              <a:buSzPct val="65000"/>
            </a:pPr>
            <a:r>
              <a:rPr lang="en-US" sz="2200" dirty="0" err="1"/>
              <a:t>ToT</a:t>
            </a:r>
            <a:r>
              <a:rPr lang="en-US" sz="2200" dirty="0"/>
              <a:t> depend on the world supply of/demand for the goods involved. A variation indicates </a:t>
            </a:r>
            <a:r>
              <a:rPr lang="en-US" sz="2200" u="sng" dirty="0"/>
              <a:t>how the gains from international trade will be distributed </a:t>
            </a:r>
            <a:r>
              <a:rPr lang="en-US" sz="2200" dirty="0"/>
              <a:t>among trading countries. The concept </a:t>
            </a:r>
            <a:r>
              <a:rPr lang="en-US" sz="2200" u="sng" dirty="0"/>
              <a:t>is also applied to different sectors within an economy</a:t>
            </a:r>
            <a:r>
              <a:rPr lang="en-US" sz="2200" dirty="0"/>
              <a:t> (e.g., agricultural and manufacturing sectors)</a:t>
            </a:r>
          </a:p>
          <a:p>
            <a:pPr marL="342900" indent="-342900" algn="just">
              <a:spcBef>
                <a:spcPct val="20000"/>
              </a:spcBef>
              <a:buClr>
                <a:schemeClr val="accent1"/>
              </a:buClr>
              <a:buSzPct val="65000"/>
              <a:buFont typeface="Wingdings" panose="05000000000000000000" pitchFamily="2" charset="2"/>
              <a:buChar char="Ø"/>
            </a:pPr>
            <a:r>
              <a:rPr lang="en-US" sz="2200" dirty="0"/>
              <a:t>An increase in the index indicates a </a:t>
            </a:r>
            <a:r>
              <a:rPr lang="en-US" sz="2200" b="1" u="sng" dirty="0"/>
              <a:t>favorable change</a:t>
            </a:r>
            <a:r>
              <a:rPr lang="en-US" sz="2200" dirty="0"/>
              <a:t> in a country’s purchase power (i.e. a unit of exports buys more import)</a:t>
            </a:r>
          </a:p>
          <a:p>
            <a:pPr algn="just">
              <a:spcBef>
                <a:spcPct val="20000"/>
              </a:spcBef>
              <a:buClr>
                <a:schemeClr val="accent1"/>
              </a:buClr>
              <a:buSzPct val="65000"/>
            </a:pPr>
            <a:endParaRPr lang="en-US" sz="2200" dirty="0"/>
          </a:p>
        </p:txBody>
      </p:sp>
      <p:sp>
        <p:nvSpPr>
          <p:cNvPr id="4" name="Rectangle 3">
            <a:extLst>
              <a:ext uri="{FF2B5EF4-FFF2-40B4-BE49-F238E27FC236}">
                <a16:creationId xmlns:a16="http://schemas.microsoft.com/office/drawing/2014/main" id="{98D51F05-F77D-43AF-9FD3-3C20F6773841}"/>
              </a:ext>
            </a:extLst>
          </p:cNvPr>
          <p:cNvSpPr/>
          <p:nvPr/>
        </p:nvSpPr>
        <p:spPr>
          <a:xfrm>
            <a:off x="179512" y="1348614"/>
            <a:ext cx="8784976" cy="430887"/>
          </a:xfrm>
          <a:prstGeom prst="rect">
            <a:avLst/>
          </a:prstGeom>
        </p:spPr>
        <p:txBody>
          <a:bodyPr wrap="square">
            <a:spAutoFit/>
          </a:bodyPr>
          <a:lstStyle/>
          <a:p>
            <a:pPr algn="ctr"/>
            <a:r>
              <a:rPr lang="en-US" sz="2200" dirty="0"/>
              <a:t>Based on UV, they </a:t>
            </a:r>
            <a:r>
              <a:rPr lang="en-US" sz="2200" b="1" dirty="0"/>
              <a:t>summarize the purchasing power </a:t>
            </a:r>
            <a:r>
              <a:rPr lang="en-US" sz="2200" dirty="0"/>
              <a:t>of a country</a:t>
            </a:r>
            <a:endParaRPr lang="it-IT" sz="2200" dirty="0"/>
          </a:p>
        </p:txBody>
      </p:sp>
    </p:spTree>
    <p:extLst>
      <p:ext uri="{BB962C8B-B14F-4D97-AF65-F5344CB8AC3E}">
        <p14:creationId xmlns:p14="http://schemas.microsoft.com/office/powerpoint/2010/main" val="2104269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038">
                                            <p:txEl>
                                              <p:pRg st="0" end="0"/>
                                            </p:txEl>
                                          </p:spTgt>
                                        </p:tgtEl>
                                        <p:attrNameLst>
                                          <p:attrName>style.visibility</p:attrName>
                                        </p:attrNameLst>
                                      </p:cBhvr>
                                      <p:to>
                                        <p:strVal val="visible"/>
                                      </p:to>
                                    </p:set>
                                    <p:anim calcmode="lin" valueType="num">
                                      <p:cBhvr additive="base">
                                        <p:cTn id="7" dur="500" fill="hold"/>
                                        <p:tgtEl>
                                          <p:spTgt spid="1720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0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2038">
                                            <p:txEl>
                                              <p:pRg st="1" end="1"/>
                                            </p:txEl>
                                          </p:spTgt>
                                        </p:tgtEl>
                                        <p:attrNameLst>
                                          <p:attrName>style.visibility</p:attrName>
                                        </p:attrNameLst>
                                      </p:cBhvr>
                                      <p:to>
                                        <p:strVal val="visible"/>
                                      </p:to>
                                    </p:set>
                                    <p:anim calcmode="lin" valueType="num">
                                      <p:cBhvr additive="base">
                                        <p:cTn id="13" dur="500" fill="hold"/>
                                        <p:tgtEl>
                                          <p:spTgt spid="1720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203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40" name="Picture 4"/>
          <p:cNvPicPr>
            <a:picLocks noGrp="1" noChangeAspect="1" noChangeArrowheads="1"/>
          </p:cNvPicPr>
          <p:nvPr>
            <p:ph idx="4294967295"/>
          </p:nvPr>
        </p:nvPicPr>
        <p:blipFill rotWithShape="1">
          <a:blip r:embed="rId3" cstate="print"/>
          <a:srcRect t="10144" b="2"/>
          <a:stretch/>
        </p:blipFill>
        <p:spPr>
          <a:xfrm>
            <a:off x="355736" y="1412776"/>
            <a:ext cx="8788264" cy="4752528"/>
          </a:xfrm>
          <a:noFill/>
          <a:ln/>
        </p:spPr>
      </p:pic>
      <p:cxnSp>
        <p:nvCxnSpPr>
          <p:cNvPr id="3" name="Straight Arrow Connector 2">
            <a:extLst>
              <a:ext uri="{FF2B5EF4-FFF2-40B4-BE49-F238E27FC236}">
                <a16:creationId xmlns:a16="http://schemas.microsoft.com/office/drawing/2014/main" id="{0B04D181-1306-4F29-AD03-1862B5DE878B}"/>
              </a:ext>
            </a:extLst>
          </p:cNvPr>
          <p:cNvCxnSpPr/>
          <p:nvPr/>
        </p:nvCxnSpPr>
        <p:spPr>
          <a:xfrm flipH="1" flipV="1">
            <a:off x="3635896" y="1700808"/>
            <a:ext cx="720080"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6A84452-E851-4EB6-8130-D8F70BC25560}"/>
              </a:ext>
            </a:extLst>
          </p:cNvPr>
          <p:cNvSpPr txBox="1"/>
          <p:nvPr/>
        </p:nvSpPr>
        <p:spPr>
          <a:xfrm>
            <a:off x="4572000" y="1700808"/>
            <a:ext cx="2448272" cy="646331"/>
          </a:xfrm>
          <a:prstGeom prst="rect">
            <a:avLst/>
          </a:prstGeom>
          <a:noFill/>
        </p:spPr>
        <p:txBody>
          <a:bodyPr wrap="square" rtlCol="0">
            <a:spAutoFit/>
          </a:bodyPr>
          <a:lstStyle/>
          <a:p>
            <a:r>
              <a:rPr lang="en-US" dirty="0"/>
              <a:t>1</a:t>
            </a:r>
            <a:r>
              <a:rPr lang="en-US" baseline="30000" dirty="0"/>
              <a:t>st</a:t>
            </a:r>
            <a:r>
              <a:rPr lang="en-US" dirty="0"/>
              <a:t> Oil shock and Nixon Shock</a:t>
            </a:r>
            <a:endParaRPr lang="it-IT" dirty="0"/>
          </a:p>
        </p:txBody>
      </p:sp>
      <p:cxnSp>
        <p:nvCxnSpPr>
          <p:cNvPr id="8" name="Straight Arrow Connector 7">
            <a:extLst>
              <a:ext uri="{FF2B5EF4-FFF2-40B4-BE49-F238E27FC236}">
                <a16:creationId xmlns:a16="http://schemas.microsoft.com/office/drawing/2014/main" id="{2B9D539A-E95D-4ED4-8B4F-6625B10C8DE8}"/>
              </a:ext>
            </a:extLst>
          </p:cNvPr>
          <p:cNvCxnSpPr/>
          <p:nvPr/>
        </p:nvCxnSpPr>
        <p:spPr>
          <a:xfrm flipV="1">
            <a:off x="7524328" y="3068960"/>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5B8A2F-576E-4E64-B2FB-FD71456D422D}"/>
              </a:ext>
            </a:extLst>
          </p:cNvPr>
          <p:cNvSpPr txBox="1"/>
          <p:nvPr/>
        </p:nvSpPr>
        <p:spPr>
          <a:xfrm>
            <a:off x="7092280" y="3501008"/>
            <a:ext cx="1656184" cy="646331"/>
          </a:xfrm>
          <a:prstGeom prst="rect">
            <a:avLst/>
          </a:prstGeom>
          <a:noFill/>
        </p:spPr>
        <p:txBody>
          <a:bodyPr wrap="square" rtlCol="0">
            <a:spAutoFit/>
          </a:bodyPr>
          <a:lstStyle/>
          <a:p>
            <a:r>
              <a:rPr lang="en-US" dirty="0"/>
              <a:t>WTO is established</a:t>
            </a:r>
            <a:endParaRPr lang="it-IT" dirty="0"/>
          </a:p>
        </p:txBody>
      </p:sp>
      <p:sp>
        <p:nvSpPr>
          <p:cNvPr id="10" name="Rectangle 2">
            <a:extLst>
              <a:ext uri="{FF2B5EF4-FFF2-40B4-BE49-F238E27FC236}">
                <a16:creationId xmlns:a16="http://schemas.microsoft.com/office/drawing/2014/main" id="{A9B46014-9F51-4A40-B8F3-0633104A8292}"/>
              </a:ext>
            </a:extLst>
          </p:cNvPr>
          <p:cNvSpPr txBox="1">
            <a:spLocks noChangeArrowheads="1"/>
          </p:cNvSpPr>
          <p:nvPr/>
        </p:nvSpPr>
        <p:spPr>
          <a:xfrm>
            <a:off x="457200" y="332656"/>
            <a:ext cx="8229600" cy="936609"/>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dirty="0" err="1">
                <a:solidFill>
                  <a:schemeClr val="accent6">
                    <a:lumMod val="75000"/>
                  </a:schemeClr>
                </a:solidFill>
              </a:rPr>
              <a:t>Terms</a:t>
            </a:r>
            <a:r>
              <a:rPr lang="it-IT" dirty="0">
                <a:solidFill>
                  <a:schemeClr val="accent6">
                    <a:lumMod val="75000"/>
                  </a:schemeClr>
                </a:solidFill>
              </a:rPr>
              <a:t> of trade (1960-2002)</a:t>
            </a:r>
          </a:p>
        </p:txBody>
      </p:sp>
    </p:spTree>
    <p:extLst>
      <p:ext uri="{BB962C8B-B14F-4D97-AF65-F5344CB8AC3E}">
        <p14:creationId xmlns:p14="http://schemas.microsoft.com/office/powerpoint/2010/main" val="872174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9D9484B5-3542-463B-9D16-2C595230EEF1}" type="datetime1">
              <a:rPr lang="it-IT"/>
              <a:pPr/>
              <a:t>22/09/2019</a:t>
            </a:fld>
            <a:endParaRPr lang="it-IT" altLang="en-US"/>
          </a:p>
        </p:txBody>
      </p:sp>
      <p:sp>
        <p:nvSpPr>
          <p:cNvPr id="6" name="Segnaposto numero diapositiva 5"/>
          <p:cNvSpPr>
            <a:spLocks noGrp="1"/>
          </p:cNvSpPr>
          <p:nvPr>
            <p:ph type="sldNum" sz="quarter" idx="12"/>
          </p:nvPr>
        </p:nvSpPr>
        <p:spPr/>
        <p:txBody>
          <a:bodyPr/>
          <a:lstStyle/>
          <a:p>
            <a:fld id="{74FB66B7-85DC-42C6-B5C8-9BF54C179CF7}" type="slidenum">
              <a:rPr lang="it-IT" altLang="en-US"/>
              <a:pPr/>
              <a:t>25</a:t>
            </a:fld>
            <a:endParaRPr lang="it-IT" altLang="en-US"/>
          </a:p>
        </p:txBody>
      </p:sp>
      <p:sp>
        <p:nvSpPr>
          <p:cNvPr id="500738" name="Rectangle 2"/>
          <p:cNvSpPr>
            <a:spLocks noGrp="1" noChangeArrowheads="1"/>
          </p:cNvSpPr>
          <p:nvPr>
            <p:ph type="title"/>
          </p:nvPr>
        </p:nvSpPr>
        <p:spPr>
          <a:xfrm>
            <a:off x="457200" y="274638"/>
            <a:ext cx="8229600" cy="778098"/>
          </a:xfrm>
        </p:spPr>
        <p:txBody>
          <a:bodyPr/>
          <a:lstStyle/>
          <a:p>
            <a:r>
              <a:rPr lang="it-IT" dirty="0" err="1">
                <a:solidFill>
                  <a:schemeClr val="accent6">
                    <a:lumMod val="75000"/>
                  </a:schemeClr>
                </a:solidFill>
              </a:rPr>
              <a:t>Terms</a:t>
            </a:r>
            <a:r>
              <a:rPr lang="it-IT" dirty="0">
                <a:solidFill>
                  <a:schemeClr val="accent6">
                    <a:lumMod val="75000"/>
                  </a:schemeClr>
                </a:solidFill>
              </a:rPr>
              <a:t> of Trade (</a:t>
            </a:r>
            <a:r>
              <a:rPr lang="it-IT" dirty="0" err="1">
                <a:solidFill>
                  <a:schemeClr val="accent6">
                    <a:lumMod val="75000"/>
                  </a:schemeClr>
                </a:solidFill>
              </a:rPr>
              <a:t>cont</a:t>
            </a:r>
            <a:r>
              <a:rPr lang="it-IT" dirty="0">
                <a:solidFill>
                  <a:schemeClr val="accent6">
                    <a:lumMod val="75000"/>
                  </a:schemeClr>
                </a:solidFill>
              </a:rPr>
              <a:t>.)</a:t>
            </a:r>
          </a:p>
        </p:txBody>
      </p:sp>
      <p:sp>
        <p:nvSpPr>
          <p:cNvPr id="500739" name="Rectangle 3"/>
          <p:cNvSpPr>
            <a:spLocks noGrp="1" noChangeArrowheads="1"/>
          </p:cNvSpPr>
          <p:nvPr>
            <p:ph type="body" idx="1"/>
          </p:nvPr>
        </p:nvSpPr>
        <p:spPr>
          <a:xfrm>
            <a:off x="214282" y="1412776"/>
            <a:ext cx="8606190" cy="5445224"/>
          </a:xfrm>
        </p:spPr>
        <p:txBody>
          <a:bodyPr/>
          <a:lstStyle/>
          <a:p>
            <a:pPr marL="0" indent="0">
              <a:lnSpc>
                <a:spcPct val="80000"/>
              </a:lnSpc>
              <a:buNone/>
            </a:pPr>
            <a:r>
              <a:rPr lang="en-US" sz="2800" dirty="0"/>
              <a:t>Terms of trade are an effective indicator of the difference existing within a country, between the </a:t>
            </a:r>
            <a:r>
              <a:rPr lang="en-US" sz="2800" b="1" dirty="0"/>
              <a:t>average export prices and import prices</a:t>
            </a:r>
            <a:r>
              <a:rPr lang="en-US" sz="2800" dirty="0"/>
              <a:t>.</a:t>
            </a:r>
          </a:p>
          <a:p>
            <a:pPr lvl="1">
              <a:lnSpc>
                <a:spcPct val="80000"/>
              </a:lnSpc>
            </a:pPr>
            <a:r>
              <a:rPr lang="en-US" sz="2000" dirty="0"/>
              <a:t>An increase in the terms of trade is defined as an "improvement": export prices experience higher growth than import prices.</a:t>
            </a:r>
          </a:p>
          <a:p>
            <a:pPr lvl="1">
              <a:lnSpc>
                <a:spcPct val="80000"/>
              </a:lnSpc>
            </a:pPr>
            <a:r>
              <a:rPr lang="en-US" sz="2000" dirty="0"/>
              <a:t>Being quantities stable (by UV construction), this is an advantage for the country.</a:t>
            </a:r>
          </a:p>
          <a:p>
            <a:pPr marL="0" indent="0">
              <a:lnSpc>
                <a:spcPct val="80000"/>
              </a:lnSpc>
              <a:buNone/>
            </a:pPr>
            <a:endParaRPr lang="en-US" sz="2800" dirty="0"/>
          </a:p>
          <a:p>
            <a:pPr marL="0" indent="0">
              <a:lnSpc>
                <a:spcPct val="80000"/>
              </a:lnSpc>
              <a:buNone/>
            </a:pPr>
            <a:r>
              <a:rPr lang="en-US" sz="2800" dirty="0"/>
              <a:t>This "improvement", however, might lead to </a:t>
            </a:r>
            <a:r>
              <a:rPr lang="en-US" sz="2800" u="sng" dirty="0"/>
              <a:t>an increase in the price of exports goods </a:t>
            </a:r>
            <a:r>
              <a:rPr lang="en-US" sz="2800" u="sng" dirty="0" err="1"/>
              <a:t>wrt</a:t>
            </a:r>
            <a:r>
              <a:rPr lang="en-US" sz="2800" u="sng" dirty="0"/>
              <a:t> foreign goods</a:t>
            </a:r>
            <a:r>
              <a:rPr lang="en-US" sz="2800" dirty="0"/>
              <a:t> -&gt; “rebalancing” of consumption and trade habits (exports are more expensive, imports are cheaper.</a:t>
            </a:r>
          </a:p>
          <a:p>
            <a:pPr lvl="1">
              <a:lnSpc>
                <a:spcPct val="80000"/>
              </a:lnSpc>
            </a:pPr>
            <a:r>
              <a:rPr lang="en-US" sz="2000" dirty="0"/>
              <a:t>The country with growing trend in export prices may be worst off  </a:t>
            </a:r>
            <a:r>
              <a:rPr lang="en-US" sz="2000" dirty="0" err="1"/>
              <a:t>wrt</a:t>
            </a:r>
            <a:r>
              <a:rPr lang="en-US" sz="2000" dirty="0"/>
              <a:t> international competitors and, if foreign demand is sufficiently elastic, will suffer a decline in the total value of its exports.</a:t>
            </a:r>
          </a:p>
        </p:txBody>
      </p:sp>
    </p:spTree>
    <p:extLst>
      <p:ext uri="{BB962C8B-B14F-4D97-AF65-F5344CB8AC3E}">
        <p14:creationId xmlns:p14="http://schemas.microsoft.com/office/powerpoint/2010/main" val="2354019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6">
                    <a:lumMod val="75000"/>
                  </a:schemeClr>
                </a:solidFill>
              </a:rPr>
              <a:t>UK </a:t>
            </a:r>
            <a:r>
              <a:rPr lang="it-IT" dirty="0" err="1">
                <a:solidFill>
                  <a:schemeClr val="accent6">
                    <a:lumMod val="75000"/>
                  </a:schemeClr>
                </a:solidFill>
              </a:rPr>
              <a:t>Terms</a:t>
            </a:r>
            <a:r>
              <a:rPr lang="it-IT" dirty="0">
                <a:solidFill>
                  <a:schemeClr val="accent6">
                    <a:lumMod val="75000"/>
                  </a:schemeClr>
                </a:solidFill>
              </a:rPr>
              <a:t> of trade (long </a:t>
            </a:r>
            <a:r>
              <a:rPr lang="it-IT" dirty="0" err="1">
                <a:solidFill>
                  <a:schemeClr val="accent6">
                    <a:lumMod val="75000"/>
                  </a:schemeClr>
                </a:solidFill>
              </a:rPr>
              <a:t>term</a:t>
            </a:r>
            <a:r>
              <a:rPr lang="it-IT" dirty="0">
                <a:solidFill>
                  <a:schemeClr val="accent6">
                    <a:lumMod val="75000"/>
                  </a:schemeClr>
                </a:solidFill>
              </a:rPr>
              <a:t>)</a:t>
            </a:r>
          </a:p>
        </p:txBody>
      </p:sp>
      <p:pic>
        <p:nvPicPr>
          <p:cNvPr id="411650" name="Picture 2" descr="D:\united-kingdom-terms-of-trade1970_2013.png"/>
          <p:cNvPicPr>
            <a:picLocks noGrp="1" noChangeAspect="1" noChangeArrowheads="1"/>
          </p:cNvPicPr>
          <p:nvPr>
            <p:ph idx="1"/>
          </p:nvPr>
        </p:nvPicPr>
        <p:blipFill>
          <a:blip r:embed="rId2"/>
          <a:srcRect/>
          <a:stretch>
            <a:fillRect/>
          </a:stretch>
        </p:blipFill>
        <p:spPr bwMode="auto">
          <a:xfrm>
            <a:off x="1190153" y="1556792"/>
            <a:ext cx="6763694" cy="4176464"/>
          </a:xfrm>
          <a:prstGeom prst="rect">
            <a:avLst/>
          </a:prstGeom>
          <a:noFill/>
        </p:spPr>
      </p:pic>
      <p:cxnSp>
        <p:nvCxnSpPr>
          <p:cNvPr id="4" name="Straight Arrow Connector 3">
            <a:extLst>
              <a:ext uri="{FF2B5EF4-FFF2-40B4-BE49-F238E27FC236}">
                <a16:creationId xmlns:a16="http://schemas.microsoft.com/office/drawing/2014/main" id="{EDF7860B-BD70-49DD-B24C-A8F8DBE45F5C}"/>
              </a:ext>
            </a:extLst>
          </p:cNvPr>
          <p:cNvCxnSpPr/>
          <p:nvPr/>
        </p:nvCxnSpPr>
        <p:spPr>
          <a:xfrm flipH="1" flipV="1">
            <a:off x="2843808" y="4149080"/>
            <a:ext cx="432048"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361230B-6E0B-4495-8C5F-E3C30775834F}"/>
              </a:ext>
            </a:extLst>
          </p:cNvPr>
          <p:cNvSpPr txBox="1"/>
          <p:nvPr/>
        </p:nvSpPr>
        <p:spPr>
          <a:xfrm>
            <a:off x="3203848" y="4401978"/>
            <a:ext cx="2736304" cy="646331"/>
          </a:xfrm>
          <a:prstGeom prst="rect">
            <a:avLst/>
          </a:prstGeom>
          <a:noFill/>
        </p:spPr>
        <p:txBody>
          <a:bodyPr wrap="square" rtlCol="0">
            <a:spAutoFit/>
          </a:bodyPr>
          <a:lstStyle/>
          <a:p>
            <a:r>
              <a:rPr lang="en-US" dirty="0" err="1"/>
              <a:t>Tatcher</a:t>
            </a:r>
            <a:r>
              <a:rPr lang="en-US" dirty="0"/>
              <a:t> got elected</a:t>
            </a:r>
          </a:p>
          <a:p>
            <a:r>
              <a:rPr lang="en-US" dirty="0"/>
              <a:t>Oil Shocks (1973, 1979)</a:t>
            </a:r>
            <a:endParaRPr lang="it-IT" dirty="0"/>
          </a:p>
        </p:txBody>
      </p:sp>
    </p:spTree>
    <p:extLst>
      <p:ext uri="{BB962C8B-B14F-4D97-AF65-F5344CB8AC3E}">
        <p14:creationId xmlns:p14="http://schemas.microsoft.com/office/powerpoint/2010/main" val="789643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3"/>
          <p:cNvSpPr>
            <a:spLocks noGrp="1"/>
          </p:cNvSpPr>
          <p:nvPr>
            <p:ph type="dt" sz="half" idx="10"/>
          </p:nvPr>
        </p:nvSpPr>
        <p:spPr/>
        <p:txBody>
          <a:bodyPr/>
          <a:lstStyle/>
          <a:p>
            <a:fld id="{7F7A842D-1A18-4157-BC4B-B6256B2E8FE2}" type="datetime1">
              <a:rPr lang="it-IT"/>
              <a:pPr/>
              <a:t>22/09/2019</a:t>
            </a:fld>
            <a:endParaRPr lang="it-IT" altLang="en-US"/>
          </a:p>
        </p:txBody>
      </p:sp>
      <p:sp>
        <p:nvSpPr>
          <p:cNvPr id="5" name="Segnaposto numero diapositiva 5"/>
          <p:cNvSpPr>
            <a:spLocks noGrp="1"/>
          </p:cNvSpPr>
          <p:nvPr>
            <p:ph type="sldNum" sz="quarter" idx="12"/>
          </p:nvPr>
        </p:nvSpPr>
        <p:spPr/>
        <p:txBody>
          <a:bodyPr/>
          <a:lstStyle/>
          <a:p>
            <a:fld id="{8265094E-2E61-49AA-8F29-91EF26273ECC}" type="slidenum">
              <a:rPr lang="it-IT" altLang="en-US"/>
              <a:pPr/>
              <a:t>27</a:t>
            </a:fld>
            <a:endParaRPr lang="it-IT" altLang="en-US"/>
          </a:p>
        </p:txBody>
      </p:sp>
      <p:grpSp>
        <p:nvGrpSpPr>
          <p:cNvPr id="19" name="Group 18">
            <a:extLst>
              <a:ext uri="{FF2B5EF4-FFF2-40B4-BE49-F238E27FC236}">
                <a16:creationId xmlns:a16="http://schemas.microsoft.com/office/drawing/2014/main" id="{053D94F4-2801-4A39-8CF6-874AACC85C94}"/>
              </a:ext>
            </a:extLst>
          </p:cNvPr>
          <p:cNvGrpSpPr/>
          <p:nvPr/>
        </p:nvGrpSpPr>
        <p:grpSpPr>
          <a:xfrm>
            <a:off x="251520" y="332656"/>
            <a:ext cx="8784976" cy="5832648"/>
            <a:chOff x="35496" y="15480"/>
            <a:chExt cx="9156700" cy="5733256"/>
          </a:xfrm>
        </p:grpSpPr>
        <p:grpSp>
          <p:nvGrpSpPr>
            <p:cNvPr id="18" name="Group 17">
              <a:extLst>
                <a:ext uri="{FF2B5EF4-FFF2-40B4-BE49-F238E27FC236}">
                  <a16:creationId xmlns:a16="http://schemas.microsoft.com/office/drawing/2014/main" id="{A335F7FB-80F6-4411-89E2-F1A3AA4061AF}"/>
                </a:ext>
              </a:extLst>
            </p:cNvPr>
            <p:cNvGrpSpPr/>
            <p:nvPr/>
          </p:nvGrpSpPr>
          <p:grpSpPr>
            <a:xfrm>
              <a:off x="35496" y="15480"/>
              <a:ext cx="9156700" cy="5733256"/>
              <a:chOff x="25031" y="0"/>
              <a:chExt cx="9156700" cy="5733256"/>
            </a:xfrm>
          </p:grpSpPr>
          <p:pic>
            <p:nvPicPr>
              <p:cNvPr id="476162" name="Picture 2" descr="PPT2B"/>
              <p:cNvPicPr>
                <a:picLocks noChangeAspect="1" noChangeArrowheads="1"/>
              </p:cNvPicPr>
              <p:nvPr/>
            </p:nvPicPr>
            <p:blipFill rotWithShape="1">
              <a:blip r:embed="rId3" cstate="print"/>
              <a:srcRect b="16555"/>
              <a:stretch/>
            </p:blipFill>
            <p:spPr bwMode="auto">
              <a:xfrm>
                <a:off x="25031" y="0"/>
                <a:ext cx="9156700" cy="5733256"/>
              </a:xfrm>
              <a:prstGeom prst="rect">
                <a:avLst/>
              </a:prstGeom>
              <a:noFill/>
              <a:ln w="9525">
                <a:noFill/>
                <a:miter lim="800000"/>
                <a:headEnd/>
                <a:tailEnd/>
              </a:ln>
              <a:effectLst/>
            </p:spPr>
          </p:pic>
          <p:cxnSp>
            <p:nvCxnSpPr>
              <p:cNvPr id="6" name="Straight Connector 5">
                <a:extLst>
                  <a:ext uri="{FF2B5EF4-FFF2-40B4-BE49-F238E27FC236}">
                    <a16:creationId xmlns:a16="http://schemas.microsoft.com/office/drawing/2014/main" id="{FD3E32F8-767C-4EFB-BFA2-D45EF234FB76}"/>
                  </a:ext>
                </a:extLst>
              </p:cNvPr>
              <p:cNvCxnSpPr/>
              <p:nvPr/>
            </p:nvCxnSpPr>
            <p:spPr>
              <a:xfrm>
                <a:off x="7596336" y="1340768"/>
                <a:ext cx="72008" cy="4248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6F586F-802A-4A45-B5E4-F35B26B5690C}"/>
                  </a:ext>
                </a:extLst>
              </p:cNvPr>
              <p:cNvCxnSpPr>
                <a:cxnSpLocks/>
              </p:cNvCxnSpPr>
              <p:nvPr/>
            </p:nvCxnSpPr>
            <p:spPr>
              <a:xfrm flipH="1">
                <a:off x="7596336" y="1340768"/>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19B246-564A-4C9E-98F9-10C2CFCB87D7}"/>
                  </a:ext>
                </a:extLst>
              </p:cNvPr>
              <p:cNvCxnSpPr>
                <a:cxnSpLocks/>
              </p:cNvCxnSpPr>
              <p:nvPr/>
            </p:nvCxnSpPr>
            <p:spPr>
              <a:xfrm flipV="1">
                <a:off x="8892480" y="1340768"/>
                <a:ext cx="0" cy="424847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2544A81F-D462-4A99-80B4-AB0B481E05EF}"/>
                </a:ext>
              </a:extLst>
            </p:cNvPr>
            <p:cNvCxnSpPr>
              <a:cxnSpLocks/>
            </p:cNvCxnSpPr>
            <p:nvPr/>
          </p:nvCxnSpPr>
          <p:spPr>
            <a:xfrm>
              <a:off x="7668344" y="5589240"/>
              <a:ext cx="1224136"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0152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16632"/>
            <a:ext cx="9144000" cy="70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it-IT" sz="3200" b="1" dirty="0" err="1">
                <a:solidFill>
                  <a:schemeClr val="accent6">
                    <a:lumMod val="75000"/>
                  </a:schemeClr>
                </a:solidFill>
              </a:rPr>
              <a:t>ToT</a:t>
            </a:r>
            <a:r>
              <a:rPr lang="en-US" altLang="it-IT" sz="3200" b="1" dirty="0">
                <a:solidFill>
                  <a:schemeClr val="accent6">
                    <a:lumMod val="75000"/>
                  </a:schemeClr>
                </a:solidFill>
              </a:rPr>
              <a:t> and development:</a:t>
            </a:r>
            <a:br>
              <a:rPr lang="en-US" altLang="it-IT" sz="3200" b="1" dirty="0">
                <a:solidFill>
                  <a:schemeClr val="accent6">
                    <a:lumMod val="75000"/>
                  </a:schemeClr>
                </a:solidFill>
              </a:rPr>
            </a:br>
            <a:br>
              <a:rPr lang="en-US" altLang="it-IT" sz="3200" b="1" dirty="0">
                <a:solidFill>
                  <a:schemeClr val="accent6">
                    <a:lumMod val="75000"/>
                  </a:schemeClr>
                </a:solidFill>
              </a:rPr>
            </a:br>
            <a:endParaRPr lang="en-US" altLang="it-IT" sz="3200" b="1" dirty="0">
              <a:solidFill>
                <a:schemeClr val="accent6">
                  <a:lumMod val="75000"/>
                </a:schemeClr>
              </a:solidFill>
            </a:endParaRPr>
          </a:p>
        </p:txBody>
      </p:sp>
      <p:sp>
        <p:nvSpPr>
          <p:cNvPr id="2" name="CasellaDiTesto 1"/>
          <p:cNvSpPr txBox="1"/>
          <p:nvPr/>
        </p:nvSpPr>
        <p:spPr>
          <a:xfrm>
            <a:off x="179512" y="5082398"/>
            <a:ext cx="8787043" cy="978729"/>
          </a:xfrm>
          <a:prstGeom prst="rect">
            <a:avLst/>
          </a:prstGeom>
          <a:noFill/>
        </p:spPr>
        <p:txBody>
          <a:bodyPr wrap="square" rtlCol="0">
            <a:spAutoFit/>
          </a:bodyPr>
          <a:lstStyle/>
          <a:p>
            <a:pPr algn="just">
              <a:lnSpc>
                <a:spcPct val="80000"/>
              </a:lnSpc>
            </a:pPr>
            <a:r>
              <a:rPr lang="en-US" altLang="it-IT" dirty="0"/>
              <a:t>The </a:t>
            </a:r>
            <a:r>
              <a:rPr lang="en-US" altLang="it-IT" b="1" dirty="0"/>
              <a:t>secular downward trend</a:t>
            </a:r>
            <a:r>
              <a:rPr lang="en-US" altLang="it-IT" dirty="0"/>
              <a:t> in the prices of primary commodities relative to those of manufactures </a:t>
            </a:r>
            <a:r>
              <a:rPr lang="en-US" altLang="it-IT" i="1" dirty="0"/>
              <a:t>Implications</a:t>
            </a:r>
            <a:r>
              <a:rPr lang="en-US" altLang="it-IT" dirty="0"/>
              <a:t>: the deterioration in the terms of trade of developing countries (commodity producers/exporters) vis-a-vis Developed countries (manufacture producers/exporters)</a:t>
            </a:r>
            <a:endParaRPr lang="it-IT" dirty="0"/>
          </a:p>
        </p:txBody>
      </p:sp>
      <p:grpSp>
        <p:nvGrpSpPr>
          <p:cNvPr id="54279" name="Group 54278">
            <a:extLst>
              <a:ext uri="{FF2B5EF4-FFF2-40B4-BE49-F238E27FC236}">
                <a16:creationId xmlns:a16="http://schemas.microsoft.com/office/drawing/2014/main" id="{B568F1C9-1822-4AD2-A3CC-3AB160E25FB5}"/>
              </a:ext>
            </a:extLst>
          </p:cNvPr>
          <p:cNvGrpSpPr/>
          <p:nvPr/>
        </p:nvGrpSpPr>
        <p:grpSpPr>
          <a:xfrm>
            <a:off x="271872" y="839676"/>
            <a:ext cx="8600256" cy="4030779"/>
            <a:chOff x="366299" y="899250"/>
            <a:chExt cx="8600256" cy="4030779"/>
          </a:xfrm>
        </p:grpSpPr>
        <p:sp>
          <p:nvSpPr>
            <p:cNvPr id="54275" name="Text Box 3"/>
            <p:cNvSpPr txBox="1">
              <a:spLocks noChangeArrowheads="1"/>
            </p:cNvSpPr>
            <p:nvPr/>
          </p:nvSpPr>
          <p:spPr bwMode="auto">
            <a:xfrm>
              <a:off x="1475656" y="4560697"/>
              <a:ext cx="69741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b="1" dirty="0">
                  <a:solidFill>
                    <a:schemeClr val="accent6"/>
                  </a:solidFill>
                </a:rPr>
                <a:t>Non-fuel primary commodities </a:t>
              </a:r>
              <a:r>
                <a:rPr lang="en-GB" altLang="it-IT" sz="1700" b="1" dirty="0">
                  <a:solidFill>
                    <a:schemeClr val="accent6"/>
                  </a:solidFill>
                  <a:effectLst>
                    <a:outerShdw blurRad="38100" dist="38100" dir="2700000" algn="tl">
                      <a:srgbClr val="C0C0C0"/>
                    </a:outerShdw>
                  </a:effectLst>
                </a:rPr>
                <a:t>(1960–2005, 2000=100)</a:t>
              </a:r>
            </a:p>
          </p:txBody>
        </p:sp>
        <p:grpSp>
          <p:nvGrpSpPr>
            <p:cNvPr id="54278" name="Group 54277">
              <a:extLst>
                <a:ext uri="{FF2B5EF4-FFF2-40B4-BE49-F238E27FC236}">
                  <a16:creationId xmlns:a16="http://schemas.microsoft.com/office/drawing/2014/main" id="{30CF9A03-BB8C-4552-9C2F-963E638429AE}"/>
                </a:ext>
              </a:extLst>
            </p:cNvPr>
            <p:cNvGrpSpPr/>
            <p:nvPr/>
          </p:nvGrpSpPr>
          <p:grpSpPr>
            <a:xfrm>
              <a:off x="366299" y="899250"/>
              <a:ext cx="8600256" cy="3737092"/>
              <a:chOff x="336334" y="1560454"/>
              <a:chExt cx="8600256" cy="3737092"/>
            </a:xfrm>
          </p:grpSpPr>
          <p:pic>
            <p:nvPicPr>
              <p:cNvPr id="542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794" t="15169" r="6307" b="-259"/>
              <a:stretch/>
            </p:blipFill>
            <p:spPr bwMode="auto">
              <a:xfrm>
                <a:off x="336334" y="1560454"/>
                <a:ext cx="8600256" cy="373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4">
                <a:extLst>
                  <a:ext uri="{FF2B5EF4-FFF2-40B4-BE49-F238E27FC236}">
                    <a16:creationId xmlns:a16="http://schemas.microsoft.com/office/drawing/2014/main" id="{4924243C-3920-4BBB-8420-15AF4B60FE4F}"/>
                  </a:ext>
                </a:extLst>
              </p:cNvPr>
              <p:cNvGrpSpPr>
                <a:grpSpLocks noChangeAspect="1"/>
              </p:cNvGrpSpPr>
              <p:nvPr/>
            </p:nvGrpSpPr>
            <p:grpSpPr bwMode="auto">
              <a:xfrm>
                <a:off x="5076056" y="1772816"/>
                <a:ext cx="3469257" cy="762000"/>
                <a:chOff x="1610" y="3008"/>
                <a:chExt cx="3744" cy="480"/>
              </a:xfrm>
            </p:grpSpPr>
            <p:sp>
              <p:nvSpPr>
                <p:cNvPr id="4" name="AutoShape 3">
                  <a:extLst>
                    <a:ext uri="{FF2B5EF4-FFF2-40B4-BE49-F238E27FC236}">
                      <a16:creationId xmlns:a16="http://schemas.microsoft.com/office/drawing/2014/main" id="{1DDCE74B-CE78-4C59-AAF0-63129A3FF195}"/>
                    </a:ext>
                  </a:extLst>
                </p:cNvPr>
                <p:cNvSpPr>
                  <a:spLocks noChangeAspect="1" noChangeArrowheads="1" noTextEdit="1"/>
                </p:cNvSpPr>
                <p:nvPr/>
              </p:nvSpPr>
              <p:spPr bwMode="auto">
                <a:xfrm>
                  <a:off x="1610" y="3008"/>
                  <a:ext cx="3744"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 name="Rectangle 5">
                  <a:extLst>
                    <a:ext uri="{FF2B5EF4-FFF2-40B4-BE49-F238E27FC236}">
                      <a16:creationId xmlns:a16="http://schemas.microsoft.com/office/drawing/2014/main" id="{3A89CCF7-01FE-4A6C-9203-BC6E366579B6}"/>
                    </a:ext>
                  </a:extLst>
                </p:cNvPr>
                <p:cNvSpPr>
                  <a:spLocks noChangeArrowheads="1"/>
                </p:cNvSpPr>
                <p:nvPr/>
              </p:nvSpPr>
              <p:spPr bwMode="auto">
                <a:xfrm>
                  <a:off x="3016" y="3008"/>
                  <a:ext cx="2352"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 name="Rectangle 6">
                  <a:extLst>
                    <a:ext uri="{FF2B5EF4-FFF2-40B4-BE49-F238E27FC236}">
                      <a16:creationId xmlns:a16="http://schemas.microsoft.com/office/drawing/2014/main" id="{34DFAFAF-F35A-48BB-B3FA-E0ADA8EEF0C5}"/>
                    </a:ext>
                  </a:extLst>
                </p:cNvPr>
                <p:cNvSpPr>
                  <a:spLocks noChangeArrowheads="1"/>
                </p:cNvSpPr>
                <p:nvPr/>
              </p:nvSpPr>
              <p:spPr bwMode="auto">
                <a:xfrm>
                  <a:off x="3070" y="3021"/>
                  <a:ext cx="13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err="1">
                      <a:ln>
                        <a:noFill/>
                      </a:ln>
                      <a:solidFill>
                        <a:srgbClr val="000000"/>
                      </a:solidFill>
                      <a:effectLst/>
                      <a:latin typeface="Helvetica" panose="020B0604020202020204" pitchFamily="34" charset="0"/>
                    </a:rPr>
                    <a:t>Nominal</a:t>
                  </a:r>
                  <a:r>
                    <a:rPr kumimoji="0" lang="it-IT" altLang="it-IT" sz="1300" b="0" i="0" u="none" strike="noStrike" cap="none" normalizeH="0" baseline="0" dirty="0">
                      <a:ln>
                        <a:noFill/>
                      </a:ln>
                      <a:solidFill>
                        <a:srgbClr val="000000"/>
                      </a:solidFill>
                      <a:effectLst/>
                      <a:latin typeface="Helvetica" panose="020B0604020202020204" pitchFamily="34" charset="0"/>
                    </a:rPr>
                    <a:t> price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1082880E-08E4-443D-ABB4-9D4E30835065}"/>
                    </a:ext>
                  </a:extLst>
                </p:cNvPr>
                <p:cNvSpPr>
                  <a:spLocks noChangeArrowheads="1"/>
                </p:cNvSpPr>
                <p:nvPr/>
              </p:nvSpPr>
              <p:spPr bwMode="auto">
                <a:xfrm>
                  <a:off x="3070" y="3157"/>
                  <a:ext cx="10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00"/>
                      </a:solidFill>
                      <a:effectLst/>
                      <a:latin typeface="Helvetica" panose="020B0604020202020204" pitchFamily="34" charset="0"/>
                    </a:rPr>
                    <a:t>Real price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D0585AEF-6AA2-4B92-B56C-44262A08EE0D}"/>
                    </a:ext>
                  </a:extLst>
                </p:cNvPr>
                <p:cNvSpPr>
                  <a:spLocks noChangeArrowheads="1"/>
                </p:cNvSpPr>
                <p:nvPr/>
              </p:nvSpPr>
              <p:spPr bwMode="auto">
                <a:xfrm>
                  <a:off x="3070" y="3287"/>
                  <a:ext cx="190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a:ln>
                        <a:noFill/>
                      </a:ln>
                      <a:solidFill>
                        <a:srgbClr val="000000"/>
                      </a:solidFill>
                      <a:effectLst/>
                      <a:latin typeface="Helvetica" panose="020B0604020202020204" pitchFamily="34" charset="0"/>
                    </a:rPr>
                    <a:t>Real price trendline</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9" name="Line 9">
                  <a:extLst>
                    <a:ext uri="{FF2B5EF4-FFF2-40B4-BE49-F238E27FC236}">
                      <a16:creationId xmlns:a16="http://schemas.microsoft.com/office/drawing/2014/main" id="{13677624-4D38-4943-8B27-61F3A6455992}"/>
                    </a:ext>
                  </a:extLst>
                </p:cNvPr>
                <p:cNvSpPr>
                  <a:spLocks noChangeShapeType="1"/>
                </p:cNvSpPr>
                <p:nvPr/>
              </p:nvSpPr>
              <p:spPr bwMode="auto">
                <a:xfrm>
                  <a:off x="1664" y="3118"/>
                  <a:ext cx="1081" cy="0"/>
                </a:xfrm>
                <a:prstGeom prst="line">
                  <a:avLst/>
                </a:prstGeom>
                <a:noFill/>
                <a:ln w="22225">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Rectangle 10">
                  <a:extLst>
                    <a:ext uri="{FF2B5EF4-FFF2-40B4-BE49-F238E27FC236}">
                      <a16:creationId xmlns:a16="http://schemas.microsoft.com/office/drawing/2014/main" id="{4A212B91-79FB-46AB-9226-7CAB9B91C3B9}"/>
                    </a:ext>
                  </a:extLst>
                </p:cNvPr>
                <p:cNvSpPr>
                  <a:spLocks noChangeArrowheads="1"/>
                </p:cNvSpPr>
                <p:nvPr/>
              </p:nvSpPr>
              <p:spPr bwMode="auto">
                <a:xfrm>
                  <a:off x="1637" y="3254"/>
                  <a:ext cx="1081" cy="2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nvGrpSpPr>
                <p:cNvPr id="11" name="Group 31">
                  <a:extLst>
                    <a:ext uri="{FF2B5EF4-FFF2-40B4-BE49-F238E27FC236}">
                      <a16:creationId xmlns:a16="http://schemas.microsoft.com/office/drawing/2014/main" id="{CC57018E-612F-47C9-A44C-F82A4047620C}"/>
                    </a:ext>
                  </a:extLst>
                </p:cNvPr>
                <p:cNvGrpSpPr>
                  <a:grpSpLocks/>
                </p:cNvGrpSpPr>
                <p:nvPr/>
              </p:nvGrpSpPr>
              <p:grpSpPr bwMode="auto">
                <a:xfrm>
                  <a:off x="1637" y="3410"/>
                  <a:ext cx="1054" cy="13"/>
                  <a:chOff x="1637" y="3410"/>
                  <a:chExt cx="1054" cy="13"/>
                </a:xfrm>
              </p:grpSpPr>
              <p:sp>
                <p:nvSpPr>
                  <p:cNvPr id="12" name="Rectangle 11">
                    <a:extLst>
                      <a:ext uri="{FF2B5EF4-FFF2-40B4-BE49-F238E27FC236}">
                        <a16:creationId xmlns:a16="http://schemas.microsoft.com/office/drawing/2014/main" id="{32FC9289-A77B-4FB9-80E9-D50BC0EA57F9}"/>
                      </a:ext>
                    </a:extLst>
                  </p:cNvPr>
                  <p:cNvSpPr>
                    <a:spLocks noChangeArrowheads="1"/>
                  </p:cNvSpPr>
                  <p:nvPr/>
                </p:nvSpPr>
                <p:spPr bwMode="auto">
                  <a:xfrm>
                    <a:off x="1637"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 name="Rectangle 12">
                    <a:extLst>
                      <a:ext uri="{FF2B5EF4-FFF2-40B4-BE49-F238E27FC236}">
                        <a16:creationId xmlns:a16="http://schemas.microsoft.com/office/drawing/2014/main" id="{375EC00E-1B58-4E40-BF3E-A8936A892603}"/>
                      </a:ext>
                    </a:extLst>
                  </p:cNvPr>
                  <p:cNvSpPr>
                    <a:spLocks noChangeArrowheads="1"/>
                  </p:cNvSpPr>
                  <p:nvPr/>
                </p:nvSpPr>
                <p:spPr bwMode="auto">
                  <a:xfrm>
                    <a:off x="1691"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 name="Rectangle 13">
                    <a:extLst>
                      <a:ext uri="{FF2B5EF4-FFF2-40B4-BE49-F238E27FC236}">
                        <a16:creationId xmlns:a16="http://schemas.microsoft.com/office/drawing/2014/main" id="{896A7E36-B402-49F2-B773-C39A41D2F255}"/>
                      </a:ext>
                    </a:extLst>
                  </p:cNvPr>
                  <p:cNvSpPr>
                    <a:spLocks noChangeArrowheads="1"/>
                  </p:cNvSpPr>
                  <p:nvPr/>
                </p:nvSpPr>
                <p:spPr bwMode="auto">
                  <a:xfrm>
                    <a:off x="1745"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 name="Rectangle 14">
                    <a:extLst>
                      <a:ext uri="{FF2B5EF4-FFF2-40B4-BE49-F238E27FC236}">
                        <a16:creationId xmlns:a16="http://schemas.microsoft.com/office/drawing/2014/main" id="{3C1DA8B2-DF93-44D2-A0BA-0A527CD501D7}"/>
                      </a:ext>
                    </a:extLst>
                  </p:cNvPr>
                  <p:cNvSpPr>
                    <a:spLocks noChangeArrowheads="1"/>
                  </p:cNvSpPr>
                  <p:nvPr/>
                </p:nvSpPr>
                <p:spPr bwMode="auto">
                  <a:xfrm>
                    <a:off x="1799"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 name="Rectangle 15">
                    <a:extLst>
                      <a:ext uri="{FF2B5EF4-FFF2-40B4-BE49-F238E27FC236}">
                        <a16:creationId xmlns:a16="http://schemas.microsoft.com/office/drawing/2014/main" id="{957DBC48-2F60-47A1-8377-B20717CBFC2B}"/>
                      </a:ext>
                    </a:extLst>
                  </p:cNvPr>
                  <p:cNvSpPr>
                    <a:spLocks noChangeArrowheads="1"/>
                  </p:cNvSpPr>
                  <p:nvPr/>
                </p:nvSpPr>
                <p:spPr bwMode="auto">
                  <a:xfrm>
                    <a:off x="1853"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 name="Rectangle 16">
                    <a:extLst>
                      <a:ext uri="{FF2B5EF4-FFF2-40B4-BE49-F238E27FC236}">
                        <a16:creationId xmlns:a16="http://schemas.microsoft.com/office/drawing/2014/main" id="{7AA2A14D-BE67-457A-AA7C-8B08E8277AC7}"/>
                      </a:ext>
                    </a:extLst>
                  </p:cNvPr>
                  <p:cNvSpPr>
                    <a:spLocks noChangeArrowheads="1"/>
                  </p:cNvSpPr>
                  <p:nvPr/>
                </p:nvSpPr>
                <p:spPr bwMode="auto">
                  <a:xfrm>
                    <a:off x="1907"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8" name="Rectangle 17">
                    <a:extLst>
                      <a:ext uri="{FF2B5EF4-FFF2-40B4-BE49-F238E27FC236}">
                        <a16:creationId xmlns:a16="http://schemas.microsoft.com/office/drawing/2014/main" id="{5DF98B0C-B51C-493C-B2B7-A3F1BAAE2A8B}"/>
                      </a:ext>
                    </a:extLst>
                  </p:cNvPr>
                  <p:cNvSpPr>
                    <a:spLocks noChangeArrowheads="1"/>
                  </p:cNvSpPr>
                  <p:nvPr/>
                </p:nvSpPr>
                <p:spPr bwMode="auto">
                  <a:xfrm>
                    <a:off x="1961"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9" name="Rectangle 18">
                    <a:extLst>
                      <a:ext uri="{FF2B5EF4-FFF2-40B4-BE49-F238E27FC236}">
                        <a16:creationId xmlns:a16="http://schemas.microsoft.com/office/drawing/2014/main" id="{4553697A-D78D-42BD-9D98-A6CBEF86C861}"/>
                      </a:ext>
                    </a:extLst>
                  </p:cNvPr>
                  <p:cNvSpPr>
                    <a:spLocks noChangeArrowheads="1"/>
                  </p:cNvSpPr>
                  <p:nvPr/>
                </p:nvSpPr>
                <p:spPr bwMode="auto">
                  <a:xfrm>
                    <a:off x="2015" y="3410"/>
                    <a:ext cx="28"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 name="Rectangle 19">
                    <a:extLst>
                      <a:ext uri="{FF2B5EF4-FFF2-40B4-BE49-F238E27FC236}">
                        <a16:creationId xmlns:a16="http://schemas.microsoft.com/office/drawing/2014/main" id="{0842817E-7195-440C-9A34-D437F9598CC4}"/>
                      </a:ext>
                    </a:extLst>
                  </p:cNvPr>
                  <p:cNvSpPr>
                    <a:spLocks noChangeArrowheads="1"/>
                  </p:cNvSpPr>
                  <p:nvPr/>
                </p:nvSpPr>
                <p:spPr bwMode="auto">
                  <a:xfrm>
                    <a:off x="2070"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1" name="Rectangle 20">
                    <a:extLst>
                      <a:ext uri="{FF2B5EF4-FFF2-40B4-BE49-F238E27FC236}">
                        <a16:creationId xmlns:a16="http://schemas.microsoft.com/office/drawing/2014/main" id="{BD1718CA-A6AE-46A2-ACA7-4AC3887A1E98}"/>
                      </a:ext>
                    </a:extLst>
                  </p:cNvPr>
                  <p:cNvSpPr>
                    <a:spLocks noChangeArrowheads="1"/>
                  </p:cNvSpPr>
                  <p:nvPr/>
                </p:nvSpPr>
                <p:spPr bwMode="auto">
                  <a:xfrm>
                    <a:off x="2124"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2" name="Rectangle 21">
                    <a:extLst>
                      <a:ext uri="{FF2B5EF4-FFF2-40B4-BE49-F238E27FC236}">
                        <a16:creationId xmlns:a16="http://schemas.microsoft.com/office/drawing/2014/main" id="{A06935FF-0B71-49C6-BF82-599A8626E474}"/>
                      </a:ext>
                    </a:extLst>
                  </p:cNvPr>
                  <p:cNvSpPr>
                    <a:spLocks noChangeArrowheads="1"/>
                  </p:cNvSpPr>
                  <p:nvPr/>
                </p:nvSpPr>
                <p:spPr bwMode="auto">
                  <a:xfrm>
                    <a:off x="2178"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3" name="Rectangle 22">
                    <a:extLst>
                      <a:ext uri="{FF2B5EF4-FFF2-40B4-BE49-F238E27FC236}">
                        <a16:creationId xmlns:a16="http://schemas.microsoft.com/office/drawing/2014/main" id="{C585F805-C172-486E-8D7B-D6C41774DF99}"/>
                      </a:ext>
                    </a:extLst>
                  </p:cNvPr>
                  <p:cNvSpPr>
                    <a:spLocks noChangeArrowheads="1"/>
                  </p:cNvSpPr>
                  <p:nvPr/>
                </p:nvSpPr>
                <p:spPr bwMode="auto">
                  <a:xfrm>
                    <a:off x="2232"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4" name="Rectangle 23">
                    <a:extLst>
                      <a:ext uri="{FF2B5EF4-FFF2-40B4-BE49-F238E27FC236}">
                        <a16:creationId xmlns:a16="http://schemas.microsoft.com/office/drawing/2014/main" id="{3D1334EE-145C-4A5E-A1C2-218BC7D0E863}"/>
                      </a:ext>
                    </a:extLst>
                  </p:cNvPr>
                  <p:cNvSpPr>
                    <a:spLocks noChangeArrowheads="1"/>
                  </p:cNvSpPr>
                  <p:nvPr/>
                </p:nvSpPr>
                <p:spPr bwMode="auto">
                  <a:xfrm>
                    <a:off x="2286"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5" name="Rectangle 24">
                    <a:extLst>
                      <a:ext uri="{FF2B5EF4-FFF2-40B4-BE49-F238E27FC236}">
                        <a16:creationId xmlns:a16="http://schemas.microsoft.com/office/drawing/2014/main" id="{928E8DFC-F9F1-4F32-A2C5-1862C3B8AC0D}"/>
                      </a:ext>
                    </a:extLst>
                  </p:cNvPr>
                  <p:cNvSpPr>
                    <a:spLocks noChangeArrowheads="1"/>
                  </p:cNvSpPr>
                  <p:nvPr/>
                </p:nvSpPr>
                <p:spPr bwMode="auto">
                  <a:xfrm>
                    <a:off x="2340"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6" name="Rectangle 25">
                    <a:extLst>
                      <a:ext uri="{FF2B5EF4-FFF2-40B4-BE49-F238E27FC236}">
                        <a16:creationId xmlns:a16="http://schemas.microsoft.com/office/drawing/2014/main" id="{33E36685-5404-4EBE-8436-79D747EBC6CD}"/>
                      </a:ext>
                    </a:extLst>
                  </p:cNvPr>
                  <p:cNvSpPr>
                    <a:spLocks noChangeArrowheads="1"/>
                  </p:cNvSpPr>
                  <p:nvPr/>
                </p:nvSpPr>
                <p:spPr bwMode="auto">
                  <a:xfrm>
                    <a:off x="2394"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7" name="Rectangle 26">
                    <a:extLst>
                      <a:ext uri="{FF2B5EF4-FFF2-40B4-BE49-F238E27FC236}">
                        <a16:creationId xmlns:a16="http://schemas.microsoft.com/office/drawing/2014/main" id="{06CD372A-6007-455A-9ADA-95DF978B00C1}"/>
                      </a:ext>
                    </a:extLst>
                  </p:cNvPr>
                  <p:cNvSpPr>
                    <a:spLocks noChangeArrowheads="1"/>
                  </p:cNvSpPr>
                  <p:nvPr/>
                </p:nvSpPr>
                <p:spPr bwMode="auto">
                  <a:xfrm>
                    <a:off x="2448"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8" name="Rectangle 27">
                    <a:extLst>
                      <a:ext uri="{FF2B5EF4-FFF2-40B4-BE49-F238E27FC236}">
                        <a16:creationId xmlns:a16="http://schemas.microsoft.com/office/drawing/2014/main" id="{749E07A9-E4E6-4EF2-84C4-6E36F77C89E3}"/>
                      </a:ext>
                    </a:extLst>
                  </p:cNvPr>
                  <p:cNvSpPr>
                    <a:spLocks noChangeArrowheads="1"/>
                  </p:cNvSpPr>
                  <p:nvPr/>
                </p:nvSpPr>
                <p:spPr bwMode="auto">
                  <a:xfrm>
                    <a:off x="2502"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9" name="Rectangle 28">
                    <a:extLst>
                      <a:ext uri="{FF2B5EF4-FFF2-40B4-BE49-F238E27FC236}">
                        <a16:creationId xmlns:a16="http://schemas.microsoft.com/office/drawing/2014/main" id="{4ED99F26-08FD-4459-8985-F0801250405A}"/>
                      </a:ext>
                    </a:extLst>
                  </p:cNvPr>
                  <p:cNvSpPr>
                    <a:spLocks noChangeArrowheads="1"/>
                  </p:cNvSpPr>
                  <p:nvPr/>
                </p:nvSpPr>
                <p:spPr bwMode="auto">
                  <a:xfrm>
                    <a:off x="2556"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0" name="Rectangle 29">
                    <a:extLst>
                      <a:ext uri="{FF2B5EF4-FFF2-40B4-BE49-F238E27FC236}">
                        <a16:creationId xmlns:a16="http://schemas.microsoft.com/office/drawing/2014/main" id="{DD00AB51-8DDC-4CD5-88CE-8C5BFCB7FFB4}"/>
                      </a:ext>
                    </a:extLst>
                  </p:cNvPr>
                  <p:cNvSpPr>
                    <a:spLocks noChangeArrowheads="1"/>
                  </p:cNvSpPr>
                  <p:nvPr/>
                </p:nvSpPr>
                <p:spPr bwMode="auto">
                  <a:xfrm>
                    <a:off x="2610"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1" name="Rectangle 30">
                    <a:extLst>
                      <a:ext uri="{FF2B5EF4-FFF2-40B4-BE49-F238E27FC236}">
                        <a16:creationId xmlns:a16="http://schemas.microsoft.com/office/drawing/2014/main" id="{1F8860D3-7522-48FF-B672-CF10FD163330}"/>
                      </a:ext>
                    </a:extLst>
                  </p:cNvPr>
                  <p:cNvSpPr>
                    <a:spLocks noChangeArrowheads="1"/>
                  </p:cNvSpPr>
                  <p:nvPr/>
                </p:nvSpPr>
                <p:spPr bwMode="auto">
                  <a:xfrm>
                    <a:off x="2664" y="3410"/>
                    <a:ext cx="27" cy="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grpSp>
        </p:grpSp>
      </p:grpSp>
    </p:spTree>
    <p:extLst>
      <p:ext uri="{BB962C8B-B14F-4D97-AF65-F5344CB8AC3E}">
        <p14:creationId xmlns:p14="http://schemas.microsoft.com/office/powerpoint/2010/main" val="3928693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5F3508-7F39-418C-A7F3-C137C78CD255}"/>
              </a:ext>
            </a:extLst>
          </p:cNvPr>
          <p:cNvSpPr>
            <a:spLocks noGrp="1"/>
          </p:cNvSpPr>
          <p:nvPr>
            <p:ph type="title"/>
          </p:nvPr>
        </p:nvSpPr>
        <p:spPr/>
        <p:txBody>
          <a:bodyPr/>
          <a:lstStyle/>
          <a:p>
            <a:r>
              <a:rPr lang="it-IT" dirty="0" err="1">
                <a:solidFill>
                  <a:schemeClr val="accent6">
                    <a:lumMod val="75000"/>
                  </a:schemeClr>
                </a:solidFill>
              </a:rPr>
              <a:t>Terms</a:t>
            </a:r>
            <a:r>
              <a:rPr lang="it-IT" dirty="0">
                <a:solidFill>
                  <a:schemeClr val="accent6">
                    <a:lumMod val="75000"/>
                  </a:schemeClr>
                </a:solidFill>
              </a:rPr>
              <a:t> of trade: food </a:t>
            </a:r>
            <a:r>
              <a:rPr lang="it-IT" dirty="0" err="1">
                <a:solidFill>
                  <a:schemeClr val="accent6">
                    <a:lumMod val="75000"/>
                  </a:schemeClr>
                </a:solidFill>
              </a:rPr>
              <a:t>crops</a:t>
            </a:r>
            <a:r>
              <a:rPr lang="it-IT" dirty="0">
                <a:solidFill>
                  <a:schemeClr val="accent6">
                    <a:lumMod val="75000"/>
                  </a:schemeClr>
                </a:solidFill>
              </a:rPr>
              <a:t> vs </a:t>
            </a:r>
            <a:r>
              <a:rPr lang="it-IT" dirty="0" err="1">
                <a:solidFill>
                  <a:schemeClr val="accent6">
                    <a:lumMod val="75000"/>
                  </a:schemeClr>
                </a:solidFill>
              </a:rPr>
              <a:t>oil</a:t>
            </a:r>
            <a:endParaRPr lang="en-US" dirty="0"/>
          </a:p>
        </p:txBody>
      </p:sp>
      <p:pic>
        <p:nvPicPr>
          <p:cNvPr id="10" name="Content Placeholder 9">
            <a:extLst>
              <a:ext uri="{FF2B5EF4-FFF2-40B4-BE49-F238E27FC236}">
                <a16:creationId xmlns:a16="http://schemas.microsoft.com/office/drawing/2014/main" id="{0ADA8FBC-A4A6-4BEB-948E-7093E463A46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6110" y="1600200"/>
            <a:ext cx="6411780" cy="4525963"/>
          </a:xfrm>
        </p:spPr>
      </p:pic>
    </p:spTree>
    <p:extLst>
      <p:ext uri="{BB962C8B-B14F-4D97-AF65-F5344CB8AC3E}">
        <p14:creationId xmlns:p14="http://schemas.microsoft.com/office/powerpoint/2010/main" val="2853029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p:nvPr>
        </p:nvSpPr>
        <p:spPr>
          <a:xfrm>
            <a:off x="0" y="0"/>
            <a:ext cx="8686800" cy="1124744"/>
          </a:xfrm>
        </p:spPr>
        <p:txBody>
          <a:bodyPr/>
          <a:lstStyle/>
          <a:p>
            <a:r>
              <a:rPr lang="it-IT" b="1" dirty="0" err="1">
                <a:solidFill>
                  <a:schemeClr val="accent6">
                    <a:lumMod val="75000"/>
                  </a:schemeClr>
                </a:solidFill>
              </a:rPr>
              <a:t>Summary</a:t>
            </a:r>
            <a:r>
              <a:rPr lang="it-IT" b="1" dirty="0">
                <a:solidFill>
                  <a:schemeClr val="accent6">
                    <a:lumMod val="75000"/>
                  </a:schemeClr>
                </a:solidFill>
              </a:rPr>
              <a:t> so far</a:t>
            </a:r>
          </a:p>
        </p:txBody>
      </p:sp>
      <p:sp>
        <p:nvSpPr>
          <p:cNvPr id="57347" name="Segnaposto contenuto 2"/>
          <p:cNvSpPr>
            <a:spLocks noGrp="1"/>
          </p:cNvSpPr>
          <p:nvPr>
            <p:ph idx="1"/>
          </p:nvPr>
        </p:nvSpPr>
        <p:spPr>
          <a:xfrm>
            <a:off x="395536" y="1124744"/>
            <a:ext cx="8291264" cy="5001419"/>
          </a:xfrm>
        </p:spPr>
        <p:txBody>
          <a:bodyPr/>
          <a:lstStyle/>
          <a:p>
            <a:endParaRPr lang="it-IT" b="1" dirty="0"/>
          </a:p>
          <a:p>
            <a:r>
              <a:rPr lang="it-IT" b="1" dirty="0"/>
              <a:t>Smith:</a:t>
            </a:r>
            <a:r>
              <a:rPr lang="it-IT" dirty="0"/>
              <a:t> </a:t>
            </a:r>
            <a:r>
              <a:rPr lang="it-IT" dirty="0" err="1"/>
              <a:t>absolute</a:t>
            </a:r>
            <a:r>
              <a:rPr lang="it-IT" dirty="0"/>
              <a:t> </a:t>
            </a:r>
            <a:r>
              <a:rPr lang="it-IT" dirty="0" err="1"/>
              <a:t>advantages</a:t>
            </a:r>
            <a:r>
              <a:rPr lang="it-IT" dirty="0"/>
              <a:t> trigger trade</a:t>
            </a:r>
          </a:p>
          <a:p>
            <a:pPr marL="0" indent="0">
              <a:buNone/>
            </a:pPr>
            <a:endParaRPr lang="it-IT" dirty="0"/>
          </a:p>
          <a:p>
            <a:pPr marL="0" indent="0">
              <a:buNone/>
            </a:pPr>
            <a:r>
              <a:rPr lang="it-IT" dirty="0" err="1"/>
              <a:t>Then</a:t>
            </a:r>
            <a:r>
              <a:rPr lang="it-IT" dirty="0"/>
              <a:t>….</a:t>
            </a:r>
          </a:p>
          <a:p>
            <a:endParaRPr lang="it-IT" dirty="0"/>
          </a:p>
          <a:p>
            <a:r>
              <a:rPr lang="it-IT" dirty="0"/>
              <a:t>Comparative </a:t>
            </a:r>
            <a:r>
              <a:rPr lang="it-IT" dirty="0" err="1"/>
              <a:t>advantages</a:t>
            </a:r>
            <a:r>
              <a:rPr lang="it-IT" dirty="0"/>
              <a:t> are </a:t>
            </a:r>
            <a:r>
              <a:rPr lang="it-IT" dirty="0" err="1"/>
              <a:t>behind</a:t>
            </a:r>
            <a:r>
              <a:rPr lang="it-IT" dirty="0"/>
              <a:t> trade</a:t>
            </a:r>
          </a:p>
          <a:p>
            <a:pPr lvl="1"/>
            <a:r>
              <a:rPr lang="it-IT" dirty="0"/>
              <a:t> </a:t>
            </a:r>
            <a:r>
              <a:rPr lang="it-IT" dirty="0" err="1"/>
              <a:t>Based</a:t>
            </a:r>
            <a:r>
              <a:rPr lang="it-IT" dirty="0"/>
              <a:t> on technology (</a:t>
            </a:r>
            <a:r>
              <a:rPr lang="it-IT" b="1" dirty="0"/>
              <a:t>Ricardo</a:t>
            </a:r>
            <a:r>
              <a:rPr lang="it-IT" dirty="0"/>
              <a:t>) </a:t>
            </a:r>
          </a:p>
          <a:p>
            <a:pPr lvl="1"/>
            <a:r>
              <a:rPr lang="it-IT" dirty="0" err="1"/>
              <a:t>Based</a:t>
            </a:r>
            <a:r>
              <a:rPr lang="it-IT" dirty="0"/>
              <a:t> on factor </a:t>
            </a:r>
            <a:r>
              <a:rPr lang="it-IT" dirty="0" err="1"/>
              <a:t>endowments</a:t>
            </a:r>
            <a:r>
              <a:rPr lang="it-IT" dirty="0"/>
              <a:t> (</a:t>
            </a:r>
            <a:r>
              <a:rPr lang="it-IT" b="1" dirty="0"/>
              <a:t>H-O</a:t>
            </a:r>
            <a:r>
              <a:rPr lang="it-IT" dirty="0"/>
              <a:t>)</a:t>
            </a:r>
          </a:p>
        </p:txBody>
      </p:sp>
    </p:spTree>
    <p:extLst>
      <p:ext uri="{BB962C8B-B14F-4D97-AF65-F5344CB8AC3E}">
        <p14:creationId xmlns:p14="http://schemas.microsoft.com/office/powerpoint/2010/main" val="62827240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4F9C-AA2F-40A6-B961-68A2985D2798}"/>
              </a:ext>
            </a:extLst>
          </p:cNvPr>
          <p:cNvSpPr>
            <a:spLocks noGrp="1"/>
          </p:cNvSpPr>
          <p:nvPr>
            <p:ph type="title"/>
          </p:nvPr>
        </p:nvSpPr>
        <p:spPr/>
        <p:txBody>
          <a:bodyPr/>
          <a:lstStyle/>
          <a:p>
            <a:r>
              <a:rPr lang="en-US" sz="4000" dirty="0" err="1">
                <a:solidFill>
                  <a:schemeClr val="accent6">
                    <a:lumMod val="75000"/>
                  </a:schemeClr>
                </a:solidFill>
              </a:rPr>
              <a:t>ToT</a:t>
            </a:r>
            <a:r>
              <a:rPr lang="en-US" sz="4000" dirty="0">
                <a:solidFill>
                  <a:schemeClr val="accent6">
                    <a:lumMod val="75000"/>
                  </a:schemeClr>
                </a:solidFill>
              </a:rPr>
              <a:t>: oil vs non-oil developing exporters</a:t>
            </a:r>
          </a:p>
        </p:txBody>
      </p:sp>
      <p:pic>
        <p:nvPicPr>
          <p:cNvPr id="5" name="Content Placeholder 4">
            <a:extLst>
              <a:ext uri="{FF2B5EF4-FFF2-40B4-BE49-F238E27FC236}">
                <a16:creationId xmlns:a16="http://schemas.microsoft.com/office/drawing/2014/main" id="{B09F8916-CD43-46DA-A581-827CEC0FF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683" y="1600200"/>
            <a:ext cx="6542633" cy="4525963"/>
          </a:xfrm>
        </p:spPr>
      </p:pic>
    </p:spTree>
    <p:extLst>
      <p:ext uri="{BB962C8B-B14F-4D97-AF65-F5344CB8AC3E}">
        <p14:creationId xmlns:p14="http://schemas.microsoft.com/office/powerpoint/2010/main" val="3959508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8890"/>
            <a:ext cx="89154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it-IT" sz="3200" b="1" dirty="0">
                <a:solidFill>
                  <a:schemeClr val="accent6">
                    <a:lumMod val="75000"/>
                  </a:schemeClr>
                </a:solidFill>
              </a:rPr>
              <a:t>Summary: Terms of trade in selected groups of developing countries</a:t>
            </a:r>
            <a:r>
              <a:rPr lang="en-US" altLang="it-IT" sz="2400" b="1" dirty="0">
                <a:solidFill>
                  <a:schemeClr val="accent6">
                    <a:lumMod val="75000"/>
                  </a:schemeClr>
                </a:solidFill>
              </a:rPr>
              <a:t> (2000-2005)</a:t>
            </a:r>
          </a:p>
        </p:txBody>
      </p:sp>
      <p:sp>
        <p:nvSpPr>
          <p:cNvPr id="24579" name="Text Box 3"/>
          <p:cNvSpPr txBox="1">
            <a:spLocks noChangeArrowheads="1"/>
          </p:cNvSpPr>
          <p:nvPr/>
        </p:nvSpPr>
        <p:spPr bwMode="auto">
          <a:xfrm>
            <a:off x="441325" y="464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a:latin typeface="Tahoma" pitchFamily="34" charset="0"/>
            </a:endParaRPr>
          </a:p>
        </p:txBody>
      </p:sp>
      <p:pic>
        <p:nvPicPr>
          <p:cNvPr id="2458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150" r="5501"/>
          <a:stretch/>
        </p:blipFill>
        <p:spPr bwMode="auto">
          <a:xfrm>
            <a:off x="519964" y="1556792"/>
            <a:ext cx="835292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055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6C26-A379-4B95-BF99-F30C32082135}"/>
              </a:ext>
            </a:extLst>
          </p:cNvPr>
          <p:cNvSpPr>
            <a:spLocks noGrp="1"/>
          </p:cNvSpPr>
          <p:nvPr>
            <p:ph type="title"/>
          </p:nvPr>
        </p:nvSpPr>
        <p:spPr>
          <a:xfrm>
            <a:off x="611560" y="1988840"/>
            <a:ext cx="8229600" cy="1143000"/>
          </a:xfrm>
        </p:spPr>
        <p:txBody>
          <a:bodyPr/>
          <a:lstStyle/>
          <a:p>
            <a:r>
              <a:rPr lang="en-US" dirty="0">
                <a:solidFill>
                  <a:schemeClr val="accent6">
                    <a:lumMod val="75000"/>
                  </a:schemeClr>
                </a:solidFill>
              </a:rPr>
              <a:t>2. INDICES OF INTEGRATION</a:t>
            </a:r>
            <a:endParaRPr lang="it-IT" dirty="0">
              <a:solidFill>
                <a:schemeClr val="accent6">
                  <a:lumMod val="75000"/>
                </a:schemeClr>
              </a:solidFill>
            </a:endParaRPr>
          </a:p>
        </p:txBody>
      </p:sp>
      <p:sp>
        <p:nvSpPr>
          <p:cNvPr id="4" name="Content Placeholder 3">
            <a:extLst>
              <a:ext uri="{FF2B5EF4-FFF2-40B4-BE49-F238E27FC236}">
                <a16:creationId xmlns:a16="http://schemas.microsoft.com/office/drawing/2014/main" id="{0B6768EE-D6B2-4282-BEFA-EE743F3021B6}"/>
              </a:ext>
            </a:extLst>
          </p:cNvPr>
          <p:cNvSpPr>
            <a:spLocks noGrp="1"/>
          </p:cNvSpPr>
          <p:nvPr>
            <p:ph idx="1"/>
          </p:nvPr>
        </p:nvSpPr>
        <p:spPr>
          <a:xfrm>
            <a:off x="2735796" y="3750918"/>
            <a:ext cx="3672408" cy="892696"/>
          </a:xfrm>
        </p:spPr>
        <p:txBody>
          <a:bodyPr/>
          <a:lstStyle/>
          <a:p>
            <a:r>
              <a:rPr lang="en-US" sz="2000" dirty="0"/>
              <a:t>Intra-Industry Trade</a:t>
            </a:r>
          </a:p>
          <a:p>
            <a:r>
              <a:rPr lang="en-US" sz="2000" dirty="0"/>
              <a:t>Intensive vs Extensive Margin</a:t>
            </a:r>
            <a:endParaRPr lang="it-IT" sz="2000" dirty="0"/>
          </a:p>
        </p:txBody>
      </p:sp>
    </p:spTree>
    <p:extLst>
      <p:ext uri="{BB962C8B-B14F-4D97-AF65-F5344CB8AC3E}">
        <p14:creationId xmlns:p14="http://schemas.microsoft.com/office/powerpoint/2010/main" val="1642293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10097" y="246465"/>
            <a:ext cx="8521228" cy="1050925"/>
          </a:xfrm>
        </p:spPr>
        <p:txBody>
          <a:bodyPr/>
          <a:lstStyle/>
          <a:p>
            <a:r>
              <a:rPr lang="en-GB" sz="3600" dirty="0">
                <a:solidFill>
                  <a:schemeClr val="accent6">
                    <a:lumMod val="75000"/>
                  </a:schemeClr>
                </a:solidFill>
              </a:rPr>
              <a:t>The Grubel-Lloyd index of intra-industry trade</a:t>
            </a:r>
          </a:p>
        </p:txBody>
      </p:sp>
      <p:sp>
        <p:nvSpPr>
          <p:cNvPr id="151555" name="Rectangle 3"/>
          <p:cNvSpPr>
            <a:spLocks noGrp="1" noChangeArrowheads="1"/>
          </p:cNvSpPr>
          <p:nvPr>
            <p:ph type="body" idx="1"/>
          </p:nvPr>
        </p:nvSpPr>
        <p:spPr>
          <a:xfrm>
            <a:off x="410097" y="3212976"/>
            <a:ext cx="8679754" cy="3240360"/>
          </a:xfrm>
        </p:spPr>
        <p:txBody>
          <a:bodyPr/>
          <a:lstStyle/>
          <a:p>
            <a:pPr marL="0" indent="0">
              <a:buNone/>
            </a:pPr>
            <a:r>
              <a:rPr lang="en-GB" b="1" dirty="0"/>
              <a:t>Definition of Intra-industry trade</a:t>
            </a:r>
            <a:r>
              <a:rPr lang="en-GB" dirty="0"/>
              <a:t>: </a:t>
            </a:r>
            <a:r>
              <a:rPr lang="en-GB" i="1" u="sng" dirty="0"/>
              <a:t>balanced</a:t>
            </a:r>
            <a:r>
              <a:rPr lang="en-GB" i="1" dirty="0"/>
              <a:t> </a:t>
            </a:r>
            <a:r>
              <a:rPr lang="en-GB" dirty="0"/>
              <a:t>two-way trade in goods produced </a:t>
            </a:r>
            <a:r>
              <a:rPr lang="en-GB" u="sng" dirty="0"/>
              <a:t>in the same industry</a:t>
            </a:r>
          </a:p>
          <a:p>
            <a:pPr lvl="1"/>
            <a:r>
              <a:rPr lang="en-GB" dirty="0"/>
              <a:t>Inspiration: studies on trade bilateralism in the Thirties</a:t>
            </a:r>
          </a:p>
          <a:p>
            <a:pPr lvl="1"/>
            <a:r>
              <a:rPr lang="en-GB" dirty="0"/>
              <a:t>Relation with measures of similarity</a:t>
            </a:r>
          </a:p>
          <a:p>
            <a:pPr marL="457200" lvl="1" indent="0">
              <a:buNone/>
            </a:pPr>
            <a:r>
              <a:rPr lang="en-GB" dirty="0"/>
              <a:t> 	      (GL = 1 -&gt; Only intra industry trade)</a:t>
            </a:r>
          </a:p>
        </p:txBody>
      </p:sp>
      <p:sp>
        <p:nvSpPr>
          <p:cNvPr id="151556" name="Object 4"/>
          <p:cNvSpPr txBox="1"/>
          <p:nvPr/>
        </p:nvSpPr>
        <p:spPr bwMode="auto">
          <a:xfrm>
            <a:off x="4522788" y="3333750"/>
            <a:ext cx="100012" cy="190500"/>
          </a:xfrm>
          <a:prstGeom prst="rect">
            <a:avLst/>
          </a:prstGeom>
          <a:noFill/>
        </p:spPr>
        <p:txBody>
          <a:bodyPr>
            <a:normAutofit fontScale="40000" lnSpcReduction="20000"/>
          </a:bodyPr>
          <a:lstStyle/>
          <a:p>
            <a:endParaRPr lang="it-IT"/>
          </a:p>
        </p:txBody>
      </p:sp>
      <p:grpSp>
        <p:nvGrpSpPr>
          <p:cNvPr id="4" name="Group 3">
            <a:extLst>
              <a:ext uri="{FF2B5EF4-FFF2-40B4-BE49-F238E27FC236}">
                <a16:creationId xmlns:a16="http://schemas.microsoft.com/office/drawing/2014/main" id="{883C1900-D164-4A2F-AEFA-FF47A2C9E5B3}"/>
              </a:ext>
            </a:extLst>
          </p:cNvPr>
          <p:cNvGrpSpPr/>
          <p:nvPr/>
        </p:nvGrpSpPr>
        <p:grpSpPr>
          <a:xfrm>
            <a:off x="971600" y="1604370"/>
            <a:ext cx="7959725" cy="1422400"/>
            <a:chOff x="971550" y="1844675"/>
            <a:chExt cx="7959725" cy="1422400"/>
          </a:xfrm>
        </p:grpSpPr>
        <p:graphicFrame>
          <p:nvGraphicFramePr>
            <p:cNvPr id="151557" name="Object 5"/>
            <p:cNvGraphicFramePr>
              <a:graphicFrameLocks noChangeAspect="1"/>
            </p:cNvGraphicFramePr>
            <p:nvPr>
              <p:extLst>
                <p:ext uri="{D42A27DB-BD31-4B8C-83A1-F6EECF244321}">
                  <p14:modId xmlns:p14="http://schemas.microsoft.com/office/powerpoint/2010/main" val="1124624873"/>
                </p:ext>
              </p:extLst>
            </p:nvPr>
          </p:nvGraphicFramePr>
          <p:xfrm>
            <a:off x="971550" y="2133600"/>
            <a:ext cx="2368550" cy="819150"/>
          </p:xfrm>
          <a:graphic>
            <a:graphicData uri="http://schemas.openxmlformats.org/presentationml/2006/ole">
              <mc:AlternateContent xmlns:mc="http://schemas.openxmlformats.org/markup-compatibility/2006">
                <mc:Choice xmlns:v="urn:schemas-microsoft-com:vml" Requires="v">
                  <p:oleObj spid="_x0000_s384087" name="Equazione" r:id="rId4" imgW="2705040" imgH="914400" progId="Equation.3">
                    <p:embed/>
                  </p:oleObj>
                </mc:Choice>
                <mc:Fallback>
                  <p:oleObj name="Equazione" r:id="rId4" imgW="270504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133600"/>
                          <a:ext cx="236855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1558" name="Object 6"/>
            <p:cNvGraphicFramePr>
              <a:graphicFrameLocks noChangeAspect="1"/>
            </p:cNvGraphicFramePr>
            <p:nvPr>
              <p:extLst>
                <p:ext uri="{D42A27DB-BD31-4B8C-83A1-F6EECF244321}">
                  <p14:modId xmlns:p14="http://schemas.microsoft.com/office/powerpoint/2010/main" val="117811374"/>
                </p:ext>
              </p:extLst>
            </p:nvPr>
          </p:nvGraphicFramePr>
          <p:xfrm>
            <a:off x="3851275" y="1844675"/>
            <a:ext cx="5080000" cy="1422400"/>
          </p:xfrm>
          <a:graphic>
            <a:graphicData uri="http://schemas.openxmlformats.org/presentationml/2006/ole">
              <mc:AlternateContent xmlns:mc="http://schemas.openxmlformats.org/markup-compatibility/2006">
                <mc:Choice xmlns:v="urn:schemas-microsoft-com:vml" Requires="v">
                  <p:oleObj spid="_x0000_s384088" name="Equazione" r:id="rId6" imgW="5079960" imgH="1422360" progId="Equation.3">
                    <p:embed/>
                  </p:oleObj>
                </mc:Choice>
                <mc:Fallback>
                  <p:oleObj name="Equazione" r:id="rId6" imgW="5079960" imgH="14223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844675"/>
                          <a:ext cx="508000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6859954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547E-97BE-4C17-B7CF-9F5CDA69F3E9}"/>
              </a:ext>
            </a:extLst>
          </p:cNvPr>
          <p:cNvSpPr>
            <a:spLocks noGrp="1"/>
          </p:cNvSpPr>
          <p:nvPr>
            <p:ph type="title"/>
          </p:nvPr>
        </p:nvSpPr>
        <p:spPr>
          <a:xfrm>
            <a:off x="457200" y="260648"/>
            <a:ext cx="8229600" cy="1143000"/>
          </a:xfrm>
        </p:spPr>
        <p:txBody>
          <a:bodyPr/>
          <a:lstStyle/>
          <a:p>
            <a:r>
              <a:rPr lang="en-US" dirty="0">
                <a:solidFill>
                  <a:schemeClr val="accent6">
                    <a:lumMod val="75000"/>
                  </a:schemeClr>
                </a:solidFill>
              </a:rPr>
              <a:t>G-L index</a:t>
            </a:r>
          </a:p>
        </p:txBody>
      </p:sp>
      <p:pic>
        <p:nvPicPr>
          <p:cNvPr id="4874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1162050" y="1896269"/>
            <a:ext cx="68199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150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7CE4-C52A-4E4E-8D88-F4E435F8CFBA}"/>
              </a:ext>
            </a:extLst>
          </p:cNvPr>
          <p:cNvSpPr>
            <a:spLocks noGrp="1"/>
          </p:cNvSpPr>
          <p:nvPr>
            <p:ph type="title"/>
          </p:nvPr>
        </p:nvSpPr>
        <p:spPr/>
        <p:txBody>
          <a:bodyPr/>
          <a:lstStyle/>
          <a:p>
            <a:r>
              <a:rPr lang="en-US" dirty="0">
                <a:solidFill>
                  <a:schemeClr val="accent6">
                    <a:lumMod val="75000"/>
                  </a:schemeClr>
                </a:solidFill>
              </a:rPr>
              <a:t>G-L Index</a:t>
            </a:r>
          </a:p>
        </p:txBody>
      </p:sp>
      <p:pic>
        <p:nvPicPr>
          <p:cNvPr id="5" name="Content Placeholder 4">
            <a:extLst>
              <a:ext uri="{FF2B5EF4-FFF2-40B4-BE49-F238E27FC236}">
                <a16:creationId xmlns:a16="http://schemas.microsoft.com/office/drawing/2014/main" id="{53919204-0A18-41B4-B7B6-1AF31EF1E2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484" y="1600200"/>
            <a:ext cx="7111032" cy="4525963"/>
          </a:xfrm>
        </p:spPr>
      </p:pic>
    </p:spTree>
    <p:extLst>
      <p:ext uri="{BB962C8B-B14F-4D97-AF65-F5344CB8AC3E}">
        <p14:creationId xmlns:p14="http://schemas.microsoft.com/office/powerpoint/2010/main" val="3179322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79512" y="433388"/>
            <a:ext cx="8856984" cy="1266825"/>
          </a:xfrm>
        </p:spPr>
        <p:txBody>
          <a:bodyPr/>
          <a:lstStyle/>
          <a:p>
            <a:r>
              <a:rPr lang="en-GB" sz="3600" dirty="0">
                <a:solidFill>
                  <a:schemeClr val="accent6">
                    <a:lumMod val="75000"/>
                  </a:schemeClr>
                </a:solidFill>
              </a:rPr>
              <a:t>The </a:t>
            </a:r>
            <a:r>
              <a:rPr lang="en-GB" sz="3600" dirty="0" err="1">
                <a:solidFill>
                  <a:schemeClr val="accent6">
                    <a:lumMod val="75000"/>
                  </a:schemeClr>
                </a:solidFill>
              </a:rPr>
              <a:t>Vona</a:t>
            </a:r>
            <a:r>
              <a:rPr lang="en-GB" sz="3600" dirty="0">
                <a:solidFill>
                  <a:schemeClr val="accent6">
                    <a:lumMod val="75000"/>
                  </a:schemeClr>
                </a:solidFill>
              </a:rPr>
              <a:t> index of intra-industry trade</a:t>
            </a:r>
          </a:p>
        </p:txBody>
      </p:sp>
      <p:sp>
        <p:nvSpPr>
          <p:cNvPr id="152579" name="Rectangle 3"/>
          <p:cNvSpPr>
            <a:spLocks noGrp="1" noChangeArrowheads="1"/>
          </p:cNvSpPr>
          <p:nvPr>
            <p:ph type="body" idx="1"/>
          </p:nvPr>
        </p:nvSpPr>
        <p:spPr>
          <a:xfrm>
            <a:off x="179512" y="3500438"/>
            <a:ext cx="8856984" cy="3024187"/>
          </a:xfrm>
        </p:spPr>
        <p:txBody>
          <a:bodyPr/>
          <a:lstStyle/>
          <a:p>
            <a:pPr>
              <a:lnSpc>
                <a:spcPct val="90000"/>
              </a:lnSpc>
            </a:pPr>
            <a:r>
              <a:rPr lang="en-GB" b="1" dirty="0"/>
              <a:t>Definition of intra-industry trade</a:t>
            </a:r>
            <a:r>
              <a:rPr lang="en-GB" dirty="0"/>
              <a:t>:</a:t>
            </a:r>
            <a:r>
              <a:rPr lang="en-GB" b="1" dirty="0"/>
              <a:t> </a:t>
            </a:r>
            <a:r>
              <a:rPr lang="en-GB" dirty="0"/>
              <a:t>two-way flows of goods produced </a:t>
            </a:r>
            <a:r>
              <a:rPr lang="en-GB" u="sng" dirty="0"/>
              <a:t>by the same industry</a:t>
            </a:r>
            <a:r>
              <a:rPr lang="en-GB" dirty="0"/>
              <a:t>, </a:t>
            </a:r>
            <a:r>
              <a:rPr lang="en-GB" i="1" u="sng" dirty="0"/>
              <a:t>independently of their balance</a:t>
            </a:r>
          </a:p>
          <a:p>
            <a:pPr>
              <a:lnSpc>
                <a:spcPct val="90000"/>
              </a:lnSpc>
            </a:pPr>
            <a:endParaRPr lang="en-GB" dirty="0"/>
          </a:p>
          <a:p>
            <a:pPr marL="0" indent="0">
              <a:lnSpc>
                <a:spcPct val="90000"/>
              </a:lnSpc>
              <a:buNone/>
            </a:pPr>
            <a:r>
              <a:rPr lang="en-GB" dirty="0"/>
              <a:t>	(The CEPII approach: the overlap threshold)</a:t>
            </a:r>
          </a:p>
        </p:txBody>
      </p:sp>
      <p:graphicFrame>
        <p:nvGraphicFramePr>
          <p:cNvPr id="152580" name="Object 4"/>
          <p:cNvGraphicFramePr>
            <a:graphicFrameLocks noChangeAspect="1"/>
          </p:cNvGraphicFramePr>
          <p:nvPr>
            <p:extLst>
              <p:ext uri="{D42A27DB-BD31-4B8C-83A1-F6EECF244321}">
                <p14:modId xmlns:p14="http://schemas.microsoft.com/office/powerpoint/2010/main" val="739693649"/>
              </p:ext>
            </p:extLst>
          </p:nvPr>
        </p:nvGraphicFramePr>
        <p:xfrm>
          <a:off x="3452304" y="1844824"/>
          <a:ext cx="2311400" cy="1422400"/>
        </p:xfrm>
        <a:graphic>
          <a:graphicData uri="http://schemas.openxmlformats.org/presentationml/2006/ole">
            <mc:AlternateContent xmlns:mc="http://schemas.openxmlformats.org/markup-compatibility/2006">
              <mc:Choice xmlns:v="urn:schemas-microsoft-com:vml" Requires="v">
                <p:oleObj spid="_x0000_s385066" name="Equazione" r:id="rId4" imgW="2311200" imgH="1422360" progId="Equation.3">
                  <p:embed/>
                </p:oleObj>
              </mc:Choice>
              <mc:Fallback>
                <p:oleObj name="Equazione" r:id="rId4" imgW="2311200" imgH="1422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304" y="1844824"/>
                        <a:ext cx="231140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847933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4691-CC01-4A76-90A2-51726F1430C1}"/>
              </a:ext>
            </a:extLst>
          </p:cNvPr>
          <p:cNvSpPr>
            <a:spLocks noGrp="1"/>
          </p:cNvSpPr>
          <p:nvPr>
            <p:ph type="title"/>
          </p:nvPr>
        </p:nvSpPr>
        <p:spPr>
          <a:xfrm>
            <a:off x="611560" y="2708920"/>
            <a:ext cx="8229600" cy="1143000"/>
          </a:xfrm>
        </p:spPr>
        <p:txBody>
          <a:bodyPr/>
          <a:lstStyle/>
          <a:p>
            <a:r>
              <a:rPr lang="en-US" b="1" dirty="0">
                <a:solidFill>
                  <a:schemeClr val="accent6">
                    <a:lumMod val="75000"/>
                  </a:schemeClr>
                </a:solidFill>
              </a:rPr>
              <a:t>Intensive vs Extensive Margin</a:t>
            </a:r>
            <a:endParaRPr lang="it-IT" b="1" dirty="0">
              <a:solidFill>
                <a:schemeClr val="accent6">
                  <a:lumMod val="75000"/>
                </a:schemeClr>
              </a:solidFill>
            </a:endParaRPr>
          </a:p>
        </p:txBody>
      </p:sp>
    </p:spTree>
    <p:extLst>
      <p:ext uri="{BB962C8B-B14F-4D97-AF65-F5344CB8AC3E}">
        <p14:creationId xmlns:p14="http://schemas.microsoft.com/office/powerpoint/2010/main" val="506238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179512" y="274638"/>
            <a:ext cx="8712968" cy="1143000"/>
          </a:xfrm>
        </p:spPr>
        <p:txBody>
          <a:bodyPr rtlCol="0">
            <a:normAutofit/>
          </a:bodyPr>
          <a:lstStyle/>
          <a:p>
            <a:pPr eaLnBrk="1" fontAlgn="auto" hangingPunct="1">
              <a:spcAft>
                <a:spcPts val="0"/>
              </a:spcAft>
              <a:defRPr/>
            </a:pPr>
            <a:r>
              <a:rPr lang="it-IT" sz="2800" b="1" dirty="0" err="1">
                <a:solidFill>
                  <a:schemeClr val="accent6">
                    <a:lumMod val="75000"/>
                  </a:schemeClr>
                </a:solidFill>
                <a:effectLst>
                  <a:outerShdw blurRad="38100" dist="38100" dir="2700000" algn="tl">
                    <a:srgbClr val="C0C0C0"/>
                  </a:outerShdw>
                </a:effectLst>
                <a:latin typeface="Verdana" pitchFamily="34" charset="0"/>
              </a:rPr>
              <a:t>Definitions</a:t>
            </a:r>
            <a:r>
              <a:rPr lang="it-IT" sz="2800" b="1" dirty="0">
                <a:solidFill>
                  <a:schemeClr val="accent6">
                    <a:lumMod val="75000"/>
                  </a:schemeClr>
                </a:solidFill>
                <a:effectLst>
                  <a:outerShdw blurRad="38100" dist="38100" dir="2700000" algn="tl">
                    <a:srgbClr val="C0C0C0"/>
                  </a:outerShdw>
                </a:effectLst>
                <a:latin typeface="Verdana" pitchFamily="34" charset="0"/>
              </a:rPr>
              <a:t> of intensive and </a:t>
            </a:r>
            <a:r>
              <a:rPr lang="it-IT" sz="2800" b="1" dirty="0" err="1">
                <a:solidFill>
                  <a:schemeClr val="accent6">
                    <a:lumMod val="75000"/>
                  </a:schemeClr>
                </a:solidFill>
                <a:effectLst>
                  <a:outerShdw blurRad="38100" dist="38100" dir="2700000" algn="tl">
                    <a:srgbClr val="C0C0C0"/>
                  </a:outerShdw>
                </a:effectLst>
                <a:latin typeface="Verdana" pitchFamily="34" charset="0"/>
              </a:rPr>
              <a:t>extensive</a:t>
            </a:r>
            <a:r>
              <a:rPr lang="it-IT" sz="2800" b="1" dirty="0">
                <a:solidFill>
                  <a:schemeClr val="accent6">
                    <a:lumMod val="75000"/>
                  </a:schemeClr>
                </a:solidFill>
                <a:effectLst>
                  <a:outerShdw blurRad="38100" dist="38100" dir="2700000" algn="tl">
                    <a:srgbClr val="C0C0C0"/>
                  </a:outerShdw>
                </a:effectLst>
                <a:latin typeface="Verdana" pitchFamily="34" charset="0"/>
              </a:rPr>
              <a:t> </a:t>
            </a:r>
            <a:r>
              <a:rPr lang="it-IT" sz="2800" b="1" dirty="0" err="1">
                <a:solidFill>
                  <a:schemeClr val="accent6">
                    <a:lumMod val="75000"/>
                  </a:schemeClr>
                </a:solidFill>
                <a:effectLst>
                  <a:outerShdw blurRad="38100" dist="38100" dir="2700000" algn="tl">
                    <a:srgbClr val="C0C0C0"/>
                  </a:outerShdw>
                </a:effectLst>
                <a:latin typeface="Verdana" pitchFamily="34" charset="0"/>
              </a:rPr>
              <a:t>margins</a:t>
            </a:r>
            <a:endParaRPr lang="it-IT" sz="2800" b="1" dirty="0">
              <a:solidFill>
                <a:schemeClr val="accent6">
                  <a:lumMod val="75000"/>
                </a:schemeClr>
              </a:solidFill>
              <a:effectLst>
                <a:outerShdw blurRad="38100" dist="38100" dir="2700000" algn="tl">
                  <a:srgbClr val="C0C0C0"/>
                </a:outerShdw>
              </a:effectLst>
              <a:latin typeface="Verdana" pitchFamily="34" charset="0"/>
            </a:endParaRPr>
          </a:p>
        </p:txBody>
      </p:sp>
      <p:sp>
        <p:nvSpPr>
          <p:cNvPr id="21507" name="Rectangle 3"/>
          <p:cNvSpPr>
            <a:spLocks noGrp="1" noChangeArrowheads="1"/>
          </p:cNvSpPr>
          <p:nvPr>
            <p:ph type="body" idx="4294967295"/>
          </p:nvPr>
        </p:nvSpPr>
        <p:spPr>
          <a:xfrm>
            <a:off x="0" y="2132856"/>
            <a:ext cx="9001125" cy="4296519"/>
          </a:xfrm>
        </p:spPr>
        <p:txBody>
          <a:bodyPr/>
          <a:lstStyle/>
          <a:p>
            <a:pPr marL="0" indent="0" eaLnBrk="1" hangingPunct="1">
              <a:buNone/>
            </a:pPr>
            <a:r>
              <a:rPr lang="it-IT" sz="2400" dirty="0"/>
              <a:t>The </a:t>
            </a:r>
            <a:r>
              <a:rPr lang="it-IT" sz="2400" b="1" dirty="0"/>
              <a:t>‘intensive </a:t>
            </a:r>
            <a:r>
              <a:rPr lang="it-IT" sz="2400" b="1" dirty="0" err="1"/>
              <a:t>margin</a:t>
            </a:r>
            <a:r>
              <a:rPr lang="it-IT" sz="2400" b="1" dirty="0"/>
              <a:t>’</a:t>
            </a:r>
            <a:r>
              <a:rPr lang="it-IT" sz="2400" dirty="0"/>
              <a:t> </a:t>
            </a:r>
            <a:r>
              <a:rPr lang="it-IT" sz="2400" dirty="0" err="1"/>
              <a:t>refers</a:t>
            </a:r>
            <a:r>
              <a:rPr lang="it-IT" sz="2400" dirty="0"/>
              <a:t> to </a:t>
            </a:r>
            <a:r>
              <a:rPr lang="it-IT" sz="2400" b="1" dirty="0"/>
              <a:t>average </a:t>
            </a:r>
            <a:r>
              <a:rPr lang="it-IT" sz="2400" b="1" dirty="0" err="1"/>
              <a:t>exports</a:t>
            </a:r>
            <a:r>
              <a:rPr lang="it-IT" sz="2400" b="1" dirty="0"/>
              <a:t>/</a:t>
            </a:r>
            <a:r>
              <a:rPr lang="it-IT" sz="2400" b="1" dirty="0" err="1"/>
              <a:t>imports</a:t>
            </a:r>
            <a:r>
              <a:rPr lang="it-IT" sz="2400" b="1" dirty="0"/>
              <a:t>/FDI per </a:t>
            </a:r>
            <a:r>
              <a:rPr lang="it-IT" sz="2400" b="1" dirty="0" err="1"/>
              <a:t>firm</a:t>
            </a:r>
            <a:r>
              <a:rPr lang="it-IT" sz="2400" dirty="0"/>
              <a:t>.  </a:t>
            </a:r>
          </a:p>
          <a:p>
            <a:pPr lvl="1"/>
            <a:r>
              <a:rPr lang="en-GB" sz="2400" dirty="0"/>
              <a:t>“Intensive margin” of trade -&gt; volume of a particular product exported to a particular market</a:t>
            </a:r>
          </a:p>
          <a:p>
            <a:pPr lvl="1"/>
            <a:endParaRPr lang="it-IT" dirty="0"/>
          </a:p>
          <a:p>
            <a:pPr marL="0" indent="0" eaLnBrk="1" hangingPunct="1">
              <a:buNone/>
            </a:pPr>
            <a:r>
              <a:rPr lang="it-IT" sz="2400" dirty="0"/>
              <a:t>The </a:t>
            </a:r>
            <a:r>
              <a:rPr lang="it-IT" sz="2400" b="1" dirty="0"/>
              <a:t>‘</a:t>
            </a:r>
            <a:r>
              <a:rPr lang="it-IT" sz="2400" b="1" dirty="0" err="1"/>
              <a:t>extensive</a:t>
            </a:r>
            <a:r>
              <a:rPr lang="it-IT" sz="2400" b="1" dirty="0"/>
              <a:t> </a:t>
            </a:r>
            <a:r>
              <a:rPr lang="it-IT" sz="2400" b="1" dirty="0" err="1"/>
              <a:t>margin</a:t>
            </a:r>
            <a:r>
              <a:rPr lang="it-IT" sz="2400" b="1" dirty="0"/>
              <a:t>’</a:t>
            </a:r>
            <a:r>
              <a:rPr lang="it-IT" sz="2400" dirty="0"/>
              <a:t> </a:t>
            </a:r>
            <a:r>
              <a:rPr lang="it-IT" sz="2400" dirty="0" err="1"/>
              <a:t>refers</a:t>
            </a:r>
            <a:r>
              <a:rPr lang="it-IT" sz="2400" dirty="0"/>
              <a:t> to the </a:t>
            </a:r>
            <a:r>
              <a:rPr lang="it-IT" sz="2400" b="1" dirty="0" err="1"/>
              <a:t>number</a:t>
            </a:r>
            <a:r>
              <a:rPr lang="it-IT" sz="2400" b="1" dirty="0"/>
              <a:t> of </a:t>
            </a:r>
            <a:r>
              <a:rPr lang="it-IT" sz="2400" b="1" dirty="0" err="1"/>
              <a:t>firms</a:t>
            </a:r>
            <a:r>
              <a:rPr lang="it-IT" sz="2400" b="1" dirty="0"/>
              <a:t> </a:t>
            </a:r>
            <a:r>
              <a:rPr lang="it-IT" sz="2400" b="1" dirty="0" err="1"/>
              <a:t>actually</a:t>
            </a:r>
            <a:r>
              <a:rPr lang="it-IT" sz="2400" b="1" dirty="0"/>
              <a:t> </a:t>
            </a:r>
            <a:r>
              <a:rPr lang="it-IT" sz="2400" b="1" dirty="0" err="1"/>
              <a:t>involved</a:t>
            </a:r>
            <a:r>
              <a:rPr lang="it-IT" sz="2400" dirty="0"/>
              <a:t> in </a:t>
            </a:r>
            <a:r>
              <a:rPr lang="it-IT" sz="2400" dirty="0" err="1"/>
              <a:t>those</a:t>
            </a:r>
            <a:r>
              <a:rPr lang="it-IT" sz="2400" dirty="0"/>
              <a:t> </a:t>
            </a:r>
            <a:r>
              <a:rPr lang="it-IT" sz="2400" dirty="0" err="1"/>
              <a:t>international</a:t>
            </a:r>
            <a:r>
              <a:rPr lang="it-IT" sz="2400" dirty="0"/>
              <a:t> </a:t>
            </a:r>
            <a:r>
              <a:rPr lang="it-IT" sz="2400" dirty="0" err="1"/>
              <a:t>activities</a:t>
            </a:r>
            <a:r>
              <a:rPr lang="it-IT" sz="2400" dirty="0"/>
              <a:t> (‘</a:t>
            </a:r>
            <a:r>
              <a:rPr lang="it-IT" sz="2400" dirty="0" err="1"/>
              <a:t>internationalized</a:t>
            </a:r>
            <a:r>
              <a:rPr lang="it-IT" sz="2400" dirty="0"/>
              <a:t> </a:t>
            </a:r>
            <a:r>
              <a:rPr lang="it-IT" sz="2400" dirty="0" err="1"/>
              <a:t>firms</a:t>
            </a:r>
            <a:r>
              <a:rPr lang="it-IT" sz="2400" dirty="0"/>
              <a:t>’, </a:t>
            </a:r>
            <a:r>
              <a:rPr lang="it-IT" sz="2400" dirty="0" err="1"/>
              <a:t>IFs</a:t>
            </a:r>
            <a:r>
              <a:rPr lang="it-IT" sz="2400" dirty="0"/>
              <a:t>). </a:t>
            </a:r>
          </a:p>
          <a:p>
            <a:pPr lvl="1"/>
            <a:r>
              <a:rPr lang="en-GB" sz="2400" dirty="0"/>
              <a:t>“Extensive margin” of trade -&gt; number of products exported and number of markets exported to;</a:t>
            </a:r>
            <a:endParaRPr lang="it-IT" sz="2400" dirty="0"/>
          </a:p>
        </p:txBody>
      </p:sp>
    </p:spTree>
    <p:extLst>
      <p:ext uri="{BB962C8B-B14F-4D97-AF65-F5344CB8AC3E}">
        <p14:creationId xmlns:p14="http://schemas.microsoft.com/office/powerpoint/2010/main" val="4189308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0" y="274638"/>
            <a:ext cx="9144000" cy="1143000"/>
          </a:xfrm>
        </p:spPr>
        <p:txBody>
          <a:bodyPr/>
          <a:lstStyle/>
          <a:p>
            <a:pPr eaLnBrk="1" hangingPunct="1"/>
            <a:r>
              <a:rPr lang="it-IT" b="1" dirty="0">
                <a:solidFill>
                  <a:schemeClr val="accent6">
                    <a:lumMod val="75000"/>
                  </a:schemeClr>
                </a:solidFill>
              </a:rPr>
              <a:t>Intensive &amp; </a:t>
            </a:r>
            <a:r>
              <a:rPr lang="it-IT" b="1" dirty="0" err="1">
                <a:solidFill>
                  <a:schemeClr val="accent6">
                    <a:lumMod val="75000"/>
                  </a:schemeClr>
                </a:solidFill>
              </a:rPr>
              <a:t>Extensive</a:t>
            </a:r>
            <a:r>
              <a:rPr lang="it-IT" b="1" dirty="0">
                <a:solidFill>
                  <a:schemeClr val="accent6">
                    <a:lumMod val="75000"/>
                  </a:schemeClr>
                </a:solidFill>
              </a:rPr>
              <a:t> </a:t>
            </a:r>
            <a:r>
              <a:rPr lang="it-IT" b="1" dirty="0" err="1">
                <a:solidFill>
                  <a:schemeClr val="accent6">
                    <a:lumMod val="75000"/>
                  </a:schemeClr>
                </a:solidFill>
              </a:rPr>
              <a:t>margins</a:t>
            </a:r>
            <a:r>
              <a:rPr lang="it-IT" b="1" dirty="0">
                <a:solidFill>
                  <a:schemeClr val="accent6">
                    <a:lumMod val="75000"/>
                  </a:schemeClr>
                </a:solidFill>
              </a:rPr>
              <a:t> of trade</a:t>
            </a:r>
          </a:p>
        </p:txBody>
      </p:sp>
      <p:sp>
        <p:nvSpPr>
          <p:cNvPr id="22531" name="Segnaposto contenuto 2"/>
          <p:cNvSpPr>
            <a:spLocks noGrp="1"/>
          </p:cNvSpPr>
          <p:nvPr>
            <p:ph idx="1"/>
          </p:nvPr>
        </p:nvSpPr>
        <p:spPr/>
        <p:txBody>
          <a:bodyPr/>
          <a:lstStyle/>
          <a:p>
            <a:pPr eaLnBrk="1" hangingPunct="1">
              <a:buFont typeface="Wingdings" panose="05000000000000000000" pitchFamily="2" charset="2"/>
              <a:buChar char="v"/>
            </a:pPr>
            <a:r>
              <a:rPr lang="en-US" sz="2800" dirty="0"/>
              <a:t>Focusing on the </a:t>
            </a:r>
            <a:r>
              <a:rPr lang="en-US" sz="2800" b="1" dirty="0"/>
              <a:t>intensive margins </a:t>
            </a:r>
            <a:r>
              <a:rPr lang="en-US" sz="2800" dirty="0"/>
              <a:t>one relates to changes in </a:t>
            </a:r>
            <a:r>
              <a:rPr lang="en-US" sz="2800" u="sng" dirty="0"/>
              <a:t>diversification</a:t>
            </a:r>
            <a:r>
              <a:rPr lang="en-US" sz="2800" dirty="0"/>
              <a:t> (composition) among a set of goods that are </a:t>
            </a:r>
            <a:r>
              <a:rPr lang="en-US" sz="2800" u="sng" dirty="0"/>
              <a:t>commonly traded </a:t>
            </a:r>
            <a:r>
              <a:rPr lang="en-US" sz="2800" dirty="0"/>
              <a:t>over the period. </a:t>
            </a:r>
          </a:p>
          <a:p>
            <a:pPr eaLnBrk="1" hangingPunct="1">
              <a:buFont typeface="Wingdings" panose="05000000000000000000" pitchFamily="2" charset="2"/>
              <a:buChar char="v"/>
            </a:pPr>
            <a:endParaRPr lang="en-US" sz="2800" dirty="0"/>
          </a:p>
          <a:p>
            <a:pPr eaLnBrk="1" hangingPunct="1">
              <a:buFont typeface="Wingdings" panose="05000000000000000000" pitchFamily="2" charset="2"/>
              <a:buChar char="v"/>
            </a:pPr>
            <a:r>
              <a:rPr lang="en-US" sz="2800" dirty="0"/>
              <a:t>In contrast, by looking at the </a:t>
            </a:r>
            <a:r>
              <a:rPr lang="en-US" sz="2800" b="1" dirty="0"/>
              <a:t>extensive margin </a:t>
            </a:r>
            <a:r>
              <a:rPr lang="en-US" sz="2800" dirty="0"/>
              <a:t>one takes account of the </a:t>
            </a:r>
            <a:r>
              <a:rPr lang="en-US" sz="2800" u="sng" dirty="0"/>
              <a:t>effect of newly traded </a:t>
            </a:r>
            <a:r>
              <a:rPr lang="en-US" sz="2800" dirty="0"/>
              <a:t>(or disappearing) </a:t>
            </a:r>
            <a:r>
              <a:rPr lang="en-US" sz="2800" u="sng" dirty="0"/>
              <a:t>goods on diversification</a:t>
            </a:r>
            <a:endParaRPr lang="it-IT" sz="2800" u="sng" dirty="0"/>
          </a:p>
        </p:txBody>
      </p:sp>
    </p:spTree>
    <p:extLst>
      <p:ext uri="{BB962C8B-B14F-4D97-AF65-F5344CB8AC3E}">
        <p14:creationId xmlns:p14="http://schemas.microsoft.com/office/powerpoint/2010/main" val="367850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27038"/>
            <a:ext cx="8229600" cy="792162"/>
          </a:xfrm>
        </p:spPr>
        <p:txBody>
          <a:bodyPr anchor="t"/>
          <a:lstStyle/>
          <a:p>
            <a:pPr eaLnBrk="1" hangingPunct="1"/>
            <a:r>
              <a:rPr lang="en-US" altLang="it-IT" sz="4000" b="1" dirty="0">
                <a:solidFill>
                  <a:schemeClr val="accent6">
                    <a:lumMod val="75000"/>
                  </a:schemeClr>
                </a:solidFill>
              </a:rPr>
              <a:t>Summary: absolute advantage</a:t>
            </a:r>
          </a:p>
        </p:txBody>
      </p:sp>
      <p:sp>
        <p:nvSpPr>
          <p:cNvPr id="15363" name="Rectangle 3"/>
          <p:cNvSpPr>
            <a:spLocks noGrp="1" noChangeArrowheads="1"/>
          </p:cNvSpPr>
          <p:nvPr>
            <p:ph type="body" sz="half" idx="1"/>
          </p:nvPr>
        </p:nvSpPr>
        <p:spPr>
          <a:xfrm>
            <a:off x="381000" y="1340768"/>
            <a:ext cx="8583488" cy="5328592"/>
          </a:xfrm>
        </p:spPr>
        <p:txBody>
          <a:bodyPr>
            <a:normAutofit fontScale="92500" lnSpcReduction="20000"/>
          </a:bodyPr>
          <a:lstStyle/>
          <a:p>
            <a:pPr eaLnBrk="1" hangingPunct="1">
              <a:lnSpc>
                <a:spcPct val="90000"/>
              </a:lnSpc>
            </a:pPr>
            <a:r>
              <a:rPr lang="en-US" altLang="it-IT" sz="2800" dirty="0"/>
              <a:t>Adam Smith ideas based on…</a:t>
            </a:r>
          </a:p>
          <a:p>
            <a:pPr lvl="1" eaLnBrk="1" hangingPunct="1">
              <a:lnSpc>
                <a:spcPct val="90000"/>
              </a:lnSpc>
            </a:pPr>
            <a:endParaRPr lang="en-US" altLang="it-IT" dirty="0"/>
          </a:p>
          <a:p>
            <a:pPr lvl="1" eaLnBrk="1" hangingPunct="1">
              <a:lnSpc>
                <a:spcPct val="90000"/>
              </a:lnSpc>
            </a:pPr>
            <a:r>
              <a:rPr lang="en-US" altLang="it-IT" dirty="0"/>
              <a:t>The capability of one country to </a:t>
            </a:r>
            <a:r>
              <a:rPr lang="en-US" altLang="it-IT" b="1" u="sng" dirty="0"/>
              <a:t>produce more</a:t>
            </a:r>
            <a:r>
              <a:rPr lang="en-US" altLang="it-IT" dirty="0"/>
              <a:t> of a product </a:t>
            </a:r>
            <a:r>
              <a:rPr lang="en-US" altLang="it-IT" b="1" u="sng" dirty="0"/>
              <a:t>with the same amount of input </a:t>
            </a:r>
            <a:r>
              <a:rPr lang="en-US" altLang="it-IT" dirty="0"/>
              <a:t>than another country </a:t>
            </a:r>
          </a:p>
          <a:p>
            <a:pPr lvl="1" eaLnBrk="1" hangingPunct="1">
              <a:lnSpc>
                <a:spcPct val="90000"/>
              </a:lnSpc>
            </a:pPr>
            <a:r>
              <a:rPr lang="en-US" altLang="it-IT" i="1" dirty="0"/>
              <a:t>(Or, put in reversed terms) </a:t>
            </a:r>
            <a:r>
              <a:rPr lang="en-US" altLang="it-IT" dirty="0"/>
              <a:t>The ability of a country to </a:t>
            </a:r>
            <a:r>
              <a:rPr lang="en-US" altLang="it-IT" u="sng" dirty="0"/>
              <a:t>produce a good using fewer resources</a:t>
            </a:r>
            <a:r>
              <a:rPr lang="en-US" altLang="it-IT" dirty="0"/>
              <a:t> than another country (lower opportunity cost)</a:t>
            </a:r>
          </a:p>
          <a:p>
            <a:pPr marL="457200" lvl="1" indent="0" eaLnBrk="1" hangingPunct="1">
              <a:lnSpc>
                <a:spcPct val="90000"/>
              </a:lnSpc>
              <a:buNone/>
            </a:pPr>
            <a:endParaRPr lang="en-US" altLang="it-IT" dirty="0"/>
          </a:p>
          <a:p>
            <a:pPr>
              <a:lnSpc>
                <a:spcPct val="90000"/>
              </a:lnSpc>
            </a:pPr>
            <a:r>
              <a:rPr lang="en-US" altLang="it-IT" sz="2800" dirty="0"/>
              <a:t>Adam Smith argued:</a:t>
            </a:r>
          </a:p>
          <a:p>
            <a:pPr lvl="1">
              <a:lnSpc>
                <a:spcPct val="90000"/>
              </a:lnSpc>
            </a:pPr>
            <a:endParaRPr lang="en-US" altLang="it-IT" dirty="0"/>
          </a:p>
          <a:p>
            <a:pPr lvl="1">
              <a:lnSpc>
                <a:spcPct val="90000"/>
              </a:lnSpc>
            </a:pPr>
            <a:r>
              <a:rPr lang="en-US" altLang="it-IT" dirty="0"/>
              <a:t>A country should </a:t>
            </a:r>
            <a:r>
              <a:rPr lang="en-US" altLang="it-IT" u="sng" dirty="0"/>
              <a:t>produce</a:t>
            </a:r>
            <a:r>
              <a:rPr lang="en-US" altLang="it-IT" dirty="0"/>
              <a:t> only goods where it is </a:t>
            </a:r>
            <a:r>
              <a:rPr lang="en-US" altLang="it-IT" u="sng" dirty="0"/>
              <a:t>most efficient</a:t>
            </a:r>
            <a:r>
              <a:rPr lang="en-US" altLang="it-IT" dirty="0"/>
              <a:t> …. and </a:t>
            </a:r>
            <a:r>
              <a:rPr lang="en-US" altLang="it-IT" u="sng" dirty="0"/>
              <a:t>trade</a:t>
            </a:r>
            <a:r>
              <a:rPr lang="en-US" altLang="it-IT" dirty="0"/>
              <a:t> for those goods where it is </a:t>
            </a:r>
            <a:r>
              <a:rPr lang="en-US" altLang="it-IT" u="sng" dirty="0"/>
              <a:t>not efficient</a:t>
            </a:r>
          </a:p>
          <a:p>
            <a:pPr>
              <a:lnSpc>
                <a:spcPct val="90000"/>
              </a:lnSpc>
            </a:pPr>
            <a:endParaRPr lang="en-US" altLang="it-IT" sz="2800" dirty="0"/>
          </a:p>
          <a:p>
            <a:pPr marL="0" indent="0" algn="ctr">
              <a:lnSpc>
                <a:spcPct val="90000"/>
              </a:lnSpc>
              <a:buNone/>
            </a:pPr>
            <a:r>
              <a:rPr lang="en-US" altLang="it-IT" sz="2800" b="1" dirty="0"/>
              <a:t>Trade between countries is, therefore, beneficial </a:t>
            </a:r>
          </a:p>
          <a:p>
            <a:pPr lvl="1" eaLnBrk="1" hangingPunct="1">
              <a:lnSpc>
                <a:spcPct val="90000"/>
              </a:lnSpc>
            </a:pPr>
            <a:endParaRPr lang="en-US" altLang="it-IT" dirty="0"/>
          </a:p>
          <a:p>
            <a:pPr lvl="1" eaLnBrk="1" hangingPunct="1">
              <a:lnSpc>
                <a:spcPct val="90000"/>
              </a:lnSpc>
            </a:pPr>
            <a:endParaRPr lang="en-US" altLang="it-IT" dirty="0"/>
          </a:p>
          <a:p>
            <a:pPr eaLnBrk="1" hangingPunct="1">
              <a:lnSpc>
                <a:spcPct val="90000"/>
              </a:lnSpc>
            </a:pPr>
            <a:endParaRPr lang="en-US" altLang="it-IT" sz="2400" dirty="0"/>
          </a:p>
        </p:txBody>
      </p:sp>
    </p:spTree>
    <p:extLst>
      <p:ext uri="{BB962C8B-B14F-4D97-AF65-F5344CB8AC3E}">
        <p14:creationId xmlns:p14="http://schemas.microsoft.com/office/powerpoint/2010/main" val="1065204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640960" cy="1143000"/>
          </a:xfrm>
        </p:spPr>
        <p:txBody>
          <a:bodyPr/>
          <a:lstStyle/>
          <a:p>
            <a:r>
              <a:rPr lang="en-US" sz="4000" b="1" dirty="0">
                <a:solidFill>
                  <a:schemeClr val="accent6">
                    <a:lumMod val="75000"/>
                  </a:schemeClr>
                </a:solidFill>
              </a:rPr>
              <a:t>Deardorff: Intensive vs Extensive</a:t>
            </a:r>
          </a:p>
        </p:txBody>
      </p:sp>
      <p:sp>
        <p:nvSpPr>
          <p:cNvPr id="3" name="Segnaposto contenuto 2"/>
          <p:cNvSpPr>
            <a:spLocks noGrp="1"/>
          </p:cNvSpPr>
          <p:nvPr>
            <p:ph idx="1"/>
          </p:nvPr>
        </p:nvSpPr>
        <p:spPr>
          <a:xfrm>
            <a:off x="457200" y="1600200"/>
            <a:ext cx="8229600" cy="4853136"/>
          </a:xfrm>
        </p:spPr>
        <p:txBody>
          <a:bodyPr/>
          <a:lstStyle/>
          <a:p>
            <a:pPr marL="0" indent="0">
              <a:buNone/>
            </a:pPr>
            <a:r>
              <a:rPr lang="en-US" sz="3600" u="sng" dirty="0"/>
              <a:t>Intensive Margin</a:t>
            </a:r>
            <a:r>
              <a:rPr lang="en-US" sz="3600" dirty="0"/>
              <a:t> refers to varying the amount of trade (or other activity) of a firm, industry, or country by </a:t>
            </a:r>
            <a:r>
              <a:rPr lang="en-US" sz="3600" b="1" dirty="0"/>
              <a:t>varying the quantity that it trades of a given number of products</a:t>
            </a:r>
            <a:r>
              <a:rPr lang="en-US" sz="3600" dirty="0"/>
              <a:t>. </a:t>
            </a:r>
          </a:p>
          <a:p>
            <a:pPr marL="0" indent="0">
              <a:buNone/>
            </a:pPr>
            <a:r>
              <a:rPr lang="en-US" sz="3600" dirty="0"/>
              <a:t>It is opposed to the </a:t>
            </a:r>
            <a:r>
              <a:rPr lang="en-US" sz="3600" u="sng" dirty="0"/>
              <a:t>Extensive Margin</a:t>
            </a:r>
            <a:r>
              <a:rPr lang="en-US" sz="3600" dirty="0"/>
              <a:t>, at which it </a:t>
            </a:r>
            <a:r>
              <a:rPr lang="en-US" sz="3600" b="1" dirty="0"/>
              <a:t>would vary the number of products</a:t>
            </a:r>
            <a:r>
              <a:rPr lang="en-US" sz="3600" dirty="0"/>
              <a:t>.</a:t>
            </a:r>
          </a:p>
        </p:txBody>
      </p:sp>
    </p:spTree>
    <p:extLst>
      <p:ext uri="{BB962C8B-B14F-4D97-AF65-F5344CB8AC3E}">
        <p14:creationId xmlns:p14="http://schemas.microsoft.com/office/powerpoint/2010/main" val="2603547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28625" y="142875"/>
            <a:ext cx="8229600" cy="1143000"/>
          </a:xfrm>
        </p:spPr>
        <p:txBody>
          <a:bodyPr/>
          <a:lstStyle/>
          <a:p>
            <a:pPr eaLnBrk="1" hangingPunct="1"/>
            <a:r>
              <a:rPr lang="it-IT" dirty="0" err="1">
                <a:solidFill>
                  <a:schemeClr val="accent6">
                    <a:lumMod val="75000"/>
                  </a:schemeClr>
                </a:solidFill>
              </a:rPr>
              <a:t>Existing</a:t>
            </a:r>
            <a:r>
              <a:rPr lang="it-IT" dirty="0">
                <a:solidFill>
                  <a:schemeClr val="accent6">
                    <a:lumMod val="75000"/>
                  </a:schemeClr>
                </a:solidFill>
              </a:rPr>
              <a:t> Literature</a:t>
            </a:r>
          </a:p>
        </p:txBody>
      </p:sp>
      <p:sp>
        <p:nvSpPr>
          <p:cNvPr id="23555" name="Segnaposto contenuto 2"/>
          <p:cNvSpPr>
            <a:spLocks noGrp="1"/>
          </p:cNvSpPr>
          <p:nvPr>
            <p:ph idx="1"/>
          </p:nvPr>
        </p:nvSpPr>
        <p:spPr>
          <a:xfrm>
            <a:off x="0" y="1285875"/>
            <a:ext cx="9001125" cy="5286375"/>
          </a:xfrm>
        </p:spPr>
        <p:txBody>
          <a:bodyPr/>
          <a:lstStyle/>
          <a:p>
            <a:pPr eaLnBrk="1" hangingPunct="1">
              <a:buFont typeface="Arial" pitchFamily="34" charset="0"/>
              <a:buNone/>
            </a:pPr>
            <a:r>
              <a:rPr lang="en-US" sz="2400" dirty="0"/>
              <a:t>	The literature so far shows that </a:t>
            </a:r>
            <a:r>
              <a:rPr lang="en-US" sz="2400" b="1" dirty="0"/>
              <a:t>growth at the intensive margin</a:t>
            </a:r>
            <a:r>
              <a:rPr lang="en-US" sz="2400" dirty="0"/>
              <a:t> is the </a:t>
            </a:r>
            <a:r>
              <a:rPr lang="en-US" sz="2400" b="1" dirty="0"/>
              <a:t>main component of export growth</a:t>
            </a:r>
            <a:r>
              <a:rPr lang="en-US" sz="2400" dirty="0"/>
              <a:t>. </a:t>
            </a:r>
          </a:p>
          <a:p>
            <a:pPr eaLnBrk="1" hangingPunct="1">
              <a:buFont typeface="Arial" pitchFamily="34" charset="0"/>
              <a:buNone/>
            </a:pPr>
            <a:r>
              <a:rPr lang="en-US" sz="2400" dirty="0"/>
              <a:t>	Early work by </a:t>
            </a:r>
            <a:r>
              <a:rPr lang="en-US" sz="2400" dirty="0" err="1"/>
              <a:t>Evenett</a:t>
            </a:r>
            <a:r>
              <a:rPr lang="en-US" sz="2400" dirty="0"/>
              <a:t> and Venables (2002) used three-digit trade data for 23 exporters over the period 1970–97 and found that about </a:t>
            </a:r>
            <a:r>
              <a:rPr lang="en-US" sz="2400" b="1" dirty="0"/>
              <a:t>60 per cent of total export growth is at the intensive margin</a:t>
            </a:r>
            <a:r>
              <a:rPr lang="en-US" sz="2400" dirty="0"/>
              <a:t>, i.e. comes from larger exports of products traded since 1970 to long-standing trading partners (</a:t>
            </a:r>
            <a:r>
              <a:rPr lang="en-US" sz="2400" b="1" u="sng" dirty="0"/>
              <a:t>What about FDI?</a:t>
            </a:r>
            <a:r>
              <a:rPr lang="en-US" sz="2400" dirty="0"/>
              <a:t>). </a:t>
            </a:r>
          </a:p>
          <a:p>
            <a:pPr eaLnBrk="1" hangingPunct="1">
              <a:buFont typeface="Arial" pitchFamily="34" charset="0"/>
              <a:buNone/>
            </a:pPr>
            <a:r>
              <a:rPr lang="en-US" sz="2400" dirty="0"/>
              <a:t>	Brenton and </a:t>
            </a:r>
            <a:r>
              <a:rPr lang="en-US" sz="2400" dirty="0" err="1"/>
              <a:t>Newfarmer</a:t>
            </a:r>
            <a:r>
              <a:rPr lang="en-US" sz="2400" dirty="0"/>
              <a:t> (2007), using Standard International Trade Classification (SITC) data at the five-digit level over 99 countries and 20 years, also found that </a:t>
            </a:r>
            <a:r>
              <a:rPr lang="en-US" sz="2400" b="1" dirty="0"/>
              <a:t>intensive-margin growth accounts for the biggest part of trade growth </a:t>
            </a:r>
            <a:r>
              <a:rPr lang="en-US" sz="2400" dirty="0"/>
              <a:t>(80.4 per cent), and that growth at the extensive margin was essentially destination-wise (18 per cent).</a:t>
            </a:r>
          </a:p>
          <a:p>
            <a:pPr eaLnBrk="1" hangingPunct="1">
              <a:buFont typeface="Arial" pitchFamily="34" charset="0"/>
              <a:buNone/>
            </a:pPr>
            <a:endParaRPr lang="it-IT" dirty="0"/>
          </a:p>
        </p:txBody>
      </p:sp>
    </p:spTree>
    <p:extLst>
      <p:ext uri="{BB962C8B-B14F-4D97-AF65-F5344CB8AC3E}">
        <p14:creationId xmlns:p14="http://schemas.microsoft.com/office/powerpoint/2010/main" val="688693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idx="4294967295"/>
          </p:nvPr>
        </p:nvSpPr>
        <p:spPr>
          <a:xfrm>
            <a:off x="250825" y="188913"/>
            <a:ext cx="8642350" cy="863600"/>
          </a:xfrm>
        </p:spPr>
        <p:txBody>
          <a:bodyPr rtlCol="0">
            <a:normAutofit/>
          </a:bodyPr>
          <a:lstStyle/>
          <a:p>
            <a:pPr eaLnBrk="1" fontAlgn="auto" hangingPunct="1">
              <a:spcAft>
                <a:spcPts val="0"/>
              </a:spcAft>
              <a:defRPr/>
            </a:pPr>
            <a:r>
              <a:rPr lang="it-IT" sz="3600" b="1" dirty="0">
                <a:solidFill>
                  <a:schemeClr val="accent6">
                    <a:lumMod val="75000"/>
                  </a:schemeClr>
                </a:solidFill>
                <a:effectLst>
                  <a:outerShdw blurRad="38100" dist="38100" dir="2700000" algn="tl">
                    <a:srgbClr val="C0C0C0"/>
                  </a:outerShdw>
                </a:effectLst>
                <a:latin typeface="Verdana" pitchFamily="34" charset="0"/>
              </a:rPr>
              <a:t>More on the</a:t>
            </a:r>
            <a:r>
              <a:rPr lang="it-IT" sz="3600" b="1" dirty="0">
                <a:solidFill>
                  <a:schemeClr val="accent6">
                    <a:lumMod val="75000"/>
                  </a:schemeClr>
                </a:solidFill>
                <a:latin typeface="Verdana" pitchFamily="34" charset="0"/>
              </a:rPr>
              <a:t> </a:t>
            </a:r>
            <a:r>
              <a:rPr lang="it-IT" sz="3600" b="1" dirty="0" err="1">
                <a:solidFill>
                  <a:schemeClr val="accent6">
                    <a:lumMod val="75000"/>
                  </a:schemeClr>
                </a:solidFill>
                <a:latin typeface="Verdana" pitchFamily="34" charset="0"/>
              </a:rPr>
              <a:t>Extensive</a:t>
            </a:r>
            <a:r>
              <a:rPr lang="it-IT" sz="3600" b="1" dirty="0">
                <a:solidFill>
                  <a:schemeClr val="accent6">
                    <a:lumMod val="75000"/>
                  </a:schemeClr>
                </a:solidFill>
                <a:latin typeface="Verdana" pitchFamily="34" charset="0"/>
              </a:rPr>
              <a:t> </a:t>
            </a:r>
            <a:r>
              <a:rPr lang="it-IT" sz="3600" b="1" dirty="0" err="1">
                <a:solidFill>
                  <a:schemeClr val="accent6">
                    <a:lumMod val="75000"/>
                  </a:schemeClr>
                </a:solidFill>
                <a:latin typeface="Verdana" pitchFamily="34" charset="0"/>
              </a:rPr>
              <a:t>Margin</a:t>
            </a:r>
            <a:endParaRPr lang="it-IT" sz="3600" b="1" dirty="0">
              <a:solidFill>
                <a:schemeClr val="accent6">
                  <a:lumMod val="75000"/>
                </a:schemeClr>
              </a:solidFill>
              <a:latin typeface="Verdana" pitchFamily="34" charset="0"/>
            </a:endParaRPr>
          </a:p>
        </p:txBody>
      </p:sp>
      <p:sp>
        <p:nvSpPr>
          <p:cNvPr id="24579" name="Rectangle 3"/>
          <p:cNvSpPr>
            <a:spLocks noGrp="1" noChangeArrowheads="1"/>
          </p:cNvSpPr>
          <p:nvPr>
            <p:ph type="body" idx="4294967295"/>
          </p:nvPr>
        </p:nvSpPr>
        <p:spPr>
          <a:xfrm>
            <a:off x="250825" y="1700213"/>
            <a:ext cx="8893175" cy="4968875"/>
          </a:xfrm>
        </p:spPr>
        <p:txBody>
          <a:bodyPr/>
          <a:lstStyle/>
          <a:p>
            <a:pPr eaLnBrk="1" hangingPunct="1">
              <a:lnSpc>
                <a:spcPct val="80000"/>
              </a:lnSpc>
            </a:pPr>
            <a:r>
              <a:rPr lang="it-IT" sz="2800" dirty="0"/>
              <a:t>More </a:t>
            </a:r>
            <a:r>
              <a:rPr lang="it-IT" sz="2800" dirty="0" err="1"/>
              <a:t>important</a:t>
            </a:r>
            <a:r>
              <a:rPr lang="it-IT" sz="2800" dirty="0"/>
              <a:t> </a:t>
            </a:r>
            <a:r>
              <a:rPr lang="it-IT" sz="2800" dirty="0" err="1"/>
              <a:t>than</a:t>
            </a:r>
            <a:r>
              <a:rPr lang="it-IT" sz="2800" dirty="0"/>
              <a:t> intensive </a:t>
            </a:r>
            <a:r>
              <a:rPr lang="it-IT" sz="2800" dirty="0" err="1"/>
              <a:t>margin</a:t>
            </a:r>
            <a:r>
              <a:rPr lang="it-IT" sz="2800" dirty="0"/>
              <a:t> </a:t>
            </a:r>
            <a:r>
              <a:rPr lang="it-IT" sz="2800" dirty="0" err="1"/>
              <a:t>but</a:t>
            </a:r>
            <a:r>
              <a:rPr lang="it-IT" sz="2800" dirty="0"/>
              <a:t>…</a:t>
            </a:r>
            <a:r>
              <a:rPr lang="it-IT" sz="2800" b="1" u="sng" dirty="0"/>
              <a:t>Impossible to measure </a:t>
            </a:r>
            <a:r>
              <a:rPr lang="it-IT" sz="2800" b="1" u="sng" dirty="0" err="1"/>
              <a:t>without</a:t>
            </a:r>
            <a:r>
              <a:rPr lang="it-IT" sz="2800" b="1" u="sng" dirty="0"/>
              <a:t> </a:t>
            </a:r>
            <a:r>
              <a:rPr lang="it-IT" sz="2800" b="1" u="sng" dirty="0" err="1"/>
              <a:t>firm</a:t>
            </a:r>
            <a:r>
              <a:rPr lang="it-IT" sz="2800" b="1" u="sng" dirty="0"/>
              <a:t> level data.</a:t>
            </a:r>
          </a:p>
          <a:p>
            <a:pPr eaLnBrk="1" hangingPunct="1">
              <a:lnSpc>
                <a:spcPct val="80000"/>
              </a:lnSpc>
            </a:pPr>
            <a:endParaRPr lang="it-IT" sz="2800" b="1" u="sng" dirty="0"/>
          </a:p>
          <a:p>
            <a:pPr lvl="1">
              <a:lnSpc>
                <a:spcPct val="80000"/>
              </a:lnSpc>
            </a:pPr>
            <a:r>
              <a:rPr lang="it-IT" sz="2400" dirty="0"/>
              <a:t>The International </a:t>
            </a:r>
            <a:r>
              <a:rPr lang="it-IT" sz="2400" dirty="0" err="1"/>
              <a:t>Firms</a:t>
            </a:r>
            <a:r>
              <a:rPr lang="it-IT" sz="2400" dirty="0"/>
              <a:t> (</a:t>
            </a:r>
            <a:r>
              <a:rPr lang="it-IT" sz="2400" dirty="0" err="1"/>
              <a:t>IFs</a:t>
            </a:r>
            <a:r>
              <a:rPr lang="it-IT" sz="2400" dirty="0"/>
              <a:t>) are rare and </a:t>
            </a:r>
            <a:r>
              <a:rPr lang="it-IT" sz="2400" dirty="0" err="1"/>
              <a:t>their</a:t>
            </a:r>
            <a:r>
              <a:rPr lang="it-IT" sz="2400" dirty="0"/>
              <a:t> </a:t>
            </a:r>
            <a:r>
              <a:rPr lang="it-IT" sz="2400" dirty="0" err="1"/>
              <a:t>distribution</a:t>
            </a:r>
            <a:r>
              <a:rPr lang="it-IT" sz="2400" dirty="0"/>
              <a:t> </a:t>
            </a:r>
            <a:r>
              <a:rPr lang="it-IT" sz="2400" dirty="0" err="1"/>
              <a:t>is</a:t>
            </a:r>
            <a:r>
              <a:rPr lang="it-IT" sz="2400" dirty="0"/>
              <a:t> </a:t>
            </a:r>
            <a:r>
              <a:rPr lang="it-IT" sz="2400" dirty="0" err="1"/>
              <a:t>highly</a:t>
            </a:r>
            <a:r>
              <a:rPr lang="it-IT" sz="2400" dirty="0"/>
              <a:t> </a:t>
            </a:r>
            <a:r>
              <a:rPr lang="it-IT" sz="2400" dirty="0" err="1"/>
              <a:t>skewed</a:t>
            </a:r>
            <a:r>
              <a:rPr lang="it-IT" sz="2400" dirty="0"/>
              <a:t> </a:t>
            </a:r>
            <a:r>
              <a:rPr lang="it-IT" sz="2400" dirty="0" err="1"/>
              <a:t>as</a:t>
            </a:r>
            <a:r>
              <a:rPr lang="it-IT" sz="2400" dirty="0"/>
              <a:t> a </a:t>
            </a:r>
            <a:r>
              <a:rPr lang="it-IT" sz="2400" dirty="0" err="1"/>
              <a:t>handful</a:t>
            </a:r>
            <a:r>
              <a:rPr lang="it-IT" sz="2400" dirty="0"/>
              <a:t> of </a:t>
            </a:r>
            <a:r>
              <a:rPr lang="it-IT" sz="2400" dirty="0" err="1"/>
              <a:t>firms</a:t>
            </a:r>
            <a:r>
              <a:rPr lang="it-IT" sz="2400" dirty="0"/>
              <a:t> accounts for </a:t>
            </a:r>
            <a:r>
              <a:rPr lang="it-IT" sz="2400" dirty="0" err="1"/>
              <a:t>most</a:t>
            </a:r>
            <a:r>
              <a:rPr lang="it-IT" sz="2400" dirty="0"/>
              <a:t> aggregate </a:t>
            </a:r>
            <a:r>
              <a:rPr lang="it-IT" sz="2400" dirty="0" err="1"/>
              <a:t>international</a:t>
            </a:r>
            <a:r>
              <a:rPr lang="it-IT" sz="2400" dirty="0"/>
              <a:t> activity.</a:t>
            </a:r>
          </a:p>
          <a:p>
            <a:pPr lvl="1">
              <a:lnSpc>
                <a:spcPct val="80000"/>
              </a:lnSpc>
            </a:pPr>
            <a:endParaRPr lang="it-IT" sz="2400" dirty="0"/>
          </a:p>
          <a:p>
            <a:pPr eaLnBrk="1" hangingPunct="1">
              <a:lnSpc>
                <a:spcPct val="80000"/>
              </a:lnSpc>
            </a:pPr>
            <a:r>
              <a:rPr lang="it-IT" sz="2800" b="1" i="1" dirty="0"/>
              <a:t>The </a:t>
            </a:r>
            <a:r>
              <a:rPr lang="it-IT" sz="2800" b="1" i="1" dirty="0" err="1"/>
              <a:t>extensive</a:t>
            </a:r>
            <a:r>
              <a:rPr lang="it-IT" sz="2800" b="1" i="1" dirty="0"/>
              <a:t> </a:t>
            </a:r>
            <a:r>
              <a:rPr lang="it-IT" sz="2800" b="1" i="1" dirty="0" err="1"/>
              <a:t>margin</a:t>
            </a:r>
            <a:r>
              <a:rPr lang="it-IT" sz="2800" b="1" i="1" dirty="0"/>
              <a:t> </a:t>
            </a:r>
            <a:r>
              <a:rPr lang="it-IT" sz="2800" b="1" i="1" dirty="0" err="1"/>
              <a:t>is</a:t>
            </a:r>
            <a:r>
              <a:rPr lang="it-IT" sz="2800" b="1" i="1" dirty="0"/>
              <a:t> an </a:t>
            </a:r>
            <a:r>
              <a:rPr lang="it-IT" sz="2800" b="1" i="1" dirty="0" err="1"/>
              <a:t>exclusive</a:t>
            </a:r>
            <a:r>
              <a:rPr lang="it-IT" sz="2800" b="1" i="1" dirty="0"/>
              <a:t> club</a:t>
            </a:r>
            <a:r>
              <a:rPr lang="it-IT" sz="2800" i="1" dirty="0"/>
              <a:t>. </a:t>
            </a:r>
          </a:p>
          <a:p>
            <a:pPr eaLnBrk="1" hangingPunct="1">
              <a:lnSpc>
                <a:spcPct val="80000"/>
              </a:lnSpc>
            </a:pPr>
            <a:endParaRPr lang="it-IT" sz="2800" i="1" dirty="0"/>
          </a:p>
          <a:p>
            <a:pPr lvl="1">
              <a:lnSpc>
                <a:spcPct val="80000"/>
              </a:lnSpc>
            </a:pPr>
            <a:r>
              <a:rPr lang="it-IT" sz="2400" dirty="0" err="1"/>
              <a:t>IFs</a:t>
            </a:r>
            <a:r>
              <a:rPr lang="it-IT" sz="2400" dirty="0"/>
              <a:t> are </a:t>
            </a:r>
            <a:r>
              <a:rPr lang="it-IT" sz="2400" dirty="0" err="1"/>
              <a:t>bigger</a:t>
            </a:r>
            <a:r>
              <a:rPr lang="it-IT" sz="2400" dirty="0"/>
              <a:t> </a:t>
            </a:r>
            <a:r>
              <a:rPr lang="it-IT" sz="2400" dirty="0" err="1"/>
              <a:t>than</a:t>
            </a:r>
            <a:r>
              <a:rPr lang="it-IT" sz="2400" dirty="0"/>
              <a:t> </a:t>
            </a:r>
            <a:r>
              <a:rPr lang="it-IT" sz="2400" dirty="0" err="1"/>
              <a:t>domestic</a:t>
            </a:r>
            <a:r>
              <a:rPr lang="it-IT" sz="2400" dirty="0"/>
              <a:t> </a:t>
            </a:r>
            <a:r>
              <a:rPr lang="it-IT" sz="2400" dirty="0" err="1"/>
              <a:t>firms</a:t>
            </a:r>
            <a:r>
              <a:rPr lang="it-IT" sz="2400" dirty="0"/>
              <a:t>, generate </a:t>
            </a:r>
            <a:r>
              <a:rPr lang="it-IT" sz="2400" dirty="0" err="1"/>
              <a:t>higher</a:t>
            </a:r>
            <a:r>
              <a:rPr lang="it-IT" sz="2400" dirty="0"/>
              <a:t> </a:t>
            </a:r>
            <a:r>
              <a:rPr lang="it-IT" sz="2400" dirty="0" err="1"/>
              <a:t>value</a:t>
            </a:r>
            <a:r>
              <a:rPr lang="it-IT" sz="2400" dirty="0"/>
              <a:t> </a:t>
            </a:r>
            <a:r>
              <a:rPr lang="it-IT" sz="2400" dirty="0" err="1"/>
              <a:t>added</a:t>
            </a:r>
            <a:r>
              <a:rPr lang="it-IT" sz="2400" dirty="0"/>
              <a:t>, </a:t>
            </a:r>
            <a:r>
              <a:rPr lang="it-IT" sz="2400" dirty="0" err="1"/>
              <a:t>pay</a:t>
            </a:r>
            <a:r>
              <a:rPr lang="it-IT" sz="2400" dirty="0"/>
              <a:t> </a:t>
            </a:r>
            <a:r>
              <a:rPr lang="it-IT" sz="2400" dirty="0" err="1"/>
              <a:t>higher</a:t>
            </a:r>
            <a:r>
              <a:rPr lang="it-IT" sz="2400" dirty="0"/>
              <a:t> </a:t>
            </a:r>
            <a:r>
              <a:rPr lang="it-IT" sz="2400" dirty="0" err="1"/>
              <a:t>wages</a:t>
            </a:r>
            <a:r>
              <a:rPr lang="it-IT" sz="2400" dirty="0"/>
              <a:t>, </a:t>
            </a:r>
            <a:r>
              <a:rPr lang="it-IT" sz="2400" dirty="0" err="1"/>
              <a:t>employ</a:t>
            </a:r>
            <a:r>
              <a:rPr lang="it-IT" sz="2400" dirty="0"/>
              <a:t> more capital per </a:t>
            </a:r>
            <a:r>
              <a:rPr lang="it-IT" sz="2400" dirty="0" err="1"/>
              <a:t>worker</a:t>
            </a:r>
            <a:r>
              <a:rPr lang="it-IT" sz="2400" dirty="0"/>
              <a:t> and more </a:t>
            </a:r>
            <a:r>
              <a:rPr lang="it-IT" sz="2400" dirty="0" err="1"/>
              <a:t>skilled</a:t>
            </a:r>
            <a:r>
              <a:rPr lang="it-IT" sz="2400" dirty="0"/>
              <a:t> </a:t>
            </a:r>
            <a:r>
              <a:rPr lang="it-IT" sz="2400" dirty="0" err="1"/>
              <a:t>workers</a:t>
            </a:r>
            <a:r>
              <a:rPr lang="it-IT" sz="2400" dirty="0"/>
              <a:t>, </a:t>
            </a:r>
            <a:r>
              <a:rPr lang="it-IT" sz="2400" dirty="0" err="1"/>
              <a:t>have</a:t>
            </a:r>
            <a:r>
              <a:rPr lang="it-IT" sz="2400" dirty="0"/>
              <a:t> </a:t>
            </a:r>
            <a:r>
              <a:rPr lang="it-IT" sz="2400" dirty="0" err="1"/>
              <a:t>higher</a:t>
            </a:r>
            <a:r>
              <a:rPr lang="it-IT" sz="2400" dirty="0"/>
              <a:t> </a:t>
            </a:r>
            <a:r>
              <a:rPr lang="it-IT" sz="2400" dirty="0" err="1"/>
              <a:t>productivity</a:t>
            </a:r>
            <a:r>
              <a:rPr lang="it-IT" sz="2400" dirty="0"/>
              <a:t>.</a:t>
            </a:r>
          </a:p>
          <a:p>
            <a:pPr eaLnBrk="1" hangingPunct="1">
              <a:lnSpc>
                <a:spcPct val="80000"/>
              </a:lnSpc>
            </a:pPr>
            <a:endParaRPr lang="it-IT" sz="2800" dirty="0"/>
          </a:p>
        </p:txBody>
      </p:sp>
    </p:spTree>
    <p:extLst>
      <p:ext uri="{BB962C8B-B14F-4D97-AF65-F5344CB8AC3E}">
        <p14:creationId xmlns:p14="http://schemas.microsoft.com/office/powerpoint/2010/main" val="659612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142875" y="274638"/>
            <a:ext cx="9001125" cy="1143000"/>
          </a:xfrm>
        </p:spPr>
        <p:txBody>
          <a:bodyPr/>
          <a:lstStyle/>
          <a:p>
            <a:pPr eaLnBrk="1" hangingPunct="1"/>
            <a:r>
              <a:rPr lang="it-IT" b="1" dirty="0">
                <a:solidFill>
                  <a:schemeClr val="accent6">
                    <a:lumMod val="75000"/>
                  </a:schemeClr>
                </a:solidFill>
              </a:rPr>
              <a:t>Intensive &amp; </a:t>
            </a:r>
            <a:r>
              <a:rPr lang="it-IT" b="1" dirty="0" err="1">
                <a:solidFill>
                  <a:schemeClr val="accent6">
                    <a:lumMod val="75000"/>
                  </a:schemeClr>
                </a:solidFill>
              </a:rPr>
              <a:t>Extensive</a:t>
            </a:r>
            <a:r>
              <a:rPr lang="it-IT" b="1" dirty="0">
                <a:solidFill>
                  <a:schemeClr val="accent6">
                    <a:lumMod val="75000"/>
                  </a:schemeClr>
                </a:solidFill>
              </a:rPr>
              <a:t> </a:t>
            </a:r>
            <a:r>
              <a:rPr lang="it-IT" b="1" dirty="0" err="1">
                <a:solidFill>
                  <a:schemeClr val="accent6">
                    <a:lumMod val="75000"/>
                  </a:schemeClr>
                </a:solidFill>
              </a:rPr>
              <a:t>margin</a:t>
            </a:r>
            <a:r>
              <a:rPr lang="it-IT" b="1" dirty="0">
                <a:solidFill>
                  <a:schemeClr val="accent6">
                    <a:lumMod val="75000"/>
                  </a:schemeClr>
                </a:solidFill>
              </a:rPr>
              <a:t> of </a:t>
            </a:r>
            <a:r>
              <a:rPr lang="it-IT" b="1" dirty="0" err="1">
                <a:solidFill>
                  <a:schemeClr val="accent6">
                    <a:lumMod val="75000"/>
                  </a:schemeClr>
                </a:solidFill>
              </a:rPr>
              <a:t>Trade</a:t>
            </a:r>
            <a:endParaRPr lang="it-IT" b="1" dirty="0">
              <a:solidFill>
                <a:schemeClr val="accent6">
                  <a:lumMod val="75000"/>
                </a:schemeClr>
              </a:solidFill>
            </a:endParaRPr>
          </a:p>
        </p:txBody>
      </p:sp>
      <p:pic>
        <p:nvPicPr>
          <p:cNvPr id="20483" name="Picture 2"/>
          <p:cNvPicPr>
            <a:picLocks noGrp="1" noChangeAspect="1" noChangeArrowheads="1"/>
          </p:cNvPicPr>
          <p:nvPr>
            <p:ph idx="1"/>
          </p:nvPr>
        </p:nvPicPr>
        <p:blipFill rotWithShape="1">
          <a:blip r:embed="rId2"/>
          <a:srcRect l="2428" t="2871" r="8060" b="5220"/>
          <a:stretch/>
        </p:blipFill>
        <p:spPr>
          <a:xfrm>
            <a:off x="467544" y="1340768"/>
            <a:ext cx="8492442" cy="4896544"/>
          </a:xfrm>
          <a:noFill/>
        </p:spPr>
      </p:pic>
    </p:spTree>
    <p:extLst>
      <p:ext uri="{BB962C8B-B14F-4D97-AF65-F5344CB8AC3E}">
        <p14:creationId xmlns:p14="http://schemas.microsoft.com/office/powerpoint/2010/main" val="621620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srcRect l="12023" t="12393" r="14124"/>
          <a:stretch/>
        </p:blipFill>
        <p:spPr bwMode="auto">
          <a:xfrm>
            <a:off x="827584" y="1052513"/>
            <a:ext cx="6984776" cy="4919263"/>
          </a:xfrm>
          <a:prstGeom prst="rect">
            <a:avLst/>
          </a:prstGeom>
          <a:noFill/>
          <a:ln w="9525">
            <a:noFill/>
            <a:miter lim="800000"/>
            <a:headEnd/>
            <a:tailEnd/>
          </a:ln>
        </p:spPr>
      </p:pic>
      <p:sp>
        <p:nvSpPr>
          <p:cNvPr id="415747" name="Rectangle 3"/>
          <p:cNvSpPr>
            <a:spLocks noGrp="1" noChangeArrowheads="1"/>
          </p:cNvSpPr>
          <p:nvPr>
            <p:ph type="title"/>
          </p:nvPr>
        </p:nvSpPr>
        <p:spPr>
          <a:xfrm>
            <a:off x="0" y="274638"/>
            <a:ext cx="9144000" cy="777875"/>
          </a:xfrm>
        </p:spPr>
        <p:txBody>
          <a:bodyPr rtlCol="0">
            <a:normAutofit/>
          </a:bodyPr>
          <a:lstStyle/>
          <a:p>
            <a:pPr eaLnBrk="1" fontAlgn="auto" hangingPunct="1">
              <a:spcAft>
                <a:spcPts val="0"/>
              </a:spcAft>
              <a:defRPr/>
            </a:pPr>
            <a:r>
              <a:rPr lang="it-IT" sz="3600" b="1" dirty="0">
                <a:solidFill>
                  <a:schemeClr val="accent6">
                    <a:lumMod val="75000"/>
                  </a:schemeClr>
                </a:solidFill>
                <a:effectLst>
                  <a:outerShdw blurRad="38100" dist="38100" dir="2700000" algn="tl">
                    <a:srgbClr val="C0C0C0"/>
                  </a:outerShdw>
                </a:effectLst>
              </a:rPr>
              <a:t>The </a:t>
            </a:r>
            <a:r>
              <a:rPr lang="it-IT" sz="3600" b="1" dirty="0" err="1">
                <a:solidFill>
                  <a:schemeClr val="accent6">
                    <a:lumMod val="75000"/>
                  </a:schemeClr>
                </a:solidFill>
                <a:effectLst>
                  <a:outerShdw blurRad="38100" dist="38100" dir="2700000" algn="tl">
                    <a:srgbClr val="C0C0C0"/>
                  </a:outerShdw>
                </a:effectLst>
              </a:rPr>
              <a:t>extensive</a:t>
            </a:r>
            <a:r>
              <a:rPr lang="it-IT" sz="3600" b="1" dirty="0">
                <a:solidFill>
                  <a:schemeClr val="accent6">
                    <a:lumMod val="75000"/>
                  </a:schemeClr>
                </a:solidFill>
                <a:effectLst>
                  <a:outerShdw blurRad="38100" dist="38100" dir="2700000" algn="tl">
                    <a:srgbClr val="C0C0C0"/>
                  </a:outerShdw>
                </a:effectLst>
              </a:rPr>
              <a:t> </a:t>
            </a:r>
            <a:r>
              <a:rPr lang="it-IT" sz="3600" b="1" dirty="0" err="1">
                <a:solidFill>
                  <a:schemeClr val="accent6">
                    <a:lumMod val="75000"/>
                  </a:schemeClr>
                </a:solidFill>
                <a:effectLst>
                  <a:outerShdw blurRad="38100" dist="38100" dir="2700000" algn="tl">
                    <a:srgbClr val="C0C0C0"/>
                  </a:outerShdw>
                </a:effectLst>
              </a:rPr>
              <a:t>margin</a:t>
            </a:r>
            <a:r>
              <a:rPr lang="it-IT" sz="3600" b="1" dirty="0">
                <a:solidFill>
                  <a:schemeClr val="accent6">
                    <a:lumMod val="75000"/>
                  </a:schemeClr>
                </a:solidFill>
                <a:effectLst>
                  <a:outerShdw blurRad="38100" dist="38100" dir="2700000" algn="tl">
                    <a:srgbClr val="C0C0C0"/>
                  </a:outerShdw>
                </a:effectLst>
              </a:rPr>
              <a:t>: </a:t>
            </a:r>
            <a:r>
              <a:rPr lang="it-IT" sz="3600" b="1" dirty="0" err="1">
                <a:solidFill>
                  <a:schemeClr val="accent6">
                    <a:lumMod val="75000"/>
                  </a:schemeClr>
                </a:solidFill>
                <a:effectLst>
                  <a:outerShdw blurRad="38100" dist="38100" dir="2700000" algn="tl">
                    <a:srgbClr val="C0C0C0"/>
                  </a:outerShdw>
                </a:effectLst>
              </a:rPr>
              <a:t>number</a:t>
            </a:r>
            <a:r>
              <a:rPr lang="it-IT" sz="3600" b="1" dirty="0">
                <a:solidFill>
                  <a:schemeClr val="accent6">
                    <a:lumMod val="75000"/>
                  </a:schemeClr>
                </a:solidFill>
                <a:effectLst>
                  <a:outerShdw blurRad="38100" dist="38100" dir="2700000" algn="tl">
                    <a:srgbClr val="C0C0C0"/>
                  </a:outerShdw>
                </a:effectLst>
              </a:rPr>
              <a:t> of </a:t>
            </a:r>
            <a:r>
              <a:rPr lang="it-IT" sz="3600" b="1" dirty="0" err="1">
                <a:solidFill>
                  <a:schemeClr val="accent6">
                    <a:lumMod val="75000"/>
                  </a:schemeClr>
                </a:solidFill>
                <a:effectLst>
                  <a:outerShdw blurRad="38100" dist="38100" dir="2700000" algn="tl">
                    <a:srgbClr val="C0C0C0"/>
                  </a:outerShdw>
                </a:effectLst>
              </a:rPr>
              <a:t>exporters</a:t>
            </a:r>
            <a:endParaRPr lang="it-IT" sz="3600" b="1" dirty="0">
              <a:solidFill>
                <a:schemeClr val="accent6">
                  <a:lumMod val="75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2956719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3"/>
          <a:srcRect l="8333" t="4045" r="9163" b="13484"/>
          <a:stretch/>
        </p:blipFill>
        <p:spPr bwMode="auto">
          <a:xfrm>
            <a:off x="611560" y="1417638"/>
            <a:ext cx="7920880" cy="4880457"/>
          </a:xfrm>
          <a:prstGeom prst="rect">
            <a:avLst/>
          </a:prstGeom>
          <a:noFill/>
          <a:ln w="9525">
            <a:noFill/>
            <a:miter lim="800000"/>
            <a:headEnd/>
            <a:tailEnd/>
          </a:ln>
        </p:spPr>
      </p:pic>
      <p:sp>
        <p:nvSpPr>
          <p:cNvPr id="416771" name="Rectangle 3"/>
          <p:cNvSpPr>
            <a:spLocks noGrp="1" noChangeArrowheads="1"/>
          </p:cNvSpPr>
          <p:nvPr>
            <p:ph type="title"/>
          </p:nvPr>
        </p:nvSpPr>
        <p:spPr>
          <a:xfrm>
            <a:off x="179388" y="274638"/>
            <a:ext cx="8785225" cy="1143000"/>
          </a:xfrm>
        </p:spPr>
        <p:txBody>
          <a:bodyPr rtlCol="0">
            <a:normAutofit/>
          </a:bodyPr>
          <a:lstStyle/>
          <a:p>
            <a:pPr eaLnBrk="1" fontAlgn="auto" hangingPunct="1">
              <a:spcAft>
                <a:spcPts val="0"/>
              </a:spcAft>
              <a:defRPr/>
            </a:pPr>
            <a:r>
              <a:rPr lang="it-IT" sz="3600" b="1" dirty="0">
                <a:solidFill>
                  <a:schemeClr val="accent6">
                    <a:lumMod val="75000"/>
                  </a:schemeClr>
                </a:solidFill>
                <a:effectLst>
                  <a:outerShdw blurRad="38100" dist="38100" dir="2700000" algn="tl">
                    <a:srgbClr val="C0C0C0"/>
                  </a:outerShdw>
                </a:effectLst>
              </a:rPr>
              <a:t>The </a:t>
            </a:r>
            <a:r>
              <a:rPr lang="it-IT" sz="3600" b="1" dirty="0" err="1">
                <a:solidFill>
                  <a:schemeClr val="accent6">
                    <a:lumMod val="75000"/>
                  </a:schemeClr>
                </a:solidFill>
                <a:effectLst>
                  <a:outerShdw blurRad="38100" dist="38100" dir="2700000" algn="tl">
                    <a:srgbClr val="C0C0C0"/>
                  </a:outerShdw>
                </a:effectLst>
              </a:rPr>
              <a:t>extensive</a:t>
            </a:r>
            <a:r>
              <a:rPr lang="it-IT" sz="3600" b="1" dirty="0">
                <a:solidFill>
                  <a:schemeClr val="accent6">
                    <a:lumMod val="75000"/>
                  </a:schemeClr>
                </a:solidFill>
                <a:effectLst>
                  <a:outerShdw blurRad="38100" dist="38100" dir="2700000" algn="tl">
                    <a:srgbClr val="C0C0C0"/>
                  </a:outerShdw>
                </a:effectLst>
              </a:rPr>
              <a:t> </a:t>
            </a:r>
            <a:r>
              <a:rPr lang="it-IT" sz="3600" b="1" dirty="0" err="1">
                <a:solidFill>
                  <a:schemeClr val="accent6">
                    <a:lumMod val="75000"/>
                  </a:schemeClr>
                </a:solidFill>
                <a:effectLst>
                  <a:outerShdw blurRad="38100" dist="38100" dir="2700000" algn="tl">
                    <a:srgbClr val="C0C0C0"/>
                  </a:outerShdw>
                </a:effectLst>
              </a:rPr>
              <a:t>margins</a:t>
            </a:r>
            <a:r>
              <a:rPr lang="it-IT" sz="3600" b="1" dirty="0">
                <a:solidFill>
                  <a:schemeClr val="accent6">
                    <a:lumMod val="75000"/>
                  </a:schemeClr>
                </a:solidFill>
                <a:effectLst>
                  <a:outerShdw blurRad="38100" dist="38100" dir="2700000" algn="tl">
                    <a:srgbClr val="C0C0C0"/>
                  </a:outerShdw>
                </a:effectLst>
              </a:rPr>
              <a:t>: </a:t>
            </a:r>
            <a:r>
              <a:rPr lang="it-IT" sz="3600" b="1" dirty="0" err="1">
                <a:solidFill>
                  <a:schemeClr val="accent6">
                    <a:lumMod val="75000"/>
                  </a:schemeClr>
                </a:solidFill>
                <a:effectLst>
                  <a:outerShdw blurRad="38100" dist="38100" dir="2700000" algn="tl">
                    <a:srgbClr val="C0C0C0"/>
                  </a:outerShdw>
                </a:effectLst>
              </a:rPr>
              <a:t>number</a:t>
            </a:r>
            <a:r>
              <a:rPr lang="it-IT" sz="3600" b="1" dirty="0">
                <a:solidFill>
                  <a:schemeClr val="accent6">
                    <a:lumMod val="75000"/>
                  </a:schemeClr>
                </a:solidFill>
                <a:effectLst>
                  <a:outerShdw blurRad="38100" dist="38100" dir="2700000" algn="tl">
                    <a:srgbClr val="C0C0C0"/>
                  </a:outerShdw>
                </a:effectLst>
              </a:rPr>
              <a:t> of </a:t>
            </a:r>
            <a:r>
              <a:rPr lang="it-IT" sz="3600" b="1" dirty="0" err="1">
                <a:solidFill>
                  <a:schemeClr val="accent6">
                    <a:lumMod val="75000"/>
                  </a:schemeClr>
                </a:solidFill>
                <a:effectLst>
                  <a:outerShdw blurRad="38100" dist="38100" dir="2700000" algn="tl">
                    <a:srgbClr val="C0C0C0"/>
                  </a:outerShdw>
                </a:effectLst>
              </a:rPr>
              <a:t>products</a:t>
            </a:r>
            <a:endParaRPr lang="it-IT" sz="3600" b="1" dirty="0">
              <a:solidFill>
                <a:schemeClr val="accent6">
                  <a:lumMod val="75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547537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3"/>
          <a:srcRect t="8985"/>
          <a:stretch/>
        </p:blipFill>
        <p:spPr bwMode="auto">
          <a:xfrm>
            <a:off x="755576" y="1628800"/>
            <a:ext cx="7288213" cy="4376489"/>
          </a:xfrm>
          <a:prstGeom prst="rect">
            <a:avLst/>
          </a:prstGeom>
          <a:noFill/>
          <a:ln w="9525">
            <a:noFill/>
            <a:miter lim="800000"/>
            <a:headEnd/>
            <a:tailEnd/>
          </a:ln>
        </p:spPr>
      </p:pic>
      <p:sp>
        <p:nvSpPr>
          <p:cNvPr id="417795" name="Rectangle 3"/>
          <p:cNvSpPr>
            <a:spLocks noGrp="1" noChangeArrowheads="1"/>
          </p:cNvSpPr>
          <p:nvPr>
            <p:ph type="title"/>
          </p:nvPr>
        </p:nvSpPr>
        <p:spPr>
          <a:xfrm>
            <a:off x="539552" y="332656"/>
            <a:ext cx="8229600" cy="1143000"/>
          </a:xfrm>
        </p:spPr>
        <p:txBody>
          <a:bodyPr rtlCol="0">
            <a:normAutofit fontScale="90000"/>
          </a:bodyPr>
          <a:lstStyle/>
          <a:p>
            <a:pPr eaLnBrk="1" fontAlgn="auto" hangingPunct="1">
              <a:spcAft>
                <a:spcPts val="0"/>
              </a:spcAft>
              <a:defRPr/>
            </a:pPr>
            <a:r>
              <a:rPr lang="it-IT" sz="3600" b="1" dirty="0">
                <a:solidFill>
                  <a:schemeClr val="accent6">
                    <a:lumMod val="75000"/>
                  </a:schemeClr>
                </a:solidFill>
                <a:effectLst>
                  <a:outerShdw blurRad="38100" dist="38100" dir="2700000" algn="tl">
                    <a:srgbClr val="C0C0C0"/>
                  </a:outerShdw>
                </a:effectLst>
              </a:rPr>
              <a:t>The intensive </a:t>
            </a:r>
            <a:r>
              <a:rPr lang="it-IT" sz="3600" b="1" dirty="0" err="1">
                <a:solidFill>
                  <a:schemeClr val="accent6">
                    <a:lumMod val="75000"/>
                  </a:schemeClr>
                </a:solidFill>
                <a:effectLst>
                  <a:outerShdw blurRad="38100" dist="38100" dir="2700000" algn="tl">
                    <a:srgbClr val="C0C0C0"/>
                  </a:outerShdw>
                </a:effectLst>
              </a:rPr>
              <a:t>margin</a:t>
            </a:r>
            <a:r>
              <a:rPr lang="it-IT" sz="3600" b="1" dirty="0">
                <a:solidFill>
                  <a:schemeClr val="accent6">
                    <a:lumMod val="75000"/>
                  </a:schemeClr>
                </a:solidFill>
                <a:effectLst>
                  <a:outerShdw blurRad="38100" dist="38100" dir="2700000" algn="tl">
                    <a:srgbClr val="C0C0C0"/>
                  </a:outerShdw>
                </a:effectLst>
              </a:rPr>
              <a:t>:  </a:t>
            </a:r>
            <a:r>
              <a:rPr lang="it-IT" sz="3600" b="1" dirty="0" err="1">
                <a:solidFill>
                  <a:schemeClr val="accent6">
                    <a:lumMod val="75000"/>
                  </a:schemeClr>
                </a:solidFill>
                <a:effectLst>
                  <a:outerShdw blurRad="38100" dist="38100" dir="2700000" algn="tl">
                    <a:srgbClr val="C0C0C0"/>
                  </a:outerShdw>
                </a:effectLst>
              </a:rPr>
              <a:t>average</a:t>
            </a:r>
            <a:r>
              <a:rPr lang="it-IT" sz="3600" b="1" dirty="0">
                <a:solidFill>
                  <a:schemeClr val="accent6">
                    <a:lumMod val="75000"/>
                  </a:schemeClr>
                </a:solidFill>
                <a:effectLst>
                  <a:outerShdw blurRad="38100" dist="38100" dir="2700000" algn="tl">
                    <a:srgbClr val="C0C0C0"/>
                  </a:outerShdw>
                </a:effectLst>
              </a:rPr>
              <a:t> export </a:t>
            </a:r>
            <a:r>
              <a:rPr lang="it-IT" sz="3600" b="1" dirty="0" err="1">
                <a:solidFill>
                  <a:schemeClr val="accent6">
                    <a:lumMod val="75000"/>
                  </a:schemeClr>
                </a:solidFill>
                <a:effectLst>
                  <a:outerShdw blurRad="38100" dist="38100" dir="2700000" algn="tl">
                    <a:srgbClr val="C0C0C0"/>
                  </a:outerShdw>
                </a:effectLst>
              </a:rPr>
              <a:t>quantity</a:t>
            </a:r>
            <a:r>
              <a:rPr lang="it-IT" sz="3600" b="1" dirty="0">
                <a:solidFill>
                  <a:schemeClr val="accent6">
                    <a:lumMod val="75000"/>
                  </a:schemeClr>
                </a:solidFill>
                <a:effectLst>
                  <a:outerShdw blurRad="38100" dist="38100" dir="2700000" algn="tl">
                    <a:srgbClr val="C0C0C0"/>
                  </a:outerShdw>
                </a:effectLst>
              </a:rPr>
              <a:t> per </a:t>
            </a:r>
            <a:r>
              <a:rPr lang="it-IT" sz="3600" b="1" dirty="0" err="1">
                <a:solidFill>
                  <a:schemeClr val="accent6">
                    <a:lumMod val="75000"/>
                  </a:schemeClr>
                </a:solidFill>
                <a:effectLst>
                  <a:outerShdw blurRad="38100" dist="38100" dir="2700000" algn="tl">
                    <a:srgbClr val="C0C0C0"/>
                  </a:outerShdw>
                </a:effectLst>
              </a:rPr>
              <a:t>firms</a:t>
            </a:r>
            <a:endParaRPr lang="it-IT" sz="3600" b="1" dirty="0">
              <a:solidFill>
                <a:schemeClr val="accent6">
                  <a:lumMod val="75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3744980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6">
                    <a:lumMod val="75000"/>
                  </a:schemeClr>
                </a:solidFill>
              </a:rPr>
              <a:t>Intensive and </a:t>
            </a:r>
            <a:r>
              <a:rPr lang="it-IT" dirty="0" err="1">
                <a:solidFill>
                  <a:schemeClr val="accent6">
                    <a:lumMod val="75000"/>
                  </a:schemeClr>
                </a:solidFill>
              </a:rPr>
              <a:t>extensive</a:t>
            </a:r>
            <a:r>
              <a:rPr lang="it-IT" dirty="0">
                <a:solidFill>
                  <a:schemeClr val="accent6">
                    <a:lumMod val="75000"/>
                  </a:schemeClr>
                </a:solidFill>
              </a:rPr>
              <a:t> </a:t>
            </a:r>
            <a:r>
              <a:rPr lang="it-IT" dirty="0" err="1">
                <a:solidFill>
                  <a:schemeClr val="accent6">
                    <a:lumMod val="75000"/>
                  </a:schemeClr>
                </a:solidFill>
              </a:rPr>
              <a:t>margins</a:t>
            </a:r>
            <a:r>
              <a:rPr lang="it-IT" dirty="0">
                <a:solidFill>
                  <a:schemeClr val="accent6">
                    <a:lumMod val="75000"/>
                  </a:schemeClr>
                </a:solidFill>
              </a:rPr>
              <a:t> and </a:t>
            </a:r>
            <a:r>
              <a:rPr lang="it-IT" dirty="0" err="1">
                <a:solidFill>
                  <a:schemeClr val="accent6">
                    <a:lumMod val="75000"/>
                  </a:schemeClr>
                </a:solidFill>
              </a:rPr>
              <a:t>trade</a:t>
            </a:r>
            <a:r>
              <a:rPr lang="it-IT" dirty="0">
                <a:solidFill>
                  <a:schemeClr val="accent6">
                    <a:lumMod val="75000"/>
                  </a:schemeClr>
                </a:solidFill>
              </a:rPr>
              <a:t> </a:t>
            </a:r>
            <a:r>
              <a:rPr lang="it-IT" dirty="0" err="1">
                <a:solidFill>
                  <a:schemeClr val="accent6">
                    <a:lumMod val="75000"/>
                  </a:schemeClr>
                </a:solidFill>
              </a:rPr>
              <a:t>liberalization</a:t>
            </a:r>
            <a:endParaRPr lang="it-IT" dirty="0">
              <a:solidFill>
                <a:schemeClr val="accent6">
                  <a:lumMod val="75000"/>
                </a:schemeClr>
              </a:solidFill>
            </a:endParaRPr>
          </a:p>
        </p:txBody>
      </p:sp>
      <p:sp>
        <p:nvSpPr>
          <p:cNvPr id="4" name="Content Placeholder 3">
            <a:extLst>
              <a:ext uri="{FF2B5EF4-FFF2-40B4-BE49-F238E27FC236}">
                <a16:creationId xmlns:a16="http://schemas.microsoft.com/office/drawing/2014/main" id="{48733C9E-ABFC-46A3-88C4-C2589D8F7E51}"/>
              </a:ext>
            </a:extLst>
          </p:cNvPr>
          <p:cNvSpPr>
            <a:spLocks noGrp="1"/>
          </p:cNvSpPr>
          <p:nvPr>
            <p:ph idx="1"/>
          </p:nvPr>
        </p:nvSpPr>
        <p:spPr>
          <a:xfrm>
            <a:off x="457200" y="1916832"/>
            <a:ext cx="8229600" cy="4209331"/>
          </a:xfrm>
        </p:spPr>
        <p:txBody>
          <a:bodyPr/>
          <a:lstStyle/>
          <a:p>
            <a:pPr marL="0" indent="0">
              <a:buNone/>
            </a:pPr>
            <a:r>
              <a:rPr lang="en-US" dirty="0"/>
              <a:t>Trade liberalization affects trade flows in many ways. By making trade less costly:</a:t>
            </a:r>
          </a:p>
          <a:p>
            <a:pPr marL="0" indent="0">
              <a:buNone/>
            </a:pPr>
            <a:endParaRPr lang="en-US" dirty="0"/>
          </a:p>
          <a:p>
            <a:pPr lvl="1">
              <a:buFont typeface="Arial" panose="020B0604020202020204" pitchFamily="34" charset="0"/>
              <a:buChar char="•"/>
            </a:pPr>
            <a:r>
              <a:rPr lang="en-US" dirty="0"/>
              <a:t>Affects the Intensive Margin, so the volume of existing traded goods increase</a:t>
            </a:r>
          </a:p>
          <a:p>
            <a:pPr lvl="1">
              <a:buFont typeface="Arial" panose="020B0604020202020204" pitchFamily="34" charset="0"/>
              <a:buChar char="•"/>
            </a:pPr>
            <a:r>
              <a:rPr lang="en-US" dirty="0"/>
              <a:t>Affects the Extensive Margin, as more firms are able to trade. This increases the number of traded goods</a:t>
            </a:r>
          </a:p>
          <a:p>
            <a:endParaRPr lang="en-US" dirty="0"/>
          </a:p>
        </p:txBody>
      </p:sp>
    </p:spTree>
    <p:extLst>
      <p:ext uri="{BB962C8B-B14F-4D97-AF65-F5344CB8AC3E}">
        <p14:creationId xmlns:p14="http://schemas.microsoft.com/office/powerpoint/2010/main" val="2007748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204864"/>
            <a:ext cx="8229600" cy="1143000"/>
          </a:xfrm>
        </p:spPr>
        <p:txBody>
          <a:bodyPr/>
          <a:lstStyle/>
          <a:p>
            <a:r>
              <a:rPr lang="it-IT" dirty="0">
                <a:solidFill>
                  <a:schemeClr val="accent6">
                    <a:lumMod val="75000"/>
                  </a:schemeClr>
                </a:solidFill>
              </a:rPr>
              <a:t>2.B OTHER INDICES</a:t>
            </a:r>
          </a:p>
        </p:txBody>
      </p:sp>
      <p:sp>
        <p:nvSpPr>
          <p:cNvPr id="3" name="TextBox 2">
            <a:extLst>
              <a:ext uri="{FF2B5EF4-FFF2-40B4-BE49-F238E27FC236}">
                <a16:creationId xmlns:a16="http://schemas.microsoft.com/office/drawing/2014/main" id="{2CDB6B2D-AA0F-4385-B24A-EE8EF346E65B}"/>
              </a:ext>
            </a:extLst>
          </p:cNvPr>
          <p:cNvSpPr txBox="1"/>
          <p:nvPr/>
        </p:nvSpPr>
        <p:spPr>
          <a:xfrm>
            <a:off x="2987824" y="3645024"/>
            <a:ext cx="331236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Trade Openness</a:t>
            </a:r>
          </a:p>
          <a:p>
            <a:pPr marL="285750" indent="-285750">
              <a:buFont typeface="Arial" panose="020B0604020202020204" pitchFamily="34" charset="0"/>
              <a:buChar char="•"/>
            </a:pPr>
            <a:r>
              <a:rPr lang="en-US" sz="2000" dirty="0"/>
              <a:t>Import Penetration</a:t>
            </a:r>
          </a:p>
        </p:txBody>
      </p:sp>
    </p:spTree>
    <p:extLst>
      <p:ext uri="{BB962C8B-B14F-4D97-AF65-F5344CB8AC3E}">
        <p14:creationId xmlns:p14="http://schemas.microsoft.com/office/powerpoint/2010/main" val="2668738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528" y="274638"/>
            <a:ext cx="9324528" cy="1143000"/>
          </a:xfrm>
        </p:spPr>
        <p:txBody>
          <a:bodyPr/>
          <a:lstStyle/>
          <a:p>
            <a:r>
              <a:rPr lang="it-IT" dirty="0">
                <a:solidFill>
                  <a:schemeClr val="accent6">
                    <a:lumMod val="75000"/>
                  </a:schemeClr>
                </a:solidFill>
              </a:rPr>
              <a:t>Trade </a:t>
            </a:r>
            <a:r>
              <a:rPr lang="it-IT" dirty="0" err="1">
                <a:solidFill>
                  <a:schemeClr val="accent6">
                    <a:lumMod val="75000"/>
                  </a:schemeClr>
                </a:solidFill>
              </a:rPr>
              <a:t>openess</a:t>
            </a:r>
            <a:endParaRPr lang="it-IT" sz="2800" dirty="0">
              <a:solidFill>
                <a:schemeClr val="accent6">
                  <a:lumMod val="75000"/>
                </a:schemeClr>
              </a:solidFill>
            </a:endParaRPr>
          </a:p>
        </p:txBody>
      </p:sp>
      <p:pic>
        <p:nvPicPr>
          <p:cNvPr id="48128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836"/>
          <a:stretch/>
        </p:blipFill>
        <p:spPr bwMode="auto">
          <a:xfrm>
            <a:off x="539552" y="2132856"/>
            <a:ext cx="8469556" cy="396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F4BD3E6-9E6E-4F14-85F1-5EEEAD94A2C1}"/>
                  </a:ext>
                </a:extLst>
              </p:cNvPr>
              <p:cNvSpPr/>
              <p:nvPr/>
            </p:nvSpPr>
            <p:spPr>
              <a:xfrm>
                <a:off x="3131840" y="1340768"/>
                <a:ext cx="3185175" cy="617220"/>
              </a:xfrm>
              <a:prstGeom prst="rect">
                <a:avLst/>
              </a:prstGeom>
            </p:spPr>
            <p:txBody>
              <a:bodyPr wrap="square">
                <a:spAutoFit/>
              </a:bodyPr>
              <a:lstStyle/>
              <a:p>
                <a14:m>
                  <m:oMath xmlns:m="http://schemas.openxmlformats.org/officeDocument/2006/math">
                    <m:f>
                      <m:fPr>
                        <m:ctrlPr>
                          <a:rPr lang="it-IT" sz="240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𝑋</m:t>
                        </m:r>
                      </m:num>
                      <m:den>
                        <m:r>
                          <a:rPr lang="en-US" sz="2400" b="0" i="1" smtClean="0">
                            <a:solidFill>
                              <a:schemeClr val="tx1"/>
                            </a:solidFill>
                            <a:latin typeface="Cambria Math" panose="02040503050406030204" pitchFamily="18" charset="0"/>
                          </a:rPr>
                          <m:t>𝐺𝐷𝑃</m:t>
                        </m:r>
                      </m:den>
                    </m:f>
                  </m:oMath>
                </a14:m>
                <a:r>
                  <a:rPr lang="it-IT" sz="2400" dirty="0">
                    <a:solidFill>
                      <a:schemeClr val="tx1"/>
                    </a:solidFill>
                  </a:rPr>
                  <a:t>, US $ </a:t>
                </a:r>
                <a:r>
                  <a:rPr lang="it-IT" sz="2400" dirty="0" err="1">
                    <a:solidFill>
                      <a:schemeClr val="tx1"/>
                    </a:solidFill>
                  </a:rPr>
                  <a:t>at</a:t>
                </a:r>
                <a:r>
                  <a:rPr lang="it-IT" sz="2400" dirty="0">
                    <a:solidFill>
                      <a:schemeClr val="tx1"/>
                    </a:solidFill>
                  </a:rPr>
                  <a:t> PPP</a:t>
                </a:r>
                <a:endParaRPr lang="en-US" sz="2400" dirty="0">
                  <a:solidFill>
                    <a:schemeClr val="tx1"/>
                  </a:solidFill>
                </a:endParaRPr>
              </a:p>
            </p:txBody>
          </p:sp>
        </mc:Choice>
        <mc:Fallback>
          <p:sp>
            <p:nvSpPr>
              <p:cNvPr id="3" name="Rectangle 2">
                <a:extLst>
                  <a:ext uri="{FF2B5EF4-FFF2-40B4-BE49-F238E27FC236}">
                    <a16:creationId xmlns:a16="http://schemas.microsoft.com/office/drawing/2014/main" id="{EF4BD3E6-9E6E-4F14-85F1-5EEEAD94A2C1}"/>
                  </a:ext>
                </a:extLst>
              </p:cNvPr>
              <p:cNvSpPr>
                <a:spLocks noRot="1" noChangeAspect="1" noMove="1" noResize="1" noEditPoints="1" noAdjustHandles="1" noChangeArrowheads="1" noChangeShapeType="1" noTextEdit="1"/>
              </p:cNvSpPr>
              <p:nvPr/>
            </p:nvSpPr>
            <p:spPr>
              <a:xfrm>
                <a:off x="3131840" y="1340768"/>
                <a:ext cx="3185175" cy="617220"/>
              </a:xfrm>
              <a:prstGeom prst="rect">
                <a:avLst/>
              </a:prstGeom>
              <a:blipFill>
                <a:blip r:embed="rId3"/>
                <a:stretch>
                  <a:fillRect b="-8911"/>
                </a:stretch>
              </a:blipFill>
            </p:spPr>
            <p:txBody>
              <a:bodyPr/>
              <a:lstStyle/>
              <a:p>
                <a:r>
                  <a:rPr lang="en-US">
                    <a:noFill/>
                  </a:rPr>
                  <a:t> </a:t>
                </a:r>
              </a:p>
            </p:txBody>
          </p:sp>
        </mc:Fallback>
      </mc:AlternateContent>
    </p:spTree>
    <p:extLst>
      <p:ext uri="{BB962C8B-B14F-4D97-AF65-F5344CB8AC3E}">
        <p14:creationId xmlns:p14="http://schemas.microsoft.com/office/powerpoint/2010/main" val="55540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a:xfrm>
            <a:off x="0" y="338138"/>
            <a:ext cx="8686800" cy="786606"/>
          </a:xfrm>
        </p:spPr>
        <p:txBody>
          <a:bodyPr rtlCol="0" anchor="b">
            <a:normAutofit/>
          </a:bodyPr>
          <a:lstStyle/>
          <a:p>
            <a:pPr eaLnBrk="1" fontAlgn="auto" hangingPunct="1">
              <a:spcAft>
                <a:spcPts val="0"/>
              </a:spcAft>
              <a:defRPr/>
            </a:pPr>
            <a:r>
              <a:rPr lang="en-US" sz="3600" b="1" dirty="0">
                <a:solidFill>
                  <a:schemeClr val="accent6">
                    <a:lumMod val="75000"/>
                  </a:schemeClr>
                </a:solidFill>
              </a:rPr>
              <a:t>SUMMARY: ABSOLUTE ADVANTAGE</a:t>
            </a:r>
          </a:p>
        </p:txBody>
      </p:sp>
      <p:graphicFrame>
        <p:nvGraphicFramePr>
          <p:cNvPr id="35869" name="Group 29"/>
          <p:cNvGraphicFramePr>
            <a:graphicFrameLocks noGrp="1"/>
          </p:cNvGraphicFramePr>
          <p:nvPr>
            <p:extLst>
              <p:ext uri="{D42A27DB-BD31-4B8C-83A1-F6EECF244321}">
                <p14:modId xmlns:p14="http://schemas.microsoft.com/office/powerpoint/2010/main" val="493299943"/>
              </p:ext>
            </p:extLst>
          </p:nvPr>
        </p:nvGraphicFramePr>
        <p:xfrm>
          <a:off x="676275" y="2420888"/>
          <a:ext cx="8039100" cy="2333625"/>
        </p:xfrm>
        <a:graphic>
          <a:graphicData uri="http://schemas.openxmlformats.org/drawingml/2006/table">
            <a:tbl>
              <a:tblPr/>
              <a:tblGrid>
                <a:gridCol w="3136900">
                  <a:extLst>
                    <a:ext uri="{9D8B030D-6E8A-4147-A177-3AD203B41FA5}">
                      <a16:colId xmlns:a16="http://schemas.microsoft.com/office/drawing/2014/main" val="20000"/>
                    </a:ext>
                  </a:extLst>
                </a:gridCol>
                <a:gridCol w="2451100">
                  <a:extLst>
                    <a:ext uri="{9D8B030D-6E8A-4147-A177-3AD203B41FA5}">
                      <a16:colId xmlns:a16="http://schemas.microsoft.com/office/drawing/2014/main" val="20001"/>
                    </a:ext>
                  </a:extLst>
                </a:gridCol>
                <a:gridCol w="2451100">
                  <a:extLst>
                    <a:ext uri="{9D8B030D-6E8A-4147-A177-3AD203B41FA5}">
                      <a16:colId xmlns:a16="http://schemas.microsoft.com/office/drawing/2014/main" val="20002"/>
                    </a:ext>
                  </a:extLst>
                </a:gridCol>
              </a:tblGrid>
              <a:tr h="466725">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endParaRPr kumimoji="0" lang="en-US" sz="1800" b="1" i="0" u="none" strike="noStrike" cap="none" normalizeH="0" baseline="0" dirty="0">
                        <a:ln>
                          <a:noFill/>
                        </a:ln>
                        <a:solidFill>
                          <a:schemeClr val="tx1"/>
                        </a:solidFill>
                        <a:effectLst/>
                        <a:latin typeface="Arial" charset="0"/>
                      </a:endParaRPr>
                    </a:p>
                  </a:txBody>
                  <a:tcPr anchor="ctr" horzOverflow="overflow">
                    <a:lnL w="38100" cap="flat" cmpd="sng" algn="ctr">
                      <a:solidFill>
                        <a:schemeClr val="folHlink"/>
                      </a:solidFill>
                      <a:prstDash val="solid"/>
                      <a:round/>
                      <a:headEnd type="none" w="med" len="med"/>
                      <a:tailEnd type="none" w="med" len="med"/>
                    </a:lnL>
                    <a:lnR>
                      <a:noFill/>
                    </a:lnR>
                    <a:lnT w="38100" cap="flat" cmpd="sng" algn="ctr">
                      <a:solidFill>
                        <a:schemeClr val="folHlink"/>
                      </a:solidFill>
                      <a:prstDash val="solid"/>
                      <a:round/>
                      <a:headEnd type="none" w="med" len="med"/>
                      <a:tailEnd type="none" w="med" len="med"/>
                    </a:lnT>
                    <a:lnB>
                      <a:noFill/>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85000"/>
                        </a:lnSpc>
                        <a:spcBef>
                          <a:spcPct val="20000"/>
                        </a:spcBef>
                        <a:spcAft>
                          <a:spcPct val="0"/>
                        </a:spcAft>
                        <a:buClr>
                          <a:srgbClr val="819FCE"/>
                        </a:buClr>
                        <a:buSzPct val="120000"/>
                        <a:buFontTx/>
                        <a:buNone/>
                        <a:tabLst/>
                      </a:pPr>
                      <a:r>
                        <a:rPr kumimoji="0" lang="en-US" sz="1800" b="1" i="0" u="none" strike="noStrike" cap="none" normalizeH="0" baseline="0" dirty="0">
                          <a:ln>
                            <a:noFill/>
                          </a:ln>
                          <a:solidFill>
                            <a:schemeClr val="tx1"/>
                          </a:solidFill>
                          <a:effectLst/>
                          <a:latin typeface="Arial" charset="0"/>
                        </a:rPr>
                        <a:t>Change in the Production of</a:t>
                      </a:r>
                    </a:p>
                  </a:txBody>
                  <a:tcPr anchor="ctr" horzOverflow="overflow">
                    <a:lnL>
                      <a:noFill/>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466725">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r>
                        <a:rPr kumimoji="0" lang="en-US" sz="1800" b="1" i="0" u="none" strike="noStrike" cap="none" normalizeH="0" baseline="0">
                          <a:ln>
                            <a:noFill/>
                          </a:ln>
                          <a:solidFill>
                            <a:schemeClr val="tx1"/>
                          </a:solidFill>
                          <a:effectLst/>
                          <a:latin typeface="Arial" charset="0"/>
                        </a:rPr>
                        <a:t>Country</a:t>
                      </a:r>
                    </a:p>
                  </a:txBody>
                  <a:tcPr anchor="ctr" horzOverflow="overflow">
                    <a:lnL w="38100" cap="flat" cmpd="sng" algn="ctr">
                      <a:solidFill>
                        <a:schemeClr val="folHlink"/>
                      </a:solidFill>
                      <a:prstDash val="solid"/>
                      <a:round/>
                      <a:headEnd type="none" w="med" len="med"/>
                      <a:tailEnd type="none" w="med" len="med"/>
                    </a:lnL>
                    <a:lnR>
                      <a:noFill/>
                    </a:lnR>
                    <a:lnT>
                      <a:noFill/>
                    </a:lnT>
                    <a:lnB w="38100" cap="flat" cmpd="sng" algn="ctr">
                      <a:solidFill>
                        <a:schemeClr val="fo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r>
                        <a:rPr kumimoji="0" lang="en-US" sz="1800" b="1" i="0" u="none" strike="noStrike" cap="none" normalizeH="0" baseline="0">
                          <a:ln>
                            <a:noFill/>
                          </a:ln>
                          <a:solidFill>
                            <a:schemeClr val="tx1"/>
                          </a:solidFill>
                          <a:effectLst/>
                          <a:latin typeface="Arial" charset="0"/>
                        </a:rPr>
                        <a:t>Machines</a:t>
                      </a:r>
                    </a:p>
                  </a:txBody>
                  <a:tcPr anchor="ctr" horzOverflow="overflow">
                    <a:lnL>
                      <a:noFill/>
                    </a:lnL>
                    <a:lnR>
                      <a:noFill/>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r>
                        <a:rPr kumimoji="0" lang="en-US" sz="1800" b="1" i="0" u="none" strike="noStrike" cap="none" normalizeH="0" baseline="0">
                          <a:ln>
                            <a:noFill/>
                          </a:ln>
                          <a:solidFill>
                            <a:schemeClr val="tx1"/>
                          </a:solidFill>
                          <a:effectLst/>
                          <a:latin typeface="Arial" charset="0"/>
                        </a:rPr>
                        <a:t>Cloth</a:t>
                      </a:r>
                    </a:p>
                  </a:txBody>
                  <a:tcPr anchor="ctr" horzOverflow="overflow">
                    <a:lnL>
                      <a:noFill/>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466725">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r>
                        <a:rPr kumimoji="0" lang="en-US" sz="1800" b="1" i="0" u="none" strike="noStrike" cap="none" normalizeH="0" baseline="0" dirty="0">
                          <a:ln>
                            <a:noFill/>
                          </a:ln>
                          <a:solidFill>
                            <a:schemeClr val="tx1"/>
                          </a:solidFill>
                          <a:effectLst/>
                          <a:latin typeface="Arial" charset="0"/>
                        </a:rPr>
                        <a:t>EU</a:t>
                      </a:r>
                    </a:p>
                  </a:txBody>
                  <a:tcPr anchor="ctr" horzOverflow="overflow">
                    <a:lnL w="38100" cap="flat" cmpd="sng" algn="ctr">
                      <a:solidFill>
                        <a:schemeClr val="folHlink"/>
                      </a:solidFill>
                      <a:prstDash val="solid"/>
                      <a:round/>
                      <a:headEnd type="none" w="med" len="med"/>
                      <a:tailEnd type="none" w="med" len="med"/>
                    </a:lnL>
                    <a:lnR>
                      <a:noFill/>
                    </a:lnR>
                    <a:lnT w="38100" cap="flat" cmpd="sng" algn="ctr">
                      <a:solidFill>
                        <a:schemeClr val="folHlink"/>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r>
                        <a:rPr kumimoji="0" lang="en-US" sz="1800" b="1" i="0" u="none" strike="noStrike" cap="none" normalizeH="0" baseline="0">
                          <a:ln>
                            <a:noFill/>
                          </a:ln>
                          <a:solidFill>
                            <a:schemeClr val="tx1"/>
                          </a:solidFill>
                          <a:effectLst/>
                          <a:latin typeface="Arial" charset="0"/>
                        </a:rPr>
                        <a:t>+5 machines</a:t>
                      </a:r>
                    </a:p>
                  </a:txBody>
                  <a:tcPr anchor="ctr" horzOverflow="overflow">
                    <a:lnL>
                      <a:noFill/>
                    </a:lnL>
                    <a:lnR>
                      <a:noFill/>
                    </a:lnR>
                    <a:lnT w="38100" cap="flat" cmpd="sng" algn="ctr">
                      <a:solidFill>
                        <a:schemeClr val="folHlink"/>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r>
                        <a:rPr kumimoji="0" lang="en-US" sz="1800" b="1" i="0" u="none" strike="noStrike" cap="none" normalizeH="0" baseline="0">
                          <a:ln>
                            <a:noFill/>
                          </a:ln>
                          <a:solidFill>
                            <a:schemeClr val="tx1"/>
                          </a:solidFill>
                          <a:effectLst/>
                          <a:latin typeface="Arial" charset="0"/>
                          <a:cs typeface="Arial" charset="0"/>
                        </a:rPr>
                        <a:t>–</a:t>
                      </a:r>
                      <a:r>
                        <a:rPr kumimoji="0" lang="en-US" sz="1800" b="1" i="0" u="none" strike="noStrike" cap="none" normalizeH="0" baseline="0">
                          <a:ln>
                            <a:noFill/>
                          </a:ln>
                          <a:solidFill>
                            <a:schemeClr val="tx1"/>
                          </a:solidFill>
                          <a:effectLst/>
                          <a:latin typeface="Arial" charset="0"/>
                        </a:rPr>
                        <a:t>10 yards of cloth</a:t>
                      </a:r>
                    </a:p>
                  </a:txBody>
                  <a:tcPr anchor="ctr" horzOverflow="overflow">
                    <a:lnL>
                      <a:noFill/>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466725">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r>
                        <a:rPr kumimoji="0" lang="en-US" sz="1800" b="1" i="0" u="none" strike="noStrike" cap="none" normalizeH="0" baseline="0">
                          <a:ln>
                            <a:noFill/>
                          </a:ln>
                          <a:solidFill>
                            <a:schemeClr val="tx1"/>
                          </a:solidFill>
                          <a:effectLst/>
                          <a:latin typeface="Arial" charset="0"/>
                        </a:rPr>
                        <a:t>India</a:t>
                      </a:r>
                    </a:p>
                  </a:txBody>
                  <a:tcPr anchor="ctr" horzOverflow="overflow">
                    <a:lnL w="38100" cap="flat" cmpd="sng" algn="ctr">
                      <a:solidFill>
                        <a:schemeClr val="folHlink"/>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r>
                        <a:rPr kumimoji="0" lang="en-US" sz="1800" b="1" i="0" u="none" strike="noStrike" cap="none" normalizeH="0" baseline="0">
                          <a:ln>
                            <a:noFill/>
                          </a:ln>
                          <a:solidFill>
                            <a:schemeClr val="tx1"/>
                          </a:solidFill>
                          <a:effectLst/>
                          <a:latin typeface="Arial" charset="0"/>
                          <a:cs typeface="Arial" charset="0"/>
                        </a:rPr>
                        <a:t>–</a:t>
                      </a:r>
                      <a:r>
                        <a:rPr kumimoji="0" lang="en-US" sz="1800" b="1" i="0" u="none" strike="noStrike" cap="none" normalizeH="0" baseline="0">
                          <a:ln>
                            <a:noFill/>
                          </a:ln>
                          <a:solidFill>
                            <a:schemeClr val="tx1"/>
                          </a:solidFill>
                          <a:effectLst/>
                          <a:latin typeface="Arial" charset="0"/>
                        </a:rPr>
                        <a:t>2 machines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r>
                        <a:rPr kumimoji="0" lang="en-US" sz="1800" b="1" i="0" u="none" strike="noStrike" cap="none" normalizeH="0" baseline="0">
                          <a:ln>
                            <a:noFill/>
                          </a:ln>
                          <a:solidFill>
                            <a:schemeClr val="tx1"/>
                          </a:solidFill>
                          <a:effectLst/>
                          <a:latin typeface="Arial" charset="0"/>
                        </a:rPr>
                        <a:t>+15 yards of cloth</a:t>
                      </a:r>
                    </a:p>
                  </a:txBody>
                  <a:tcPr anchor="ctr" horzOverflow="overflow">
                    <a:lnL>
                      <a:noFill/>
                    </a:lnL>
                    <a:lnR w="38100" cap="flat" cmpd="sng" algn="ctr">
                      <a:solidFill>
                        <a:schemeClr val="folHlink"/>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466725">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r>
                        <a:rPr kumimoji="0" lang="en-US" sz="2000" b="1" i="0" u="none" strike="noStrike" cap="none" normalizeH="0" baseline="0" dirty="0">
                          <a:ln>
                            <a:noFill/>
                          </a:ln>
                          <a:solidFill>
                            <a:srgbClr val="FF0000"/>
                          </a:solidFill>
                          <a:effectLst/>
                          <a:latin typeface="Arial" charset="0"/>
                        </a:rPr>
                        <a:t>Change in World Output</a:t>
                      </a:r>
                    </a:p>
                  </a:txBody>
                  <a:tcPr anchor="ctr" horzOverflow="overflow">
                    <a:lnL w="38100" cap="flat" cmpd="sng" algn="ctr">
                      <a:solidFill>
                        <a:schemeClr val="folHlink"/>
                      </a:solidFill>
                      <a:prstDash val="solid"/>
                      <a:round/>
                      <a:headEnd type="none" w="med" len="med"/>
                      <a:tailEnd type="none" w="med" len="med"/>
                    </a:lnL>
                    <a:lnR>
                      <a:noFill/>
                    </a:lnR>
                    <a:lnT>
                      <a:noFill/>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r>
                        <a:rPr kumimoji="0" lang="en-US" sz="2000" b="1" i="0" u="none" strike="noStrike" cap="none" normalizeH="0" baseline="0" dirty="0">
                          <a:ln>
                            <a:noFill/>
                          </a:ln>
                          <a:solidFill>
                            <a:srgbClr val="FF0000"/>
                          </a:solidFill>
                          <a:effectLst/>
                          <a:latin typeface="Arial" charset="0"/>
                        </a:rPr>
                        <a:t>+3 machines</a:t>
                      </a:r>
                    </a:p>
                  </a:txBody>
                  <a:tcPr anchor="ctr" horzOverflow="overflow">
                    <a:lnL>
                      <a:noFill/>
                    </a:lnL>
                    <a:lnR>
                      <a:noFill/>
                    </a:lnR>
                    <a:lnT>
                      <a:noFill/>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rgbClr val="819FCE"/>
                        </a:buClr>
                        <a:buSzPct val="120000"/>
                        <a:buFontTx/>
                        <a:buNone/>
                        <a:tabLst/>
                      </a:pPr>
                      <a:r>
                        <a:rPr kumimoji="0" lang="en-US" sz="2000" b="1" i="0" u="none" strike="noStrike" cap="none" normalizeH="0" baseline="0" dirty="0">
                          <a:ln>
                            <a:noFill/>
                          </a:ln>
                          <a:solidFill>
                            <a:srgbClr val="FF0000"/>
                          </a:solidFill>
                          <a:effectLst/>
                          <a:latin typeface="Arial" charset="0"/>
                        </a:rPr>
                        <a:t>  +5 yards of cloth</a:t>
                      </a:r>
                    </a:p>
                  </a:txBody>
                  <a:tcPr anchor="ctr" horzOverflow="overflow">
                    <a:lnL>
                      <a:noFill/>
                    </a:lnL>
                    <a:lnR w="38100" cap="flat" cmpd="sng" algn="ctr">
                      <a:solidFill>
                        <a:schemeClr val="folHlink"/>
                      </a:solidFill>
                      <a:prstDash val="solid"/>
                      <a:round/>
                      <a:headEnd type="none" w="med" len="med"/>
                      <a:tailEnd type="none" w="med" len="med"/>
                    </a:lnR>
                    <a:lnT>
                      <a:noFill/>
                    </a:lnT>
                    <a:lnB w="381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TextBox 3"/>
          <p:cNvSpPr txBox="1">
            <a:spLocks noChangeArrowheads="1"/>
          </p:cNvSpPr>
          <p:nvPr/>
        </p:nvSpPr>
        <p:spPr bwMode="auto">
          <a:xfrm>
            <a:off x="8715375" y="6488113"/>
            <a:ext cx="249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a:t>.</a:t>
            </a:r>
          </a:p>
        </p:txBody>
      </p:sp>
      <p:sp>
        <p:nvSpPr>
          <p:cNvPr id="29721" name="TextBox 4"/>
          <p:cNvSpPr txBox="1">
            <a:spLocks noChangeArrowheads="1"/>
          </p:cNvSpPr>
          <p:nvPr/>
        </p:nvSpPr>
        <p:spPr bwMode="auto">
          <a:xfrm>
            <a:off x="1265104" y="1602348"/>
            <a:ext cx="6613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it-IT" sz="2400" b="1" dirty="0"/>
              <a:t>Trade implies an increase in World Output</a:t>
            </a:r>
          </a:p>
        </p:txBody>
      </p:sp>
      <p:sp>
        <p:nvSpPr>
          <p:cNvPr id="3" name="CasellaDiTesto 2"/>
          <p:cNvSpPr txBox="1"/>
          <p:nvPr/>
        </p:nvSpPr>
        <p:spPr>
          <a:xfrm>
            <a:off x="179511" y="5006598"/>
            <a:ext cx="8785101" cy="1846659"/>
          </a:xfrm>
          <a:prstGeom prst="rect">
            <a:avLst/>
          </a:prstGeom>
          <a:noFill/>
        </p:spPr>
        <p:txBody>
          <a:bodyPr wrap="square" rtlCol="0">
            <a:spAutoFit/>
          </a:bodyPr>
          <a:lstStyle/>
          <a:p>
            <a:pPr algn="ctr"/>
            <a:r>
              <a:rPr lang="en-US" altLang="it-IT" sz="2400" b="1" u="sng" dirty="0"/>
              <a:t>Both</a:t>
            </a:r>
            <a:r>
              <a:rPr lang="en-US" altLang="it-IT" sz="2400" dirty="0"/>
              <a:t> countries can </a:t>
            </a:r>
            <a:r>
              <a:rPr lang="en-US" altLang="it-IT" sz="2400" b="1" u="sng" dirty="0"/>
              <a:t>benefit</a:t>
            </a:r>
            <a:r>
              <a:rPr lang="en-US" altLang="it-IT" sz="2400" dirty="0"/>
              <a:t> if trade occurs</a:t>
            </a:r>
          </a:p>
          <a:p>
            <a:pPr algn="ctr"/>
            <a:endParaRPr lang="en-US" altLang="it-IT" sz="2400" dirty="0"/>
          </a:p>
          <a:p>
            <a:r>
              <a:rPr lang="en-US" altLang="it-IT" sz="2400" dirty="0"/>
              <a:t>e.g. EU produces machines and exports them to India. In turn, India produces cloth and exports it to the EU</a:t>
            </a:r>
          </a:p>
          <a:p>
            <a:endParaRPr lang="it-IT" dirty="0"/>
          </a:p>
        </p:txBody>
      </p:sp>
    </p:spTree>
    <p:extLst>
      <p:ext uri="{BB962C8B-B14F-4D97-AF65-F5344CB8AC3E}">
        <p14:creationId xmlns:p14="http://schemas.microsoft.com/office/powerpoint/2010/main" val="3255737456"/>
      </p:ext>
    </p:extLst>
  </p:cSld>
  <p:clrMapOvr>
    <a:masterClrMapping/>
  </p:clrMapOvr>
  <p:transition>
    <p:strips/>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r>
              <a:rPr lang="en-US" sz="4000" dirty="0">
                <a:solidFill>
                  <a:schemeClr val="accent6">
                    <a:lumMod val="75000"/>
                  </a:schemeClr>
                </a:solidFill>
              </a:rPr>
              <a:t>Degree of import penetration</a:t>
            </a:r>
          </a:p>
        </p:txBody>
      </p:sp>
      <p:sp>
        <p:nvSpPr>
          <p:cNvPr id="74755" name="Rectangle 3"/>
          <p:cNvSpPr>
            <a:spLocks noGrp="1" noChangeArrowheads="1"/>
          </p:cNvSpPr>
          <p:nvPr>
            <p:ph type="body" idx="4294967295"/>
          </p:nvPr>
        </p:nvSpPr>
        <p:spPr>
          <a:xfrm>
            <a:off x="457200" y="2564904"/>
            <a:ext cx="8229600" cy="3561259"/>
          </a:xfrm>
        </p:spPr>
        <p:txBody>
          <a:bodyPr/>
          <a:lstStyle/>
          <a:p>
            <a:r>
              <a:rPr lang="en-US" sz="2800" dirty="0"/>
              <a:t>Percentage ratio between value of imports and domestic demand (i.e. GDP – X + M). </a:t>
            </a:r>
          </a:p>
          <a:p>
            <a:r>
              <a:rPr lang="en-US" sz="2800" dirty="0"/>
              <a:t>Denotes the share of  domestic demand satisfied by imports</a:t>
            </a:r>
          </a:p>
          <a:p>
            <a:pPr marL="0" indent="0">
              <a:buNone/>
            </a:pPr>
            <a:endParaRPr lang="en-US" sz="2800" dirty="0"/>
          </a:p>
          <a:p>
            <a:pPr marL="0" indent="0">
              <a:buNone/>
            </a:pPr>
            <a:endParaRPr lang="en-US" sz="2000" dirty="0"/>
          </a:p>
          <a:p>
            <a:pPr marL="0" indent="0">
              <a:buNone/>
            </a:pPr>
            <a:r>
              <a:rPr lang="en-US" sz="2000" dirty="0" err="1"/>
              <a:t>Altomonte</a:t>
            </a:r>
            <a:r>
              <a:rPr lang="en-US" sz="2000" dirty="0"/>
              <a:t> et al. 2014: “Import Penetration, Intermediate Inputs and Productivity: Evidence from Italian Firms”, </a:t>
            </a:r>
            <a:r>
              <a:rPr lang="en-US" sz="2000" dirty="0" err="1"/>
              <a:t>Rivista</a:t>
            </a:r>
            <a:r>
              <a:rPr lang="en-US" sz="2000" dirty="0"/>
              <a:t> </a:t>
            </a:r>
            <a:r>
              <a:rPr lang="en-US" sz="2000" dirty="0" err="1"/>
              <a:t>Italiana</a:t>
            </a:r>
            <a:r>
              <a:rPr lang="en-US" sz="2000" dirty="0"/>
              <a:t> di Economia</a:t>
            </a:r>
          </a:p>
          <a:p>
            <a:pPr marL="0" indent="0">
              <a:buNone/>
            </a:pPr>
            <a:br>
              <a:rPr lang="en-US" sz="2800" dirty="0"/>
            </a:br>
            <a:endParaRPr lang="en-US" sz="2800" dirty="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38C0579-4CD3-4BCA-8CC6-1CD74685B9A8}"/>
                  </a:ext>
                </a:extLst>
              </p:cNvPr>
              <p:cNvSpPr txBox="1"/>
              <p:nvPr/>
            </p:nvSpPr>
            <p:spPr>
              <a:xfrm>
                <a:off x="1691680" y="1628800"/>
                <a:ext cx="5841984" cy="46410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𝐺</m:t>
                          </m:r>
                        </m:e>
                        <m:sub>
                          <m:r>
                            <a:rPr lang="en-US" sz="2800" b="0" i="1" smtClean="0">
                              <a:latin typeface="Cambria Math" panose="02040503050406030204" pitchFamily="18" charset="0"/>
                            </a:rPr>
                            <m:t>𝑖𝑚𝑝</m:t>
                          </m:r>
                        </m:sub>
                      </m:sSub>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𝑀</m:t>
                              </m:r>
                            </m:num>
                            <m:den>
                              <m:r>
                                <a:rPr lang="en-US" sz="2800" b="0" i="1" smtClean="0">
                                  <a:latin typeface="Cambria Math" panose="02040503050406030204" pitchFamily="18" charset="0"/>
                                </a:rPr>
                                <m:t>𝐼𝑛𝑡𝑒𝑟𝑛𝑎𝑙</m:t>
                              </m:r>
                              <m:r>
                                <a:rPr lang="en-US" sz="2800" b="0" i="1" smtClean="0">
                                  <a:latin typeface="Cambria Math" panose="02040503050406030204" pitchFamily="18" charset="0"/>
                                </a:rPr>
                                <m:t> </m:t>
                              </m:r>
                              <m:r>
                                <a:rPr lang="en-US" sz="2800" b="0" i="1" smtClean="0">
                                  <a:latin typeface="Cambria Math" panose="02040503050406030204" pitchFamily="18" charset="0"/>
                                </a:rPr>
                                <m:t>𝐷𝑒𝑚𝑎𝑛𝑑</m:t>
                              </m:r>
                            </m:den>
                          </m:f>
                        </m:e>
                      </m:d>
                      <m:r>
                        <a:rPr lang="en-US" sz="2800" b="0" i="1" smtClean="0">
                          <a:latin typeface="Cambria Math" panose="02040503050406030204" pitchFamily="18" charset="0"/>
                        </a:rPr>
                        <m:t>∗100</m:t>
                      </m:r>
                    </m:oMath>
                  </m:oMathPara>
                </a14:m>
                <a:endParaRPr lang="en-US" dirty="0"/>
              </a:p>
            </p:txBody>
          </p:sp>
        </mc:Choice>
        <mc:Fallback>
          <p:sp>
            <p:nvSpPr>
              <p:cNvPr id="2" name="TextBox 1">
                <a:extLst>
                  <a:ext uri="{FF2B5EF4-FFF2-40B4-BE49-F238E27FC236}">
                    <a16:creationId xmlns:a16="http://schemas.microsoft.com/office/drawing/2014/main" id="{538C0579-4CD3-4BCA-8CC6-1CD74685B9A8}"/>
                  </a:ext>
                </a:extLst>
              </p:cNvPr>
              <p:cNvSpPr txBox="1">
                <a:spLocks noRot="1" noChangeAspect="1" noMove="1" noResize="1" noEditPoints="1" noAdjustHandles="1" noChangeArrowheads="1" noChangeShapeType="1" noTextEdit="1"/>
              </p:cNvSpPr>
              <p:nvPr/>
            </p:nvSpPr>
            <p:spPr>
              <a:xfrm>
                <a:off x="1691680" y="1628800"/>
                <a:ext cx="5841984" cy="464101"/>
              </a:xfrm>
              <a:prstGeom prst="rect">
                <a:avLst/>
              </a:prstGeom>
              <a:blipFill>
                <a:blip r:embed="rId3"/>
                <a:stretch>
                  <a:fillRect b="-1316"/>
                </a:stretch>
              </a:blipFill>
            </p:spPr>
            <p:txBody>
              <a:bodyPr/>
              <a:lstStyle/>
              <a:p>
                <a:r>
                  <a:rPr lang="en-US">
                    <a:noFill/>
                  </a:rPr>
                  <a:t> </a:t>
                </a:r>
              </a:p>
            </p:txBody>
          </p:sp>
        </mc:Fallback>
      </mc:AlternateContent>
    </p:spTree>
    <p:extLst>
      <p:ext uri="{BB962C8B-B14F-4D97-AF65-F5344CB8AC3E}">
        <p14:creationId xmlns:p14="http://schemas.microsoft.com/office/powerpoint/2010/main" val="2171889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6">
                    <a:lumMod val="75000"/>
                  </a:schemeClr>
                </a:solidFill>
              </a:rPr>
              <a:t>Import </a:t>
            </a:r>
            <a:r>
              <a:rPr lang="it-IT" dirty="0" err="1">
                <a:solidFill>
                  <a:schemeClr val="accent6">
                    <a:lumMod val="75000"/>
                  </a:schemeClr>
                </a:solidFill>
              </a:rPr>
              <a:t>penetration</a:t>
            </a:r>
            <a:endParaRPr lang="it-IT" dirty="0">
              <a:solidFill>
                <a:schemeClr val="accent6">
                  <a:lumMod val="75000"/>
                </a:schemeClr>
              </a:solidFill>
            </a:endParaRPr>
          </a:p>
        </p:txBody>
      </p:sp>
      <p:pic>
        <p:nvPicPr>
          <p:cNvPr id="4761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274" y="2852936"/>
            <a:ext cx="8895451" cy="196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688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6">
                    <a:lumMod val="75000"/>
                  </a:schemeClr>
                </a:solidFill>
              </a:rPr>
              <a:t>Import </a:t>
            </a:r>
            <a:r>
              <a:rPr lang="it-IT" dirty="0" err="1">
                <a:solidFill>
                  <a:schemeClr val="accent6">
                    <a:lumMod val="75000"/>
                  </a:schemeClr>
                </a:solidFill>
              </a:rPr>
              <a:t>penetration</a:t>
            </a:r>
            <a:r>
              <a:rPr lang="it-IT" dirty="0">
                <a:solidFill>
                  <a:schemeClr val="accent6">
                    <a:lumMod val="75000"/>
                  </a:schemeClr>
                </a:solidFill>
              </a:rPr>
              <a:t>, 2012</a:t>
            </a:r>
          </a:p>
        </p:txBody>
      </p:sp>
      <p:pic>
        <p:nvPicPr>
          <p:cNvPr id="4771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2525" y="2020094"/>
            <a:ext cx="68389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1331640" y="6237312"/>
            <a:ext cx="2685351" cy="369332"/>
          </a:xfrm>
          <a:prstGeom prst="rect">
            <a:avLst/>
          </a:prstGeom>
          <a:noFill/>
        </p:spPr>
        <p:txBody>
          <a:bodyPr wrap="none" rtlCol="0">
            <a:spAutoFit/>
          </a:bodyPr>
          <a:lstStyle/>
          <a:p>
            <a:r>
              <a:rPr lang="it-IT" dirty="0"/>
              <a:t>Source, ICE, RCE, 2014</a:t>
            </a:r>
          </a:p>
        </p:txBody>
      </p:sp>
    </p:spTree>
    <p:extLst>
      <p:ext uri="{BB962C8B-B14F-4D97-AF65-F5344CB8AC3E}">
        <p14:creationId xmlns:p14="http://schemas.microsoft.com/office/powerpoint/2010/main" val="1873556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08720"/>
          </a:xfrm>
        </p:spPr>
        <p:txBody>
          <a:bodyPr/>
          <a:lstStyle/>
          <a:p>
            <a:r>
              <a:rPr lang="it-IT" dirty="0">
                <a:solidFill>
                  <a:schemeClr val="accent6">
                    <a:lumMod val="75000"/>
                  </a:schemeClr>
                </a:solidFill>
              </a:rPr>
              <a:t>Import </a:t>
            </a:r>
            <a:r>
              <a:rPr lang="it-IT" dirty="0" err="1">
                <a:solidFill>
                  <a:schemeClr val="accent6">
                    <a:lumMod val="75000"/>
                  </a:schemeClr>
                </a:solidFill>
              </a:rPr>
              <a:t>penetration</a:t>
            </a:r>
            <a:endParaRPr lang="it-IT" dirty="0">
              <a:solidFill>
                <a:schemeClr val="accent6">
                  <a:lumMod val="75000"/>
                </a:schemeClr>
              </a:solidFill>
            </a:endParaRPr>
          </a:p>
        </p:txBody>
      </p:sp>
      <p:graphicFrame>
        <p:nvGraphicFramePr>
          <p:cNvPr id="4" name="Segnaposto contenuto 3"/>
          <p:cNvGraphicFramePr>
            <a:graphicFrameLocks noGrp="1"/>
          </p:cNvGraphicFramePr>
          <p:nvPr>
            <p:ph idx="1"/>
          </p:nvPr>
        </p:nvGraphicFramePr>
        <p:xfrm>
          <a:off x="-1" y="980719"/>
          <a:ext cx="8964489" cy="5749269"/>
        </p:xfrm>
        <a:graphic>
          <a:graphicData uri="http://schemas.openxmlformats.org/drawingml/2006/table">
            <a:tbl>
              <a:tblPr>
                <a:tableStyleId>{2D5ABB26-0587-4C30-8999-92F81FD0307C}</a:tableStyleId>
              </a:tblPr>
              <a:tblGrid>
                <a:gridCol w="1993679">
                  <a:extLst>
                    <a:ext uri="{9D8B030D-6E8A-4147-A177-3AD203B41FA5}">
                      <a16:colId xmlns:a16="http://schemas.microsoft.com/office/drawing/2014/main" val="20000"/>
                    </a:ext>
                  </a:extLst>
                </a:gridCol>
                <a:gridCol w="706979">
                  <a:extLst>
                    <a:ext uri="{9D8B030D-6E8A-4147-A177-3AD203B41FA5}">
                      <a16:colId xmlns:a16="http://schemas.microsoft.com/office/drawing/2014/main" val="20001"/>
                    </a:ext>
                  </a:extLst>
                </a:gridCol>
                <a:gridCol w="692840">
                  <a:extLst>
                    <a:ext uri="{9D8B030D-6E8A-4147-A177-3AD203B41FA5}">
                      <a16:colId xmlns:a16="http://schemas.microsoft.com/office/drawing/2014/main" val="20002"/>
                    </a:ext>
                  </a:extLst>
                </a:gridCol>
                <a:gridCol w="692840">
                  <a:extLst>
                    <a:ext uri="{9D8B030D-6E8A-4147-A177-3AD203B41FA5}">
                      <a16:colId xmlns:a16="http://schemas.microsoft.com/office/drawing/2014/main" val="20003"/>
                    </a:ext>
                  </a:extLst>
                </a:gridCol>
                <a:gridCol w="692840">
                  <a:extLst>
                    <a:ext uri="{9D8B030D-6E8A-4147-A177-3AD203B41FA5}">
                      <a16:colId xmlns:a16="http://schemas.microsoft.com/office/drawing/2014/main" val="20004"/>
                    </a:ext>
                  </a:extLst>
                </a:gridCol>
                <a:gridCol w="791816">
                  <a:extLst>
                    <a:ext uri="{9D8B030D-6E8A-4147-A177-3AD203B41FA5}">
                      <a16:colId xmlns:a16="http://schemas.microsoft.com/office/drawing/2014/main" val="20005"/>
                    </a:ext>
                  </a:extLst>
                </a:gridCol>
                <a:gridCol w="678699">
                  <a:extLst>
                    <a:ext uri="{9D8B030D-6E8A-4147-A177-3AD203B41FA5}">
                      <a16:colId xmlns:a16="http://schemas.microsoft.com/office/drawing/2014/main" val="20006"/>
                    </a:ext>
                  </a:extLst>
                </a:gridCol>
                <a:gridCol w="678699">
                  <a:extLst>
                    <a:ext uri="{9D8B030D-6E8A-4147-A177-3AD203B41FA5}">
                      <a16:colId xmlns:a16="http://schemas.microsoft.com/office/drawing/2014/main" val="20007"/>
                    </a:ext>
                  </a:extLst>
                </a:gridCol>
                <a:gridCol w="678699">
                  <a:extLst>
                    <a:ext uri="{9D8B030D-6E8A-4147-A177-3AD203B41FA5}">
                      <a16:colId xmlns:a16="http://schemas.microsoft.com/office/drawing/2014/main" val="20008"/>
                    </a:ext>
                  </a:extLst>
                </a:gridCol>
                <a:gridCol w="678699">
                  <a:extLst>
                    <a:ext uri="{9D8B030D-6E8A-4147-A177-3AD203B41FA5}">
                      <a16:colId xmlns:a16="http://schemas.microsoft.com/office/drawing/2014/main" val="20009"/>
                    </a:ext>
                  </a:extLst>
                </a:gridCol>
                <a:gridCol w="678699">
                  <a:extLst>
                    <a:ext uri="{9D8B030D-6E8A-4147-A177-3AD203B41FA5}">
                      <a16:colId xmlns:a16="http://schemas.microsoft.com/office/drawing/2014/main" val="20010"/>
                    </a:ext>
                  </a:extLst>
                </a:gridCol>
              </a:tblGrid>
              <a:tr h="239923">
                <a:tc>
                  <a:txBody>
                    <a:bodyPr/>
                    <a:lstStyle/>
                    <a:p>
                      <a:pPr algn="l" fontAlgn="ctr"/>
                      <a:r>
                        <a:rPr lang="it-IT" sz="1100" b="1" u="none" strike="noStrike" dirty="0">
                          <a:effectLst/>
                        </a:rPr>
                        <a:t>PAESI E AREE</a:t>
                      </a:r>
                      <a:endParaRPr lang="it-IT" sz="1100" b="1" i="0" u="none" strike="noStrike" dirty="0">
                        <a:effectLst/>
                        <a:latin typeface="Arial"/>
                      </a:endParaRPr>
                    </a:p>
                  </a:txBody>
                  <a:tcPr marL="9525" marR="9525" marT="9525" marB="0" anchor="ctr"/>
                </a:tc>
                <a:tc>
                  <a:txBody>
                    <a:bodyPr/>
                    <a:lstStyle/>
                    <a:p>
                      <a:pPr algn="r" fontAlgn="ctr"/>
                      <a:r>
                        <a:rPr lang="it-IT" sz="1000" u="none" strike="noStrike" dirty="0">
                          <a:effectLst/>
                        </a:rPr>
                        <a:t>2004</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2005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2006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2007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2008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2009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2010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2011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2012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2013</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00"/>
                  </a:ext>
                </a:extLst>
              </a:tr>
              <a:tr h="203934">
                <a:tc>
                  <a:txBody>
                    <a:bodyPr/>
                    <a:lstStyle/>
                    <a:p>
                      <a:pPr algn="l" fontAlgn="ctr"/>
                      <a:r>
                        <a:rPr lang="it-IT" sz="1100" b="1" u="none" strike="noStrike" dirty="0">
                          <a:effectLst/>
                        </a:rPr>
                        <a:t>Unione europea </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35,3</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36,7</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38,9</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39,9</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40,3</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37,3</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40,3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41,8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42,3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42,6</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01"/>
                  </a:ext>
                </a:extLst>
              </a:tr>
              <a:tr h="155951">
                <a:tc>
                  <a:txBody>
                    <a:bodyPr/>
                    <a:lstStyle/>
                    <a:p>
                      <a:pPr algn="l" fontAlgn="ctr"/>
                      <a:r>
                        <a:rPr lang="it-IT" sz="1100" b="1" u="none" strike="noStrike" dirty="0">
                          <a:effectLst/>
                        </a:rPr>
                        <a:t>Austria</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49,8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51,9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53,6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55,9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55,5</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49,0</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52,7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55,0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54,8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55,7</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02"/>
                  </a:ext>
                </a:extLst>
              </a:tr>
              <a:tr h="155951">
                <a:tc>
                  <a:txBody>
                    <a:bodyPr/>
                    <a:lstStyle/>
                    <a:p>
                      <a:pPr algn="l" fontAlgn="ctr"/>
                      <a:r>
                        <a:rPr lang="it-IT" sz="1100" b="1" u="none" strike="noStrike" dirty="0">
                          <a:effectLst/>
                        </a:rPr>
                        <a:t>Belgio</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76,0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77,8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79,9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81,8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82,3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76,8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81,2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85,0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86,6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87,8</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03"/>
                  </a:ext>
                </a:extLst>
              </a:tr>
              <a:tr h="155951">
                <a:tc>
                  <a:txBody>
                    <a:bodyPr/>
                    <a:lstStyle/>
                    <a:p>
                      <a:pPr algn="l" fontAlgn="ctr"/>
                      <a:r>
                        <a:rPr lang="it-IT" sz="1100" b="1" u="none" strike="noStrike" dirty="0">
                          <a:effectLst/>
                        </a:rPr>
                        <a:t>Cipro</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49,7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49,9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50,4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52,5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52,8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46,2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47,5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48,1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47,3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45,2</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04"/>
                  </a:ext>
                </a:extLst>
              </a:tr>
              <a:tr h="155951">
                <a:tc>
                  <a:txBody>
                    <a:bodyPr/>
                    <a:lstStyle/>
                    <a:p>
                      <a:pPr algn="l" fontAlgn="ctr"/>
                      <a:r>
                        <a:rPr lang="it-IT" sz="1100" b="1" u="none" strike="noStrike">
                          <a:effectLst/>
                        </a:rPr>
                        <a:t>Estonia</a:t>
                      </a:r>
                      <a:endParaRPr lang="it-IT" sz="1100" b="1" i="0" u="none" strike="noStrike">
                        <a:effectLst/>
                        <a:latin typeface="Arial"/>
                      </a:endParaRPr>
                    </a:p>
                  </a:txBody>
                  <a:tcPr marL="9525" marR="9525" marT="9525" marB="0" anchor="ctr"/>
                </a:tc>
                <a:tc>
                  <a:txBody>
                    <a:bodyPr/>
                    <a:lstStyle/>
                    <a:p>
                      <a:pPr algn="r" fontAlgn="ctr"/>
                      <a:r>
                        <a:rPr lang="it-IT" sz="1000" u="none" strike="noStrike">
                          <a:effectLst/>
                        </a:rPr>
                        <a:t>73,0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79,1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77,6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75,6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77,6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68,6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82,8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93,4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96,3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97,5</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05"/>
                  </a:ext>
                </a:extLst>
              </a:tr>
              <a:tr h="155951">
                <a:tc>
                  <a:txBody>
                    <a:bodyPr/>
                    <a:lstStyle/>
                    <a:p>
                      <a:pPr algn="l" fontAlgn="ctr"/>
                      <a:r>
                        <a:rPr lang="it-IT" sz="1100" b="1" u="none" strike="noStrike">
                          <a:effectLst/>
                        </a:rPr>
                        <a:t>Finlandia</a:t>
                      </a:r>
                      <a:endParaRPr lang="it-IT" sz="1100" b="1" i="0" u="none" strike="noStrike">
                        <a:effectLst/>
                        <a:latin typeface="Arial"/>
                      </a:endParaRPr>
                    </a:p>
                  </a:txBody>
                  <a:tcPr marL="9525" marR="9525" marT="9525" marB="0" anchor="ctr"/>
                </a:tc>
                <a:tc>
                  <a:txBody>
                    <a:bodyPr/>
                    <a:lstStyle/>
                    <a:p>
                      <a:pPr algn="r" fontAlgn="ctr"/>
                      <a:r>
                        <a:rPr lang="it-IT" sz="1000" u="none" strike="noStrike">
                          <a:effectLst/>
                        </a:rPr>
                        <a:t>36,7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39,3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41,4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42,3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45,1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39,8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41,3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42,1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42,1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42,0</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06"/>
                  </a:ext>
                </a:extLst>
              </a:tr>
              <a:tr h="155951">
                <a:tc>
                  <a:txBody>
                    <a:bodyPr/>
                    <a:lstStyle/>
                    <a:p>
                      <a:pPr algn="l" fontAlgn="ctr"/>
                      <a:r>
                        <a:rPr lang="it-IT" sz="1100" b="1" u="none" strike="noStrike" dirty="0">
                          <a:effectLst/>
                        </a:rPr>
                        <a:t>Francia</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26,1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26,8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27,5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28,1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28,3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26,2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28,1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29,0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28,9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29,0</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07"/>
                  </a:ext>
                </a:extLst>
              </a:tr>
              <a:tr h="155951">
                <a:tc>
                  <a:txBody>
                    <a:bodyPr/>
                    <a:lstStyle/>
                    <a:p>
                      <a:pPr algn="l" fontAlgn="ctr"/>
                      <a:r>
                        <a:rPr lang="it-IT" sz="1100" b="1" u="none" strike="noStrike" dirty="0">
                          <a:effectLst/>
                        </a:rPr>
                        <a:t>Germania</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35,8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38,1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41,5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42,9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43,8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41,4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45,4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47,5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48,3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48,5</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08"/>
                  </a:ext>
                </a:extLst>
              </a:tr>
              <a:tr h="155951">
                <a:tc>
                  <a:txBody>
                    <a:bodyPr/>
                    <a:lstStyle/>
                    <a:p>
                      <a:pPr algn="l" fontAlgn="ctr"/>
                      <a:r>
                        <a:rPr lang="it-IT" sz="1100" b="1" u="none" strike="noStrike">
                          <a:effectLst/>
                        </a:rPr>
                        <a:t>Grecia</a:t>
                      </a:r>
                      <a:endParaRPr lang="it-IT" sz="1100" b="1" i="0" u="none" strike="noStrike">
                        <a:effectLst/>
                        <a:latin typeface="Arial"/>
                      </a:endParaRPr>
                    </a:p>
                  </a:txBody>
                  <a:tcPr marL="9525" marR="9525" marT="9525" marB="0" anchor="ctr"/>
                </a:tc>
                <a:tc>
                  <a:txBody>
                    <a:bodyPr/>
                    <a:lstStyle/>
                    <a:p>
                      <a:pPr algn="r" fontAlgn="ctr"/>
                      <a:r>
                        <a:rPr lang="it-IT" sz="1000" u="none" strike="noStrike">
                          <a:effectLst/>
                        </a:rPr>
                        <a:t>30,5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29,7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30,8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33,2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33,5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28,3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28,6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29,0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27,9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28,0</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09"/>
                  </a:ext>
                </a:extLst>
              </a:tr>
              <a:tr h="299072">
                <a:tc>
                  <a:txBody>
                    <a:bodyPr/>
                    <a:lstStyle/>
                    <a:p>
                      <a:pPr algn="l" fontAlgn="ctr"/>
                      <a:r>
                        <a:rPr lang="it-IT" sz="1100" b="1" u="none" strike="noStrike" dirty="0">
                          <a:effectLst/>
                        </a:rPr>
                        <a:t>Irlanda</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78,9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78,3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78,2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80,7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81,6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83,3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90,9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92,2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93,8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94,7</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10"/>
                  </a:ext>
                </a:extLst>
              </a:tr>
              <a:tr h="155951">
                <a:tc>
                  <a:txBody>
                    <a:bodyPr/>
                    <a:lstStyle/>
                    <a:p>
                      <a:pPr algn="l" fontAlgn="ctr"/>
                      <a:r>
                        <a:rPr lang="it-IT" sz="1400" b="1" u="none" strike="noStrike" dirty="0">
                          <a:solidFill>
                            <a:srgbClr val="FF0000"/>
                          </a:solidFill>
                          <a:effectLst/>
                        </a:rPr>
                        <a:t>Italia</a:t>
                      </a:r>
                      <a:endParaRPr lang="it-IT" sz="1400" b="1" i="0" u="none" strike="noStrike" dirty="0">
                        <a:solidFill>
                          <a:srgbClr val="FF0000"/>
                        </a:solidFill>
                        <a:effectLst/>
                        <a:latin typeface="Arial"/>
                      </a:endParaRPr>
                    </a:p>
                  </a:txBody>
                  <a:tcPr marL="9525" marR="9525" marT="9525" marB="0" anchor="ctr"/>
                </a:tc>
                <a:tc>
                  <a:txBody>
                    <a:bodyPr/>
                    <a:lstStyle/>
                    <a:p>
                      <a:pPr algn="r" fontAlgn="ctr"/>
                      <a:r>
                        <a:rPr lang="it-IT" sz="1400" b="1" u="none" strike="noStrike" dirty="0">
                          <a:solidFill>
                            <a:srgbClr val="FF0000"/>
                          </a:solidFill>
                          <a:effectLst/>
                        </a:rPr>
                        <a:t>25,3</a:t>
                      </a:r>
                      <a:endParaRPr lang="it-IT" sz="1400" b="1" i="0" u="none" strike="noStrike" dirty="0">
                        <a:solidFill>
                          <a:srgbClr val="FF0000"/>
                        </a:solidFill>
                        <a:effectLst/>
                        <a:latin typeface="Arial"/>
                      </a:endParaRPr>
                    </a:p>
                  </a:txBody>
                  <a:tcPr marL="9525" marR="9525" marT="9525" marB="0" anchor="ctr"/>
                </a:tc>
                <a:tc>
                  <a:txBody>
                    <a:bodyPr/>
                    <a:lstStyle/>
                    <a:p>
                      <a:pPr algn="r" fontAlgn="ctr"/>
                      <a:r>
                        <a:rPr lang="it-IT" sz="1400" b="1" u="none" strike="noStrike" dirty="0">
                          <a:solidFill>
                            <a:srgbClr val="FF0000"/>
                          </a:solidFill>
                          <a:effectLst/>
                        </a:rPr>
                        <a:t>25,9</a:t>
                      </a:r>
                      <a:endParaRPr lang="it-IT" sz="1400" b="1" i="0" u="none" strike="noStrike" dirty="0">
                        <a:solidFill>
                          <a:srgbClr val="FF0000"/>
                        </a:solidFill>
                        <a:effectLst/>
                        <a:latin typeface="Arial"/>
                      </a:endParaRPr>
                    </a:p>
                  </a:txBody>
                  <a:tcPr marL="9525" marR="9525" marT="9525" marB="0" anchor="ctr"/>
                </a:tc>
                <a:tc>
                  <a:txBody>
                    <a:bodyPr/>
                    <a:lstStyle/>
                    <a:p>
                      <a:pPr algn="r" fontAlgn="ctr"/>
                      <a:r>
                        <a:rPr lang="it-IT" sz="1400" b="1" u="none" strike="noStrike" dirty="0">
                          <a:solidFill>
                            <a:srgbClr val="FF0000"/>
                          </a:solidFill>
                          <a:effectLst/>
                        </a:rPr>
                        <a:t>27,4</a:t>
                      </a:r>
                      <a:endParaRPr lang="it-IT" sz="1400" b="1" i="0" u="none" strike="noStrike" dirty="0">
                        <a:solidFill>
                          <a:srgbClr val="FF0000"/>
                        </a:solidFill>
                        <a:effectLst/>
                        <a:latin typeface="Arial"/>
                      </a:endParaRPr>
                    </a:p>
                  </a:txBody>
                  <a:tcPr marL="9525" marR="9525" marT="9525" marB="0" anchor="ctr"/>
                </a:tc>
                <a:tc>
                  <a:txBody>
                    <a:bodyPr/>
                    <a:lstStyle/>
                    <a:p>
                      <a:pPr algn="r" fontAlgn="ctr"/>
                      <a:r>
                        <a:rPr lang="it-IT" sz="1400" b="1" u="none" strike="noStrike" dirty="0">
                          <a:solidFill>
                            <a:srgbClr val="FF0000"/>
                          </a:solidFill>
                          <a:effectLst/>
                        </a:rPr>
                        <a:t>28,4</a:t>
                      </a:r>
                      <a:endParaRPr lang="it-IT" sz="1400" b="1" i="0" u="none" strike="noStrike" dirty="0">
                        <a:solidFill>
                          <a:srgbClr val="FF0000"/>
                        </a:solidFill>
                        <a:effectLst/>
                        <a:latin typeface="Arial"/>
                      </a:endParaRPr>
                    </a:p>
                  </a:txBody>
                  <a:tcPr marL="9525" marR="9525" marT="9525" marB="0" anchor="ctr"/>
                </a:tc>
                <a:tc>
                  <a:txBody>
                    <a:bodyPr/>
                    <a:lstStyle/>
                    <a:p>
                      <a:pPr algn="r" fontAlgn="ctr"/>
                      <a:r>
                        <a:rPr lang="it-IT" sz="1400" b="1" u="none" strike="noStrike" dirty="0">
                          <a:solidFill>
                            <a:srgbClr val="FF0000"/>
                          </a:solidFill>
                          <a:effectLst/>
                        </a:rPr>
                        <a:t>27,9</a:t>
                      </a:r>
                      <a:endParaRPr lang="it-IT" sz="1400" b="1" i="0" u="none" strike="noStrike" dirty="0">
                        <a:solidFill>
                          <a:srgbClr val="FF0000"/>
                        </a:solidFill>
                        <a:effectLst/>
                        <a:latin typeface="Arial"/>
                      </a:endParaRPr>
                    </a:p>
                  </a:txBody>
                  <a:tcPr marL="9525" marR="9525" marT="9525" marB="0" anchor="ctr"/>
                </a:tc>
                <a:tc>
                  <a:txBody>
                    <a:bodyPr/>
                    <a:lstStyle/>
                    <a:p>
                      <a:pPr algn="r" fontAlgn="ctr"/>
                      <a:r>
                        <a:rPr lang="it-IT" sz="1400" b="1" u="none" strike="noStrike" dirty="0">
                          <a:solidFill>
                            <a:srgbClr val="FF0000"/>
                          </a:solidFill>
                          <a:effectLst/>
                        </a:rPr>
                        <a:t>25,3</a:t>
                      </a:r>
                      <a:endParaRPr lang="it-IT" sz="1400" b="1" i="0" u="none" strike="noStrike" dirty="0">
                        <a:solidFill>
                          <a:srgbClr val="FF0000"/>
                        </a:solidFill>
                        <a:effectLst/>
                        <a:latin typeface="Arial"/>
                      </a:endParaRPr>
                    </a:p>
                  </a:txBody>
                  <a:tcPr marL="9525" marR="9525" marT="9525" marB="0" anchor="ctr"/>
                </a:tc>
                <a:tc>
                  <a:txBody>
                    <a:bodyPr/>
                    <a:lstStyle/>
                    <a:p>
                      <a:pPr algn="r" fontAlgn="ctr"/>
                      <a:r>
                        <a:rPr lang="it-IT" sz="1400" b="1" u="none" strike="noStrike">
                          <a:solidFill>
                            <a:srgbClr val="FF0000"/>
                          </a:solidFill>
                          <a:effectLst/>
                        </a:rPr>
                        <a:t>27,9</a:t>
                      </a:r>
                      <a:endParaRPr lang="it-IT" sz="1400" b="1" i="0" u="none" strike="noStrike">
                        <a:solidFill>
                          <a:srgbClr val="FF0000"/>
                        </a:solidFill>
                        <a:effectLst/>
                        <a:latin typeface="Arial"/>
                      </a:endParaRPr>
                    </a:p>
                  </a:txBody>
                  <a:tcPr marL="9525" marR="9525" marT="9525" marB="0" anchor="ctr"/>
                </a:tc>
                <a:tc>
                  <a:txBody>
                    <a:bodyPr/>
                    <a:lstStyle/>
                    <a:p>
                      <a:pPr algn="r" fontAlgn="ctr"/>
                      <a:r>
                        <a:rPr lang="it-IT" sz="1400" b="1" u="none" strike="noStrike" dirty="0">
                          <a:solidFill>
                            <a:srgbClr val="FF0000"/>
                          </a:solidFill>
                          <a:effectLst/>
                        </a:rPr>
                        <a:t>28,4</a:t>
                      </a:r>
                      <a:endParaRPr lang="it-IT" sz="1400" b="1" i="0" u="none" strike="noStrike" dirty="0">
                        <a:solidFill>
                          <a:srgbClr val="FF0000"/>
                        </a:solidFill>
                        <a:effectLst/>
                        <a:latin typeface="Arial"/>
                      </a:endParaRPr>
                    </a:p>
                  </a:txBody>
                  <a:tcPr marL="9525" marR="9525" marT="9525" marB="0" anchor="ctr"/>
                </a:tc>
                <a:tc>
                  <a:txBody>
                    <a:bodyPr/>
                    <a:lstStyle/>
                    <a:p>
                      <a:pPr algn="r" fontAlgn="ctr"/>
                      <a:r>
                        <a:rPr lang="it-IT" sz="1400" b="1" u="none" strike="noStrike" dirty="0">
                          <a:solidFill>
                            <a:srgbClr val="FF0000"/>
                          </a:solidFill>
                          <a:effectLst/>
                        </a:rPr>
                        <a:t>27,8</a:t>
                      </a:r>
                      <a:endParaRPr lang="it-IT" sz="1400" b="1" i="0" u="none" strike="noStrike" dirty="0">
                        <a:solidFill>
                          <a:srgbClr val="FF0000"/>
                        </a:solidFill>
                        <a:effectLst/>
                        <a:latin typeface="Arial"/>
                      </a:endParaRPr>
                    </a:p>
                  </a:txBody>
                  <a:tcPr marL="9525" marR="9525" marT="9525" marB="0" anchor="ctr"/>
                </a:tc>
                <a:tc>
                  <a:txBody>
                    <a:bodyPr/>
                    <a:lstStyle/>
                    <a:p>
                      <a:pPr algn="r" fontAlgn="ctr"/>
                      <a:r>
                        <a:rPr lang="it-IT" sz="1400" b="1" u="none" strike="noStrike" dirty="0">
                          <a:solidFill>
                            <a:srgbClr val="FF0000"/>
                          </a:solidFill>
                          <a:effectLst/>
                        </a:rPr>
                        <a:t>27,8</a:t>
                      </a:r>
                      <a:endParaRPr lang="it-IT" sz="1400" b="1" i="0" u="none" strike="noStrike" dirty="0">
                        <a:solidFill>
                          <a:srgbClr val="FF0000"/>
                        </a:solidFill>
                        <a:effectLst/>
                        <a:latin typeface="Arial"/>
                      </a:endParaRPr>
                    </a:p>
                  </a:txBody>
                  <a:tcPr marL="9525" marR="9525" marT="9525" marB="0" anchor="ctr"/>
                </a:tc>
                <a:extLst>
                  <a:ext uri="{0D108BD9-81ED-4DB2-BD59-A6C34878D82A}">
                    <a16:rowId xmlns:a16="http://schemas.microsoft.com/office/drawing/2014/main" val="10011"/>
                  </a:ext>
                </a:extLst>
              </a:tr>
              <a:tr h="155951">
                <a:tc>
                  <a:txBody>
                    <a:bodyPr/>
                    <a:lstStyle/>
                    <a:p>
                      <a:pPr algn="l" fontAlgn="ctr"/>
                      <a:r>
                        <a:rPr lang="it-IT" sz="1100" b="1" u="none" strike="noStrike" dirty="0">
                          <a:effectLst/>
                        </a:rPr>
                        <a:t>Lussemburgo</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176,5</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175,0</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193,6</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199,5</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210,6</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193,8</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197,2</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202,8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196,0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200,5</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12"/>
                  </a:ext>
                </a:extLst>
              </a:tr>
              <a:tr h="155951">
                <a:tc>
                  <a:txBody>
                    <a:bodyPr/>
                    <a:lstStyle/>
                    <a:p>
                      <a:pPr algn="l" fontAlgn="ctr"/>
                      <a:r>
                        <a:rPr lang="it-IT" sz="1100" b="1" u="none" strike="noStrike">
                          <a:effectLst/>
                        </a:rPr>
                        <a:t>Malta</a:t>
                      </a:r>
                      <a:endParaRPr lang="it-IT" sz="1100" b="1" i="0" u="none" strike="noStrike">
                        <a:effectLst/>
                        <a:latin typeface="Arial"/>
                      </a:endParaRPr>
                    </a:p>
                  </a:txBody>
                  <a:tcPr marL="9525" marR="9525" marT="9525" marB="0" anchor="ctr"/>
                </a:tc>
                <a:tc>
                  <a:txBody>
                    <a:bodyPr/>
                    <a:lstStyle/>
                    <a:p>
                      <a:pPr algn="r" fontAlgn="ctr"/>
                      <a:r>
                        <a:rPr lang="it-IT" sz="1000" u="none" strike="noStrike">
                          <a:effectLst/>
                        </a:rPr>
                        <a:t>77,4</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75,7</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84,2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83,9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82,3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77,5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86,0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88,5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95,7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88,0</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13"/>
                  </a:ext>
                </a:extLst>
              </a:tr>
              <a:tr h="155951">
                <a:tc>
                  <a:txBody>
                    <a:bodyPr/>
                    <a:lstStyle/>
                    <a:p>
                      <a:pPr algn="l" fontAlgn="ctr"/>
                      <a:r>
                        <a:rPr lang="it-IT" sz="1100" b="1" u="none" strike="noStrike" dirty="0">
                          <a:effectLst/>
                        </a:rPr>
                        <a:t>Paesi Bassi</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64,2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66,8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69,8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71,5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71,7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68,6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75,7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78,3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82,2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84,1</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14"/>
                  </a:ext>
                </a:extLst>
              </a:tr>
              <a:tr h="155951">
                <a:tc>
                  <a:txBody>
                    <a:bodyPr/>
                    <a:lstStyle/>
                    <a:p>
                      <a:pPr algn="l" fontAlgn="ctr"/>
                      <a:r>
                        <a:rPr lang="it-IT" sz="1100" b="1" u="none" strike="noStrike" dirty="0">
                          <a:effectLst/>
                        </a:rPr>
                        <a:t>Portogallo</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33,6</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33,9</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36,0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37,2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37,8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35,2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37,3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37,2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37,2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39,3</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15"/>
                  </a:ext>
                </a:extLst>
              </a:tr>
              <a:tr h="155951">
                <a:tc>
                  <a:txBody>
                    <a:bodyPr/>
                    <a:lstStyle/>
                    <a:p>
                      <a:pPr algn="l" fontAlgn="ctr"/>
                      <a:r>
                        <a:rPr lang="it-IT" sz="1100" b="1" u="none" strike="noStrike" dirty="0">
                          <a:effectLst/>
                        </a:rPr>
                        <a:t>Slovacchia </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74,7</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77,3</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85,5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87,8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85,7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75,3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83,3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90,3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97,6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101,3</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16"/>
                  </a:ext>
                </a:extLst>
              </a:tr>
              <a:tr h="155951">
                <a:tc>
                  <a:txBody>
                    <a:bodyPr/>
                    <a:lstStyle/>
                    <a:p>
                      <a:pPr algn="l" fontAlgn="ctr"/>
                      <a:r>
                        <a:rPr lang="it-IT" sz="1100" b="1" u="none" strike="noStrike" dirty="0">
                          <a:effectLst/>
                        </a:rPr>
                        <a:t>Slovenia</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59,5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62,3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66,2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70,9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71,2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64,3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69,5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73,6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75,0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77,9</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17"/>
                  </a:ext>
                </a:extLst>
              </a:tr>
              <a:tr h="155951">
                <a:tc>
                  <a:txBody>
                    <a:bodyPr/>
                    <a:lstStyle/>
                    <a:p>
                      <a:pPr algn="l" fontAlgn="ctr"/>
                      <a:r>
                        <a:rPr lang="it-IT" sz="1100" b="1" u="none" strike="noStrike" dirty="0">
                          <a:effectLst/>
                        </a:rPr>
                        <a:t>Spagna</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28,7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29,4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30,8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31,9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30,4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26,9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29,6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30,2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29,7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30,7</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18"/>
                  </a:ext>
                </a:extLst>
              </a:tr>
              <a:tr h="155951">
                <a:tc>
                  <a:txBody>
                    <a:bodyPr/>
                    <a:lstStyle/>
                    <a:p>
                      <a:pPr algn="l" fontAlgn="ctr"/>
                      <a:r>
                        <a:rPr lang="it-IT" sz="1100" b="1" u="none" strike="noStrike">
                          <a:effectLst/>
                        </a:rPr>
                        <a:t>Uem</a:t>
                      </a:r>
                      <a:endParaRPr lang="it-IT" sz="1100" b="1" i="1" u="none" strike="noStrike">
                        <a:effectLst/>
                        <a:latin typeface="Arial"/>
                      </a:endParaRPr>
                    </a:p>
                  </a:txBody>
                  <a:tcPr marL="9525" marR="9525" marT="9525" marB="0" anchor="ctr"/>
                </a:tc>
                <a:tc>
                  <a:txBody>
                    <a:bodyPr/>
                    <a:lstStyle/>
                    <a:p>
                      <a:pPr algn="r" fontAlgn="ctr"/>
                      <a:r>
                        <a:rPr lang="it-IT" sz="1000" u="none" strike="noStrike">
                          <a:effectLst/>
                        </a:rPr>
                        <a:t>35,8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37,2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39,2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40,5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40,8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37,7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41,0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42,5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43,1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43,6</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19"/>
                  </a:ext>
                </a:extLst>
              </a:tr>
              <a:tr h="155951">
                <a:tc>
                  <a:txBody>
                    <a:bodyPr/>
                    <a:lstStyle/>
                    <a:p>
                      <a:pPr algn="l" fontAlgn="ctr"/>
                      <a:r>
                        <a:rPr lang="it-IT" sz="1100" b="1" u="none" strike="noStrike" dirty="0">
                          <a:effectLst/>
                        </a:rPr>
                        <a:t>Bulgaria</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57,3</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48,3</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64,4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64,9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63,7</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57,6</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61,8</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67,2</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67,3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71,9</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20"/>
                  </a:ext>
                </a:extLst>
              </a:tr>
              <a:tr h="155951">
                <a:tc>
                  <a:txBody>
                    <a:bodyPr/>
                    <a:lstStyle/>
                    <a:p>
                      <a:pPr algn="l" fontAlgn="ctr"/>
                      <a:r>
                        <a:rPr lang="it-IT" sz="1100" b="1" u="none" strike="noStrike">
                          <a:effectLst/>
                        </a:rPr>
                        <a:t>Croazia</a:t>
                      </a:r>
                      <a:endParaRPr lang="it-IT" sz="1100" b="1" i="0" u="none" strike="noStrike">
                        <a:effectLst/>
                        <a:latin typeface="Arial"/>
                      </a:endParaRPr>
                    </a:p>
                  </a:txBody>
                  <a:tcPr marL="9525" marR="9525" marT="9525" marB="0" anchor="ctr"/>
                </a:tc>
                <a:tc>
                  <a:txBody>
                    <a:bodyPr/>
                    <a:lstStyle/>
                    <a:p>
                      <a:pPr algn="r" fontAlgn="ctr"/>
                      <a:r>
                        <a:rPr lang="it-IT" sz="1000" u="none" strike="noStrike">
                          <a:effectLst/>
                        </a:rPr>
                        <a:t>45,8</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45,7</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46,7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46,7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47,1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41,2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42,2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43,1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43,5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43,2</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21"/>
                  </a:ext>
                </a:extLst>
              </a:tr>
              <a:tr h="155951">
                <a:tc>
                  <a:txBody>
                    <a:bodyPr/>
                    <a:lstStyle/>
                    <a:p>
                      <a:pPr algn="l" fontAlgn="ctr"/>
                      <a:r>
                        <a:rPr lang="it-IT" sz="1100" b="1" u="none" strike="noStrike">
                          <a:effectLst/>
                        </a:rPr>
                        <a:t>Danimarca</a:t>
                      </a:r>
                      <a:endParaRPr lang="it-IT" sz="1100" b="1" i="0" u="none" strike="noStrike">
                        <a:effectLst/>
                        <a:latin typeface="Arial"/>
                      </a:endParaRPr>
                    </a:p>
                  </a:txBody>
                  <a:tcPr marL="9525" marR="9525" marT="9525" marB="0" anchor="ctr"/>
                </a:tc>
                <a:tc>
                  <a:txBody>
                    <a:bodyPr/>
                    <a:lstStyle/>
                    <a:p>
                      <a:pPr algn="r" fontAlgn="ctr"/>
                      <a:r>
                        <a:rPr lang="it-IT" sz="1000" u="none" strike="noStrike">
                          <a:effectLst/>
                        </a:rPr>
                        <a:t>43,2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46,4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50,0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51,0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53,1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50,1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51,1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54,0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54,6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55,1</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22"/>
                  </a:ext>
                </a:extLst>
              </a:tr>
              <a:tr h="155951">
                <a:tc>
                  <a:txBody>
                    <a:bodyPr/>
                    <a:lstStyle/>
                    <a:p>
                      <a:pPr algn="l" fontAlgn="ctr"/>
                      <a:r>
                        <a:rPr lang="it-IT" sz="1100" b="1" u="none" strike="noStrike" dirty="0">
                          <a:effectLst/>
                        </a:rPr>
                        <a:t>Lettonia</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51,8</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54,7</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55,6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57,4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56,0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51,9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58,9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65,1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66,4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63,7</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23"/>
                  </a:ext>
                </a:extLst>
              </a:tr>
              <a:tr h="155951">
                <a:tc>
                  <a:txBody>
                    <a:bodyPr/>
                    <a:lstStyle/>
                    <a:p>
                      <a:pPr algn="l" fontAlgn="ctr"/>
                      <a:r>
                        <a:rPr lang="it-IT" sz="1100" b="1" u="none" strike="noStrike">
                          <a:effectLst/>
                        </a:rPr>
                        <a:t>Lituania</a:t>
                      </a:r>
                      <a:endParaRPr lang="it-IT" sz="1100" b="1" i="0" u="none" strike="noStrike">
                        <a:effectLst/>
                        <a:latin typeface="Arial"/>
                      </a:endParaRPr>
                    </a:p>
                  </a:txBody>
                  <a:tcPr marL="9525" marR="9525" marT="9525" marB="0" anchor="ctr"/>
                </a:tc>
                <a:tc>
                  <a:txBody>
                    <a:bodyPr/>
                    <a:lstStyle/>
                    <a:p>
                      <a:pPr algn="r" fontAlgn="ctr"/>
                      <a:r>
                        <a:rPr lang="it-IT" sz="1000" u="none" strike="noStrike">
                          <a:effectLst/>
                        </a:rPr>
                        <a:t>55,7</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60,2</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62,8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61,1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65,3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62,7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71,1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76,0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81,4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87,0</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24"/>
                  </a:ext>
                </a:extLst>
              </a:tr>
              <a:tr h="155951">
                <a:tc>
                  <a:txBody>
                    <a:bodyPr/>
                    <a:lstStyle/>
                    <a:p>
                      <a:pPr algn="l" fontAlgn="ctr"/>
                      <a:r>
                        <a:rPr lang="it-IT" sz="1100" b="1" u="none" strike="noStrike">
                          <a:effectLst/>
                        </a:rPr>
                        <a:t>Polonia</a:t>
                      </a:r>
                      <a:endParaRPr lang="it-IT" sz="1100" b="1" i="0" u="none" strike="noStrike">
                        <a:effectLst/>
                        <a:latin typeface="Arial"/>
                      </a:endParaRPr>
                    </a:p>
                  </a:txBody>
                  <a:tcPr marL="9525" marR="9525" marT="9525" marB="0" anchor="ctr"/>
                </a:tc>
                <a:tc>
                  <a:txBody>
                    <a:bodyPr/>
                    <a:lstStyle/>
                    <a:p>
                      <a:pPr algn="r" fontAlgn="ctr"/>
                      <a:r>
                        <a:rPr lang="it-IT" sz="1000" u="none" strike="noStrike">
                          <a:effectLst/>
                        </a:rPr>
                        <a:t>36,7</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37,5</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41,1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42,9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43,9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38,9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42,3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43,1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42,8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43,4</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25"/>
                  </a:ext>
                </a:extLst>
              </a:tr>
              <a:tr h="155951">
                <a:tc>
                  <a:txBody>
                    <a:bodyPr/>
                    <a:lstStyle/>
                    <a:p>
                      <a:pPr algn="l" fontAlgn="ctr"/>
                      <a:r>
                        <a:rPr lang="it-IT" sz="1100" b="1" u="none" strike="noStrike">
                          <a:effectLst/>
                        </a:rPr>
                        <a:t>Regno Unito</a:t>
                      </a:r>
                      <a:endParaRPr lang="it-IT" sz="1100" b="1" i="0" u="none" strike="noStrike">
                        <a:effectLst/>
                        <a:latin typeface="Arial"/>
                      </a:endParaRPr>
                    </a:p>
                  </a:txBody>
                  <a:tcPr marL="9525" marR="9525" marT="9525" marB="0" anchor="ctr"/>
                </a:tc>
                <a:tc>
                  <a:txBody>
                    <a:bodyPr/>
                    <a:lstStyle/>
                    <a:p>
                      <a:pPr algn="r" fontAlgn="ctr"/>
                      <a:r>
                        <a:rPr lang="it-IT" sz="1000" u="none" strike="noStrike">
                          <a:effectLst/>
                        </a:rPr>
                        <a:t>27,5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28,6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30,7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29,2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29,2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27,7</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29,3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29,4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30,0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29,7</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26"/>
                  </a:ext>
                </a:extLst>
              </a:tr>
              <a:tr h="155951">
                <a:tc>
                  <a:txBody>
                    <a:bodyPr/>
                    <a:lstStyle/>
                    <a:p>
                      <a:pPr algn="l" fontAlgn="ctr"/>
                      <a:r>
                        <a:rPr lang="it-IT" sz="1100" b="1" u="none" strike="noStrike" dirty="0">
                          <a:effectLst/>
                        </a:rPr>
                        <a:t>Repubblica ceca</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61,8</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63,4</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67,0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70,9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71,2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66,2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74,9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80,2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84,4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85,6</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27"/>
                  </a:ext>
                </a:extLst>
              </a:tr>
              <a:tr h="155951">
                <a:tc>
                  <a:txBody>
                    <a:bodyPr/>
                    <a:lstStyle/>
                    <a:p>
                      <a:pPr algn="l" fontAlgn="ctr"/>
                      <a:r>
                        <a:rPr lang="it-IT" sz="1100" b="1" u="none" strike="noStrike" dirty="0">
                          <a:effectLst/>
                        </a:rPr>
                        <a:t>Romania</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36,5</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39,3</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42,6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47,6</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47,8</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43,0</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48,3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52,2</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51,5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53,2</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28"/>
                  </a:ext>
                </a:extLst>
              </a:tr>
              <a:tr h="155951">
                <a:tc>
                  <a:txBody>
                    <a:bodyPr/>
                    <a:lstStyle/>
                    <a:p>
                      <a:pPr algn="l" fontAlgn="ctr"/>
                      <a:r>
                        <a:rPr lang="it-IT" sz="1100" b="1" u="none" strike="noStrike" dirty="0">
                          <a:effectLst/>
                        </a:rPr>
                        <a:t>Svezia</a:t>
                      </a:r>
                      <a:endParaRPr lang="it-IT" sz="1100" b="1" i="0" u="none" strike="noStrike" dirty="0">
                        <a:effectLst/>
                        <a:latin typeface="Arial"/>
                      </a:endParaRPr>
                    </a:p>
                  </a:txBody>
                  <a:tcPr marL="9525" marR="9525" marT="9525" marB="0" anchor="ctr"/>
                </a:tc>
                <a:tc>
                  <a:txBody>
                    <a:bodyPr/>
                    <a:lstStyle/>
                    <a:p>
                      <a:pPr algn="r" fontAlgn="ctr"/>
                      <a:r>
                        <a:rPr lang="it-IT" sz="1000" u="none" strike="noStrike">
                          <a:effectLst/>
                        </a:rPr>
                        <a:t>42,4</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44,1</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46,2</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48,1</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49,8</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44,8</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47,1</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48,9</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48,4</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47,1</a:t>
                      </a:r>
                      <a:endParaRPr lang="it-IT" sz="1000" b="1" i="0" u="none" strike="noStrike">
                        <a:effectLst/>
                        <a:latin typeface="Arial"/>
                      </a:endParaRPr>
                    </a:p>
                  </a:txBody>
                  <a:tcPr marL="9525" marR="9525" marT="9525" marB="0" anchor="ctr"/>
                </a:tc>
                <a:extLst>
                  <a:ext uri="{0D108BD9-81ED-4DB2-BD59-A6C34878D82A}">
                    <a16:rowId xmlns:a16="http://schemas.microsoft.com/office/drawing/2014/main" val="10029"/>
                  </a:ext>
                </a:extLst>
              </a:tr>
              <a:tr h="155951">
                <a:tc>
                  <a:txBody>
                    <a:bodyPr/>
                    <a:lstStyle/>
                    <a:p>
                      <a:pPr algn="l" fontAlgn="ctr"/>
                      <a:r>
                        <a:rPr lang="it-IT" sz="1100" b="1" u="none" strike="noStrike" dirty="0">
                          <a:effectLst/>
                        </a:rPr>
                        <a:t>Ungheria</a:t>
                      </a:r>
                      <a:endParaRPr lang="it-IT" sz="1100" b="1" i="0" u="none" strike="noStrike" dirty="0">
                        <a:effectLst/>
                        <a:latin typeface="Arial"/>
                      </a:endParaRPr>
                    </a:p>
                  </a:txBody>
                  <a:tcPr marL="9525" marR="9525" marT="9525" marB="0" anchor="ctr"/>
                </a:tc>
                <a:tc>
                  <a:txBody>
                    <a:bodyPr/>
                    <a:lstStyle/>
                    <a:p>
                      <a:pPr algn="r" fontAlgn="ctr"/>
                      <a:r>
                        <a:rPr lang="it-IT" sz="1000" u="none" strike="noStrike" dirty="0">
                          <a:effectLst/>
                        </a:rPr>
                        <a:t>63,2</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66,6</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75,5</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86,4</a:t>
                      </a:r>
                      <a:endParaRPr lang="it-IT" sz="1000" b="1" i="0" u="none" strike="noStrike" dirty="0">
                        <a:effectLst/>
                        <a:latin typeface="Arial"/>
                      </a:endParaRPr>
                    </a:p>
                  </a:txBody>
                  <a:tcPr marL="9525" marR="9525" marT="9525" marB="0" anchor="ctr"/>
                </a:tc>
                <a:tc>
                  <a:txBody>
                    <a:bodyPr/>
                    <a:lstStyle/>
                    <a:p>
                      <a:pPr algn="r" fontAlgn="ctr"/>
                      <a:r>
                        <a:rPr lang="it-IT" sz="1000" u="none" strike="noStrike">
                          <a:effectLst/>
                        </a:rPr>
                        <a:t>90,5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86,3</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95,5</a:t>
                      </a:r>
                      <a:endParaRPr lang="it-IT" sz="1000" b="1" i="0" u="none" strike="noStrike">
                        <a:effectLst/>
                        <a:latin typeface="Arial"/>
                      </a:endParaRPr>
                    </a:p>
                  </a:txBody>
                  <a:tcPr marL="9525" marR="9525" marT="9525" marB="0" anchor="ctr"/>
                </a:tc>
                <a:tc>
                  <a:txBody>
                    <a:bodyPr/>
                    <a:lstStyle/>
                    <a:p>
                      <a:pPr algn="r" fontAlgn="ctr"/>
                      <a:r>
                        <a:rPr lang="it-IT" sz="1000" u="none" strike="noStrike">
                          <a:effectLst/>
                        </a:rPr>
                        <a:t>102,2</a:t>
                      </a:r>
                      <a:endParaRPr lang="it-IT" sz="1000" b="1" i="0" u="none" strike="noStrike">
                        <a:effectLst/>
                        <a:latin typeface="Arial"/>
                      </a:endParaRPr>
                    </a:p>
                  </a:txBody>
                  <a:tcPr marL="9525" marR="9525" marT="9525" marB="0" anchor="ctr"/>
                </a:tc>
                <a:tc>
                  <a:txBody>
                    <a:bodyPr/>
                    <a:lstStyle/>
                    <a:p>
                      <a:pPr algn="r" fontAlgn="ctr"/>
                      <a:r>
                        <a:rPr lang="it-IT" sz="1000" u="none" strike="noStrike" dirty="0">
                          <a:effectLst/>
                        </a:rPr>
                        <a:t>105,8</a:t>
                      </a:r>
                      <a:endParaRPr lang="it-IT" sz="1000" b="1" i="0" u="none" strike="noStrike" dirty="0">
                        <a:effectLst/>
                        <a:latin typeface="Arial"/>
                      </a:endParaRPr>
                    </a:p>
                  </a:txBody>
                  <a:tcPr marL="9525" marR="9525" marT="9525" marB="0" anchor="ctr"/>
                </a:tc>
                <a:tc>
                  <a:txBody>
                    <a:bodyPr/>
                    <a:lstStyle/>
                    <a:p>
                      <a:pPr algn="r" fontAlgn="ctr"/>
                      <a:r>
                        <a:rPr lang="it-IT" sz="1000" u="none" strike="noStrike" dirty="0">
                          <a:effectLst/>
                        </a:rPr>
                        <a:t>110,5</a:t>
                      </a:r>
                      <a:endParaRPr lang="it-IT" sz="1000" b="1" i="0" u="none" strike="noStrike" dirty="0">
                        <a:effectLst/>
                        <a:latin typeface="Arial"/>
                      </a:endParaRPr>
                    </a:p>
                  </a:txBody>
                  <a:tcPr marL="9525" marR="9525" marT="9525" marB="0" anchor="ctr"/>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124885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0E79E3-2202-4B74-B8C6-DFB116DA629D}"/>
              </a:ext>
            </a:extLst>
          </p:cNvPr>
          <p:cNvSpPr>
            <a:spLocks noGrp="1"/>
          </p:cNvSpPr>
          <p:nvPr>
            <p:ph type="title"/>
          </p:nvPr>
        </p:nvSpPr>
        <p:spPr/>
        <p:txBody>
          <a:bodyPr/>
          <a:lstStyle/>
          <a:p>
            <a:r>
              <a:rPr lang="en-US" sz="4000" dirty="0">
                <a:solidFill>
                  <a:schemeClr val="accent6">
                    <a:lumMod val="75000"/>
                  </a:schemeClr>
                </a:solidFill>
              </a:rPr>
              <a:t>Import penetration, Italy</a:t>
            </a:r>
          </a:p>
        </p:txBody>
      </p:sp>
      <p:pic>
        <p:nvPicPr>
          <p:cNvPr id="175107" name="Picture 3"/>
          <p:cNvPicPr>
            <a:picLocks noGrp="1" noChangeAspect="1" noChangeArrowheads="1"/>
          </p:cNvPicPr>
          <p:nvPr>
            <p:ph idx="1"/>
          </p:nvPr>
        </p:nvPicPr>
        <p:blipFill rotWithShape="1">
          <a:blip r:embed="rId3" cstate="print"/>
          <a:srcRect l="991" t="2763" r="1085" b="5719"/>
          <a:stretch/>
        </p:blipFill>
        <p:spPr>
          <a:xfrm>
            <a:off x="899592" y="1484784"/>
            <a:ext cx="7632848" cy="4934366"/>
          </a:xfrm>
        </p:spPr>
      </p:pic>
      <p:sp>
        <p:nvSpPr>
          <p:cNvPr id="2" name="CasellaDiTesto 1"/>
          <p:cNvSpPr txBox="1"/>
          <p:nvPr/>
        </p:nvSpPr>
        <p:spPr>
          <a:xfrm>
            <a:off x="4067944" y="3356992"/>
            <a:ext cx="2223686" cy="369332"/>
          </a:xfrm>
          <a:prstGeom prst="rect">
            <a:avLst/>
          </a:prstGeom>
          <a:noFill/>
        </p:spPr>
        <p:txBody>
          <a:bodyPr wrap="none" rtlCol="0">
            <a:spAutoFit/>
          </a:bodyPr>
          <a:lstStyle/>
          <a:p>
            <a:r>
              <a:rPr lang="it-IT" b="1" dirty="0">
                <a:solidFill>
                  <a:srgbClr val="00B050"/>
                </a:solidFill>
              </a:rPr>
              <a:t>Import </a:t>
            </a:r>
            <a:r>
              <a:rPr lang="it-IT" b="1" dirty="0" err="1">
                <a:solidFill>
                  <a:srgbClr val="00B050"/>
                </a:solidFill>
              </a:rPr>
              <a:t>penetration</a:t>
            </a:r>
            <a:endParaRPr lang="it-IT" b="1" dirty="0">
              <a:solidFill>
                <a:srgbClr val="00B050"/>
              </a:solidFill>
            </a:endParaRPr>
          </a:p>
        </p:txBody>
      </p:sp>
    </p:spTree>
    <p:extLst>
      <p:ext uri="{BB962C8B-B14F-4D97-AF65-F5344CB8AC3E}">
        <p14:creationId xmlns:p14="http://schemas.microsoft.com/office/powerpoint/2010/main" val="378915804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6">
                    <a:lumMod val="75000"/>
                  </a:schemeClr>
                </a:solidFill>
              </a:rPr>
              <a:t>Import penetration (Germany)</a:t>
            </a:r>
          </a:p>
        </p:txBody>
      </p:sp>
      <p:pic>
        <p:nvPicPr>
          <p:cNvPr id="4741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745035"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023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r>
              <a:rPr lang="en-US" dirty="0">
                <a:solidFill>
                  <a:schemeClr val="accent6">
                    <a:lumMod val="75000"/>
                  </a:schemeClr>
                </a:solidFill>
              </a:rPr>
              <a:t>Propensity to export</a:t>
            </a:r>
          </a:p>
        </p:txBody>
      </p:sp>
      <p:sp>
        <p:nvSpPr>
          <p:cNvPr id="76803" name="Rectangle 3"/>
          <p:cNvSpPr>
            <a:spLocks noGrp="1" noChangeArrowheads="1"/>
          </p:cNvSpPr>
          <p:nvPr>
            <p:ph type="body" idx="4294967295"/>
          </p:nvPr>
        </p:nvSpPr>
        <p:spPr>
          <a:xfrm>
            <a:off x="457200" y="2780929"/>
            <a:ext cx="8229600" cy="2304256"/>
          </a:xfrm>
        </p:spPr>
        <p:txBody>
          <a:bodyPr/>
          <a:lstStyle/>
          <a:p>
            <a:pPr algn="ctr">
              <a:buFontTx/>
              <a:buNone/>
            </a:pPr>
            <a:endParaRPr lang="en-US" dirty="0">
              <a:cs typeface="Times New Roman" pitchFamily="18" charset="0"/>
            </a:endParaRPr>
          </a:p>
          <a:p>
            <a:pPr marL="0" indent="0" algn="ctr">
              <a:buNone/>
            </a:pPr>
            <a:r>
              <a:rPr lang="en-US" dirty="0"/>
              <a:t>Denotes how much of total production (or sector production) goes to exports </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33F8B057-01F4-4966-8CCA-19BE47B5F4F0}"/>
                  </a:ext>
                </a:extLst>
              </p:cNvPr>
              <p:cNvSpPr txBox="1"/>
              <p:nvPr/>
            </p:nvSpPr>
            <p:spPr>
              <a:xfrm>
                <a:off x="2267744" y="1683784"/>
                <a:ext cx="474719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𝑃𝑟𝑜𝑝</m:t>
                          </m:r>
                        </m:e>
                        <m:sub>
                          <m:r>
                            <a:rPr lang="en-US" sz="2800" b="0" i="1" smtClean="0">
                              <a:latin typeface="Cambria Math" panose="02040503050406030204" pitchFamily="18" charset="0"/>
                            </a:rPr>
                            <m:t>𝐸</m:t>
                          </m:r>
                        </m:sub>
                      </m:sSub>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𝑒𝑥𝑝𝑜𝑟𝑡</m:t>
                              </m:r>
                            </m:num>
                            <m:den>
                              <m:r>
                                <a:rPr lang="en-US" sz="2800" b="0" i="1" smtClean="0">
                                  <a:latin typeface="Cambria Math" panose="02040503050406030204" pitchFamily="18" charset="0"/>
                                </a:rPr>
                                <m:t>𝐺𝐷𝑃</m:t>
                              </m:r>
                            </m:den>
                          </m:f>
                        </m:e>
                      </m:d>
                      <m:r>
                        <a:rPr lang="en-US" sz="2800" b="0" i="1" smtClean="0">
                          <a:latin typeface="Cambria Math" panose="02040503050406030204" pitchFamily="18" charset="0"/>
                        </a:rPr>
                        <m:t>∗100</m:t>
                      </m:r>
                    </m:oMath>
                  </m:oMathPara>
                </a14:m>
                <a:endParaRPr lang="en-US" sz="2800" dirty="0"/>
              </a:p>
            </p:txBody>
          </p:sp>
        </mc:Choice>
        <mc:Fallback>
          <p:sp>
            <p:nvSpPr>
              <p:cNvPr id="2" name="TextBox 1">
                <a:extLst>
                  <a:ext uri="{FF2B5EF4-FFF2-40B4-BE49-F238E27FC236}">
                    <a16:creationId xmlns:a16="http://schemas.microsoft.com/office/drawing/2014/main" id="{33F8B057-01F4-4966-8CCA-19BE47B5F4F0}"/>
                  </a:ext>
                </a:extLst>
              </p:cNvPr>
              <p:cNvSpPr txBox="1">
                <a:spLocks noRot="1" noChangeAspect="1" noMove="1" noResize="1" noEditPoints="1" noAdjustHandles="1" noChangeArrowheads="1" noChangeShapeType="1" noTextEdit="1"/>
              </p:cNvSpPr>
              <p:nvPr/>
            </p:nvSpPr>
            <p:spPr>
              <a:xfrm>
                <a:off x="2267744" y="1683784"/>
                <a:ext cx="4747197" cy="4308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2265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olo 4"/>
          <p:cNvSpPr>
            <a:spLocks noGrp="1"/>
          </p:cNvSpPr>
          <p:nvPr>
            <p:ph type="title" idx="4294967295"/>
          </p:nvPr>
        </p:nvSpPr>
        <p:spPr>
          <a:xfrm>
            <a:off x="0" y="0"/>
            <a:ext cx="9144000" cy="908050"/>
          </a:xfrm>
        </p:spPr>
        <p:txBody>
          <a:bodyPr/>
          <a:lstStyle/>
          <a:p>
            <a:r>
              <a:rPr lang="en-US" sz="3600" dirty="0">
                <a:solidFill>
                  <a:schemeClr val="accent6">
                    <a:lumMod val="75000"/>
                  </a:schemeClr>
                </a:solidFill>
              </a:rPr>
              <a:t>Propensity to export: selected EU countries</a:t>
            </a:r>
            <a:br>
              <a:rPr lang="en-US" sz="3600" dirty="0">
                <a:solidFill>
                  <a:schemeClr val="accent6">
                    <a:lumMod val="75000"/>
                  </a:schemeClr>
                </a:solidFill>
              </a:rPr>
            </a:br>
            <a:r>
              <a:rPr lang="en-US" sz="2800" dirty="0">
                <a:solidFill>
                  <a:schemeClr val="accent6">
                    <a:lumMod val="75000"/>
                  </a:schemeClr>
                </a:solidFill>
              </a:rPr>
              <a:t>goods and services</a:t>
            </a:r>
          </a:p>
        </p:txBody>
      </p:sp>
      <p:pic>
        <p:nvPicPr>
          <p:cNvPr id="296963" name="Picture 2"/>
          <p:cNvPicPr>
            <a:picLocks noGrp="1" noChangeAspect="1" noChangeArrowheads="1"/>
          </p:cNvPicPr>
          <p:nvPr>
            <p:ph idx="4294967295"/>
          </p:nvPr>
        </p:nvPicPr>
        <p:blipFill>
          <a:blip r:embed="rId3"/>
          <a:srcRect/>
          <a:stretch>
            <a:fillRect/>
          </a:stretch>
        </p:blipFill>
        <p:spPr>
          <a:xfrm>
            <a:off x="413792" y="1196752"/>
            <a:ext cx="8316416" cy="5522100"/>
          </a:xfrm>
          <a:noFill/>
        </p:spPr>
      </p:pic>
      <p:sp>
        <p:nvSpPr>
          <p:cNvPr id="296964" name="CasellaDiTesto 3"/>
          <p:cNvSpPr txBox="1">
            <a:spLocks noChangeArrowheads="1"/>
          </p:cNvSpPr>
          <p:nvPr/>
        </p:nvSpPr>
        <p:spPr bwMode="auto">
          <a:xfrm>
            <a:off x="6643688" y="4500563"/>
            <a:ext cx="785812" cy="369887"/>
          </a:xfrm>
          <a:prstGeom prst="rect">
            <a:avLst/>
          </a:prstGeom>
          <a:solidFill>
            <a:schemeClr val="bg1"/>
          </a:solidFill>
          <a:ln w="9525">
            <a:solidFill>
              <a:schemeClr val="bg1"/>
            </a:solidFill>
            <a:miter lim="800000"/>
            <a:headEnd/>
            <a:tailEnd/>
          </a:ln>
        </p:spPr>
        <p:txBody>
          <a:bodyPr>
            <a:spAutoFit/>
          </a:bodyPr>
          <a:lstStyle/>
          <a:p>
            <a:r>
              <a:rPr lang="it-IT"/>
              <a:t>US</a:t>
            </a:r>
          </a:p>
        </p:txBody>
      </p:sp>
      <p:sp>
        <p:nvSpPr>
          <p:cNvPr id="296965" name="CasellaDiTesto 4"/>
          <p:cNvSpPr txBox="1">
            <a:spLocks noChangeArrowheads="1"/>
          </p:cNvSpPr>
          <p:nvPr/>
        </p:nvSpPr>
        <p:spPr bwMode="auto">
          <a:xfrm>
            <a:off x="5786438" y="2357438"/>
            <a:ext cx="504825" cy="369887"/>
          </a:xfrm>
          <a:prstGeom prst="rect">
            <a:avLst/>
          </a:prstGeom>
          <a:solidFill>
            <a:schemeClr val="bg1"/>
          </a:solidFill>
          <a:ln w="9525">
            <a:noFill/>
            <a:miter lim="800000"/>
            <a:headEnd/>
            <a:tailEnd/>
          </a:ln>
        </p:spPr>
        <p:txBody>
          <a:bodyPr wrap="none">
            <a:spAutoFit/>
          </a:bodyPr>
          <a:lstStyle/>
          <a:p>
            <a:r>
              <a:rPr lang="it-IT"/>
              <a:t>UK</a:t>
            </a:r>
          </a:p>
        </p:txBody>
      </p:sp>
      <p:sp>
        <p:nvSpPr>
          <p:cNvPr id="296966" name="CasellaDiTesto 5"/>
          <p:cNvSpPr txBox="1">
            <a:spLocks noChangeArrowheads="1"/>
          </p:cNvSpPr>
          <p:nvPr/>
        </p:nvSpPr>
        <p:spPr bwMode="auto">
          <a:xfrm>
            <a:off x="5143500" y="5143500"/>
            <a:ext cx="812800" cy="369888"/>
          </a:xfrm>
          <a:prstGeom prst="rect">
            <a:avLst/>
          </a:prstGeom>
          <a:solidFill>
            <a:schemeClr val="bg1"/>
          </a:solidFill>
          <a:ln w="9525">
            <a:noFill/>
            <a:miter lim="800000"/>
            <a:headEnd/>
            <a:tailEnd/>
          </a:ln>
        </p:spPr>
        <p:txBody>
          <a:bodyPr wrap="none">
            <a:spAutoFit/>
          </a:bodyPr>
          <a:lstStyle/>
          <a:p>
            <a:r>
              <a:rPr lang="it-IT"/>
              <a:t>Japan</a:t>
            </a:r>
          </a:p>
        </p:txBody>
      </p:sp>
    </p:spTree>
    <p:extLst>
      <p:ext uri="{BB962C8B-B14F-4D97-AF65-F5344CB8AC3E}">
        <p14:creationId xmlns:p14="http://schemas.microsoft.com/office/powerpoint/2010/main" val="2965787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idx="4294967295"/>
          </p:nvPr>
        </p:nvSpPr>
        <p:spPr>
          <a:xfrm>
            <a:off x="685800" y="260350"/>
            <a:ext cx="7702550" cy="936625"/>
          </a:xfrm>
        </p:spPr>
        <p:txBody>
          <a:bodyPr/>
          <a:lstStyle/>
          <a:p>
            <a:r>
              <a:rPr lang="en-US" sz="4000" dirty="0">
                <a:solidFill>
                  <a:schemeClr val="accent6">
                    <a:lumMod val="75000"/>
                  </a:schemeClr>
                </a:solidFill>
              </a:rPr>
              <a:t>Distortion due to country dimension</a:t>
            </a:r>
          </a:p>
        </p:txBody>
      </p:sp>
      <mc:AlternateContent xmlns:mc="http://schemas.openxmlformats.org/markup-compatibility/2006">
        <mc:Choice xmlns:a14="http://schemas.microsoft.com/office/drawing/2010/main" Requires="a14">
          <p:sp>
            <p:nvSpPr>
              <p:cNvPr id="299011" name="Rectangle 3"/>
              <p:cNvSpPr>
                <a:spLocks noGrp="1" noChangeArrowheads="1"/>
              </p:cNvSpPr>
              <p:nvPr>
                <p:ph type="body" idx="4294967295"/>
              </p:nvPr>
            </p:nvSpPr>
            <p:spPr/>
            <p:txBody>
              <a:bodyPr/>
              <a:lstStyle/>
              <a:p>
                <a:pPr marL="0" indent="0">
                  <a:buNone/>
                </a:pPr>
                <a:r>
                  <a:rPr lang="en-US" sz="2800" dirty="0"/>
                  <a:t>All 3 openness indicators are </a:t>
                </a:r>
                <a:r>
                  <a:rPr lang="en-US" sz="2800" b="1" dirty="0"/>
                  <a:t>negatively correlated with country dimension. </a:t>
                </a:r>
                <a:r>
                  <a:rPr lang="en-US" sz="2800" dirty="0"/>
                  <a:t>To avoid this problem, they can be normalized</a:t>
                </a:r>
              </a:p>
              <a:p>
                <a:pPr marL="0" indent="0">
                  <a:buNone/>
                </a:pPr>
                <a:endParaRPr lang="en-US" sz="2800" b="1" dirty="0"/>
              </a:p>
              <a:p>
                <a:pPr marL="0" indent="0" algn="ctr">
                  <a:buNone/>
                </a:pPr>
                <a:r>
                  <a:rPr lang="en-US" sz="2800" b="1" dirty="0"/>
                  <a:t>The normalized export propensity indicator:</a:t>
                </a:r>
              </a:p>
              <a:p>
                <a:pPr marL="0" indent="0">
                  <a:buNone/>
                </a:pPr>
                <a:endParaRPr lang="en-US" sz="2800" b="1" dirty="0"/>
              </a:p>
              <a:p>
                <a:pPr lvl="1">
                  <a:buFontTx/>
                  <a:buNone/>
                </a:pPr>
                <a14:m>
                  <m:oMathPara xmlns:m="http://schemas.openxmlformats.org/officeDocument/2006/math">
                    <m:oMathParaPr>
                      <m:jc m:val="centerGroup"/>
                    </m:oMathParaPr>
                    <m:oMath xmlns:m="http://schemas.openxmlformats.org/officeDocument/2006/math">
                      <m:f>
                        <m:fPr>
                          <m:type m:val="lin"/>
                          <m:ctrlPr>
                            <a:rPr lang="en-US" sz="2400" i="1" smtClean="0">
                              <a:latin typeface="Cambria Math" panose="02040503050406030204" pitchFamily="18" charset="0"/>
                            </a:rPr>
                          </m:ctrlPr>
                        </m:fPr>
                        <m:num>
                          <m:d>
                            <m:dPr>
                              <m:ctrlPr>
                                <a:rPr lang="en-US" sz="2400" i="1" smtClean="0">
                                  <a:latin typeface="Cambria Math" panose="02040503050406030204" pitchFamily="18" charset="0"/>
                                </a:rPr>
                              </m:ctrlPr>
                            </m:dPr>
                            <m:e>
                              <m:f>
                                <m:fPr>
                                  <m:type m:val="lin"/>
                                  <m:ctrlPr>
                                    <a:rPr lang="en-US" sz="2400" i="1" smtClean="0">
                                      <a:latin typeface="Cambria Math" panose="02040503050406030204" pitchFamily="18" charset="0"/>
                                    </a:rPr>
                                  </m:ctrlPr>
                                </m:fPr>
                                <m:num>
                                  <m:r>
                                    <a:rPr lang="en-US" sz="2400" b="0" i="1" smtClean="0">
                                      <a:latin typeface="Cambria Math" panose="02040503050406030204" pitchFamily="18" charset="0"/>
                                    </a:rPr>
                                    <m:t>𝑥</m:t>
                                  </m:r>
                                </m:num>
                                <m:den>
                                  <m:r>
                                    <a:rPr lang="en-US" sz="2400" b="0" i="1" smtClean="0">
                                      <a:latin typeface="Cambria Math" panose="02040503050406030204" pitchFamily="18" charset="0"/>
                                    </a:rPr>
                                    <m:t>𝑦</m:t>
                                  </m:r>
                                </m:den>
                              </m:f>
                            </m:e>
                          </m:d>
                        </m:num>
                        <m:den>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1−</m:t>
                              </m:r>
                              <m:d>
                                <m:dPr>
                                  <m:ctrlPr>
                                    <a:rPr lang="en-US" sz="2400" b="0" i="1" smtClean="0">
                                      <a:latin typeface="Cambria Math" panose="02040503050406030204" pitchFamily="18" charset="0"/>
                                    </a:rPr>
                                  </m:ctrlPr>
                                </m:dPr>
                                <m:e>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𝑦</m:t>
                                      </m:r>
                                    </m:num>
                                    <m:den>
                                      <m:r>
                                        <a:rPr lang="en-US" sz="2400" b="0" i="1" smtClean="0">
                                          <a:latin typeface="Cambria Math" panose="02040503050406030204" pitchFamily="18" charset="0"/>
                                        </a:rPr>
                                        <m:t>𝑌</m:t>
                                      </m:r>
                                    </m:den>
                                  </m:f>
                                </m:e>
                              </m:d>
                            </m:e>
                          </m:d>
                        </m:den>
                      </m:f>
                    </m:oMath>
                  </m:oMathPara>
                </a14:m>
                <a:endParaRPr lang="en-US" sz="2400" i="1" dirty="0"/>
              </a:p>
              <a:p>
                <a:pPr lvl="1" algn="ctr">
                  <a:buFontTx/>
                  <a:buNone/>
                </a:pPr>
                <a:endParaRPr lang="en-US" sz="2400" dirty="0"/>
              </a:p>
              <a:p>
                <a:pPr lvl="1" algn="ctr">
                  <a:buFontTx/>
                  <a:buNone/>
                </a:pPr>
                <a:r>
                  <a:rPr lang="en-US" sz="2400" dirty="0"/>
                  <a:t>Where </a:t>
                </a:r>
                <a:r>
                  <a:rPr lang="en-US" sz="2400" i="1" dirty="0"/>
                  <a:t>x =</a:t>
                </a:r>
                <a:r>
                  <a:rPr lang="en-US" sz="2400" dirty="0"/>
                  <a:t> exports; </a:t>
                </a:r>
                <a:r>
                  <a:rPr lang="en-US" sz="2400" i="1" dirty="0"/>
                  <a:t>y =</a:t>
                </a:r>
                <a:r>
                  <a:rPr lang="en-US" sz="2400" dirty="0"/>
                  <a:t> GDP; </a:t>
                </a:r>
                <a:r>
                  <a:rPr lang="en-US" sz="2400" i="1" dirty="0"/>
                  <a:t>Y =</a:t>
                </a:r>
                <a:r>
                  <a:rPr lang="en-US" sz="2400" dirty="0"/>
                  <a:t> World GDP</a:t>
                </a:r>
              </a:p>
              <a:p>
                <a:pPr lvl="1">
                  <a:buFontTx/>
                  <a:buNone/>
                </a:pPr>
                <a:endParaRPr lang="en-US" sz="2400" dirty="0"/>
              </a:p>
            </p:txBody>
          </p:sp>
        </mc:Choice>
        <mc:Fallback>
          <p:sp>
            <p:nvSpPr>
              <p:cNvPr id="299011" name="Rectangle 3"/>
              <p:cNvSpPr>
                <a:spLocks noGrp="1" noRot="1" noChangeAspect="1" noMove="1" noResize="1" noEditPoints="1" noAdjustHandles="1" noChangeArrowheads="1" noChangeShapeType="1" noTextEdit="1"/>
              </p:cNvSpPr>
              <p:nvPr>
                <p:ph type="body" idx="4294967295"/>
              </p:nvPr>
            </p:nvSpPr>
            <p:spPr>
              <a:blipFill>
                <a:blip r:embed="rId3"/>
                <a:stretch>
                  <a:fillRect l="-1481" t="-1348"/>
                </a:stretch>
              </a:blipFill>
            </p:spPr>
            <p:txBody>
              <a:bodyPr/>
              <a:lstStyle/>
              <a:p>
                <a:r>
                  <a:rPr lang="en-US">
                    <a:noFill/>
                  </a:rPr>
                  <a:t> </a:t>
                </a:r>
              </a:p>
            </p:txBody>
          </p:sp>
        </mc:Fallback>
      </mc:AlternateContent>
    </p:spTree>
    <p:extLst>
      <p:ext uri="{BB962C8B-B14F-4D97-AF65-F5344CB8AC3E}">
        <p14:creationId xmlns:p14="http://schemas.microsoft.com/office/powerpoint/2010/main" val="3781073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itolo 2"/>
          <p:cNvSpPr>
            <a:spLocks noGrp="1"/>
          </p:cNvSpPr>
          <p:nvPr>
            <p:ph type="title" idx="4294967295"/>
          </p:nvPr>
        </p:nvSpPr>
        <p:spPr>
          <a:xfrm>
            <a:off x="457200" y="0"/>
            <a:ext cx="8229600" cy="1000125"/>
          </a:xfrm>
        </p:spPr>
        <p:txBody>
          <a:bodyPr/>
          <a:lstStyle/>
          <a:p>
            <a:r>
              <a:rPr lang="en-US" dirty="0">
                <a:solidFill>
                  <a:schemeClr val="accent6">
                    <a:lumMod val="75000"/>
                  </a:schemeClr>
                </a:solidFill>
              </a:rPr>
              <a:t>Normalized propensity to export</a:t>
            </a:r>
          </a:p>
        </p:txBody>
      </p:sp>
      <p:pic>
        <p:nvPicPr>
          <p:cNvPr id="301059" name="Picture 2"/>
          <p:cNvPicPr>
            <a:picLocks noGrp="1" noChangeAspect="1" noChangeArrowheads="1"/>
          </p:cNvPicPr>
          <p:nvPr>
            <p:ph idx="4294967295"/>
          </p:nvPr>
        </p:nvPicPr>
        <p:blipFill>
          <a:blip r:embed="rId3"/>
          <a:srcRect/>
          <a:stretch>
            <a:fillRect/>
          </a:stretch>
        </p:blipFill>
        <p:spPr>
          <a:xfrm>
            <a:off x="286592" y="1026390"/>
            <a:ext cx="8570816" cy="5301208"/>
          </a:xfrm>
          <a:noFill/>
        </p:spPr>
      </p:pic>
      <p:sp>
        <p:nvSpPr>
          <p:cNvPr id="301060" name="CasellaDiTesto 3"/>
          <p:cNvSpPr txBox="1">
            <a:spLocks noChangeArrowheads="1"/>
          </p:cNvSpPr>
          <p:nvPr/>
        </p:nvSpPr>
        <p:spPr bwMode="auto">
          <a:xfrm>
            <a:off x="5143500" y="5143500"/>
            <a:ext cx="812800" cy="369888"/>
          </a:xfrm>
          <a:prstGeom prst="rect">
            <a:avLst/>
          </a:prstGeom>
          <a:solidFill>
            <a:schemeClr val="bg1"/>
          </a:solidFill>
          <a:ln w="9525">
            <a:noFill/>
            <a:miter lim="800000"/>
            <a:headEnd/>
            <a:tailEnd/>
          </a:ln>
        </p:spPr>
        <p:txBody>
          <a:bodyPr wrap="none">
            <a:spAutoFit/>
          </a:bodyPr>
          <a:lstStyle/>
          <a:p>
            <a:r>
              <a:rPr lang="it-IT"/>
              <a:t>Japan</a:t>
            </a:r>
          </a:p>
        </p:txBody>
      </p:sp>
      <p:sp>
        <p:nvSpPr>
          <p:cNvPr id="301061" name="CasellaDiTesto 4"/>
          <p:cNvSpPr txBox="1">
            <a:spLocks noChangeArrowheads="1"/>
          </p:cNvSpPr>
          <p:nvPr/>
        </p:nvSpPr>
        <p:spPr bwMode="auto">
          <a:xfrm>
            <a:off x="6643688" y="3929063"/>
            <a:ext cx="785812" cy="369887"/>
          </a:xfrm>
          <a:prstGeom prst="rect">
            <a:avLst/>
          </a:prstGeom>
          <a:solidFill>
            <a:schemeClr val="bg1"/>
          </a:solidFill>
          <a:ln w="9525">
            <a:solidFill>
              <a:schemeClr val="bg1"/>
            </a:solidFill>
            <a:miter lim="800000"/>
            <a:headEnd/>
            <a:tailEnd/>
          </a:ln>
        </p:spPr>
        <p:txBody>
          <a:bodyPr>
            <a:spAutoFit/>
          </a:bodyPr>
          <a:lstStyle/>
          <a:p>
            <a:r>
              <a:rPr lang="it-IT"/>
              <a:t>US</a:t>
            </a:r>
          </a:p>
        </p:txBody>
      </p:sp>
    </p:spTree>
    <p:extLst>
      <p:ext uri="{BB962C8B-B14F-4D97-AF65-F5344CB8AC3E}">
        <p14:creationId xmlns:p14="http://schemas.microsoft.com/office/powerpoint/2010/main" val="301937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23653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it-IT" sz="3600" b="1" dirty="0">
                <a:solidFill>
                  <a:schemeClr val="accent6">
                    <a:lumMod val="75000"/>
                  </a:schemeClr>
                </a:solidFill>
              </a:rPr>
              <a:t>Absolute and comparative advantage</a:t>
            </a:r>
          </a:p>
        </p:txBody>
      </p:sp>
      <p:sp>
        <p:nvSpPr>
          <p:cNvPr id="30723" name="Text Box 3"/>
          <p:cNvSpPr txBox="1">
            <a:spLocks noChangeArrowheads="1"/>
          </p:cNvSpPr>
          <p:nvPr/>
        </p:nvSpPr>
        <p:spPr bwMode="auto">
          <a:xfrm>
            <a:off x="169862" y="1174750"/>
            <a:ext cx="879462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en-US" altLang="it-IT" sz="2800" dirty="0"/>
              <a:t>An </a:t>
            </a:r>
            <a:r>
              <a:rPr lang="en-US" altLang="it-IT" sz="2800" b="1" dirty="0"/>
              <a:t>individual producer </a:t>
            </a:r>
            <a:r>
              <a:rPr lang="en-US" altLang="it-IT" sz="2800" dirty="0"/>
              <a:t>has an </a:t>
            </a:r>
            <a:r>
              <a:rPr lang="en-US" altLang="it-IT" sz="2800" b="1" i="1" u="sng" dirty="0"/>
              <a:t>absolute advantage</a:t>
            </a:r>
            <a:r>
              <a:rPr lang="en-US" altLang="it-IT" sz="2800" dirty="0"/>
              <a:t> in the production of a product if he has the ability  to produce the good or service using </a:t>
            </a:r>
            <a:r>
              <a:rPr lang="en-US" altLang="it-IT" sz="2800" b="1" dirty="0"/>
              <a:t>fewer resources </a:t>
            </a:r>
            <a:r>
              <a:rPr lang="en-US" altLang="it-IT" sz="2800" dirty="0" err="1"/>
              <a:t>wrt</a:t>
            </a:r>
            <a:r>
              <a:rPr lang="en-US" altLang="it-IT" sz="2800" dirty="0"/>
              <a:t> other producers.</a:t>
            </a:r>
          </a:p>
          <a:p>
            <a:pPr marL="457200" indent="-457200">
              <a:buFont typeface="Arial" panose="020B0604020202020204" pitchFamily="34" charset="0"/>
              <a:buChar char="•"/>
            </a:pPr>
            <a:endParaRPr lang="en-US" altLang="it-IT" sz="2800" dirty="0"/>
          </a:p>
          <a:p>
            <a:pPr marL="457200" indent="-457200">
              <a:buFont typeface="Arial" panose="020B0604020202020204" pitchFamily="34" charset="0"/>
              <a:buChar char="•"/>
            </a:pPr>
            <a:r>
              <a:rPr lang="en-US" altLang="it-IT" sz="2800" dirty="0"/>
              <a:t>Similarly a </a:t>
            </a:r>
            <a:r>
              <a:rPr lang="en-US" altLang="it-IT" sz="2800" b="1" dirty="0"/>
              <a:t>country</a:t>
            </a:r>
            <a:r>
              <a:rPr lang="en-US" altLang="it-IT" sz="2800" dirty="0"/>
              <a:t> has an </a:t>
            </a:r>
            <a:r>
              <a:rPr lang="en-US" altLang="it-IT" sz="2800" b="1" i="1" u="sng" dirty="0"/>
              <a:t>absolute advantage </a:t>
            </a:r>
            <a:r>
              <a:rPr lang="en-US" altLang="it-IT" sz="2800" dirty="0"/>
              <a:t>in the production of a product if it has the ability to produce the good or service using </a:t>
            </a:r>
            <a:r>
              <a:rPr lang="en-US" altLang="it-IT" sz="2800" b="1" dirty="0"/>
              <a:t>fewer resources </a:t>
            </a:r>
            <a:r>
              <a:rPr lang="en-US" altLang="it-IT" sz="2800" dirty="0" err="1"/>
              <a:t>wrtt</a:t>
            </a:r>
            <a:r>
              <a:rPr lang="en-US" altLang="it-IT" sz="2800" dirty="0"/>
              <a:t> other </a:t>
            </a:r>
            <a:r>
              <a:rPr lang="en-US" altLang="it-IT" sz="2800" dirty="0" err="1"/>
              <a:t>countrie</a:t>
            </a:r>
            <a:r>
              <a:rPr lang="en-US" altLang="it-IT" sz="2800" dirty="0"/>
              <a:t>. </a:t>
            </a:r>
          </a:p>
          <a:p>
            <a:endParaRPr lang="en-US" altLang="it-IT" sz="2800" dirty="0"/>
          </a:p>
        </p:txBody>
      </p:sp>
    </p:spTree>
    <p:extLst>
      <p:ext uri="{BB962C8B-B14F-4D97-AF65-F5344CB8AC3E}">
        <p14:creationId xmlns:p14="http://schemas.microsoft.com/office/powerpoint/2010/main" val="931858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9144000" cy="864096"/>
          </a:xfrm>
        </p:spPr>
        <p:txBody>
          <a:bodyPr/>
          <a:lstStyle/>
          <a:p>
            <a:r>
              <a:rPr lang="en-US" dirty="0">
                <a:solidFill>
                  <a:schemeClr val="accent6">
                    <a:lumMod val="75000"/>
                  </a:schemeClr>
                </a:solidFill>
              </a:rPr>
              <a:t>More references on competitiveness</a:t>
            </a:r>
          </a:p>
        </p:txBody>
      </p:sp>
      <p:sp>
        <p:nvSpPr>
          <p:cNvPr id="3" name="Segnaposto contenuto 2"/>
          <p:cNvSpPr>
            <a:spLocks noGrp="1"/>
          </p:cNvSpPr>
          <p:nvPr>
            <p:ph idx="1"/>
          </p:nvPr>
        </p:nvSpPr>
        <p:spPr>
          <a:xfrm>
            <a:off x="0" y="1268760"/>
            <a:ext cx="9144000" cy="5328592"/>
          </a:xfrm>
        </p:spPr>
        <p:txBody>
          <a:bodyPr/>
          <a:lstStyle/>
          <a:p>
            <a:r>
              <a:rPr lang="en-US" sz="2400" dirty="0"/>
              <a:t>Di Mauro &amp; K. Forster, 2008, </a:t>
            </a:r>
            <a:r>
              <a:rPr lang="en-US" sz="2400" dirty="0" err="1"/>
              <a:t>Globalisation</a:t>
            </a:r>
            <a:r>
              <a:rPr lang="en-US" sz="2400" dirty="0"/>
              <a:t> and the Competitiveness OF THE EURO AREA, ECB, Occasional Paper No. 97, September</a:t>
            </a:r>
          </a:p>
          <a:p>
            <a:r>
              <a:rPr lang="en-US" sz="2400" dirty="0"/>
              <a:t>Del </a:t>
            </a:r>
            <a:r>
              <a:rPr lang="en-US" sz="2400" dirty="0" err="1"/>
              <a:t>Gatto</a:t>
            </a:r>
            <a:r>
              <a:rPr lang="en-US" sz="2400" dirty="0"/>
              <a:t>, di Mauro, Gruber, Benjamin Mandel, 2012, THE STRUCTURAL DETERMINANTS OF THE U.S. COMPETITIVENESS IN THE LAST DECADES A ‘TRADE-REVEALING’ ANALYSIS, ECB, WP</a:t>
            </a:r>
          </a:p>
          <a:p>
            <a:r>
              <a:rPr lang="en-US" sz="2400" dirty="0"/>
              <a:t>FAGERBERG and SRHOLEC, 2007, The Competitiveness of Nations: Why Some Countries Prosper While Others Fall Behind, World Development (</a:t>
            </a:r>
            <a:r>
              <a:rPr lang="en-US" sz="2400" b="1" dirty="0"/>
              <a:t>technology, price, demand and capacity competitiveness</a:t>
            </a:r>
            <a:r>
              <a:rPr lang="en-US" sz="2400" dirty="0"/>
              <a:t>)</a:t>
            </a:r>
          </a:p>
          <a:p>
            <a:r>
              <a:rPr lang="en-US" sz="2400" dirty="0" err="1"/>
              <a:t>Leichter</a:t>
            </a:r>
            <a:r>
              <a:rPr lang="en-US" sz="2400" dirty="0"/>
              <a:t>, </a:t>
            </a:r>
            <a:r>
              <a:rPr lang="en-US" sz="2400" dirty="0" err="1"/>
              <a:t>Mocci</a:t>
            </a:r>
            <a:r>
              <a:rPr lang="en-US" sz="2400" dirty="0"/>
              <a:t>, Pozzuoli, 2010, Measuring External Competitiveness: An Overview, MEF, </a:t>
            </a:r>
            <a:r>
              <a:rPr lang="en-US" sz="2400" dirty="0" err="1"/>
              <a:t>wp</a:t>
            </a:r>
            <a:r>
              <a:rPr lang="en-US" sz="2400" dirty="0"/>
              <a:t> (</a:t>
            </a:r>
            <a:r>
              <a:rPr lang="en-US" sz="2400" b="1" i="1" dirty="0"/>
              <a:t>Measures of price competitiveness, Productivity, Real Effective Exchange Rate (REER) Non-Price , Indices used for global rankings</a:t>
            </a:r>
            <a:r>
              <a:rPr lang="en-US" sz="2400" i="1" dirty="0"/>
              <a:t>)</a:t>
            </a:r>
            <a:endParaRPr lang="en-US" sz="2400" dirty="0"/>
          </a:p>
        </p:txBody>
      </p:sp>
    </p:spTree>
    <p:extLst>
      <p:ext uri="{BB962C8B-B14F-4D97-AF65-F5344CB8AC3E}">
        <p14:creationId xmlns:p14="http://schemas.microsoft.com/office/powerpoint/2010/main" val="29930756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idx="4294967295"/>
          </p:nvPr>
        </p:nvSpPr>
        <p:spPr>
          <a:xfrm>
            <a:off x="685800" y="2286000"/>
            <a:ext cx="7772400" cy="1143000"/>
          </a:xfrm>
        </p:spPr>
        <p:txBody>
          <a:bodyPr/>
          <a:lstStyle/>
          <a:p>
            <a:r>
              <a:rPr lang="en-US" dirty="0">
                <a:solidFill>
                  <a:schemeClr val="accent6">
                    <a:lumMod val="75000"/>
                  </a:schemeClr>
                </a:solidFill>
              </a:rPr>
              <a:t>3. SPECIALIZATION INDICES</a:t>
            </a:r>
          </a:p>
        </p:txBody>
      </p:sp>
      <p:sp>
        <p:nvSpPr>
          <p:cNvPr id="2" name="TextBox 1">
            <a:extLst>
              <a:ext uri="{FF2B5EF4-FFF2-40B4-BE49-F238E27FC236}">
                <a16:creationId xmlns:a16="http://schemas.microsoft.com/office/drawing/2014/main" id="{67404778-D0E6-48A2-8176-037375FE20AD}"/>
              </a:ext>
            </a:extLst>
          </p:cNvPr>
          <p:cNvSpPr txBox="1"/>
          <p:nvPr/>
        </p:nvSpPr>
        <p:spPr>
          <a:xfrm>
            <a:off x="1907704" y="3449591"/>
            <a:ext cx="6048672" cy="369332"/>
          </a:xfrm>
          <a:prstGeom prst="rect">
            <a:avLst/>
          </a:prstGeom>
          <a:noFill/>
        </p:spPr>
        <p:txBody>
          <a:bodyPr wrap="square" rtlCol="0">
            <a:spAutoFit/>
          </a:bodyPr>
          <a:lstStyle/>
          <a:p>
            <a:r>
              <a:rPr lang="en-US" dirty="0"/>
              <a:t>Balassa Index of Revealed Comparative advantage</a:t>
            </a:r>
          </a:p>
        </p:txBody>
      </p:sp>
    </p:spTree>
    <p:extLst>
      <p:ext uri="{BB962C8B-B14F-4D97-AF65-F5344CB8AC3E}">
        <p14:creationId xmlns:p14="http://schemas.microsoft.com/office/powerpoint/2010/main" val="3861281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lstStyle/>
          <a:p>
            <a:pPr eaLnBrk="1" hangingPunct="1"/>
            <a:r>
              <a:rPr lang="en-US" sz="4000" dirty="0">
                <a:solidFill>
                  <a:schemeClr val="accent6">
                    <a:lumMod val="75000"/>
                  </a:schemeClr>
                </a:solidFill>
              </a:rPr>
              <a:t>Balassa’s comparative advantage index</a:t>
            </a:r>
          </a:p>
        </p:txBody>
      </p:sp>
      <p:sp>
        <p:nvSpPr>
          <p:cNvPr id="11268" name="Rectangle 3"/>
          <p:cNvSpPr>
            <a:spLocks noGrp="1" noChangeArrowheads="1"/>
          </p:cNvSpPr>
          <p:nvPr>
            <p:ph type="body" idx="4294967295"/>
          </p:nvPr>
        </p:nvSpPr>
        <p:spPr>
          <a:xfrm>
            <a:off x="457200" y="1600201"/>
            <a:ext cx="8229600" cy="2116832"/>
          </a:xfrm>
        </p:spPr>
        <p:txBody>
          <a:bodyPr/>
          <a:lstStyle/>
          <a:p>
            <a:pPr marL="0" indent="0" algn="just" eaLnBrk="1" hangingPunct="1">
              <a:lnSpc>
                <a:spcPct val="90000"/>
              </a:lnSpc>
              <a:buNone/>
            </a:pPr>
            <a:r>
              <a:rPr lang="en-US" sz="2800" b="1" dirty="0"/>
              <a:t>Compares exports of a country for a specific good with export for the same good of a reference area, normalizing this ratio with the share of export of the country</a:t>
            </a:r>
            <a:r>
              <a:rPr lang="en-US" sz="2800" dirty="0"/>
              <a:t> (i.e. Normalized share or comparative advantages index)</a:t>
            </a:r>
          </a:p>
        </p:txBody>
      </p:sp>
      <p:grpSp>
        <p:nvGrpSpPr>
          <p:cNvPr id="4" name="Group 3">
            <a:extLst>
              <a:ext uri="{FF2B5EF4-FFF2-40B4-BE49-F238E27FC236}">
                <a16:creationId xmlns:a16="http://schemas.microsoft.com/office/drawing/2014/main" id="{53E8CBDA-952C-4EDC-9253-B95C9C857222}"/>
              </a:ext>
            </a:extLst>
          </p:cNvPr>
          <p:cNvGrpSpPr/>
          <p:nvPr/>
        </p:nvGrpSpPr>
        <p:grpSpPr>
          <a:xfrm>
            <a:off x="434501" y="3899596"/>
            <a:ext cx="8601995" cy="1931748"/>
            <a:chOff x="457200" y="3877816"/>
            <a:chExt cx="8784976" cy="1931748"/>
          </a:xfrm>
        </p:grpSpPr>
        <mc:AlternateContent xmlns:mc="http://schemas.openxmlformats.org/markup-compatibility/2006" xmlns:a14="http://schemas.microsoft.com/office/drawing/2010/main">
          <mc:Choice Requires="a14">
            <p:sp>
              <p:nvSpPr>
                <p:cNvPr id="11266" name="Object 4"/>
                <p:cNvSpPr txBox="1"/>
                <p:nvPr/>
              </p:nvSpPr>
              <p:spPr bwMode="auto">
                <a:xfrm>
                  <a:off x="2843808" y="3877816"/>
                  <a:ext cx="3311624" cy="1135360"/>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it-IT" sz="2800" i="1" smtClean="0">
                            <a:solidFill>
                              <a:srgbClr val="000000"/>
                            </a:solidFill>
                            <a:latin typeface="Cambria Math" panose="02040503050406030204" pitchFamily="18" charset="0"/>
                          </a:rPr>
                          <m:t>𝑞</m:t>
                        </m:r>
                        <m:sSubSup>
                          <m:sSubSupPr>
                            <m:ctrlPr>
                              <a:rPr lang="it-IT" sz="2800" i="1">
                                <a:solidFill>
                                  <a:srgbClr val="000000"/>
                                </a:solidFill>
                                <a:latin typeface="Cambria Math" panose="02040503050406030204" pitchFamily="18" charset="0"/>
                              </a:rPr>
                            </m:ctrlPr>
                          </m:sSubSupPr>
                          <m:e>
                            <m:r>
                              <a:rPr lang="it-IT" sz="2800" i="1">
                                <a:solidFill>
                                  <a:srgbClr val="000000"/>
                                </a:solidFill>
                                <a:latin typeface="Cambria Math" panose="02040503050406030204" pitchFamily="18" charset="0"/>
                              </a:rPr>
                              <m:t>𝑛</m:t>
                            </m:r>
                          </m:e>
                          <m:sub>
                            <m:r>
                              <a:rPr lang="it-IT" sz="2800" i="1">
                                <a:solidFill>
                                  <a:srgbClr val="000000"/>
                                </a:solidFill>
                                <a:latin typeface="Cambria Math" panose="02040503050406030204" pitchFamily="18" charset="0"/>
                              </a:rPr>
                              <m:t>𝑎</m:t>
                            </m:r>
                          </m:sub>
                          <m:sup>
                            <m:r>
                              <a:rPr lang="it-IT" sz="2800" i="1">
                                <a:solidFill>
                                  <a:srgbClr val="000000"/>
                                </a:solidFill>
                                <a:latin typeface="Cambria Math" panose="02040503050406030204" pitchFamily="18" charset="0"/>
                              </a:rPr>
                              <m:t>𝑖</m:t>
                            </m:r>
                          </m:sup>
                        </m:sSubSup>
                        <m:r>
                          <a:rPr lang="it-IT" sz="2800" i="1">
                            <a:solidFill>
                              <a:srgbClr val="000000"/>
                            </a:solidFill>
                            <a:latin typeface="Cambria Math" panose="02040503050406030204" pitchFamily="18" charset="0"/>
                          </a:rPr>
                          <m:t>=</m:t>
                        </m:r>
                        <m:f>
                          <m:fPr>
                            <m:ctrlPr>
                              <a:rPr lang="it-IT" sz="2800" i="1">
                                <a:solidFill>
                                  <a:srgbClr val="000000"/>
                                </a:solidFill>
                                <a:latin typeface="Cambria Math" panose="02040503050406030204" pitchFamily="18" charset="0"/>
                              </a:rPr>
                            </m:ctrlPr>
                          </m:fPr>
                          <m:num>
                            <m:d>
                              <m:dPr>
                                <m:ctrlPr>
                                  <a:rPr lang="it-IT" sz="2800" i="1">
                                    <a:solidFill>
                                      <a:srgbClr val="000000"/>
                                    </a:solidFill>
                                    <a:latin typeface="Cambria Math" panose="02040503050406030204" pitchFamily="18" charset="0"/>
                                  </a:rPr>
                                </m:ctrlPr>
                              </m:dPr>
                              <m:e>
                                <m:f>
                                  <m:fPr>
                                    <m:type m:val="lin"/>
                                    <m:ctrlPr>
                                      <a:rPr lang="it-IT" sz="2800" i="1">
                                        <a:solidFill>
                                          <a:srgbClr val="000000"/>
                                        </a:solidFill>
                                        <a:latin typeface="Cambria Math" panose="02040503050406030204" pitchFamily="18" charset="0"/>
                                      </a:rPr>
                                    </m:ctrlPr>
                                  </m:fPr>
                                  <m:num>
                                    <m:sSubSup>
                                      <m:sSubSupPr>
                                        <m:ctrlPr>
                                          <a:rPr lang="it-IT" sz="2800" i="1">
                                            <a:solidFill>
                                              <a:srgbClr val="000000"/>
                                            </a:solidFill>
                                            <a:latin typeface="Cambria Math" panose="02040503050406030204" pitchFamily="18" charset="0"/>
                                          </a:rPr>
                                        </m:ctrlPr>
                                      </m:sSubSupPr>
                                      <m:e>
                                        <m:r>
                                          <a:rPr lang="it-IT" sz="2800" i="1">
                                            <a:solidFill>
                                              <a:srgbClr val="000000"/>
                                            </a:solidFill>
                                            <a:latin typeface="Cambria Math" panose="02040503050406030204" pitchFamily="18" charset="0"/>
                                          </a:rPr>
                                          <m:t>𝑋</m:t>
                                        </m:r>
                                      </m:e>
                                      <m:sub>
                                        <m:r>
                                          <a:rPr lang="it-IT" sz="2800" i="1">
                                            <a:solidFill>
                                              <a:srgbClr val="000000"/>
                                            </a:solidFill>
                                            <a:latin typeface="Cambria Math" panose="02040503050406030204" pitchFamily="18" charset="0"/>
                                          </a:rPr>
                                          <m:t>𝑎</m:t>
                                        </m:r>
                                      </m:sub>
                                      <m:sup>
                                        <m:r>
                                          <a:rPr lang="it-IT" sz="2800" i="1">
                                            <a:solidFill>
                                              <a:srgbClr val="000000"/>
                                            </a:solidFill>
                                            <a:latin typeface="Cambria Math" panose="02040503050406030204" pitchFamily="18" charset="0"/>
                                          </a:rPr>
                                          <m:t>𝑖</m:t>
                                        </m:r>
                                      </m:sup>
                                    </m:sSubSup>
                                  </m:num>
                                  <m:den>
                                    <m:sSubSup>
                                      <m:sSubSupPr>
                                        <m:ctrlPr>
                                          <a:rPr lang="it-IT" sz="2800" i="1">
                                            <a:solidFill>
                                              <a:srgbClr val="000000"/>
                                            </a:solidFill>
                                            <a:latin typeface="Cambria Math" panose="02040503050406030204" pitchFamily="18" charset="0"/>
                                          </a:rPr>
                                        </m:ctrlPr>
                                      </m:sSubSupPr>
                                      <m:e>
                                        <m:r>
                                          <a:rPr lang="it-IT" sz="2800" i="1">
                                            <a:solidFill>
                                              <a:srgbClr val="000000"/>
                                            </a:solidFill>
                                            <a:latin typeface="Cambria Math" panose="02040503050406030204" pitchFamily="18" charset="0"/>
                                          </a:rPr>
                                          <m:t>𝑋</m:t>
                                        </m:r>
                                      </m:e>
                                      <m:sub>
                                        <m:r>
                                          <a:rPr lang="it-IT" sz="2800" i="1">
                                            <a:solidFill>
                                              <a:srgbClr val="000000"/>
                                            </a:solidFill>
                                            <a:latin typeface="Cambria Math" panose="02040503050406030204" pitchFamily="18" charset="0"/>
                                          </a:rPr>
                                          <m:t>𝑎</m:t>
                                        </m:r>
                                      </m:sub>
                                      <m:sup>
                                        <m:r>
                                          <a:rPr lang="it-IT" sz="2800" i="1">
                                            <a:solidFill>
                                              <a:srgbClr val="000000"/>
                                            </a:solidFill>
                                            <a:latin typeface="Cambria Math" panose="02040503050406030204" pitchFamily="18" charset="0"/>
                                          </a:rPr>
                                          <m:t>𝑐</m:t>
                                        </m:r>
                                      </m:sup>
                                    </m:sSubSup>
                                  </m:den>
                                </m:f>
                              </m:e>
                            </m:d>
                          </m:num>
                          <m:den>
                            <m:d>
                              <m:dPr>
                                <m:ctrlPr>
                                  <a:rPr lang="it-IT" sz="2800" i="1">
                                    <a:solidFill>
                                      <a:srgbClr val="000000"/>
                                    </a:solidFill>
                                    <a:latin typeface="Cambria Math" panose="02040503050406030204" pitchFamily="18" charset="0"/>
                                  </a:rPr>
                                </m:ctrlPr>
                              </m:dPr>
                              <m:e>
                                <m:f>
                                  <m:fPr>
                                    <m:type m:val="lin"/>
                                    <m:ctrlPr>
                                      <a:rPr lang="it-IT" sz="2800" i="1">
                                        <a:solidFill>
                                          <a:srgbClr val="000000"/>
                                        </a:solidFill>
                                        <a:latin typeface="Cambria Math" panose="02040503050406030204" pitchFamily="18" charset="0"/>
                                      </a:rPr>
                                    </m:ctrlPr>
                                  </m:fPr>
                                  <m:num>
                                    <m:sSup>
                                      <m:sSupPr>
                                        <m:ctrlPr>
                                          <a:rPr lang="it-IT" sz="2800" i="1" smtClean="0">
                                            <a:solidFill>
                                              <a:srgbClr val="000000"/>
                                            </a:solidFill>
                                            <a:latin typeface="Cambria Math" panose="02040503050406030204" pitchFamily="18" charset="0"/>
                                          </a:rPr>
                                        </m:ctrlPr>
                                      </m:sSupPr>
                                      <m:e>
                                        <m:r>
                                          <a:rPr lang="en-US" sz="2800" b="0" i="1" smtClean="0">
                                            <a:solidFill>
                                              <a:srgbClr val="000000"/>
                                            </a:solidFill>
                                            <a:latin typeface="Cambria Math" panose="02040503050406030204" pitchFamily="18" charset="0"/>
                                          </a:rPr>
                                          <m:t>𝑋</m:t>
                                        </m:r>
                                      </m:e>
                                      <m:sup>
                                        <m:r>
                                          <a:rPr lang="en-US" sz="2800" b="0" i="1" smtClean="0">
                                            <a:solidFill>
                                              <a:srgbClr val="000000"/>
                                            </a:solidFill>
                                            <a:latin typeface="Cambria Math" panose="02040503050406030204" pitchFamily="18" charset="0"/>
                                          </a:rPr>
                                          <m:t>𝑖</m:t>
                                        </m:r>
                                      </m:sup>
                                    </m:sSup>
                                  </m:num>
                                  <m:den>
                                    <m:sSup>
                                      <m:sSupPr>
                                        <m:ctrlPr>
                                          <a:rPr lang="it-IT" sz="2800" i="1" smtClean="0">
                                            <a:solidFill>
                                              <a:srgbClr val="000000"/>
                                            </a:solidFill>
                                            <a:latin typeface="Cambria Math" panose="02040503050406030204" pitchFamily="18" charset="0"/>
                                          </a:rPr>
                                        </m:ctrlPr>
                                      </m:sSupPr>
                                      <m:e>
                                        <m:r>
                                          <a:rPr lang="en-US" sz="2800" b="0" i="1" smtClean="0">
                                            <a:solidFill>
                                              <a:srgbClr val="000000"/>
                                            </a:solidFill>
                                            <a:latin typeface="Cambria Math" panose="02040503050406030204" pitchFamily="18" charset="0"/>
                                          </a:rPr>
                                          <m:t>𝑋</m:t>
                                        </m:r>
                                      </m:e>
                                      <m:sup>
                                        <m:r>
                                          <a:rPr lang="en-US" sz="2800" b="0" i="1" smtClean="0">
                                            <a:solidFill>
                                              <a:srgbClr val="000000"/>
                                            </a:solidFill>
                                            <a:latin typeface="Cambria Math" panose="02040503050406030204" pitchFamily="18" charset="0"/>
                                          </a:rPr>
                                          <m:t>𝑐</m:t>
                                        </m:r>
                                      </m:sup>
                                    </m:sSup>
                                  </m:den>
                                </m:f>
                              </m:e>
                            </m:d>
                          </m:den>
                        </m:f>
                      </m:oMath>
                    </m:oMathPara>
                  </a14:m>
                  <a:endParaRPr lang="it-IT" sz="2800" dirty="0"/>
                </a:p>
              </p:txBody>
            </p:sp>
          </mc:Choice>
          <mc:Fallback xmlns="">
            <p:sp>
              <p:nvSpPr>
                <p:cNvPr id="11266" name="Object 4"/>
                <p:cNvSpPr txBox="1">
                  <a:spLocks noRot="1" noChangeAspect="1" noMove="1" noResize="1" noEditPoints="1" noAdjustHandles="1" noChangeArrowheads="1" noChangeShapeType="1" noTextEdit="1"/>
                </p:cNvSpPr>
                <p:nvPr/>
              </p:nvSpPr>
              <p:spPr bwMode="auto">
                <a:xfrm>
                  <a:off x="2843808" y="3877816"/>
                  <a:ext cx="3311624" cy="1135360"/>
                </a:xfrm>
                <a:prstGeom prst="rect">
                  <a:avLst/>
                </a:prstGeom>
                <a:blipFill>
                  <a:blip r:embed="rId3"/>
                  <a:stretch>
                    <a:fillRect/>
                  </a:stretch>
                </a:blipFill>
                <a:extLst/>
              </p:spPr>
              <p:txBody>
                <a:bodyPr/>
                <a:lstStyle/>
                <a:p>
                  <a:r>
                    <a:rPr lang="it-IT">
                      <a:noFill/>
                    </a:rPr>
                    <a:t> </a:t>
                  </a:r>
                </a:p>
              </p:txBody>
            </p:sp>
          </mc:Fallback>
        </mc:AlternateContent>
        <p:sp>
          <p:nvSpPr>
            <p:cNvPr id="11269" name="Rectangle 5"/>
            <p:cNvSpPr>
              <a:spLocks noChangeArrowheads="1"/>
            </p:cNvSpPr>
            <p:nvPr/>
          </p:nvSpPr>
          <p:spPr bwMode="auto">
            <a:xfrm>
              <a:off x="457200" y="5163233"/>
              <a:ext cx="8784976" cy="646331"/>
            </a:xfrm>
            <a:prstGeom prst="rect">
              <a:avLst/>
            </a:prstGeom>
            <a:noFill/>
            <a:ln w="9525">
              <a:noFill/>
              <a:miter lim="800000"/>
              <a:headEnd/>
              <a:tailEnd/>
            </a:ln>
          </p:spPr>
          <p:txBody>
            <a:bodyPr wrap="square">
              <a:spAutoFit/>
            </a:bodyPr>
            <a:lstStyle/>
            <a:p>
              <a:r>
                <a:rPr lang="it-IT" i="1" dirty="0" err="1">
                  <a:latin typeface="Bookman Old Style" pitchFamily="18" charset="0"/>
                  <a:cs typeface="Times New Roman" pitchFamily="18" charset="0"/>
                </a:rPr>
                <a:t>X</a:t>
              </a:r>
              <a:r>
                <a:rPr lang="it-IT" i="1" baseline="30000" dirty="0" err="1">
                  <a:latin typeface="Bookman Old Style" pitchFamily="18" charset="0"/>
                  <a:cs typeface="Times New Roman" pitchFamily="18" charset="0"/>
                </a:rPr>
                <a:t>i</a:t>
              </a:r>
              <a:r>
                <a:rPr lang="it-IT" i="1" baseline="-30000" dirty="0" err="1">
                  <a:latin typeface="Bookman Old Style" pitchFamily="18" charset="0"/>
                  <a:cs typeface="Times New Roman" pitchFamily="18" charset="0"/>
                </a:rPr>
                <a:t>a</a:t>
              </a:r>
              <a:r>
                <a:rPr lang="it-IT" i="1" dirty="0">
                  <a:latin typeface="Bookman Old Style" pitchFamily="18" charset="0"/>
                  <a:cs typeface="Times New Roman" pitchFamily="18" charset="0"/>
                </a:rPr>
                <a:t> = </a:t>
              </a:r>
              <a:r>
                <a:rPr lang="it-IT" i="1" dirty="0" err="1">
                  <a:latin typeface="Bookman Old Style" pitchFamily="18" charset="0"/>
                  <a:cs typeface="Times New Roman" pitchFamily="18" charset="0"/>
                </a:rPr>
                <a:t>exports</a:t>
              </a:r>
              <a:r>
                <a:rPr lang="it-IT" i="1" dirty="0">
                  <a:latin typeface="Bookman Old Style" pitchFamily="18" charset="0"/>
                  <a:cs typeface="Times New Roman" pitchFamily="18" charset="0"/>
                </a:rPr>
                <a:t> of </a:t>
              </a:r>
              <a:r>
                <a:rPr lang="it-IT" i="1" dirty="0" err="1">
                  <a:latin typeface="Bookman Old Style" pitchFamily="18" charset="0"/>
                  <a:cs typeface="Times New Roman" pitchFamily="18" charset="0"/>
                </a:rPr>
                <a:t>good</a:t>
              </a:r>
              <a:r>
                <a:rPr lang="it-IT" i="1" dirty="0">
                  <a:latin typeface="Bookman Old Style" pitchFamily="18" charset="0"/>
                  <a:cs typeface="Times New Roman" pitchFamily="18" charset="0"/>
                </a:rPr>
                <a:t> a from country i; </a:t>
              </a:r>
              <a:r>
                <a:rPr lang="it-IT" i="1" dirty="0" err="1">
                  <a:latin typeface="Bookman Old Style" pitchFamily="18" charset="0"/>
                  <a:cs typeface="Times New Roman" pitchFamily="18" charset="0"/>
                </a:rPr>
                <a:t>X</a:t>
              </a:r>
              <a:r>
                <a:rPr lang="it-IT" i="1" baseline="30000" dirty="0" err="1">
                  <a:latin typeface="Bookman Old Style" pitchFamily="18" charset="0"/>
                  <a:cs typeface="Times New Roman" pitchFamily="18" charset="0"/>
                </a:rPr>
                <a:t>c</a:t>
              </a:r>
              <a:r>
                <a:rPr lang="it-IT" i="1" baseline="-30000" dirty="0" err="1">
                  <a:latin typeface="Bookman Old Style" pitchFamily="18" charset="0"/>
                  <a:cs typeface="Times New Roman" pitchFamily="18" charset="0"/>
                </a:rPr>
                <a:t>a</a:t>
              </a:r>
              <a:r>
                <a:rPr lang="it-IT" i="1" dirty="0">
                  <a:latin typeface="Bookman Old Style" pitchFamily="18" charset="0"/>
                  <a:cs typeface="Times New Roman" pitchFamily="18" charset="0"/>
                </a:rPr>
                <a:t> = export of </a:t>
              </a:r>
              <a:r>
                <a:rPr lang="it-IT" i="1" dirty="0" err="1">
                  <a:latin typeface="Bookman Old Style" pitchFamily="18" charset="0"/>
                  <a:cs typeface="Times New Roman" pitchFamily="18" charset="0"/>
                </a:rPr>
                <a:t>good</a:t>
              </a:r>
              <a:r>
                <a:rPr lang="it-IT" i="1" dirty="0">
                  <a:latin typeface="Bookman Old Style" pitchFamily="18" charset="0"/>
                  <a:cs typeface="Times New Roman" pitchFamily="18" charset="0"/>
                </a:rPr>
                <a:t> a from </a:t>
              </a:r>
              <a:r>
                <a:rPr lang="it-IT" i="1" dirty="0" err="1">
                  <a:latin typeface="Bookman Old Style" pitchFamily="18" charset="0"/>
                  <a:cs typeface="Times New Roman" pitchFamily="18" charset="0"/>
                </a:rPr>
                <a:t>reference</a:t>
              </a:r>
              <a:r>
                <a:rPr lang="it-IT" i="1" dirty="0">
                  <a:latin typeface="Bookman Old Style" pitchFamily="18" charset="0"/>
                  <a:cs typeface="Times New Roman" pitchFamily="18" charset="0"/>
                </a:rPr>
                <a:t> area c; </a:t>
              </a:r>
              <a:r>
                <a:rPr lang="it-IT" i="1" dirty="0" err="1">
                  <a:latin typeface="Bookman Old Style" pitchFamily="18" charset="0"/>
                  <a:cs typeface="Times New Roman" pitchFamily="18" charset="0"/>
                </a:rPr>
                <a:t>X</a:t>
              </a:r>
              <a:r>
                <a:rPr lang="it-IT" i="1" baseline="30000" dirty="0" err="1">
                  <a:latin typeface="Bookman Old Style" pitchFamily="18" charset="0"/>
                  <a:cs typeface="Times New Roman" pitchFamily="18" charset="0"/>
                </a:rPr>
                <a:t>i</a:t>
              </a:r>
              <a:r>
                <a:rPr lang="it-IT" i="1" dirty="0">
                  <a:latin typeface="Bookman Old Style" pitchFamily="18" charset="0"/>
                  <a:cs typeface="Times New Roman" pitchFamily="18" charset="0"/>
                </a:rPr>
                <a:t> = </a:t>
              </a:r>
              <a:r>
                <a:rPr lang="it-IT" i="1" dirty="0" err="1">
                  <a:latin typeface="Bookman Old Style" pitchFamily="18" charset="0"/>
                  <a:cs typeface="Times New Roman" pitchFamily="18" charset="0"/>
                </a:rPr>
                <a:t>total</a:t>
              </a:r>
              <a:r>
                <a:rPr lang="it-IT" i="1" dirty="0">
                  <a:latin typeface="Bookman Old Style" pitchFamily="18" charset="0"/>
                  <a:cs typeface="Times New Roman" pitchFamily="18" charset="0"/>
                </a:rPr>
                <a:t> export of country i; </a:t>
              </a:r>
              <a:r>
                <a:rPr lang="it-IT" i="1" dirty="0" err="1">
                  <a:latin typeface="Bookman Old Style" pitchFamily="18" charset="0"/>
                  <a:cs typeface="Times New Roman" pitchFamily="18" charset="0"/>
                </a:rPr>
                <a:t>X</a:t>
              </a:r>
              <a:r>
                <a:rPr lang="it-IT" i="1" baseline="30000" dirty="0" err="1">
                  <a:latin typeface="Bookman Old Style" pitchFamily="18" charset="0"/>
                  <a:cs typeface="Times New Roman" pitchFamily="18" charset="0"/>
                </a:rPr>
                <a:t>c</a:t>
              </a:r>
              <a:r>
                <a:rPr lang="it-IT" i="1" baseline="30000" dirty="0">
                  <a:latin typeface="Bookman Old Style" pitchFamily="18" charset="0"/>
                  <a:cs typeface="Times New Roman" pitchFamily="18" charset="0"/>
                </a:rPr>
                <a:t> </a:t>
              </a:r>
              <a:r>
                <a:rPr lang="it-IT" i="1" dirty="0">
                  <a:latin typeface="Bookman Old Style" pitchFamily="18" charset="0"/>
                  <a:cs typeface="Times New Roman" pitchFamily="18" charset="0"/>
                </a:rPr>
                <a:t>= </a:t>
              </a:r>
              <a:r>
                <a:rPr lang="it-IT" i="1" dirty="0" err="1">
                  <a:latin typeface="Bookman Old Style" pitchFamily="18" charset="0"/>
                  <a:cs typeface="Times New Roman" pitchFamily="18" charset="0"/>
                </a:rPr>
                <a:t>total</a:t>
              </a:r>
              <a:r>
                <a:rPr lang="it-IT" i="1" dirty="0">
                  <a:latin typeface="Bookman Old Style" pitchFamily="18" charset="0"/>
                  <a:cs typeface="Times New Roman" pitchFamily="18" charset="0"/>
                </a:rPr>
                <a:t> </a:t>
              </a:r>
              <a:r>
                <a:rPr lang="it-IT" i="1" dirty="0" err="1">
                  <a:latin typeface="Bookman Old Style" pitchFamily="18" charset="0"/>
                  <a:cs typeface="Times New Roman" pitchFamily="18" charset="0"/>
                </a:rPr>
                <a:t>exports</a:t>
              </a:r>
              <a:r>
                <a:rPr lang="it-IT" i="1" dirty="0">
                  <a:latin typeface="Bookman Old Style" pitchFamily="18" charset="0"/>
                  <a:cs typeface="Times New Roman" pitchFamily="18" charset="0"/>
                </a:rPr>
                <a:t> of </a:t>
              </a:r>
              <a:r>
                <a:rPr lang="it-IT" i="1" dirty="0" err="1">
                  <a:latin typeface="Bookman Old Style" pitchFamily="18" charset="0"/>
                  <a:cs typeface="Times New Roman" pitchFamily="18" charset="0"/>
                </a:rPr>
                <a:t>reference</a:t>
              </a:r>
              <a:r>
                <a:rPr lang="it-IT" i="1" dirty="0">
                  <a:latin typeface="Bookman Old Style" pitchFamily="18" charset="0"/>
                  <a:cs typeface="Times New Roman" pitchFamily="18" charset="0"/>
                </a:rPr>
                <a:t> area c.</a:t>
              </a:r>
              <a:r>
                <a:rPr lang="it-IT" dirty="0">
                  <a:latin typeface="Calibri" pitchFamily="34" charset="0"/>
                </a:rPr>
                <a:t> </a:t>
              </a:r>
              <a:endParaRPr lang="it-IT" dirty="0">
                <a:latin typeface="Times New Roman" pitchFamily="18" charset="0"/>
              </a:endParaRPr>
            </a:p>
          </p:txBody>
        </p:sp>
      </p:grpSp>
    </p:spTree>
    <p:extLst>
      <p:ext uri="{BB962C8B-B14F-4D97-AF65-F5344CB8AC3E}">
        <p14:creationId xmlns:p14="http://schemas.microsoft.com/office/powerpoint/2010/main" val="1414255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85800" y="188913"/>
            <a:ext cx="7989888" cy="863600"/>
          </a:xfrm>
        </p:spPr>
        <p:txBody>
          <a:bodyPr/>
          <a:lstStyle/>
          <a:p>
            <a:pPr eaLnBrk="1" hangingPunct="1"/>
            <a:r>
              <a:rPr lang="en-US" sz="3600" dirty="0">
                <a:solidFill>
                  <a:schemeClr val="accent6">
                    <a:lumMod val="75000"/>
                  </a:schemeClr>
                </a:solidFill>
              </a:rPr>
              <a:t>Balassa (cont.)</a:t>
            </a:r>
          </a:p>
        </p:txBody>
      </p:sp>
      <p:sp>
        <p:nvSpPr>
          <p:cNvPr id="41987" name="Rectangle 3"/>
          <p:cNvSpPr>
            <a:spLocks noGrp="1" noChangeArrowheads="1"/>
          </p:cNvSpPr>
          <p:nvPr>
            <p:ph type="body" idx="4294967295"/>
          </p:nvPr>
        </p:nvSpPr>
        <p:spPr>
          <a:xfrm>
            <a:off x="396999" y="1412776"/>
            <a:ext cx="8350002" cy="4683547"/>
          </a:xfrm>
        </p:spPr>
        <p:txBody>
          <a:bodyPr/>
          <a:lstStyle/>
          <a:p>
            <a:pPr marL="0" indent="0" eaLnBrk="1" hangingPunct="1">
              <a:lnSpc>
                <a:spcPct val="90000"/>
              </a:lnSpc>
              <a:buNone/>
            </a:pPr>
            <a:r>
              <a:rPr lang="en-US" sz="2800" dirty="0"/>
              <a:t>It is the ratio of two ratios. At the numerator, the ratio between exports of good </a:t>
            </a:r>
            <a:r>
              <a:rPr lang="en-US" sz="2800" i="1" dirty="0"/>
              <a:t>a</a:t>
            </a:r>
            <a:r>
              <a:rPr lang="en-US" sz="2800" dirty="0"/>
              <a:t> from country </a:t>
            </a:r>
            <a:r>
              <a:rPr lang="en-US" sz="2800" i="1" dirty="0" err="1"/>
              <a:t>i</a:t>
            </a:r>
            <a:r>
              <a:rPr lang="en-US" sz="2800" dirty="0"/>
              <a:t> and export of good </a:t>
            </a:r>
            <a:r>
              <a:rPr lang="en-US" sz="2800" i="1" dirty="0"/>
              <a:t>a</a:t>
            </a:r>
            <a:r>
              <a:rPr lang="en-US" sz="2800" dirty="0"/>
              <a:t> from a reference area </a:t>
            </a:r>
            <a:r>
              <a:rPr lang="en-US" sz="2800" i="1" dirty="0"/>
              <a:t>c</a:t>
            </a:r>
            <a:r>
              <a:rPr lang="en-US" sz="2800" dirty="0"/>
              <a:t>. At the denominator, the ratio between total exports of country </a:t>
            </a:r>
            <a:r>
              <a:rPr lang="en-US" sz="2800" i="1" dirty="0"/>
              <a:t>i</a:t>
            </a:r>
            <a:r>
              <a:rPr lang="en-US" sz="2800" dirty="0"/>
              <a:t> and total export of the reference area </a:t>
            </a:r>
            <a:r>
              <a:rPr lang="en-US" sz="2800" i="1" dirty="0"/>
              <a:t>c.</a:t>
            </a:r>
          </a:p>
          <a:p>
            <a:pPr marL="0" indent="0" eaLnBrk="1" hangingPunct="1">
              <a:lnSpc>
                <a:spcPct val="90000"/>
              </a:lnSpc>
              <a:buNone/>
            </a:pPr>
            <a:endParaRPr lang="en-US" sz="2800" i="1" dirty="0"/>
          </a:p>
          <a:p>
            <a:pPr eaLnBrk="1" hangingPunct="1">
              <a:lnSpc>
                <a:spcPct val="90000"/>
              </a:lnSpc>
            </a:pPr>
            <a:r>
              <a:rPr lang="en-US" sz="2800" b="1" dirty="0" err="1"/>
              <a:t>Q</a:t>
            </a:r>
            <a:r>
              <a:rPr lang="en-US" sz="1800" b="1" dirty="0" err="1"/>
              <a:t>n</a:t>
            </a:r>
            <a:r>
              <a:rPr lang="en-US" sz="2800" b="1" dirty="0"/>
              <a:t> &gt; 1</a:t>
            </a:r>
            <a:r>
              <a:rPr lang="en-US" sz="2800" dirty="0"/>
              <a:t> -&gt; the share of </a:t>
            </a:r>
            <a:r>
              <a:rPr lang="en-US" sz="2800" i="1" dirty="0"/>
              <a:t>i</a:t>
            </a:r>
            <a:r>
              <a:rPr lang="en-US" sz="2800" dirty="0"/>
              <a:t>’s exports (of good </a:t>
            </a:r>
            <a:r>
              <a:rPr lang="en-US" sz="2800" i="1" dirty="0"/>
              <a:t>a</a:t>
            </a:r>
            <a:r>
              <a:rPr lang="en-US" sz="2800" dirty="0"/>
              <a:t>) with respect </a:t>
            </a:r>
            <a:r>
              <a:rPr lang="en-US" sz="2800" i="1" dirty="0"/>
              <a:t>c</a:t>
            </a:r>
            <a:r>
              <a:rPr lang="en-US" sz="2800" dirty="0"/>
              <a:t> is higher than its share of total exports with respect to total exports of </a:t>
            </a:r>
            <a:r>
              <a:rPr lang="en-US" sz="2800" i="1" dirty="0"/>
              <a:t>c -&gt; </a:t>
            </a:r>
            <a:r>
              <a:rPr lang="en-US" sz="2800" b="1" dirty="0"/>
              <a:t>country </a:t>
            </a:r>
            <a:r>
              <a:rPr lang="en-US" sz="2800" b="1" i="1" dirty="0" err="1"/>
              <a:t>i</a:t>
            </a:r>
            <a:r>
              <a:rPr lang="en-US" sz="2800" b="1" dirty="0"/>
              <a:t> has a </a:t>
            </a:r>
            <a:r>
              <a:rPr lang="en-US" sz="2800" b="1" u="sng" dirty="0"/>
              <a:t>comparative advantage</a:t>
            </a:r>
            <a:r>
              <a:rPr lang="en-US" sz="2800" b="1" dirty="0"/>
              <a:t> in exporting the good </a:t>
            </a:r>
            <a:r>
              <a:rPr lang="en-US" sz="2800" b="1" i="1" dirty="0"/>
              <a:t>a</a:t>
            </a:r>
            <a:r>
              <a:rPr lang="en-US" sz="2800" dirty="0"/>
              <a:t>.</a:t>
            </a:r>
          </a:p>
        </p:txBody>
      </p:sp>
    </p:spTree>
    <p:extLst>
      <p:ext uri="{BB962C8B-B14F-4D97-AF65-F5344CB8AC3E}">
        <p14:creationId xmlns:p14="http://schemas.microsoft.com/office/powerpoint/2010/main" val="2905201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ChangeArrowheads="1"/>
          </p:cNvSpPr>
          <p:nvPr/>
        </p:nvSpPr>
        <p:spPr bwMode="auto">
          <a:xfrm>
            <a:off x="523546" y="332656"/>
            <a:ext cx="8352928" cy="681037"/>
          </a:xfrm>
          <a:prstGeom prst="rect">
            <a:avLst/>
          </a:prstGeom>
          <a:noFill/>
          <a:ln w="9525">
            <a:noFill/>
            <a:miter lim="800000"/>
            <a:headEnd/>
            <a:tailEnd/>
          </a:ln>
        </p:spPr>
        <p:txBody>
          <a:bodyPr lIns="0" tIns="0" rIns="0" bIns="0"/>
          <a:lstStyle/>
          <a:p>
            <a:pPr algn="ctr"/>
            <a:r>
              <a:rPr lang="en-GB" sz="3600" dirty="0">
                <a:solidFill>
                  <a:schemeClr val="accent6">
                    <a:lumMod val="75000"/>
                  </a:schemeClr>
                </a:solidFill>
                <a:latin typeface="+mj-lt"/>
                <a:cs typeface="Times New Roman" panose="02020603050405020304" pitchFamily="18" charset="0"/>
              </a:rPr>
              <a:t>Revealed Comparative Advantage index</a:t>
            </a:r>
          </a:p>
        </p:txBody>
      </p:sp>
      <p:sp>
        <p:nvSpPr>
          <p:cNvPr id="56325" name="Rectangle 20"/>
          <p:cNvSpPr>
            <a:spLocks noGrp="1" noChangeArrowheads="1"/>
          </p:cNvSpPr>
          <p:nvPr>
            <p:ph type="body" idx="1"/>
          </p:nvPr>
        </p:nvSpPr>
        <p:spPr>
          <a:xfrm>
            <a:off x="827584" y="1451937"/>
            <a:ext cx="7926052" cy="527118"/>
          </a:xfrm>
          <a:noFill/>
        </p:spPr>
        <p:txBody>
          <a:bodyPr/>
          <a:lstStyle/>
          <a:p>
            <a:pPr marL="0" indent="0" algn="ctr">
              <a:lnSpc>
                <a:spcPct val="80000"/>
              </a:lnSpc>
              <a:buNone/>
            </a:pPr>
            <a:r>
              <a:rPr lang="en-US" sz="1800" b="1" dirty="0">
                <a:latin typeface="Arial" pitchFamily="34" charset="0"/>
              </a:rPr>
              <a:t>Revealed Comparative Advantage – RCA (Balassa 1965)</a:t>
            </a:r>
          </a:p>
        </p:txBody>
      </p:sp>
      <p:sp>
        <p:nvSpPr>
          <p:cNvPr id="2" name="TextBox 1">
            <a:extLst>
              <a:ext uri="{FF2B5EF4-FFF2-40B4-BE49-F238E27FC236}">
                <a16:creationId xmlns:a16="http://schemas.microsoft.com/office/drawing/2014/main" id="{C7E58777-CF68-4F89-A0D9-5D1DAA180152}"/>
              </a:ext>
            </a:extLst>
          </p:cNvPr>
          <p:cNvSpPr txBox="1"/>
          <p:nvPr/>
        </p:nvSpPr>
        <p:spPr>
          <a:xfrm>
            <a:off x="1871222" y="5157192"/>
            <a:ext cx="5838774" cy="369332"/>
          </a:xfrm>
          <a:prstGeom prst="rect">
            <a:avLst/>
          </a:prstGeom>
          <a:noFill/>
        </p:spPr>
        <p:txBody>
          <a:bodyPr wrap="square" rtlCol="0">
            <a:spAutoFit/>
          </a:bodyPr>
          <a:lstStyle/>
          <a:p>
            <a:r>
              <a:rPr lang="en-US" dirty="0"/>
              <a:t>Where </a:t>
            </a:r>
            <a:r>
              <a:rPr lang="en-US" b="1" i="1" dirty="0" err="1"/>
              <a:t>i</a:t>
            </a:r>
            <a:r>
              <a:rPr lang="en-US" dirty="0"/>
              <a:t> = regions, </a:t>
            </a:r>
            <a:r>
              <a:rPr lang="en-US" b="1" i="1" dirty="0"/>
              <a:t>j</a:t>
            </a:r>
            <a:r>
              <a:rPr lang="en-US" dirty="0"/>
              <a:t> = sectors. </a:t>
            </a:r>
            <a:r>
              <a:rPr lang="en-US" b="1" i="1" dirty="0"/>
              <a:t>X</a:t>
            </a:r>
            <a:r>
              <a:rPr lang="en-US" dirty="0"/>
              <a:t> = exports, </a:t>
            </a:r>
            <a:r>
              <a:rPr lang="en-US" b="1" i="1" dirty="0"/>
              <a:t>M</a:t>
            </a:r>
            <a:r>
              <a:rPr lang="en-US" dirty="0"/>
              <a:t> = imports</a:t>
            </a:r>
            <a:endParaRPr lang="it-IT" dirty="0"/>
          </a:p>
        </p:txBody>
      </p:sp>
      <p:sp>
        <p:nvSpPr>
          <p:cNvPr id="9" name="Rectangle 3">
            <a:extLst>
              <a:ext uri="{FF2B5EF4-FFF2-40B4-BE49-F238E27FC236}">
                <a16:creationId xmlns:a16="http://schemas.microsoft.com/office/drawing/2014/main" id="{A4628096-8EE2-4F55-952D-E206EC79E6F2}"/>
              </a:ext>
            </a:extLst>
          </p:cNvPr>
          <p:cNvSpPr txBox="1">
            <a:spLocks noChangeArrowheads="1"/>
          </p:cNvSpPr>
          <p:nvPr/>
        </p:nvSpPr>
        <p:spPr bwMode="auto">
          <a:xfrm>
            <a:off x="1259632" y="3174800"/>
            <a:ext cx="6690618" cy="485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The </a:t>
            </a:r>
            <a:r>
              <a:rPr lang="en-GB" sz="2000" b="1" u="sng" dirty="0"/>
              <a:t>symmetric</a:t>
            </a:r>
            <a:r>
              <a:rPr lang="en-GB" sz="2000" b="1" dirty="0"/>
              <a:t> revealed comparative advantage index</a:t>
            </a:r>
          </a:p>
          <a:p>
            <a:pPr>
              <a:buFont typeface="Wingdings" pitchFamily="2" charset="2"/>
              <a:buNone/>
            </a:pPr>
            <a:r>
              <a:rPr lang="en-GB" sz="2000" dirty="0"/>
              <a:t>	</a:t>
            </a:r>
            <a:endParaRPr lang="en-GB" sz="2000" i="1" dirty="0"/>
          </a:p>
          <a:p>
            <a:pPr algn="ctr">
              <a:buFont typeface="Wingdings" pitchFamily="2" charset="2"/>
              <a:buNone/>
            </a:pPr>
            <a:r>
              <a:rPr lang="en-GB" sz="2000" i="1" dirty="0"/>
              <a:t>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3AC2DB7-E7B2-412A-A189-F7AD4FA57FDE}"/>
                  </a:ext>
                </a:extLst>
              </p:cNvPr>
              <p:cNvSpPr/>
              <p:nvPr/>
            </p:nvSpPr>
            <p:spPr>
              <a:xfrm>
                <a:off x="3115834" y="3789040"/>
                <a:ext cx="3168352" cy="835165"/>
              </a:xfrm>
              <a:prstGeom prst="rect">
                <a:avLst/>
              </a:prstGeom>
            </p:spPr>
            <p:txBody>
              <a:bodyPr wrap="square">
                <a:spAutoFit/>
              </a:bodyPr>
              <a:lstStyle/>
              <a:p>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𝑆𝑅𝐶𝐴</m:t>
                        </m:r>
                      </m:e>
                      <m:sub>
                        <m:r>
                          <a:rPr lang="en-US" sz="2800" i="1">
                            <a:latin typeface="Cambria Math" panose="02040503050406030204" pitchFamily="18" charset="0"/>
                          </a:rPr>
                          <m:t>𝑖𝑗</m:t>
                        </m:r>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𝑅𝐶𝐴</m:t>
                            </m:r>
                          </m:e>
                          <m:sub>
                            <m:r>
                              <a:rPr lang="en-US" sz="2800" i="1">
                                <a:latin typeface="Cambria Math" panose="02040503050406030204" pitchFamily="18" charset="0"/>
                              </a:rPr>
                              <m:t>𝑖𝑗</m:t>
                            </m:r>
                          </m:sub>
                        </m:sSub>
                        <m:r>
                          <a:rPr lang="en-US" sz="2800" i="1">
                            <a:latin typeface="Cambria Math" panose="02040503050406030204" pitchFamily="18" charset="0"/>
                          </a:rPr>
                          <m:t>−1</m:t>
                        </m:r>
                      </m:num>
                      <m:den>
                        <m:sSub>
                          <m:sSubPr>
                            <m:ctrlPr>
                              <a:rPr lang="en-US" sz="2800" i="1">
                                <a:latin typeface="Cambria Math" panose="02040503050406030204" pitchFamily="18" charset="0"/>
                              </a:rPr>
                            </m:ctrlPr>
                          </m:sSubPr>
                          <m:e>
                            <m:r>
                              <a:rPr lang="en-US" sz="2800" i="1">
                                <a:latin typeface="Cambria Math" panose="02040503050406030204" pitchFamily="18" charset="0"/>
                              </a:rPr>
                              <m:t>𝑅𝐶𝐴</m:t>
                            </m:r>
                          </m:e>
                          <m:sub>
                            <m:r>
                              <a:rPr lang="en-US" sz="2800" i="1">
                                <a:latin typeface="Cambria Math" panose="02040503050406030204" pitchFamily="18" charset="0"/>
                              </a:rPr>
                              <m:t>𝑖𝑗</m:t>
                            </m:r>
                          </m:sub>
                        </m:sSub>
                        <m:r>
                          <a:rPr lang="en-US" sz="2800" i="1">
                            <a:latin typeface="Cambria Math" panose="02040503050406030204" pitchFamily="18" charset="0"/>
                          </a:rPr>
                          <m:t>+1</m:t>
                        </m:r>
                      </m:den>
                    </m:f>
                  </m:oMath>
                </a14:m>
                <a:r>
                  <a:rPr lang="en-GB" sz="2800" i="1" dirty="0"/>
                  <a:t> </a:t>
                </a:r>
                <a:endParaRPr lang="it-IT" dirty="0"/>
              </a:p>
            </p:txBody>
          </p:sp>
        </mc:Choice>
        <mc:Fallback xmlns="">
          <p:sp>
            <p:nvSpPr>
              <p:cNvPr id="5" name="Rectangle 4">
                <a:extLst>
                  <a:ext uri="{FF2B5EF4-FFF2-40B4-BE49-F238E27FC236}">
                    <a16:creationId xmlns:a16="http://schemas.microsoft.com/office/drawing/2014/main" id="{43AC2DB7-E7B2-412A-A189-F7AD4FA57FDE}"/>
                  </a:ext>
                </a:extLst>
              </p:cNvPr>
              <p:cNvSpPr>
                <a:spLocks noRot="1" noChangeAspect="1" noMove="1" noResize="1" noEditPoints="1" noAdjustHandles="1" noChangeArrowheads="1" noChangeShapeType="1" noTextEdit="1"/>
              </p:cNvSpPr>
              <p:nvPr/>
            </p:nvSpPr>
            <p:spPr>
              <a:xfrm>
                <a:off x="3115834" y="3789040"/>
                <a:ext cx="3168352" cy="835165"/>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F39A87-BF2C-4872-AF9A-09DA1D042886}"/>
                  </a:ext>
                </a:extLst>
              </p:cNvPr>
              <p:cNvSpPr txBox="1"/>
              <p:nvPr/>
            </p:nvSpPr>
            <p:spPr>
              <a:xfrm>
                <a:off x="2978639" y="1945472"/>
                <a:ext cx="3623941" cy="10129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800" i="1" smtClean="0">
                              <a:latin typeface="Cambria Math" panose="02040503050406030204" pitchFamily="18" charset="0"/>
                            </a:rPr>
                          </m:ctrlPr>
                        </m:sSubPr>
                        <m:e>
                          <m:r>
                            <a:rPr lang="en-US" sz="2800" b="0" i="1" smtClean="0">
                              <a:latin typeface="Cambria Math" panose="02040503050406030204" pitchFamily="18" charset="0"/>
                            </a:rPr>
                            <m:t>𝑅𝐶𝐴</m:t>
                          </m:r>
                        </m:e>
                        <m:sub>
                          <m:r>
                            <a:rPr lang="en-US" sz="2800" b="0" i="1" smtClean="0">
                              <a:latin typeface="Cambria Math" panose="02040503050406030204" pitchFamily="18" charset="0"/>
                            </a:rPr>
                            <m:t>𝑖𝑗</m:t>
                          </m:r>
                        </m:sub>
                      </m:sSub>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f>
                            <m:fPr>
                              <m:type m:val="lin"/>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𝑖𝑗</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𝑖𝑗</m:t>
                                  </m:r>
                                </m:sub>
                              </m:sSub>
                            </m:den>
                          </m:f>
                        </m:num>
                        <m:den>
                          <m:f>
                            <m:fPr>
                              <m:type m:val="lin"/>
                              <m:ctrlPr>
                                <a:rPr lang="en-US" sz="2800" b="0" i="1" smtClean="0">
                                  <a:latin typeface="Cambria Math" panose="02040503050406030204" pitchFamily="18" charset="0"/>
                                </a:rPr>
                              </m:ctrlPr>
                            </m:fPr>
                            <m:num>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panose="02040503050406030204" pitchFamily="18" charset="0"/>
                                    </a:rPr>
                                    <m:t>𝑗</m:t>
                                  </m:r>
                                </m:sub>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𝑖𝑗</m:t>
                                      </m:r>
                                    </m:sub>
                                  </m:sSub>
                                </m:e>
                              </m:nary>
                            </m:num>
                            <m:den>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panose="02040503050406030204" pitchFamily="18" charset="0"/>
                                    </a:rPr>
                                    <m:t>𝑗</m:t>
                                  </m:r>
                                </m:sub>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𝑖𝑗</m:t>
                                      </m:r>
                                    </m:sub>
                                  </m:sSub>
                                </m:e>
                              </m:nary>
                            </m:den>
                          </m:f>
                        </m:den>
                      </m:f>
                    </m:oMath>
                  </m:oMathPara>
                </a14:m>
                <a:endParaRPr lang="it-IT" sz="2800" dirty="0"/>
              </a:p>
            </p:txBody>
          </p:sp>
        </mc:Choice>
        <mc:Fallback xmlns="">
          <p:sp>
            <p:nvSpPr>
              <p:cNvPr id="7" name="TextBox 6">
                <a:extLst>
                  <a:ext uri="{FF2B5EF4-FFF2-40B4-BE49-F238E27FC236}">
                    <a16:creationId xmlns:a16="http://schemas.microsoft.com/office/drawing/2014/main" id="{FDF39A87-BF2C-4872-AF9A-09DA1D042886}"/>
                  </a:ext>
                </a:extLst>
              </p:cNvPr>
              <p:cNvSpPr txBox="1">
                <a:spLocks noRot="1" noChangeAspect="1" noMove="1" noResize="1" noEditPoints="1" noAdjustHandles="1" noChangeArrowheads="1" noChangeShapeType="1" noTextEdit="1"/>
              </p:cNvSpPr>
              <p:nvPr/>
            </p:nvSpPr>
            <p:spPr>
              <a:xfrm>
                <a:off x="2978639" y="1945472"/>
                <a:ext cx="3623941" cy="1012970"/>
              </a:xfrm>
              <a:prstGeom prst="rect">
                <a:avLst/>
              </a:prstGeom>
              <a:blipFill>
                <a:blip r:embed="rId3"/>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2031828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p:cNvSpPr>
            <a:spLocks noGrp="1"/>
          </p:cNvSpPr>
          <p:nvPr>
            <p:ph type="title"/>
          </p:nvPr>
        </p:nvSpPr>
        <p:spPr bwMode="auto">
          <a:xfrm>
            <a:off x="428625" y="274638"/>
            <a:ext cx="871537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FR" altLang="it-IT" sz="2600" dirty="0">
                <a:solidFill>
                  <a:schemeClr val="accent6">
                    <a:lumMod val="75000"/>
                  </a:schemeClr>
                </a:solidFill>
              </a:rPr>
              <a:t>Positions of 6 major countries in the textiles chain</a:t>
            </a:r>
            <a:br>
              <a:rPr lang="fr-FR" altLang="it-IT" sz="2600" dirty="0">
                <a:solidFill>
                  <a:schemeClr val="accent6">
                    <a:lumMod val="75000"/>
                  </a:schemeClr>
                </a:solidFill>
              </a:rPr>
            </a:br>
            <a:r>
              <a:rPr lang="fr-FR" altLang="it-IT" sz="2600" dirty="0">
                <a:solidFill>
                  <a:schemeClr val="accent6">
                    <a:lumMod val="75000"/>
                  </a:schemeClr>
                </a:solidFill>
              </a:rPr>
              <a:t>1967 – 2010</a:t>
            </a:r>
            <a:br>
              <a:rPr lang="fr-FR" altLang="it-IT" sz="2600" dirty="0">
                <a:solidFill>
                  <a:schemeClr val="accent6">
                    <a:lumMod val="75000"/>
                  </a:schemeClr>
                </a:solidFill>
              </a:rPr>
            </a:br>
            <a:r>
              <a:rPr lang="fr-FR" altLang="it-IT" sz="1100" b="0" dirty="0">
                <a:solidFill>
                  <a:schemeClr val="accent6">
                    <a:lumMod val="75000"/>
                  </a:schemeClr>
                </a:solidFill>
              </a:rPr>
              <a:t>(</a:t>
            </a:r>
            <a:r>
              <a:rPr lang="fr-FR" altLang="it-IT" sz="1400" b="0" dirty="0">
                <a:solidFill>
                  <a:schemeClr val="accent6">
                    <a:lumMod val="75000"/>
                  </a:schemeClr>
                </a:solidFill>
              </a:rPr>
              <a:t>net exports, % of world trade in textiles, current dollars)</a:t>
            </a:r>
          </a:p>
        </p:txBody>
      </p:sp>
      <p:sp>
        <p:nvSpPr>
          <p:cNvPr id="55298"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10595077-07FD-44E8-8837-C84C5300EF4D}" type="slidenum">
              <a:rPr lang="fr-FR" altLang="it-IT" sz="900">
                <a:solidFill>
                  <a:srgbClr val="298076"/>
                </a:solidFill>
              </a:rPr>
              <a:pPr/>
              <a:t>65</a:t>
            </a:fld>
            <a:endParaRPr lang="fr-FR" altLang="it-IT" sz="900">
              <a:solidFill>
                <a:srgbClr val="298076"/>
              </a:solidFill>
              <a:latin typeface="Times New Roman" pitchFamily="18" charset="0"/>
            </a:endParaRPr>
          </a:p>
        </p:txBody>
      </p:sp>
      <p:sp>
        <p:nvSpPr>
          <p:cNvPr id="7" name="Rectangle 6"/>
          <p:cNvSpPr/>
          <p:nvPr/>
        </p:nvSpPr>
        <p:spPr>
          <a:xfrm>
            <a:off x="2571750" y="6286500"/>
            <a:ext cx="4070350" cy="246063"/>
          </a:xfrm>
          <a:prstGeom prst="rect">
            <a:avLst/>
          </a:prstGeom>
        </p:spPr>
        <p:txBody>
          <a:bodyPr wrap="none">
            <a:spAutoFit/>
          </a:bodyPr>
          <a:lstStyle/>
          <a:p>
            <a:pPr algn="ctr" eaLnBrk="0" hangingPunct="0">
              <a:defRPr sz="1000" b="1" i="0" u="none" strike="noStrike" kern="1200" baseline="0">
                <a:solidFill>
                  <a:prstClr val="black"/>
                </a:solidFill>
                <a:latin typeface="+mn-lt"/>
                <a:ea typeface="+mn-ea"/>
                <a:cs typeface="+mn-cs"/>
              </a:defRPr>
            </a:pPr>
            <a:r>
              <a:rPr lang="fr-FR" sz="1000" b="1" dirty="0">
                <a:solidFill>
                  <a:prstClr val="black"/>
                </a:solidFill>
                <a:latin typeface="+mn-lt"/>
              </a:rPr>
              <a:t>Source : CEPII, CHELEM-International Trade </a:t>
            </a:r>
            <a:r>
              <a:rPr lang="fr-FR" sz="1000" b="1" dirty="0" err="1">
                <a:solidFill>
                  <a:prstClr val="black"/>
                </a:solidFill>
                <a:latin typeface="+mn-lt"/>
              </a:rPr>
              <a:t>database</a:t>
            </a:r>
            <a:endParaRPr lang="fr-FR" sz="1000" b="1" dirty="0">
              <a:solidFill>
                <a:prstClr val="black"/>
              </a:solidFill>
              <a:latin typeface="+mn-lt"/>
            </a:endParaRPr>
          </a:p>
        </p:txBody>
      </p:sp>
      <p:pic>
        <p:nvPicPr>
          <p:cNvPr id="55300"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6488" y="1600200"/>
            <a:ext cx="69310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66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4C33-2729-45BA-9DEF-FDAF315DE7F8}"/>
              </a:ext>
            </a:extLst>
          </p:cNvPr>
          <p:cNvSpPr>
            <a:spLocks noGrp="1"/>
          </p:cNvSpPr>
          <p:nvPr>
            <p:ph type="title"/>
          </p:nvPr>
        </p:nvSpPr>
        <p:spPr/>
        <p:txBody>
          <a:bodyPr/>
          <a:lstStyle/>
          <a:p>
            <a:r>
              <a:rPr lang="en-US" dirty="0">
                <a:solidFill>
                  <a:schemeClr val="accent6">
                    <a:lumMod val="75000"/>
                  </a:schemeClr>
                </a:solidFill>
              </a:rPr>
              <a:t>Symmetric RCA</a:t>
            </a:r>
          </a:p>
        </p:txBody>
      </p:sp>
      <p:pic>
        <p:nvPicPr>
          <p:cNvPr id="387074" name="Picture 2" descr="Risultati immagini per revealed comparative advantage trands 2010s">
            <a:extLst>
              <a:ext uri="{FF2B5EF4-FFF2-40B4-BE49-F238E27FC236}">
                <a16:creationId xmlns:a16="http://schemas.microsoft.com/office/drawing/2014/main" id="{0795CFBE-2FAA-4598-8A49-F0702E1741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710531"/>
            <a:ext cx="71628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335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6316-9901-4B6F-A432-3F0263D0FEAC}"/>
              </a:ext>
            </a:extLst>
          </p:cNvPr>
          <p:cNvSpPr>
            <a:spLocks noGrp="1"/>
          </p:cNvSpPr>
          <p:nvPr>
            <p:ph type="title"/>
          </p:nvPr>
        </p:nvSpPr>
        <p:spPr>
          <a:xfrm>
            <a:off x="539552" y="2857500"/>
            <a:ext cx="8229600" cy="1143000"/>
          </a:xfrm>
        </p:spPr>
        <p:txBody>
          <a:bodyPr/>
          <a:lstStyle/>
          <a:p>
            <a:r>
              <a:rPr lang="en-US" dirty="0">
                <a:solidFill>
                  <a:schemeClr val="accent6">
                    <a:lumMod val="75000"/>
                  </a:schemeClr>
                </a:solidFill>
              </a:rPr>
              <a:t>Country Figures </a:t>
            </a:r>
          </a:p>
        </p:txBody>
      </p:sp>
    </p:spTree>
    <p:extLst>
      <p:ext uri="{BB962C8B-B14F-4D97-AF65-F5344CB8AC3E}">
        <p14:creationId xmlns:p14="http://schemas.microsoft.com/office/powerpoint/2010/main" val="13751800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a:latin typeface="+mn-lt"/>
              </a:rPr>
              <a:t>United States </a:t>
            </a:r>
            <a:r>
              <a:rPr lang="fr-FR" sz="2400" dirty="0" err="1">
                <a:latin typeface="+mn-lt"/>
              </a:rPr>
              <a:t>specialization</a:t>
            </a:r>
            <a:endParaRPr lang="fr-FR" sz="2400" dirty="0">
              <a:latin typeface="+mn-lt"/>
            </a:endParaRPr>
          </a:p>
        </p:txBody>
      </p:sp>
      <p:sp>
        <p:nvSpPr>
          <p:cNvPr id="358402"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953FC993-950A-448D-951C-B67ADA5AA623}" type="slidenum">
              <a:rPr lang="fr-FR" altLang="it-IT" sz="900">
                <a:solidFill>
                  <a:srgbClr val="298076"/>
                </a:solidFill>
              </a:rPr>
              <a:pPr/>
              <a:t>68</a:t>
            </a:fld>
            <a:endParaRPr lang="fr-FR" altLang="it-IT" sz="900">
              <a:solidFill>
                <a:srgbClr val="298076"/>
              </a:solidFill>
              <a:latin typeface="Times New Roman" pitchFamily="18" charset="0"/>
            </a:endParaRPr>
          </a:p>
        </p:txBody>
      </p:sp>
      <p:sp>
        <p:nvSpPr>
          <p:cNvPr id="358403" name="ZoneTexte 6"/>
          <p:cNvSpPr txBox="1">
            <a:spLocks noChangeArrowheads="1"/>
          </p:cNvSpPr>
          <p:nvPr/>
        </p:nvSpPr>
        <p:spPr bwMode="auto">
          <a:xfrm>
            <a:off x="785813" y="1357313"/>
            <a:ext cx="31432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p>
        </p:txBody>
      </p:sp>
      <p:sp>
        <p:nvSpPr>
          <p:cNvPr id="358404" name="Rectangle 8"/>
          <p:cNvSpPr>
            <a:spLocks noChangeArrowheads="1"/>
          </p:cNvSpPr>
          <p:nvPr/>
        </p:nvSpPr>
        <p:spPr bwMode="auto">
          <a:xfrm>
            <a:off x="714375" y="6286500"/>
            <a:ext cx="7715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5840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388" y="2133600"/>
            <a:ext cx="4110037"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06" name="Picture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538" y="1412875"/>
            <a:ext cx="4716462"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048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a:latin typeface="+mn-lt"/>
              </a:rPr>
              <a:t>China </a:t>
            </a:r>
            <a:r>
              <a:rPr lang="fr-FR" sz="2400" dirty="0" err="1">
                <a:latin typeface="+mn-lt"/>
              </a:rPr>
              <a:t>specialization</a:t>
            </a:r>
            <a:endParaRPr lang="fr-FR" sz="2400" dirty="0">
              <a:latin typeface="+mn-lt"/>
            </a:endParaRPr>
          </a:p>
        </p:txBody>
      </p:sp>
      <p:sp>
        <p:nvSpPr>
          <p:cNvPr id="377858"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2F92A0A1-38FE-478E-B1A4-253CF27E0A48}" type="slidenum">
              <a:rPr lang="fr-FR" altLang="it-IT" sz="900">
                <a:solidFill>
                  <a:srgbClr val="298076"/>
                </a:solidFill>
              </a:rPr>
              <a:pPr/>
              <a:t>69</a:t>
            </a:fld>
            <a:endParaRPr lang="fr-FR" altLang="it-IT" sz="900">
              <a:solidFill>
                <a:srgbClr val="298076"/>
              </a:solidFill>
              <a:latin typeface="Times New Roman" pitchFamily="18" charset="0"/>
            </a:endParaRPr>
          </a:p>
        </p:txBody>
      </p:sp>
      <p:sp>
        <p:nvSpPr>
          <p:cNvPr id="377859" name="Rectangle 6"/>
          <p:cNvSpPr>
            <a:spLocks noChangeArrowheads="1"/>
          </p:cNvSpPr>
          <p:nvPr/>
        </p:nvSpPr>
        <p:spPr bwMode="auto">
          <a:xfrm>
            <a:off x="0" y="1285875"/>
            <a:ext cx="457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77860" name="Rectangle 8"/>
          <p:cNvSpPr>
            <a:spLocks noChangeArrowheads="1"/>
          </p:cNvSpPr>
          <p:nvPr/>
        </p:nvSpPr>
        <p:spPr bwMode="auto">
          <a:xfrm>
            <a:off x="1643063" y="6357938"/>
            <a:ext cx="628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7786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388" y="2060575"/>
            <a:ext cx="4110037"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862"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538" y="1341438"/>
            <a:ext cx="4716462"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77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27643" y="1124744"/>
            <a:ext cx="9008701"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altLang="it-IT" sz="2800" dirty="0"/>
              <a:t>An </a:t>
            </a:r>
            <a:r>
              <a:rPr lang="en-US" altLang="it-IT" sz="2800" b="1" dirty="0"/>
              <a:t>individual producer </a:t>
            </a:r>
            <a:r>
              <a:rPr lang="en-US" altLang="it-IT" sz="2800" dirty="0"/>
              <a:t>has a </a:t>
            </a:r>
            <a:r>
              <a:rPr lang="en-US" altLang="it-IT" sz="2800" b="1" i="1" u="sng" dirty="0"/>
              <a:t>comparative advantage</a:t>
            </a:r>
            <a:r>
              <a:rPr lang="en-US" altLang="it-IT" sz="2800" b="1" i="1" dirty="0"/>
              <a:t> </a:t>
            </a:r>
            <a:r>
              <a:rPr lang="en-US" altLang="it-IT" sz="2800" dirty="0"/>
              <a:t>in the production of a product if she has the ability to produce the good or service </a:t>
            </a:r>
            <a:r>
              <a:rPr lang="en-US" altLang="it-IT" sz="2800" b="1" dirty="0"/>
              <a:t>at a lower opportunity cost </a:t>
            </a:r>
            <a:r>
              <a:rPr lang="en-US" altLang="it-IT" sz="2800" dirty="0" err="1"/>
              <a:t>wrt</a:t>
            </a:r>
            <a:r>
              <a:rPr lang="en-US" altLang="it-IT" sz="2800" dirty="0"/>
              <a:t> other producers.</a:t>
            </a:r>
          </a:p>
          <a:p>
            <a:endParaRPr lang="en-US" altLang="it-IT" sz="2400" dirty="0"/>
          </a:p>
          <a:p>
            <a:pPr marL="342900" indent="-342900">
              <a:buFont typeface="Arial" panose="020B0604020202020204" pitchFamily="34" charset="0"/>
              <a:buChar char="•"/>
            </a:pPr>
            <a:r>
              <a:rPr lang="en-US" altLang="it-IT" sz="2800" dirty="0"/>
              <a:t>Similarly, a </a:t>
            </a:r>
            <a:r>
              <a:rPr lang="en-US" altLang="it-IT" sz="2800" b="1" dirty="0"/>
              <a:t>country</a:t>
            </a:r>
            <a:r>
              <a:rPr lang="en-US" altLang="it-IT" sz="2800" dirty="0">
                <a:effectLst>
                  <a:outerShdw blurRad="38100" dist="38100" dir="2700000" algn="tl">
                    <a:srgbClr val="000000"/>
                  </a:outerShdw>
                </a:effectLst>
              </a:rPr>
              <a:t> </a:t>
            </a:r>
            <a:r>
              <a:rPr lang="en-US" altLang="it-IT" sz="2800" dirty="0"/>
              <a:t>has a</a:t>
            </a:r>
            <a:r>
              <a:rPr lang="en-US" altLang="it-IT" sz="2800" dirty="0">
                <a:effectLst>
                  <a:outerShdw blurRad="38100" dist="38100" dir="2700000" algn="tl">
                    <a:srgbClr val="000000"/>
                  </a:outerShdw>
                </a:effectLst>
              </a:rPr>
              <a:t> </a:t>
            </a:r>
            <a:r>
              <a:rPr lang="en-US" altLang="it-IT" sz="2800" b="1" dirty="0"/>
              <a:t>comparative advantage </a:t>
            </a:r>
            <a:r>
              <a:rPr lang="en-US" altLang="it-IT" sz="2800" dirty="0"/>
              <a:t>in the production of a product if it has the ability to produce the good or service at a </a:t>
            </a:r>
            <a:r>
              <a:rPr lang="en-US" altLang="it-IT" sz="2800" b="1" dirty="0"/>
              <a:t>lower opportunity cost </a:t>
            </a:r>
            <a:r>
              <a:rPr lang="en-US" altLang="it-IT" sz="2800" dirty="0" err="1"/>
              <a:t>wrt</a:t>
            </a:r>
            <a:r>
              <a:rPr lang="en-US" altLang="it-IT" sz="2800" dirty="0"/>
              <a:t> other countries. </a:t>
            </a:r>
          </a:p>
          <a:p>
            <a:endParaRPr lang="en-US" altLang="it-IT" sz="2400" dirty="0"/>
          </a:p>
        </p:txBody>
      </p:sp>
      <p:sp>
        <p:nvSpPr>
          <p:cNvPr id="31747" name="Text Box 3"/>
          <p:cNvSpPr txBox="1">
            <a:spLocks noChangeArrowheads="1"/>
          </p:cNvSpPr>
          <p:nvPr/>
        </p:nvSpPr>
        <p:spPr bwMode="auto">
          <a:xfrm>
            <a:off x="381000" y="284163"/>
            <a:ext cx="83674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it-IT" sz="3600" b="1" dirty="0">
                <a:solidFill>
                  <a:schemeClr val="accent6">
                    <a:lumMod val="75000"/>
                  </a:schemeClr>
                </a:solidFill>
              </a:rPr>
              <a:t>Comparative advantage</a:t>
            </a:r>
          </a:p>
        </p:txBody>
      </p:sp>
    </p:spTree>
    <p:extLst>
      <p:ext uri="{BB962C8B-B14F-4D97-AF65-F5344CB8AC3E}">
        <p14:creationId xmlns:p14="http://schemas.microsoft.com/office/powerpoint/2010/main" val="1216656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a:latin typeface="+mn-lt"/>
              </a:rPr>
              <a:t>France </a:t>
            </a:r>
            <a:r>
              <a:rPr lang="fr-FR" sz="2400" dirty="0" err="1">
                <a:latin typeface="+mn-lt"/>
              </a:rPr>
              <a:t>specialization</a:t>
            </a:r>
            <a:endParaRPr lang="fr-FR" sz="2400" dirty="0">
              <a:latin typeface="+mn-lt"/>
            </a:endParaRPr>
          </a:p>
        </p:txBody>
      </p:sp>
      <p:sp>
        <p:nvSpPr>
          <p:cNvPr id="360450"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5E1B3760-A696-4BA5-96FD-F861440A6ECA}" type="slidenum">
              <a:rPr lang="fr-FR" altLang="it-IT" sz="900">
                <a:solidFill>
                  <a:srgbClr val="298076"/>
                </a:solidFill>
              </a:rPr>
              <a:pPr/>
              <a:t>70</a:t>
            </a:fld>
            <a:endParaRPr lang="fr-FR" altLang="it-IT" sz="900">
              <a:solidFill>
                <a:srgbClr val="298076"/>
              </a:solidFill>
              <a:latin typeface="Times New Roman" pitchFamily="18" charset="0"/>
            </a:endParaRPr>
          </a:p>
        </p:txBody>
      </p:sp>
      <p:sp>
        <p:nvSpPr>
          <p:cNvPr id="360451" name="Rectangle 4"/>
          <p:cNvSpPr>
            <a:spLocks noChangeArrowheads="1"/>
          </p:cNvSpPr>
          <p:nvPr/>
        </p:nvSpPr>
        <p:spPr bwMode="auto">
          <a:xfrm>
            <a:off x="428625" y="1357313"/>
            <a:ext cx="35004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60452" name="Rectangle 6"/>
          <p:cNvSpPr>
            <a:spLocks noChangeArrowheads="1"/>
          </p:cNvSpPr>
          <p:nvPr/>
        </p:nvSpPr>
        <p:spPr bwMode="auto">
          <a:xfrm>
            <a:off x="1571625" y="6286500"/>
            <a:ext cx="6215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604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060575"/>
            <a:ext cx="410527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4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268413"/>
            <a:ext cx="471646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0183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a:latin typeface="+mn-lt"/>
              </a:rPr>
              <a:t>Germany </a:t>
            </a:r>
            <a:r>
              <a:rPr lang="fr-FR" sz="2400" dirty="0" err="1">
                <a:latin typeface="+mn-lt"/>
              </a:rPr>
              <a:t>specialization</a:t>
            </a:r>
            <a:endParaRPr lang="fr-FR" sz="2400" dirty="0">
              <a:latin typeface="+mn-lt"/>
            </a:endParaRPr>
          </a:p>
        </p:txBody>
      </p:sp>
      <p:sp>
        <p:nvSpPr>
          <p:cNvPr id="361474"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F43EE7CA-4634-484C-8D07-58D8BAD4B6F4}" type="slidenum">
              <a:rPr lang="fr-FR" altLang="it-IT" sz="900">
                <a:solidFill>
                  <a:srgbClr val="298076"/>
                </a:solidFill>
              </a:rPr>
              <a:pPr/>
              <a:t>71</a:t>
            </a:fld>
            <a:endParaRPr lang="fr-FR" altLang="it-IT" sz="900">
              <a:solidFill>
                <a:srgbClr val="298076"/>
              </a:solidFill>
              <a:latin typeface="Times New Roman" pitchFamily="18" charset="0"/>
            </a:endParaRPr>
          </a:p>
        </p:txBody>
      </p:sp>
      <p:sp>
        <p:nvSpPr>
          <p:cNvPr id="361475" name="Rectangle 4"/>
          <p:cNvSpPr>
            <a:spLocks noChangeArrowheads="1"/>
          </p:cNvSpPr>
          <p:nvPr/>
        </p:nvSpPr>
        <p:spPr bwMode="auto">
          <a:xfrm>
            <a:off x="-214313" y="1285875"/>
            <a:ext cx="4572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61476" name="Rectangle 6"/>
          <p:cNvSpPr>
            <a:spLocks noChangeArrowheads="1"/>
          </p:cNvSpPr>
          <p:nvPr/>
        </p:nvSpPr>
        <p:spPr bwMode="auto">
          <a:xfrm>
            <a:off x="1428750" y="6357938"/>
            <a:ext cx="664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614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89138"/>
            <a:ext cx="41036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4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341438"/>
            <a:ext cx="471646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237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err="1">
                <a:latin typeface="+mn-lt"/>
              </a:rPr>
              <a:t>Turkey</a:t>
            </a:r>
            <a:r>
              <a:rPr lang="fr-FR" sz="2400" dirty="0">
                <a:latin typeface="+mn-lt"/>
              </a:rPr>
              <a:t> </a:t>
            </a:r>
            <a:r>
              <a:rPr lang="fr-FR" sz="2400" dirty="0" err="1">
                <a:latin typeface="+mn-lt"/>
              </a:rPr>
              <a:t>specialization</a:t>
            </a:r>
            <a:endParaRPr lang="fr-FR" sz="2400" dirty="0">
              <a:latin typeface="+mn-lt"/>
            </a:endParaRPr>
          </a:p>
        </p:txBody>
      </p:sp>
      <p:sp>
        <p:nvSpPr>
          <p:cNvPr id="364546"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8B922856-2775-443A-8465-3FCB96B0584D}" type="slidenum">
              <a:rPr lang="fr-FR" altLang="it-IT" sz="900">
                <a:solidFill>
                  <a:srgbClr val="298076"/>
                </a:solidFill>
              </a:rPr>
              <a:pPr/>
              <a:t>72</a:t>
            </a:fld>
            <a:endParaRPr lang="fr-FR" altLang="it-IT" sz="900">
              <a:solidFill>
                <a:srgbClr val="298076"/>
              </a:solidFill>
              <a:latin typeface="Times New Roman" pitchFamily="18" charset="0"/>
            </a:endParaRPr>
          </a:p>
        </p:txBody>
      </p:sp>
      <p:sp>
        <p:nvSpPr>
          <p:cNvPr id="364547" name="Rectangle 6"/>
          <p:cNvSpPr>
            <a:spLocks noChangeArrowheads="1"/>
          </p:cNvSpPr>
          <p:nvPr/>
        </p:nvSpPr>
        <p:spPr bwMode="auto">
          <a:xfrm>
            <a:off x="0" y="1285875"/>
            <a:ext cx="457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64548" name="Rectangle 8"/>
          <p:cNvSpPr>
            <a:spLocks noChangeArrowheads="1"/>
          </p:cNvSpPr>
          <p:nvPr/>
        </p:nvSpPr>
        <p:spPr bwMode="auto">
          <a:xfrm>
            <a:off x="1071563" y="6357938"/>
            <a:ext cx="70723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6454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388" y="2060575"/>
            <a:ext cx="4110037"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538" y="1341438"/>
            <a:ext cx="4716462"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0422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err="1">
                <a:latin typeface="+mn-lt"/>
              </a:rPr>
              <a:t>Japan</a:t>
            </a:r>
            <a:r>
              <a:rPr lang="fr-FR" sz="2400" dirty="0">
                <a:latin typeface="+mn-lt"/>
              </a:rPr>
              <a:t> </a:t>
            </a:r>
            <a:r>
              <a:rPr lang="fr-FR" sz="2400" dirty="0" err="1">
                <a:latin typeface="+mn-lt"/>
              </a:rPr>
              <a:t>specialization</a:t>
            </a:r>
            <a:endParaRPr lang="fr-FR" sz="2400" dirty="0">
              <a:latin typeface="+mn-lt"/>
            </a:endParaRPr>
          </a:p>
        </p:txBody>
      </p:sp>
      <p:sp>
        <p:nvSpPr>
          <p:cNvPr id="365570"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237470DC-0100-41E5-A18B-BF79AAB7AE97}" type="slidenum">
              <a:rPr lang="fr-FR" altLang="it-IT" sz="900">
                <a:solidFill>
                  <a:srgbClr val="298076"/>
                </a:solidFill>
              </a:rPr>
              <a:pPr/>
              <a:t>73</a:t>
            </a:fld>
            <a:endParaRPr lang="fr-FR" altLang="it-IT" sz="900">
              <a:solidFill>
                <a:srgbClr val="298076"/>
              </a:solidFill>
              <a:latin typeface="Times New Roman" pitchFamily="18" charset="0"/>
            </a:endParaRPr>
          </a:p>
        </p:txBody>
      </p:sp>
      <p:sp>
        <p:nvSpPr>
          <p:cNvPr id="365571" name="Rectangle 4"/>
          <p:cNvSpPr>
            <a:spLocks noChangeArrowheads="1"/>
          </p:cNvSpPr>
          <p:nvPr/>
        </p:nvSpPr>
        <p:spPr bwMode="auto">
          <a:xfrm>
            <a:off x="0" y="1428750"/>
            <a:ext cx="457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65572" name="Rectangle 6"/>
          <p:cNvSpPr>
            <a:spLocks noChangeArrowheads="1"/>
          </p:cNvSpPr>
          <p:nvPr/>
        </p:nvSpPr>
        <p:spPr bwMode="auto">
          <a:xfrm>
            <a:off x="1428750" y="6215063"/>
            <a:ext cx="6357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655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133600"/>
            <a:ext cx="4103687"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5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12875"/>
            <a:ext cx="471646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261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a:latin typeface="+mn-lt"/>
              </a:rPr>
              <a:t>South </a:t>
            </a:r>
            <a:r>
              <a:rPr lang="fr-FR" sz="2400" dirty="0" err="1">
                <a:latin typeface="+mn-lt"/>
              </a:rPr>
              <a:t>African</a:t>
            </a:r>
            <a:r>
              <a:rPr lang="fr-FR" sz="2400" dirty="0">
                <a:latin typeface="+mn-lt"/>
              </a:rPr>
              <a:t> Union </a:t>
            </a:r>
            <a:r>
              <a:rPr lang="fr-FR" sz="2400" dirty="0" err="1">
                <a:latin typeface="+mn-lt"/>
              </a:rPr>
              <a:t>specialization</a:t>
            </a:r>
            <a:endParaRPr lang="fr-FR" sz="2400" dirty="0">
              <a:latin typeface="+mn-lt"/>
            </a:endParaRPr>
          </a:p>
        </p:txBody>
      </p:sp>
      <p:sp>
        <p:nvSpPr>
          <p:cNvPr id="366594"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114470F3-C1C5-4657-A75F-A6D623DA588C}" type="slidenum">
              <a:rPr lang="fr-FR" altLang="it-IT" sz="900">
                <a:solidFill>
                  <a:srgbClr val="298076"/>
                </a:solidFill>
              </a:rPr>
              <a:pPr/>
              <a:t>74</a:t>
            </a:fld>
            <a:endParaRPr lang="fr-FR" altLang="it-IT" sz="900">
              <a:solidFill>
                <a:srgbClr val="298076"/>
              </a:solidFill>
              <a:latin typeface="Times New Roman" pitchFamily="18" charset="0"/>
            </a:endParaRPr>
          </a:p>
        </p:txBody>
      </p:sp>
      <p:sp>
        <p:nvSpPr>
          <p:cNvPr id="366595" name="Rectangle 7"/>
          <p:cNvSpPr>
            <a:spLocks noChangeArrowheads="1"/>
          </p:cNvSpPr>
          <p:nvPr/>
        </p:nvSpPr>
        <p:spPr bwMode="auto">
          <a:xfrm>
            <a:off x="0" y="1500188"/>
            <a:ext cx="457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66596" name="Rectangle 8"/>
          <p:cNvSpPr>
            <a:spLocks noChangeArrowheads="1"/>
          </p:cNvSpPr>
          <p:nvPr/>
        </p:nvSpPr>
        <p:spPr bwMode="auto">
          <a:xfrm>
            <a:off x="1428750" y="6357938"/>
            <a:ext cx="6500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6659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388" y="2276475"/>
            <a:ext cx="4038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659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538" y="1484313"/>
            <a:ext cx="4716462"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9485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a:latin typeface="+mn-lt"/>
              </a:rPr>
              <a:t>Mexico </a:t>
            </a:r>
            <a:r>
              <a:rPr lang="fr-FR" sz="2400" dirty="0" err="1">
                <a:latin typeface="+mn-lt"/>
              </a:rPr>
              <a:t>specialization</a:t>
            </a:r>
            <a:endParaRPr lang="fr-FR" sz="2400" dirty="0">
              <a:latin typeface="+mn-lt"/>
            </a:endParaRPr>
          </a:p>
        </p:txBody>
      </p:sp>
      <p:sp>
        <p:nvSpPr>
          <p:cNvPr id="367618"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517507E3-636B-4737-A7CD-6C55EE6E6453}" type="slidenum">
              <a:rPr lang="fr-FR" altLang="it-IT" sz="900">
                <a:solidFill>
                  <a:srgbClr val="298076"/>
                </a:solidFill>
              </a:rPr>
              <a:pPr/>
              <a:t>75</a:t>
            </a:fld>
            <a:endParaRPr lang="fr-FR" altLang="it-IT" sz="900">
              <a:solidFill>
                <a:srgbClr val="298076"/>
              </a:solidFill>
              <a:latin typeface="Times New Roman" pitchFamily="18" charset="0"/>
            </a:endParaRPr>
          </a:p>
        </p:txBody>
      </p:sp>
      <p:sp>
        <p:nvSpPr>
          <p:cNvPr id="367619" name="Rectangle 6"/>
          <p:cNvSpPr>
            <a:spLocks noChangeArrowheads="1"/>
          </p:cNvSpPr>
          <p:nvPr/>
        </p:nvSpPr>
        <p:spPr bwMode="auto">
          <a:xfrm>
            <a:off x="0" y="1357313"/>
            <a:ext cx="457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67620" name="Rectangle 8"/>
          <p:cNvSpPr>
            <a:spLocks noChangeArrowheads="1"/>
          </p:cNvSpPr>
          <p:nvPr/>
        </p:nvSpPr>
        <p:spPr bwMode="auto">
          <a:xfrm>
            <a:off x="1428750" y="6357938"/>
            <a:ext cx="6572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6762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388" y="2133600"/>
            <a:ext cx="4110037"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762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538" y="1341438"/>
            <a:ext cx="4716462"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4988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err="1">
                <a:latin typeface="+mn-lt"/>
              </a:rPr>
              <a:t>Brazil</a:t>
            </a:r>
            <a:r>
              <a:rPr lang="fr-FR" sz="2400" dirty="0">
                <a:latin typeface="+mn-lt"/>
              </a:rPr>
              <a:t> </a:t>
            </a:r>
            <a:r>
              <a:rPr lang="fr-FR" sz="2400" dirty="0" err="1">
                <a:latin typeface="+mn-lt"/>
              </a:rPr>
              <a:t>specialization</a:t>
            </a:r>
            <a:endParaRPr lang="fr-FR" sz="2400" dirty="0">
              <a:latin typeface="+mn-lt"/>
            </a:endParaRPr>
          </a:p>
        </p:txBody>
      </p:sp>
      <p:sp>
        <p:nvSpPr>
          <p:cNvPr id="368642"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EC17018D-9A21-47BA-953F-9CD555C47E4A}" type="slidenum">
              <a:rPr lang="fr-FR" altLang="it-IT" sz="900">
                <a:solidFill>
                  <a:srgbClr val="298076"/>
                </a:solidFill>
              </a:rPr>
              <a:pPr/>
              <a:t>76</a:t>
            </a:fld>
            <a:endParaRPr lang="fr-FR" altLang="it-IT" sz="900">
              <a:solidFill>
                <a:srgbClr val="298076"/>
              </a:solidFill>
              <a:latin typeface="Times New Roman" pitchFamily="18" charset="0"/>
            </a:endParaRPr>
          </a:p>
        </p:txBody>
      </p:sp>
      <p:sp>
        <p:nvSpPr>
          <p:cNvPr id="368643" name="Rectangle 7"/>
          <p:cNvSpPr>
            <a:spLocks noChangeArrowheads="1"/>
          </p:cNvSpPr>
          <p:nvPr/>
        </p:nvSpPr>
        <p:spPr bwMode="auto">
          <a:xfrm>
            <a:off x="0" y="1357313"/>
            <a:ext cx="457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68644" name="Rectangle 8"/>
          <p:cNvSpPr>
            <a:spLocks noChangeArrowheads="1"/>
          </p:cNvSpPr>
          <p:nvPr/>
        </p:nvSpPr>
        <p:spPr bwMode="auto">
          <a:xfrm>
            <a:off x="1357313" y="6357938"/>
            <a:ext cx="6572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6864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388" y="2205038"/>
            <a:ext cx="4110037"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4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538" y="1484313"/>
            <a:ext cx="4716462"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4481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err="1">
                <a:latin typeface="+mn-lt"/>
              </a:rPr>
              <a:t>Egypt</a:t>
            </a:r>
            <a:r>
              <a:rPr lang="fr-FR" sz="2400" dirty="0">
                <a:latin typeface="+mn-lt"/>
              </a:rPr>
              <a:t> </a:t>
            </a:r>
            <a:r>
              <a:rPr lang="fr-FR" sz="2400" dirty="0" err="1">
                <a:latin typeface="+mn-lt"/>
              </a:rPr>
              <a:t>specialization</a:t>
            </a:r>
            <a:endParaRPr lang="fr-FR" sz="2400" dirty="0">
              <a:latin typeface="+mn-lt"/>
            </a:endParaRPr>
          </a:p>
        </p:txBody>
      </p:sp>
      <p:sp>
        <p:nvSpPr>
          <p:cNvPr id="369666"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B233007E-6634-4E05-A8D2-4CF949B90C30}" type="slidenum">
              <a:rPr lang="fr-FR" altLang="it-IT" sz="900">
                <a:solidFill>
                  <a:srgbClr val="298076"/>
                </a:solidFill>
              </a:rPr>
              <a:pPr/>
              <a:t>77</a:t>
            </a:fld>
            <a:endParaRPr lang="fr-FR" altLang="it-IT" sz="900">
              <a:solidFill>
                <a:srgbClr val="298076"/>
              </a:solidFill>
              <a:latin typeface="Times New Roman" pitchFamily="18" charset="0"/>
            </a:endParaRPr>
          </a:p>
        </p:txBody>
      </p:sp>
      <p:sp>
        <p:nvSpPr>
          <p:cNvPr id="369667" name="Rectangle 7"/>
          <p:cNvSpPr>
            <a:spLocks noChangeArrowheads="1"/>
          </p:cNvSpPr>
          <p:nvPr/>
        </p:nvSpPr>
        <p:spPr bwMode="auto">
          <a:xfrm>
            <a:off x="0" y="1214438"/>
            <a:ext cx="457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69668" name="Rectangle 8"/>
          <p:cNvSpPr>
            <a:spLocks noChangeArrowheads="1"/>
          </p:cNvSpPr>
          <p:nvPr/>
        </p:nvSpPr>
        <p:spPr bwMode="auto">
          <a:xfrm>
            <a:off x="1500188" y="6357938"/>
            <a:ext cx="6500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6966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388" y="1989138"/>
            <a:ext cx="4110037"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7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538" y="1268413"/>
            <a:ext cx="4716462"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8368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err="1">
                <a:latin typeface="+mn-lt"/>
              </a:rPr>
              <a:t>Saudi</a:t>
            </a:r>
            <a:r>
              <a:rPr lang="fr-FR" sz="2400" dirty="0">
                <a:latin typeface="+mn-lt"/>
              </a:rPr>
              <a:t> </a:t>
            </a:r>
            <a:r>
              <a:rPr lang="fr-FR" sz="2400" dirty="0" err="1">
                <a:latin typeface="+mn-lt"/>
              </a:rPr>
              <a:t>Arabia</a:t>
            </a:r>
            <a:r>
              <a:rPr lang="fr-FR" sz="2400" dirty="0">
                <a:latin typeface="+mn-lt"/>
              </a:rPr>
              <a:t> </a:t>
            </a:r>
            <a:r>
              <a:rPr lang="fr-FR" sz="2400" dirty="0" err="1">
                <a:latin typeface="+mn-lt"/>
              </a:rPr>
              <a:t>specialization</a:t>
            </a:r>
            <a:endParaRPr lang="fr-FR" sz="2400" dirty="0">
              <a:latin typeface="+mn-lt"/>
            </a:endParaRPr>
          </a:p>
        </p:txBody>
      </p:sp>
      <p:sp>
        <p:nvSpPr>
          <p:cNvPr id="370690"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BD746E28-A6C0-47D9-8FFF-8FA0C43527B6}" type="slidenum">
              <a:rPr lang="fr-FR" altLang="it-IT" sz="900">
                <a:solidFill>
                  <a:srgbClr val="298076"/>
                </a:solidFill>
              </a:rPr>
              <a:pPr/>
              <a:t>78</a:t>
            </a:fld>
            <a:endParaRPr lang="fr-FR" altLang="it-IT" sz="900">
              <a:solidFill>
                <a:srgbClr val="298076"/>
              </a:solidFill>
              <a:latin typeface="Times New Roman" pitchFamily="18" charset="0"/>
            </a:endParaRPr>
          </a:p>
        </p:txBody>
      </p:sp>
      <p:sp>
        <p:nvSpPr>
          <p:cNvPr id="370691" name="Rectangle 6"/>
          <p:cNvSpPr>
            <a:spLocks noChangeArrowheads="1"/>
          </p:cNvSpPr>
          <p:nvPr/>
        </p:nvSpPr>
        <p:spPr bwMode="auto">
          <a:xfrm>
            <a:off x="0" y="1214438"/>
            <a:ext cx="457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70692" name="Rectangle 8"/>
          <p:cNvSpPr>
            <a:spLocks noChangeArrowheads="1"/>
          </p:cNvSpPr>
          <p:nvPr/>
        </p:nvSpPr>
        <p:spPr bwMode="auto">
          <a:xfrm>
            <a:off x="1143000" y="6286500"/>
            <a:ext cx="7072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70693"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388" y="1989138"/>
            <a:ext cx="4110037"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538" y="1341438"/>
            <a:ext cx="4716462"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15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a:latin typeface="+mn-lt"/>
              </a:rPr>
              <a:t>Nigeria </a:t>
            </a:r>
            <a:r>
              <a:rPr lang="fr-FR" sz="2400" dirty="0" err="1">
                <a:latin typeface="+mn-lt"/>
              </a:rPr>
              <a:t>specialization</a:t>
            </a:r>
            <a:endParaRPr lang="fr-FR" sz="2400" dirty="0">
              <a:latin typeface="+mn-lt"/>
            </a:endParaRPr>
          </a:p>
        </p:txBody>
      </p:sp>
      <p:sp>
        <p:nvSpPr>
          <p:cNvPr id="371714"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AE78B13E-87CC-4149-BF88-0CFA0BAA41E0}" type="slidenum">
              <a:rPr lang="fr-FR" altLang="it-IT" sz="900">
                <a:solidFill>
                  <a:srgbClr val="298076"/>
                </a:solidFill>
              </a:rPr>
              <a:pPr/>
              <a:t>79</a:t>
            </a:fld>
            <a:endParaRPr lang="fr-FR" altLang="it-IT" sz="900">
              <a:solidFill>
                <a:srgbClr val="298076"/>
              </a:solidFill>
              <a:latin typeface="Times New Roman" pitchFamily="18" charset="0"/>
            </a:endParaRPr>
          </a:p>
        </p:txBody>
      </p:sp>
      <p:sp>
        <p:nvSpPr>
          <p:cNvPr id="371715" name="Rectangle 6"/>
          <p:cNvSpPr>
            <a:spLocks noChangeArrowheads="1"/>
          </p:cNvSpPr>
          <p:nvPr/>
        </p:nvSpPr>
        <p:spPr bwMode="auto">
          <a:xfrm>
            <a:off x="0" y="1214438"/>
            <a:ext cx="457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71716" name="Rectangle 8"/>
          <p:cNvSpPr>
            <a:spLocks noChangeArrowheads="1"/>
          </p:cNvSpPr>
          <p:nvPr/>
        </p:nvSpPr>
        <p:spPr bwMode="auto">
          <a:xfrm>
            <a:off x="1643063" y="6286500"/>
            <a:ext cx="628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7171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388" y="2060575"/>
            <a:ext cx="4110037"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1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538" y="1341438"/>
            <a:ext cx="4716462"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83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179512" y="214313"/>
            <a:ext cx="9217024" cy="1000125"/>
          </a:xfrm>
        </p:spPr>
        <p:txBody>
          <a:bodyPr/>
          <a:lstStyle/>
          <a:p>
            <a:r>
              <a:rPr lang="it-IT" b="1" dirty="0" err="1">
                <a:solidFill>
                  <a:schemeClr val="accent6">
                    <a:lumMod val="75000"/>
                  </a:schemeClr>
                </a:solidFill>
              </a:rPr>
              <a:t>Summary</a:t>
            </a:r>
            <a:r>
              <a:rPr lang="it-IT" b="1" dirty="0">
                <a:solidFill>
                  <a:schemeClr val="accent6">
                    <a:lumMod val="75000"/>
                  </a:schemeClr>
                </a:solidFill>
              </a:rPr>
              <a:t>: comparative </a:t>
            </a:r>
            <a:r>
              <a:rPr lang="it-IT" b="1" dirty="0" err="1">
                <a:solidFill>
                  <a:schemeClr val="accent6">
                    <a:lumMod val="75000"/>
                  </a:schemeClr>
                </a:solidFill>
              </a:rPr>
              <a:t>advantages</a:t>
            </a:r>
            <a:endParaRPr lang="it-IT" dirty="0">
              <a:solidFill>
                <a:schemeClr val="accent6">
                  <a:lumMod val="75000"/>
                </a:schemeClr>
              </a:solidFill>
            </a:endParaRPr>
          </a:p>
        </p:txBody>
      </p:sp>
      <p:sp>
        <p:nvSpPr>
          <p:cNvPr id="7171" name="Segnaposto contenuto 2"/>
          <p:cNvSpPr>
            <a:spLocks noGrp="1"/>
          </p:cNvSpPr>
          <p:nvPr>
            <p:ph idx="1"/>
          </p:nvPr>
        </p:nvSpPr>
        <p:spPr>
          <a:xfrm>
            <a:off x="0" y="1214438"/>
            <a:ext cx="8858250" cy="5429250"/>
          </a:xfrm>
        </p:spPr>
        <p:txBody>
          <a:bodyPr/>
          <a:lstStyle/>
          <a:p>
            <a:r>
              <a:rPr lang="en-US" sz="2800" dirty="0"/>
              <a:t>Ricardo </a:t>
            </a:r>
            <a:r>
              <a:rPr lang="en-US" sz="2800" b="1" u="sng" dirty="0"/>
              <a:t>observed</a:t>
            </a:r>
            <a:r>
              <a:rPr lang="en-US" sz="2800" dirty="0"/>
              <a:t> that trade was driven by </a:t>
            </a:r>
            <a:r>
              <a:rPr lang="en-US" sz="2800" b="1" i="1" dirty="0"/>
              <a:t>comparative</a:t>
            </a:r>
            <a:r>
              <a:rPr lang="en-US" sz="2800" dirty="0"/>
              <a:t> rather than </a:t>
            </a:r>
            <a:r>
              <a:rPr lang="en-US" sz="2800" b="1" i="1" dirty="0"/>
              <a:t>absolute</a:t>
            </a:r>
            <a:r>
              <a:rPr lang="en-US" sz="2800" dirty="0"/>
              <a:t> costs (of producing a good). </a:t>
            </a:r>
          </a:p>
          <a:p>
            <a:r>
              <a:rPr lang="en-US" sz="2800" b="1" dirty="0"/>
              <a:t>One country may be more productive than others in all goods</a:t>
            </a:r>
            <a:r>
              <a:rPr lang="en-US" sz="2800" dirty="0"/>
              <a:t>: it can produce any good using fewer inputs (such as capital and labor) than other countries require to produce the same good. </a:t>
            </a:r>
          </a:p>
          <a:p>
            <a:r>
              <a:rPr lang="en-US" sz="2800" dirty="0"/>
              <a:t>Ricardo’s insight was that such a country </a:t>
            </a:r>
            <a:r>
              <a:rPr lang="en-US" sz="2800" b="1" dirty="0"/>
              <a:t>would still benefit </a:t>
            </a:r>
            <a:r>
              <a:rPr lang="en-US" sz="2800" dirty="0"/>
              <a:t>from trading according to its </a:t>
            </a:r>
            <a:r>
              <a:rPr lang="en-US" sz="2800" b="1" i="1" dirty="0"/>
              <a:t>comparative advantage</a:t>
            </a:r>
            <a:r>
              <a:rPr lang="en-US" sz="2800" dirty="0"/>
              <a:t>—exporting products in which its absolute advantage was greatest, and importing products in which its absolute advantage was comparatively less (</a:t>
            </a:r>
            <a:r>
              <a:rPr lang="en-US" sz="2800" b="1" dirty="0"/>
              <a:t>even if still positive</a:t>
            </a:r>
            <a:r>
              <a:rPr lang="en-US" sz="2800" dirty="0"/>
              <a:t>). </a:t>
            </a:r>
          </a:p>
        </p:txBody>
      </p:sp>
    </p:spTree>
    <p:extLst>
      <p:ext uri="{BB962C8B-B14F-4D97-AF65-F5344CB8AC3E}">
        <p14:creationId xmlns:p14="http://schemas.microsoft.com/office/powerpoint/2010/main" val="25555347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err="1">
                <a:latin typeface="+mn-lt"/>
              </a:rPr>
              <a:t>India</a:t>
            </a:r>
            <a:r>
              <a:rPr lang="fr-FR" sz="2400" dirty="0">
                <a:latin typeface="+mn-lt"/>
              </a:rPr>
              <a:t> </a:t>
            </a:r>
            <a:r>
              <a:rPr lang="fr-FR" sz="2400" dirty="0" err="1">
                <a:latin typeface="+mn-lt"/>
              </a:rPr>
              <a:t>specialization</a:t>
            </a:r>
            <a:endParaRPr lang="fr-FR" sz="2400" dirty="0">
              <a:latin typeface="+mn-lt"/>
            </a:endParaRPr>
          </a:p>
        </p:txBody>
      </p:sp>
      <p:sp>
        <p:nvSpPr>
          <p:cNvPr id="372738"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6E1D1E53-BA5E-4872-867C-8A9E80906C61}" type="slidenum">
              <a:rPr lang="fr-FR" altLang="it-IT" sz="900">
                <a:solidFill>
                  <a:srgbClr val="298076"/>
                </a:solidFill>
              </a:rPr>
              <a:pPr/>
              <a:t>80</a:t>
            </a:fld>
            <a:endParaRPr lang="fr-FR" altLang="it-IT" sz="900">
              <a:solidFill>
                <a:srgbClr val="298076"/>
              </a:solidFill>
              <a:latin typeface="Times New Roman" pitchFamily="18" charset="0"/>
            </a:endParaRPr>
          </a:p>
        </p:txBody>
      </p:sp>
      <p:sp>
        <p:nvSpPr>
          <p:cNvPr id="372739" name="Rectangle 6"/>
          <p:cNvSpPr>
            <a:spLocks noChangeArrowheads="1"/>
          </p:cNvSpPr>
          <p:nvPr/>
        </p:nvSpPr>
        <p:spPr bwMode="auto">
          <a:xfrm>
            <a:off x="0" y="1214438"/>
            <a:ext cx="457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72740" name="Rectangle 8"/>
          <p:cNvSpPr>
            <a:spLocks noChangeArrowheads="1"/>
          </p:cNvSpPr>
          <p:nvPr/>
        </p:nvSpPr>
        <p:spPr bwMode="auto">
          <a:xfrm>
            <a:off x="1428750" y="6357938"/>
            <a:ext cx="6572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7274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388" y="2133600"/>
            <a:ext cx="4130675"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74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538" y="1341438"/>
            <a:ext cx="4716462"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432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400" dirty="0">
                <a:latin typeface="+mn-lt"/>
              </a:rPr>
              <a:t>South </a:t>
            </a:r>
            <a:r>
              <a:rPr lang="fr-FR" sz="2400" dirty="0" err="1">
                <a:latin typeface="+mn-lt"/>
              </a:rPr>
              <a:t>Korea</a:t>
            </a:r>
            <a:r>
              <a:rPr lang="fr-FR" sz="2400" dirty="0">
                <a:latin typeface="+mn-lt"/>
              </a:rPr>
              <a:t> </a:t>
            </a:r>
            <a:r>
              <a:rPr lang="fr-FR" sz="2400" dirty="0" err="1">
                <a:latin typeface="+mn-lt"/>
              </a:rPr>
              <a:t>specialization</a:t>
            </a:r>
            <a:endParaRPr lang="fr-FR" sz="2400" dirty="0">
              <a:latin typeface="+mn-lt"/>
            </a:endParaRPr>
          </a:p>
        </p:txBody>
      </p:sp>
      <p:sp>
        <p:nvSpPr>
          <p:cNvPr id="373762"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fld id="{18BE3DB2-9668-4838-B99D-974976B504E9}" type="slidenum">
              <a:rPr lang="fr-FR" altLang="it-IT" sz="900">
                <a:solidFill>
                  <a:srgbClr val="298076"/>
                </a:solidFill>
              </a:rPr>
              <a:pPr/>
              <a:t>81</a:t>
            </a:fld>
            <a:endParaRPr lang="fr-FR" altLang="it-IT" sz="900">
              <a:solidFill>
                <a:srgbClr val="298076"/>
              </a:solidFill>
              <a:latin typeface="Times New Roman" pitchFamily="18" charset="0"/>
            </a:endParaRPr>
          </a:p>
        </p:txBody>
      </p:sp>
      <p:sp>
        <p:nvSpPr>
          <p:cNvPr id="373763" name="Rectangle 6"/>
          <p:cNvSpPr>
            <a:spLocks noChangeArrowheads="1"/>
          </p:cNvSpPr>
          <p:nvPr/>
        </p:nvSpPr>
        <p:spPr bwMode="auto">
          <a:xfrm>
            <a:off x="0" y="1285875"/>
            <a:ext cx="457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sz="1200" b="1">
                <a:solidFill>
                  <a:srgbClr val="008080"/>
                </a:solidFill>
              </a:rPr>
              <a:t>Revealed comparative advantages</a:t>
            </a:r>
          </a:p>
          <a:p>
            <a:pPr algn="ctr"/>
            <a:r>
              <a:rPr lang="fr-FR" altLang="it-IT" sz="1200" b="1">
                <a:solidFill>
                  <a:srgbClr val="008080"/>
                </a:solidFill>
              </a:rPr>
              <a:t>1967 – 2010</a:t>
            </a:r>
          </a:p>
          <a:p>
            <a:pPr algn="ctr"/>
            <a:endParaRPr lang="fr-FR" altLang="it-IT" sz="1200" b="1">
              <a:solidFill>
                <a:srgbClr val="008080"/>
              </a:solidFill>
            </a:endParaRPr>
          </a:p>
          <a:p>
            <a:pPr algn="ctr"/>
            <a:r>
              <a:rPr lang="fr-FR" altLang="it-IT">
                <a:solidFill>
                  <a:schemeClr val="tx1"/>
                </a:solidFill>
              </a:rPr>
              <a:t>thousandths of 2005 PPP  GDP in current dollars</a:t>
            </a:r>
            <a:endParaRPr lang="fr-FR" altLang="it-IT"/>
          </a:p>
        </p:txBody>
      </p:sp>
      <p:sp>
        <p:nvSpPr>
          <p:cNvPr id="373764" name="Rectangle 8"/>
          <p:cNvSpPr>
            <a:spLocks noChangeArrowheads="1"/>
          </p:cNvSpPr>
          <p:nvPr/>
        </p:nvSpPr>
        <p:spPr bwMode="auto">
          <a:xfrm>
            <a:off x="1428750" y="6357938"/>
            <a:ext cx="664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bg1"/>
                </a:solidFill>
                <a:latin typeface="Verdana" pitchFamily="34" charset="0"/>
              </a:defRPr>
            </a:lvl1pPr>
            <a:lvl2pPr marL="742950" indent="-285750" eaLnBrk="0" hangingPunct="0">
              <a:defRPr sz="800">
                <a:solidFill>
                  <a:schemeClr val="bg1"/>
                </a:solidFill>
                <a:latin typeface="Verdana" pitchFamily="34" charset="0"/>
              </a:defRPr>
            </a:lvl2pPr>
            <a:lvl3pPr marL="1143000" indent="-228600" eaLnBrk="0" hangingPunct="0">
              <a:defRPr sz="800">
                <a:solidFill>
                  <a:schemeClr val="bg1"/>
                </a:solidFill>
                <a:latin typeface="Verdana" pitchFamily="34" charset="0"/>
              </a:defRPr>
            </a:lvl3pPr>
            <a:lvl4pPr marL="1600200" indent="-228600" eaLnBrk="0" hangingPunct="0">
              <a:defRPr sz="800">
                <a:solidFill>
                  <a:schemeClr val="bg1"/>
                </a:solidFill>
                <a:latin typeface="Verdana" pitchFamily="34" charset="0"/>
              </a:defRPr>
            </a:lvl4pPr>
            <a:lvl5pPr marL="2057400" indent="-228600" eaLnBrk="0" hangingPunct="0">
              <a:defRPr sz="800">
                <a:solidFill>
                  <a:schemeClr val="bg1"/>
                </a:solidFill>
                <a:latin typeface="Verdana" pitchFamily="34" charset="0"/>
              </a:defRPr>
            </a:lvl5pPr>
            <a:lvl6pPr marL="2514600" indent="-228600" eaLnBrk="0" fontAlgn="base" hangingPunct="0">
              <a:spcBef>
                <a:spcPct val="0"/>
              </a:spcBef>
              <a:spcAft>
                <a:spcPct val="0"/>
              </a:spcAft>
              <a:defRPr sz="800">
                <a:solidFill>
                  <a:schemeClr val="bg1"/>
                </a:solidFill>
                <a:latin typeface="Verdana" pitchFamily="34" charset="0"/>
              </a:defRPr>
            </a:lvl6pPr>
            <a:lvl7pPr marL="2971800" indent="-228600" eaLnBrk="0" fontAlgn="base" hangingPunct="0">
              <a:spcBef>
                <a:spcPct val="0"/>
              </a:spcBef>
              <a:spcAft>
                <a:spcPct val="0"/>
              </a:spcAft>
              <a:defRPr sz="800">
                <a:solidFill>
                  <a:schemeClr val="bg1"/>
                </a:solidFill>
                <a:latin typeface="Verdana" pitchFamily="34" charset="0"/>
              </a:defRPr>
            </a:lvl7pPr>
            <a:lvl8pPr marL="3429000" indent="-228600" eaLnBrk="0" fontAlgn="base" hangingPunct="0">
              <a:spcBef>
                <a:spcPct val="0"/>
              </a:spcBef>
              <a:spcAft>
                <a:spcPct val="0"/>
              </a:spcAft>
              <a:defRPr sz="800">
                <a:solidFill>
                  <a:schemeClr val="bg1"/>
                </a:solidFill>
                <a:latin typeface="Verdana" pitchFamily="34" charset="0"/>
              </a:defRPr>
            </a:lvl8pPr>
            <a:lvl9pPr marL="3886200" indent="-228600" eaLnBrk="0" fontAlgn="base" hangingPunct="0">
              <a:spcBef>
                <a:spcPct val="0"/>
              </a:spcBef>
              <a:spcAft>
                <a:spcPct val="0"/>
              </a:spcAft>
              <a:defRPr sz="800">
                <a:solidFill>
                  <a:schemeClr val="bg1"/>
                </a:solidFill>
                <a:latin typeface="Verdana" pitchFamily="34" charset="0"/>
              </a:defRPr>
            </a:lvl9pPr>
          </a:lstStyle>
          <a:p>
            <a:pPr algn="ctr"/>
            <a:r>
              <a:rPr lang="fr-FR" altLang="it-IT" b="1">
                <a:solidFill>
                  <a:schemeClr val="tx1"/>
                </a:solidFill>
              </a:rPr>
              <a:t>Source : CEPII,  CHELEM-International Trade, CHELEM-GDP and CHELEM-Balance of Payments databases</a:t>
            </a:r>
          </a:p>
        </p:txBody>
      </p:sp>
      <p:pic>
        <p:nvPicPr>
          <p:cNvPr id="37376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388" y="1989138"/>
            <a:ext cx="4110037"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6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538" y="1341438"/>
            <a:ext cx="4716462"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56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solidFill>
                  <a:schemeClr val="accent6">
                    <a:lumMod val="75000"/>
                  </a:schemeClr>
                </a:solidFill>
              </a:rPr>
              <a:t>Summary</a:t>
            </a:r>
            <a:r>
              <a:rPr lang="it-IT" dirty="0">
                <a:solidFill>
                  <a:schemeClr val="accent6">
                    <a:lumMod val="75000"/>
                  </a:schemeClr>
                </a:solidFill>
              </a:rPr>
              <a:t>: How can </a:t>
            </a:r>
            <a:r>
              <a:rPr lang="it-IT" dirty="0" err="1">
                <a:solidFill>
                  <a:schemeClr val="accent6">
                    <a:lumMod val="75000"/>
                  </a:schemeClr>
                </a:solidFill>
              </a:rPr>
              <a:t>we</a:t>
            </a:r>
            <a:r>
              <a:rPr lang="it-IT" dirty="0">
                <a:solidFill>
                  <a:schemeClr val="accent6">
                    <a:lumMod val="75000"/>
                  </a:schemeClr>
                </a:solidFill>
              </a:rPr>
              <a:t> </a:t>
            </a:r>
            <a:r>
              <a:rPr lang="it-IT" dirty="0" err="1">
                <a:solidFill>
                  <a:schemeClr val="accent6">
                    <a:lumMod val="75000"/>
                  </a:schemeClr>
                </a:solidFill>
              </a:rPr>
              <a:t>measure</a:t>
            </a:r>
            <a:r>
              <a:rPr lang="it-IT" dirty="0">
                <a:solidFill>
                  <a:schemeClr val="accent6">
                    <a:lumMod val="75000"/>
                  </a:schemeClr>
                </a:solidFill>
              </a:rPr>
              <a:t> comparative </a:t>
            </a:r>
            <a:r>
              <a:rPr lang="it-IT" dirty="0" err="1">
                <a:solidFill>
                  <a:schemeClr val="accent6">
                    <a:lumMod val="75000"/>
                  </a:schemeClr>
                </a:solidFill>
              </a:rPr>
              <a:t>advantage</a:t>
            </a:r>
            <a:r>
              <a:rPr lang="it-IT" dirty="0">
                <a:solidFill>
                  <a:schemeClr val="accent6">
                    <a:lumMod val="75000"/>
                  </a:schemeClr>
                </a:solidFill>
              </a:rPr>
              <a:t>?</a:t>
            </a:r>
          </a:p>
        </p:txBody>
      </p:sp>
      <p:sp>
        <p:nvSpPr>
          <p:cNvPr id="3" name="Segnaposto contenuto 2"/>
          <p:cNvSpPr>
            <a:spLocks noGrp="1"/>
          </p:cNvSpPr>
          <p:nvPr>
            <p:ph idx="1"/>
          </p:nvPr>
        </p:nvSpPr>
        <p:spPr/>
        <p:txBody>
          <a:bodyPr/>
          <a:lstStyle/>
          <a:p>
            <a:r>
              <a:rPr lang="it-IT" dirty="0" err="1"/>
              <a:t>Trade</a:t>
            </a:r>
            <a:r>
              <a:rPr lang="it-IT" dirty="0"/>
              <a:t> balance (positive, CA)</a:t>
            </a:r>
          </a:p>
          <a:p>
            <a:r>
              <a:rPr lang="it-IT" dirty="0" err="1"/>
              <a:t>Normalized</a:t>
            </a:r>
            <a:r>
              <a:rPr lang="it-IT" dirty="0"/>
              <a:t> </a:t>
            </a:r>
            <a:r>
              <a:rPr lang="it-IT" dirty="0" err="1"/>
              <a:t>trade</a:t>
            </a:r>
            <a:r>
              <a:rPr lang="it-IT" dirty="0"/>
              <a:t> balance (positive, CA; zero: </a:t>
            </a:r>
            <a:r>
              <a:rPr lang="it-IT" dirty="0" err="1"/>
              <a:t>balanced</a:t>
            </a:r>
            <a:r>
              <a:rPr lang="it-IT" dirty="0"/>
              <a:t> </a:t>
            </a:r>
            <a:r>
              <a:rPr lang="it-IT" dirty="0" err="1"/>
              <a:t>trade</a:t>
            </a:r>
            <a:r>
              <a:rPr lang="it-IT" dirty="0"/>
              <a:t>)</a:t>
            </a:r>
          </a:p>
          <a:p>
            <a:r>
              <a:rPr lang="it-IT" dirty="0"/>
              <a:t>(</a:t>
            </a:r>
            <a:r>
              <a:rPr lang="it-IT" i="1" dirty="0" err="1"/>
              <a:t>revealed</a:t>
            </a:r>
            <a:r>
              <a:rPr lang="it-IT" i="1" dirty="0"/>
              <a:t> comparative </a:t>
            </a:r>
            <a:r>
              <a:rPr lang="it-IT" i="1" dirty="0" err="1"/>
              <a:t>advantages</a:t>
            </a:r>
            <a:r>
              <a:rPr lang="it-IT" i="1" dirty="0"/>
              <a:t> and </a:t>
            </a:r>
            <a:r>
              <a:rPr lang="it-IT" i="1" dirty="0" err="1"/>
              <a:t>Balassa</a:t>
            </a:r>
            <a:r>
              <a:rPr lang="it-IT" i="1" dirty="0"/>
              <a:t> </a:t>
            </a:r>
            <a:r>
              <a:rPr lang="it-IT" i="1" dirty="0" err="1"/>
              <a:t>Indices</a:t>
            </a:r>
            <a:r>
              <a:rPr lang="it-IT" dirty="0"/>
              <a:t>)</a:t>
            </a:r>
          </a:p>
          <a:p>
            <a:endParaRPr lang="it-IT" dirty="0"/>
          </a:p>
        </p:txBody>
      </p:sp>
    </p:spTree>
    <p:extLst>
      <p:ext uri="{BB962C8B-B14F-4D97-AF65-F5344CB8AC3E}">
        <p14:creationId xmlns:p14="http://schemas.microsoft.com/office/powerpoint/2010/main" val="73033850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3385</Words>
  <Application>Microsoft Office PowerPoint</Application>
  <PresentationFormat>On-screen Show (4:3)</PresentationFormat>
  <Paragraphs>761</Paragraphs>
  <Slides>81</Slides>
  <Notes>35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92" baseType="lpstr">
      <vt:lpstr>Arial</vt:lpstr>
      <vt:lpstr>Bookman Old Style</vt:lpstr>
      <vt:lpstr>Calibri</vt:lpstr>
      <vt:lpstr>Cambria Math</vt:lpstr>
      <vt:lpstr>Helvetica</vt:lpstr>
      <vt:lpstr>Tahoma</vt:lpstr>
      <vt:lpstr>Times New Roman</vt:lpstr>
      <vt:lpstr>Verdana</vt:lpstr>
      <vt:lpstr>Wingdings</vt:lpstr>
      <vt:lpstr>Tema di Office</vt:lpstr>
      <vt:lpstr>Equazione</vt:lpstr>
      <vt:lpstr>Economics and Development International trade, Lecture 3 </vt:lpstr>
      <vt:lpstr>Outline</vt:lpstr>
      <vt:lpstr>Summary so far</vt:lpstr>
      <vt:lpstr>Summary: absolute advantage</vt:lpstr>
      <vt:lpstr>SUMMARY: ABSOLUTE ADVANTAGE</vt:lpstr>
      <vt:lpstr>PowerPoint Presentation</vt:lpstr>
      <vt:lpstr>PowerPoint Presentation</vt:lpstr>
      <vt:lpstr>Summary: comparative advantages</vt:lpstr>
      <vt:lpstr>Summary: How can we measure comparative advantage?</vt:lpstr>
      <vt:lpstr>Normalized trade balance for manufacturing (X-M)/X+M</vt:lpstr>
      <vt:lpstr>Road map</vt:lpstr>
      <vt:lpstr>1. INDEX NUMBERS</vt:lpstr>
      <vt:lpstr>Background: what do they do</vt:lpstr>
      <vt:lpstr>Background: Unit Values (weights)</vt:lpstr>
      <vt:lpstr>Laspeyres Index</vt:lpstr>
      <vt:lpstr>Paasche Index</vt:lpstr>
      <vt:lpstr>Fisher Index</vt:lpstr>
      <vt:lpstr>Value Index</vt:lpstr>
      <vt:lpstr>Unit Values</vt:lpstr>
      <vt:lpstr>Unit Value Index</vt:lpstr>
      <vt:lpstr>Quantity Index</vt:lpstr>
      <vt:lpstr>Value, quantity and Unit Values</vt:lpstr>
      <vt:lpstr>Terms of trade:</vt:lpstr>
      <vt:lpstr>PowerPoint Presentation</vt:lpstr>
      <vt:lpstr>Terms of Trade (cont.)</vt:lpstr>
      <vt:lpstr>UK Terms of trade (long term)</vt:lpstr>
      <vt:lpstr>PowerPoint Presentation</vt:lpstr>
      <vt:lpstr>PowerPoint Presentation</vt:lpstr>
      <vt:lpstr>Terms of trade: food crops vs oil</vt:lpstr>
      <vt:lpstr>ToT: oil vs non-oil developing exporters</vt:lpstr>
      <vt:lpstr>PowerPoint Presentation</vt:lpstr>
      <vt:lpstr>2. INDICES OF INTEGRATION</vt:lpstr>
      <vt:lpstr>The Grubel-Lloyd index of intra-industry trade</vt:lpstr>
      <vt:lpstr>G-L index</vt:lpstr>
      <vt:lpstr>G-L Index</vt:lpstr>
      <vt:lpstr>The Vona index of intra-industry trade</vt:lpstr>
      <vt:lpstr>Intensive vs Extensive Margin</vt:lpstr>
      <vt:lpstr>Definitions of intensive and extensive margins</vt:lpstr>
      <vt:lpstr>Intensive &amp; Extensive margins of trade</vt:lpstr>
      <vt:lpstr>Deardorff: Intensive vs Extensive</vt:lpstr>
      <vt:lpstr>Existing Literature</vt:lpstr>
      <vt:lpstr>More on the Extensive Margin</vt:lpstr>
      <vt:lpstr>Intensive &amp; Extensive margin of Trade</vt:lpstr>
      <vt:lpstr>The extensive margin: number of exporters</vt:lpstr>
      <vt:lpstr>The extensive margins: number of products</vt:lpstr>
      <vt:lpstr>The intensive margin:  average export quantity per firms</vt:lpstr>
      <vt:lpstr>Intensive and extensive margins and trade liberalization</vt:lpstr>
      <vt:lpstr>2.B OTHER INDICES</vt:lpstr>
      <vt:lpstr>Trade openess</vt:lpstr>
      <vt:lpstr>Degree of import penetration</vt:lpstr>
      <vt:lpstr>Import penetration</vt:lpstr>
      <vt:lpstr>Import penetration, 2012</vt:lpstr>
      <vt:lpstr>Import penetration</vt:lpstr>
      <vt:lpstr>Import penetration, Italy</vt:lpstr>
      <vt:lpstr>Import penetration (Germany)</vt:lpstr>
      <vt:lpstr>Propensity to export</vt:lpstr>
      <vt:lpstr>Propensity to export: selected EU countries goods and services</vt:lpstr>
      <vt:lpstr>Distortion due to country dimension</vt:lpstr>
      <vt:lpstr>Normalized propensity to export</vt:lpstr>
      <vt:lpstr>More references on competitiveness</vt:lpstr>
      <vt:lpstr>3. SPECIALIZATION INDICES</vt:lpstr>
      <vt:lpstr>Balassa’s comparative advantage index</vt:lpstr>
      <vt:lpstr>Balassa (cont.)</vt:lpstr>
      <vt:lpstr>PowerPoint Presentation</vt:lpstr>
      <vt:lpstr>Positions of 6 major countries in the textiles chain 1967 – 2010 (net exports, % of world trade in textiles, current dollars)</vt:lpstr>
      <vt:lpstr>Symmetric RCA</vt:lpstr>
      <vt:lpstr>Country Figures </vt:lpstr>
      <vt:lpstr>United States specialization</vt:lpstr>
      <vt:lpstr>China specialization</vt:lpstr>
      <vt:lpstr>France specialization</vt:lpstr>
      <vt:lpstr>Germany specialization</vt:lpstr>
      <vt:lpstr>Turkey specialization</vt:lpstr>
      <vt:lpstr>Japan specialization</vt:lpstr>
      <vt:lpstr>South African Union specialization</vt:lpstr>
      <vt:lpstr>Mexico specialization</vt:lpstr>
      <vt:lpstr>Brazil specialization</vt:lpstr>
      <vt:lpstr>Egypt specialization</vt:lpstr>
      <vt:lpstr>Saudi Arabia specialization</vt:lpstr>
      <vt:lpstr>Nigeria specialization</vt:lpstr>
      <vt:lpstr>India specialization</vt:lpstr>
      <vt:lpstr>South Korea specialization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Giovannetti</dc:creator>
  <cp:lastModifiedBy>Filippo Santi</cp:lastModifiedBy>
  <cp:revision>155</cp:revision>
  <dcterms:created xsi:type="dcterms:W3CDTF">2010-02-06T07:05:34Z</dcterms:created>
  <dcterms:modified xsi:type="dcterms:W3CDTF">2019-09-22T15:00:57Z</dcterms:modified>
</cp:coreProperties>
</file>