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4" r:id="rId3"/>
    <p:sldId id="380" r:id="rId4"/>
    <p:sldId id="361" r:id="rId5"/>
    <p:sldId id="362" r:id="rId6"/>
    <p:sldId id="363" r:id="rId7"/>
    <p:sldId id="378" r:id="rId8"/>
    <p:sldId id="365" r:id="rId9"/>
    <p:sldId id="366" r:id="rId10"/>
    <p:sldId id="367" r:id="rId11"/>
    <p:sldId id="370" r:id="rId12"/>
    <p:sldId id="375" r:id="rId13"/>
    <p:sldId id="369" r:id="rId14"/>
  </p:sldIdLst>
  <p:sldSz cx="9144000" cy="6858000" type="screen4x3"/>
  <p:notesSz cx="9144000" cy="6858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BC8"/>
    <a:srgbClr val="94FA0C"/>
    <a:srgbClr val="FF0000"/>
    <a:srgbClr val="134979"/>
    <a:srgbClr val="003257"/>
    <a:srgbClr val="00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8444" autoAdjust="0"/>
  </p:normalViewPr>
  <p:slideViewPr>
    <p:cSldViewPr snapToGrid="0" snapToObjects="1">
      <p:cViewPr>
        <p:scale>
          <a:sx n="100" d="100"/>
          <a:sy n="100" d="100"/>
        </p:scale>
        <p:origin x="-584" y="704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09/04/19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09/04/19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84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1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31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24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73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54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45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04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17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8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56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pPr/>
              <a:t>09/04/19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886200" y="1430610"/>
            <a:ext cx="5096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Esercitazione 1 – ALFA S.p.A.</a:t>
            </a:r>
          </a:p>
          <a:p>
            <a:endParaRPr lang="it-IT" sz="1600" b="1" dirty="0">
              <a:solidFill>
                <a:schemeClr val="accent1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Break Even Point (BEP) o «soglia tecnica»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95D0A7D6-7892-45BA-B0AD-BA59D243B463}"/>
              </a:ext>
            </a:extLst>
          </p:cNvPr>
          <p:cNvSpPr txBox="1"/>
          <p:nvPr/>
        </p:nvSpPr>
        <p:spPr>
          <a:xfrm>
            <a:off x="4228295" y="4107177"/>
            <a:ext cx="4915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Corso: 	Economia e Gestione delle Imprese (D-L)</a:t>
            </a:r>
          </a:p>
          <a:p>
            <a:endParaRPr lang="it-IT" sz="800" dirty="0"/>
          </a:p>
          <a:p>
            <a:r>
              <a:rPr lang="it-IT" dirty="0"/>
              <a:t>Docenti: 	Monica Faraoni</a:t>
            </a:r>
          </a:p>
          <a:p>
            <a:r>
              <a:rPr lang="it-IT" dirty="0"/>
              <a:t>		Sara De Masi</a:t>
            </a:r>
          </a:p>
          <a:p>
            <a:endParaRPr lang="it-IT" sz="800" dirty="0"/>
          </a:p>
          <a:p>
            <a:r>
              <a:rPr lang="it-IT" dirty="0"/>
              <a:t>A/A: </a:t>
            </a:r>
            <a:r>
              <a:rPr lang="it-IT"/>
              <a:t>	</a:t>
            </a:r>
            <a:r>
              <a:rPr lang="it-IT" smtClean="0"/>
              <a:t>2018-2019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17FF894A-DCF3-4844-A61D-C58476E4478F}"/>
              </a:ext>
            </a:extLst>
          </p:cNvPr>
          <p:cNvSpPr txBox="1"/>
          <p:nvPr/>
        </p:nvSpPr>
        <p:spPr>
          <a:xfrm>
            <a:off x="3943292" y="6510114"/>
            <a:ext cx="209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Tutor:  Elena Cristiana Mortoiu</a:t>
            </a:r>
          </a:p>
        </p:txBody>
      </p: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80CCF29-F1F9-4987-BC14-0680E0648290}"/>
              </a:ext>
            </a:extLst>
          </p:cNvPr>
          <p:cNvSpPr txBox="1"/>
          <p:nvPr/>
        </p:nvSpPr>
        <p:spPr>
          <a:xfrm>
            <a:off x="1590803" y="1532723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B.E.P. =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EC51D10-E3F6-4DF6-BE36-DEA2A6197177}"/>
              </a:ext>
            </a:extLst>
          </p:cNvPr>
          <p:cNvSpPr txBox="1"/>
          <p:nvPr/>
        </p:nvSpPr>
        <p:spPr>
          <a:xfrm>
            <a:off x="2572901" y="1399758"/>
            <a:ext cx="440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Costi Fissi </a:t>
            </a:r>
            <a:r>
              <a:rPr lang="it-IT" b="1" dirty="0"/>
              <a:t>€</a:t>
            </a:r>
          </a:p>
          <a:p>
            <a:pPr algn="ctr"/>
            <a:r>
              <a:rPr lang="it-IT" dirty="0"/>
              <a:t>(</a:t>
            </a:r>
            <a:r>
              <a:rPr lang="it-IT" b="1" dirty="0"/>
              <a:t>Prezzo unitario </a:t>
            </a:r>
            <a:r>
              <a:rPr lang="it-IT" dirty="0"/>
              <a:t>– </a:t>
            </a:r>
            <a:r>
              <a:rPr lang="it-IT" b="1" dirty="0">
                <a:solidFill>
                  <a:srgbClr val="00B050"/>
                </a:solidFill>
              </a:rPr>
              <a:t>Costo Variabile Unitario</a:t>
            </a:r>
            <a:r>
              <a:rPr lang="it-IT" dirty="0"/>
              <a:t>) </a:t>
            </a:r>
            <a:r>
              <a:rPr lang="it-IT" b="1" dirty="0"/>
              <a:t>€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="" xmlns:a16="http://schemas.microsoft.com/office/drawing/2014/main" id="{20160227-464A-4915-9E5F-04230B9A9C66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69577" y="1717389"/>
            <a:ext cx="4470866" cy="5534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79A28100-63CC-43C4-8F54-F14127F5CFAA}"/>
              </a:ext>
            </a:extLst>
          </p:cNvPr>
          <p:cNvSpPr txBox="1"/>
          <p:nvPr/>
        </p:nvSpPr>
        <p:spPr>
          <a:xfrm>
            <a:off x="1590803" y="2904242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B.E.P. =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D39E4AD0-F05B-484E-8735-A8BD4781C4F2}"/>
              </a:ext>
            </a:extLst>
          </p:cNvPr>
          <p:cNvSpPr txBox="1"/>
          <p:nvPr/>
        </p:nvSpPr>
        <p:spPr>
          <a:xfrm>
            <a:off x="4008194" y="2744626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1.717.179 </a:t>
            </a:r>
            <a:r>
              <a:rPr lang="it-IT" b="1" dirty="0"/>
              <a:t>€</a:t>
            </a:r>
          </a:p>
          <a:p>
            <a:pPr algn="ctr"/>
            <a:r>
              <a:rPr lang="it-IT" dirty="0"/>
              <a:t>(</a:t>
            </a:r>
            <a:r>
              <a:rPr lang="it-IT" b="1" dirty="0"/>
              <a:t>1,90 </a:t>
            </a:r>
            <a:r>
              <a:rPr lang="it-IT" dirty="0"/>
              <a:t>– </a:t>
            </a:r>
            <a:r>
              <a:rPr lang="it-IT" b="1" dirty="0">
                <a:solidFill>
                  <a:srgbClr val="00B050"/>
                </a:solidFill>
              </a:rPr>
              <a:t>0,82</a:t>
            </a:r>
            <a:r>
              <a:rPr lang="it-IT" dirty="0"/>
              <a:t>) </a:t>
            </a:r>
            <a:r>
              <a:rPr lang="it-IT" b="1" dirty="0"/>
              <a:t>€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="" xmlns:a16="http://schemas.microsoft.com/office/drawing/2014/main" id="{DEB707EF-FA4A-4B1E-B4A3-AD9040194B10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469577" y="3088908"/>
            <a:ext cx="4470866" cy="5534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="" xmlns:a16="http://schemas.microsoft.com/office/drawing/2014/main" id="{71D161F2-11AF-4B80-825A-EBF4FDD15805}"/>
              </a:ext>
            </a:extLst>
          </p:cNvPr>
          <p:cNvCxnSpPr>
            <a:cxnSpLocks/>
          </p:cNvCxnSpPr>
          <p:nvPr/>
        </p:nvCxnSpPr>
        <p:spPr>
          <a:xfrm flipH="1">
            <a:off x="5128523" y="2765742"/>
            <a:ext cx="257677" cy="29671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="" xmlns:a16="http://schemas.microsoft.com/office/drawing/2014/main" id="{3CCF58F5-C5F1-46C2-AEFE-CFE8A45FC76D}"/>
              </a:ext>
            </a:extLst>
          </p:cNvPr>
          <p:cNvCxnSpPr>
            <a:cxnSpLocks/>
          </p:cNvCxnSpPr>
          <p:nvPr/>
        </p:nvCxnSpPr>
        <p:spPr>
          <a:xfrm flipH="1">
            <a:off x="5257361" y="3095452"/>
            <a:ext cx="257677" cy="29671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C1093D7A-EBAC-44E5-A3E4-A92F2A217ECB}"/>
              </a:ext>
            </a:extLst>
          </p:cNvPr>
          <p:cNvSpPr txBox="1"/>
          <p:nvPr/>
        </p:nvSpPr>
        <p:spPr>
          <a:xfrm>
            <a:off x="6994492" y="2904242"/>
            <a:ext cx="179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= 1.589.981 </a:t>
            </a:r>
            <a:r>
              <a:rPr lang="it-IT" dirty="0"/>
              <a:t>unità di prodotto</a:t>
            </a:r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12BEA7B5-56BC-4A54-910A-B86365DFEBFF}"/>
              </a:ext>
            </a:extLst>
          </p:cNvPr>
          <p:cNvSpPr txBox="1"/>
          <p:nvPr/>
        </p:nvSpPr>
        <p:spPr>
          <a:xfrm>
            <a:off x="938151" y="4214797"/>
            <a:ext cx="784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Quindi, per coprire tutti i costi operativi (costi fissi e costi variabili), al prezzo P = 1,90 € per unità di bene venduto l’impresa deve produrre 1.589.981 unità di prodotto (</a:t>
            </a:r>
            <a:r>
              <a:rPr lang="it-IT" i="1" dirty="0"/>
              <a:t>ergo</a:t>
            </a:r>
            <a:r>
              <a:rPr lang="it-IT" dirty="0"/>
              <a:t> quasi 1.6 milioni di pizze nel ns. esempio).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E4667213-ACA4-494C-8EC5-942F815694B2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Ipotesi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e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calcolo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del BEP    2/2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1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8183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Dati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–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tabella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Excel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85E4F69-1F6C-4FCD-BD8C-F17DE3CC8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8" y="1294709"/>
            <a:ext cx="7076931" cy="4031671"/>
          </a:xfrm>
          <a:prstGeom prst="rect">
            <a:avLst/>
          </a:prstGeom>
        </p:spPr>
      </p:pic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F5A74DE7-C1D9-45E7-BA4B-36B951C9AC95}"/>
              </a:ext>
            </a:extLst>
          </p:cNvPr>
          <p:cNvSpPr/>
          <p:nvPr/>
        </p:nvSpPr>
        <p:spPr>
          <a:xfrm rot="6812796">
            <a:off x="7039634" y="2309063"/>
            <a:ext cx="1698355" cy="1059673"/>
          </a:xfrm>
          <a:custGeom>
            <a:avLst/>
            <a:gdLst>
              <a:gd name="connsiteX0" fmla="*/ 0 w 3463290"/>
              <a:gd name="connsiteY0" fmla="*/ 1485900 h 1485900"/>
              <a:gd name="connsiteX1" fmla="*/ 57150 w 3463290"/>
              <a:gd name="connsiteY1" fmla="*/ 857250 h 1485900"/>
              <a:gd name="connsiteX2" fmla="*/ 102870 w 3463290"/>
              <a:gd name="connsiteY2" fmla="*/ 742950 h 1485900"/>
              <a:gd name="connsiteX3" fmla="*/ 400050 w 3463290"/>
              <a:gd name="connsiteY3" fmla="*/ 1360170 h 1485900"/>
              <a:gd name="connsiteX4" fmla="*/ 525780 w 3463290"/>
              <a:gd name="connsiteY4" fmla="*/ 560070 h 1485900"/>
              <a:gd name="connsiteX5" fmla="*/ 857250 w 3463290"/>
              <a:gd name="connsiteY5" fmla="*/ 1211580 h 1485900"/>
              <a:gd name="connsiteX6" fmla="*/ 1097280 w 3463290"/>
              <a:gd name="connsiteY6" fmla="*/ 434340 h 1485900"/>
              <a:gd name="connsiteX7" fmla="*/ 1371600 w 3463290"/>
              <a:gd name="connsiteY7" fmla="*/ 948690 h 1485900"/>
              <a:gd name="connsiteX8" fmla="*/ 1668780 w 3463290"/>
              <a:gd name="connsiteY8" fmla="*/ 297180 h 1485900"/>
              <a:gd name="connsiteX9" fmla="*/ 2125980 w 3463290"/>
              <a:gd name="connsiteY9" fmla="*/ 640080 h 1485900"/>
              <a:gd name="connsiteX10" fmla="*/ 2343150 w 3463290"/>
              <a:gd name="connsiteY10" fmla="*/ 205740 h 1485900"/>
              <a:gd name="connsiteX11" fmla="*/ 2640330 w 3463290"/>
              <a:gd name="connsiteY11" fmla="*/ 377190 h 1485900"/>
              <a:gd name="connsiteX12" fmla="*/ 2846070 w 3463290"/>
              <a:gd name="connsiteY12" fmla="*/ 91440 h 1485900"/>
              <a:gd name="connsiteX13" fmla="*/ 3086100 w 3463290"/>
              <a:gd name="connsiteY13" fmla="*/ 194310 h 1485900"/>
              <a:gd name="connsiteX14" fmla="*/ 3348990 w 3463290"/>
              <a:gd name="connsiteY14" fmla="*/ 0 h 1485900"/>
              <a:gd name="connsiteX15" fmla="*/ 3463290 w 3463290"/>
              <a:gd name="connsiteY15" fmla="*/ 45720 h 1485900"/>
              <a:gd name="connsiteX16" fmla="*/ 3463290 w 3463290"/>
              <a:gd name="connsiteY16" fmla="*/ 4572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3290" h="1485900">
                <a:moveTo>
                  <a:pt x="0" y="1485900"/>
                </a:moveTo>
                <a:cubicBezTo>
                  <a:pt x="20002" y="1233487"/>
                  <a:pt x="40005" y="981075"/>
                  <a:pt x="57150" y="857250"/>
                </a:cubicBezTo>
                <a:cubicBezTo>
                  <a:pt x="74295" y="733425"/>
                  <a:pt x="45720" y="659130"/>
                  <a:pt x="102870" y="742950"/>
                </a:cubicBezTo>
                <a:cubicBezTo>
                  <a:pt x="160020" y="826770"/>
                  <a:pt x="329565" y="1390650"/>
                  <a:pt x="400050" y="1360170"/>
                </a:cubicBezTo>
                <a:cubicBezTo>
                  <a:pt x="470535" y="1329690"/>
                  <a:pt x="449580" y="584835"/>
                  <a:pt x="525780" y="560070"/>
                </a:cubicBezTo>
                <a:cubicBezTo>
                  <a:pt x="601980" y="535305"/>
                  <a:pt x="762000" y="1232535"/>
                  <a:pt x="857250" y="1211580"/>
                </a:cubicBezTo>
                <a:cubicBezTo>
                  <a:pt x="952500" y="1190625"/>
                  <a:pt x="1011555" y="478155"/>
                  <a:pt x="1097280" y="434340"/>
                </a:cubicBezTo>
                <a:cubicBezTo>
                  <a:pt x="1183005" y="390525"/>
                  <a:pt x="1276350" y="971550"/>
                  <a:pt x="1371600" y="948690"/>
                </a:cubicBezTo>
                <a:cubicBezTo>
                  <a:pt x="1466850" y="925830"/>
                  <a:pt x="1543050" y="348615"/>
                  <a:pt x="1668780" y="297180"/>
                </a:cubicBezTo>
                <a:cubicBezTo>
                  <a:pt x="1794510" y="245745"/>
                  <a:pt x="2013585" y="655320"/>
                  <a:pt x="2125980" y="640080"/>
                </a:cubicBezTo>
                <a:cubicBezTo>
                  <a:pt x="2238375" y="624840"/>
                  <a:pt x="2257425" y="249555"/>
                  <a:pt x="2343150" y="205740"/>
                </a:cubicBezTo>
                <a:cubicBezTo>
                  <a:pt x="2428875" y="161925"/>
                  <a:pt x="2556510" y="396240"/>
                  <a:pt x="2640330" y="377190"/>
                </a:cubicBezTo>
                <a:cubicBezTo>
                  <a:pt x="2724150" y="358140"/>
                  <a:pt x="2771775" y="121920"/>
                  <a:pt x="2846070" y="91440"/>
                </a:cubicBezTo>
                <a:cubicBezTo>
                  <a:pt x="2920365" y="60960"/>
                  <a:pt x="3002280" y="209550"/>
                  <a:pt x="3086100" y="194310"/>
                </a:cubicBezTo>
                <a:cubicBezTo>
                  <a:pt x="3169920" y="179070"/>
                  <a:pt x="3286125" y="24765"/>
                  <a:pt x="3348990" y="0"/>
                </a:cubicBezTo>
                <a:lnTo>
                  <a:pt x="3463290" y="45720"/>
                </a:lnTo>
                <a:lnTo>
                  <a:pt x="3463290" y="45720"/>
                </a:ln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578FF56-0E5E-458E-B846-4C2C864B7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273" y="3829038"/>
            <a:ext cx="243861" cy="274344"/>
          </a:xfrm>
          <a:prstGeom prst="rect">
            <a:avLst/>
          </a:prstGeom>
        </p:spPr>
      </p:pic>
      <p:sp>
        <p:nvSpPr>
          <p:cNvPr id="9" name="Figura a mano libera: forma 8">
            <a:extLst>
              <a:ext uri="{FF2B5EF4-FFF2-40B4-BE49-F238E27FC236}">
                <a16:creationId xmlns="" xmlns:a16="http://schemas.microsoft.com/office/drawing/2014/main" id="{029AA2BD-537F-4929-AB08-F9EAD7E78A7F}"/>
              </a:ext>
            </a:extLst>
          </p:cNvPr>
          <p:cNvSpPr/>
          <p:nvPr/>
        </p:nvSpPr>
        <p:spPr>
          <a:xfrm rot="6606780">
            <a:off x="7500405" y="4442931"/>
            <a:ext cx="1147525" cy="503533"/>
          </a:xfrm>
          <a:custGeom>
            <a:avLst/>
            <a:gdLst>
              <a:gd name="connsiteX0" fmla="*/ 0 w 2080260"/>
              <a:gd name="connsiteY0" fmla="*/ 870709 h 870709"/>
              <a:gd name="connsiteX1" fmla="*/ 262890 w 2080260"/>
              <a:gd name="connsiteY1" fmla="*/ 642109 h 870709"/>
              <a:gd name="connsiteX2" fmla="*/ 651510 w 2080260"/>
              <a:gd name="connsiteY2" fmla="*/ 710689 h 870709"/>
              <a:gd name="connsiteX3" fmla="*/ 902970 w 2080260"/>
              <a:gd name="connsiteY3" fmla="*/ 356359 h 870709"/>
              <a:gd name="connsiteX4" fmla="*/ 1371600 w 2080260"/>
              <a:gd name="connsiteY4" fmla="*/ 584959 h 870709"/>
              <a:gd name="connsiteX5" fmla="*/ 1600200 w 2080260"/>
              <a:gd name="connsiteY5" fmla="*/ 2029 h 870709"/>
              <a:gd name="connsiteX6" fmla="*/ 2080260 w 2080260"/>
              <a:gd name="connsiteY6" fmla="*/ 379219 h 870709"/>
              <a:gd name="connsiteX7" fmla="*/ 2080260 w 2080260"/>
              <a:gd name="connsiteY7" fmla="*/ 379219 h 8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0" h="870709">
                <a:moveTo>
                  <a:pt x="0" y="870709"/>
                </a:moveTo>
                <a:cubicBezTo>
                  <a:pt x="77152" y="769744"/>
                  <a:pt x="154305" y="668779"/>
                  <a:pt x="262890" y="642109"/>
                </a:cubicBezTo>
                <a:cubicBezTo>
                  <a:pt x="371475" y="615439"/>
                  <a:pt x="544830" y="758314"/>
                  <a:pt x="651510" y="710689"/>
                </a:cubicBezTo>
                <a:cubicBezTo>
                  <a:pt x="758190" y="663064"/>
                  <a:pt x="782955" y="377314"/>
                  <a:pt x="902970" y="356359"/>
                </a:cubicBezTo>
                <a:cubicBezTo>
                  <a:pt x="1022985" y="335404"/>
                  <a:pt x="1255395" y="644014"/>
                  <a:pt x="1371600" y="584959"/>
                </a:cubicBezTo>
                <a:cubicBezTo>
                  <a:pt x="1487805" y="525904"/>
                  <a:pt x="1482090" y="36319"/>
                  <a:pt x="1600200" y="2029"/>
                </a:cubicBezTo>
                <a:cubicBezTo>
                  <a:pt x="1718310" y="-32261"/>
                  <a:pt x="2080260" y="379219"/>
                  <a:pt x="2080260" y="379219"/>
                </a:cubicBezTo>
                <a:lnTo>
                  <a:pt x="2080260" y="379219"/>
                </a:lnTo>
              </a:path>
            </a:pathLst>
          </a:custGeom>
          <a:noFill/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arentesi graffa chiusa 3">
            <a:extLst>
              <a:ext uri="{FF2B5EF4-FFF2-40B4-BE49-F238E27FC236}">
                <a16:creationId xmlns="" xmlns:a16="http://schemas.microsoft.com/office/drawing/2014/main" id="{38A1B959-BBC1-422E-946B-92226EA1AC82}"/>
              </a:ext>
            </a:extLst>
          </p:cNvPr>
          <p:cNvSpPr/>
          <p:nvPr/>
        </p:nvSpPr>
        <p:spPr>
          <a:xfrm>
            <a:off x="8254999" y="1848761"/>
            <a:ext cx="280763" cy="1876586"/>
          </a:xfrm>
          <a:prstGeom prst="rightBrac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C5D1161-FCC1-4664-AD81-493CC4BF9BEF}"/>
              </a:ext>
            </a:extLst>
          </p:cNvPr>
          <p:cNvSpPr txBox="1"/>
          <p:nvPr/>
        </p:nvSpPr>
        <p:spPr>
          <a:xfrm rot="5400000">
            <a:off x="8254999" y="2602388"/>
            <a:ext cx="9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PERDITA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="" xmlns:a16="http://schemas.microsoft.com/office/drawing/2014/main" id="{67438B3E-6CC8-40E3-ABC6-1EAA5E9C3F73}"/>
              </a:ext>
            </a:extLst>
          </p:cNvPr>
          <p:cNvSpPr/>
          <p:nvPr/>
        </p:nvSpPr>
        <p:spPr>
          <a:xfrm>
            <a:off x="8255000" y="4075685"/>
            <a:ext cx="280763" cy="1250695"/>
          </a:xfrm>
          <a:prstGeom prst="rightBrac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49B70BEA-F32D-4E8A-8047-CC857195C828}"/>
              </a:ext>
            </a:extLst>
          </p:cNvPr>
          <p:cNvSpPr txBox="1"/>
          <p:nvPr/>
        </p:nvSpPr>
        <p:spPr>
          <a:xfrm rot="5400000">
            <a:off x="8364248" y="451636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UTILE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9FD51362-1AB5-4894-8950-23AA9BF5DBCE}"/>
              </a:ext>
            </a:extLst>
          </p:cNvPr>
          <p:cNvSpPr txBox="1"/>
          <p:nvPr/>
        </p:nvSpPr>
        <p:spPr>
          <a:xfrm>
            <a:off x="8072733" y="3787096"/>
            <a:ext cx="59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B.E.P.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5CF9DF2-6D2A-4431-BA1B-80BDB7C2C845}"/>
              </a:ext>
            </a:extLst>
          </p:cNvPr>
          <p:cNvSpPr txBox="1"/>
          <p:nvPr/>
        </p:nvSpPr>
        <p:spPr>
          <a:xfrm>
            <a:off x="1879153" y="5400351"/>
            <a:ext cx="294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Costi Variabili totali </a:t>
            </a:r>
            <a:r>
              <a:rPr lang="it-IT" sz="1400" dirty="0"/>
              <a:t>= 0,82 * Quantità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1F3AFB46-F357-496A-AEF6-F204BC74AAB1}"/>
              </a:ext>
            </a:extLst>
          </p:cNvPr>
          <p:cNvSpPr txBox="1"/>
          <p:nvPr/>
        </p:nvSpPr>
        <p:spPr>
          <a:xfrm>
            <a:off x="1879153" y="5702444"/>
            <a:ext cx="3608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>
                    <a:lumMod val="50000"/>
                  </a:schemeClr>
                </a:solidFill>
              </a:rPr>
              <a:t>COSTI TOTALI </a:t>
            </a:r>
            <a:r>
              <a:rPr lang="it-IT" sz="1400" dirty="0"/>
              <a:t>= </a:t>
            </a:r>
            <a:r>
              <a:rPr lang="it-IT" sz="1400" dirty="0">
                <a:solidFill>
                  <a:srgbClr val="0070C0"/>
                </a:solidFill>
              </a:rPr>
              <a:t>Costi Fissi </a:t>
            </a:r>
            <a:r>
              <a:rPr lang="it-IT" sz="1400" dirty="0"/>
              <a:t>+ </a:t>
            </a:r>
            <a:r>
              <a:rPr lang="it-IT" sz="1400" dirty="0">
                <a:solidFill>
                  <a:srgbClr val="FF0000"/>
                </a:solidFill>
              </a:rPr>
              <a:t>Costi Variabili totali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E87D76C0-968E-41A1-B46A-CD130191A917}"/>
              </a:ext>
            </a:extLst>
          </p:cNvPr>
          <p:cNvSpPr txBox="1"/>
          <p:nvPr/>
        </p:nvSpPr>
        <p:spPr>
          <a:xfrm>
            <a:off x="1879153" y="5959812"/>
            <a:ext cx="257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C000"/>
                </a:solidFill>
              </a:rPr>
              <a:t>RICAVI TOTALI </a:t>
            </a:r>
            <a:r>
              <a:rPr lang="it-IT" sz="1400" dirty="0"/>
              <a:t>= 1,90 * Quantità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96AF7C28-330A-461C-A36E-5E9FC89ADAFA}"/>
              </a:ext>
            </a:extLst>
          </p:cNvPr>
          <p:cNvSpPr txBox="1"/>
          <p:nvPr/>
        </p:nvSpPr>
        <p:spPr>
          <a:xfrm>
            <a:off x="1879153" y="6285280"/>
            <a:ext cx="3662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Utile o Perdita = </a:t>
            </a:r>
            <a:r>
              <a:rPr lang="it-IT" sz="1400" b="1" dirty="0">
                <a:solidFill>
                  <a:srgbClr val="FFC000"/>
                </a:solidFill>
              </a:rPr>
              <a:t>RICAVI TOTALI –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</a:rPr>
              <a:t>COSTI TOTALI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="" xmlns:a16="http://schemas.microsoft.com/office/drawing/2014/main" id="{534A284E-70BC-4D65-AB47-85A652BEC962}"/>
              </a:ext>
            </a:extLst>
          </p:cNvPr>
          <p:cNvSpPr/>
          <p:nvPr/>
        </p:nvSpPr>
        <p:spPr>
          <a:xfrm>
            <a:off x="4069080" y="3820828"/>
            <a:ext cx="1165860" cy="240311"/>
          </a:xfrm>
          <a:prstGeom prst="ellipse">
            <a:avLst/>
          </a:prstGeom>
          <a:noFill/>
          <a:ln>
            <a:solidFill>
              <a:srgbClr val="FB0B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7C8ECD54-0779-4632-A581-F000A9822439}"/>
              </a:ext>
            </a:extLst>
          </p:cNvPr>
          <p:cNvSpPr/>
          <p:nvPr/>
        </p:nvSpPr>
        <p:spPr>
          <a:xfrm>
            <a:off x="5232278" y="3820601"/>
            <a:ext cx="1165860" cy="240311"/>
          </a:xfrm>
          <a:prstGeom prst="ellipse">
            <a:avLst/>
          </a:prstGeom>
          <a:noFill/>
          <a:ln>
            <a:solidFill>
              <a:srgbClr val="FB0B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24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5" grpId="0"/>
      <p:bldP spid="14" grpId="0" animBg="1"/>
      <p:bldP spid="15" grpId="0"/>
      <p:bldP spid="6" grpId="0"/>
      <p:bldP spid="8" grpId="0"/>
      <p:bldP spid="10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B.E.P.    1/2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B9F63D0-2D49-4FC7-BE4B-B4142E9D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1" y="724667"/>
            <a:ext cx="7920990" cy="559713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22A9142-B874-4967-AE28-65EF337E1D1F}"/>
              </a:ext>
            </a:extLst>
          </p:cNvPr>
          <p:cNvSpPr txBox="1"/>
          <p:nvPr/>
        </p:nvSpPr>
        <p:spPr>
          <a:xfrm>
            <a:off x="673366" y="1284015"/>
            <a:ext cx="123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Costi  Ricavi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563A5510-5993-4BC6-8EEE-9FF5EB8D8A04}"/>
              </a:ext>
            </a:extLst>
          </p:cNvPr>
          <p:cNvSpPr txBox="1"/>
          <p:nvPr/>
        </p:nvSpPr>
        <p:spPr>
          <a:xfrm>
            <a:off x="7637278" y="5457298"/>
            <a:ext cx="123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Quantità</a:t>
            </a:r>
          </a:p>
        </p:txBody>
      </p:sp>
    </p:spTree>
    <p:extLst>
      <p:ext uri="{BB962C8B-B14F-4D97-AF65-F5344CB8AC3E}">
        <p14:creationId xmlns:p14="http://schemas.microsoft.com/office/powerpoint/2010/main" val="15436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B.E.P.    2/2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B339EE9-E22A-4296-B474-432CD74E4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1" y="724667"/>
            <a:ext cx="7920990" cy="559713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="" xmlns:a16="http://schemas.microsoft.com/office/drawing/2014/main" id="{107A4986-7E3C-429F-A407-6EEE772AECC0}"/>
              </a:ext>
            </a:extLst>
          </p:cNvPr>
          <p:cNvSpPr/>
          <p:nvPr/>
        </p:nvSpPr>
        <p:spPr>
          <a:xfrm>
            <a:off x="5532120" y="3257550"/>
            <a:ext cx="148590" cy="17145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>
            <a:extLst>
              <a:ext uri="{FF2B5EF4-FFF2-40B4-BE49-F238E27FC236}">
                <a16:creationId xmlns="" xmlns:a16="http://schemas.microsoft.com/office/drawing/2014/main" id="{D0B1266C-5EA5-40C2-99A1-8AAD4B1EAA50}"/>
              </a:ext>
            </a:extLst>
          </p:cNvPr>
          <p:cNvSpPr/>
          <p:nvPr/>
        </p:nvSpPr>
        <p:spPr>
          <a:xfrm rot="19343018">
            <a:off x="4845661" y="5273455"/>
            <a:ext cx="950044" cy="225074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="" xmlns:a16="http://schemas.microsoft.com/office/drawing/2014/main" id="{8E5D159B-AE05-49E9-852E-E6EF94A96567}"/>
              </a:ext>
            </a:extLst>
          </p:cNvPr>
          <p:cNvSpPr/>
          <p:nvPr/>
        </p:nvSpPr>
        <p:spPr>
          <a:xfrm>
            <a:off x="1908810" y="3429000"/>
            <a:ext cx="3463290" cy="1474470"/>
          </a:xfrm>
          <a:custGeom>
            <a:avLst/>
            <a:gdLst>
              <a:gd name="connsiteX0" fmla="*/ 0 w 3463290"/>
              <a:gd name="connsiteY0" fmla="*/ 1485900 h 1485900"/>
              <a:gd name="connsiteX1" fmla="*/ 57150 w 3463290"/>
              <a:gd name="connsiteY1" fmla="*/ 857250 h 1485900"/>
              <a:gd name="connsiteX2" fmla="*/ 102870 w 3463290"/>
              <a:gd name="connsiteY2" fmla="*/ 742950 h 1485900"/>
              <a:gd name="connsiteX3" fmla="*/ 400050 w 3463290"/>
              <a:gd name="connsiteY3" fmla="*/ 1360170 h 1485900"/>
              <a:gd name="connsiteX4" fmla="*/ 525780 w 3463290"/>
              <a:gd name="connsiteY4" fmla="*/ 560070 h 1485900"/>
              <a:gd name="connsiteX5" fmla="*/ 857250 w 3463290"/>
              <a:gd name="connsiteY5" fmla="*/ 1211580 h 1485900"/>
              <a:gd name="connsiteX6" fmla="*/ 1097280 w 3463290"/>
              <a:gd name="connsiteY6" fmla="*/ 434340 h 1485900"/>
              <a:gd name="connsiteX7" fmla="*/ 1371600 w 3463290"/>
              <a:gd name="connsiteY7" fmla="*/ 948690 h 1485900"/>
              <a:gd name="connsiteX8" fmla="*/ 1668780 w 3463290"/>
              <a:gd name="connsiteY8" fmla="*/ 297180 h 1485900"/>
              <a:gd name="connsiteX9" fmla="*/ 2125980 w 3463290"/>
              <a:gd name="connsiteY9" fmla="*/ 640080 h 1485900"/>
              <a:gd name="connsiteX10" fmla="*/ 2343150 w 3463290"/>
              <a:gd name="connsiteY10" fmla="*/ 205740 h 1485900"/>
              <a:gd name="connsiteX11" fmla="*/ 2640330 w 3463290"/>
              <a:gd name="connsiteY11" fmla="*/ 377190 h 1485900"/>
              <a:gd name="connsiteX12" fmla="*/ 2846070 w 3463290"/>
              <a:gd name="connsiteY12" fmla="*/ 91440 h 1485900"/>
              <a:gd name="connsiteX13" fmla="*/ 3086100 w 3463290"/>
              <a:gd name="connsiteY13" fmla="*/ 194310 h 1485900"/>
              <a:gd name="connsiteX14" fmla="*/ 3348990 w 3463290"/>
              <a:gd name="connsiteY14" fmla="*/ 0 h 1485900"/>
              <a:gd name="connsiteX15" fmla="*/ 3463290 w 3463290"/>
              <a:gd name="connsiteY15" fmla="*/ 45720 h 1485900"/>
              <a:gd name="connsiteX16" fmla="*/ 3463290 w 3463290"/>
              <a:gd name="connsiteY16" fmla="*/ 4572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3290" h="1485900">
                <a:moveTo>
                  <a:pt x="0" y="1485900"/>
                </a:moveTo>
                <a:cubicBezTo>
                  <a:pt x="20002" y="1233487"/>
                  <a:pt x="40005" y="981075"/>
                  <a:pt x="57150" y="857250"/>
                </a:cubicBezTo>
                <a:cubicBezTo>
                  <a:pt x="74295" y="733425"/>
                  <a:pt x="45720" y="659130"/>
                  <a:pt x="102870" y="742950"/>
                </a:cubicBezTo>
                <a:cubicBezTo>
                  <a:pt x="160020" y="826770"/>
                  <a:pt x="329565" y="1390650"/>
                  <a:pt x="400050" y="1360170"/>
                </a:cubicBezTo>
                <a:cubicBezTo>
                  <a:pt x="470535" y="1329690"/>
                  <a:pt x="449580" y="584835"/>
                  <a:pt x="525780" y="560070"/>
                </a:cubicBezTo>
                <a:cubicBezTo>
                  <a:pt x="601980" y="535305"/>
                  <a:pt x="762000" y="1232535"/>
                  <a:pt x="857250" y="1211580"/>
                </a:cubicBezTo>
                <a:cubicBezTo>
                  <a:pt x="952500" y="1190625"/>
                  <a:pt x="1011555" y="478155"/>
                  <a:pt x="1097280" y="434340"/>
                </a:cubicBezTo>
                <a:cubicBezTo>
                  <a:pt x="1183005" y="390525"/>
                  <a:pt x="1276350" y="971550"/>
                  <a:pt x="1371600" y="948690"/>
                </a:cubicBezTo>
                <a:cubicBezTo>
                  <a:pt x="1466850" y="925830"/>
                  <a:pt x="1543050" y="348615"/>
                  <a:pt x="1668780" y="297180"/>
                </a:cubicBezTo>
                <a:cubicBezTo>
                  <a:pt x="1794510" y="245745"/>
                  <a:pt x="2013585" y="655320"/>
                  <a:pt x="2125980" y="640080"/>
                </a:cubicBezTo>
                <a:cubicBezTo>
                  <a:pt x="2238375" y="624840"/>
                  <a:pt x="2257425" y="249555"/>
                  <a:pt x="2343150" y="205740"/>
                </a:cubicBezTo>
                <a:cubicBezTo>
                  <a:pt x="2428875" y="161925"/>
                  <a:pt x="2556510" y="396240"/>
                  <a:pt x="2640330" y="377190"/>
                </a:cubicBezTo>
                <a:cubicBezTo>
                  <a:pt x="2724150" y="358140"/>
                  <a:pt x="2771775" y="121920"/>
                  <a:pt x="2846070" y="91440"/>
                </a:cubicBezTo>
                <a:cubicBezTo>
                  <a:pt x="2920365" y="60960"/>
                  <a:pt x="3002280" y="209550"/>
                  <a:pt x="3086100" y="194310"/>
                </a:cubicBezTo>
                <a:cubicBezTo>
                  <a:pt x="3169920" y="179070"/>
                  <a:pt x="3286125" y="24765"/>
                  <a:pt x="3348990" y="0"/>
                </a:cubicBezTo>
                <a:lnTo>
                  <a:pt x="3463290" y="45720"/>
                </a:lnTo>
                <a:lnTo>
                  <a:pt x="3463290" y="45720"/>
                </a:ln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B615B698-8A34-41EC-A302-13ED0BAA97D0}"/>
              </a:ext>
            </a:extLst>
          </p:cNvPr>
          <p:cNvSpPr/>
          <p:nvPr/>
        </p:nvSpPr>
        <p:spPr>
          <a:xfrm>
            <a:off x="5955030" y="2421131"/>
            <a:ext cx="2080260" cy="870709"/>
          </a:xfrm>
          <a:custGeom>
            <a:avLst/>
            <a:gdLst>
              <a:gd name="connsiteX0" fmla="*/ 0 w 2080260"/>
              <a:gd name="connsiteY0" fmla="*/ 870709 h 870709"/>
              <a:gd name="connsiteX1" fmla="*/ 262890 w 2080260"/>
              <a:gd name="connsiteY1" fmla="*/ 642109 h 870709"/>
              <a:gd name="connsiteX2" fmla="*/ 651510 w 2080260"/>
              <a:gd name="connsiteY2" fmla="*/ 710689 h 870709"/>
              <a:gd name="connsiteX3" fmla="*/ 902970 w 2080260"/>
              <a:gd name="connsiteY3" fmla="*/ 356359 h 870709"/>
              <a:gd name="connsiteX4" fmla="*/ 1371600 w 2080260"/>
              <a:gd name="connsiteY4" fmla="*/ 584959 h 870709"/>
              <a:gd name="connsiteX5" fmla="*/ 1600200 w 2080260"/>
              <a:gd name="connsiteY5" fmla="*/ 2029 h 870709"/>
              <a:gd name="connsiteX6" fmla="*/ 2080260 w 2080260"/>
              <a:gd name="connsiteY6" fmla="*/ 379219 h 870709"/>
              <a:gd name="connsiteX7" fmla="*/ 2080260 w 2080260"/>
              <a:gd name="connsiteY7" fmla="*/ 379219 h 8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0" h="870709">
                <a:moveTo>
                  <a:pt x="0" y="870709"/>
                </a:moveTo>
                <a:cubicBezTo>
                  <a:pt x="77152" y="769744"/>
                  <a:pt x="154305" y="668779"/>
                  <a:pt x="262890" y="642109"/>
                </a:cubicBezTo>
                <a:cubicBezTo>
                  <a:pt x="371475" y="615439"/>
                  <a:pt x="544830" y="758314"/>
                  <a:pt x="651510" y="710689"/>
                </a:cubicBezTo>
                <a:cubicBezTo>
                  <a:pt x="758190" y="663064"/>
                  <a:pt x="782955" y="377314"/>
                  <a:pt x="902970" y="356359"/>
                </a:cubicBezTo>
                <a:cubicBezTo>
                  <a:pt x="1022985" y="335404"/>
                  <a:pt x="1255395" y="644014"/>
                  <a:pt x="1371600" y="584959"/>
                </a:cubicBezTo>
                <a:cubicBezTo>
                  <a:pt x="1487805" y="525904"/>
                  <a:pt x="1482090" y="36319"/>
                  <a:pt x="1600200" y="2029"/>
                </a:cubicBezTo>
                <a:cubicBezTo>
                  <a:pt x="1718310" y="-32261"/>
                  <a:pt x="2080260" y="379219"/>
                  <a:pt x="2080260" y="379219"/>
                </a:cubicBezTo>
                <a:lnTo>
                  <a:pt x="2080260" y="379219"/>
                </a:lnTo>
              </a:path>
            </a:pathLst>
          </a:custGeom>
          <a:noFill/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B890120-E133-4741-A72F-34C0AB638C50}"/>
              </a:ext>
            </a:extLst>
          </p:cNvPr>
          <p:cNvSpPr txBox="1"/>
          <p:nvPr/>
        </p:nvSpPr>
        <p:spPr>
          <a:xfrm>
            <a:off x="673366" y="1284015"/>
            <a:ext cx="123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Costi  Ricavi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BCF84886-C55C-45EA-AC11-62AF96917D71}"/>
              </a:ext>
            </a:extLst>
          </p:cNvPr>
          <p:cNvSpPr txBox="1"/>
          <p:nvPr/>
        </p:nvSpPr>
        <p:spPr>
          <a:xfrm>
            <a:off x="7637278" y="5457298"/>
            <a:ext cx="123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Quantità</a:t>
            </a:r>
          </a:p>
        </p:txBody>
      </p:sp>
    </p:spTree>
    <p:extLst>
      <p:ext uri="{BB962C8B-B14F-4D97-AF65-F5344CB8AC3E}">
        <p14:creationId xmlns:p14="http://schemas.microsoft.com/office/powerpoint/2010/main" val="62908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Informazioni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sull’impresa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ALFA S.p.A.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FDFB382-EA6D-47E3-8610-10DD0626810B}"/>
              </a:ext>
            </a:extLst>
          </p:cNvPr>
          <p:cNvSpPr txBox="1"/>
          <p:nvPr/>
        </p:nvSpPr>
        <p:spPr>
          <a:xfrm>
            <a:off x="1463040" y="2136338"/>
            <a:ext cx="56431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ALFA S.p.A., denominazione filtrata per privacy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Attività realmente esistente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Azienda collocata in Toscana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Settore alimentare (produce pizze, panini, focacce ecc.)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Dati di bilancio: Conto Economico al 31/12/2015</a:t>
            </a:r>
          </a:p>
        </p:txBody>
      </p:sp>
    </p:spTree>
    <p:extLst>
      <p:ext uri="{BB962C8B-B14F-4D97-AF65-F5344CB8AC3E}">
        <p14:creationId xmlns:p14="http://schemas.microsoft.com/office/powerpoint/2010/main" val="118056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Conto Economico di ALFA </a:t>
            </a:r>
            <a:r>
              <a:rPr lang="it-IT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S.p.A</a:t>
            </a:r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1/3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29C2B9F-14AF-4CCE-A538-BD01D6F78355}"/>
              </a:ext>
            </a:extLst>
          </p:cNvPr>
          <p:cNvSpPr txBox="1"/>
          <p:nvPr/>
        </p:nvSpPr>
        <p:spPr>
          <a:xfrm>
            <a:off x="-8444" y="6490642"/>
            <a:ext cx="1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Esercitazione 1: Break Even Point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50B98F1-EDE3-4366-B1D7-E936CF686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3"/>
          <a:stretch/>
        </p:blipFill>
        <p:spPr>
          <a:xfrm>
            <a:off x="1954734" y="685274"/>
            <a:ext cx="4922988" cy="55787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4039F00C-24E0-4B91-A7E9-78D1AB280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755"/>
          <a:stretch/>
        </p:blipFill>
        <p:spPr>
          <a:xfrm>
            <a:off x="1966591" y="6264909"/>
            <a:ext cx="4899274" cy="571223"/>
          </a:xfrm>
          <a:prstGeom prst="rect">
            <a:avLst/>
          </a:prstGeom>
        </p:spPr>
      </p:pic>
      <p:sp>
        <p:nvSpPr>
          <p:cNvPr id="9" name="Parentesi graffa chiusa 8">
            <a:extLst>
              <a:ext uri="{FF2B5EF4-FFF2-40B4-BE49-F238E27FC236}">
                <a16:creationId xmlns="" xmlns:a16="http://schemas.microsoft.com/office/drawing/2014/main" id="{8DDD5CCD-4F01-4A3B-9AFC-43E5E7DBB6D0}"/>
              </a:ext>
            </a:extLst>
          </p:cNvPr>
          <p:cNvSpPr/>
          <p:nvPr/>
        </p:nvSpPr>
        <p:spPr>
          <a:xfrm>
            <a:off x="7033494" y="1085850"/>
            <a:ext cx="510306" cy="575028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29BF3CCB-AF5A-411B-9F6B-019E1DEE69F8}"/>
              </a:ext>
            </a:extLst>
          </p:cNvPr>
          <p:cNvSpPr txBox="1"/>
          <p:nvPr/>
        </p:nvSpPr>
        <p:spPr>
          <a:xfrm>
            <a:off x="7635565" y="3497530"/>
            <a:ext cx="126521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/>
              <a:t>Area </a:t>
            </a:r>
          </a:p>
          <a:p>
            <a:pPr algn="ctr"/>
            <a:r>
              <a:rPr lang="it-IT" b="1" dirty="0"/>
              <a:t>OPERATIVA</a:t>
            </a:r>
          </a:p>
        </p:txBody>
      </p:sp>
    </p:spTree>
    <p:extLst>
      <p:ext uri="{BB962C8B-B14F-4D97-AF65-F5344CB8AC3E}">
        <p14:creationId xmlns:p14="http://schemas.microsoft.com/office/powerpoint/2010/main" val="116167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369FD1C-737F-427F-98C7-5AEDF9FBBFDE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Conto Economico di ALFA </a:t>
            </a:r>
            <a:r>
              <a:rPr lang="it-IT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S.p.A</a:t>
            </a:r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2/3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3EB85DA-247E-4DBB-B14D-15D6F289E7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48" b="29667"/>
          <a:stretch/>
        </p:blipFill>
        <p:spPr>
          <a:xfrm>
            <a:off x="1684135" y="982981"/>
            <a:ext cx="5151003" cy="5634310"/>
          </a:xfrm>
          <a:prstGeom prst="rect">
            <a:avLst/>
          </a:prstGeom>
        </p:spPr>
      </p:pic>
      <p:sp>
        <p:nvSpPr>
          <p:cNvPr id="4" name="Parentesi graffa chiusa 3">
            <a:extLst>
              <a:ext uri="{FF2B5EF4-FFF2-40B4-BE49-F238E27FC236}">
                <a16:creationId xmlns="" xmlns:a16="http://schemas.microsoft.com/office/drawing/2014/main" id="{CD4D8F2F-3D0F-4933-AEC1-4E8A9FAA1485}"/>
              </a:ext>
            </a:extLst>
          </p:cNvPr>
          <p:cNvSpPr/>
          <p:nvPr/>
        </p:nvSpPr>
        <p:spPr>
          <a:xfrm>
            <a:off x="6661957" y="1245870"/>
            <a:ext cx="745726" cy="53714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0C4CC208-7B39-4AC2-A34F-ED8055E3F279}"/>
              </a:ext>
            </a:extLst>
          </p:cNvPr>
          <p:cNvSpPr txBox="1"/>
          <p:nvPr/>
        </p:nvSpPr>
        <p:spPr>
          <a:xfrm>
            <a:off x="7408170" y="3500564"/>
            <a:ext cx="143661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Area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FINANZIARIA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6F7FA80-9EBD-4AA9-8E42-DC3459269CAE}"/>
              </a:ext>
            </a:extLst>
          </p:cNvPr>
          <p:cNvSpPr txBox="1"/>
          <p:nvPr/>
        </p:nvSpPr>
        <p:spPr>
          <a:xfrm>
            <a:off x="-8444" y="6490642"/>
            <a:ext cx="1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Esercitazione 1: Break Even Point</a:t>
            </a:r>
          </a:p>
        </p:txBody>
      </p:sp>
    </p:spTree>
    <p:extLst>
      <p:ext uri="{BB962C8B-B14F-4D97-AF65-F5344CB8AC3E}">
        <p14:creationId xmlns:p14="http://schemas.microsoft.com/office/powerpoint/2010/main" val="24030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7F5FFF7-8F8A-47CB-A540-5AFBBEFA8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124"/>
          <a:stretch/>
        </p:blipFill>
        <p:spPr>
          <a:xfrm>
            <a:off x="1538353" y="2804844"/>
            <a:ext cx="4863811" cy="3696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ACCAA2A-F5DF-4F6B-BBF8-9B8C1724C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54" y="3192575"/>
            <a:ext cx="4863810" cy="3593815"/>
          </a:xfrm>
          <a:prstGeom prst="rect">
            <a:avLst/>
          </a:prstGeom>
        </p:spPr>
      </p:pic>
      <p:sp>
        <p:nvSpPr>
          <p:cNvPr id="6" name="Parentesi graffa chiusa 5">
            <a:extLst>
              <a:ext uri="{FF2B5EF4-FFF2-40B4-BE49-F238E27FC236}">
                <a16:creationId xmlns="" xmlns:a16="http://schemas.microsoft.com/office/drawing/2014/main" id="{8EA1A43A-CC62-4EA8-8CF1-CD3D69707819}"/>
              </a:ext>
            </a:extLst>
          </p:cNvPr>
          <p:cNvSpPr/>
          <p:nvPr/>
        </p:nvSpPr>
        <p:spPr>
          <a:xfrm>
            <a:off x="6465778" y="2804844"/>
            <a:ext cx="308610" cy="22444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543DCC0-B031-48B3-85C6-086DC106D9DC}"/>
              </a:ext>
            </a:extLst>
          </p:cNvPr>
          <p:cNvSpPr txBox="1"/>
          <p:nvPr/>
        </p:nvSpPr>
        <p:spPr>
          <a:xfrm>
            <a:off x="6992307" y="3465305"/>
            <a:ext cx="178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Area</a:t>
            </a:r>
          </a:p>
          <a:p>
            <a:pPr algn="ctr"/>
            <a:r>
              <a:rPr lang="it-IT" b="1" dirty="0"/>
              <a:t>STRAORDINARIA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="" xmlns:a16="http://schemas.microsoft.com/office/drawing/2014/main" id="{795987FF-2D18-44F8-89A7-D7C116C35701}"/>
              </a:ext>
            </a:extLst>
          </p:cNvPr>
          <p:cNvSpPr/>
          <p:nvPr/>
        </p:nvSpPr>
        <p:spPr>
          <a:xfrm>
            <a:off x="6491242" y="5143743"/>
            <a:ext cx="308610" cy="16299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C0FCB37-7165-4AE6-B8D8-6063B2D43F1A}"/>
              </a:ext>
            </a:extLst>
          </p:cNvPr>
          <p:cNvSpPr txBox="1"/>
          <p:nvPr/>
        </p:nvSpPr>
        <p:spPr>
          <a:xfrm>
            <a:off x="6926182" y="5405145"/>
            <a:ext cx="1360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Area del </a:t>
            </a:r>
          </a:p>
          <a:p>
            <a:pPr algn="ctr"/>
            <a:r>
              <a:rPr lang="it-IT" b="1" dirty="0"/>
              <a:t>RISULTATO </a:t>
            </a:r>
          </a:p>
          <a:p>
            <a:pPr algn="ctr"/>
            <a:r>
              <a:rPr lang="it-IT" b="1" dirty="0"/>
              <a:t>D’ESERCIZIO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AEE08FB7-E523-4BD5-AE62-C1750681F393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Conto Economico di ALFA </a:t>
            </a:r>
            <a:r>
              <a:rPr lang="it-IT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S.p.A</a:t>
            </a:r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3/3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BE93F160-24ED-4EC6-A79F-00AECE6F5B4F}"/>
              </a:ext>
            </a:extLst>
          </p:cNvPr>
          <p:cNvSpPr txBox="1"/>
          <p:nvPr/>
        </p:nvSpPr>
        <p:spPr>
          <a:xfrm>
            <a:off x="-8444" y="6490642"/>
            <a:ext cx="1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Esercitazione 1: Break Even Point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5C58F2E-BF43-46E1-A636-D51B14AB5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354" y="745727"/>
            <a:ext cx="4952888" cy="20591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DB075D6-4BC8-4FDF-BADF-9604642D9479}"/>
              </a:ext>
            </a:extLst>
          </p:cNvPr>
          <p:cNvSpPr txBox="1"/>
          <p:nvPr/>
        </p:nvSpPr>
        <p:spPr>
          <a:xfrm>
            <a:off x="6860891" y="1311072"/>
            <a:ext cx="148951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Area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FINANZIARIA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(rettifiche)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="" xmlns:a16="http://schemas.microsoft.com/office/drawing/2014/main" id="{329E92FD-3A66-4520-B9AF-650552D99EFD}"/>
              </a:ext>
            </a:extLst>
          </p:cNvPr>
          <p:cNvSpPr/>
          <p:nvPr/>
        </p:nvSpPr>
        <p:spPr>
          <a:xfrm>
            <a:off x="6473606" y="778185"/>
            <a:ext cx="308610" cy="19942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3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Cosa ci serve per il calcolo del </a:t>
            </a:r>
            <a:r>
              <a:rPr lang="it-IT" sz="2000" b="1" i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Break Even Point </a:t>
            </a:r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?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BCFAD68-3A47-4369-9989-BDFBEC515CCD}"/>
              </a:ext>
            </a:extLst>
          </p:cNvPr>
          <p:cNvSpPr txBox="1"/>
          <p:nvPr/>
        </p:nvSpPr>
        <p:spPr>
          <a:xfrm>
            <a:off x="1603389" y="1449824"/>
            <a:ext cx="6435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Solo l’Area </a:t>
            </a:r>
            <a:r>
              <a:rPr lang="it-IT" b="1" dirty="0"/>
              <a:t>OPERATIVA</a:t>
            </a:r>
            <a:r>
              <a:rPr lang="it-IT" dirty="0"/>
              <a:t>:</a:t>
            </a:r>
          </a:p>
          <a:p>
            <a:r>
              <a:rPr lang="it-IT" dirty="0"/>
              <a:t>	- costi operativi: fissi (CF) e variabili unitari (CVU)</a:t>
            </a:r>
          </a:p>
          <a:p>
            <a:r>
              <a:rPr lang="it-IT" dirty="0"/>
              <a:t>	- ricavi operativi: prezzo unitario di vendita dei beni/servizi  (P)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7194C16-ACAA-4CBD-9002-C5E96EA51DCB}"/>
              </a:ext>
            </a:extLst>
          </p:cNvPr>
          <p:cNvSpPr txBox="1"/>
          <p:nvPr/>
        </p:nvSpPr>
        <p:spPr>
          <a:xfrm>
            <a:off x="1039160" y="1232654"/>
            <a:ext cx="56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7831959-4F61-416B-BD7A-DD093682086A}"/>
              </a:ext>
            </a:extLst>
          </p:cNvPr>
          <p:cNvSpPr txBox="1"/>
          <p:nvPr/>
        </p:nvSpPr>
        <p:spPr>
          <a:xfrm>
            <a:off x="1603389" y="4017224"/>
            <a:ext cx="704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Anche l’area FINANZIARIA: costo del debito di finanziamento (banche e obbligazioni)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337FC1C9-FCA2-4B1F-9621-0157E684B2F2}"/>
              </a:ext>
            </a:extLst>
          </p:cNvPr>
          <p:cNvSpPr txBox="1"/>
          <p:nvPr/>
        </p:nvSpPr>
        <p:spPr>
          <a:xfrm>
            <a:off x="1039160" y="3892730"/>
            <a:ext cx="56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A758E8B-9FAC-400B-BB62-90D7D45EB43E}"/>
              </a:ext>
            </a:extLst>
          </p:cNvPr>
          <p:cNvSpPr txBox="1"/>
          <p:nvPr/>
        </p:nvSpPr>
        <p:spPr>
          <a:xfrm>
            <a:off x="1606578" y="5558835"/>
            <a:ext cx="548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Tutte le aree OPERATIVA FINANZIARIA E STRAORDIANRIA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08C04029-1A97-49A1-9E16-936CC0FDDBE0}"/>
              </a:ext>
            </a:extLst>
          </p:cNvPr>
          <p:cNvSpPr txBox="1"/>
          <p:nvPr/>
        </p:nvSpPr>
        <p:spPr>
          <a:xfrm>
            <a:off x="1035971" y="5358780"/>
            <a:ext cx="56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0BC2386A-632F-44AC-9A4D-1865811DEC82}"/>
              </a:ext>
            </a:extLst>
          </p:cNvPr>
          <p:cNvSpPr txBox="1"/>
          <p:nvPr/>
        </p:nvSpPr>
        <p:spPr>
          <a:xfrm>
            <a:off x="2410950" y="2554958"/>
            <a:ext cx="87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B.E.P. =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3B94F249-049C-4558-A589-957A75F9ADFE}"/>
              </a:ext>
            </a:extLst>
          </p:cNvPr>
          <p:cNvSpPr txBox="1"/>
          <p:nvPr/>
        </p:nvSpPr>
        <p:spPr>
          <a:xfrm>
            <a:off x="3242945" y="2427296"/>
            <a:ext cx="4326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Costi Fissi </a:t>
            </a:r>
            <a:r>
              <a:rPr lang="it-IT" b="1" dirty="0"/>
              <a:t>€</a:t>
            </a:r>
          </a:p>
          <a:p>
            <a:pPr algn="ctr"/>
            <a:r>
              <a:rPr lang="it-IT" dirty="0"/>
              <a:t>(Prezzo unitario – Costo Variabile Unitario) </a:t>
            </a:r>
            <a:r>
              <a:rPr lang="it-IT" b="1" dirty="0"/>
              <a:t>€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="" xmlns:a16="http://schemas.microsoft.com/office/drawing/2014/main" id="{F4226DC2-322C-4E29-AB3C-39655E011C73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3242945" y="2750462"/>
            <a:ext cx="4326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FE992DD5-A55C-410D-BD02-1B00E91B5DA1}"/>
              </a:ext>
            </a:extLst>
          </p:cNvPr>
          <p:cNvSpPr txBox="1"/>
          <p:nvPr/>
        </p:nvSpPr>
        <p:spPr>
          <a:xfrm>
            <a:off x="1612372" y="3086211"/>
            <a:ext cx="6923391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00" dirty="0"/>
              <a:t>Il B.E.P. indica il </a:t>
            </a:r>
            <a:r>
              <a:rPr lang="it-IT" sz="1300" b="1" dirty="0"/>
              <a:t>numero minimo</a:t>
            </a:r>
            <a:r>
              <a:rPr lang="it-IT" sz="1300" dirty="0"/>
              <a:t> di unità (es. quantità </a:t>
            </a:r>
            <a:r>
              <a:rPr lang="it-IT" sz="1400" b="1" dirty="0"/>
              <a:t>Q*</a:t>
            </a:r>
            <a:r>
              <a:rPr lang="it-IT" sz="1300" dirty="0"/>
              <a:t> minimo di pizze) che è necessario produrre e vendere al fine di coprire interamente i </a:t>
            </a:r>
            <a:r>
              <a:rPr lang="it-IT" sz="1300" i="1" u="sng" dirty="0"/>
              <a:t>costi operativi </a:t>
            </a:r>
            <a:r>
              <a:rPr lang="it-IT" sz="1300" dirty="0"/>
              <a:t>sostenuti dall’impresa.</a:t>
            </a:r>
            <a:endParaRPr lang="it-IT" sz="1300" i="1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="" xmlns:a16="http://schemas.microsoft.com/office/drawing/2014/main" id="{A7DDFF34-EACE-4573-8FF0-2C0A8B0ACCC2}"/>
              </a:ext>
            </a:extLst>
          </p:cNvPr>
          <p:cNvCxnSpPr>
            <a:cxnSpLocks/>
          </p:cNvCxnSpPr>
          <p:nvPr/>
        </p:nvCxnSpPr>
        <p:spPr>
          <a:xfrm flipH="1">
            <a:off x="5734165" y="2453744"/>
            <a:ext cx="257677" cy="29671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="" xmlns:a16="http://schemas.microsoft.com/office/drawing/2014/main" id="{FF3296E6-BB0F-4304-AD33-5A0C47DAEDCC}"/>
              </a:ext>
            </a:extLst>
          </p:cNvPr>
          <p:cNvCxnSpPr>
            <a:cxnSpLocks/>
          </p:cNvCxnSpPr>
          <p:nvPr/>
        </p:nvCxnSpPr>
        <p:spPr>
          <a:xfrm flipH="1">
            <a:off x="7281330" y="2710537"/>
            <a:ext cx="288505" cy="32316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5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5" grpId="0"/>
      <p:bldP spid="14" grpId="0"/>
      <p:bldP spid="6" grpId="0"/>
      <p:bldP spid="7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8183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 Costi Fissi…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99B54CD-CDC0-4CC8-9160-AEF9B1FC84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3"/>
          <a:stretch/>
        </p:blipFill>
        <p:spPr>
          <a:xfrm>
            <a:off x="383016" y="734783"/>
            <a:ext cx="4922988" cy="55787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80D72482-393D-4980-BBA1-40AB07A5B9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755"/>
          <a:stretch/>
        </p:blipFill>
        <p:spPr>
          <a:xfrm>
            <a:off x="409105" y="6296893"/>
            <a:ext cx="4899274" cy="571223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879C8E04-153B-4621-8A69-411E3029A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75148"/>
              </p:ext>
            </p:extLst>
          </p:nvPr>
        </p:nvGraphicFramePr>
        <p:xfrm>
          <a:off x="5452110" y="1976208"/>
          <a:ext cx="3510122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760">
                  <a:extLst>
                    <a:ext uri="{9D8B030D-6E8A-4147-A177-3AD203B41FA5}">
                      <a16:colId xmlns="" xmlns:a16="http://schemas.microsoft.com/office/drawing/2014/main" val="3483447103"/>
                    </a:ext>
                  </a:extLst>
                </a:gridCol>
                <a:gridCol w="858362">
                  <a:extLst>
                    <a:ext uri="{9D8B030D-6E8A-4147-A177-3AD203B41FA5}">
                      <a16:colId xmlns="" xmlns:a16="http://schemas.microsoft.com/office/drawing/2014/main" val="1379219498"/>
                    </a:ext>
                  </a:extLst>
                </a:gridCol>
              </a:tblGrid>
              <a:tr h="33405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COSTI FISSI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VALORE €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5146533"/>
                  </a:ext>
                </a:extLst>
              </a:tr>
              <a:tr h="334054">
                <a:tc>
                  <a:txBody>
                    <a:bodyPr/>
                    <a:lstStyle/>
                    <a:p>
                      <a:r>
                        <a:rPr lang="it-IT" sz="1200" dirty="0"/>
                        <a:t>Ammortamenti delle immobilizzazioni materiali e immateriali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794.049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00140925"/>
                  </a:ext>
                </a:extLst>
              </a:tr>
              <a:tr h="334054">
                <a:tc>
                  <a:txBody>
                    <a:bodyPr/>
                    <a:lstStyle/>
                    <a:p>
                      <a:r>
                        <a:rPr lang="it-IT" sz="1200" dirty="0"/>
                        <a:t>Godimento beni di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501.899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718333"/>
                  </a:ext>
                </a:extLst>
              </a:tr>
              <a:tr h="334054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Manutenzioni*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333.851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35354200"/>
                  </a:ext>
                </a:extLst>
              </a:tr>
              <a:tr h="334054">
                <a:tc>
                  <a:txBody>
                    <a:bodyPr/>
                    <a:lstStyle/>
                    <a:p>
                      <a:r>
                        <a:rPr lang="it-IT" sz="1200" dirty="0"/>
                        <a:t>Altri costi operativi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87.380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4631677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D057C591-ECF2-4BF0-B722-EC1610EE8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7774"/>
              </p:ext>
            </p:extLst>
          </p:nvPr>
        </p:nvGraphicFramePr>
        <p:xfrm>
          <a:off x="5452110" y="3842561"/>
          <a:ext cx="3510122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6020">
                  <a:extLst>
                    <a:ext uri="{9D8B030D-6E8A-4147-A177-3AD203B41FA5}">
                      <a16:colId xmlns="" xmlns:a16="http://schemas.microsoft.com/office/drawing/2014/main" val="2637443383"/>
                    </a:ext>
                  </a:extLst>
                </a:gridCol>
                <a:gridCol w="1064102">
                  <a:extLst>
                    <a:ext uri="{9D8B030D-6E8A-4147-A177-3AD203B41FA5}">
                      <a16:colId xmlns="" xmlns:a16="http://schemas.microsoft.com/office/drawing/2014/main" val="157642306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Totale costi </a:t>
                      </a:r>
                      <a:r>
                        <a:rPr lang="it-IT" dirty="0" smtClean="0"/>
                        <a:t>fissi**</a:t>
                      </a:r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1.717.179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2743698"/>
                  </a:ext>
                </a:extLst>
              </a:tr>
            </a:tbl>
          </a:graphicData>
        </a:graphic>
      </p:graphicFrame>
      <p:sp>
        <p:nvSpPr>
          <p:cNvPr id="4" name="Elaborazione 3">
            <a:extLst>
              <a:ext uri="{FF2B5EF4-FFF2-40B4-BE49-F238E27FC236}">
                <a16:creationId xmlns="" xmlns:a16="http://schemas.microsoft.com/office/drawing/2014/main" id="{1A2C78CA-7BC3-4300-9B3C-AB66BC3ACB70}"/>
              </a:ext>
            </a:extLst>
          </p:cNvPr>
          <p:cNvSpPr/>
          <p:nvPr/>
        </p:nvSpPr>
        <p:spPr>
          <a:xfrm>
            <a:off x="723900" y="4777740"/>
            <a:ext cx="4494474" cy="36000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laborazione 14">
            <a:extLst>
              <a:ext uri="{FF2B5EF4-FFF2-40B4-BE49-F238E27FC236}">
                <a16:creationId xmlns="" xmlns:a16="http://schemas.microsoft.com/office/drawing/2014/main" id="{B87FAB3C-B58B-4B03-A24F-DB7067BB15E0}"/>
              </a:ext>
            </a:extLst>
          </p:cNvPr>
          <p:cNvSpPr/>
          <p:nvPr/>
        </p:nvSpPr>
        <p:spPr>
          <a:xfrm>
            <a:off x="640080" y="3268980"/>
            <a:ext cx="4578294" cy="19998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laborazione 16">
            <a:extLst>
              <a:ext uri="{FF2B5EF4-FFF2-40B4-BE49-F238E27FC236}">
                <a16:creationId xmlns="" xmlns:a16="http://schemas.microsoft.com/office/drawing/2014/main" id="{11F080AF-91A0-4079-901E-35F8034651DB}"/>
              </a:ext>
            </a:extLst>
          </p:cNvPr>
          <p:cNvSpPr/>
          <p:nvPr/>
        </p:nvSpPr>
        <p:spPr>
          <a:xfrm>
            <a:off x="640080" y="6296893"/>
            <a:ext cx="4578294" cy="19998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452110" y="4657130"/>
            <a:ext cx="3510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*Le </a:t>
            </a:r>
            <a:r>
              <a:rPr lang="it-IT" sz="1600" dirty="0"/>
              <a:t>manutenzioni sono una quota parte dei costi per servizi </a:t>
            </a:r>
          </a:p>
          <a:p>
            <a:endParaRPr lang="it-IT" sz="1600" dirty="0" smtClean="0"/>
          </a:p>
          <a:p>
            <a:r>
              <a:rPr lang="it-IT" sz="1600" dirty="0" smtClean="0"/>
              <a:t>** La manodopera ha una componente</a:t>
            </a:r>
          </a:p>
          <a:p>
            <a:r>
              <a:rPr lang="it-IT" sz="1600" dirty="0" smtClean="0"/>
              <a:t>di costo fisso che in questo caso non abbiamo considerato</a:t>
            </a:r>
          </a:p>
        </p:txBody>
      </p:sp>
    </p:spTree>
    <p:extLst>
      <p:ext uri="{BB962C8B-B14F-4D97-AF65-F5344CB8AC3E}">
        <p14:creationId xmlns:p14="http://schemas.microsoft.com/office/powerpoint/2010/main" val="176901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172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8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…e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Costi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Variabili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ACBB98D-578D-4401-B5CB-E37BF7A32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3"/>
          <a:stretch/>
        </p:blipFill>
        <p:spPr>
          <a:xfrm>
            <a:off x="383016" y="734783"/>
            <a:ext cx="4922988" cy="55787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A9A8206-F121-46E9-AED8-3C14A5B81C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755"/>
          <a:stretch/>
        </p:blipFill>
        <p:spPr>
          <a:xfrm>
            <a:off x="409105" y="6296893"/>
            <a:ext cx="4899274" cy="571223"/>
          </a:xfrm>
          <a:prstGeom prst="rect">
            <a:avLst/>
          </a:prstGeom>
        </p:spPr>
      </p:pic>
      <p:sp>
        <p:nvSpPr>
          <p:cNvPr id="8" name="Elaborazione 7">
            <a:extLst>
              <a:ext uri="{FF2B5EF4-FFF2-40B4-BE49-F238E27FC236}">
                <a16:creationId xmlns="" xmlns:a16="http://schemas.microsoft.com/office/drawing/2014/main" id="{FC4CE022-E058-4802-9EF8-00EBEBC3C2E4}"/>
              </a:ext>
            </a:extLst>
          </p:cNvPr>
          <p:cNvSpPr/>
          <p:nvPr/>
        </p:nvSpPr>
        <p:spPr>
          <a:xfrm>
            <a:off x="640080" y="4777740"/>
            <a:ext cx="4620204" cy="36000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laborazione 9">
            <a:extLst>
              <a:ext uri="{FF2B5EF4-FFF2-40B4-BE49-F238E27FC236}">
                <a16:creationId xmlns="" xmlns:a16="http://schemas.microsoft.com/office/drawing/2014/main" id="{BA1CEBAE-DF1F-4217-A927-30704016E577}"/>
              </a:ext>
            </a:extLst>
          </p:cNvPr>
          <p:cNvSpPr/>
          <p:nvPr/>
        </p:nvSpPr>
        <p:spPr>
          <a:xfrm>
            <a:off x="638754" y="4428133"/>
            <a:ext cx="4578294" cy="199980"/>
          </a:xfrm>
          <a:prstGeom prst="flowChartProcess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laborazione 13">
            <a:extLst>
              <a:ext uri="{FF2B5EF4-FFF2-40B4-BE49-F238E27FC236}">
                <a16:creationId xmlns="" xmlns:a16="http://schemas.microsoft.com/office/drawing/2014/main" id="{EA580EA1-B4C6-4738-A857-ED426475FC73}"/>
              </a:ext>
            </a:extLst>
          </p:cNvPr>
          <p:cNvSpPr/>
          <p:nvPr/>
        </p:nvSpPr>
        <p:spPr>
          <a:xfrm>
            <a:off x="640080" y="6296893"/>
            <a:ext cx="4578294" cy="19998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Elaborazione 1">
            <a:extLst>
              <a:ext uri="{FF2B5EF4-FFF2-40B4-BE49-F238E27FC236}">
                <a16:creationId xmlns="" xmlns:a16="http://schemas.microsoft.com/office/drawing/2014/main" id="{B34061B2-E274-4D5B-8CFE-9CB0E9F3CC51}"/>
              </a:ext>
            </a:extLst>
          </p:cNvPr>
          <p:cNvSpPr/>
          <p:nvPr/>
        </p:nvSpPr>
        <p:spPr>
          <a:xfrm>
            <a:off x="5486400" y="1518706"/>
            <a:ext cx="3474720" cy="22860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Costi Fissi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F2214023-4E33-4D72-B999-67EF659F1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06956"/>
              </p:ext>
            </p:extLst>
          </p:nvPr>
        </p:nvGraphicFramePr>
        <p:xfrm>
          <a:off x="5486400" y="2662563"/>
          <a:ext cx="3474720" cy="18288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08403">
                  <a:extLst>
                    <a:ext uri="{9D8B030D-6E8A-4147-A177-3AD203B41FA5}">
                      <a16:colId xmlns="" xmlns:a16="http://schemas.microsoft.com/office/drawing/2014/main" val="3257979234"/>
                    </a:ext>
                  </a:extLst>
                </a:gridCol>
                <a:gridCol w="866317">
                  <a:extLst>
                    <a:ext uri="{9D8B030D-6E8A-4147-A177-3AD203B41FA5}">
                      <a16:colId xmlns="" xmlns:a16="http://schemas.microsoft.com/office/drawing/2014/main" val="4151407689"/>
                    </a:ext>
                  </a:extLst>
                </a:gridCol>
              </a:tblGrid>
              <a:tr h="31444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COSTI VARIABILI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€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987798"/>
                  </a:ext>
                </a:extLst>
              </a:tr>
              <a:tr h="314445">
                <a:tc>
                  <a:txBody>
                    <a:bodyPr/>
                    <a:lstStyle/>
                    <a:p>
                      <a:r>
                        <a:rPr lang="it-IT" dirty="0"/>
                        <a:t>Materie prime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unitari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4851940"/>
                  </a:ext>
                </a:extLst>
              </a:tr>
              <a:tr h="314445">
                <a:tc>
                  <a:txBody>
                    <a:bodyPr/>
                    <a:lstStyle/>
                    <a:p>
                      <a:r>
                        <a:rPr lang="it-IT" dirty="0" smtClean="0"/>
                        <a:t>Manodopera*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unitari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8474207"/>
                  </a:ext>
                </a:extLst>
              </a:tr>
              <a:tr h="314445">
                <a:tc>
                  <a:txBody>
                    <a:bodyPr/>
                    <a:lstStyle/>
                    <a:p>
                      <a:r>
                        <a:rPr lang="it-IT" dirty="0"/>
                        <a:t>Energia elettrica (</a:t>
                      </a:r>
                      <a:r>
                        <a:rPr lang="it-IT" i="1" dirty="0"/>
                        <a:t>utilities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unitari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6854604"/>
                  </a:ext>
                </a:extLst>
              </a:tr>
              <a:tr h="31444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9646126"/>
                  </a:ext>
                </a:extLst>
              </a:tr>
            </a:tbl>
          </a:graphicData>
        </a:graphic>
      </p:graphicFrame>
      <p:sp>
        <p:nvSpPr>
          <p:cNvPr id="15" name="Elaborazione 14">
            <a:extLst>
              <a:ext uri="{FF2B5EF4-FFF2-40B4-BE49-F238E27FC236}">
                <a16:creationId xmlns="" xmlns:a16="http://schemas.microsoft.com/office/drawing/2014/main" id="{F6CE7B19-8307-4697-A98E-A08CC0AB332B}"/>
              </a:ext>
            </a:extLst>
          </p:cNvPr>
          <p:cNvSpPr/>
          <p:nvPr/>
        </p:nvSpPr>
        <p:spPr>
          <a:xfrm>
            <a:off x="640080" y="3249073"/>
            <a:ext cx="4578294" cy="19998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laborazione 16">
            <a:extLst>
              <a:ext uri="{FF2B5EF4-FFF2-40B4-BE49-F238E27FC236}">
                <a16:creationId xmlns="" xmlns:a16="http://schemas.microsoft.com/office/drawing/2014/main" id="{FCCFEC78-D9E9-4DA0-8E2D-1A09622FBAE3}"/>
              </a:ext>
            </a:extLst>
          </p:cNvPr>
          <p:cNvSpPr/>
          <p:nvPr/>
        </p:nvSpPr>
        <p:spPr>
          <a:xfrm>
            <a:off x="681990" y="5705726"/>
            <a:ext cx="4578294" cy="269524"/>
          </a:xfrm>
          <a:prstGeom prst="flowChartProcess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="" xmlns:a16="http://schemas.microsoft.com/office/drawing/2014/main" id="{5C7B4639-842D-4C6B-8277-1D409975A701}"/>
              </a:ext>
            </a:extLst>
          </p:cNvPr>
          <p:cNvSpPr/>
          <p:nvPr/>
        </p:nvSpPr>
        <p:spPr>
          <a:xfrm>
            <a:off x="640080" y="3043823"/>
            <a:ext cx="4578294" cy="199980"/>
          </a:xfrm>
          <a:prstGeom prst="flowChartProcess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Elaborazione 18">
            <a:extLst>
              <a:ext uri="{FF2B5EF4-FFF2-40B4-BE49-F238E27FC236}">
                <a16:creationId xmlns="" xmlns:a16="http://schemas.microsoft.com/office/drawing/2014/main" id="{881C79B3-5796-4533-A7FB-5B0C1549AE5D}"/>
              </a:ext>
            </a:extLst>
          </p:cNvPr>
          <p:cNvSpPr/>
          <p:nvPr/>
        </p:nvSpPr>
        <p:spPr>
          <a:xfrm>
            <a:off x="640080" y="2897202"/>
            <a:ext cx="4578294" cy="199980"/>
          </a:xfrm>
          <a:prstGeom prst="flowChartProcess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486400" y="5232400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it-IT" dirty="0" smtClean="0"/>
              <a:t>Si considera solo la </a:t>
            </a:r>
          </a:p>
          <a:p>
            <a:r>
              <a:rPr lang="it-IT" dirty="0"/>
              <a:t>p</a:t>
            </a:r>
            <a:r>
              <a:rPr lang="it-IT" dirty="0" smtClean="0"/>
              <a:t>arte variabile della manodopera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901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Ipotesi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e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calcolo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del BEP    1/2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1128D49E-52A9-40F5-8A30-B2D04A3CC331}"/>
              </a:ext>
            </a:extLst>
          </p:cNvPr>
          <p:cNvSpPr txBox="1"/>
          <p:nvPr/>
        </p:nvSpPr>
        <p:spPr>
          <a:xfrm>
            <a:off x="1429789" y="1125121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Supponiamo che: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Costi Fissi </a:t>
            </a:r>
            <a:r>
              <a:rPr lang="it-IT" b="1" dirty="0"/>
              <a:t>(CF) </a:t>
            </a:r>
            <a:r>
              <a:rPr lang="it-IT" dirty="0"/>
              <a:t>= </a:t>
            </a:r>
            <a:r>
              <a:rPr lang="it-IT" b="1" dirty="0">
                <a:solidFill>
                  <a:srgbClr val="FF0000"/>
                </a:solidFill>
              </a:rPr>
              <a:t>1.717.179 €</a:t>
            </a:r>
          </a:p>
          <a:p>
            <a:pPr marL="285750" indent="-285750">
              <a:buFontTx/>
              <a:buChar char="-"/>
            </a:pPr>
            <a:endParaRPr lang="it-IT" b="1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rgbClr val="00B050"/>
                </a:solidFill>
              </a:rPr>
              <a:t>Costi Variabili Unitari </a:t>
            </a:r>
            <a:r>
              <a:rPr lang="it-IT" dirty="0"/>
              <a:t>(per unità di prodotto):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Materie prime:  			0,3  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Manodopera:     			0,5  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Energia elettrica:		0,02 €</a:t>
            </a:r>
          </a:p>
          <a:p>
            <a:pPr lvl="1"/>
            <a:endParaRPr lang="it-IT" dirty="0"/>
          </a:p>
          <a:p>
            <a:pPr lvl="1"/>
            <a:r>
              <a:rPr lang="it-IT" sz="1400" i="1" dirty="0"/>
              <a:t>Totale per unità di prodotto </a:t>
            </a:r>
            <a:r>
              <a:rPr lang="it-IT" sz="1600" b="1" dirty="0"/>
              <a:t>(CVU) </a:t>
            </a:r>
            <a:r>
              <a:rPr lang="it-IT" sz="1400" dirty="0"/>
              <a:t>	</a:t>
            </a:r>
            <a:r>
              <a:rPr lang="it-IT" b="1" dirty="0">
                <a:solidFill>
                  <a:srgbClr val="00B050"/>
                </a:solidFill>
              </a:rPr>
              <a:t>0,82 €</a:t>
            </a:r>
            <a:endParaRPr lang="it-IT" sz="1400" b="1" i="1" dirty="0">
              <a:solidFill>
                <a:srgbClr val="00B050"/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="" xmlns:a16="http://schemas.microsoft.com/office/drawing/2014/main" id="{56134447-BAA2-404E-BFEB-9F9BAAA90EA1}"/>
              </a:ext>
            </a:extLst>
          </p:cNvPr>
          <p:cNvCxnSpPr/>
          <p:nvPr/>
        </p:nvCxnSpPr>
        <p:spPr>
          <a:xfrm>
            <a:off x="4321579" y="3749634"/>
            <a:ext cx="1280160" cy="0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4C11B10-016D-4A6B-A5C4-E4C200CEEAB9}"/>
              </a:ext>
            </a:extLst>
          </p:cNvPr>
          <p:cNvSpPr txBox="1"/>
          <p:nvPr/>
        </p:nvSpPr>
        <p:spPr>
          <a:xfrm>
            <a:off x="1544534" y="4722692"/>
            <a:ext cx="6340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/>
              <a:t>Prezzo di vendita (P)</a:t>
            </a:r>
          </a:p>
          <a:p>
            <a:r>
              <a:rPr lang="it-IT" dirty="0"/>
              <a:t>Supponiamo che l’impresa, in seguito all’indagine di mercato, abbia rilevato che il prezzo medio di vendita del prodotto con simili caratteristiche sia di 2,00€.</a:t>
            </a:r>
          </a:p>
          <a:p>
            <a:r>
              <a:rPr lang="it-IT" dirty="0"/>
              <a:t>L’impresa si pone l’obiettivo di vendere ciascuna unità del proprio prodotto a </a:t>
            </a:r>
            <a:r>
              <a:rPr lang="it-IT" b="1" dirty="0"/>
              <a:t>1,90 €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14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553</Words>
  <Application>Microsoft Macintosh PowerPoint</Application>
  <PresentationFormat>Presentazione su schermo (4:3)</PresentationFormat>
  <Paragraphs>143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disei</cp:lastModifiedBy>
  <cp:revision>175</cp:revision>
  <cp:lastPrinted>2017-05-05T08:55:03Z</cp:lastPrinted>
  <dcterms:created xsi:type="dcterms:W3CDTF">2012-12-06T09:21:12Z</dcterms:created>
  <dcterms:modified xsi:type="dcterms:W3CDTF">2019-04-09T16:19:24Z</dcterms:modified>
</cp:coreProperties>
</file>