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oleObject" PartName="/ppt/embeddings/oleObject9.bin"/>
  <Override ContentType="application/vnd.openxmlformats-officedocument.oleObject" PartName="/ppt/embeddings/oleObject3.bin"/>
  <Override ContentType="application/vnd.openxmlformats-officedocument.oleObject" PartName="/ppt/embeddings/oleObject6.bin"/>
  <Override ContentType="application/vnd.openxmlformats-officedocument.oleObject" PartName="/ppt/embeddings/oleObject5.bin"/>
  <Override ContentType="application/vnd.openxmlformats-officedocument.oleObject" PartName="/ppt/embeddings/oleObject4.bin"/>
  <Override ContentType="application/vnd.openxmlformats-officedocument.oleObject" PartName="/ppt/embeddings/oleObject7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officedocument.oleObject" PartName="/ppt/embeddings/oleObject8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firstSlideNum="0" strictFirstAndLastChars="0" saveSubsetFonts="1">
  <p:sldMasterIdLst>
    <p:sldMasterId id="2147483648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12192000"/>
  <p:notesSz cx="709930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1" roundtripDataSignature="AMtx7mjfl4TdGTbY674euSM9W6uGK4ts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224" orient="horz"/>
        <p:guide pos="2236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030421982335622E-2"/>
          <c:y val="1.7999307718933887E-2"/>
          <c:w val="0.8979391560353287"/>
          <c:h val="0.9640013845621322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/>
            </a:solidFill>
            <a:ln w="3175" algn="ctr">
              <a:solidFill>
                <a:schemeClr val="bg1"/>
              </a:solidFill>
              <a:prstDash val="solid"/>
            </a:ln>
          </c:spPr>
          <c:invertIfNegative val="0"/>
          <c:dPt>
            <c:idx val="9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78C-472F-80B0-8F3CF065BF47}"/>
              </c:ext>
            </c:extLst>
          </c:dPt>
          <c:val>
            <c:numRef>
              <c:f>Sheet1!$A$1:$J$1</c:f>
              <c:numCache>
                <c:formatCode>General</c:formatCode>
                <c:ptCount val="10"/>
                <c:pt idx="0">
                  <c:v>6.0269461077844309</c:v>
                </c:pt>
                <c:pt idx="1">
                  <c:v>4.4000000000000004</c:v>
                </c:pt>
                <c:pt idx="2">
                  <c:v>3.9</c:v>
                </c:pt>
                <c:pt idx="3">
                  <c:v>3.9</c:v>
                </c:pt>
                <c:pt idx="4">
                  <c:v>2.6</c:v>
                </c:pt>
                <c:pt idx="5">
                  <c:v>2.5</c:v>
                </c:pt>
                <c:pt idx="6">
                  <c:v>2.2999999999999998</c:v>
                </c:pt>
                <c:pt idx="7">
                  <c:v>0.7</c:v>
                </c:pt>
                <c:pt idx="8">
                  <c:v>0.7</c:v>
                </c:pt>
                <c:pt idx="9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8C-472F-80B0-8F3CF065B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925455071"/>
        <c:axId val="1"/>
      </c:barChart>
      <c:catAx>
        <c:axId val="925455071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 algn="ctr">
            <a:solidFill>
              <a:schemeClr val="accent6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.026946107784430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92545507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620272546317566E-3"/>
          <c:y val="0.10269254852849091"/>
          <c:w val="0.98407594549073651"/>
          <c:h val="0.8647463994990607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43456480901690669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1BFB-40C7-9508-3E9D2FE09048}"/>
                </c:ext>
              </c:extLst>
            </c:dLbl>
            <c:dLbl>
              <c:idx val="1"/>
              <c:layout>
                <c:manualLayout>
                  <c:x val="0"/>
                  <c:y val="-0.42579837194740139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BFB-40C7-9508-3E9D2FE09048}"/>
                </c:ext>
              </c:extLst>
            </c:dLbl>
            <c:dLbl>
              <c:idx val="2"/>
              <c:layout>
                <c:manualLayout>
                  <c:x val="0"/>
                  <c:y val="-0.28929242329367566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1BFB-40C7-9508-3E9D2FE09048}"/>
                </c:ext>
              </c:extLst>
            </c:dLbl>
            <c:dLbl>
              <c:idx val="3"/>
              <c:layout>
                <c:manualLayout>
                  <c:x val="0"/>
                  <c:y val="-0.2016280525986224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1BFB-40C7-9508-3E9D2FE09048}"/>
                </c:ext>
              </c:extLst>
            </c:dLbl>
            <c:dLbl>
              <c:idx val="4"/>
              <c:layout>
                <c:manualLayout>
                  <c:x val="0"/>
                  <c:y val="-0.19787100814026298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1BFB-40C7-9508-3E9D2FE09048}"/>
                </c:ext>
              </c:extLst>
            </c:dLbl>
            <c:dLbl>
              <c:idx val="5"/>
              <c:layout>
                <c:manualLayout>
                  <c:x val="0"/>
                  <c:y val="-0.48465873512836566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1BFB-40C7-9508-3E9D2FE09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92</c:v>
                </c:pt>
                <c:pt idx="1">
                  <c:v>90</c:v>
                </c:pt>
                <c:pt idx="2">
                  <c:v>57</c:v>
                </c:pt>
                <c:pt idx="3">
                  <c:v>36</c:v>
                </c:pt>
                <c:pt idx="4">
                  <c:v>35</c:v>
                </c:pt>
                <c:pt idx="5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FB-40C7-9508-3E9D2FE09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468480511"/>
        <c:axId val="1"/>
      </c:barChart>
      <c:catAx>
        <c:axId val="1468480511"/>
        <c:scaling>
          <c:orientation val="minMax"/>
        </c:scaling>
        <c:delete val="0"/>
        <c:axPos val="b"/>
        <c:majorGridlines>
          <c:spPr>
            <a:ln w="12700" cap="flat" cmpd="sng" algn="ctr">
              <a:noFill/>
              <a:prstDash val="solid"/>
              <a:round/>
            </a:ln>
            <a:effectLst/>
          </c:spPr>
        </c:majorGridlines>
        <c:majorTickMark val="none"/>
        <c:minorTickMark val="none"/>
        <c:tickLblPos val="none"/>
        <c:spPr>
          <a:noFill/>
          <a:ln w="28575" cap="flat" cmpd="sng" algn="ctr">
            <a:solidFill>
              <a:schemeClr val="accent6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68480511"/>
        <c:crosses val="min"/>
        <c:crossBetween val="between"/>
      </c:valAx>
      <c:spPr>
        <a:noFill/>
        <a:ln>
          <a:noFill/>
        </a:ln>
        <a:effectLst/>
      </c:spPr>
    </c:plotArea>
    <c:plotVisOnly val="0"/>
    <c:dispBlanksAs val="gap"/>
    <c:showDLblsOverMax val="1"/>
  </c:chart>
  <c:spPr>
    <a:noFill/>
    <a:ln w="12700" cap="flat" cmpd="sng" algn="ctr">
      <a:noFill/>
      <a:prstDash val="solid"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412416851441241E-2"/>
          <c:y val="6.0441850771154652E-2"/>
          <c:w val="0.97117516629711753"/>
          <c:h val="0.9178824510212588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8C8C8"/>
            </a:solidFill>
            <a:ln w="3175" algn="ctr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9D34-427B-A92F-93442A6F166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D34-427B-A92F-93442A6F166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317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D34-427B-A92F-93442A6F1660}"/>
              </c:ext>
            </c:extLst>
          </c:dPt>
          <c:dLbls>
            <c:dLbl>
              <c:idx val="0"/>
              <c:layout>
                <c:manualLayout>
                  <c:x val="0"/>
                  <c:y val="-0.43684868695289703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D34-427B-A92F-93442A6F1660}"/>
                </c:ext>
              </c:extLst>
            </c:dLbl>
            <c:dLbl>
              <c:idx val="1"/>
              <c:layout>
                <c:manualLayout>
                  <c:x val="0"/>
                  <c:y val="-0.42809503959983325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D34-427B-A92F-93442A6F1660}"/>
                </c:ext>
              </c:extLst>
            </c:dLbl>
            <c:dLbl>
              <c:idx val="2"/>
              <c:layout>
                <c:manualLayout>
                  <c:x val="0"/>
                  <c:y val="-0.282617757398916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D34-427B-A92F-93442A6F1660}"/>
                </c:ext>
              </c:extLst>
            </c:dLbl>
            <c:dLbl>
              <c:idx val="3"/>
              <c:layout>
                <c:manualLayout>
                  <c:x val="0"/>
                  <c:y val="-0.18966235931638181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rgbClr val="C8C8C8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9D34-427B-A92F-93442A6F1660}"/>
                </c:ext>
              </c:extLst>
            </c:dLbl>
            <c:dLbl>
              <c:idx val="4"/>
              <c:layout>
                <c:manualLayout>
                  <c:x val="0"/>
                  <c:y val="-0.18507711546477698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rgbClr val="C8C8C8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9D34-427B-A92F-93442A6F1660}"/>
                </c:ext>
              </c:extLst>
            </c:dLbl>
            <c:dLbl>
              <c:idx val="5"/>
              <c:layout>
                <c:manualLayout>
                  <c:x val="0"/>
                  <c:y val="-0.48978741142142557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>
                      <a:solidFill>
                        <a:srgbClr val="C8C8C8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9D34-427B-A92F-93442A6F166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92</c:v>
                </c:pt>
                <c:pt idx="1">
                  <c:v>90</c:v>
                </c:pt>
                <c:pt idx="2">
                  <c:v>57</c:v>
                </c:pt>
                <c:pt idx="3">
                  <c:v>36</c:v>
                </c:pt>
                <c:pt idx="4">
                  <c:v>35</c:v>
                </c:pt>
                <c:pt idx="5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34-427B-A92F-93442A6F1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70405648"/>
        <c:axId val="1"/>
      </c:barChart>
      <c:catAx>
        <c:axId val="10704056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 algn="ctr">
            <a:solidFill>
              <a:schemeClr val="accent6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704056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018018018018018E-2"/>
          <c:y val="7.5253256150506501E-2"/>
          <c:w val="0.963963963963964"/>
          <c:h val="0.8494934876989869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 w="317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24167872648335745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CD4-4243-BF06-824475401077}"/>
                </c:ext>
              </c:extLst>
            </c:dLbl>
            <c:dLbl>
              <c:idx val="1"/>
              <c:layout>
                <c:manualLayout>
                  <c:x val="0"/>
                  <c:y val="-0.21128798842257598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CD4-4243-BF06-824475401077}"/>
                </c:ext>
              </c:extLst>
            </c:dLbl>
            <c:dLbl>
              <c:idx val="2"/>
              <c:layout>
                <c:manualLayout>
                  <c:x val="0"/>
                  <c:y val="-0.19102749638205499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CD4-4243-BF06-824475401077}"/>
                </c:ext>
              </c:extLst>
            </c:dLbl>
            <c:dLbl>
              <c:idx val="3"/>
              <c:layout>
                <c:manualLayout>
                  <c:x val="0"/>
                  <c:y val="-0.19102749638205499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CD4-4243-BF06-824475401077}"/>
                </c:ext>
              </c:extLst>
            </c:dLbl>
            <c:dLbl>
              <c:idx val="4"/>
              <c:layout>
                <c:manualLayout>
                  <c:x val="0"/>
                  <c:y val="-0.19102749638205499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CD4-4243-BF06-82447540107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14</c:v>
                </c:pt>
                <c:pt idx="1">
                  <c:v>11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D4-4243-BF06-824475401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70375648"/>
        <c:axId val="1"/>
      </c:barChart>
      <c:catAx>
        <c:axId val="10703756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 algn="ctr">
            <a:solidFill>
              <a:schemeClr val="accent6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703756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018018018018018E-2"/>
          <c:y val="0.17548387096774193"/>
          <c:w val="0.963963963963964"/>
          <c:h val="0.75741935483870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 w="317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46709677419354839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FE4-4714-8CFD-6DA818A259E3}"/>
                </c:ext>
              </c:extLst>
            </c:dLbl>
            <c:dLbl>
              <c:idx val="1"/>
              <c:layout>
                <c:manualLayout>
                  <c:x val="0"/>
                  <c:y val="-0.39483870967741935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FE4-4714-8CFD-6DA818A259E3}"/>
                </c:ext>
              </c:extLst>
            </c:dLbl>
            <c:dLbl>
              <c:idx val="2"/>
              <c:layout>
                <c:manualLayout>
                  <c:x val="0"/>
                  <c:y val="-0.15225806451612903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FE4-4714-8CFD-6DA818A259E3}"/>
                </c:ext>
              </c:extLst>
            </c:dLbl>
            <c:dLbl>
              <c:idx val="3"/>
              <c:layout>
                <c:manualLayout>
                  <c:x val="0"/>
                  <c:y val="-0.12516129032258064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FE4-4714-8CFD-6DA818A259E3}"/>
                </c:ext>
              </c:extLst>
            </c:dLbl>
            <c:dLbl>
              <c:idx val="4"/>
              <c:layout>
                <c:manualLayout>
                  <c:x val="0"/>
                  <c:y val="-0.10580645161290322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FE4-4714-8CFD-6DA818A259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42</c:v>
                </c:pt>
                <c:pt idx="1">
                  <c:v>34</c:v>
                </c:pt>
                <c:pt idx="2">
                  <c:v>7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E4-4714-8CFD-6DA818A25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70372448"/>
        <c:axId val="1"/>
      </c:barChart>
      <c:catAx>
        <c:axId val="10703724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 algn="ctr">
            <a:solidFill>
              <a:schemeClr val="accent6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703724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018018018018018E-2"/>
          <c:y val="7.5253256150506501E-2"/>
          <c:w val="0.963963963963964"/>
          <c:h val="0.8494934876989869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4"/>
            </a:solidFill>
            <a:ln w="317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22141823444283648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E8D-4D6C-BB59-286EF4DF20C6}"/>
                </c:ext>
              </c:extLst>
            </c:dLbl>
            <c:dLbl>
              <c:idx val="1"/>
              <c:layout>
                <c:manualLayout>
                  <c:x val="0"/>
                  <c:y val="-0.21128798842257598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E8D-4D6C-BB59-286EF4DF20C6}"/>
                </c:ext>
              </c:extLst>
            </c:dLbl>
            <c:dLbl>
              <c:idx val="2"/>
              <c:layout>
                <c:manualLayout>
                  <c:x val="0"/>
                  <c:y val="-0.170767004341534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E8D-4D6C-BB59-286EF4DF20C6}"/>
                </c:ext>
              </c:extLst>
            </c:dLbl>
            <c:dLbl>
              <c:idx val="3"/>
              <c:layout>
                <c:manualLayout>
                  <c:x val="0"/>
                  <c:y val="-0.15050651230101303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9E8D-4D6C-BB59-286EF4DF20C6}"/>
                </c:ext>
              </c:extLst>
            </c:dLbl>
            <c:dLbl>
              <c:idx val="4"/>
              <c:layout>
                <c:manualLayout>
                  <c:x val="0"/>
                  <c:y val="-0.15050651230101303"/>
                </c:manualLayout>
              </c:layout>
              <c:numFmt formatCode="#,##0;&quot;-&quot;#,##0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9E8D-4D6C-BB59-286EF4DF20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12</c:v>
                </c:pt>
                <c:pt idx="1">
                  <c:v>11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8D-4D6C-BB59-286EF4DF2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70351248"/>
        <c:axId val="1"/>
      </c:barChart>
      <c:catAx>
        <c:axId val="10703512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28575" algn="ctr">
            <a:solidFill>
              <a:schemeClr val="accent6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703512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50825" y="549275"/>
            <a:ext cx="6648450" cy="3740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2958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58"/>
              <a:buFont typeface="Arial"/>
              <a:buChar char="▪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2958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58"/>
              <a:buFont typeface="Arial"/>
              <a:buChar char="–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2232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32"/>
              <a:buFont typeface="Arial"/>
              <a:buChar char="▫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0832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2"/>
              <a:buFont typeface="Arial"/>
              <a:buChar char="-"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2" type="sldNum"/>
          </p:nvPr>
        </p:nvSpPr>
        <p:spPr>
          <a:xfrm>
            <a:off x="6335558" y="9842082"/>
            <a:ext cx="563197" cy="19079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 txBox="1"/>
          <p:nvPr>
            <p:ph idx="11" type="ftr"/>
          </p:nvPr>
        </p:nvSpPr>
        <p:spPr>
          <a:xfrm>
            <a:off x="6898690" y="117994"/>
            <a:ext cx="65" cy="1231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/>
          <p:nvPr>
            <p:ph idx="12" type="sldNum"/>
          </p:nvPr>
        </p:nvSpPr>
        <p:spPr>
          <a:xfrm>
            <a:off x="6335558" y="9842082"/>
            <a:ext cx="563197" cy="19079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1:notes"/>
          <p:cNvSpPr/>
          <p:nvPr>
            <p:ph idx="2" type="sldImg"/>
          </p:nvPr>
        </p:nvSpPr>
        <p:spPr>
          <a:xfrm>
            <a:off x="250825" y="549275"/>
            <a:ext cx="6648450" cy="3740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7" name="Google Shape;127;p1:notes"/>
          <p:cNvSpPr txBox="1"/>
          <p:nvPr>
            <p:ph idx="1" type="body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563784a17_3_36:notes"/>
          <p:cNvSpPr/>
          <p:nvPr>
            <p:ph idx="2" type="sldImg"/>
          </p:nvPr>
        </p:nvSpPr>
        <p:spPr>
          <a:xfrm>
            <a:off x="250825" y="549275"/>
            <a:ext cx="6648600" cy="374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563784a17_3_36:notes"/>
          <p:cNvSpPr txBox="1"/>
          <p:nvPr>
            <p:ph idx="1" type="body"/>
          </p:nvPr>
        </p:nvSpPr>
        <p:spPr>
          <a:xfrm>
            <a:off x="574896" y="5499465"/>
            <a:ext cx="6049800" cy="126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7563784a17_3_36:notes"/>
          <p:cNvSpPr txBox="1"/>
          <p:nvPr>
            <p:ph idx="12" type="sldNum"/>
          </p:nvPr>
        </p:nvSpPr>
        <p:spPr>
          <a:xfrm>
            <a:off x="6335558" y="9842082"/>
            <a:ext cx="563100" cy="1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563784a17_3_49:notes"/>
          <p:cNvSpPr/>
          <p:nvPr>
            <p:ph idx="2" type="sldImg"/>
          </p:nvPr>
        </p:nvSpPr>
        <p:spPr>
          <a:xfrm>
            <a:off x="250825" y="549275"/>
            <a:ext cx="6648600" cy="374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563784a17_3_49:notes"/>
          <p:cNvSpPr txBox="1"/>
          <p:nvPr>
            <p:ph idx="1" type="body"/>
          </p:nvPr>
        </p:nvSpPr>
        <p:spPr>
          <a:xfrm>
            <a:off x="574896" y="5499465"/>
            <a:ext cx="6049800" cy="126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7563784a17_3_49:notes"/>
          <p:cNvSpPr txBox="1"/>
          <p:nvPr>
            <p:ph idx="12" type="sldNum"/>
          </p:nvPr>
        </p:nvSpPr>
        <p:spPr>
          <a:xfrm>
            <a:off x="6335558" y="9842082"/>
            <a:ext cx="563100" cy="1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563784a17_3_58:notes"/>
          <p:cNvSpPr/>
          <p:nvPr>
            <p:ph idx="2" type="sldImg"/>
          </p:nvPr>
        </p:nvSpPr>
        <p:spPr>
          <a:xfrm>
            <a:off x="250825" y="549275"/>
            <a:ext cx="6648600" cy="374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563784a17_3_58:notes"/>
          <p:cNvSpPr txBox="1"/>
          <p:nvPr>
            <p:ph idx="1" type="body"/>
          </p:nvPr>
        </p:nvSpPr>
        <p:spPr>
          <a:xfrm>
            <a:off x="574896" y="5499465"/>
            <a:ext cx="6049800" cy="126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7563784a17_3_58:notes"/>
          <p:cNvSpPr txBox="1"/>
          <p:nvPr>
            <p:ph idx="12" type="sldNum"/>
          </p:nvPr>
        </p:nvSpPr>
        <p:spPr>
          <a:xfrm>
            <a:off x="6335558" y="9842082"/>
            <a:ext cx="563100" cy="1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563784a17_3_63:notes"/>
          <p:cNvSpPr/>
          <p:nvPr>
            <p:ph idx="2" type="sldImg"/>
          </p:nvPr>
        </p:nvSpPr>
        <p:spPr>
          <a:xfrm>
            <a:off x="250825" y="549275"/>
            <a:ext cx="6648600" cy="374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563784a17_3_63:notes"/>
          <p:cNvSpPr txBox="1"/>
          <p:nvPr>
            <p:ph idx="1" type="body"/>
          </p:nvPr>
        </p:nvSpPr>
        <p:spPr>
          <a:xfrm>
            <a:off x="574896" y="5499465"/>
            <a:ext cx="6049800" cy="126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7563784a17_3_63:notes"/>
          <p:cNvSpPr txBox="1"/>
          <p:nvPr>
            <p:ph idx="12" type="sldNum"/>
          </p:nvPr>
        </p:nvSpPr>
        <p:spPr>
          <a:xfrm>
            <a:off x="6335558" y="9842082"/>
            <a:ext cx="563100" cy="1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 txBox="1"/>
          <p:nvPr>
            <p:ph idx="1" type="body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7:notes"/>
          <p:cNvSpPr/>
          <p:nvPr>
            <p:ph idx="2" type="sldImg"/>
          </p:nvPr>
        </p:nvSpPr>
        <p:spPr>
          <a:xfrm>
            <a:off x="250825" y="549275"/>
            <a:ext cx="6648450" cy="3740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8:notes"/>
          <p:cNvSpPr txBox="1"/>
          <p:nvPr>
            <p:ph idx="1" type="body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8:notes"/>
          <p:cNvSpPr/>
          <p:nvPr>
            <p:ph idx="2" type="sldImg"/>
          </p:nvPr>
        </p:nvSpPr>
        <p:spPr>
          <a:xfrm>
            <a:off x="250825" y="549275"/>
            <a:ext cx="6648450" cy="3740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9:notes"/>
          <p:cNvSpPr txBox="1"/>
          <p:nvPr>
            <p:ph idx="1" type="body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9:notes"/>
          <p:cNvSpPr/>
          <p:nvPr>
            <p:ph idx="2" type="sldImg"/>
          </p:nvPr>
        </p:nvSpPr>
        <p:spPr>
          <a:xfrm>
            <a:off x="250825" y="549275"/>
            <a:ext cx="6648450" cy="3740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0:notes"/>
          <p:cNvSpPr txBox="1"/>
          <p:nvPr>
            <p:ph idx="1" type="body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0:notes"/>
          <p:cNvSpPr/>
          <p:nvPr>
            <p:ph idx="2" type="sldImg"/>
          </p:nvPr>
        </p:nvSpPr>
        <p:spPr>
          <a:xfrm>
            <a:off x="250825" y="549275"/>
            <a:ext cx="6648450" cy="3740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1:notes"/>
          <p:cNvSpPr txBox="1"/>
          <p:nvPr>
            <p:ph idx="1" type="body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11:notes"/>
          <p:cNvSpPr/>
          <p:nvPr>
            <p:ph idx="2" type="sldImg"/>
          </p:nvPr>
        </p:nvSpPr>
        <p:spPr>
          <a:xfrm>
            <a:off x="250825" y="549275"/>
            <a:ext cx="6648450" cy="3740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2:notes"/>
          <p:cNvSpPr txBox="1"/>
          <p:nvPr>
            <p:ph idx="1" type="body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12:notes"/>
          <p:cNvSpPr/>
          <p:nvPr>
            <p:ph idx="2" type="sldImg"/>
          </p:nvPr>
        </p:nvSpPr>
        <p:spPr>
          <a:xfrm>
            <a:off x="250825" y="549275"/>
            <a:ext cx="6648450" cy="3740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:notes"/>
          <p:cNvSpPr/>
          <p:nvPr>
            <p:ph idx="2" type="sldImg"/>
          </p:nvPr>
        </p:nvSpPr>
        <p:spPr>
          <a:xfrm>
            <a:off x="250825" y="549275"/>
            <a:ext cx="6648450" cy="3740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3:notes"/>
          <p:cNvSpPr txBox="1"/>
          <p:nvPr>
            <p:ph idx="1" type="body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3:notes"/>
          <p:cNvSpPr/>
          <p:nvPr>
            <p:ph idx="2" type="sldImg"/>
          </p:nvPr>
        </p:nvSpPr>
        <p:spPr>
          <a:xfrm>
            <a:off x="250825" y="549275"/>
            <a:ext cx="6648450" cy="3740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4:notes"/>
          <p:cNvSpPr txBox="1"/>
          <p:nvPr>
            <p:ph idx="1" type="body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4:notes"/>
          <p:cNvSpPr/>
          <p:nvPr>
            <p:ph idx="2" type="sldImg"/>
          </p:nvPr>
        </p:nvSpPr>
        <p:spPr>
          <a:xfrm>
            <a:off x="250825" y="549275"/>
            <a:ext cx="6648450" cy="3740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5:notes"/>
          <p:cNvSpPr txBox="1"/>
          <p:nvPr>
            <p:ph idx="1" type="body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5:notes"/>
          <p:cNvSpPr/>
          <p:nvPr>
            <p:ph idx="2" type="sldImg"/>
          </p:nvPr>
        </p:nvSpPr>
        <p:spPr>
          <a:xfrm>
            <a:off x="250825" y="549275"/>
            <a:ext cx="6648450" cy="3740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6:notes"/>
          <p:cNvSpPr txBox="1"/>
          <p:nvPr>
            <p:ph idx="1" type="body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6:notes"/>
          <p:cNvSpPr/>
          <p:nvPr>
            <p:ph idx="2" type="sldImg"/>
          </p:nvPr>
        </p:nvSpPr>
        <p:spPr>
          <a:xfrm>
            <a:off x="250825" y="549275"/>
            <a:ext cx="6648450" cy="3740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7:notes"/>
          <p:cNvSpPr txBox="1"/>
          <p:nvPr>
            <p:ph idx="1" type="body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17:notes"/>
          <p:cNvSpPr/>
          <p:nvPr>
            <p:ph idx="2" type="sldImg"/>
          </p:nvPr>
        </p:nvSpPr>
        <p:spPr>
          <a:xfrm>
            <a:off x="250825" y="549275"/>
            <a:ext cx="6648450" cy="3740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250825" y="549275"/>
            <a:ext cx="6648450" cy="3740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250825" y="549275"/>
            <a:ext cx="6648450" cy="3740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5:notes"/>
          <p:cNvSpPr/>
          <p:nvPr>
            <p:ph idx="2" type="sldImg"/>
          </p:nvPr>
        </p:nvSpPr>
        <p:spPr>
          <a:xfrm>
            <a:off x="250825" y="549275"/>
            <a:ext cx="6648450" cy="3740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574896" y="5499465"/>
            <a:ext cx="6049780" cy="12629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250825" y="549275"/>
            <a:ext cx="6648450" cy="3740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563784a17_3_0:notes"/>
          <p:cNvSpPr/>
          <p:nvPr>
            <p:ph idx="2" type="sldImg"/>
          </p:nvPr>
        </p:nvSpPr>
        <p:spPr>
          <a:xfrm>
            <a:off x="250825" y="549275"/>
            <a:ext cx="6648600" cy="374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563784a17_3_0:notes"/>
          <p:cNvSpPr txBox="1"/>
          <p:nvPr>
            <p:ph idx="1" type="body"/>
          </p:nvPr>
        </p:nvSpPr>
        <p:spPr>
          <a:xfrm>
            <a:off x="574896" y="5499465"/>
            <a:ext cx="6049800" cy="126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7563784a17_3_0:notes"/>
          <p:cNvSpPr txBox="1"/>
          <p:nvPr>
            <p:ph idx="12" type="sldNum"/>
          </p:nvPr>
        </p:nvSpPr>
        <p:spPr>
          <a:xfrm>
            <a:off x="6335558" y="9842082"/>
            <a:ext cx="563100" cy="1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563784a17_3_8:notes"/>
          <p:cNvSpPr/>
          <p:nvPr>
            <p:ph idx="2" type="sldImg"/>
          </p:nvPr>
        </p:nvSpPr>
        <p:spPr>
          <a:xfrm>
            <a:off x="250825" y="549275"/>
            <a:ext cx="6648600" cy="374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563784a17_3_8:notes"/>
          <p:cNvSpPr txBox="1"/>
          <p:nvPr>
            <p:ph idx="1" type="body"/>
          </p:nvPr>
        </p:nvSpPr>
        <p:spPr>
          <a:xfrm>
            <a:off x="574896" y="5499465"/>
            <a:ext cx="6049800" cy="126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7563784a17_3_8:notes"/>
          <p:cNvSpPr txBox="1"/>
          <p:nvPr>
            <p:ph idx="12" type="sldNum"/>
          </p:nvPr>
        </p:nvSpPr>
        <p:spPr>
          <a:xfrm>
            <a:off x="6335558" y="9842082"/>
            <a:ext cx="563100" cy="1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563784a17_3_18:notes"/>
          <p:cNvSpPr/>
          <p:nvPr>
            <p:ph idx="2" type="sldImg"/>
          </p:nvPr>
        </p:nvSpPr>
        <p:spPr>
          <a:xfrm>
            <a:off x="250825" y="549275"/>
            <a:ext cx="6648600" cy="374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563784a17_3_18:notes"/>
          <p:cNvSpPr txBox="1"/>
          <p:nvPr>
            <p:ph idx="1" type="body"/>
          </p:nvPr>
        </p:nvSpPr>
        <p:spPr>
          <a:xfrm>
            <a:off x="574896" y="5499465"/>
            <a:ext cx="6049800" cy="126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7563784a17_3_18:notes"/>
          <p:cNvSpPr txBox="1"/>
          <p:nvPr>
            <p:ph idx="12" type="sldNum"/>
          </p:nvPr>
        </p:nvSpPr>
        <p:spPr>
          <a:xfrm>
            <a:off x="6335558" y="9842082"/>
            <a:ext cx="563100" cy="19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vmlDrawing" Target="../drawings/vmlDrawing2.vml"/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vmlDrawing" Target="../drawings/vmlDrawing3.vml"/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vmlDrawing" Target="../drawings/vmlDrawing4.vml"/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oleObject4.bin"/><Relationship Id="rId5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de brexit portugal" id="17" name="Google Shape;17;p19"/>
          <p:cNvPicPr preferRelativeResize="0"/>
          <p:nvPr/>
        </p:nvPicPr>
        <p:blipFill rotWithShape="1">
          <a:blip r:embed="rId2">
            <a:alphaModFix/>
          </a:blip>
          <a:srcRect b="10513" l="214" r="0" t="5292"/>
          <a:stretch/>
        </p:blipFill>
        <p:spPr>
          <a:xfrm>
            <a:off x="14147" y="-1"/>
            <a:ext cx="12191999" cy="6858001"/>
          </a:xfrm>
          <a:custGeom>
            <a:rect b="b" l="l" r="r" t="t"/>
            <a:pathLst>
              <a:path extrusionOk="0" h="6858001" w="12191999">
                <a:moveTo>
                  <a:pt x="0" y="0"/>
                </a:moveTo>
                <a:lnTo>
                  <a:pt x="12191999" y="0"/>
                </a:lnTo>
                <a:lnTo>
                  <a:pt x="12191999" y="6858001"/>
                </a:lnTo>
                <a:lnTo>
                  <a:pt x="0" y="685800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8" name="Google Shape;18;p19"/>
          <p:cNvSpPr/>
          <p:nvPr/>
        </p:nvSpPr>
        <p:spPr>
          <a:xfrm>
            <a:off x="6109063" y="-1"/>
            <a:ext cx="6095999" cy="6858001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3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9"/>
          <p:cNvSpPr txBox="1"/>
          <p:nvPr>
            <p:ph type="ctrTitle"/>
          </p:nvPr>
        </p:nvSpPr>
        <p:spPr>
          <a:xfrm>
            <a:off x="6283233" y="2813447"/>
            <a:ext cx="5280885" cy="123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  <a:defRPr b="0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showMasterSp="0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2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2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32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showMasterSp="0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33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3"/>
          <p:cNvSpPr txBox="1"/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3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  <p:txBody>
          <a:bodyPr anchorCtr="0" anchor="t" bIns="45700" lIns="457200" spcFirstLastPara="1" rIns="0" wrap="square" tIns="4572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3"/>
          <p:cNvSpPr txBox="1"/>
          <p:nvPr>
            <p:ph idx="1" type="body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9" name="Google Shape;89;p3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5" name="Google Shape;95;p3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showMasterSp="0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5"/>
          <p:cNvSpPr txBox="1"/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5"/>
          <p:cNvSpPr txBox="1"/>
          <p:nvPr>
            <p:ph idx="1" type="body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3" name="Google Shape;103;p3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25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Requires="v">
                <p:oleObj r:id="rId3" imgH="1588" imgW="1588" progId="TCLayout.ActiveDocument.1" spid="_x0000_s1">
                  <p:embed/>
                </p:oleObj>
              </mc:Choice>
              <mc:Fallback>
                <p:oleObj r:id="rId4" imgH="1588" imgW="1588" progId="TCLayout.ActiveDocument.1">
                  <p:embed/>
                  <p:pic>
                    <p:nvPicPr>
                      <p:cNvPr id="111" name="Google Shape;111;p25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Google Shape;112;p25"/>
          <p:cNvSpPr txBox="1"/>
          <p:nvPr>
            <p:ph type="title"/>
          </p:nvPr>
        </p:nvSpPr>
        <p:spPr>
          <a:xfrm>
            <a:off x="161987" y="234865"/>
            <a:ext cx="11725484" cy="3140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/>
        </p:nvSpPr>
        <p:spPr>
          <a:xfrm>
            <a:off x="11652053" y="6640467"/>
            <a:ext cx="127576" cy="12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2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Google Shape;115;p26"/>
          <p:cNvGraphicFramePr/>
          <p:nvPr/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>
              <mc:Choice Requires="v">
                <p:oleObj r:id="rId3" imgH="1619" imgW="2159" progId="TCLayout.ActiveDocument.1" spid="_x0000_s1">
                  <p:embed/>
                </p:oleObj>
              </mc:Choice>
              <mc:Fallback>
                <p:oleObj r:id="rId4" imgH="1619" imgW="2159" progId="TCLayout.ActiveDocument.1">
                  <p:embed/>
                  <p:pic>
                    <p:nvPicPr>
                      <p:cNvPr id="115" name="Google Shape;115;p26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Resultado de imagen de brexit portugal" id="116" name="Google Shape;116;p26"/>
          <p:cNvPicPr preferRelativeResize="0"/>
          <p:nvPr/>
        </p:nvPicPr>
        <p:blipFill rotWithShape="1">
          <a:blip r:embed="rId6">
            <a:alphaModFix/>
          </a:blip>
          <a:srcRect b="10513" l="214" r="0" t="5292"/>
          <a:stretch/>
        </p:blipFill>
        <p:spPr>
          <a:xfrm>
            <a:off x="14147" y="-1"/>
            <a:ext cx="12191999" cy="6858001"/>
          </a:xfrm>
          <a:custGeom>
            <a:rect b="b" l="l" r="r" t="t"/>
            <a:pathLst>
              <a:path extrusionOk="0" h="6858001" w="12191999">
                <a:moveTo>
                  <a:pt x="0" y="0"/>
                </a:moveTo>
                <a:lnTo>
                  <a:pt x="12191999" y="0"/>
                </a:lnTo>
                <a:lnTo>
                  <a:pt x="12191999" y="6858001"/>
                </a:lnTo>
                <a:lnTo>
                  <a:pt x="0" y="685800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7" name="Google Shape;117;p26"/>
          <p:cNvSpPr/>
          <p:nvPr/>
        </p:nvSpPr>
        <p:spPr>
          <a:xfrm>
            <a:off x="6109063" y="-1"/>
            <a:ext cx="6095999" cy="6858001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6"/>
          <p:cNvSpPr txBox="1"/>
          <p:nvPr>
            <p:ph type="ctrTitle"/>
          </p:nvPr>
        </p:nvSpPr>
        <p:spPr>
          <a:xfrm>
            <a:off x="6283233" y="2813447"/>
            <a:ext cx="5280885" cy="123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>
  <p:cSld name="1_Title Only">
    <p:bg>
      <p:bgPr>
        <a:solidFill>
          <a:schemeClr val="accent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p27"/>
          <p:cNvGraphicFramePr/>
          <p:nvPr/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>
              <mc:Choice Requires="v">
                <p:oleObj r:id="rId3" imgH="1619" imgW="1619" progId="TCLayout.ActiveDocument.1" spid="_x0000_s1">
                  <p:embed/>
                </p:oleObj>
              </mc:Choice>
              <mc:Fallback>
                <p:oleObj r:id="rId4" imgH="1619" imgW="1619" progId="TCLayout.ActiveDocument.1">
                  <p:embed/>
                  <p:pic>
                    <p:nvPicPr>
                      <p:cNvPr id="120" name="Google Shape;120;p27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Google Shape;121;p27"/>
          <p:cNvSpPr txBox="1"/>
          <p:nvPr>
            <p:ph type="title"/>
          </p:nvPr>
        </p:nvSpPr>
        <p:spPr>
          <a:xfrm>
            <a:off x="161987" y="234865"/>
            <a:ext cx="11725484" cy="3140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7"/>
          <p:cNvSpPr txBox="1"/>
          <p:nvPr/>
        </p:nvSpPr>
        <p:spPr>
          <a:xfrm>
            <a:off x="11652053" y="6640467"/>
            <a:ext cx="127576" cy="12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/>
          <p:nvPr/>
        </p:nvSpPr>
        <p:spPr>
          <a:xfrm>
            <a:off x="10481431" y="6640467"/>
            <a:ext cx="1033691" cy="12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McKinsey &amp; Company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5110">
          <p15:clr>
            <a:srgbClr val="000000"/>
          </p15:clr>
        </p15:guide>
        <p15:guide id="2" orient="horz" pos="582">
          <p15:clr>
            <a:srgbClr val="000000"/>
          </p15:clr>
        </p15:guide>
        <p15:guide id="3" orient="horz" pos="3991">
          <p15:clr>
            <a:srgbClr val="000000"/>
          </p15:clr>
        </p15:guide>
        <p15:guide id="4" pos="98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/>
        </p:nvSpPr>
        <p:spPr>
          <a:xfrm>
            <a:off x="11652053" y="6640467"/>
            <a:ext cx="127576" cy="12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702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showMasterSp="0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23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23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showMasterSp="0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8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9" name="Google Shape;49;p2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28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showMasterSp="0" type="secHead">
  <p:cSld name="SECTION_HEADER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9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1" name="Google Shape;61;p29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1.xml"/><Relationship Id="rId8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8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3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18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24"/>
          <p:cNvGraphicFramePr/>
          <p:nvPr/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>
              <mc:Choice Requires="v">
                <p:oleObj r:id="rId1" imgH="161974" imgW="215979" progId="TCLayout.ActiveDocument.1" spid="_x0000_s1">
                  <p:embed/>
                </p:oleObj>
              </mc:Choice>
              <mc:Fallback>
                <p:oleObj r:id="rId2" imgH="161974" imgW="215979" progId="TCLayout.ActiveDocument.1">
                  <p:embed/>
                  <p:pic>
                    <p:nvPicPr>
                      <p:cNvPr id="107" name="Google Shape;107;p24"/>
                      <p:cNvPicPr preferRelativeResize="0"/>
                      <p:nvPr/>
                    </p:nvPicPr>
                    <p:blipFill rotWithShape="1">
                      <a:blip r:embed="rId3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Google Shape;108;p24"/>
          <p:cNvSpPr txBox="1"/>
          <p:nvPr>
            <p:ph type="title"/>
          </p:nvPr>
        </p:nvSpPr>
        <p:spPr>
          <a:xfrm>
            <a:off x="161987" y="234865"/>
            <a:ext cx="11725484" cy="3140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4"/>
          <p:cNvSpPr txBox="1"/>
          <p:nvPr>
            <p:ph idx="1" type="body"/>
          </p:nvPr>
        </p:nvSpPr>
        <p:spPr>
          <a:xfrm>
            <a:off x="1482091" y="1991016"/>
            <a:ext cx="4389573" cy="1346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0519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19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9023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146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Arial"/>
              <a:buChar char="-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146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Arial"/>
              <a:buChar char="-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146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Arial"/>
              <a:buChar char="-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146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Arial"/>
              <a:buChar char="-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4"/>
    <p:sldLayoutId id="2147483664" r:id="rId5"/>
    <p:sldLayoutId id="2147483665" r:id="rId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mlDrawing" Target="../drawings/vmlDrawing5.v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3.png"/><Relationship Id="rId13" Type="http://schemas.openxmlformats.org/officeDocument/2006/relationships/image" Target="../media/image18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vmlDrawing" Target="../drawings/vmlDrawing6.vml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7" Type="http://schemas.openxmlformats.org/officeDocument/2006/relationships/image" Target="../media/image27.png"/><Relationship Id="rId16" Type="http://schemas.openxmlformats.org/officeDocument/2006/relationships/image" Target="../media/image22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.png"/><Relationship Id="rId7" Type="http://schemas.openxmlformats.org/officeDocument/2006/relationships/chart" Target="../charts/chart1.xml"/><Relationship Id="rId8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vmlDrawing" Target="../drawings/vmlDrawing7.v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oleObject7.bin"/><Relationship Id="rId6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vmlDrawing" Target="../drawings/vmlDrawing8.v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oleObject8.bin"/><Relationship Id="rId6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vmlDrawing" Target="../drawings/vmlDrawing9.v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9.bin"/><Relationship Id="rId6" Type="http://schemas.openxmlformats.org/officeDocument/2006/relationships/image" Target="../media/image2.png"/><Relationship Id="rId7" Type="http://schemas.openxmlformats.org/officeDocument/2006/relationships/chart" Target="../charts/chart2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6" Type="http://schemas.openxmlformats.org/officeDocument/2006/relationships/chart" Target="../charts/chart6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p1"/>
          <p:cNvGraphicFramePr/>
          <p:nvPr/>
        </p:nvGraphicFramePr>
        <p:xfrm>
          <a:off x="123562" y="-1118326"/>
          <a:ext cx="2116" cy="2116"/>
        </p:xfrm>
        <a:graphic>
          <a:graphicData uri="http://schemas.openxmlformats.org/presentationml/2006/ole">
            <mc:AlternateContent>
              <mc:Choice Requires="v">
                <p:oleObj r:id="rId4" imgH="2116" imgW="2116" progId="TCLayout.ActiveDocument.1" spid="_x0000_s1">
                  <p:embed/>
                </p:oleObj>
              </mc:Choice>
              <mc:Fallback>
                <p:oleObj r:id="rId5" imgH="2116" imgW="2116" progId="TCLayout.ActiveDocument.1">
                  <p:embed/>
                  <p:pic>
                    <p:nvPicPr>
                      <p:cNvPr id="129" name="Google Shape;129;p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3562" y="-1118326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Google Shape;130;p1"/>
          <p:cNvSpPr txBox="1"/>
          <p:nvPr>
            <p:ph type="ctrTitle"/>
          </p:nvPr>
        </p:nvSpPr>
        <p:spPr>
          <a:xfrm>
            <a:off x="6283233" y="3121223"/>
            <a:ext cx="5280885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GB"/>
              <a:t>PORTUGAL - BREXIT</a:t>
            </a:r>
            <a:endParaRPr/>
          </a:p>
        </p:txBody>
      </p:sp>
      <p:sp>
        <p:nvSpPr>
          <p:cNvPr id="131" name="Google Shape;131;p1"/>
          <p:cNvSpPr txBox="1"/>
          <p:nvPr/>
        </p:nvSpPr>
        <p:spPr>
          <a:xfrm>
            <a:off x="6228325" y="5962300"/>
            <a:ext cx="5390700" cy="9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Javier Rujas, Isabel Romero, Sergio Ledesma &amp; Pedro Ardiaca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International Trade - Georgia Giovannetti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7563784a17_3_36"/>
          <p:cNvPicPr preferRelativeResize="0"/>
          <p:nvPr/>
        </p:nvPicPr>
        <p:blipFill rotWithShape="1">
          <a:blip r:embed="rId3">
            <a:alphaModFix/>
          </a:blip>
          <a:srcRect b="35897" l="24197" r="3527" t="19942"/>
          <a:stretch/>
        </p:blipFill>
        <p:spPr>
          <a:xfrm>
            <a:off x="1827013" y="237125"/>
            <a:ext cx="8537983" cy="29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7563784a17_3_36"/>
          <p:cNvPicPr preferRelativeResize="0"/>
          <p:nvPr/>
        </p:nvPicPr>
        <p:blipFill rotWithShape="1">
          <a:blip r:embed="rId4">
            <a:alphaModFix/>
          </a:blip>
          <a:srcRect b="23647" l="24036" r="3368" t="32192"/>
          <a:stretch/>
        </p:blipFill>
        <p:spPr>
          <a:xfrm>
            <a:off x="1787063" y="3429000"/>
            <a:ext cx="8617900" cy="26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7563784a17_3_36"/>
          <p:cNvSpPr txBox="1"/>
          <p:nvPr/>
        </p:nvSpPr>
        <p:spPr>
          <a:xfrm>
            <a:off x="160350" y="379125"/>
            <a:ext cx="13518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Destinations</a:t>
            </a:r>
            <a:endParaRPr/>
          </a:p>
        </p:txBody>
      </p:sp>
      <p:sp>
        <p:nvSpPr>
          <p:cNvPr id="237" name="Google Shape;237;g7563784a17_3_36"/>
          <p:cNvSpPr txBox="1"/>
          <p:nvPr/>
        </p:nvSpPr>
        <p:spPr>
          <a:xfrm>
            <a:off x="160350" y="3429000"/>
            <a:ext cx="13518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Origins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563784a17_3_49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Commerce - United Kingdom</a:t>
            </a:r>
            <a:endParaRPr/>
          </a:p>
        </p:txBody>
      </p:sp>
      <p:sp>
        <p:nvSpPr>
          <p:cNvPr id="244" name="Google Shape;244;g7563784a17_3_49"/>
          <p:cNvSpPr txBox="1"/>
          <p:nvPr/>
        </p:nvSpPr>
        <p:spPr>
          <a:xfrm>
            <a:off x="1252900" y="1879350"/>
            <a:ext cx="9495600" cy="23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10th largest export economy in the world and the 11th most complex economy according to the Economic Complexity Index (ECI).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2017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b="1" lang="en-GB" sz="1600">
                <a:solidFill>
                  <a:schemeClr val="dk1"/>
                </a:solidFill>
                <a:highlight>
                  <a:srgbClr val="FFFFFF"/>
                </a:highlight>
              </a:rPr>
              <a:t>Exported</a:t>
            </a: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 $395B and </a:t>
            </a:r>
            <a:r>
              <a:rPr b="1" lang="en-GB" sz="1600">
                <a:solidFill>
                  <a:schemeClr val="dk1"/>
                </a:solidFill>
                <a:highlight>
                  <a:srgbClr val="FFFFFF"/>
                </a:highlight>
              </a:rPr>
              <a:t>imported</a:t>
            </a: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 $617B, resulting in a negative trade balance of $222B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The GDP of the United Kingdom was $2.62T and its GDP per capita was $43.3k.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7563784a17_3_49"/>
          <p:cNvSpPr txBox="1"/>
          <p:nvPr/>
        </p:nvSpPr>
        <p:spPr>
          <a:xfrm>
            <a:off x="9353325" y="4383188"/>
            <a:ext cx="19995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Red</a:t>
            </a:r>
            <a:r>
              <a:rPr lang="en-GB"/>
              <a:t> - Imports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Blue </a:t>
            </a:r>
            <a:r>
              <a:rPr lang="en-GB"/>
              <a:t>- Exports</a:t>
            </a:r>
            <a:endParaRPr/>
          </a:p>
        </p:txBody>
      </p:sp>
      <p:pic>
        <p:nvPicPr>
          <p:cNvPr id="246" name="Google Shape;246;g7563784a17_3_49"/>
          <p:cNvPicPr preferRelativeResize="0"/>
          <p:nvPr/>
        </p:nvPicPr>
        <p:blipFill rotWithShape="1">
          <a:blip r:embed="rId3">
            <a:alphaModFix/>
          </a:blip>
          <a:srcRect b="12820" l="23557" r="3847" t="44444"/>
          <a:stretch/>
        </p:blipFill>
        <p:spPr>
          <a:xfrm>
            <a:off x="2019775" y="3718188"/>
            <a:ext cx="6771700" cy="223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7563784a17_3_58"/>
          <p:cNvPicPr preferRelativeResize="0"/>
          <p:nvPr/>
        </p:nvPicPr>
        <p:blipFill rotWithShape="1">
          <a:blip r:embed="rId3">
            <a:alphaModFix/>
          </a:blip>
          <a:srcRect b="27065" l="24201" r="3685" t="29344"/>
          <a:stretch/>
        </p:blipFill>
        <p:spPr>
          <a:xfrm>
            <a:off x="1100050" y="594475"/>
            <a:ext cx="9991900" cy="273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7563784a17_3_58"/>
          <p:cNvPicPr preferRelativeResize="0"/>
          <p:nvPr/>
        </p:nvPicPr>
        <p:blipFill rotWithShape="1">
          <a:blip r:embed="rId4">
            <a:alphaModFix/>
          </a:blip>
          <a:srcRect b="27351" l="24036" r="3368" t="28773"/>
          <a:stretch/>
        </p:blipFill>
        <p:spPr>
          <a:xfrm>
            <a:off x="1100050" y="3610350"/>
            <a:ext cx="9991900" cy="245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7563784a17_3_58"/>
          <p:cNvSpPr/>
          <p:nvPr/>
        </p:nvSpPr>
        <p:spPr>
          <a:xfrm>
            <a:off x="6610925" y="673650"/>
            <a:ext cx="1248900" cy="1302300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7563784a17_3_58"/>
          <p:cNvSpPr/>
          <p:nvPr/>
        </p:nvSpPr>
        <p:spPr>
          <a:xfrm>
            <a:off x="1100050" y="2126700"/>
            <a:ext cx="1376100" cy="1302300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7563784a17_3_58"/>
          <p:cNvSpPr/>
          <p:nvPr/>
        </p:nvSpPr>
        <p:spPr>
          <a:xfrm>
            <a:off x="1100050" y="4873575"/>
            <a:ext cx="1759800" cy="1302300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7563784a17_3_58"/>
          <p:cNvSpPr/>
          <p:nvPr/>
        </p:nvSpPr>
        <p:spPr>
          <a:xfrm>
            <a:off x="4718325" y="3770050"/>
            <a:ext cx="1376100" cy="1302300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7563784a17_3_58"/>
          <p:cNvSpPr txBox="1"/>
          <p:nvPr/>
        </p:nvSpPr>
        <p:spPr>
          <a:xfrm>
            <a:off x="61450" y="743175"/>
            <a:ext cx="10386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Imports</a:t>
            </a:r>
            <a:endParaRPr/>
          </a:p>
        </p:txBody>
      </p:sp>
      <p:sp>
        <p:nvSpPr>
          <p:cNvPr id="259" name="Google Shape;259;g7563784a17_3_58"/>
          <p:cNvSpPr txBox="1"/>
          <p:nvPr/>
        </p:nvSpPr>
        <p:spPr>
          <a:xfrm>
            <a:off x="61450" y="3610350"/>
            <a:ext cx="10386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Exports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563784a17_3_63"/>
          <p:cNvSpPr txBox="1"/>
          <p:nvPr>
            <p:ph type="title"/>
          </p:nvPr>
        </p:nvSpPr>
        <p:spPr>
          <a:xfrm>
            <a:off x="758355" y="23715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Commerce - Common</a:t>
            </a:r>
            <a:endParaRPr/>
          </a:p>
        </p:txBody>
      </p:sp>
      <p:sp>
        <p:nvSpPr>
          <p:cNvPr id="266" name="Google Shape;266;g7563784a17_3_63"/>
          <p:cNvSpPr txBox="1"/>
          <p:nvPr/>
        </p:nvSpPr>
        <p:spPr>
          <a:xfrm>
            <a:off x="296750" y="1866475"/>
            <a:ext cx="8094300" cy="45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The </a:t>
            </a:r>
            <a:r>
              <a:rPr b="1" i="1" lang="en-GB">
                <a:solidFill>
                  <a:schemeClr val="dk1"/>
                </a:solidFill>
                <a:highlight>
                  <a:srgbClr val="FFFFFF"/>
                </a:highlight>
              </a:rPr>
              <a:t>Anglo-Portuguese Alliance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 has impressively withstood the passage of time and has remained intact.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The two countries have extended their relations through their membership: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 - The European Union (EU) 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- North Atlantic Treaty Organization (NATO).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7" name="Google Shape;267;g7563784a17_3_63"/>
          <p:cNvSpPr txBox="1"/>
          <p:nvPr/>
        </p:nvSpPr>
        <p:spPr>
          <a:xfrm>
            <a:off x="6429425" y="3091100"/>
            <a:ext cx="2772300" cy="1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These alliances have allowed for a significant volume of bilateral trade, foreign investment and tourism, setting the conditions for a mutual flow of the two countries commodities and nationals.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7563784a17_3_63"/>
          <p:cNvSpPr/>
          <p:nvPr/>
        </p:nvSpPr>
        <p:spPr>
          <a:xfrm>
            <a:off x="4874325" y="3544400"/>
            <a:ext cx="1220100" cy="41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g7563784a17_3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675" y="4526900"/>
            <a:ext cx="3782465" cy="12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7563784a17_3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7500" y="636924"/>
            <a:ext cx="3151301" cy="236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" name="Google Shape;275;p7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Requires="v">
                <p:oleObj r:id="rId4" imgH="1588" imgW="1588" progId="TCLayout.ActiveDocument.1" spid="_x0000_s1">
                  <p:embed/>
                </p:oleObj>
              </mc:Choice>
              <mc:Fallback>
                <p:oleObj r:id="rId5" imgH="1588" imgW="1588" progId="TCLayout.ActiveDocument.1">
                  <p:embed/>
                  <p:pic>
                    <p:nvPicPr>
                      <p:cNvPr id="275" name="Google Shape;275;p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" name="Google Shape;276;p7"/>
          <p:cNvSpPr/>
          <p:nvPr/>
        </p:nvSpPr>
        <p:spPr>
          <a:xfrm>
            <a:off x="172116" y="5734050"/>
            <a:ext cx="11644746" cy="409575"/>
          </a:xfrm>
          <a:prstGeom prst="rect">
            <a:avLst/>
          </a:prstGeom>
          <a:solidFill>
            <a:srgbClr val="DBF3FD"/>
          </a:solidFill>
          <a:ln cap="flat" cmpd="sng" w="12700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 txBox="1"/>
          <p:nvPr>
            <p:ph type="title"/>
          </p:nvPr>
        </p:nvSpPr>
        <p:spPr>
          <a:xfrm>
            <a:off x="104354" y="234865"/>
            <a:ext cx="11725484" cy="476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46979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Cost of Brexit: European countries overview</a:t>
            </a:r>
            <a:endParaRPr/>
          </a:p>
        </p:txBody>
      </p:sp>
      <p:sp>
        <p:nvSpPr>
          <p:cNvPr id="278" name="Google Shape;278;p7"/>
          <p:cNvSpPr txBox="1"/>
          <p:nvPr/>
        </p:nvSpPr>
        <p:spPr>
          <a:xfrm>
            <a:off x="231671" y="591897"/>
            <a:ext cx="11725484" cy="251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Relative GVA impact is for Portugal (~0.3%),  absolute GVA (gross value added) amount for €0.4 BN in Portugal</a:t>
            </a:r>
            <a:endParaRPr/>
          </a:p>
        </p:txBody>
      </p:sp>
      <p:sp>
        <p:nvSpPr>
          <p:cNvPr id="279" name="Google Shape;279;p7"/>
          <p:cNvSpPr txBox="1"/>
          <p:nvPr/>
        </p:nvSpPr>
        <p:spPr>
          <a:xfrm>
            <a:off x="1612899" y="1274763"/>
            <a:ext cx="18288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Post-mitigation cost per country, </a:t>
            </a:r>
            <a:r>
              <a:rPr lang="en-GB" sz="1300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€ BN</a:t>
            </a:r>
            <a:endParaRPr/>
          </a:p>
        </p:txBody>
      </p:sp>
      <p:graphicFrame>
        <p:nvGraphicFramePr>
          <p:cNvPr id="280" name="Google Shape;280;p7"/>
          <p:cNvGraphicFramePr/>
          <p:nvPr/>
        </p:nvGraphicFramePr>
        <p:xfrm>
          <a:off x="1530350" y="1655763"/>
          <a:ext cx="1617663" cy="4586287"/>
        </p:xfrm>
        <a:graphic>
          <a:graphicData uri="http://schemas.openxmlformats.org/drawingml/2006/chart">
            <c:chart r:id="rId7"/>
          </a:graphicData>
        </a:graphic>
      </p:graphicFrame>
      <p:sp>
        <p:nvSpPr>
          <p:cNvPr id="281" name="Google Shape;281;p7"/>
          <p:cNvSpPr/>
          <p:nvPr/>
        </p:nvSpPr>
        <p:spPr>
          <a:xfrm>
            <a:off x="2794000" y="1779589"/>
            <a:ext cx="153989" cy="358775"/>
          </a:xfrm>
          <a:custGeom>
            <a:rect b="b" l="l" r="r" t="t"/>
            <a:pathLst>
              <a:path extrusionOk="0" h="358776" w="153989">
                <a:moveTo>
                  <a:pt x="153988" y="0"/>
                </a:moveTo>
                <a:lnTo>
                  <a:pt x="57150" y="358775"/>
                </a:lnTo>
                <a:lnTo>
                  <a:pt x="0" y="358775"/>
                </a:lnTo>
                <a:lnTo>
                  <a:pt x="9683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7"/>
          <p:cNvSpPr/>
          <p:nvPr/>
        </p:nvSpPr>
        <p:spPr>
          <a:xfrm>
            <a:off x="609600" y="1860550"/>
            <a:ext cx="681038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Germany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609600" y="2301875"/>
            <a:ext cx="892175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Netherlands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7"/>
          <p:cNvSpPr/>
          <p:nvPr/>
        </p:nvSpPr>
        <p:spPr>
          <a:xfrm>
            <a:off x="609600" y="2744788"/>
            <a:ext cx="504825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Belgim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7"/>
          <p:cNvSpPr/>
          <p:nvPr/>
        </p:nvSpPr>
        <p:spPr>
          <a:xfrm>
            <a:off x="2265363" y="3629025"/>
            <a:ext cx="277813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3800" spcFirstLastPara="1" rIns="238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2.6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7"/>
          <p:cNvSpPr/>
          <p:nvPr/>
        </p:nvSpPr>
        <p:spPr>
          <a:xfrm>
            <a:off x="609600" y="5838825"/>
            <a:ext cx="671513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Portugal</a:t>
            </a:r>
            <a:endParaRPr b="1"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"/>
          <p:cNvSpPr/>
          <p:nvPr/>
        </p:nvSpPr>
        <p:spPr>
          <a:xfrm>
            <a:off x="609600" y="3186113"/>
            <a:ext cx="515938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"/>
          <p:cNvSpPr/>
          <p:nvPr/>
        </p:nvSpPr>
        <p:spPr>
          <a:xfrm>
            <a:off x="609601" y="3629025"/>
            <a:ext cx="303213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7"/>
          <p:cNvSpPr/>
          <p:nvPr/>
        </p:nvSpPr>
        <p:spPr>
          <a:xfrm>
            <a:off x="609600" y="4070350"/>
            <a:ext cx="422275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Spain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/>
          <p:nvPr/>
        </p:nvSpPr>
        <p:spPr>
          <a:xfrm>
            <a:off x="609601" y="4513263"/>
            <a:ext cx="506413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Ireland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/>
          <p:nvPr/>
        </p:nvSpPr>
        <p:spPr>
          <a:xfrm>
            <a:off x="1806575" y="5397500"/>
            <a:ext cx="277813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3800" spcFirstLastPara="1" rIns="238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0.7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7"/>
          <p:cNvSpPr/>
          <p:nvPr/>
        </p:nvSpPr>
        <p:spPr>
          <a:xfrm>
            <a:off x="609600" y="4954588"/>
            <a:ext cx="596900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Sweden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609601" y="5397500"/>
            <a:ext cx="671513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Denmark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/>
          <p:nvPr/>
        </p:nvSpPr>
        <p:spPr>
          <a:xfrm>
            <a:off x="3090863" y="1860550"/>
            <a:ext cx="277813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3800" spcFirstLastPara="1" rIns="238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9.4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"/>
          <p:cNvSpPr/>
          <p:nvPr/>
        </p:nvSpPr>
        <p:spPr>
          <a:xfrm>
            <a:off x="2698750" y="2301875"/>
            <a:ext cx="277813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3800" spcFirstLastPara="1" rIns="238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4.4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7"/>
          <p:cNvSpPr/>
          <p:nvPr/>
        </p:nvSpPr>
        <p:spPr>
          <a:xfrm>
            <a:off x="2578100" y="2744788"/>
            <a:ext cx="277813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3800" spcFirstLastPara="1" rIns="238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3.9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"/>
          <p:cNvSpPr/>
          <p:nvPr/>
        </p:nvSpPr>
        <p:spPr>
          <a:xfrm>
            <a:off x="2578100" y="3186113"/>
            <a:ext cx="277813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3800" spcFirstLastPara="1" rIns="238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3.9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7"/>
          <p:cNvSpPr/>
          <p:nvPr/>
        </p:nvSpPr>
        <p:spPr>
          <a:xfrm>
            <a:off x="2241550" y="4070350"/>
            <a:ext cx="277813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3800" spcFirstLastPara="1" rIns="238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7"/>
          <p:cNvSpPr/>
          <p:nvPr/>
        </p:nvSpPr>
        <p:spPr>
          <a:xfrm>
            <a:off x="2192338" y="4513263"/>
            <a:ext cx="277813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3800" spcFirstLastPara="1" rIns="238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2.3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"/>
          <p:cNvSpPr/>
          <p:nvPr/>
        </p:nvSpPr>
        <p:spPr>
          <a:xfrm>
            <a:off x="1806575" y="4954588"/>
            <a:ext cx="277813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3800" spcFirstLastPara="1" rIns="238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0.7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7"/>
          <p:cNvSpPr/>
          <p:nvPr/>
        </p:nvSpPr>
        <p:spPr>
          <a:xfrm>
            <a:off x="1735138" y="5838825"/>
            <a:ext cx="277813" cy="19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3800" spcFirstLastPara="1" rIns="238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0.4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2" name="Google Shape;302;p7"/>
          <p:cNvCxnSpPr/>
          <p:nvPr/>
        </p:nvCxnSpPr>
        <p:spPr>
          <a:xfrm>
            <a:off x="1612899" y="1720850"/>
            <a:ext cx="1828800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03" name="Google Shape;303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2355" y="2681287"/>
            <a:ext cx="325438" cy="3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2355" y="5333999"/>
            <a:ext cx="325438" cy="3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2355" y="1797049"/>
            <a:ext cx="325438" cy="3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2356" y="3124200"/>
            <a:ext cx="3238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22355" y="4449762"/>
            <a:ext cx="325438" cy="3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22355" y="3565524"/>
            <a:ext cx="325438" cy="3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22355" y="2239962"/>
            <a:ext cx="325438" cy="3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22355" y="5775324"/>
            <a:ext cx="325438" cy="3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22355" y="4006849"/>
            <a:ext cx="325438" cy="3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22355" y="4891087"/>
            <a:ext cx="325438" cy="3254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7"/>
          <p:cNvCxnSpPr/>
          <p:nvPr/>
        </p:nvCxnSpPr>
        <p:spPr>
          <a:xfrm>
            <a:off x="539750" y="2181225"/>
            <a:ext cx="11277112" cy="0"/>
          </a:xfrm>
          <a:prstGeom prst="straightConnector1">
            <a:avLst/>
          </a:prstGeom>
          <a:noFill/>
          <a:ln cap="flat" cmpd="sng" w="12700">
            <a:solidFill>
              <a:srgbClr val="95DBFB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14" name="Google Shape;314;p7"/>
          <p:cNvCxnSpPr/>
          <p:nvPr/>
        </p:nvCxnSpPr>
        <p:spPr>
          <a:xfrm>
            <a:off x="539750" y="2622550"/>
            <a:ext cx="11277112" cy="0"/>
          </a:xfrm>
          <a:prstGeom prst="straightConnector1">
            <a:avLst/>
          </a:prstGeom>
          <a:noFill/>
          <a:ln cap="flat" cmpd="sng" w="12700">
            <a:solidFill>
              <a:srgbClr val="95DBFB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15" name="Google Shape;315;p7"/>
          <p:cNvCxnSpPr/>
          <p:nvPr/>
        </p:nvCxnSpPr>
        <p:spPr>
          <a:xfrm>
            <a:off x="539750" y="3065463"/>
            <a:ext cx="11277112" cy="0"/>
          </a:xfrm>
          <a:prstGeom prst="straightConnector1">
            <a:avLst/>
          </a:prstGeom>
          <a:noFill/>
          <a:ln cap="flat" cmpd="sng" w="12700">
            <a:solidFill>
              <a:srgbClr val="95DBFB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16" name="Google Shape;316;p7"/>
          <p:cNvCxnSpPr/>
          <p:nvPr/>
        </p:nvCxnSpPr>
        <p:spPr>
          <a:xfrm>
            <a:off x="539750" y="3506788"/>
            <a:ext cx="11277112" cy="0"/>
          </a:xfrm>
          <a:prstGeom prst="straightConnector1">
            <a:avLst/>
          </a:prstGeom>
          <a:noFill/>
          <a:ln cap="flat" cmpd="sng" w="12700">
            <a:solidFill>
              <a:srgbClr val="95DBFB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17" name="Google Shape;317;p7"/>
          <p:cNvCxnSpPr/>
          <p:nvPr/>
        </p:nvCxnSpPr>
        <p:spPr>
          <a:xfrm>
            <a:off x="539750" y="3949700"/>
            <a:ext cx="11277112" cy="0"/>
          </a:xfrm>
          <a:prstGeom prst="straightConnector1">
            <a:avLst/>
          </a:prstGeom>
          <a:noFill/>
          <a:ln cap="flat" cmpd="sng" w="12700">
            <a:solidFill>
              <a:srgbClr val="95DBFB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18" name="Google Shape;318;p7"/>
          <p:cNvCxnSpPr/>
          <p:nvPr/>
        </p:nvCxnSpPr>
        <p:spPr>
          <a:xfrm>
            <a:off x="539750" y="4391025"/>
            <a:ext cx="11277112" cy="0"/>
          </a:xfrm>
          <a:prstGeom prst="straightConnector1">
            <a:avLst/>
          </a:prstGeom>
          <a:noFill/>
          <a:ln cap="flat" cmpd="sng" w="12700">
            <a:solidFill>
              <a:srgbClr val="95DBFB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19" name="Google Shape;319;p7"/>
          <p:cNvCxnSpPr/>
          <p:nvPr/>
        </p:nvCxnSpPr>
        <p:spPr>
          <a:xfrm>
            <a:off x="539750" y="4833938"/>
            <a:ext cx="11277112" cy="0"/>
          </a:xfrm>
          <a:prstGeom prst="straightConnector1">
            <a:avLst/>
          </a:prstGeom>
          <a:noFill/>
          <a:ln cap="flat" cmpd="sng" w="12700">
            <a:solidFill>
              <a:srgbClr val="95DBFB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20" name="Google Shape;320;p7"/>
          <p:cNvCxnSpPr/>
          <p:nvPr/>
        </p:nvCxnSpPr>
        <p:spPr>
          <a:xfrm>
            <a:off x="539750" y="5275263"/>
            <a:ext cx="11277112" cy="0"/>
          </a:xfrm>
          <a:prstGeom prst="straightConnector1">
            <a:avLst/>
          </a:prstGeom>
          <a:noFill/>
          <a:ln cap="flat" cmpd="sng" w="12700">
            <a:solidFill>
              <a:srgbClr val="95DBFB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21" name="Google Shape;321;p7"/>
          <p:cNvCxnSpPr/>
          <p:nvPr/>
        </p:nvCxnSpPr>
        <p:spPr>
          <a:xfrm>
            <a:off x="539750" y="5718175"/>
            <a:ext cx="11277112" cy="0"/>
          </a:xfrm>
          <a:prstGeom prst="straightConnector1">
            <a:avLst/>
          </a:prstGeom>
          <a:noFill/>
          <a:ln cap="flat" cmpd="sng" w="12700">
            <a:solidFill>
              <a:srgbClr val="95DBF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22" name="Google Shape;322;p7"/>
          <p:cNvSpPr txBox="1"/>
          <p:nvPr/>
        </p:nvSpPr>
        <p:spPr>
          <a:xfrm>
            <a:off x="3566922" y="1243012"/>
            <a:ext cx="881939" cy="4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Cost as 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% GVA</a:t>
            </a:r>
            <a:r>
              <a:rPr b="1" baseline="30000"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3" name="Google Shape;323;p7"/>
          <p:cNvCxnSpPr/>
          <p:nvPr/>
        </p:nvCxnSpPr>
        <p:spPr>
          <a:xfrm>
            <a:off x="3566923" y="1720850"/>
            <a:ext cx="881939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4" name="Google Shape;324;p7"/>
          <p:cNvSpPr txBox="1"/>
          <p:nvPr/>
        </p:nvSpPr>
        <p:spPr>
          <a:xfrm>
            <a:off x="3832362" y="1849438"/>
            <a:ext cx="379912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0.4%</a:t>
            </a:r>
            <a:endParaRPr/>
          </a:p>
        </p:txBody>
      </p:sp>
      <p:sp>
        <p:nvSpPr>
          <p:cNvPr id="325" name="Google Shape;325;p7"/>
          <p:cNvSpPr txBox="1"/>
          <p:nvPr/>
        </p:nvSpPr>
        <p:spPr>
          <a:xfrm>
            <a:off x="3832362" y="2292350"/>
            <a:ext cx="379912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0.8%</a:t>
            </a:r>
            <a:endParaRPr/>
          </a:p>
        </p:txBody>
      </p:sp>
      <p:sp>
        <p:nvSpPr>
          <p:cNvPr id="326" name="Google Shape;326;p7"/>
          <p:cNvSpPr txBox="1"/>
          <p:nvPr/>
        </p:nvSpPr>
        <p:spPr>
          <a:xfrm>
            <a:off x="3832362" y="2736850"/>
            <a:ext cx="379912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1.1%</a:t>
            </a:r>
            <a:endParaRPr/>
          </a:p>
        </p:txBody>
      </p:sp>
      <p:sp>
        <p:nvSpPr>
          <p:cNvPr id="327" name="Google Shape;327;p7"/>
          <p:cNvSpPr txBox="1"/>
          <p:nvPr/>
        </p:nvSpPr>
        <p:spPr>
          <a:xfrm>
            <a:off x="3832362" y="3179763"/>
            <a:ext cx="379912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0.2%</a:t>
            </a:r>
            <a:endParaRPr/>
          </a:p>
        </p:txBody>
      </p:sp>
      <p:sp>
        <p:nvSpPr>
          <p:cNvPr id="328" name="Google Shape;328;p7"/>
          <p:cNvSpPr txBox="1"/>
          <p:nvPr/>
        </p:nvSpPr>
        <p:spPr>
          <a:xfrm>
            <a:off x="3832362" y="3622675"/>
            <a:ext cx="379912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0.2%</a:t>
            </a:r>
            <a:endParaRPr/>
          </a:p>
        </p:txBody>
      </p:sp>
      <p:sp>
        <p:nvSpPr>
          <p:cNvPr id="329" name="Google Shape;329;p7"/>
          <p:cNvSpPr txBox="1"/>
          <p:nvPr/>
        </p:nvSpPr>
        <p:spPr>
          <a:xfrm>
            <a:off x="3832362" y="4065588"/>
            <a:ext cx="379912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0.3%</a:t>
            </a:r>
            <a:endParaRPr/>
          </a:p>
        </p:txBody>
      </p:sp>
      <p:sp>
        <p:nvSpPr>
          <p:cNvPr id="330" name="Google Shape;330;p7"/>
          <p:cNvSpPr txBox="1"/>
          <p:nvPr/>
        </p:nvSpPr>
        <p:spPr>
          <a:xfrm>
            <a:off x="3832362" y="4508500"/>
            <a:ext cx="379912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0.9%</a:t>
            </a:r>
            <a:endParaRPr/>
          </a:p>
        </p:txBody>
      </p:sp>
      <p:sp>
        <p:nvSpPr>
          <p:cNvPr id="331" name="Google Shape;331;p7"/>
          <p:cNvSpPr txBox="1"/>
          <p:nvPr/>
        </p:nvSpPr>
        <p:spPr>
          <a:xfrm>
            <a:off x="3832362" y="4951413"/>
            <a:ext cx="379912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0.2%</a:t>
            </a:r>
            <a:endParaRPr/>
          </a:p>
        </p:txBody>
      </p:sp>
      <p:sp>
        <p:nvSpPr>
          <p:cNvPr id="332" name="Google Shape;332;p7"/>
          <p:cNvSpPr txBox="1"/>
          <p:nvPr/>
        </p:nvSpPr>
        <p:spPr>
          <a:xfrm>
            <a:off x="3832362" y="5395913"/>
            <a:ext cx="379912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0.3%</a:t>
            </a:r>
            <a:endParaRPr/>
          </a:p>
        </p:txBody>
      </p:sp>
      <p:sp>
        <p:nvSpPr>
          <p:cNvPr id="333" name="Google Shape;333;p7"/>
          <p:cNvSpPr txBox="1"/>
          <p:nvPr/>
        </p:nvSpPr>
        <p:spPr>
          <a:xfrm>
            <a:off x="3832362" y="5838825"/>
            <a:ext cx="379912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0.3%</a:t>
            </a:r>
            <a:endParaRPr/>
          </a:p>
        </p:txBody>
      </p:sp>
      <p:sp>
        <p:nvSpPr>
          <p:cNvPr id="334" name="Google Shape;334;p7"/>
          <p:cNvSpPr txBox="1"/>
          <p:nvPr/>
        </p:nvSpPr>
        <p:spPr>
          <a:xfrm>
            <a:off x="4607945" y="1243012"/>
            <a:ext cx="881939" cy="4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Sector #1</a:t>
            </a:r>
            <a:endParaRPr/>
          </a:p>
        </p:txBody>
      </p:sp>
      <p:cxnSp>
        <p:nvCxnSpPr>
          <p:cNvPr id="335" name="Google Shape;335;p7"/>
          <p:cNvCxnSpPr/>
          <p:nvPr/>
        </p:nvCxnSpPr>
        <p:spPr>
          <a:xfrm>
            <a:off x="4607944" y="1720850"/>
            <a:ext cx="1263166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6" name="Google Shape;336;p7"/>
          <p:cNvSpPr txBox="1"/>
          <p:nvPr/>
        </p:nvSpPr>
        <p:spPr>
          <a:xfrm>
            <a:off x="4607945" y="1849438"/>
            <a:ext cx="835165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Automotive</a:t>
            </a:r>
            <a:endParaRPr/>
          </a:p>
        </p:txBody>
      </p:sp>
      <p:sp>
        <p:nvSpPr>
          <p:cNvPr id="337" name="Google Shape;337;p7"/>
          <p:cNvSpPr txBox="1"/>
          <p:nvPr/>
        </p:nvSpPr>
        <p:spPr>
          <a:xfrm>
            <a:off x="4607945" y="2192338"/>
            <a:ext cx="1263166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Agriculture, food 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drinks</a:t>
            </a:r>
            <a:endParaRPr/>
          </a:p>
        </p:txBody>
      </p:sp>
      <p:sp>
        <p:nvSpPr>
          <p:cNvPr id="338" name="Google Shape;338;p7"/>
          <p:cNvSpPr txBox="1"/>
          <p:nvPr/>
        </p:nvSpPr>
        <p:spPr>
          <a:xfrm>
            <a:off x="4607945" y="2736850"/>
            <a:ext cx="835165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Automotive</a:t>
            </a:r>
            <a:endParaRPr/>
          </a:p>
        </p:txBody>
      </p:sp>
      <p:sp>
        <p:nvSpPr>
          <p:cNvPr id="339" name="Google Shape;339;p7"/>
          <p:cNvSpPr txBox="1"/>
          <p:nvPr/>
        </p:nvSpPr>
        <p:spPr>
          <a:xfrm>
            <a:off x="4607945" y="3079750"/>
            <a:ext cx="1263166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Agriculture, food 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drinks</a:t>
            </a:r>
            <a:endParaRPr/>
          </a:p>
        </p:txBody>
      </p:sp>
      <p:sp>
        <p:nvSpPr>
          <p:cNvPr id="340" name="Google Shape;340;p7"/>
          <p:cNvSpPr txBox="1"/>
          <p:nvPr/>
        </p:nvSpPr>
        <p:spPr>
          <a:xfrm>
            <a:off x="4607945" y="3622675"/>
            <a:ext cx="1272784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goods</a:t>
            </a:r>
            <a:endParaRPr/>
          </a:p>
        </p:txBody>
      </p:sp>
      <p:sp>
        <p:nvSpPr>
          <p:cNvPr id="341" name="Google Shape;341;p7"/>
          <p:cNvSpPr txBox="1"/>
          <p:nvPr/>
        </p:nvSpPr>
        <p:spPr>
          <a:xfrm>
            <a:off x="4607945" y="4065588"/>
            <a:ext cx="835165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Automotive</a:t>
            </a:r>
            <a:endParaRPr/>
          </a:p>
        </p:txBody>
      </p:sp>
      <p:sp>
        <p:nvSpPr>
          <p:cNvPr id="342" name="Google Shape;342;p7"/>
          <p:cNvSpPr txBox="1"/>
          <p:nvPr/>
        </p:nvSpPr>
        <p:spPr>
          <a:xfrm>
            <a:off x="4607945" y="4408488"/>
            <a:ext cx="1263166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Agriculture, food 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drinks</a:t>
            </a:r>
            <a:endParaRPr/>
          </a:p>
        </p:txBody>
      </p:sp>
      <p:sp>
        <p:nvSpPr>
          <p:cNvPr id="343" name="Google Shape;343;p7"/>
          <p:cNvSpPr txBox="1"/>
          <p:nvPr/>
        </p:nvSpPr>
        <p:spPr>
          <a:xfrm>
            <a:off x="4607945" y="4951413"/>
            <a:ext cx="835165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Automotive</a:t>
            </a:r>
            <a:endParaRPr/>
          </a:p>
        </p:txBody>
      </p:sp>
      <p:sp>
        <p:nvSpPr>
          <p:cNvPr id="344" name="Google Shape;344;p7"/>
          <p:cNvSpPr txBox="1"/>
          <p:nvPr/>
        </p:nvSpPr>
        <p:spPr>
          <a:xfrm>
            <a:off x="4607945" y="5295900"/>
            <a:ext cx="1216680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Agriculture, food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drinks</a:t>
            </a:r>
            <a:endParaRPr/>
          </a:p>
        </p:txBody>
      </p:sp>
      <p:sp>
        <p:nvSpPr>
          <p:cNvPr id="345" name="Google Shape;345;p7"/>
          <p:cNvSpPr txBox="1"/>
          <p:nvPr/>
        </p:nvSpPr>
        <p:spPr>
          <a:xfrm>
            <a:off x="4607945" y="5838825"/>
            <a:ext cx="1375377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Consumer goods</a:t>
            </a:r>
            <a:endParaRPr/>
          </a:p>
        </p:txBody>
      </p:sp>
      <p:sp>
        <p:nvSpPr>
          <p:cNvPr id="346" name="Google Shape;346;p7"/>
          <p:cNvSpPr txBox="1"/>
          <p:nvPr/>
        </p:nvSpPr>
        <p:spPr>
          <a:xfrm>
            <a:off x="6031102" y="1243012"/>
            <a:ext cx="1263165" cy="4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Post-mitigation  cost, </a:t>
            </a:r>
            <a:r>
              <a:rPr lang="en-GB" sz="1300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€ BN</a:t>
            </a:r>
            <a:endParaRPr/>
          </a:p>
        </p:txBody>
      </p:sp>
      <p:cxnSp>
        <p:nvCxnSpPr>
          <p:cNvPr id="347" name="Google Shape;347;p7"/>
          <p:cNvCxnSpPr/>
          <p:nvPr/>
        </p:nvCxnSpPr>
        <p:spPr>
          <a:xfrm>
            <a:off x="6031101" y="1720850"/>
            <a:ext cx="1263166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8" name="Google Shape;348;p7"/>
          <p:cNvSpPr txBox="1"/>
          <p:nvPr/>
        </p:nvSpPr>
        <p:spPr>
          <a:xfrm>
            <a:off x="6546466" y="1860550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3.7</a:t>
            </a:r>
            <a:endParaRPr/>
          </a:p>
        </p:txBody>
      </p:sp>
      <p:sp>
        <p:nvSpPr>
          <p:cNvPr id="349" name="Google Shape;349;p7"/>
          <p:cNvSpPr txBox="1"/>
          <p:nvPr/>
        </p:nvSpPr>
        <p:spPr>
          <a:xfrm>
            <a:off x="6546466" y="2744788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1.4</a:t>
            </a:r>
            <a:endParaRPr/>
          </a:p>
        </p:txBody>
      </p:sp>
      <p:sp>
        <p:nvSpPr>
          <p:cNvPr id="350" name="Google Shape;350;p7"/>
          <p:cNvSpPr txBox="1"/>
          <p:nvPr/>
        </p:nvSpPr>
        <p:spPr>
          <a:xfrm>
            <a:off x="6546466" y="3186113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0.9</a:t>
            </a:r>
            <a:endParaRPr/>
          </a:p>
        </p:txBody>
      </p:sp>
      <p:sp>
        <p:nvSpPr>
          <p:cNvPr id="351" name="Google Shape;351;p7"/>
          <p:cNvSpPr txBox="1"/>
          <p:nvPr/>
        </p:nvSpPr>
        <p:spPr>
          <a:xfrm>
            <a:off x="6546466" y="3627438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0.7</a:t>
            </a:r>
            <a:endParaRPr/>
          </a:p>
        </p:txBody>
      </p:sp>
      <p:sp>
        <p:nvSpPr>
          <p:cNvPr id="352" name="Google Shape;352;p7"/>
          <p:cNvSpPr txBox="1"/>
          <p:nvPr/>
        </p:nvSpPr>
        <p:spPr>
          <a:xfrm>
            <a:off x="6546466" y="4070350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0.9</a:t>
            </a:r>
            <a:endParaRPr/>
          </a:p>
        </p:txBody>
      </p:sp>
      <p:sp>
        <p:nvSpPr>
          <p:cNvPr id="353" name="Google Shape;353;p7"/>
          <p:cNvSpPr txBox="1"/>
          <p:nvPr/>
        </p:nvSpPr>
        <p:spPr>
          <a:xfrm>
            <a:off x="6546466" y="4511675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0.9</a:t>
            </a:r>
            <a:endParaRPr/>
          </a:p>
        </p:txBody>
      </p:sp>
      <p:sp>
        <p:nvSpPr>
          <p:cNvPr id="354" name="Google Shape;354;p7"/>
          <p:cNvSpPr txBox="1"/>
          <p:nvPr/>
        </p:nvSpPr>
        <p:spPr>
          <a:xfrm>
            <a:off x="6546466" y="4954588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0.2</a:t>
            </a:r>
            <a:endParaRPr/>
          </a:p>
        </p:txBody>
      </p:sp>
      <p:sp>
        <p:nvSpPr>
          <p:cNvPr id="355" name="Google Shape;355;p7"/>
          <p:cNvSpPr txBox="1"/>
          <p:nvPr/>
        </p:nvSpPr>
        <p:spPr>
          <a:xfrm>
            <a:off x="6546466" y="5395913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0.3</a:t>
            </a:r>
            <a:endParaRPr/>
          </a:p>
        </p:txBody>
      </p:sp>
      <p:sp>
        <p:nvSpPr>
          <p:cNvPr id="356" name="Google Shape;356;p7"/>
          <p:cNvSpPr txBox="1"/>
          <p:nvPr/>
        </p:nvSpPr>
        <p:spPr>
          <a:xfrm>
            <a:off x="6546466" y="5838825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0.1</a:t>
            </a:r>
            <a:endParaRPr/>
          </a:p>
        </p:txBody>
      </p:sp>
      <p:sp>
        <p:nvSpPr>
          <p:cNvPr id="357" name="Google Shape;357;p7"/>
          <p:cNvSpPr txBox="1"/>
          <p:nvPr/>
        </p:nvSpPr>
        <p:spPr>
          <a:xfrm>
            <a:off x="7495002" y="1243012"/>
            <a:ext cx="881939" cy="4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Sector #2</a:t>
            </a:r>
            <a:endParaRPr/>
          </a:p>
        </p:txBody>
      </p:sp>
      <p:cxnSp>
        <p:nvCxnSpPr>
          <p:cNvPr id="358" name="Google Shape;358;p7"/>
          <p:cNvCxnSpPr/>
          <p:nvPr/>
        </p:nvCxnSpPr>
        <p:spPr>
          <a:xfrm>
            <a:off x="7495001" y="1720850"/>
            <a:ext cx="1263166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9" name="Google Shape;359;p7"/>
          <p:cNvSpPr txBox="1"/>
          <p:nvPr/>
        </p:nvSpPr>
        <p:spPr>
          <a:xfrm>
            <a:off x="7495002" y="1749425"/>
            <a:ext cx="936154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 &amp;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plastics</a:t>
            </a:r>
            <a:endParaRPr/>
          </a:p>
        </p:txBody>
      </p:sp>
      <p:sp>
        <p:nvSpPr>
          <p:cNvPr id="360" name="Google Shape;360;p7"/>
          <p:cNvSpPr txBox="1"/>
          <p:nvPr/>
        </p:nvSpPr>
        <p:spPr>
          <a:xfrm>
            <a:off x="7495002" y="2192338"/>
            <a:ext cx="936154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 &amp;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plastics</a:t>
            </a:r>
            <a:endParaRPr/>
          </a:p>
        </p:txBody>
      </p:sp>
      <p:sp>
        <p:nvSpPr>
          <p:cNvPr id="361" name="Google Shape;361;p7"/>
          <p:cNvSpPr txBox="1"/>
          <p:nvPr/>
        </p:nvSpPr>
        <p:spPr>
          <a:xfrm>
            <a:off x="7495002" y="2636838"/>
            <a:ext cx="936154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 &amp;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plastics</a:t>
            </a:r>
            <a:endParaRPr/>
          </a:p>
        </p:txBody>
      </p:sp>
      <p:sp>
        <p:nvSpPr>
          <p:cNvPr id="362" name="Google Shape;362;p7"/>
          <p:cNvSpPr txBox="1"/>
          <p:nvPr/>
        </p:nvSpPr>
        <p:spPr>
          <a:xfrm>
            <a:off x="7495002" y="3179763"/>
            <a:ext cx="1272784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goods</a:t>
            </a:r>
            <a:endParaRPr/>
          </a:p>
        </p:txBody>
      </p:sp>
      <p:sp>
        <p:nvSpPr>
          <p:cNvPr id="363" name="Google Shape;363;p7"/>
          <p:cNvSpPr txBox="1"/>
          <p:nvPr/>
        </p:nvSpPr>
        <p:spPr>
          <a:xfrm>
            <a:off x="7495002" y="3522663"/>
            <a:ext cx="1263166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Agriculture, food 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drinks</a:t>
            </a:r>
            <a:endParaRPr/>
          </a:p>
        </p:txBody>
      </p:sp>
      <p:sp>
        <p:nvSpPr>
          <p:cNvPr id="364" name="Google Shape;364;p7"/>
          <p:cNvSpPr txBox="1"/>
          <p:nvPr/>
        </p:nvSpPr>
        <p:spPr>
          <a:xfrm>
            <a:off x="7495002" y="3965575"/>
            <a:ext cx="1263166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Agriculture, food 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drinks</a:t>
            </a:r>
            <a:endParaRPr/>
          </a:p>
        </p:txBody>
      </p:sp>
      <p:sp>
        <p:nvSpPr>
          <p:cNvPr id="365" name="Google Shape;365;p7"/>
          <p:cNvSpPr txBox="1"/>
          <p:nvPr/>
        </p:nvSpPr>
        <p:spPr>
          <a:xfrm>
            <a:off x="7495002" y="4408488"/>
            <a:ext cx="936154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Chemicals &amp;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plastics</a:t>
            </a:r>
            <a:endParaRPr/>
          </a:p>
        </p:txBody>
      </p:sp>
      <p:sp>
        <p:nvSpPr>
          <p:cNvPr id="366" name="Google Shape;366;p7"/>
          <p:cNvSpPr txBox="1"/>
          <p:nvPr/>
        </p:nvSpPr>
        <p:spPr>
          <a:xfrm>
            <a:off x="7495002" y="4851400"/>
            <a:ext cx="1263166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Agriculture, food </a:t>
            </a:r>
            <a:b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drinks</a:t>
            </a:r>
            <a:endParaRPr/>
          </a:p>
        </p:txBody>
      </p:sp>
      <p:sp>
        <p:nvSpPr>
          <p:cNvPr id="367" name="Google Shape;367;p7"/>
          <p:cNvSpPr txBox="1"/>
          <p:nvPr/>
        </p:nvSpPr>
        <p:spPr>
          <a:xfrm>
            <a:off x="7495002" y="5395913"/>
            <a:ext cx="761427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Industrials</a:t>
            </a:r>
            <a:endParaRPr/>
          </a:p>
        </p:txBody>
      </p:sp>
      <p:sp>
        <p:nvSpPr>
          <p:cNvPr id="368" name="Google Shape;368;p7"/>
          <p:cNvSpPr txBox="1"/>
          <p:nvPr/>
        </p:nvSpPr>
        <p:spPr>
          <a:xfrm>
            <a:off x="7495002" y="5838825"/>
            <a:ext cx="920124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Automotive</a:t>
            </a:r>
            <a:endParaRPr/>
          </a:p>
        </p:txBody>
      </p:sp>
      <p:sp>
        <p:nvSpPr>
          <p:cNvPr id="369" name="Google Shape;369;p7"/>
          <p:cNvSpPr txBox="1"/>
          <p:nvPr/>
        </p:nvSpPr>
        <p:spPr>
          <a:xfrm>
            <a:off x="6546466" y="2301875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</a:t>
            </a:r>
            <a:endParaRPr/>
          </a:p>
        </p:txBody>
      </p:sp>
      <p:sp>
        <p:nvSpPr>
          <p:cNvPr id="370" name="Google Shape;370;p7"/>
          <p:cNvSpPr txBox="1"/>
          <p:nvPr/>
        </p:nvSpPr>
        <p:spPr>
          <a:xfrm>
            <a:off x="8922985" y="1243012"/>
            <a:ext cx="1263165" cy="4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Post-mitigation  cost, </a:t>
            </a:r>
            <a:r>
              <a:rPr lang="en-GB" sz="1300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€ BN</a:t>
            </a:r>
            <a:endParaRPr/>
          </a:p>
        </p:txBody>
      </p:sp>
      <p:cxnSp>
        <p:nvCxnSpPr>
          <p:cNvPr id="371" name="Google Shape;371;p7"/>
          <p:cNvCxnSpPr/>
          <p:nvPr/>
        </p:nvCxnSpPr>
        <p:spPr>
          <a:xfrm>
            <a:off x="8922984" y="1720850"/>
            <a:ext cx="1263166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2" name="Google Shape;372;p7"/>
          <p:cNvSpPr txBox="1"/>
          <p:nvPr/>
        </p:nvSpPr>
        <p:spPr>
          <a:xfrm>
            <a:off x="9438349" y="1860550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</a:t>
            </a:r>
            <a:endParaRPr/>
          </a:p>
        </p:txBody>
      </p:sp>
      <p:sp>
        <p:nvSpPr>
          <p:cNvPr id="373" name="Google Shape;373;p7"/>
          <p:cNvSpPr txBox="1"/>
          <p:nvPr/>
        </p:nvSpPr>
        <p:spPr>
          <a:xfrm>
            <a:off x="9438349" y="2744788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0.6</a:t>
            </a:r>
            <a:endParaRPr/>
          </a:p>
        </p:txBody>
      </p:sp>
      <p:sp>
        <p:nvSpPr>
          <p:cNvPr id="374" name="Google Shape;374;p7"/>
          <p:cNvSpPr txBox="1"/>
          <p:nvPr/>
        </p:nvSpPr>
        <p:spPr>
          <a:xfrm>
            <a:off x="9438349" y="3186113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0.5</a:t>
            </a:r>
            <a:endParaRPr/>
          </a:p>
        </p:txBody>
      </p:sp>
      <p:sp>
        <p:nvSpPr>
          <p:cNvPr id="375" name="Google Shape;375;p7"/>
          <p:cNvSpPr txBox="1"/>
          <p:nvPr/>
        </p:nvSpPr>
        <p:spPr>
          <a:xfrm>
            <a:off x="9438349" y="3627438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0.6</a:t>
            </a:r>
            <a:endParaRPr/>
          </a:p>
        </p:txBody>
      </p:sp>
      <p:sp>
        <p:nvSpPr>
          <p:cNvPr id="376" name="Google Shape;376;p7"/>
          <p:cNvSpPr txBox="1"/>
          <p:nvPr/>
        </p:nvSpPr>
        <p:spPr>
          <a:xfrm>
            <a:off x="9438349" y="4070350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0.6</a:t>
            </a:r>
            <a:endParaRPr/>
          </a:p>
        </p:txBody>
      </p:sp>
      <p:sp>
        <p:nvSpPr>
          <p:cNvPr id="377" name="Google Shape;377;p7"/>
          <p:cNvSpPr txBox="1"/>
          <p:nvPr/>
        </p:nvSpPr>
        <p:spPr>
          <a:xfrm>
            <a:off x="9438349" y="4511675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0.3</a:t>
            </a:r>
            <a:endParaRPr/>
          </a:p>
        </p:txBody>
      </p:sp>
      <p:sp>
        <p:nvSpPr>
          <p:cNvPr id="378" name="Google Shape;378;p7"/>
          <p:cNvSpPr txBox="1"/>
          <p:nvPr/>
        </p:nvSpPr>
        <p:spPr>
          <a:xfrm>
            <a:off x="9438349" y="4954588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0.1</a:t>
            </a:r>
            <a:endParaRPr/>
          </a:p>
        </p:txBody>
      </p:sp>
      <p:sp>
        <p:nvSpPr>
          <p:cNvPr id="379" name="Google Shape;379;p7"/>
          <p:cNvSpPr txBox="1"/>
          <p:nvPr/>
        </p:nvSpPr>
        <p:spPr>
          <a:xfrm>
            <a:off x="9438349" y="5395913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0.1</a:t>
            </a:r>
            <a:endParaRPr/>
          </a:p>
        </p:txBody>
      </p:sp>
      <p:sp>
        <p:nvSpPr>
          <p:cNvPr id="380" name="Google Shape;380;p7"/>
          <p:cNvSpPr txBox="1"/>
          <p:nvPr/>
        </p:nvSpPr>
        <p:spPr>
          <a:xfrm>
            <a:off x="9438349" y="5838825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0.1</a:t>
            </a:r>
            <a:endParaRPr/>
          </a:p>
        </p:txBody>
      </p:sp>
      <p:sp>
        <p:nvSpPr>
          <p:cNvPr id="381" name="Google Shape;381;p7"/>
          <p:cNvSpPr txBox="1"/>
          <p:nvPr/>
        </p:nvSpPr>
        <p:spPr>
          <a:xfrm>
            <a:off x="9438349" y="2301875"/>
            <a:ext cx="232436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0.8</a:t>
            </a:r>
            <a:endParaRPr/>
          </a:p>
        </p:txBody>
      </p:sp>
      <p:sp>
        <p:nvSpPr>
          <p:cNvPr id="382" name="Google Shape;382;p7"/>
          <p:cNvSpPr txBox="1"/>
          <p:nvPr/>
        </p:nvSpPr>
        <p:spPr>
          <a:xfrm>
            <a:off x="10317298" y="1243012"/>
            <a:ext cx="1499564" cy="43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Concentration of cost  on top 5 impacted sectors</a:t>
            </a:r>
            <a:endParaRPr/>
          </a:p>
        </p:txBody>
      </p:sp>
      <p:cxnSp>
        <p:nvCxnSpPr>
          <p:cNvPr id="383" name="Google Shape;383;p7"/>
          <p:cNvCxnSpPr/>
          <p:nvPr/>
        </p:nvCxnSpPr>
        <p:spPr>
          <a:xfrm>
            <a:off x="10317297" y="1720850"/>
            <a:ext cx="1499565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4" name="Google Shape;384;p7"/>
          <p:cNvSpPr txBox="1"/>
          <p:nvPr/>
        </p:nvSpPr>
        <p:spPr>
          <a:xfrm>
            <a:off x="10832662" y="1860550"/>
            <a:ext cx="333425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75%</a:t>
            </a:r>
            <a:endParaRPr/>
          </a:p>
        </p:txBody>
      </p:sp>
      <p:sp>
        <p:nvSpPr>
          <p:cNvPr id="385" name="Google Shape;385;p7"/>
          <p:cNvSpPr txBox="1"/>
          <p:nvPr/>
        </p:nvSpPr>
        <p:spPr>
          <a:xfrm>
            <a:off x="10832662" y="2744788"/>
            <a:ext cx="333425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85%</a:t>
            </a:r>
            <a:endParaRPr/>
          </a:p>
        </p:txBody>
      </p:sp>
      <p:sp>
        <p:nvSpPr>
          <p:cNvPr id="386" name="Google Shape;386;p7"/>
          <p:cNvSpPr txBox="1"/>
          <p:nvPr/>
        </p:nvSpPr>
        <p:spPr>
          <a:xfrm>
            <a:off x="10832662" y="3186113"/>
            <a:ext cx="333425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  <a:endParaRPr/>
          </a:p>
        </p:txBody>
      </p:sp>
      <p:sp>
        <p:nvSpPr>
          <p:cNvPr id="387" name="Google Shape;387;p7"/>
          <p:cNvSpPr txBox="1"/>
          <p:nvPr/>
        </p:nvSpPr>
        <p:spPr>
          <a:xfrm>
            <a:off x="10832662" y="3627438"/>
            <a:ext cx="333425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80%</a:t>
            </a:r>
            <a:endParaRPr/>
          </a:p>
        </p:txBody>
      </p:sp>
      <p:sp>
        <p:nvSpPr>
          <p:cNvPr id="388" name="Google Shape;388;p7"/>
          <p:cNvSpPr txBox="1"/>
          <p:nvPr/>
        </p:nvSpPr>
        <p:spPr>
          <a:xfrm>
            <a:off x="10832662" y="4070350"/>
            <a:ext cx="333425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80%</a:t>
            </a:r>
            <a:endParaRPr/>
          </a:p>
        </p:txBody>
      </p:sp>
      <p:sp>
        <p:nvSpPr>
          <p:cNvPr id="389" name="Google Shape;389;p7"/>
          <p:cNvSpPr txBox="1"/>
          <p:nvPr/>
        </p:nvSpPr>
        <p:spPr>
          <a:xfrm>
            <a:off x="10832662" y="4511675"/>
            <a:ext cx="333425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75%</a:t>
            </a:r>
            <a:endParaRPr/>
          </a:p>
        </p:txBody>
      </p:sp>
      <p:sp>
        <p:nvSpPr>
          <p:cNvPr id="390" name="Google Shape;390;p7"/>
          <p:cNvSpPr txBox="1"/>
          <p:nvPr/>
        </p:nvSpPr>
        <p:spPr>
          <a:xfrm>
            <a:off x="10832662" y="4954588"/>
            <a:ext cx="333425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75%</a:t>
            </a:r>
            <a:endParaRPr/>
          </a:p>
        </p:txBody>
      </p:sp>
      <p:sp>
        <p:nvSpPr>
          <p:cNvPr id="391" name="Google Shape;391;p7"/>
          <p:cNvSpPr txBox="1"/>
          <p:nvPr/>
        </p:nvSpPr>
        <p:spPr>
          <a:xfrm>
            <a:off x="10832662" y="5395913"/>
            <a:ext cx="333425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80%</a:t>
            </a:r>
            <a:endParaRPr/>
          </a:p>
        </p:txBody>
      </p:sp>
      <p:sp>
        <p:nvSpPr>
          <p:cNvPr id="392" name="Google Shape;392;p7"/>
          <p:cNvSpPr txBox="1"/>
          <p:nvPr/>
        </p:nvSpPr>
        <p:spPr>
          <a:xfrm>
            <a:off x="10832662" y="5838825"/>
            <a:ext cx="333425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75%</a:t>
            </a:r>
            <a:endParaRPr/>
          </a:p>
        </p:txBody>
      </p:sp>
      <p:sp>
        <p:nvSpPr>
          <p:cNvPr id="393" name="Google Shape;393;p7"/>
          <p:cNvSpPr txBox="1"/>
          <p:nvPr/>
        </p:nvSpPr>
        <p:spPr>
          <a:xfrm>
            <a:off x="10832662" y="2301875"/>
            <a:ext cx="333425" cy="20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  <a:endParaRPr/>
          </a:p>
        </p:txBody>
      </p:sp>
      <p:sp>
        <p:nvSpPr>
          <p:cNvPr id="394" name="Google Shape;394;p7"/>
          <p:cNvSpPr/>
          <p:nvPr/>
        </p:nvSpPr>
        <p:spPr>
          <a:xfrm>
            <a:off x="158750" y="6661150"/>
            <a:ext cx="10155320" cy="1384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-493713" lvl="0" marL="4937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Eurostat</a:t>
            </a:r>
            <a:endParaRPr/>
          </a:p>
        </p:txBody>
      </p:sp>
      <p:sp>
        <p:nvSpPr>
          <p:cNvPr id="395" name="Google Shape;395;p7"/>
          <p:cNvSpPr txBox="1"/>
          <p:nvPr/>
        </p:nvSpPr>
        <p:spPr>
          <a:xfrm>
            <a:off x="161985" y="6401588"/>
            <a:ext cx="116304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exchange rate used: 1 GBP = 1.2 EUR</a:t>
            </a:r>
            <a:endParaRPr/>
          </a:p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	Pre-Brexit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" name="Google Shape;400;p8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Requires="v">
                <p:oleObj r:id="rId4" imgH="1588" imgW="1588" progId="TCLayout.ActiveDocument.1" spid="_x0000_s1">
                  <p:embed/>
                </p:oleObj>
              </mc:Choice>
              <mc:Fallback>
                <p:oleObj r:id="rId5" imgH="1588" imgW="1588" progId="TCLayout.ActiveDocument.1">
                  <p:embed/>
                  <p:pic>
                    <p:nvPicPr>
                      <p:cNvPr id="400" name="Google Shape;400;p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" name="Google Shape;401;p8"/>
          <p:cNvSpPr txBox="1"/>
          <p:nvPr>
            <p:ph type="title"/>
          </p:nvPr>
        </p:nvSpPr>
        <p:spPr>
          <a:xfrm>
            <a:off x="1097280" y="286603"/>
            <a:ext cx="10058400" cy="1143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GB" sz="4000"/>
              <a:t>Our analysis quantifies the impact of tariff and non-tariff barriers on direct UK-Portugal trade</a:t>
            </a:r>
            <a:endParaRPr sz="4000"/>
          </a:p>
        </p:txBody>
      </p:sp>
      <p:sp>
        <p:nvSpPr>
          <p:cNvPr id="402" name="Google Shape;402;p8"/>
          <p:cNvSpPr txBox="1"/>
          <p:nvPr/>
        </p:nvSpPr>
        <p:spPr>
          <a:xfrm>
            <a:off x="1203297" y="1789043"/>
            <a:ext cx="9014129" cy="4108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The UK is an important destination of Portuguese exports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(the UK is the fourth export destination  for Portugal)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Direct cost of Brexit</a:t>
            </a:r>
            <a:endParaRPr/>
          </a:p>
          <a:p>
            <a:pPr indent="-190800" lvl="1" marL="19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Arial"/>
              <a:buChar char="▪"/>
            </a:pPr>
            <a:r>
              <a:rPr b="1" i="0" lang="en-GB" sz="1800" u="none" cap="none" strike="noStrike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The impact of Brexit is concentrated on three industries, accounting for 60% of the total impact</a:t>
            </a:r>
            <a:r>
              <a:rPr b="0" i="0" lang="en-GB" sz="1600" u="none" cap="none" strike="noStrike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-248399" lvl="2" marL="446399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Automotive, €90 MM (2.7%)</a:t>
            </a:r>
            <a:endParaRPr/>
          </a:p>
          <a:p>
            <a:pPr indent="-248399" lvl="2" marL="446399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Agriculture, food and drinks  €57 MM (0.5%)</a:t>
            </a:r>
            <a:endParaRPr/>
          </a:p>
          <a:p>
            <a:pPr indent="-248399" lvl="2" marL="446399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goods €92 MM (1.0%)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800" lvl="1" marL="19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Arial"/>
              <a:buChar char="▪"/>
            </a:pPr>
            <a:r>
              <a:rPr b="1" i="0" lang="en-GB" sz="1800" u="none" cap="none" strike="noStrike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For Portuguese economy, the overall impact is ~0.3% of country GVA, which is similar to the average for the EU as a  whole</a:t>
            </a:r>
            <a:endParaRPr b="1" i="0" sz="1600" u="none" cap="none" strike="noStrike">
              <a:solidFill>
                <a:srgbClr val="63A5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800" lvl="1" marL="19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▪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the baseline WTO scenario, at an aggregate </a:t>
            </a:r>
            <a:r>
              <a:rPr b="1" i="0" lang="en-GB" sz="1800" u="none" cap="none" strike="noStrike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level the trading cost of Brexit is material</a:t>
            </a:r>
            <a:r>
              <a:rPr b="1" i="0" lang="en-GB" sz="18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0" sz="1600" u="none" cap="none" strike="noStrik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8399" lvl="2" marL="446399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Portugal: Post-mitigation impact of ~0.3% of gross value added (GVA); ~€0.3BN</a:t>
            </a:r>
            <a:endParaRPr/>
          </a:p>
          <a:p>
            <a:pPr indent="-248399" lvl="2" marL="446399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–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UK: Post-mitigation impact of ~1.5% of gross value added (GVA); ~€35 BN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7" name="Google Shape;407;p9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Requires="v">
                <p:oleObj r:id="rId4" imgH="1588" imgW="1588" progId="TCLayout.ActiveDocument.1" spid="_x0000_s1">
                  <p:embed/>
                </p:oleObj>
              </mc:Choice>
              <mc:Fallback>
                <p:oleObj r:id="rId5" imgH="1588" imgW="1588" progId="TCLayout.ActiveDocument.1">
                  <p:embed/>
                  <p:pic>
                    <p:nvPicPr>
                      <p:cNvPr id="407" name="Google Shape;407;p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" name="Google Shape;408;p9"/>
          <p:cNvSpPr txBox="1"/>
          <p:nvPr>
            <p:ph idx="4294967295" type="title"/>
          </p:nvPr>
        </p:nvSpPr>
        <p:spPr>
          <a:xfrm>
            <a:off x="0" y="234950"/>
            <a:ext cx="11725275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lang="en-GB" sz="3200"/>
              <a:t>Tariffs and non-tariff barriers will put ~€0.5 BN of costs in Portugal, but firms can take measures to mitigate ~€80 MM</a:t>
            </a:r>
            <a:endParaRPr/>
          </a:p>
        </p:txBody>
      </p:sp>
      <p:sp>
        <p:nvSpPr>
          <p:cNvPr id="409" name="Google Shape;409;p9"/>
          <p:cNvSpPr/>
          <p:nvPr/>
        </p:nvSpPr>
        <p:spPr>
          <a:xfrm>
            <a:off x="161985" y="77303"/>
            <a:ext cx="87844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OF BREXIT</a:t>
            </a:r>
            <a:endParaRPr sz="900" u="sng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9"/>
          <p:cNvSpPr txBox="1"/>
          <p:nvPr/>
        </p:nvSpPr>
        <p:spPr>
          <a:xfrm>
            <a:off x="1417983" y="1133808"/>
            <a:ext cx="5033322" cy="2081665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Costs in WTO scenario</a:t>
            </a:r>
            <a:endParaRPr sz="1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Impact: ~€0.5 BN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800" lvl="1" marL="19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▪"/>
            </a:pPr>
            <a:r>
              <a:rPr b="1" i="0" lang="en-GB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Tariffs: </a:t>
            </a: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8% tariff on alcoholic beverages, 10%  on motor vehicles</a:t>
            </a:r>
            <a:endParaRPr/>
          </a:p>
          <a:p>
            <a:pPr indent="-190800" lvl="1" marL="19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▪"/>
            </a:pPr>
            <a:r>
              <a:rPr b="1" i="0" lang="en-GB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Non-Tariff barriers</a:t>
            </a:r>
            <a:endParaRPr/>
          </a:p>
          <a:p>
            <a:pPr indent="-248399" lvl="2" marL="446399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"/>
              <a:buChar char="–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“At-the-border”: Additional customs declarations</a:t>
            </a:r>
            <a:endParaRPr/>
          </a:p>
          <a:p>
            <a:pPr indent="-248399" lvl="2" marL="446399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"/>
              <a:buChar char="–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“Behind-the-border”: e.g. dual certification due to  regulatory divergence between UK and EU</a:t>
            </a:r>
            <a:endParaRPr/>
          </a:p>
        </p:txBody>
      </p:sp>
      <p:sp>
        <p:nvSpPr>
          <p:cNvPr id="411" name="Google Shape;411;p9"/>
          <p:cNvSpPr txBox="1"/>
          <p:nvPr/>
        </p:nvSpPr>
        <p:spPr>
          <a:xfrm>
            <a:off x="6720900" y="1133808"/>
            <a:ext cx="5034487" cy="2081665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Mitigation potential</a:t>
            </a:r>
            <a:endParaRPr/>
          </a:p>
          <a:p>
            <a:pPr indent="0" lvl="0" marL="0" marR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Potential: ~€80 MM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800" lvl="1" marL="19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▪"/>
            </a:pPr>
            <a:r>
              <a:rPr b="1" i="0" lang="en-GB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Adjusting operations: </a:t>
            </a: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Localise supply chains,  increase warehousing capacity to mitigate delays in  JIT production</a:t>
            </a:r>
            <a:endParaRPr/>
          </a:p>
          <a:p>
            <a:pPr indent="-190800" lvl="1" marL="19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Arial"/>
              <a:buChar char="▪"/>
            </a:pPr>
            <a:r>
              <a:rPr b="1" i="0" lang="en-GB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Repatriation: </a:t>
            </a: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Reassess long-term global footprint  strategy, repatriate lines of business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9"/>
          <p:cNvSpPr txBox="1"/>
          <p:nvPr/>
        </p:nvSpPr>
        <p:spPr>
          <a:xfrm>
            <a:off x="1416818" y="3611642"/>
            <a:ext cx="2467097" cy="28814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72000" spcFirstLastPara="1" rIns="72000" wrap="square" tIns="36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Tarrifs</a:t>
            </a: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9"/>
          <p:cNvSpPr txBox="1"/>
          <p:nvPr/>
        </p:nvSpPr>
        <p:spPr>
          <a:xfrm>
            <a:off x="3984209" y="3611642"/>
            <a:ext cx="2467097" cy="28814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72000" spcFirstLastPara="1" rIns="72000" wrap="square" tIns="36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Non-Tariff barriers</a:t>
            </a:r>
            <a:endParaRPr/>
          </a:p>
        </p:txBody>
      </p:sp>
      <p:sp>
        <p:nvSpPr>
          <p:cNvPr id="414" name="Google Shape;414;p9"/>
          <p:cNvSpPr txBox="1"/>
          <p:nvPr/>
        </p:nvSpPr>
        <p:spPr>
          <a:xfrm>
            <a:off x="1416818" y="3279490"/>
            <a:ext cx="5034488" cy="288147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72000" spcFirstLastPara="1" rIns="72000" wrap="square" tIns="36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Tariff and non-tariff impacts</a:t>
            </a:r>
            <a:endParaRPr/>
          </a:p>
        </p:txBody>
      </p:sp>
      <p:sp>
        <p:nvSpPr>
          <p:cNvPr id="415" name="Google Shape;415;p9"/>
          <p:cNvSpPr txBox="1"/>
          <p:nvPr/>
        </p:nvSpPr>
        <p:spPr>
          <a:xfrm>
            <a:off x="1416818" y="3943794"/>
            <a:ext cx="2467097" cy="749812"/>
          </a:xfrm>
          <a:prstGeom prst="rect">
            <a:avLst/>
          </a:prstGeom>
          <a:solidFill>
            <a:srgbClr val="DBF3FD"/>
          </a:solidFill>
          <a:ln cap="flat" cmpd="sng" w="12700">
            <a:solidFill>
              <a:srgbClr val="B8E7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/>
          <a:p>
            <a:pPr indent="3175" lvl="0" marL="70485" marR="6286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0.4% GVA cost</a:t>
            </a:r>
            <a:r>
              <a:rPr b="1" baseline="3000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 (2.2%) tariffs on grains,  but very high (35%) tariffs  on dairy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9"/>
          <p:cNvSpPr txBox="1"/>
          <p:nvPr/>
        </p:nvSpPr>
        <p:spPr>
          <a:xfrm>
            <a:off x="3984209" y="3943794"/>
            <a:ext cx="2467097" cy="749812"/>
          </a:xfrm>
          <a:prstGeom prst="rect">
            <a:avLst/>
          </a:prstGeom>
          <a:solidFill>
            <a:srgbClr val="FFE1B8"/>
          </a:solidFill>
          <a:ln cap="flat" cmpd="sng" w="12700">
            <a:solidFill>
              <a:srgbClr val="B8E7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/>
          <a:p>
            <a:pPr indent="-3810" lvl="0" marL="70485" marR="5905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0.6% GVA cost: 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administrative burden, uncertainty about divergence on food safety standards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9"/>
          <p:cNvSpPr txBox="1"/>
          <p:nvPr/>
        </p:nvSpPr>
        <p:spPr>
          <a:xfrm>
            <a:off x="1416818" y="4748925"/>
            <a:ext cx="2467097" cy="749812"/>
          </a:xfrm>
          <a:prstGeom prst="rect">
            <a:avLst/>
          </a:prstGeom>
          <a:solidFill>
            <a:srgbClr val="F8B8BB"/>
          </a:solidFill>
          <a:ln cap="flat" cmpd="sng" w="12700">
            <a:solidFill>
              <a:srgbClr val="B8E7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/>
          <a:p>
            <a:pPr indent="0" lvl="0" marL="38735" marR="3238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2.4% GVA cost: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 tariff  on motor vehicles, 4.5% tariff on parts &amp; vehicle accessories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9"/>
          <p:cNvSpPr txBox="1"/>
          <p:nvPr/>
        </p:nvSpPr>
        <p:spPr>
          <a:xfrm>
            <a:off x="3984209" y="4748925"/>
            <a:ext cx="2467097" cy="749812"/>
          </a:xfrm>
          <a:prstGeom prst="rect">
            <a:avLst/>
          </a:prstGeom>
          <a:solidFill>
            <a:srgbClr val="F8B8BB"/>
          </a:solidFill>
          <a:ln cap="flat" cmpd="sng" w="12700">
            <a:solidFill>
              <a:srgbClr val="B8E7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/>
          <a:p>
            <a:pPr indent="-1270" lvl="0" marL="73660" marR="6413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2.7% GVA cost: 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double certification due to potential lack of type approval validity from VCA</a:t>
            </a:r>
            <a:r>
              <a:rPr baseline="30000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aseline="30000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9"/>
          <p:cNvSpPr txBox="1"/>
          <p:nvPr/>
        </p:nvSpPr>
        <p:spPr>
          <a:xfrm>
            <a:off x="1416818" y="5554056"/>
            <a:ext cx="2467097" cy="749812"/>
          </a:xfrm>
          <a:prstGeom prst="rect">
            <a:avLst/>
          </a:prstGeom>
          <a:solidFill>
            <a:srgbClr val="DBF3FD"/>
          </a:solidFill>
          <a:ln cap="flat" cmpd="sng" w="12700">
            <a:solidFill>
              <a:srgbClr val="B8E7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/>
          <a:p>
            <a:pPr indent="0" lvl="0" marL="444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0.2% GVA cost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2.8%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tariff on textiles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9"/>
          <p:cNvSpPr txBox="1"/>
          <p:nvPr/>
        </p:nvSpPr>
        <p:spPr>
          <a:xfrm>
            <a:off x="3984209" y="5554056"/>
            <a:ext cx="2467097" cy="749812"/>
          </a:xfrm>
          <a:prstGeom prst="rect">
            <a:avLst/>
          </a:prstGeom>
          <a:solidFill>
            <a:srgbClr val="DBF3FD"/>
          </a:solidFill>
          <a:ln cap="flat" cmpd="sng" w="12700">
            <a:solidFill>
              <a:srgbClr val="B8E7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/>
          <a:p>
            <a:pPr indent="0" lvl="0" marL="52069" marR="4508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0.4% GVA cost: 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Currently  aligned on CE mark, waste, safety and emissions standards. Potential increase in standards  checks</a:t>
            </a:r>
            <a:endParaRPr/>
          </a:p>
        </p:txBody>
      </p:sp>
      <p:sp>
        <p:nvSpPr>
          <p:cNvPr id="421" name="Google Shape;421;p9"/>
          <p:cNvSpPr txBox="1"/>
          <p:nvPr/>
        </p:nvSpPr>
        <p:spPr>
          <a:xfrm>
            <a:off x="183269" y="3943794"/>
            <a:ext cx="1133255" cy="749812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/>
          <a:p>
            <a:pPr indent="3175" lvl="0" marL="70485" marR="6286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Agriculture, food and drink</a:t>
            </a:r>
            <a:endParaRPr/>
          </a:p>
        </p:txBody>
      </p:sp>
      <p:sp>
        <p:nvSpPr>
          <p:cNvPr id="422" name="Google Shape;422;p9"/>
          <p:cNvSpPr txBox="1"/>
          <p:nvPr/>
        </p:nvSpPr>
        <p:spPr>
          <a:xfrm>
            <a:off x="183269" y="4748925"/>
            <a:ext cx="1133255" cy="749812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/>
          <a:p>
            <a:pPr indent="0" lvl="0" marL="38735" marR="3238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Automotive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9"/>
          <p:cNvSpPr txBox="1"/>
          <p:nvPr/>
        </p:nvSpPr>
        <p:spPr>
          <a:xfrm>
            <a:off x="183269" y="5554056"/>
            <a:ext cx="1133255" cy="749812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/>
          <a:p>
            <a:pPr indent="0" lvl="0" marL="444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Consumer goods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9"/>
          <p:cNvSpPr txBox="1"/>
          <p:nvPr/>
        </p:nvSpPr>
        <p:spPr>
          <a:xfrm>
            <a:off x="6720900" y="3611642"/>
            <a:ext cx="2467097" cy="28814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72000" spcFirstLastPara="1" rIns="72000" wrap="square" tIns="36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Adjusting operations</a:t>
            </a: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9"/>
          <p:cNvSpPr txBox="1"/>
          <p:nvPr/>
        </p:nvSpPr>
        <p:spPr>
          <a:xfrm>
            <a:off x="9288291" y="3611642"/>
            <a:ext cx="2467097" cy="28814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72000" spcFirstLastPara="1" rIns="72000" wrap="square" tIns="36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Repatriation</a:t>
            </a:r>
            <a:endParaRPr/>
          </a:p>
        </p:txBody>
      </p:sp>
      <p:sp>
        <p:nvSpPr>
          <p:cNvPr id="426" name="Google Shape;426;p9"/>
          <p:cNvSpPr txBox="1"/>
          <p:nvPr/>
        </p:nvSpPr>
        <p:spPr>
          <a:xfrm>
            <a:off x="6720900" y="3279490"/>
            <a:ext cx="5034488" cy="288147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72000" spcFirstLastPara="1" rIns="72000" wrap="square" tIns="36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Tariff and non-tariff impacts</a:t>
            </a:r>
            <a:endParaRPr/>
          </a:p>
        </p:txBody>
      </p:sp>
      <p:sp>
        <p:nvSpPr>
          <p:cNvPr id="427" name="Google Shape;427;p9"/>
          <p:cNvSpPr txBox="1"/>
          <p:nvPr/>
        </p:nvSpPr>
        <p:spPr>
          <a:xfrm>
            <a:off x="6720900" y="3943794"/>
            <a:ext cx="2467097" cy="74981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B8E7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/>
          <a:p>
            <a:pPr indent="-171450" lvl="0" marL="250825" marR="79375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 production  processes to ensure compliance with food and safety standards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9"/>
          <p:cNvSpPr txBox="1"/>
          <p:nvPr/>
        </p:nvSpPr>
        <p:spPr>
          <a:xfrm>
            <a:off x="9288291" y="3943794"/>
            <a:ext cx="2467097" cy="74981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B8E7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/>
          <a:p>
            <a:pPr indent="-171450" lvl="0" marL="224790" marR="53975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UK investment </a:t>
            </a:r>
            <a:endParaRPr/>
          </a:p>
          <a:p>
            <a:pPr indent="-171450" lvl="0" marL="224790" marR="53975" rtl="0" algn="l">
              <a:spcBef>
                <a:spcPts val="5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Bringing production closer  to demand to avoid tariffs  on food items</a:t>
            </a:r>
            <a:endParaRPr/>
          </a:p>
        </p:txBody>
      </p:sp>
      <p:sp>
        <p:nvSpPr>
          <p:cNvPr id="429" name="Google Shape;429;p9"/>
          <p:cNvSpPr txBox="1"/>
          <p:nvPr/>
        </p:nvSpPr>
        <p:spPr>
          <a:xfrm>
            <a:off x="6720900" y="4748925"/>
            <a:ext cx="2467097" cy="74981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B8E7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/>
          <a:p>
            <a:pPr indent="-171450" lvl="0" marL="271145" marR="99695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Localise supply chain</a:t>
            </a:r>
            <a:endParaRPr/>
          </a:p>
          <a:p>
            <a:pPr indent="-171450" lvl="0" marL="271145" marR="99695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to more local  suppliers or encourage your suppliers to localise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9"/>
          <p:cNvSpPr txBox="1"/>
          <p:nvPr/>
        </p:nvSpPr>
        <p:spPr>
          <a:xfrm>
            <a:off x="9288291" y="4748925"/>
            <a:ext cx="2467097" cy="74981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B8E7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/>
          <a:p>
            <a:pPr indent="-171450" lvl="0" marL="224155" marR="53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UK investment </a:t>
            </a:r>
            <a:endParaRPr/>
          </a:p>
          <a:p>
            <a:pPr indent="-171450" lvl="0" marL="224155" marR="53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Bringing production closer  to demand to avoid tariffs  and use low FX for strategic investment</a:t>
            </a:r>
            <a:endParaRPr/>
          </a:p>
        </p:txBody>
      </p:sp>
      <p:sp>
        <p:nvSpPr>
          <p:cNvPr id="431" name="Google Shape;431;p9"/>
          <p:cNvSpPr txBox="1"/>
          <p:nvPr/>
        </p:nvSpPr>
        <p:spPr>
          <a:xfrm>
            <a:off x="6720900" y="5554056"/>
            <a:ext cx="2467097" cy="74981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B8E7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/>
          <a:p>
            <a:pPr indent="-171450" lvl="0" marL="224155" marR="53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Warehousing and buffer stock</a:t>
            </a:r>
            <a:endParaRPr/>
          </a:p>
          <a:p>
            <a:pPr indent="-171450" lvl="0" marL="224155" marR="53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Foresee delays to JIT  production and plan ahead</a:t>
            </a:r>
            <a:endParaRPr/>
          </a:p>
        </p:txBody>
      </p:sp>
      <p:sp>
        <p:nvSpPr>
          <p:cNvPr id="432" name="Google Shape;432;p9"/>
          <p:cNvSpPr txBox="1"/>
          <p:nvPr/>
        </p:nvSpPr>
        <p:spPr>
          <a:xfrm>
            <a:off x="9288291" y="5554056"/>
            <a:ext cx="2467097" cy="74981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B8E7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noAutofit/>
          </a:bodyPr>
          <a:lstStyle/>
          <a:p>
            <a:pPr indent="-171450" lvl="0" marL="224155" marR="53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Relocate (parts of the)  production to the EU</a:t>
            </a:r>
            <a:endParaRPr/>
          </a:p>
          <a:p>
            <a:pPr indent="-171450" lvl="0" marL="224155" marR="539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Bringing production closer to demand and staying in  the EU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9"/>
          <p:cNvSpPr/>
          <p:nvPr/>
        </p:nvSpPr>
        <p:spPr>
          <a:xfrm>
            <a:off x="141251" y="1399276"/>
            <a:ext cx="126000" cy="126000"/>
          </a:xfrm>
          <a:custGeom>
            <a:rect b="b" l="l" r="r" t="t"/>
            <a:pathLst>
              <a:path extrusionOk="0" h="134620" w="312419">
                <a:moveTo>
                  <a:pt x="0" y="134111"/>
                </a:moveTo>
                <a:lnTo>
                  <a:pt x="312420" y="134111"/>
                </a:lnTo>
                <a:lnTo>
                  <a:pt x="312420" y="0"/>
                </a:lnTo>
                <a:lnTo>
                  <a:pt x="0" y="0"/>
                </a:lnTo>
                <a:lnTo>
                  <a:pt x="0" y="134111"/>
                </a:lnTo>
                <a:close/>
              </a:path>
            </a:pathLst>
          </a:custGeom>
          <a:solidFill>
            <a:srgbClr val="F8B8B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"/>
          <p:cNvSpPr txBox="1"/>
          <p:nvPr/>
        </p:nvSpPr>
        <p:spPr>
          <a:xfrm>
            <a:off x="282785" y="1399276"/>
            <a:ext cx="1119664" cy="319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sector specific impact</a:t>
            </a:r>
            <a:endParaRPr/>
          </a:p>
        </p:txBody>
      </p:sp>
      <p:sp>
        <p:nvSpPr>
          <p:cNvPr id="435" name="Google Shape;435;p9"/>
          <p:cNvSpPr/>
          <p:nvPr/>
        </p:nvSpPr>
        <p:spPr>
          <a:xfrm>
            <a:off x="152963" y="1815822"/>
            <a:ext cx="126000" cy="134620"/>
          </a:xfrm>
          <a:custGeom>
            <a:rect b="b" l="l" r="r" t="t"/>
            <a:pathLst>
              <a:path extrusionOk="0" h="134620" w="312420">
                <a:moveTo>
                  <a:pt x="0" y="134111"/>
                </a:moveTo>
                <a:lnTo>
                  <a:pt x="312420" y="134111"/>
                </a:lnTo>
                <a:lnTo>
                  <a:pt x="312420" y="0"/>
                </a:lnTo>
                <a:lnTo>
                  <a:pt x="0" y="0"/>
                </a:lnTo>
                <a:lnTo>
                  <a:pt x="0" y="134111"/>
                </a:lnTo>
                <a:close/>
              </a:path>
            </a:pathLst>
          </a:custGeom>
          <a:solidFill>
            <a:srgbClr val="FFE1B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9"/>
          <p:cNvSpPr txBox="1"/>
          <p:nvPr/>
        </p:nvSpPr>
        <p:spPr>
          <a:xfrm>
            <a:off x="294497" y="1802728"/>
            <a:ext cx="1348773" cy="319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Moderate sector specific impact</a:t>
            </a:r>
            <a:endParaRPr/>
          </a:p>
        </p:txBody>
      </p:sp>
      <p:sp>
        <p:nvSpPr>
          <p:cNvPr id="437" name="Google Shape;437;p9"/>
          <p:cNvSpPr/>
          <p:nvPr/>
        </p:nvSpPr>
        <p:spPr>
          <a:xfrm>
            <a:off x="138072" y="2239987"/>
            <a:ext cx="126000" cy="135890"/>
          </a:xfrm>
          <a:custGeom>
            <a:rect b="b" l="l" r="r" t="t"/>
            <a:pathLst>
              <a:path extrusionOk="0" h="135889" w="312420">
                <a:moveTo>
                  <a:pt x="0" y="135635"/>
                </a:moveTo>
                <a:lnTo>
                  <a:pt x="312420" y="135635"/>
                </a:lnTo>
                <a:lnTo>
                  <a:pt x="31242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DBF3F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9"/>
          <p:cNvSpPr txBox="1"/>
          <p:nvPr/>
        </p:nvSpPr>
        <p:spPr>
          <a:xfrm>
            <a:off x="264072" y="2215229"/>
            <a:ext cx="1138377" cy="319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sector specific impact</a:t>
            </a:r>
            <a:endParaRPr/>
          </a:p>
        </p:txBody>
      </p:sp>
      <p:sp>
        <p:nvSpPr>
          <p:cNvPr id="439" name="Google Shape;439;p9"/>
          <p:cNvSpPr txBox="1"/>
          <p:nvPr/>
        </p:nvSpPr>
        <p:spPr>
          <a:xfrm>
            <a:off x="161985" y="6406481"/>
            <a:ext cx="116304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VCA - UK Vehicle Certification Agency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Calculated with pre-mitigation figures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" name="Google Shape;444;p10"/>
          <p:cNvGraphicFramePr/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>
              <mc:Choice Requires="v">
                <p:oleObj r:id="rId4" imgH="1588" imgW="1588" progId="TCLayout.ActiveDocument.1" spid="_x0000_s1">
                  <p:embed/>
                </p:oleObj>
              </mc:Choice>
              <mc:Fallback>
                <p:oleObj r:id="rId5" imgH="1588" imgW="1588" progId="TCLayout.ActiveDocument.1">
                  <p:embed/>
                  <p:pic>
                    <p:nvPicPr>
                      <p:cNvPr id="444" name="Google Shape;444;p10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" name="Google Shape;445;p10"/>
          <p:cNvSpPr/>
          <p:nvPr/>
        </p:nvSpPr>
        <p:spPr>
          <a:xfrm>
            <a:off x="1180829" y="1840714"/>
            <a:ext cx="10357121" cy="3203493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63A53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0"/>
          <p:cNvSpPr txBox="1"/>
          <p:nvPr>
            <p:ph type="title"/>
          </p:nvPr>
        </p:nvSpPr>
        <p:spPr>
          <a:xfrm>
            <a:off x="161987" y="315289"/>
            <a:ext cx="11725484" cy="1052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62638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en-GB" sz="3600"/>
              <a:t>~75% of cost is concentrated in 5 sectors: consumer goods, automotive, agriculture, food and drink, chemical and plastics and industrials</a:t>
            </a:r>
            <a:endParaRPr sz="3600"/>
          </a:p>
        </p:txBody>
      </p:sp>
      <p:sp>
        <p:nvSpPr>
          <p:cNvPr id="447" name="Google Shape;447;p10"/>
          <p:cNvSpPr/>
          <p:nvPr/>
        </p:nvSpPr>
        <p:spPr>
          <a:xfrm>
            <a:off x="161985" y="77303"/>
            <a:ext cx="1952458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OF BREXIT: SECTOR CONCENTRATION</a:t>
            </a:r>
            <a:endParaRPr sz="800" u="sng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48" name="Google Shape;448;p10"/>
          <p:cNvGraphicFramePr/>
          <p:nvPr/>
        </p:nvGraphicFramePr>
        <p:xfrm>
          <a:off x="1184074" y="1973263"/>
          <a:ext cx="10367963" cy="2535237"/>
        </p:xfrm>
        <a:graphic>
          <a:graphicData uri="http://schemas.openxmlformats.org/drawingml/2006/chart">
            <c:chart r:id="rId7"/>
          </a:graphicData>
        </a:graphic>
      </p:graphicFrame>
      <p:sp>
        <p:nvSpPr>
          <p:cNvPr id="449" name="Google Shape;449;p10"/>
          <p:cNvSpPr/>
          <p:nvPr/>
        </p:nvSpPr>
        <p:spPr>
          <a:xfrm>
            <a:off x="3314699" y="4454512"/>
            <a:ext cx="987425" cy="21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Automotive</a:t>
            </a:r>
            <a:endParaRPr b="1" sz="1400" u="sng">
              <a:solidFill>
                <a:srgbClr val="63A5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0"/>
          <p:cNvSpPr/>
          <p:nvPr/>
        </p:nvSpPr>
        <p:spPr>
          <a:xfrm>
            <a:off x="8435974" y="4473217"/>
            <a:ext cx="908050" cy="21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Industrials</a:t>
            </a:r>
            <a:endParaRPr b="1"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0"/>
          <p:cNvSpPr/>
          <p:nvPr/>
        </p:nvSpPr>
        <p:spPr>
          <a:xfrm>
            <a:off x="1527175" y="4484688"/>
            <a:ext cx="1135063" cy="201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Consumer goods</a:t>
            </a:r>
            <a:endParaRPr b="1"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0"/>
          <p:cNvSpPr/>
          <p:nvPr/>
        </p:nvSpPr>
        <p:spPr>
          <a:xfrm>
            <a:off x="4954585" y="4484688"/>
            <a:ext cx="1241425" cy="425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Agriculture, food and drink</a:t>
            </a:r>
            <a:endParaRPr b="1"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0"/>
          <p:cNvSpPr/>
          <p:nvPr/>
        </p:nvSpPr>
        <p:spPr>
          <a:xfrm>
            <a:off x="10408889" y="4456294"/>
            <a:ext cx="485775" cy="21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endParaRPr b="1"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0"/>
          <p:cNvSpPr/>
          <p:nvPr/>
        </p:nvSpPr>
        <p:spPr>
          <a:xfrm>
            <a:off x="6808921" y="4484688"/>
            <a:ext cx="1035050" cy="425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Chemicals and plastics</a:t>
            </a:r>
            <a:endParaRPr b="1"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0"/>
          <p:cNvSpPr/>
          <p:nvPr/>
        </p:nvSpPr>
        <p:spPr>
          <a:xfrm>
            <a:off x="9629775" y="1216025"/>
            <a:ext cx="1908175" cy="503238"/>
          </a:xfrm>
          <a:prstGeom prst="wedgeRectCallout">
            <a:avLst>
              <a:gd fmla="val -53925" name="adj1"/>
              <a:gd fmla="val 128365" name="adj2"/>
            </a:avLst>
          </a:prstGeom>
          <a:solidFill>
            <a:schemeClr val="lt1"/>
          </a:solidFill>
          <a:ln cap="flat" cmpd="sng" w="12700">
            <a:solidFill>
              <a:srgbClr val="63A5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72000" spcFirstLastPara="1" rIns="72000" wrap="square" tIns="36000">
            <a:spAutoFit/>
          </a:bodyPr>
          <a:lstStyle/>
          <a:p>
            <a:pPr indent="1270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 ~75% of  Portuguese cost</a:t>
            </a:r>
            <a:endParaRPr/>
          </a:p>
        </p:txBody>
      </p:sp>
      <p:sp>
        <p:nvSpPr>
          <p:cNvPr id="456" name="Google Shape;456;p10"/>
          <p:cNvSpPr txBox="1"/>
          <p:nvPr/>
        </p:nvSpPr>
        <p:spPr>
          <a:xfrm>
            <a:off x="1527175" y="1467263"/>
            <a:ext cx="6134100" cy="227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Distribution of sector costs – post-mitigation, </a:t>
            </a:r>
            <a:r>
              <a:rPr lang="en-GB" sz="14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€ MM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0"/>
          <p:cNvSpPr txBox="1"/>
          <p:nvPr/>
        </p:nvSpPr>
        <p:spPr>
          <a:xfrm>
            <a:off x="255588" y="5166857"/>
            <a:ext cx="1231900" cy="443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Cost as % of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Sector GVA</a:t>
            </a:r>
            <a:endParaRPr/>
          </a:p>
        </p:txBody>
      </p:sp>
      <p:sp>
        <p:nvSpPr>
          <p:cNvPr id="458" name="Google Shape;458;p10"/>
          <p:cNvSpPr/>
          <p:nvPr/>
        </p:nvSpPr>
        <p:spPr>
          <a:xfrm>
            <a:off x="1777654" y="5215646"/>
            <a:ext cx="723900" cy="320086"/>
          </a:xfrm>
          <a:prstGeom prst="ellipse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20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1.0%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0"/>
          <p:cNvSpPr/>
          <p:nvPr/>
        </p:nvSpPr>
        <p:spPr>
          <a:xfrm>
            <a:off x="3446462" y="5228349"/>
            <a:ext cx="723900" cy="320086"/>
          </a:xfrm>
          <a:prstGeom prst="ellipse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20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2.7%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0"/>
          <p:cNvSpPr/>
          <p:nvPr/>
        </p:nvSpPr>
        <p:spPr>
          <a:xfrm>
            <a:off x="5213347" y="5233505"/>
            <a:ext cx="723900" cy="320086"/>
          </a:xfrm>
          <a:prstGeom prst="ellipse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20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0.5%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0"/>
          <p:cNvSpPr/>
          <p:nvPr/>
        </p:nvSpPr>
        <p:spPr>
          <a:xfrm>
            <a:off x="6964496" y="5237187"/>
            <a:ext cx="723900" cy="320086"/>
          </a:xfrm>
          <a:prstGeom prst="ellipse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20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1.7%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0"/>
          <p:cNvSpPr/>
          <p:nvPr/>
        </p:nvSpPr>
        <p:spPr>
          <a:xfrm>
            <a:off x="8528049" y="5215646"/>
            <a:ext cx="723900" cy="320086"/>
          </a:xfrm>
          <a:prstGeom prst="ellipse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20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0.6%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0"/>
          <p:cNvSpPr/>
          <p:nvPr/>
        </p:nvSpPr>
        <p:spPr>
          <a:xfrm>
            <a:off x="10279198" y="5215646"/>
            <a:ext cx="723900" cy="320086"/>
          </a:xfrm>
          <a:prstGeom prst="ellipse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20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0.01%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0"/>
          <p:cNvSpPr txBox="1"/>
          <p:nvPr/>
        </p:nvSpPr>
        <p:spPr>
          <a:xfrm>
            <a:off x="255588" y="5725957"/>
            <a:ext cx="1231900" cy="443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Pre-Brexit  GVA, </a:t>
            </a:r>
            <a:r>
              <a:rPr lang="en-GB" sz="14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€BN</a:t>
            </a:r>
            <a:endParaRPr/>
          </a:p>
        </p:txBody>
      </p:sp>
      <p:sp>
        <p:nvSpPr>
          <p:cNvPr id="465" name="Google Shape;465;p10"/>
          <p:cNvSpPr/>
          <p:nvPr/>
        </p:nvSpPr>
        <p:spPr>
          <a:xfrm>
            <a:off x="1780347" y="5707171"/>
            <a:ext cx="723900" cy="320086"/>
          </a:xfrm>
          <a:prstGeom prst="ellipse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20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0"/>
          <p:cNvSpPr/>
          <p:nvPr/>
        </p:nvSpPr>
        <p:spPr>
          <a:xfrm>
            <a:off x="3446462" y="5715909"/>
            <a:ext cx="723900" cy="320086"/>
          </a:xfrm>
          <a:prstGeom prst="ellipse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20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0"/>
          <p:cNvSpPr/>
          <p:nvPr/>
        </p:nvSpPr>
        <p:spPr>
          <a:xfrm>
            <a:off x="5213347" y="5733988"/>
            <a:ext cx="723900" cy="320086"/>
          </a:xfrm>
          <a:prstGeom prst="ellipse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20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0"/>
          <p:cNvSpPr/>
          <p:nvPr/>
        </p:nvSpPr>
        <p:spPr>
          <a:xfrm>
            <a:off x="6953379" y="5707172"/>
            <a:ext cx="723900" cy="320086"/>
          </a:xfrm>
          <a:prstGeom prst="ellipse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20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0"/>
          <p:cNvSpPr/>
          <p:nvPr/>
        </p:nvSpPr>
        <p:spPr>
          <a:xfrm>
            <a:off x="8528049" y="5707172"/>
            <a:ext cx="723900" cy="320086"/>
          </a:xfrm>
          <a:prstGeom prst="ellipse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20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0"/>
          <p:cNvSpPr/>
          <p:nvPr/>
        </p:nvSpPr>
        <p:spPr>
          <a:xfrm>
            <a:off x="10279198" y="5733988"/>
            <a:ext cx="723900" cy="320086"/>
          </a:xfrm>
          <a:prstGeom prst="ellipse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20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112</a:t>
            </a:r>
            <a:endParaRPr sz="14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5" name="Google Shape;475;p11"/>
          <p:cNvGraphicFramePr/>
          <p:nvPr/>
        </p:nvGraphicFramePr>
        <p:xfrm>
          <a:off x="19050" y="1793875"/>
          <a:ext cx="5727700" cy="3808413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76" name="Google Shape;476;p11"/>
          <p:cNvSpPr/>
          <p:nvPr/>
        </p:nvSpPr>
        <p:spPr>
          <a:xfrm>
            <a:off x="182563" y="5570538"/>
            <a:ext cx="765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Consumer goods</a:t>
            </a:r>
            <a:endParaRPr b="1"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1"/>
          <p:cNvSpPr/>
          <p:nvPr/>
        </p:nvSpPr>
        <p:spPr>
          <a:xfrm>
            <a:off x="4991100" y="5570538"/>
            <a:ext cx="4191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8C8C8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endParaRPr b="1" sz="1200">
              <a:solidFill>
                <a:srgbClr val="C8C8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1"/>
          <p:cNvSpPr/>
          <p:nvPr/>
        </p:nvSpPr>
        <p:spPr>
          <a:xfrm>
            <a:off x="3881438" y="5570538"/>
            <a:ext cx="784225" cy="182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8C8C8"/>
                </a:solidFill>
                <a:latin typeface="Calibri"/>
                <a:ea typeface="Calibri"/>
                <a:cs typeface="Calibri"/>
                <a:sym typeface="Calibri"/>
              </a:rPr>
              <a:t>Industrials</a:t>
            </a:r>
            <a:endParaRPr b="1" sz="1200">
              <a:solidFill>
                <a:srgbClr val="C8C8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1"/>
          <p:cNvSpPr/>
          <p:nvPr/>
        </p:nvSpPr>
        <p:spPr>
          <a:xfrm>
            <a:off x="1066800" y="5570538"/>
            <a:ext cx="8509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Automotive</a:t>
            </a:r>
            <a:endParaRPr b="1" sz="12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1"/>
          <p:cNvSpPr/>
          <p:nvPr/>
        </p:nvSpPr>
        <p:spPr>
          <a:xfrm>
            <a:off x="1963738" y="5570539"/>
            <a:ext cx="9128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Agriculture, food &amp; drink</a:t>
            </a:r>
            <a:endParaRPr b="1"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1"/>
          <p:cNvSpPr/>
          <p:nvPr/>
        </p:nvSpPr>
        <p:spPr>
          <a:xfrm>
            <a:off x="2960688" y="5570538"/>
            <a:ext cx="773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8C8C8"/>
                </a:solidFill>
                <a:latin typeface="Calibri"/>
                <a:ea typeface="Calibri"/>
                <a:cs typeface="Calibri"/>
                <a:sym typeface="Calibri"/>
              </a:rPr>
              <a:t>Chemicals &amp; plastics</a:t>
            </a:r>
            <a:endParaRPr b="1" sz="1200">
              <a:solidFill>
                <a:srgbClr val="C8C8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2" name="Google Shape;482;p11"/>
          <p:cNvCxnSpPr/>
          <p:nvPr/>
        </p:nvCxnSpPr>
        <p:spPr>
          <a:xfrm rot="10800000">
            <a:off x="2556463" y="3946725"/>
            <a:ext cx="3493500" cy="1244400"/>
          </a:xfrm>
          <a:prstGeom prst="bentConnector3">
            <a:avLst>
              <a:gd fmla="val 7843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483" name="Google Shape;483;p11"/>
          <p:cNvSpPr txBox="1"/>
          <p:nvPr>
            <p:ph type="title"/>
          </p:nvPr>
        </p:nvSpPr>
        <p:spPr>
          <a:xfrm>
            <a:off x="158750" y="579826"/>
            <a:ext cx="11725484" cy="387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46979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Deep-dive in impact in consumer goods sector</a:t>
            </a:r>
            <a:endParaRPr/>
          </a:p>
        </p:txBody>
      </p:sp>
      <p:sp>
        <p:nvSpPr>
          <p:cNvPr id="484" name="Google Shape;484;p11"/>
          <p:cNvSpPr/>
          <p:nvPr/>
        </p:nvSpPr>
        <p:spPr>
          <a:xfrm>
            <a:off x="161985" y="77303"/>
            <a:ext cx="2202526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OF BREXIT: SECTOR CONCENTRATION</a:t>
            </a:r>
            <a:endParaRPr b="1" sz="9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1"/>
          <p:cNvSpPr txBox="1"/>
          <p:nvPr/>
        </p:nvSpPr>
        <p:spPr>
          <a:xfrm>
            <a:off x="101600" y="1346993"/>
            <a:ext cx="3751989" cy="197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Distribution of sector costs – post-mitigation, </a:t>
            </a:r>
            <a:r>
              <a:rPr lang="en-GB" sz="12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€ MM</a:t>
            </a:r>
            <a:endParaRPr sz="12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6" name="Google Shape;486;p11"/>
          <p:cNvCxnSpPr/>
          <p:nvPr/>
        </p:nvCxnSpPr>
        <p:spPr>
          <a:xfrm flipH="1">
            <a:off x="565363" y="1761154"/>
            <a:ext cx="5484600" cy="366000"/>
          </a:xfrm>
          <a:prstGeom prst="bentConnector2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87" name="Google Shape;487;p11"/>
          <p:cNvCxnSpPr/>
          <p:nvPr/>
        </p:nvCxnSpPr>
        <p:spPr>
          <a:xfrm rot="10800000">
            <a:off x="2556463" y="3946725"/>
            <a:ext cx="3493500" cy="1244400"/>
          </a:xfrm>
          <a:prstGeom prst="bentConnector3">
            <a:avLst>
              <a:gd fmla="val 7843" name="adj1"/>
            </a:avLst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88" name="Google Shape;488;p11"/>
          <p:cNvCxnSpPr/>
          <p:nvPr/>
        </p:nvCxnSpPr>
        <p:spPr>
          <a:xfrm flipH="1">
            <a:off x="565363" y="1761150"/>
            <a:ext cx="5484600" cy="366000"/>
          </a:xfrm>
          <a:prstGeom prst="bentConnector2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89" name="Google Shape;489;p11"/>
          <p:cNvCxnSpPr/>
          <p:nvPr/>
        </p:nvCxnSpPr>
        <p:spPr>
          <a:xfrm rot="10800000">
            <a:off x="1535203" y="3025425"/>
            <a:ext cx="451476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90" name="Google Shape;490;p11"/>
          <p:cNvCxnSpPr/>
          <p:nvPr/>
        </p:nvCxnSpPr>
        <p:spPr>
          <a:xfrm rot="10800000">
            <a:off x="1535203" y="3025425"/>
            <a:ext cx="4514760" cy="0"/>
          </a:xfrm>
          <a:prstGeom prst="straightConnector1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491" name="Google Shape;491;p11"/>
          <p:cNvSpPr/>
          <p:nvPr/>
        </p:nvSpPr>
        <p:spPr>
          <a:xfrm rot="5400000">
            <a:off x="2305609" y="4077066"/>
            <a:ext cx="159524" cy="4405619"/>
          </a:xfrm>
          <a:custGeom>
            <a:rect b="b" l="l" r="r" t="t"/>
            <a:pathLst>
              <a:path extrusionOk="0" h="1651001" w="190501">
                <a:moveTo>
                  <a:pt x="0" y="0"/>
                </a:moveTo>
                <a:lnTo>
                  <a:pt x="127000" y="0"/>
                </a:lnTo>
                <a:lnTo>
                  <a:pt x="127000" y="762000"/>
                </a:lnTo>
                <a:lnTo>
                  <a:pt x="190500" y="825500"/>
                </a:lnTo>
                <a:lnTo>
                  <a:pt x="127000" y="889000"/>
                </a:lnTo>
                <a:lnTo>
                  <a:pt x="127000" y="1651000"/>
                </a:lnTo>
                <a:lnTo>
                  <a:pt x="0" y="1651000"/>
                </a:lnTo>
              </a:path>
            </a:pathLst>
          </a:cu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1"/>
          <p:cNvSpPr/>
          <p:nvPr/>
        </p:nvSpPr>
        <p:spPr>
          <a:xfrm rot="5400000">
            <a:off x="5130546" y="5866219"/>
            <a:ext cx="159524" cy="827313"/>
          </a:xfrm>
          <a:custGeom>
            <a:rect b="b" l="l" r="r" t="t"/>
            <a:pathLst>
              <a:path extrusionOk="0" h="1651001" w="190501">
                <a:moveTo>
                  <a:pt x="0" y="0"/>
                </a:moveTo>
                <a:lnTo>
                  <a:pt x="127000" y="0"/>
                </a:lnTo>
                <a:lnTo>
                  <a:pt x="127000" y="762000"/>
                </a:lnTo>
                <a:lnTo>
                  <a:pt x="190500" y="825500"/>
                </a:lnTo>
                <a:lnTo>
                  <a:pt x="127000" y="889000"/>
                </a:lnTo>
                <a:lnTo>
                  <a:pt x="127000" y="1651000"/>
                </a:lnTo>
                <a:lnTo>
                  <a:pt x="0" y="1651000"/>
                </a:lnTo>
              </a:path>
            </a:pathLst>
          </a:cu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1"/>
          <p:cNvSpPr txBox="1"/>
          <p:nvPr/>
        </p:nvSpPr>
        <p:spPr>
          <a:xfrm>
            <a:off x="1642267" y="6444634"/>
            <a:ext cx="1496051" cy="197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30% of national GVA</a:t>
            </a:r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1"/>
          <p:cNvSpPr txBox="1"/>
          <p:nvPr/>
        </p:nvSpPr>
        <p:spPr>
          <a:xfrm>
            <a:off x="5027686" y="6444634"/>
            <a:ext cx="345929" cy="228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r>
              <a:rPr b="1" lang="en-GB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5" name="Google Shape;495;p11"/>
          <p:cNvGraphicFramePr/>
          <p:nvPr/>
        </p:nvGraphicFramePr>
        <p:xfrm>
          <a:off x="6030913" y="1352550"/>
          <a:ext cx="4581525" cy="1096963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496" name="Google Shape;496;p11"/>
          <p:cNvSpPr/>
          <p:nvPr/>
        </p:nvSpPr>
        <p:spPr>
          <a:xfrm>
            <a:off x="8102600" y="2400300"/>
            <a:ext cx="438150" cy="122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Footwear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1"/>
          <p:cNvSpPr/>
          <p:nvPr/>
        </p:nvSpPr>
        <p:spPr>
          <a:xfrm>
            <a:off x="6305551" y="2400300"/>
            <a:ext cx="500063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Clothing accesories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1"/>
          <p:cNvSpPr/>
          <p:nvPr/>
        </p:nvSpPr>
        <p:spPr>
          <a:xfrm>
            <a:off x="7023100" y="2400300"/>
            <a:ext cx="830263" cy="122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Articles of apparel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1"/>
          <p:cNvSpPr/>
          <p:nvPr/>
        </p:nvSpPr>
        <p:spPr>
          <a:xfrm>
            <a:off x="9702800" y="2400300"/>
            <a:ext cx="773113" cy="122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Furniture &amp; parts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1"/>
          <p:cNvSpPr/>
          <p:nvPr/>
        </p:nvSpPr>
        <p:spPr>
          <a:xfrm>
            <a:off x="8888413" y="2400300"/>
            <a:ext cx="63182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Men’s or boy’s clothing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1"/>
          <p:cNvSpPr txBox="1"/>
          <p:nvPr/>
        </p:nvSpPr>
        <p:spPr>
          <a:xfrm>
            <a:off x="6049963" y="2764115"/>
            <a:ext cx="6075363" cy="2008761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2000" lIns="72000" spcFirstLastPara="1" rIns="7200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Automotive sector</a:t>
            </a:r>
            <a:endParaRPr/>
          </a:p>
        </p:txBody>
      </p:sp>
      <p:graphicFrame>
        <p:nvGraphicFramePr>
          <p:cNvPr id="502" name="Google Shape;502;p11"/>
          <p:cNvGraphicFramePr/>
          <p:nvPr/>
        </p:nvGraphicFramePr>
        <p:xfrm>
          <a:off x="6030913" y="3151188"/>
          <a:ext cx="4581525" cy="1230312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503" name="Google Shape;503;p11"/>
          <p:cNvSpPr/>
          <p:nvPr/>
        </p:nvSpPr>
        <p:spPr>
          <a:xfrm>
            <a:off x="9810750" y="4332288"/>
            <a:ext cx="555625" cy="122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Motorcycles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1"/>
          <p:cNvSpPr/>
          <p:nvPr/>
        </p:nvSpPr>
        <p:spPr>
          <a:xfrm>
            <a:off x="8931275" y="4332288"/>
            <a:ext cx="5461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Road motor vehicles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1"/>
          <p:cNvSpPr/>
          <p:nvPr/>
        </p:nvSpPr>
        <p:spPr>
          <a:xfrm>
            <a:off x="6219825" y="4332288"/>
            <a:ext cx="669925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 vehicles for transport of persons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1"/>
          <p:cNvSpPr/>
          <p:nvPr/>
        </p:nvSpPr>
        <p:spPr>
          <a:xfrm>
            <a:off x="7056438" y="4332288"/>
            <a:ext cx="762000" cy="122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of vehicles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1"/>
          <p:cNvSpPr/>
          <p:nvPr/>
        </p:nvSpPr>
        <p:spPr>
          <a:xfrm>
            <a:off x="7902574" y="4332288"/>
            <a:ext cx="8382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 vehicles for transport of goods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08" name="Google Shape;508;p11"/>
          <p:cNvGraphicFramePr/>
          <p:nvPr/>
        </p:nvGraphicFramePr>
        <p:xfrm>
          <a:off x="6030913" y="4652963"/>
          <a:ext cx="4581525" cy="1096962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509" name="Google Shape;509;p11"/>
          <p:cNvSpPr/>
          <p:nvPr/>
        </p:nvSpPr>
        <p:spPr>
          <a:xfrm>
            <a:off x="6310313" y="5700713"/>
            <a:ext cx="490538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Alcoholic beverages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1"/>
          <p:cNvSpPr/>
          <p:nvPr/>
        </p:nvSpPr>
        <p:spPr>
          <a:xfrm>
            <a:off x="7121525" y="5700713"/>
            <a:ext cx="631825" cy="48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Fish, aqua, invertebrates, prepared , preserved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1"/>
          <p:cNvSpPr/>
          <p:nvPr/>
        </p:nvSpPr>
        <p:spPr>
          <a:xfrm>
            <a:off x="7902575" y="5700713"/>
            <a:ext cx="8382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Vegetables, roots, tubers, prepared, preserved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1"/>
          <p:cNvSpPr/>
          <p:nvPr/>
        </p:nvSpPr>
        <p:spPr>
          <a:xfrm>
            <a:off x="9785351" y="5700713"/>
            <a:ext cx="608013" cy="488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Fruits &amp; nuts (excluding oil nuts), fresh or dried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1"/>
          <p:cNvSpPr/>
          <p:nvPr/>
        </p:nvSpPr>
        <p:spPr>
          <a:xfrm>
            <a:off x="8845550" y="5700713"/>
            <a:ext cx="7175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Edible products &amp; preparations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11"/>
          <p:cNvSpPr txBox="1"/>
          <p:nvPr/>
        </p:nvSpPr>
        <p:spPr>
          <a:xfrm>
            <a:off x="10664053" y="1606374"/>
            <a:ext cx="1420813" cy="1082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Portuguese exports of clothing/apparel and footwear are the most affected by the Brexit burdens</a:t>
            </a:r>
            <a:endParaRPr b="1" sz="1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1"/>
          <p:cNvSpPr txBox="1"/>
          <p:nvPr/>
        </p:nvSpPr>
        <p:spPr>
          <a:xfrm>
            <a:off x="10664053" y="2764115"/>
            <a:ext cx="1420813" cy="2008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Portuguese exports of vehicles for transport of persons and parts/ accessories of vehicles will me most impacted by Brexit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1"/>
          <p:cNvSpPr txBox="1"/>
          <p:nvPr/>
        </p:nvSpPr>
        <p:spPr>
          <a:xfrm>
            <a:off x="10664053" y="4848512"/>
            <a:ext cx="1420813" cy="1375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Portuguese exports of alcoholic beverages and fish products are the most impacted by Brexit</a:t>
            </a:r>
            <a:endParaRPr/>
          </a:p>
        </p:txBody>
      </p:sp>
      <p:sp>
        <p:nvSpPr>
          <p:cNvPr id="517" name="Google Shape;517;p11"/>
          <p:cNvSpPr txBox="1"/>
          <p:nvPr/>
        </p:nvSpPr>
        <p:spPr>
          <a:xfrm>
            <a:off x="6049963" y="1346993"/>
            <a:ext cx="1981200" cy="197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Top-5 products, cost, </a:t>
            </a:r>
            <a:r>
              <a:rPr lang="en-GB" sz="12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€ MM</a:t>
            </a:r>
            <a:endParaRPr sz="12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1"/>
          <p:cNvSpPr txBox="1"/>
          <p:nvPr/>
        </p:nvSpPr>
        <p:spPr>
          <a:xfrm>
            <a:off x="6049963" y="4848512"/>
            <a:ext cx="6075363" cy="1375878"/>
          </a:xfrm>
          <a:prstGeom prst="rect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2000" lIns="72000" spcFirstLastPara="1" rIns="72000" wrap="square" tIns="36000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Agriculture, food and drink sector</a:t>
            </a:r>
            <a:endParaRPr/>
          </a:p>
        </p:txBody>
      </p:sp>
      <p:sp>
        <p:nvSpPr>
          <p:cNvPr id="519" name="Google Shape;519;p11"/>
          <p:cNvSpPr txBox="1"/>
          <p:nvPr/>
        </p:nvSpPr>
        <p:spPr>
          <a:xfrm>
            <a:off x="6049963" y="1606374"/>
            <a:ext cx="6075363" cy="1082106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2000" lIns="72000" spcFirstLastPara="1" rIns="7200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Consumer goods sector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2"/>
          <p:cNvSpPr txBox="1"/>
          <p:nvPr>
            <p:ph type="title"/>
          </p:nvPr>
        </p:nvSpPr>
        <p:spPr>
          <a:xfrm>
            <a:off x="1097280" y="354189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THE UNEXPECTED VICTIM OF BREXIT IS PORTUGAL</a:t>
            </a:r>
            <a:endParaRPr/>
          </a:p>
        </p:txBody>
      </p:sp>
      <p:pic>
        <p:nvPicPr>
          <p:cNvPr id="525" name="Google Shape;525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348" y="2028909"/>
            <a:ext cx="8030127" cy="3649028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1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Portugal background</a:t>
            </a:r>
            <a:endParaRPr/>
          </a:p>
        </p:txBody>
      </p:sp>
      <p:sp>
        <p:nvSpPr>
          <p:cNvPr id="137" name="Google Shape;137;p2"/>
          <p:cNvSpPr txBox="1"/>
          <p:nvPr/>
        </p:nvSpPr>
        <p:spPr>
          <a:xfrm>
            <a:off x="1157547" y="1836736"/>
            <a:ext cx="545314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63A537"/>
              </a:buClr>
              <a:buSzPts val="2000"/>
              <a:buFont typeface="Calibri"/>
              <a:buChar char="-"/>
            </a:pPr>
            <a:r>
              <a:rPr b="1" i="0" lang="en-GB" sz="2000" u="none" cap="none" strike="noStrike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Member of the EU from 1 January 1986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63A537"/>
              </a:buClr>
              <a:buSzPts val="2000"/>
              <a:buFont typeface="Calibri"/>
              <a:buChar char="-"/>
            </a:pPr>
            <a:r>
              <a:rPr b="1" i="0" lang="en-GB" sz="2000" u="none" cap="none" strike="noStrike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Member of Schengen area since March 1995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63A537"/>
              </a:buClr>
              <a:buSzPts val="2000"/>
              <a:buFont typeface="Calibri"/>
              <a:buChar char="-"/>
            </a:pPr>
            <a:r>
              <a:rPr b="1" i="0" lang="en-GB" sz="2000" u="none" cap="none" strike="noStrike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Member of Euro area since 1 January 1999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6550429" y="2245810"/>
            <a:ext cx="365344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 system: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Semi-presidential republic</a:t>
            </a:r>
            <a:endParaRPr/>
          </a:p>
        </p:txBody>
      </p:sp>
      <p:cxnSp>
        <p:nvCxnSpPr>
          <p:cNvPr id="139" name="Google Shape;139;p2"/>
          <p:cNvCxnSpPr/>
          <p:nvPr/>
        </p:nvCxnSpPr>
        <p:spPr>
          <a:xfrm flipH="1">
            <a:off x="7793182" y="3057570"/>
            <a:ext cx="583969" cy="394717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0" name="Google Shape;140;p2"/>
          <p:cNvCxnSpPr/>
          <p:nvPr/>
        </p:nvCxnSpPr>
        <p:spPr>
          <a:xfrm>
            <a:off x="8377151" y="3057570"/>
            <a:ext cx="579813" cy="394717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1" name="Google Shape;141;p2"/>
          <p:cNvSpPr txBox="1"/>
          <p:nvPr/>
        </p:nvSpPr>
        <p:spPr>
          <a:xfrm>
            <a:off x="6184941" y="3453136"/>
            <a:ext cx="2632452" cy="651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 of Government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8758923" y="3514351"/>
            <a:ext cx="215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 of state</a:t>
            </a:r>
            <a:endParaRPr/>
          </a:p>
        </p:txBody>
      </p:sp>
      <p:cxnSp>
        <p:nvCxnSpPr>
          <p:cNvPr id="143" name="Google Shape;143;p2"/>
          <p:cNvCxnSpPr/>
          <p:nvPr/>
        </p:nvCxnSpPr>
        <p:spPr>
          <a:xfrm>
            <a:off x="7468096" y="3906978"/>
            <a:ext cx="0" cy="394855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4" name="Google Shape;144;p2"/>
          <p:cNvCxnSpPr/>
          <p:nvPr/>
        </p:nvCxnSpPr>
        <p:spPr>
          <a:xfrm>
            <a:off x="9435282" y="3937688"/>
            <a:ext cx="0" cy="394855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5" name="Google Shape;145;p2"/>
          <p:cNvSpPr txBox="1"/>
          <p:nvPr/>
        </p:nvSpPr>
        <p:spPr>
          <a:xfrm>
            <a:off x="6377075" y="4280075"/>
            <a:ext cx="25740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 minister</a:t>
            </a:r>
            <a:endParaRPr/>
          </a:p>
        </p:txBody>
      </p:sp>
      <p:sp>
        <p:nvSpPr>
          <p:cNvPr id="146" name="Google Shape;146;p2"/>
          <p:cNvSpPr txBox="1"/>
          <p:nvPr/>
        </p:nvSpPr>
        <p:spPr>
          <a:xfrm>
            <a:off x="8900526" y="4387050"/>
            <a:ext cx="15660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President</a:t>
            </a:r>
            <a:endParaRPr/>
          </a:p>
        </p:txBody>
      </p:sp>
      <p:sp>
        <p:nvSpPr>
          <p:cNvPr id="147" name="Google Shape;147;p2"/>
          <p:cNvSpPr txBox="1"/>
          <p:nvPr/>
        </p:nvSpPr>
        <p:spPr>
          <a:xfrm>
            <a:off x="684306" y="3567160"/>
            <a:ext cx="48846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Portugal inhabitants ~ EU average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847940" y="4333809"/>
            <a:ext cx="244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113.5 inhabitants/ km</a:t>
            </a:r>
            <a:r>
              <a:rPr baseline="30000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aseline="3000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/>
          <p:nvPr/>
        </p:nvSpPr>
        <p:spPr>
          <a:xfrm>
            <a:off x="3447575" y="4333809"/>
            <a:ext cx="244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115.5 inhabitants/ km</a:t>
            </a:r>
            <a:r>
              <a:rPr baseline="30000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aseline="3000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2"/>
          <p:cNvCxnSpPr/>
          <p:nvPr/>
        </p:nvCxnSpPr>
        <p:spPr>
          <a:xfrm>
            <a:off x="2021967" y="3964477"/>
            <a:ext cx="0" cy="3693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1" name="Google Shape;151;p2"/>
          <p:cNvCxnSpPr/>
          <p:nvPr/>
        </p:nvCxnSpPr>
        <p:spPr>
          <a:xfrm>
            <a:off x="4442079" y="3964477"/>
            <a:ext cx="0" cy="3156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3"/>
          <p:cNvSpPr txBox="1"/>
          <p:nvPr>
            <p:ph type="title"/>
          </p:nvPr>
        </p:nvSpPr>
        <p:spPr>
          <a:xfrm>
            <a:off x="1097280" y="286604"/>
            <a:ext cx="10058400" cy="10601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PORTUGAL PILLARS </a:t>
            </a:r>
            <a:endParaRPr/>
          </a:p>
        </p:txBody>
      </p:sp>
      <p:sp>
        <p:nvSpPr>
          <p:cNvPr id="532" name="Google Shape;532;p13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>
                <a:solidFill>
                  <a:srgbClr val="63A537"/>
                </a:solidFill>
              </a:rPr>
              <a:t>TOURISM</a:t>
            </a:r>
            <a:endParaRPr sz="2400">
              <a:solidFill>
                <a:srgbClr val="63A537"/>
              </a:solidFill>
            </a:endParaRPr>
          </a:p>
        </p:txBody>
      </p:sp>
      <p:pic>
        <p:nvPicPr>
          <p:cNvPr id="533" name="Google Shape;533;p1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6963" y="2885008"/>
            <a:ext cx="4938712" cy="2773909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13"/>
          <p:cNvSpPr txBox="1"/>
          <p:nvPr>
            <p:ph idx="3" type="body"/>
          </p:nvPr>
        </p:nvSpPr>
        <p:spPr>
          <a:xfrm>
            <a:off x="6217920" y="1878294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>
                <a:solidFill>
                  <a:srgbClr val="63A537"/>
                </a:solidFill>
              </a:rPr>
              <a:t>EXPORTS</a:t>
            </a:r>
            <a:endParaRPr sz="2400">
              <a:solidFill>
                <a:srgbClr val="63A537"/>
              </a:solidFill>
            </a:endParaRPr>
          </a:p>
        </p:txBody>
      </p:sp>
      <p:pic>
        <p:nvPicPr>
          <p:cNvPr id="535" name="Google Shape;535;p13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7920" y="2885008"/>
            <a:ext cx="4937760" cy="2773909"/>
          </a:xfrm>
          <a:prstGeom prst="rect">
            <a:avLst/>
          </a:prstGeom>
          <a:noFill/>
          <a:ln cap="flat" cmpd="sng" w="9525">
            <a:solidFill>
              <a:srgbClr val="63A53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6" name="Google Shape;536;p1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4"/>
          <p:cNvSpPr txBox="1"/>
          <p:nvPr>
            <p:ph idx="12" type="sldNum"/>
          </p:nvPr>
        </p:nvSpPr>
        <p:spPr>
          <a:xfrm>
            <a:off x="10880725" y="6459538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3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4"/>
          <p:cNvSpPr/>
          <p:nvPr/>
        </p:nvSpPr>
        <p:spPr>
          <a:xfrm>
            <a:off x="1918740" y="1173245"/>
            <a:ext cx="8604355" cy="4661941"/>
          </a:xfrm>
          <a:prstGeom prst="rect">
            <a:avLst/>
          </a:prstGeom>
          <a:solidFill>
            <a:srgbClr val="524D4F">
              <a:alpha val="53725"/>
            </a:srgbClr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4"/>
          <p:cNvSpPr/>
          <p:nvPr/>
        </p:nvSpPr>
        <p:spPr>
          <a:xfrm>
            <a:off x="1660854" y="2485599"/>
            <a:ext cx="886224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SOLUTION OR CONTINGENCY PLAN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5"/>
          <p:cNvSpPr txBox="1"/>
          <p:nvPr>
            <p:ph type="title"/>
          </p:nvPr>
        </p:nvSpPr>
        <p:spPr>
          <a:xfrm>
            <a:off x="1097280" y="286604"/>
            <a:ext cx="10058400" cy="17807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lang="en-GB" sz="3200"/>
              <a:t>I - PREPARATION MEASURES FOR THE UNITED KINGDOM EXIT REQUIREMENTS IN ANY OF THE SCENARIOS</a:t>
            </a:r>
            <a:br>
              <a:rPr lang="en-GB"/>
            </a:br>
            <a:endParaRPr/>
          </a:p>
        </p:txBody>
      </p:sp>
      <p:sp>
        <p:nvSpPr>
          <p:cNvPr id="549" name="Google Shape;549;p15"/>
          <p:cNvSpPr txBox="1"/>
          <p:nvPr>
            <p:ph idx="1" type="body"/>
          </p:nvPr>
        </p:nvSpPr>
        <p:spPr>
          <a:xfrm>
            <a:off x="1097280" y="1881810"/>
            <a:ext cx="4937760" cy="845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>
                <a:solidFill>
                  <a:srgbClr val="63A537"/>
                </a:solidFill>
              </a:rPr>
              <a:t>A) PREPARATION AT EU LEVEL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50" name="Google Shape;550;p15"/>
          <p:cNvSpPr txBox="1"/>
          <p:nvPr>
            <p:ph idx="2" type="body"/>
          </p:nvPr>
        </p:nvSpPr>
        <p:spPr>
          <a:xfrm>
            <a:off x="1097280" y="2782956"/>
            <a:ext cx="4937760" cy="3177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>
              <a:solidFill>
                <a:srgbClr val="63A537"/>
              </a:solidFill>
            </a:endParaRPr>
          </a:p>
        </p:txBody>
      </p:sp>
      <p:sp>
        <p:nvSpPr>
          <p:cNvPr id="551" name="Google Shape;551;p15"/>
          <p:cNvSpPr txBox="1"/>
          <p:nvPr>
            <p:ph idx="3" type="body"/>
          </p:nvPr>
        </p:nvSpPr>
        <p:spPr>
          <a:xfrm>
            <a:off x="6126480" y="1971984"/>
            <a:ext cx="4937760" cy="665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Pts val="2400"/>
              <a:buFont typeface="Calibri"/>
              <a:buChar char=" "/>
            </a:pPr>
            <a:r>
              <a:rPr lang="en-GB" sz="2400" cap="none">
                <a:solidFill>
                  <a:srgbClr val="63A537"/>
                </a:solidFill>
              </a:rPr>
              <a:t>B) PREPARATION AT NATIONAL LEVEL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52" name="Google Shape;552;p15"/>
          <p:cNvSpPr txBox="1"/>
          <p:nvPr>
            <p:ph idx="4" type="body"/>
          </p:nvPr>
        </p:nvSpPr>
        <p:spPr>
          <a:xfrm>
            <a:off x="6217920" y="2782956"/>
            <a:ext cx="4937760" cy="3177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rgbClr val="63A537"/>
              </a:solidFill>
            </a:endParaRPr>
          </a:p>
        </p:txBody>
      </p:sp>
      <p:sp>
        <p:nvSpPr>
          <p:cNvPr id="553" name="Google Shape;553;p1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54" name="Google Shape;5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7280" y="2763635"/>
            <a:ext cx="4937760" cy="319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7920" y="2782956"/>
            <a:ext cx="4994563" cy="3246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6"/>
          <p:cNvSpPr txBox="1"/>
          <p:nvPr>
            <p:ph type="title"/>
          </p:nvPr>
        </p:nvSpPr>
        <p:spPr>
          <a:xfrm>
            <a:off x="1097280" y="286604"/>
            <a:ext cx="10058400" cy="17807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lang="en-GB" sz="3200"/>
              <a:t>II - CONTINGENCY PLAN FOR UNITED KINGDOM EXIT EUROPEAN UNION WITHOUT AGREEMENT</a:t>
            </a:r>
            <a:br>
              <a:rPr lang="en-GB"/>
            </a:br>
            <a:endParaRPr/>
          </a:p>
        </p:txBody>
      </p:sp>
      <p:sp>
        <p:nvSpPr>
          <p:cNvPr id="561" name="Google Shape;561;p16"/>
          <p:cNvSpPr txBox="1"/>
          <p:nvPr>
            <p:ph idx="2" type="body"/>
          </p:nvPr>
        </p:nvSpPr>
        <p:spPr>
          <a:xfrm>
            <a:off x="1097280" y="1971984"/>
            <a:ext cx="4880956" cy="4233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1" sz="1500">
              <a:solidFill>
                <a:srgbClr val="63A537"/>
              </a:solidFill>
            </a:endParaRPr>
          </a:p>
          <a:p>
            <a:pPr indent="-150812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375"/>
              <a:buChar char=" "/>
            </a:pPr>
            <a:r>
              <a:rPr b="1" lang="en-GB" sz="2375">
                <a:solidFill>
                  <a:srgbClr val="63A537"/>
                </a:solidFill>
              </a:rPr>
              <a:t>- Contingency measures should not reproduce the benefits of accession to the Union, nor the terms of any transitional period Exit Agreement;</a:t>
            </a:r>
            <a:endParaRPr/>
          </a:p>
          <a:p>
            <a:pPr indent="-150812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375"/>
              <a:buChar char=" "/>
            </a:pPr>
            <a:r>
              <a:rPr b="1" lang="en-GB" sz="2375">
                <a:solidFill>
                  <a:srgbClr val="63A537"/>
                </a:solidFill>
              </a:rPr>
              <a:t>- Contingency measures will generally be temporary;</a:t>
            </a:r>
            <a:endParaRPr/>
          </a:p>
          <a:p>
            <a:pPr indent="-150812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375"/>
              <a:buChar char=" "/>
            </a:pPr>
            <a:r>
              <a:rPr b="1" lang="en-GB" sz="2375">
                <a:solidFill>
                  <a:srgbClr val="63A537"/>
                </a:solidFill>
              </a:rPr>
              <a:t>- Contingency measures will be adopted unilaterally by the EU, pursuit of their interests and may therefore, in accordance with principle be repealed by the Union at all times;</a:t>
            </a:r>
            <a:endParaRPr/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1" sz="1500">
              <a:solidFill>
                <a:srgbClr val="63A537"/>
              </a:solidFill>
            </a:endParaRPr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1" sz="1500">
              <a:solidFill>
                <a:srgbClr val="63A537"/>
              </a:solidFill>
            </a:endParaRPr>
          </a:p>
        </p:txBody>
      </p:sp>
      <p:sp>
        <p:nvSpPr>
          <p:cNvPr id="562" name="Google Shape;562;p16"/>
          <p:cNvSpPr txBox="1"/>
          <p:nvPr>
            <p:ph idx="4" type="body"/>
          </p:nvPr>
        </p:nvSpPr>
        <p:spPr>
          <a:xfrm>
            <a:off x="6126480" y="2322530"/>
            <a:ext cx="4937760" cy="3988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3670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20"/>
              <a:buChar char=" "/>
            </a:pPr>
            <a:r>
              <a:rPr b="1" lang="en-GB" sz="2420">
                <a:solidFill>
                  <a:srgbClr val="63A537"/>
                </a:solidFill>
              </a:rPr>
              <a:t>- Contingency measures should be adopted in compliance with the division of powers provided for in the Treaties and the principle of subsidiarity in the EU;</a:t>
            </a:r>
            <a:endParaRPr/>
          </a:p>
          <a:p>
            <a:pPr indent="-15367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420"/>
              <a:buChar char=" "/>
            </a:pPr>
            <a:r>
              <a:rPr b="1" lang="en-GB" sz="2420">
                <a:solidFill>
                  <a:srgbClr val="63A537"/>
                </a:solidFill>
              </a:rPr>
              <a:t>- National contingency measures should be compatible with the EU law, including the international obligations of the Union;</a:t>
            </a:r>
            <a:endParaRPr/>
          </a:p>
          <a:p>
            <a:pPr indent="-15367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420"/>
              <a:buChar char=" "/>
            </a:pPr>
            <a:r>
              <a:rPr b="1" lang="en-GB" sz="2420">
                <a:solidFill>
                  <a:srgbClr val="63A537"/>
                </a:solidFill>
              </a:rPr>
              <a:t>- Contingency measures will not compensate for delays that could prevented by timely preparation by stakeholders</a:t>
            </a:r>
            <a:r>
              <a:rPr lang="en-GB" sz="2420">
                <a:solidFill>
                  <a:srgbClr val="63A537"/>
                </a:solidFill>
              </a:rPr>
              <a:t>.</a:t>
            </a:r>
            <a:endParaRPr/>
          </a:p>
          <a:p>
            <a:pPr indent="-7619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320"/>
              <a:buNone/>
            </a:pPr>
            <a:r>
              <a:t/>
            </a:r>
            <a:endParaRPr sz="1320">
              <a:solidFill>
                <a:srgbClr val="63A537"/>
              </a:solidFill>
            </a:endParaRPr>
          </a:p>
        </p:txBody>
      </p:sp>
      <p:sp>
        <p:nvSpPr>
          <p:cNvPr id="563" name="Google Shape;563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64" name="Google Shape;564;p16"/>
          <p:cNvSpPr/>
          <p:nvPr/>
        </p:nvSpPr>
        <p:spPr>
          <a:xfrm>
            <a:off x="1097280" y="1970750"/>
            <a:ext cx="4880957" cy="4168721"/>
          </a:xfrm>
          <a:prstGeom prst="rect">
            <a:avLst/>
          </a:prstGeom>
          <a:noFill/>
          <a:ln cap="flat" cmpd="sng" w="15875">
            <a:solidFill>
              <a:srgbClr val="6F94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2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6"/>
          <p:cNvSpPr/>
          <p:nvPr/>
        </p:nvSpPr>
        <p:spPr>
          <a:xfrm>
            <a:off x="5978238" y="1970750"/>
            <a:ext cx="5234246" cy="4168721"/>
          </a:xfrm>
          <a:prstGeom prst="rect">
            <a:avLst/>
          </a:prstGeom>
          <a:noFill/>
          <a:ln cap="flat" cmpd="sng" w="15875">
            <a:solidFill>
              <a:srgbClr val="6F94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2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7"/>
          <p:cNvSpPr txBox="1"/>
          <p:nvPr>
            <p:ph type="title"/>
          </p:nvPr>
        </p:nvSpPr>
        <p:spPr>
          <a:xfrm>
            <a:off x="341869" y="241283"/>
            <a:ext cx="1172548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</a:rPr>
              <a:t>SOURCES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571" name="Google Shape;571;p17"/>
          <p:cNvSpPr/>
          <p:nvPr/>
        </p:nvSpPr>
        <p:spPr>
          <a:xfrm>
            <a:off x="1079292" y="802118"/>
            <a:ext cx="10256270" cy="5808543"/>
          </a:xfrm>
          <a:prstGeom prst="rect">
            <a:avLst/>
          </a:prstGeom>
          <a:solidFill>
            <a:srgbClr val="DDDDDD">
              <a:alpha val="44705"/>
            </a:srgbClr>
          </a:solidFill>
          <a:ln cap="flat" cmpd="sng" w="25400">
            <a:solidFill>
              <a:srgbClr val="92AF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2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7"/>
          <p:cNvSpPr txBox="1"/>
          <p:nvPr>
            <p:ph idx="4294967295" type="body"/>
          </p:nvPr>
        </p:nvSpPr>
        <p:spPr>
          <a:xfrm>
            <a:off x="1277162" y="948910"/>
            <a:ext cx="9725618" cy="5510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https://oec.world/es/profile/country/prt/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Commerce in the uk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https://santandertrade.com/es/portal/analizar-mercados/reino-unido/cifras-comercio-exterior#classification_by_country</a:t>
            </a: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Begining of the alliance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https://es.wikipedia.org/wiki/Tratado_de_Methuen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https://www.lavanguardia.com/politica/20160624/402733311448/portugal-mantendra-su-historica-relacion-con-el-reino-unido-pese-al-brexit.html 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https://magnet.xataka.com/un-mundo-fascinante/que-es-lo-que-mas-exporta-e-importa-cada-pais-del-mundo-este-estupendo-mapa-te-lo-ensena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https://www.elconfidencial.com/mundo/2019-01-18/portugal-victima-inesperada-brexit-economia_1766470/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http://www.cgportugalemlondres.com/brexit.html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https://eur-lex.europa.eu/content/news/Brexit-UK-withdrawal-from-the-eu.html?locale=es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https://eur-lex.europa.eu/eli/treaty/tfeu_2012/oj?locale=es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https://tradingeconomics.com/portugal/balance-of-trade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https://wits.worldbank.org/CountryProfile/en/PRT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GB" sz="1400">
                <a:solidFill>
                  <a:schemeClr val="dk1"/>
                </a:solidFill>
              </a:rPr>
              <a:t>https://www.gov.uk/guidance/exporting-to-portugal-after-eu-exit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</a:endParaRPr>
          </a:p>
        </p:txBody>
      </p:sp>
      <p:sp>
        <p:nvSpPr>
          <p:cNvPr id="573" name="Google Shape;573;p17"/>
          <p:cNvSpPr txBox="1"/>
          <p:nvPr>
            <p:ph idx="12" type="sldNum"/>
          </p:nvPr>
        </p:nvSpPr>
        <p:spPr>
          <a:xfrm>
            <a:off x="10880725" y="6459538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3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Portugal background (cont.)</a:t>
            </a:r>
            <a:endParaRPr/>
          </a:p>
        </p:txBody>
      </p:sp>
      <p:sp>
        <p:nvSpPr>
          <p:cNvPr id="157" name="Google Shape;157;p3"/>
          <p:cNvSpPr txBox="1"/>
          <p:nvPr/>
        </p:nvSpPr>
        <p:spPr>
          <a:xfrm>
            <a:off x="6187277" y="2887925"/>
            <a:ext cx="56145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EU spending in Portugal →  €3.976 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Portugal spending in EU →  €1.375 B</a:t>
            </a:r>
            <a:endParaRPr b="1" sz="2400">
              <a:solidFill>
                <a:srgbClr val="63A5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1982575" y="4991450"/>
            <a:ext cx="82878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Intra-EU trade (exports) and imports from EU →  76% </a:t>
            </a:r>
            <a:endParaRPr/>
          </a:p>
        </p:txBody>
      </p:sp>
      <p:sp>
        <p:nvSpPr>
          <p:cNvPr id="159" name="Google Shape;159;p3"/>
          <p:cNvSpPr txBox="1"/>
          <p:nvPr/>
        </p:nvSpPr>
        <p:spPr>
          <a:xfrm>
            <a:off x="866479" y="2394952"/>
            <a:ext cx="5320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important sectors, representing ¼ GDP: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Wholesale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Retail trade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Transport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Accommodation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Food services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UK background</a:t>
            </a:r>
            <a:endParaRPr/>
          </a:p>
        </p:txBody>
      </p:sp>
      <p:sp>
        <p:nvSpPr>
          <p:cNvPr id="165" name="Google Shape;165;p4"/>
          <p:cNvSpPr txBox="1"/>
          <p:nvPr/>
        </p:nvSpPr>
        <p:spPr>
          <a:xfrm>
            <a:off x="1097280" y="1938528"/>
            <a:ext cx="48654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63A537"/>
              </a:buClr>
              <a:buSzPts val="1800"/>
              <a:buFont typeface="Arial"/>
              <a:buChar char="-"/>
            </a:pPr>
            <a:r>
              <a:rPr b="1" lang="en-GB" sz="18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Member of the EU from 1 January 1973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63A537"/>
              </a:buClr>
              <a:buSzPts val="1800"/>
              <a:buFont typeface="Arial"/>
              <a:buChar char="-"/>
            </a:pPr>
            <a:r>
              <a:rPr b="1" lang="en-GB" sz="18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No longer member of Schengen area</a:t>
            </a:r>
            <a:endParaRPr/>
          </a:p>
        </p:txBody>
      </p:sp>
      <p:sp>
        <p:nvSpPr>
          <p:cNvPr id="166" name="Google Shape;166;p4"/>
          <p:cNvSpPr txBox="1"/>
          <p:nvPr/>
        </p:nvSpPr>
        <p:spPr>
          <a:xfrm>
            <a:off x="6803229" y="1938535"/>
            <a:ext cx="3653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 system: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Constitutional monarchy</a:t>
            </a:r>
            <a:endParaRPr/>
          </a:p>
        </p:txBody>
      </p:sp>
      <p:cxnSp>
        <p:nvCxnSpPr>
          <p:cNvPr id="167" name="Google Shape;167;p4"/>
          <p:cNvCxnSpPr/>
          <p:nvPr/>
        </p:nvCxnSpPr>
        <p:spPr>
          <a:xfrm flipH="1">
            <a:off x="8045851" y="2750295"/>
            <a:ext cx="584100" cy="3948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8" name="Google Shape;168;p4"/>
          <p:cNvCxnSpPr/>
          <p:nvPr/>
        </p:nvCxnSpPr>
        <p:spPr>
          <a:xfrm>
            <a:off x="8629951" y="2750295"/>
            <a:ext cx="579900" cy="3948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9" name="Google Shape;169;p4"/>
          <p:cNvSpPr txBox="1"/>
          <p:nvPr/>
        </p:nvSpPr>
        <p:spPr>
          <a:xfrm>
            <a:off x="6437741" y="3145861"/>
            <a:ext cx="26325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 of Government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9011724" y="3207075"/>
            <a:ext cx="20424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 of state</a:t>
            </a:r>
            <a:endParaRPr/>
          </a:p>
        </p:txBody>
      </p:sp>
      <p:cxnSp>
        <p:nvCxnSpPr>
          <p:cNvPr id="171" name="Google Shape;171;p4"/>
          <p:cNvCxnSpPr/>
          <p:nvPr/>
        </p:nvCxnSpPr>
        <p:spPr>
          <a:xfrm>
            <a:off x="7720896" y="3599703"/>
            <a:ext cx="0" cy="3948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2" name="Google Shape;172;p4"/>
          <p:cNvCxnSpPr/>
          <p:nvPr/>
        </p:nvCxnSpPr>
        <p:spPr>
          <a:xfrm>
            <a:off x="9688082" y="3630413"/>
            <a:ext cx="0" cy="3948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3" name="Google Shape;173;p4"/>
          <p:cNvSpPr txBox="1"/>
          <p:nvPr/>
        </p:nvSpPr>
        <p:spPr>
          <a:xfrm>
            <a:off x="6437747" y="3990600"/>
            <a:ext cx="231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 minister</a:t>
            </a:r>
            <a:endParaRPr/>
          </a:p>
        </p:txBody>
      </p:sp>
      <p:sp>
        <p:nvSpPr>
          <p:cNvPr id="174" name="Google Shape;174;p4"/>
          <p:cNvSpPr txBox="1"/>
          <p:nvPr/>
        </p:nvSpPr>
        <p:spPr>
          <a:xfrm>
            <a:off x="9153328" y="4079775"/>
            <a:ext cx="19008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Monarch</a:t>
            </a:r>
            <a:endParaRPr/>
          </a:p>
        </p:txBody>
      </p:sp>
      <p:pic>
        <p:nvPicPr>
          <p:cNvPr descr="Imagen que contiene texto, mapa&#10;&#10;Descripción generada automáticamente" id="175" name="Google Shape;1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9826" y="2626798"/>
            <a:ext cx="2042405" cy="341148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 txBox="1"/>
          <p:nvPr/>
        </p:nvSpPr>
        <p:spPr>
          <a:xfrm>
            <a:off x="6315606" y="4952485"/>
            <a:ext cx="41649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UK inhabitants ~ EU average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6479240" y="5719134"/>
            <a:ext cx="227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274 inhabitants/ km</a:t>
            </a:r>
            <a:r>
              <a:rPr baseline="30000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aseline="3000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9078875" y="5719134"/>
            <a:ext cx="244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115.5 inhabitants/ km</a:t>
            </a:r>
            <a:r>
              <a:rPr baseline="30000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aseline="3000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4"/>
          <p:cNvCxnSpPr/>
          <p:nvPr/>
        </p:nvCxnSpPr>
        <p:spPr>
          <a:xfrm>
            <a:off x="7653267" y="5349802"/>
            <a:ext cx="0" cy="3693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0" name="Google Shape;180;p4"/>
          <p:cNvCxnSpPr/>
          <p:nvPr/>
        </p:nvCxnSpPr>
        <p:spPr>
          <a:xfrm>
            <a:off x="10073379" y="5349802"/>
            <a:ext cx="0" cy="3156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UK background (cont.)</a:t>
            </a:r>
            <a:endParaRPr/>
          </a:p>
        </p:txBody>
      </p:sp>
      <p:sp>
        <p:nvSpPr>
          <p:cNvPr id="186" name="Google Shape;186;p5"/>
          <p:cNvSpPr/>
          <p:nvPr/>
        </p:nvSpPr>
        <p:spPr>
          <a:xfrm>
            <a:off x="2273200" y="4871775"/>
            <a:ext cx="83529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Intra-EU trade 47% and imports from EU 53%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6651075" y="3278287"/>
            <a:ext cx="6096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EU spending in </a:t>
            </a:r>
            <a:r>
              <a:rPr b="1" lang="en-GB" sz="2400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UK → </a:t>
            </a:r>
            <a:r>
              <a:rPr b="1" lang="en-GB" sz="2400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 €6.326 B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UK </a:t>
            </a:r>
            <a:r>
              <a:rPr b="1" lang="en-GB" sz="2400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spending in EU </a:t>
            </a:r>
            <a:r>
              <a:rPr b="1" lang="en-GB" sz="2400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b="1" lang="en-GB" sz="2400">
                <a:solidFill>
                  <a:srgbClr val="63A537"/>
                </a:solidFill>
                <a:latin typeface="Calibri"/>
                <a:ea typeface="Calibri"/>
                <a:cs typeface="Calibri"/>
                <a:sym typeface="Calibri"/>
              </a:rPr>
              <a:t>   €10.575 B</a:t>
            </a:r>
            <a:endParaRPr b="1" sz="2400">
              <a:solidFill>
                <a:srgbClr val="63A5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868250" y="2613441"/>
            <a:ext cx="60960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important sectors, representing 1/5 GDP: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Wholesale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Retail trade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Transport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Accommodation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GB"/>
              <a:t>UK ↔︎ Portugal</a:t>
            </a:r>
            <a:endParaRPr/>
          </a:p>
        </p:txBody>
      </p:sp>
      <p:sp>
        <p:nvSpPr>
          <p:cNvPr id="194" name="Google Shape;194;p6"/>
          <p:cNvSpPr txBox="1"/>
          <p:nvPr/>
        </p:nvSpPr>
        <p:spPr>
          <a:xfrm>
            <a:off x="879701" y="2020175"/>
            <a:ext cx="1114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aim for both was mainly trade channels distributions </a:t>
            </a:r>
            <a:r>
              <a:rPr lang="en-GB" sz="2000">
                <a:solidFill>
                  <a:schemeClr val="dk1"/>
                </a:solidFill>
              </a:rPr>
              <a:t>→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Maritime countries &amp; Colonies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1097280" y="2828835"/>
            <a:ext cx="781989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UK </a:t>
            </a:r>
            <a:r>
              <a:rPr b="1" lang="en-GB" sz="2000">
                <a:solidFill>
                  <a:srgbClr val="63A537"/>
                </a:solidFill>
              </a:rPr>
              <a:t>→ </a:t>
            </a:r>
            <a:r>
              <a:rPr b="1" lang="en-GB" sz="20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Top 4 exporter for Portugal ($3.96 B) 6,7% Total Exports</a:t>
            </a:r>
            <a:endParaRPr b="1" sz="20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6096000" y="3699650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Portugal </a:t>
            </a:r>
            <a:r>
              <a:rPr b="1" lang="en-GB" sz="2000">
                <a:solidFill>
                  <a:srgbClr val="63A537"/>
                </a:solidFill>
              </a:rPr>
              <a:t>→ No t</a:t>
            </a:r>
            <a:r>
              <a:rPr b="1" lang="en-GB" sz="2000">
                <a:solidFill>
                  <a:srgbClr val="63A537"/>
                </a:solidFill>
                <a:latin typeface="Arial"/>
                <a:ea typeface="Arial"/>
                <a:cs typeface="Arial"/>
                <a:sym typeface="Arial"/>
              </a:rPr>
              <a:t>op 10 exporters to UK</a:t>
            </a:r>
            <a:endParaRPr b="1" sz="2000">
              <a:solidFill>
                <a:srgbClr val="63A5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1097275" y="3165225"/>
            <a:ext cx="38904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UK exports to</a:t>
            </a:r>
            <a:r>
              <a:rPr lang="en-GB" sz="2000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Portugal?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 products (21%)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Machines (21%)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Transportation (15%)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Metals (10%)</a:t>
            </a:r>
            <a:endParaRPr/>
          </a:p>
        </p:txBody>
      </p:sp>
      <p:sp>
        <p:nvSpPr>
          <p:cNvPr id="198" name="Google Shape;198;p6"/>
          <p:cNvSpPr txBox="1"/>
          <p:nvPr/>
        </p:nvSpPr>
        <p:spPr>
          <a:xfrm>
            <a:off x="6208477" y="4099749"/>
            <a:ext cx="4439400" cy="18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Portugal exports to UK?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Machines (23%)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Transportation (18%)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Textiles (10%)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Metals (7.3%)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563784a17_3_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Commerce - Introduction</a:t>
            </a:r>
            <a:endParaRPr/>
          </a:p>
        </p:txBody>
      </p:sp>
      <p:sp>
        <p:nvSpPr>
          <p:cNvPr id="205" name="Google Shape;205;g7563784a17_3_0"/>
          <p:cNvSpPr txBox="1"/>
          <p:nvPr/>
        </p:nvSpPr>
        <p:spPr>
          <a:xfrm>
            <a:off x="902200" y="2084375"/>
            <a:ext cx="5065500" cy="3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/>
              <a:t>Treaty of Windsor</a:t>
            </a:r>
            <a:r>
              <a:rPr lang="en-GB" sz="1800"/>
              <a:t> (May 1386) → Diplomatic Alliance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/>
              <a:t>Methuen Treaty</a:t>
            </a:r>
            <a:r>
              <a:rPr lang="en-GB" sz="1800"/>
              <a:t> (1703) → Commercial Treaty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Trade opening of the global market, has allowed trade between almost every nation.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Portugal → Referred Petroleum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UK → Cars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7563784a17_3_0"/>
          <p:cNvPicPr preferRelativeResize="0"/>
          <p:nvPr/>
        </p:nvPicPr>
        <p:blipFill rotWithShape="1">
          <a:blip r:embed="rId3">
            <a:alphaModFix/>
          </a:blip>
          <a:srcRect b="39780" l="11968" r="30381" t="12641"/>
          <a:stretch/>
        </p:blipFill>
        <p:spPr>
          <a:xfrm>
            <a:off x="6197100" y="2339925"/>
            <a:ext cx="5691702" cy="289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563784a17_3_8"/>
          <p:cNvSpPr txBox="1"/>
          <p:nvPr>
            <p:ph type="title"/>
          </p:nvPr>
        </p:nvSpPr>
        <p:spPr>
          <a:xfrm>
            <a:off x="1065230" y="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Commerce - Portugal</a:t>
            </a:r>
            <a:endParaRPr/>
          </a:p>
        </p:txBody>
      </p:sp>
      <p:sp>
        <p:nvSpPr>
          <p:cNvPr id="213" name="Google Shape;213;g7563784a17_3_8"/>
          <p:cNvSpPr txBox="1"/>
          <p:nvPr/>
        </p:nvSpPr>
        <p:spPr>
          <a:xfrm>
            <a:off x="635675" y="1706225"/>
            <a:ext cx="9479100" cy="3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44th largest export economy in the world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48th most complex economy according to the Economic Complexity Index (ECI).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 2017: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b="1" lang="en-GB" sz="1600">
                <a:solidFill>
                  <a:schemeClr val="dk1"/>
                </a:solidFill>
                <a:highlight>
                  <a:srgbClr val="FFFFFF"/>
                </a:highlight>
              </a:rPr>
              <a:t>Exported</a:t>
            </a: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 $59.3B and </a:t>
            </a:r>
            <a:r>
              <a:rPr b="1" lang="en-GB" sz="1600">
                <a:solidFill>
                  <a:schemeClr val="dk1"/>
                </a:solidFill>
                <a:highlight>
                  <a:srgbClr val="FFFFFF"/>
                </a:highlight>
              </a:rPr>
              <a:t>imported</a:t>
            </a: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 $78.3B →  </a:t>
            </a:r>
            <a:r>
              <a:rPr b="1" lang="en-GB" sz="1600">
                <a:solidFill>
                  <a:schemeClr val="dk1"/>
                </a:solidFill>
                <a:highlight>
                  <a:srgbClr val="FFFFFF"/>
                </a:highlight>
              </a:rPr>
              <a:t>negative trade balance</a:t>
            </a: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 of $19B.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GB" sz="1600">
                <a:solidFill>
                  <a:schemeClr val="dk1"/>
                </a:solidFill>
                <a:highlight>
                  <a:srgbClr val="FFFFFF"/>
                </a:highlight>
              </a:rPr>
              <a:t>GDP of Portugal was $217B and its GDP per capita was $31.7k </a:t>
            </a:r>
            <a:endParaRPr sz="1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7563784a17_3_8"/>
          <p:cNvPicPr preferRelativeResize="0"/>
          <p:nvPr/>
        </p:nvPicPr>
        <p:blipFill rotWithShape="1">
          <a:blip r:embed="rId3">
            <a:alphaModFix/>
          </a:blip>
          <a:srcRect b="15955" l="23878" r="4329" t="41878"/>
          <a:stretch/>
        </p:blipFill>
        <p:spPr>
          <a:xfrm>
            <a:off x="1544575" y="3610775"/>
            <a:ext cx="7406075" cy="24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7563784a17_3_8"/>
          <p:cNvSpPr txBox="1"/>
          <p:nvPr/>
        </p:nvSpPr>
        <p:spPr>
          <a:xfrm>
            <a:off x="9353325" y="4383188"/>
            <a:ext cx="19995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Red</a:t>
            </a:r>
            <a:r>
              <a:rPr lang="en-GB"/>
              <a:t> - Imports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Blue </a:t>
            </a:r>
            <a:r>
              <a:rPr lang="en-GB"/>
              <a:t>- Exports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g7563784a17_3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375" y="124175"/>
            <a:ext cx="9706000" cy="282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7563784a17_3_18"/>
          <p:cNvSpPr txBox="1"/>
          <p:nvPr/>
        </p:nvSpPr>
        <p:spPr>
          <a:xfrm>
            <a:off x="160350" y="197825"/>
            <a:ext cx="10386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Imports</a:t>
            </a:r>
            <a:endParaRPr/>
          </a:p>
        </p:txBody>
      </p:sp>
      <p:pic>
        <p:nvPicPr>
          <p:cNvPr id="223" name="Google Shape;223;g7563784a17_3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9375" y="3251650"/>
            <a:ext cx="9705999" cy="29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7563784a17_3_18"/>
          <p:cNvSpPr txBox="1"/>
          <p:nvPr/>
        </p:nvSpPr>
        <p:spPr>
          <a:xfrm>
            <a:off x="81950" y="3251650"/>
            <a:ext cx="10386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Exports</a:t>
            </a:r>
            <a:endParaRPr/>
          </a:p>
        </p:txBody>
      </p:sp>
      <p:sp>
        <p:nvSpPr>
          <p:cNvPr id="225" name="Google Shape;225;g7563784a17_3_18"/>
          <p:cNvSpPr/>
          <p:nvPr/>
        </p:nvSpPr>
        <p:spPr>
          <a:xfrm>
            <a:off x="1339375" y="1648625"/>
            <a:ext cx="1248900" cy="1302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7563784a17_3_18"/>
          <p:cNvSpPr/>
          <p:nvPr/>
        </p:nvSpPr>
        <p:spPr>
          <a:xfrm>
            <a:off x="4228400" y="347875"/>
            <a:ext cx="1393200" cy="1399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7563784a17_3_18"/>
          <p:cNvSpPr/>
          <p:nvPr/>
        </p:nvSpPr>
        <p:spPr>
          <a:xfrm>
            <a:off x="1198950" y="5031825"/>
            <a:ext cx="1248900" cy="1302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7563784a17_3_18"/>
          <p:cNvSpPr/>
          <p:nvPr/>
        </p:nvSpPr>
        <p:spPr>
          <a:xfrm>
            <a:off x="5736625" y="4265425"/>
            <a:ext cx="1248900" cy="1302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irm Format - template_Blue">
  <a:themeElements>
    <a:clrScheme name="McKinsey Cyan-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9F0FF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983"/>
      </a:hlink>
      <a:folHlink>
        <a:srgbClr val="3333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etrospección">
  <a:themeElements>
    <a:clrScheme name="Retrospección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2019-11-13T15:39:33Z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PT">
    <vt:lpwstr>Hello</vt:lpwstr>
  </property>
  <property fmtid="{D5CDD505-2E9C-101B-9397-08002B2CF9AE}" pid="3" name="TemplateCreated">
    <vt:lpwstr>2019-06-12 12:04 PM</vt:lpwstr>
  </property>
  <property fmtid="{D5CDD505-2E9C-101B-9397-08002B2CF9AE}" pid="4" name="TemplateLastEdited">
    <vt:lpwstr>2019-06-24 02:20 PM</vt:lpwstr>
  </property>
</Properties>
</file>