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62" r:id="rId9"/>
    <p:sldId id="263" r:id="rId10"/>
    <p:sldId id="264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66" r:id="rId20"/>
    <p:sldId id="267" r:id="rId21"/>
    <p:sldId id="310" r:id="rId22"/>
    <p:sldId id="308" r:id="rId23"/>
    <p:sldId id="306" r:id="rId24"/>
    <p:sldId id="278" r:id="rId25"/>
    <p:sldId id="280" r:id="rId26"/>
    <p:sldId id="279" r:id="rId27"/>
    <p:sldId id="271" r:id="rId28"/>
    <p:sldId id="328" r:id="rId29"/>
    <p:sldId id="311" r:id="rId30"/>
    <p:sldId id="313" r:id="rId31"/>
    <p:sldId id="312" r:id="rId32"/>
    <p:sldId id="273" r:id="rId33"/>
    <p:sldId id="274" r:id="rId34"/>
    <p:sldId id="275" r:id="rId35"/>
    <p:sldId id="307" r:id="rId36"/>
    <p:sldId id="314" r:id="rId37"/>
    <p:sldId id="315" r:id="rId38"/>
    <p:sldId id="277" r:id="rId39"/>
    <p:sldId id="285" r:id="rId40"/>
    <p:sldId id="316" r:id="rId41"/>
    <p:sldId id="286" r:id="rId42"/>
    <p:sldId id="287" r:id="rId43"/>
    <p:sldId id="288" r:id="rId44"/>
    <p:sldId id="324" r:id="rId45"/>
    <p:sldId id="326" r:id="rId46"/>
    <p:sldId id="322" r:id="rId47"/>
    <p:sldId id="299" r:id="rId48"/>
    <p:sldId id="303" r:id="rId49"/>
    <p:sldId id="300" r:id="rId50"/>
    <p:sldId id="302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3750" autoAdjust="0"/>
  </p:normalViewPr>
  <p:slideViewPr>
    <p:cSldViewPr snapToGrid="0">
      <p:cViewPr varScale="1">
        <p:scale>
          <a:sx n="107" d="100"/>
          <a:sy n="107" d="100"/>
        </p:scale>
        <p:origin x="101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aC\AppData\Local\Temp\API_TX.UVI.MRCH.XD.WD_DS2_en_excel_v2_43374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Export Unit Value</a:t>
            </a:r>
            <a:r>
              <a:rPr lang="de-DE" baseline="0" dirty="0"/>
              <a:t> - Index</a:t>
            </a:r>
            <a:r>
              <a:rPr lang="de-DE" dirty="0"/>
              <a:t> </a:t>
            </a:r>
            <a:r>
              <a:rPr lang="de-DE" sz="1000" dirty="0"/>
              <a:t>(2000</a:t>
            </a:r>
            <a:r>
              <a:rPr lang="de-DE" sz="1000" baseline="0" dirty="0"/>
              <a:t> = 100)</a:t>
            </a:r>
            <a:r>
              <a:rPr lang="de-DE" dirty="0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544032223734081E-2"/>
          <c:y val="0.17229076629112619"/>
          <c:w val="0.88054613023851536"/>
          <c:h val="0.60741956681788911"/>
        </c:manualLayout>
      </c:layout>
      <c:lineChart>
        <c:grouping val="standard"/>
        <c:varyColors val="0"/>
        <c:ser>
          <c:idx val="0"/>
          <c:order val="0"/>
          <c:tx>
            <c:strRef>
              <c:f>Tabelle3!$B$1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Tabelle3!$A$2:$A$20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Tabelle3!$B$2:$B$20</c:f>
              <c:numCache>
                <c:formatCode>General</c:formatCode>
                <c:ptCount val="19"/>
                <c:pt idx="0">
                  <c:v>100</c:v>
                </c:pt>
                <c:pt idx="1">
                  <c:v>99.397356309999992</c:v>
                </c:pt>
                <c:pt idx="2">
                  <c:v>104.8639427</c:v>
                </c:pt>
                <c:pt idx="3">
                  <c:v>123.87528020000001</c:v>
                </c:pt>
                <c:pt idx="4">
                  <c:v>136.2687765</c:v>
                </c:pt>
                <c:pt idx="5">
                  <c:v>139.91024080000003</c:v>
                </c:pt>
                <c:pt idx="6">
                  <c:v>146.19459219999996</c:v>
                </c:pt>
                <c:pt idx="7">
                  <c:v>163.38801900000004</c:v>
                </c:pt>
                <c:pt idx="8">
                  <c:v>179.23480059999997</c:v>
                </c:pt>
                <c:pt idx="9">
                  <c:v>168.70478909999997</c:v>
                </c:pt>
                <c:pt idx="10">
                  <c:v>166.1994588</c:v>
                </c:pt>
                <c:pt idx="11">
                  <c:v>183.04835790000001</c:v>
                </c:pt>
                <c:pt idx="12">
                  <c:v>174.90487139999999</c:v>
                </c:pt>
                <c:pt idx="13">
                  <c:v>181.49814330000004</c:v>
                </c:pt>
                <c:pt idx="14">
                  <c:v>184.46264100000002</c:v>
                </c:pt>
                <c:pt idx="15">
                  <c:v>159.47986319999995</c:v>
                </c:pt>
                <c:pt idx="16">
                  <c:v>159.50850499999999</c:v>
                </c:pt>
                <c:pt idx="17">
                  <c:v>167.73080239999999</c:v>
                </c:pt>
                <c:pt idx="18">
                  <c:v>179.1604121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EE-40A8-AE70-AF232EEE0220}"/>
            </c:ext>
          </c:extLst>
        </c:ser>
        <c:ser>
          <c:idx val="1"/>
          <c:order val="1"/>
          <c:tx>
            <c:strRef>
              <c:f>Tabelle3!$C$1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Tabelle3!$A$2:$A$20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Tabelle3!$C$2:$C$20</c:f>
              <c:numCache>
                <c:formatCode>General</c:formatCode>
                <c:ptCount val="19"/>
                <c:pt idx="0">
                  <c:v>100</c:v>
                </c:pt>
                <c:pt idx="1">
                  <c:v>99.579602309999984</c:v>
                </c:pt>
                <c:pt idx="2">
                  <c:v>106.01427150000002</c:v>
                </c:pt>
                <c:pt idx="3">
                  <c:v>127.1452573</c:v>
                </c:pt>
                <c:pt idx="4">
                  <c:v>142.93030590000001</c:v>
                </c:pt>
                <c:pt idx="5">
                  <c:v>149.24696059999997</c:v>
                </c:pt>
                <c:pt idx="6">
                  <c:v>157.59068479999996</c:v>
                </c:pt>
                <c:pt idx="7">
                  <c:v>179.59208100000001</c:v>
                </c:pt>
                <c:pt idx="8">
                  <c:v>201.9786058</c:v>
                </c:pt>
                <c:pt idx="9">
                  <c:v>186.30854540000001</c:v>
                </c:pt>
                <c:pt idx="10">
                  <c:v>185.49334379999999</c:v>
                </c:pt>
                <c:pt idx="11">
                  <c:v>207.52584960000002</c:v>
                </c:pt>
                <c:pt idx="12">
                  <c:v>199.01495779999996</c:v>
                </c:pt>
                <c:pt idx="13">
                  <c:v>207.0877754</c:v>
                </c:pt>
                <c:pt idx="14">
                  <c:v>209.22174580000001</c:v>
                </c:pt>
                <c:pt idx="15">
                  <c:v>177.98074700000004</c:v>
                </c:pt>
                <c:pt idx="16">
                  <c:v>176.99391199999999</c:v>
                </c:pt>
                <c:pt idx="17">
                  <c:v>186.33383140000001</c:v>
                </c:pt>
                <c:pt idx="18">
                  <c:v>201.8453227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EE-40A8-AE70-AF232EEE0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72928"/>
        <c:axId val="104912000"/>
      </c:lineChart>
      <c:catAx>
        <c:axId val="1041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912000"/>
        <c:crosses val="autoZero"/>
        <c:auto val="1"/>
        <c:lblAlgn val="ctr"/>
        <c:lblOffset val="100"/>
        <c:noMultiLvlLbl val="0"/>
      </c:catAx>
      <c:valAx>
        <c:axId val="10491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17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1980531077505"/>
          <c:y val="0.9116124708546236"/>
          <c:w val="0.4776842021017228"/>
          <c:h val="8.8387529145376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oec.world/en/profile/hs92/2710/" TargetMode="External"/><Relationship Id="rId7" Type="http://schemas.openxmlformats.org/officeDocument/2006/relationships/image" Target="../media/image5.svg"/><Relationship Id="rId2" Type="http://schemas.openxmlformats.org/officeDocument/2006/relationships/hyperlink" Target="https://oec.world/en/profile/hs92/8703/" TargetMode="External"/><Relationship Id="rId1" Type="http://schemas.openxmlformats.org/officeDocument/2006/relationships/hyperlink" Target="https://oec.world/en/profile/hs92/3004/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hyperlink" Target="https://oec.world/en/profile/hs92/8481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oec.world/en/profile/hs92/8708/" TargetMode="External"/><Relationship Id="rId9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oec.world/en/profile/hs92/8703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oec.world/en/profile/hs92/3004/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10.png"/><Relationship Id="rId6" Type="http://schemas.openxmlformats.org/officeDocument/2006/relationships/image" Target="../media/image9.svg"/><Relationship Id="rId11" Type="http://schemas.openxmlformats.org/officeDocument/2006/relationships/hyperlink" Target="https://oec.world/en/profile/hs92/8481/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oec.world/en/profile/hs92/8708/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s://oec.world/en/profile/hs92/2710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32.svg"/><Relationship Id="rId1" Type="http://schemas.openxmlformats.org/officeDocument/2006/relationships/image" Target="../media/image41.png"/><Relationship Id="rId6" Type="http://schemas.openxmlformats.org/officeDocument/2006/relationships/image" Target="../media/image36.svg"/><Relationship Id="rId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4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2.svg"/><Relationship Id="rId1" Type="http://schemas.openxmlformats.org/officeDocument/2006/relationships/image" Target="../media/image79.png"/><Relationship Id="rId6" Type="http://schemas.openxmlformats.org/officeDocument/2006/relationships/image" Target="../media/image76.svg"/><Relationship Id="rId5" Type="http://schemas.openxmlformats.org/officeDocument/2006/relationships/image" Target="../media/image81.png"/><Relationship Id="rId4" Type="http://schemas.openxmlformats.org/officeDocument/2006/relationships/image" Target="../media/image7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29508-6F82-4240-8985-1353FAE9372A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CEEDC5-ACF8-4966-810E-6F4B4BD0EE64}">
      <dgm:prSet/>
      <dgm:spPr/>
      <dgm:t>
        <a:bodyPr/>
        <a:lstStyle/>
        <a:p>
          <a:r>
            <a:rPr lang="en-GB"/>
            <a:t>Alfredo Conde</a:t>
          </a:r>
          <a:endParaRPr lang="en-US"/>
        </a:p>
      </dgm:t>
    </dgm:pt>
    <dgm:pt modelId="{F8558273-B5A4-4188-83BD-0E8C19DF1728}" type="parTrans" cxnId="{7D33F662-30DB-45F4-8767-EBA937DEEDDB}">
      <dgm:prSet/>
      <dgm:spPr/>
      <dgm:t>
        <a:bodyPr/>
        <a:lstStyle/>
        <a:p>
          <a:endParaRPr lang="en-US"/>
        </a:p>
      </dgm:t>
    </dgm:pt>
    <dgm:pt modelId="{479FE95F-CC5B-440F-81AB-D90EE6309CB7}" type="sibTrans" cxnId="{7D33F662-30DB-45F4-8767-EBA937DEEDDB}">
      <dgm:prSet/>
      <dgm:spPr/>
      <dgm:t>
        <a:bodyPr/>
        <a:lstStyle/>
        <a:p>
          <a:endParaRPr lang="en-US"/>
        </a:p>
      </dgm:t>
    </dgm:pt>
    <dgm:pt modelId="{E5E9F150-4320-4118-821D-5CEB6F93DFC2}">
      <dgm:prSet/>
      <dgm:spPr/>
      <dgm:t>
        <a:bodyPr/>
        <a:lstStyle/>
        <a:p>
          <a:r>
            <a:rPr lang="en-GB"/>
            <a:t>Charlène Veneau</a:t>
          </a:r>
          <a:endParaRPr lang="en-US"/>
        </a:p>
      </dgm:t>
    </dgm:pt>
    <dgm:pt modelId="{318D8382-63BD-4ED4-B17D-FCCB4976B3F6}" type="parTrans" cxnId="{23CCDFAE-19D3-428B-A668-6BC779D033E6}">
      <dgm:prSet/>
      <dgm:spPr/>
      <dgm:t>
        <a:bodyPr/>
        <a:lstStyle/>
        <a:p>
          <a:endParaRPr lang="en-US"/>
        </a:p>
      </dgm:t>
    </dgm:pt>
    <dgm:pt modelId="{06955366-6056-4329-9CE6-7FDCB425832E}" type="sibTrans" cxnId="{23CCDFAE-19D3-428B-A668-6BC779D033E6}">
      <dgm:prSet/>
      <dgm:spPr/>
      <dgm:t>
        <a:bodyPr/>
        <a:lstStyle/>
        <a:p>
          <a:endParaRPr lang="en-US"/>
        </a:p>
      </dgm:t>
    </dgm:pt>
    <dgm:pt modelId="{10C3B9B1-1316-4463-80D9-38F509868941}">
      <dgm:prSet/>
      <dgm:spPr/>
      <dgm:t>
        <a:bodyPr/>
        <a:lstStyle/>
        <a:p>
          <a:r>
            <a:rPr lang="en-GB"/>
            <a:t>Alexandre Bouchonnier</a:t>
          </a:r>
          <a:endParaRPr lang="en-US"/>
        </a:p>
      </dgm:t>
    </dgm:pt>
    <dgm:pt modelId="{790B8525-699F-4DE3-BFA3-99EC66FD67F8}" type="parTrans" cxnId="{4F166F96-DBC4-4DEE-A673-C169E41CD3DA}">
      <dgm:prSet/>
      <dgm:spPr/>
      <dgm:t>
        <a:bodyPr/>
        <a:lstStyle/>
        <a:p>
          <a:endParaRPr lang="en-US"/>
        </a:p>
      </dgm:t>
    </dgm:pt>
    <dgm:pt modelId="{7A9B4057-C2DD-4E53-B7D8-42540898ED11}" type="sibTrans" cxnId="{4F166F96-DBC4-4DEE-A673-C169E41CD3DA}">
      <dgm:prSet/>
      <dgm:spPr/>
      <dgm:t>
        <a:bodyPr/>
        <a:lstStyle/>
        <a:p>
          <a:endParaRPr lang="en-US"/>
        </a:p>
      </dgm:t>
    </dgm:pt>
    <dgm:pt modelId="{56121CC5-4EB4-4FF5-B5C7-6A6194A4AA9D}">
      <dgm:prSet/>
      <dgm:spPr/>
      <dgm:t>
        <a:bodyPr/>
        <a:lstStyle/>
        <a:p>
          <a:r>
            <a:rPr lang="en-GB"/>
            <a:t>Claire Savelli</a:t>
          </a:r>
          <a:endParaRPr lang="en-US"/>
        </a:p>
      </dgm:t>
    </dgm:pt>
    <dgm:pt modelId="{65C9D648-4A07-4B86-BAC1-59D156460F43}" type="parTrans" cxnId="{85441A77-856F-46D4-813E-6A783C0170A4}">
      <dgm:prSet/>
      <dgm:spPr/>
      <dgm:t>
        <a:bodyPr/>
        <a:lstStyle/>
        <a:p>
          <a:endParaRPr lang="en-US"/>
        </a:p>
      </dgm:t>
    </dgm:pt>
    <dgm:pt modelId="{62AAFE1F-EB77-4FB0-9CA5-BFEDB532EDDE}" type="sibTrans" cxnId="{85441A77-856F-46D4-813E-6A783C0170A4}">
      <dgm:prSet/>
      <dgm:spPr/>
      <dgm:t>
        <a:bodyPr/>
        <a:lstStyle/>
        <a:p>
          <a:endParaRPr lang="en-US"/>
        </a:p>
      </dgm:t>
    </dgm:pt>
    <dgm:pt modelId="{FD5F0E48-612F-4388-A930-DF62B5DD574C}">
      <dgm:prSet/>
      <dgm:spPr/>
      <dgm:t>
        <a:bodyPr/>
        <a:lstStyle/>
        <a:p>
          <a:r>
            <a:rPr lang="en-GB"/>
            <a:t>Mara Chlechowitz</a:t>
          </a:r>
          <a:endParaRPr lang="en-US"/>
        </a:p>
      </dgm:t>
    </dgm:pt>
    <dgm:pt modelId="{D0BE0912-DC74-4374-9D82-48B3010C7C8A}" type="parTrans" cxnId="{508B155B-5928-4AD0-AC37-8683CF2771FF}">
      <dgm:prSet/>
      <dgm:spPr/>
      <dgm:t>
        <a:bodyPr/>
        <a:lstStyle/>
        <a:p>
          <a:endParaRPr lang="en-US"/>
        </a:p>
      </dgm:t>
    </dgm:pt>
    <dgm:pt modelId="{B36F9869-7B83-41A8-9168-E5C98D8188D4}" type="sibTrans" cxnId="{508B155B-5928-4AD0-AC37-8683CF2771FF}">
      <dgm:prSet/>
      <dgm:spPr/>
      <dgm:t>
        <a:bodyPr/>
        <a:lstStyle/>
        <a:p>
          <a:endParaRPr lang="en-US"/>
        </a:p>
      </dgm:t>
    </dgm:pt>
    <dgm:pt modelId="{049B3483-292B-480D-A635-D8B396475FE2}" type="pres">
      <dgm:prSet presAssocID="{4CE29508-6F82-4240-8985-1353FAE9372A}" presName="vert0" presStyleCnt="0">
        <dgm:presLayoutVars>
          <dgm:dir/>
          <dgm:animOne val="branch"/>
          <dgm:animLvl val="lvl"/>
        </dgm:presLayoutVars>
      </dgm:prSet>
      <dgm:spPr/>
    </dgm:pt>
    <dgm:pt modelId="{7C8C790B-44FF-403A-874E-1EEE6729AFDF}" type="pres">
      <dgm:prSet presAssocID="{28CEEDC5-ACF8-4966-810E-6F4B4BD0EE64}" presName="thickLine" presStyleLbl="alignNode1" presStyleIdx="0" presStyleCnt="5"/>
      <dgm:spPr/>
    </dgm:pt>
    <dgm:pt modelId="{FDFFC7B4-A624-45F1-AA60-4C2E0EFECCB4}" type="pres">
      <dgm:prSet presAssocID="{28CEEDC5-ACF8-4966-810E-6F4B4BD0EE64}" presName="horz1" presStyleCnt="0"/>
      <dgm:spPr/>
    </dgm:pt>
    <dgm:pt modelId="{624C7FBE-042F-408B-9695-027B6E9E44D5}" type="pres">
      <dgm:prSet presAssocID="{28CEEDC5-ACF8-4966-810E-6F4B4BD0EE64}" presName="tx1" presStyleLbl="revTx" presStyleIdx="0" presStyleCnt="5"/>
      <dgm:spPr/>
    </dgm:pt>
    <dgm:pt modelId="{7C7A380B-C576-4F61-A9D0-AFF781AE7A2F}" type="pres">
      <dgm:prSet presAssocID="{28CEEDC5-ACF8-4966-810E-6F4B4BD0EE64}" presName="vert1" presStyleCnt="0"/>
      <dgm:spPr/>
    </dgm:pt>
    <dgm:pt modelId="{A6A1B521-5962-4315-9C78-606F2A47CD46}" type="pres">
      <dgm:prSet presAssocID="{E5E9F150-4320-4118-821D-5CEB6F93DFC2}" presName="thickLine" presStyleLbl="alignNode1" presStyleIdx="1" presStyleCnt="5"/>
      <dgm:spPr/>
    </dgm:pt>
    <dgm:pt modelId="{F03984B3-9823-4D58-8024-3167F9B8E5EB}" type="pres">
      <dgm:prSet presAssocID="{E5E9F150-4320-4118-821D-5CEB6F93DFC2}" presName="horz1" presStyleCnt="0"/>
      <dgm:spPr/>
    </dgm:pt>
    <dgm:pt modelId="{E604280B-269D-4CFA-86FB-9A5C489F7509}" type="pres">
      <dgm:prSet presAssocID="{E5E9F150-4320-4118-821D-5CEB6F93DFC2}" presName="tx1" presStyleLbl="revTx" presStyleIdx="1" presStyleCnt="5"/>
      <dgm:spPr/>
    </dgm:pt>
    <dgm:pt modelId="{70E72022-4B60-4A0A-B99B-80E3707564C0}" type="pres">
      <dgm:prSet presAssocID="{E5E9F150-4320-4118-821D-5CEB6F93DFC2}" presName="vert1" presStyleCnt="0"/>
      <dgm:spPr/>
    </dgm:pt>
    <dgm:pt modelId="{0C4C1D20-86F1-4C8A-9392-9C3AC95307AA}" type="pres">
      <dgm:prSet presAssocID="{10C3B9B1-1316-4463-80D9-38F509868941}" presName="thickLine" presStyleLbl="alignNode1" presStyleIdx="2" presStyleCnt="5"/>
      <dgm:spPr/>
    </dgm:pt>
    <dgm:pt modelId="{46B43256-AF6A-420D-B471-2E440CF13653}" type="pres">
      <dgm:prSet presAssocID="{10C3B9B1-1316-4463-80D9-38F509868941}" presName="horz1" presStyleCnt="0"/>
      <dgm:spPr/>
    </dgm:pt>
    <dgm:pt modelId="{40B167A8-4FB4-4917-9A99-FE5D804366E2}" type="pres">
      <dgm:prSet presAssocID="{10C3B9B1-1316-4463-80D9-38F509868941}" presName="tx1" presStyleLbl="revTx" presStyleIdx="2" presStyleCnt="5"/>
      <dgm:spPr/>
    </dgm:pt>
    <dgm:pt modelId="{FFE81904-9FB2-4F52-96C6-E36768375855}" type="pres">
      <dgm:prSet presAssocID="{10C3B9B1-1316-4463-80D9-38F509868941}" presName="vert1" presStyleCnt="0"/>
      <dgm:spPr/>
    </dgm:pt>
    <dgm:pt modelId="{D2DB978C-A755-420E-A936-6DA885735CC4}" type="pres">
      <dgm:prSet presAssocID="{56121CC5-4EB4-4FF5-B5C7-6A6194A4AA9D}" presName="thickLine" presStyleLbl="alignNode1" presStyleIdx="3" presStyleCnt="5"/>
      <dgm:spPr/>
    </dgm:pt>
    <dgm:pt modelId="{4EFA691E-F766-43D3-9E69-461EC5FB307B}" type="pres">
      <dgm:prSet presAssocID="{56121CC5-4EB4-4FF5-B5C7-6A6194A4AA9D}" presName="horz1" presStyleCnt="0"/>
      <dgm:spPr/>
    </dgm:pt>
    <dgm:pt modelId="{AB82C32F-29BF-485A-B2B6-EA95513078BD}" type="pres">
      <dgm:prSet presAssocID="{56121CC5-4EB4-4FF5-B5C7-6A6194A4AA9D}" presName="tx1" presStyleLbl="revTx" presStyleIdx="3" presStyleCnt="5"/>
      <dgm:spPr/>
    </dgm:pt>
    <dgm:pt modelId="{92F5053F-5F29-49B7-B694-9886D3D6F041}" type="pres">
      <dgm:prSet presAssocID="{56121CC5-4EB4-4FF5-B5C7-6A6194A4AA9D}" presName="vert1" presStyleCnt="0"/>
      <dgm:spPr/>
    </dgm:pt>
    <dgm:pt modelId="{344ECEBF-8719-4F12-8F92-97DBE59C34BE}" type="pres">
      <dgm:prSet presAssocID="{FD5F0E48-612F-4388-A930-DF62B5DD574C}" presName="thickLine" presStyleLbl="alignNode1" presStyleIdx="4" presStyleCnt="5"/>
      <dgm:spPr/>
    </dgm:pt>
    <dgm:pt modelId="{E7FDF04A-2814-48C2-865E-BCF8CE384D0E}" type="pres">
      <dgm:prSet presAssocID="{FD5F0E48-612F-4388-A930-DF62B5DD574C}" presName="horz1" presStyleCnt="0"/>
      <dgm:spPr/>
    </dgm:pt>
    <dgm:pt modelId="{AA128D0D-0FC2-425E-8B52-A6CC0DD14575}" type="pres">
      <dgm:prSet presAssocID="{FD5F0E48-612F-4388-A930-DF62B5DD574C}" presName="tx1" presStyleLbl="revTx" presStyleIdx="4" presStyleCnt="5"/>
      <dgm:spPr/>
    </dgm:pt>
    <dgm:pt modelId="{8A9E60B8-5967-4261-81F5-8591F2173BA3}" type="pres">
      <dgm:prSet presAssocID="{FD5F0E48-612F-4388-A930-DF62B5DD574C}" presName="vert1" presStyleCnt="0"/>
      <dgm:spPr/>
    </dgm:pt>
  </dgm:ptLst>
  <dgm:cxnLst>
    <dgm:cxn modelId="{508B155B-5928-4AD0-AC37-8683CF2771FF}" srcId="{4CE29508-6F82-4240-8985-1353FAE9372A}" destId="{FD5F0E48-612F-4388-A930-DF62B5DD574C}" srcOrd="4" destOrd="0" parTransId="{D0BE0912-DC74-4374-9D82-48B3010C7C8A}" sibTransId="{B36F9869-7B83-41A8-9168-E5C98D8188D4}"/>
    <dgm:cxn modelId="{7D33F662-30DB-45F4-8767-EBA937DEEDDB}" srcId="{4CE29508-6F82-4240-8985-1353FAE9372A}" destId="{28CEEDC5-ACF8-4966-810E-6F4B4BD0EE64}" srcOrd="0" destOrd="0" parTransId="{F8558273-B5A4-4188-83BD-0E8C19DF1728}" sibTransId="{479FE95F-CC5B-440F-81AB-D90EE6309CB7}"/>
    <dgm:cxn modelId="{EC32C744-80EB-443E-80EC-95589869D47A}" type="presOf" srcId="{56121CC5-4EB4-4FF5-B5C7-6A6194A4AA9D}" destId="{AB82C32F-29BF-485A-B2B6-EA95513078BD}" srcOrd="0" destOrd="0" presId="urn:microsoft.com/office/officeart/2008/layout/LinedList"/>
    <dgm:cxn modelId="{4D41A949-5663-40E8-B286-70FBFD7DED28}" type="presOf" srcId="{E5E9F150-4320-4118-821D-5CEB6F93DFC2}" destId="{E604280B-269D-4CFA-86FB-9A5C489F7509}" srcOrd="0" destOrd="0" presId="urn:microsoft.com/office/officeart/2008/layout/LinedList"/>
    <dgm:cxn modelId="{85441A77-856F-46D4-813E-6A783C0170A4}" srcId="{4CE29508-6F82-4240-8985-1353FAE9372A}" destId="{56121CC5-4EB4-4FF5-B5C7-6A6194A4AA9D}" srcOrd="3" destOrd="0" parTransId="{65C9D648-4A07-4B86-BAC1-59D156460F43}" sibTransId="{62AAFE1F-EB77-4FB0-9CA5-BFEDB532EDDE}"/>
    <dgm:cxn modelId="{4F166F96-DBC4-4DEE-A673-C169E41CD3DA}" srcId="{4CE29508-6F82-4240-8985-1353FAE9372A}" destId="{10C3B9B1-1316-4463-80D9-38F509868941}" srcOrd="2" destOrd="0" parTransId="{790B8525-699F-4DE3-BFA3-99EC66FD67F8}" sibTransId="{7A9B4057-C2DD-4E53-B7D8-42540898ED11}"/>
    <dgm:cxn modelId="{B2247A9E-5809-452C-9083-C66E3BD56518}" type="presOf" srcId="{10C3B9B1-1316-4463-80D9-38F509868941}" destId="{40B167A8-4FB4-4917-9A99-FE5D804366E2}" srcOrd="0" destOrd="0" presId="urn:microsoft.com/office/officeart/2008/layout/LinedList"/>
    <dgm:cxn modelId="{25977E9F-35EA-4399-BEC2-0F9E8F669441}" type="presOf" srcId="{FD5F0E48-612F-4388-A930-DF62B5DD574C}" destId="{AA128D0D-0FC2-425E-8B52-A6CC0DD14575}" srcOrd="0" destOrd="0" presId="urn:microsoft.com/office/officeart/2008/layout/LinedList"/>
    <dgm:cxn modelId="{14E998A4-43F5-4C62-BA0A-2FCBDA95DB99}" type="presOf" srcId="{4CE29508-6F82-4240-8985-1353FAE9372A}" destId="{049B3483-292B-480D-A635-D8B396475FE2}" srcOrd="0" destOrd="0" presId="urn:microsoft.com/office/officeart/2008/layout/LinedList"/>
    <dgm:cxn modelId="{23CCDFAE-19D3-428B-A668-6BC779D033E6}" srcId="{4CE29508-6F82-4240-8985-1353FAE9372A}" destId="{E5E9F150-4320-4118-821D-5CEB6F93DFC2}" srcOrd="1" destOrd="0" parTransId="{318D8382-63BD-4ED4-B17D-FCCB4976B3F6}" sibTransId="{06955366-6056-4329-9CE6-7FDCB425832E}"/>
    <dgm:cxn modelId="{656720E3-25C3-42BE-8AC6-C85BA204D4CA}" type="presOf" srcId="{28CEEDC5-ACF8-4966-810E-6F4B4BD0EE64}" destId="{624C7FBE-042F-408B-9695-027B6E9E44D5}" srcOrd="0" destOrd="0" presId="urn:microsoft.com/office/officeart/2008/layout/LinedList"/>
    <dgm:cxn modelId="{F9E47BF3-1BE0-4933-A6C1-ACE39A723063}" type="presParOf" srcId="{049B3483-292B-480D-A635-D8B396475FE2}" destId="{7C8C790B-44FF-403A-874E-1EEE6729AFDF}" srcOrd="0" destOrd="0" presId="urn:microsoft.com/office/officeart/2008/layout/LinedList"/>
    <dgm:cxn modelId="{C935287B-2B3D-444E-8807-4985C194F552}" type="presParOf" srcId="{049B3483-292B-480D-A635-D8B396475FE2}" destId="{FDFFC7B4-A624-45F1-AA60-4C2E0EFECCB4}" srcOrd="1" destOrd="0" presId="urn:microsoft.com/office/officeart/2008/layout/LinedList"/>
    <dgm:cxn modelId="{3E8007A1-88AC-452F-8F0F-6D2373897483}" type="presParOf" srcId="{FDFFC7B4-A624-45F1-AA60-4C2E0EFECCB4}" destId="{624C7FBE-042F-408B-9695-027B6E9E44D5}" srcOrd="0" destOrd="0" presId="urn:microsoft.com/office/officeart/2008/layout/LinedList"/>
    <dgm:cxn modelId="{67DFDBF7-9785-4990-B257-7FF40F913A25}" type="presParOf" srcId="{FDFFC7B4-A624-45F1-AA60-4C2E0EFECCB4}" destId="{7C7A380B-C576-4F61-A9D0-AFF781AE7A2F}" srcOrd="1" destOrd="0" presId="urn:microsoft.com/office/officeart/2008/layout/LinedList"/>
    <dgm:cxn modelId="{08F8BBDB-43B0-4547-9D21-1FBE74412CB9}" type="presParOf" srcId="{049B3483-292B-480D-A635-D8B396475FE2}" destId="{A6A1B521-5962-4315-9C78-606F2A47CD46}" srcOrd="2" destOrd="0" presId="urn:microsoft.com/office/officeart/2008/layout/LinedList"/>
    <dgm:cxn modelId="{B403EBBA-30A0-447D-A8F3-78421CBCFB44}" type="presParOf" srcId="{049B3483-292B-480D-A635-D8B396475FE2}" destId="{F03984B3-9823-4D58-8024-3167F9B8E5EB}" srcOrd="3" destOrd="0" presId="urn:microsoft.com/office/officeart/2008/layout/LinedList"/>
    <dgm:cxn modelId="{1B3C1B3A-D90C-4C51-B2DC-8C980B2DEE0A}" type="presParOf" srcId="{F03984B3-9823-4D58-8024-3167F9B8E5EB}" destId="{E604280B-269D-4CFA-86FB-9A5C489F7509}" srcOrd="0" destOrd="0" presId="urn:microsoft.com/office/officeart/2008/layout/LinedList"/>
    <dgm:cxn modelId="{F6A0A418-8C88-49C6-B077-6271BCC3AC80}" type="presParOf" srcId="{F03984B3-9823-4D58-8024-3167F9B8E5EB}" destId="{70E72022-4B60-4A0A-B99B-80E3707564C0}" srcOrd="1" destOrd="0" presId="urn:microsoft.com/office/officeart/2008/layout/LinedList"/>
    <dgm:cxn modelId="{A6345CD2-D8B0-4C3B-B5FF-EB4A95302946}" type="presParOf" srcId="{049B3483-292B-480D-A635-D8B396475FE2}" destId="{0C4C1D20-86F1-4C8A-9392-9C3AC95307AA}" srcOrd="4" destOrd="0" presId="urn:microsoft.com/office/officeart/2008/layout/LinedList"/>
    <dgm:cxn modelId="{D783DE13-4AC6-4E25-80D2-E3DA5D5CCE42}" type="presParOf" srcId="{049B3483-292B-480D-A635-D8B396475FE2}" destId="{46B43256-AF6A-420D-B471-2E440CF13653}" srcOrd="5" destOrd="0" presId="urn:microsoft.com/office/officeart/2008/layout/LinedList"/>
    <dgm:cxn modelId="{2D65EE05-B842-4AC2-8DFC-E56DDBAEACC4}" type="presParOf" srcId="{46B43256-AF6A-420D-B471-2E440CF13653}" destId="{40B167A8-4FB4-4917-9A99-FE5D804366E2}" srcOrd="0" destOrd="0" presId="urn:microsoft.com/office/officeart/2008/layout/LinedList"/>
    <dgm:cxn modelId="{EE7357AC-2D11-4C08-B944-40FF7B917BC7}" type="presParOf" srcId="{46B43256-AF6A-420D-B471-2E440CF13653}" destId="{FFE81904-9FB2-4F52-96C6-E36768375855}" srcOrd="1" destOrd="0" presId="urn:microsoft.com/office/officeart/2008/layout/LinedList"/>
    <dgm:cxn modelId="{A5C8A96E-B184-425A-B87A-959735FE6037}" type="presParOf" srcId="{049B3483-292B-480D-A635-D8B396475FE2}" destId="{D2DB978C-A755-420E-A936-6DA885735CC4}" srcOrd="6" destOrd="0" presId="urn:microsoft.com/office/officeart/2008/layout/LinedList"/>
    <dgm:cxn modelId="{197A4E48-8BE6-475C-8FC7-F7CE516BEA7F}" type="presParOf" srcId="{049B3483-292B-480D-A635-D8B396475FE2}" destId="{4EFA691E-F766-43D3-9E69-461EC5FB307B}" srcOrd="7" destOrd="0" presId="urn:microsoft.com/office/officeart/2008/layout/LinedList"/>
    <dgm:cxn modelId="{0A7218CC-0652-482B-ADC9-2A702F8E1A4D}" type="presParOf" srcId="{4EFA691E-F766-43D3-9E69-461EC5FB307B}" destId="{AB82C32F-29BF-485A-B2B6-EA95513078BD}" srcOrd="0" destOrd="0" presId="urn:microsoft.com/office/officeart/2008/layout/LinedList"/>
    <dgm:cxn modelId="{F69B267B-183A-4464-BCF5-4070985ADD84}" type="presParOf" srcId="{4EFA691E-F766-43D3-9E69-461EC5FB307B}" destId="{92F5053F-5F29-49B7-B694-9886D3D6F041}" srcOrd="1" destOrd="0" presId="urn:microsoft.com/office/officeart/2008/layout/LinedList"/>
    <dgm:cxn modelId="{13959B47-AD3C-45CF-A1DE-A3705919F197}" type="presParOf" srcId="{049B3483-292B-480D-A635-D8B396475FE2}" destId="{344ECEBF-8719-4F12-8F92-97DBE59C34BE}" srcOrd="8" destOrd="0" presId="urn:microsoft.com/office/officeart/2008/layout/LinedList"/>
    <dgm:cxn modelId="{C5B3736D-5401-4034-AD01-A942F0D3421D}" type="presParOf" srcId="{049B3483-292B-480D-A635-D8B396475FE2}" destId="{E7FDF04A-2814-48C2-865E-BCF8CE384D0E}" srcOrd="9" destOrd="0" presId="urn:microsoft.com/office/officeart/2008/layout/LinedList"/>
    <dgm:cxn modelId="{AFFFD38F-B260-4C7B-B8FD-5116EC37FCB1}" type="presParOf" srcId="{E7FDF04A-2814-48C2-865E-BCF8CE384D0E}" destId="{AA128D0D-0FC2-425E-8B52-A6CC0DD14575}" srcOrd="0" destOrd="0" presId="urn:microsoft.com/office/officeart/2008/layout/LinedList"/>
    <dgm:cxn modelId="{24585CAA-779C-4B70-BC94-760868287DC1}" type="presParOf" srcId="{E7FDF04A-2814-48C2-865E-BCF8CE384D0E}" destId="{8A9E60B8-5967-4261-81F5-8591F2173B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63AAF-0A21-4BE2-A38E-1DE4FC271B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5101D4-6A09-4DD9-A1E3-049E3064F0C2}">
      <dgm:prSet/>
      <dgm:spPr/>
      <dgm:t>
        <a:bodyPr/>
        <a:lstStyle/>
        <a:p>
          <a:r>
            <a:rPr lang="en-GB"/>
            <a:t>Italy is the 7th largest export economy in the world </a:t>
          </a:r>
          <a:endParaRPr lang="en-US"/>
        </a:p>
      </dgm:t>
    </dgm:pt>
    <dgm:pt modelId="{91181079-7119-4377-995A-9DA26B8638AF}" type="parTrans" cxnId="{596AF56A-750C-4AD5-8942-E8B71EE696AA}">
      <dgm:prSet/>
      <dgm:spPr/>
      <dgm:t>
        <a:bodyPr/>
        <a:lstStyle/>
        <a:p>
          <a:endParaRPr lang="en-US"/>
        </a:p>
      </dgm:t>
    </dgm:pt>
    <dgm:pt modelId="{3C328A36-F67E-4F60-A970-60B2808711EB}" type="sibTrans" cxnId="{596AF56A-750C-4AD5-8942-E8B71EE696AA}">
      <dgm:prSet/>
      <dgm:spPr/>
      <dgm:t>
        <a:bodyPr/>
        <a:lstStyle/>
        <a:p>
          <a:endParaRPr lang="en-US"/>
        </a:p>
      </dgm:t>
    </dgm:pt>
    <dgm:pt modelId="{A20FEE3F-A0FF-4AE1-A541-5ABCA02E3654}">
      <dgm:prSet/>
      <dgm:spPr/>
      <dgm:t>
        <a:bodyPr/>
        <a:lstStyle/>
        <a:p>
          <a:r>
            <a:rPr lang="en-GB"/>
            <a:t>In 2017, Italy exported $482B and imported $441B, resulting in a positive trade balance of $40.8B</a:t>
          </a:r>
          <a:endParaRPr lang="en-US"/>
        </a:p>
      </dgm:t>
    </dgm:pt>
    <dgm:pt modelId="{79B1075C-3858-4BD0-A1B3-1711BD458558}" type="parTrans" cxnId="{03D9DF92-80FA-4449-9AC1-BC80C7F533E0}">
      <dgm:prSet/>
      <dgm:spPr/>
      <dgm:t>
        <a:bodyPr/>
        <a:lstStyle/>
        <a:p>
          <a:endParaRPr lang="en-US"/>
        </a:p>
      </dgm:t>
    </dgm:pt>
    <dgm:pt modelId="{74C57B8C-91FE-45F8-8B3D-C43864A02E81}" type="sibTrans" cxnId="{03D9DF92-80FA-4449-9AC1-BC80C7F533E0}">
      <dgm:prSet/>
      <dgm:spPr/>
      <dgm:t>
        <a:bodyPr/>
        <a:lstStyle/>
        <a:p>
          <a:endParaRPr lang="en-US"/>
        </a:p>
      </dgm:t>
    </dgm:pt>
    <dgm:pt modelId="{C94103D1-0004-4473-B482-DE3E5943F955}">
      <dgm:prSet/>
      <dgm:spPr/>
      <dgm:t>
        <a:bodyPr/>
        <a:lstStyle/>
        <a:p>
          <a:r>
            <a:rPr lang="en-GB"/>
            <a:t>The top </a:t>
          </a:r>
          <a:r>
            <a:rPr lang="en-GB" b="1"/>
            <a:t>exports</a:t>
          </a:r>
          <a:r>
            <a:rPr lang="en-GB"/>
            <a:t> of Italy are </a:t>
          </a:r>
          <a:r>
            <a:rPr lang="en-GB">
              <a:hlinkClick xmlns:r="http://schemas.openxmlformats.org/officeDocument/2006/relationships" r:id="rId1"/>
            </a:rPr>
            <a:t>Packaged Medicaments</a:t>
          </a:r>
          <a:r>
            <a:rPr lang="en-GB"/>
            <a:t> ($21.7B), </a:t>
          </a:r>
          <a:r>
            <a:rPr lang="en-GB">
              <a:hlinkClick xmlns:r="http://schemas.openxmlformats.org/officeDocument/2006/relationships" r:id="rId2"/>
            </a:rPr>
            <a:t>Cars</a:t>
          </a:r>
          <a:r>
            <a:rPr lang="en-GB"/>
            <a:t> ($18.5B), </a:t>
          </a:r>
          <a:r>
            <a:rPr lang="en-GB">
              <a:hlinkClick xmlns:r="http://schemas.openxmlformats.org/officeDocument/2006/relationships" r:id="rId3"/>
            </a:rPr>
            <a:t>Refined Petroleum</a:t>
          </a:r>
          <a:r>
            <a:rPr lang="en-GB"/>
            <a:t> ($13.7B), </a:t>
          </a:r>
          <a:r>
            <a:rPr lang="en-GB">
              <a:hlinkClick xmlns:r="http://schemas.openxmlformats.org/officeDocument/2006/relationships" r:id="rId4"/>
            </a:rPr>
            <a:t>Vehicle Parts</a:t>
          </a:r>
          <a:r>
            <a:rPr lang="en-GB"/>
            <a:t> ($13.2B) and </a:t>
          </a:r>
          <a:r>
            <a:rPr lang="en-GB">
              <a:hlinkClick xmlns:r="http://schemas.openxmlformats.org/officeDocument/2006/relationships" r:id="rId5"/>
            </a:rPr>
            <a:t>Valves</a:t>
          </a:r>
          <a:r>
            <a:rPr lang="en-GB"/>
            <a:t> ($7.73B)</a:t>
          </a:r>
          <a:endParaRPr lang="en-US"/>
        </a:p>
      </dgm:t>
    </dgm:pt>
    <dgm:pt modelId="{E582534C-0C6F-418E-9415-E8EF2F1FFECC}" type="parTrans" cxnId="{606D9FB5-5A8F-4BD6-9279-7194ABFA4BBC}">
      <dgm:prSet/>
      <dgm:spPr/>
      <dgm:t>
        <a:bodyPr/>
        <a:lstStyle/>
        <a:p>
          <a:endParaRPr lang="en-US"/>
        </a:p>
      </dgm:t>
    </dgm:pt>
    <dgm:pt modelId="{197F2728-8323-43C9-843D-9EACD2455F6A}" type="sibTrans" cxnId="{606D9FB5-5A8F-4BD6-9279-7194ABFA4BBC}">
      <dgm:prSet/>
      <dgm:spPr/>
      <dgm:t>
        <a:bodyPr/>
        <a:lstStyle/>
        <a:p>
          <a:endParaRPr lang="en-US"/>
        </a:p>
      </dgm:t>
    </dgm:pt>
    <dgm:pt modelId="{1B02146E-39A1-4157-A4B2-8A3BE7064D68}" type="pres">
      <dgm:prSet presAssocID="{84363AAF-0A21-4BE2-A38E-1DE4FC271BD8}" presName="root" presStyleCnt="0">
        <dgm:presLayoutVars>
          <dgm:dir/>
          <dgm:resizeHandles val="exact"/>
        </dgm:presLayoutVars>
      </dgm:prSet>
      <dgm:spPr/>
    </dgm:pt>
    <dgm:pt modelId="{C9E59F91-5E7B-4062-B1EA-FD72F89117BD}" type="pres">
      <dgm:prSet presAssocID="{315101D4-6A09-4DD9-A1E3-049E3064F0C2}" presName="compNode" presStyleCnt="0"/>
      <dgm:spPr/>
    </dgm:pt>
    <dgm:pt modelId="{F465CFBE-9DD0-487C-9811-DBE211C107CF}" type="pres">
      <dgm:prSet presAssocID="{315101D4-6A09-4DD9-A1E3-049E3064F0C2}" presName="bgRect" presStyleLbl="bgShp" presStyleIdx="0" presStyleCnt="3"/>
      <dgm:spPr/>
    </dgm:pt>
    <dgm:pt modelId="{D646310B-B5C7-41E9-8B76-EE6A4F3E935A}" type="pres">
      <dgm:prSet presAssocID="{315101D4-6A09-4DD9-A1E3-049E3064F0C2}" presName="iconRect" presStyleLbl="node1" presStyleIdx="0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pe"/>
        </a:ext>
      </dgm:extLst>
    </dgm:pt>
    <dgm:pt modelId="{ABDD7542-55CA-44E4-B712-1D28892C8765}" type="pres">
      <dgm:prSet presAssocID="{315101D4-6A09-4DD9-A1E3-049E3064F0C2}" presName="spaceRect" presStyleCnt="0"/>
      <dgm:spPr/>
    </dgm:pt>
    <dgm:pt modelId="{50B8C07B-C4B5-4DC2-9E35-2A829799F3C7}" type="pres">
      <dgm:prSet presAssocID="{315101D4-6A09-4DD9-A1E3-049E3064F0C2}" presName="parTx" presStyleLbl="revTx" presStyleIdx="0" presStyleCnt="3">
        <dgm:presLayoutVars>
          <dgm:chMax val="0"/>
          <dgm:chPref val="0"/>
        </dgm:presLayoutVars>
      </dgm:prSet>
      <dgm:spPr/>
    </dgm:pt>
    <dgm:pt modelId="{BF35BA67-092B-4633-BF80-2CE0FA481123}" type="pres">
      <dgm:prSet presAssocID="{3C328A36-F67E-4F60-A970-60B2808711EB}" presName="sibTrans" presStyleCnt="0"/>
      <dgm:spPr/>
    </dgm:pt>
    <dgm:pt modelId="{41C36097-50A9-4A97-B65A-6DE327FF91F3}" type="pres">
      <dgm:prSet presAssocID="{A20FEE3F-A0FF-4AE1-A541-5ABCA02E3654}" presName="compNode" presStyleCnt="0"/>
      <dgm:spPr/>
    </dgm:pt>
    <dgm:pt modelId="{A5E04CE2-4D39-4D7D-B946-F0A7F7CCFA18}" type="pres">
      <dgm:prSet presAssocID="{A20FEE3F-A0FF-4AE1-A541-5ABCA02E3654}" presName="bgRect" presStyleLbl="bgShp" presStyleIdx="1" presStyleCnt="3"/>
      <dgm:spPr/>
    </dgm:pt>
    <dgm:pt modelId="{8BBA2C10-4D4F-495F-835B-AE61BE06F390}" type="pres">
      <dgm:prSet presAssocID="{A20FEE3F-A0FF-4AE1-A541-5ABCA02E3654}" presName="iconRect" presStyleLbl="node1" presStyleIdx="1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DA68AD9A-C400-4EDA-9AF6-12CC496F4E9E}" type="pres">
      <dgm:prSet presAssocID="{A20FEE3F-A0FF-4AE1-A541-5ABCA02E3654}" presName="spaceRect" presStyleCnt="0"/>
      <dgm:spPr/>
    </dgm:pt>
    <dgm:pt modelId="{E26867AB-164F-4B93-9A22-21A3DAE88F67}" type="pres">
      <dgm:prSet presAssocID="{A20FEE3F-A0FF-4AE1-A541-5ABCA02E3654}" presName="parTx" presStyleLbl="revTx" presStyleIdx="1" presStyleCnt="3">
        <dgm:presLayoutVars>
          <dgm:chMax val="0"/>
          <dgm:chPref val="0"/>
        </dgm:presLayoutVars>
      </dgm:prSet>
      <dgm:spPr/>
    </dgm:pt>
    <dgm:pt modelId="{0BA0885A-B9CD-4EFF-BAE4-14A04443F3F7}" type="pres">
      <dgm:prSet presAssocID="{74C57B8C-91FE-45F8-8B3D-C43864A02E81}" presName="sibTrans" presStyleCnt="0"/>
      <dgm:spPr/>
    </dgm:pt>
    <dgm:pt modelId="{89C39E86-0E35-4D01-ACA6-A5AA5B7420E4}" type="pres">
      <dgm:prSet presAssocID="{C94103D1-0004-4473-B482-DE3E5943F955}" presName="compNode" presStyleCnt="0"/>
      <dgm:spPr/>
    </dgm:pt>
    <dgm:pt modelId="{519CE36A-03BD-484B-8B3E-18E7FC123109}" type="pres">
      <dgm:prSet presAssocID="{C94103D1-0004-4473-B482-DE3E5943F955}" presName="bgRect" presStyleLbl="bgShp" presStyleIdx="2" presStyleCnt="3"/>
      <dgm:spPr/>
    </dgm:pt>
    <dgm:pt modelId="{E504F8EC-BA27-4B0A-9A7F-5CEF5E55BE1D}" type="pres">
      <dgm:prSet presAssocID="{C94103D1-0004-4473-B482-DE3E5943F955}" presName="iconRect" presStyleLbl="node1" presStyleIdx="2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2D4BEA0E-5814-4315-AE26-458C8E4A5F8E}" type="pres">
      <dgm:prSet presAssocID="{C94103D1-0004-4473-B482-DE3E5943F955}" presName="spaceRect" presStyleCnt="0"/>
      <dgm:spPr/>
    </dgm:pt>
    <dgm:pt modelId="{B4A43414-600D-4407-BE33-131CB75FAAFE}" type="pres">
      <dgm:prSet presAssocID="{C94103D1-0004-4473-B482-DE3E5943F9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FAFE42-D2B6-45B2-AAE3-58CDA7990702}" type="presOf" srcId="{A20FEE3F-A0FF-4AE1-A541-5ABCA02E3654}" destId="{E26867AB-164F-4B93-9A22-21A3DAE88F67}" srcOrd="0" destOrd="0" presId="urn:microsoft.com/office/officeart/2018/2/layout/IconVerticalSolidList"/>
    <dgm:cxn modelId="{9330604A-5291-4A62-8D88-3E8F22302E29}" type="presOf" srcId="{84363AAF-0A21-4BE2-A38E-1DE4FC271BD8}" destId="{1B02146E-39A1-4157-A4B2-8A3BE7064D68}" srcOrd="0" destOrd="0" presId="urn:microsoft.com/office/officeart/2018/2/layout/IconVerticalSolidList"/>
    <dgm:cxn modelId="{596AF56A-750C-4AD5-8942-E8B71EE696AA}" srcId="{84363AAF-0A21-4BE2-A38E-1DE4FC271BD8}" destId="{315101D4-6A09-4DD9-A1E3-049E3064F0C2}" srcOrd="0" destOrd="0" parTransId="{91181079-7119-4377-995A-9DA26B8638AF}" sibTransId="{3C328A36-F67E-4F60-A970-60B2808711EB}"/>
    <dgm:cxn modelId="{56E8EB71-1289-4BC5-A62B-C9348B273E5E}" type="presOf" srcId="{315101D4-6A09-4DD9-A1E3-049E3064F0C2}" destId="{50B8C07B-C4B5-4DC2-9E35-2A829799F3C7}" srcOrd="0" destOrd="0" presId="urn:microsoft.com/office/officeart/2018/2/layout/IconVerticalSolidList"/>
    <dgm:cxn modelId="{03D9DF92-80FA-4449-9AC1-BC80C7F533E0}" srcId="{84363AAF-0A21-4BE2-A38E-1DE4FC271BD8}" destId="{A20FEE3F-A0FF-4AE1-A541-5ABCA02E3654}" srcOrd="1" destOrd="0" parTransId="{79B1075C-3858-4BD0-A1B3-1711BD458558}" sibTransId="{74C57B8C-91FE-45F8-8B3D-C43864A02E81}"/>
    <dgm:cxn modelId="{606D9FB5-5A8F-4BD6-9279-7194ABFA4BBC}" srcId="{84363AAF-0A21-4BE2-A38E-1DE4FC271BD8}" destId="{C94103D1-0004-4473-B482-DE3E5943F955}" srcOrd="2" destOrd="0" parTransId="{E582534C-0C6F-418E-9415-E8EF2F1FFECC}" sibTransId="{197F2728-8323-43C9-843D-9EACD2455F6A}"/>
    <dgm:cxn modelId="{68861AEF-2A0D-42DB-808B-03979AC592A9}" type="presOf" srcId="{C94103D1-0004-4473-B482-DE3E5943F955}" destId="{B4A43414-600D-4407-BE33-131CB75FAAFE}" srcOrd="0" destOrd="0" presId="urn:microsoft.com/office/officeart/2018/2/layout/IconVerticalSolidList"/>
    <dgm:cxn modelId="{1956756E-4F72-4A76-A7F2-138873C7CEEF}" type="presParOf" srcId="{1B02146E-39A1-4157-A4B2-8A3BE7064D68}" destId="{C9E59F91-5E7B-4062-B1EA-FD72F89117BD}" srcOrd="0" destOrd="0" presId="urn:microsoft.com/office/officeart/2018/2/layout/IconVerticalSolidList"/>
    <dgm:cxn modelId="{C19FE6AB-099F-47DB-8334-6FE490F50730}" type="presParOf" srcId="{C9E59F91-5E7B-4062-B1EA-FD72F89117BD}" destId="{F465CFBE-9DD0-487C-9811-DBE211C107CF}" srcOrd="0" destOrd="0" presId="urn:microsoft.com/office/officeart/2018/2/layout/IconVerticalSolidList"/>
    <dgm:cxn modelId="{227BF24D-EA8B-4660-A71F-AF9B4F514530}" type="presParOf" srcId="{C9E59F91-5E7B-4062-B1EA-FD72F89117BD}" destId="{D646310B-B5C7-41E9-8B76-EE6A4F3E935A}" srcOrd="1" destOrd="0" presId="urn:microsoft.com/office/officeart/2018/2/layout/IconVerticalSolidList"/>
    <dgm:cxn modelId="{99D18DBB-7D8D-4418-BF00-15A5F9875E6D}" type="presParOf" srcId="{C9E59F91-5E7B-4062-B1EA-FD72F89117BD}" destId="{ABDD7542-55CA-44E4-B712-1D28892C8765}" srcOrd="2" destOrd="0" presId="urn:microsoft.com/office/officeart/2018/2/layout/IconVerticalSolidList"/>
    <dgm:cxn modelId="{02B4E971-566C-461F-B73A-AF99916D5BB4}" type="presParOf" srcId="{C9E59F91-5E7B-4062-B1EA-FD72F89117BD}" destId="{50B8C07B-C4B5-4DC2-9E35-2A829799F3C7}" srcOrd="3" destOrd="0" presId="urn:microsoft.com/office/officeart/2018/2/layout/IconVerticalSolidList"/>
    <dgm:cxn modelId="{2AB8D244-C21F-47FD-9B9B-30B66BE52950}" type="presParOf" srcId="{1B02146E-39A1-4157-A4B2-8A3BE7064D68}" destId="{BF35BA67-092B-4633-BF80-2CE0FA481123}" srcOrd="1" destOrd="0" presId="urn:microsoft.com/office/officeart/2018/2/layout/IconVerticalSolidList"/>
    <dgm:cxn modelId="{D003361E-ABFD-4DA0-A1FB-3317E2C9D774}" type="presParOf" srcId="{1B02146E-39A1-4157-A4B2-8A3BE7064D68}" destId="{41C36097-50A9-4A97-B65A-6DE327FF91F3}" srcOrd="2" destOrd="0" presId="urn:microsoft.com/office/officeart/2018/2/layout/IconVerticalSolidList"/>
    <dgm:cxn modelId="{69C57591-5573-45EB-974C-42A22231E1FF}" type="presParOf" srcId="{41C36097-50A9-4A97-B65A-6DE327FF91F3}" destId="{A5E04CE2-4D39-4D7D-B946-F0A7F7CCFA18}" srcOrd="0" destOrd="0" presId="urn:microsoft.com/office/officeart/2018/2/layout/IconVerticalSolidList"/>
    <dgm:cxn modelId="{EB5EB3AD-AF50-4459-932B-B032FA084EFE}" type="presParOf" srcId="{41C36097-50A9-4A97-B65A-6DE327FF91F3}" destId="{8BBA2C10-4D4F-495F-835B-AE61BE06F390}" srcOrd="1" destOrd="0" presId="urn:microsoft.com/office/officeart/2018/2/layout/IconVerticalSolidList"/>
    <dgm:cxn modelId="{4FC68CCB-5A82-46EA-A79A-51B89E25FECF}" type="presParOf" srcId="{41C36097-50A9-4A97-B65A-6DE327FF91F3}" destId="{DA68AD9A-C400-4EDA-9AF6-12CC496F4E9E}" srcOrd="2" destOrd="0" presId="urn:microsoft.com/office/officeart/2018/2/layout/IconVerticalSolidList"/>
    <dgm:cxn modelId="{4D7512CA-7B43-402F-8D1A-156C3E93D45F}" type="presParOf" srcId="{41C36097-50A9-4A97-B65A-6DE327FF91F3}" destId="{E26867AB-164F-4B93-9A22-21A3DAE88F67}" srcOrd="3" destOrd="0" presId="urn:microsoft.com/office/officeart/2018/2/layout/IconVerticalSolidList"/>
    <dgm:cxn modelId="{343B5019-7BB2-4887-93B7-FC6684DB2346}" type="presParOf" srcId="{1B02146E-39A1-4157-A4B2-8A3BE7064D68}" destId="{0BA0885A-B9CD-4EFF-BAE4-14A04443F3F7}" srcOrd="3" destOrd="0" presId="urn:microsoft.com/office/officeart/2018/2/layout/IconVerticalSolidList"/>
    <dgm:cxn modelId="{8B53D604-EEF6-47A8-8840-FF0845DBD2A4}" type="presParOf" srcId="{1B02146E-39A1-4157-A4B2-8A3BE7064D68}" destId="{89C39E86-0E35-4D01-ACA6-A5AA5B7420E4}" srcOrd="4" destOrd="0" presId="urn:microsoft.com/office/officeart/2018/2/layout/IconVerticalSolidList"/>
    <dgm:cxn modelId="{C4562570-510E-4BCC-92C7-7A544338AA11}" type="presParOf" srcId="{89C39E86-0E35-4D01-ACA6-A5AA5B7420E4}" destId="{519CE36A-03BD-484B-8B3E-18E7FC123109}" srcOrd="0" destOrd="0" presId="urn:microsoft.com/office/officeart/2018/2/layout/IconVerticalSolidList"/>
    <dgm:cxn modelId="{311C8E2A-A6D7-46D7-A5EB-A4AA07FF9FFD}" type="presParOf" srcId="{89C39E86-0E35-4D01-ACA6-A5AA5B7420E4}" destId="{E504F8EC-BA27-4B0A-9A7F-5CEF5E55BE1D}" srcOrd="1" destOrd="0" presId="urn:microsoft.com/office/officeart/2018/2/layout/IconVerticalSolidList"/>
    <dgm:cxn modelId="{814AA8E2-590E-461A-B3C9-C6BD1D534F70}" type="presParOf" srcId="{89C39E86-0E35-4D01-ACA6-A5AA5B7420E4}" destId="{2D4BEA0E-5814-4315-AE26-458C8E4A5F8E}" srcOrd="2" destOrd="0" presId="urn:microsoft.com/office/officeart/2018/2/layout/IconVerticalSolidList"/>
    <dgm:cxn modelId="{E03A35A3-910D-400A-BE89-104F8900D942}" type="presParOf" srcId="{89C39E86-0E35-4D01-ACA6-A5AA5B7420E4}" destId="{B4A43414-600D-4407-BE33-131CB75FAA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7F102-5A55-4102-A1CC-459F51C354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63D6337-861B-4CB0-9196-213A2AE8C48A}">
      <dgm:prSet/>
      <dgm:spPr/>
      <dgm:t>
        <a:bodyPr/>
        <a:lstStyle/>
        <a:p>
          <a:pPr>
            <a:defRPr cap="all"/>
          </a:pPr>
          <a:r>
            <a:rPr lang="en-GB"/>
            <a:t>GDP of Germany : $3.68T </a:t>
          </a:r>
        </a:p>
        <a:p>
          <a:pPr>
            <a:defRPr cap="all"/>
          </a:pPr>
          <a:r>
            <a:rPr lang="en-GB"/>
            <a:t> GDP per capita : $50.6k</a:t>
          </a:r>
        </a:p>
        <a:p>
          <a:pPr>
            <a:defRPr cap="all"/>
          </a:pPr>
          <a:r>
            <a:rPr lang="en-GB"/>
            <a:t>In 2017</a:t>
          </a:r>
          <a:endParaRPr lang="en-US"/>
        </a:p>
      </dgm:t>
    </dgm:pt>
    <dgm:pt modelId="{001B1C9F-002F-470E-B1FA-19C58C9D8A6A}" type="parTrans" cxnId="{12A261FF-A9EF-45DB-AE28-0261392DA5CC}">
      <dgm:prSet/>
      <dgm:spPr/>
      <dgm:t>
        <a:bodyPr/>
        <a:lstStyle/>
        <a:p>
          <a:endParaRPr lang="en-US"/>
        </a:p>
      </dgm:t>
    </dgm:pt>
    <dgm:pt modelId="{82F5D782-0E62-4085-AD22-6A8A3D22AA79}" type="sibTrans" cxnId="{12A261FF-A9EF-45DB-AE28-0261392DA5CC}">
      <dgm:prSet/>
      <dgm:spPr/>
      <dgm:t>
        <a:bodyPr/>
        <a:lstStyle/>
        <a:p>
          <a:endParaRPr lang="en-US"/>
        </a:p>
      </dgm:t>
    </dgm:pt>
    <dgm:pt modelId="{FFCD7D81-2059-4EC8-B224-FC19A40087CE}">
      <dgm:prSet/>
      <dgm:spPr/>
      <dgm:t>
        <a:bodyPr/>
        <a:lstStyle/>
        <a:p>
          <a:pPr>
            <a:defRPr cap="all"/>
          </a:pPr>
          <a:r>
            <a:rPr lang="en-GB"/>
            <a:t>2nd largest exporting country </a:t>
          </a:r>
        </a:p>
        <a:p>
          <a:pPr>
            <a:defRPr cap="all"/>
          </a:pPr>
          <a:r>
            <a:rPr lang="en-GB"/>
            <a:t>3rd in terms of importation</a:t>
          </a:r>
        </a:p>
        <a:p>
          <a:pPr>
            <a:defRPr cap="all"/>
          </a:pPr>
          <a:r>
            <a:rPr lang="en-GB"/>
            <a:t>in the world</a:t>
          </a:r>
          <a:endParaRPr lang="en-US"/>
        </a:p>
      </dgm:t>
    </dgm:pt>
    <dgm:pt modelId="{49CA2282-7C14-4258-84AA-C3E1A38FC755}" type="parTrans" cxnId="{B1607787-11C9-4D7E-A223-2A6FC0EE7F3A}">
      <dgm:prSet/>
      <dgm:spPr/>
      <dgm:t>
        <a:bodyPr/>
        <a:lstStyle/>
        <a:p>
          <a:endParaRPr lang="fr-FR"/>
        </a:p>
      </dgm:t>
    </dgm:pt>
    <dgm:pt modelId="{368CA3CC-B132-4B62-8A1A-26654469BCFF}" type="sibTrans" cxnId="{B1607787-11C9-4D7E-A223-2A6FC0EE7F3A}">
      <dgm:prSet/>
      <dgm:spPr/>
      <dgm:t>
        <a:bodyPr/>
        <a:lstStyle/>
        <a:p>
          <a:endParaRPr lang="fr-FR"/>
        </a:p>
      </dgm:t>
    </dgm:pt>
    <dgm:pt modelId="{5EE65D4D-D51B-4F53-B867-48738A4634EE}" type="pres">
      <dgm:prSet presAssocID="{E847F102-5A55-4102-A1CC-459F51C3548C}" presName="root" presStyleCnt="0">
        <dgm:presLayoutVars>
          <dgm:dir/>
          <dgm:resizeHandles val="exact"/>
        </dgm:presLayoutVars>
      </dgm:prSet>
      <dgm:spPr/>
    </dgm:pt>
    <dgm:pt modelId="{92534ECF-E8EB-4FC4-BDE8-148A99326351}" type="pres">
      <dgm:prSet presAssocID="{C63D6337-861B-4CB0-9196-213A2AE8C48A}" presName="compNode" presStyleCnt="0"/>
      <dgm:spPr/>
    </dgm:pt>
    <dgm:pt modelId="{E130231E-FA11-4806-9FBD-BBC1420C34D3}" type="pres">
      <dgm:prSet presAssocID="{C63D6337-861B-4CB0-9196-213A2AE8C48A}" presName="iconBgRect" presStyleLbl="bgShp" presStyleIdx="0" presStyleCnt="2"/>
      <dgm:spPr/>
    </dgm:pt>
    <dgm:pt modelId="{C1F05350-8082-4D55-8CED-12047497F818}" type="pres">
      <dgm:prSet presAssocID="{C63D6337-861B-4CB0-9196-213A2AE8C4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3275949-83F7-47DB-B8DA-EA8ADE270679}" type="pres">
      <dgm:prSet presAssocID="{C63D6337-861B-4CB0-9196-213A2AE8C48A}" presName="spaceRect" presStyleCnt="0"/>
      <dgm:spPr/>
    </dgm:pt>
    <dgm:pt modelId="{A73C58AA-9153-474F-B3E4-0F1963ADFA66}" type="pres">
      <dgm:prSet presAssocID="{C63D6337-861B-4CB0-9196-213A2AE8C48A}" presName="textRect" presStyleLbl="revTx" presStyleIdx="0" presStyleCnt="2">
        <dgm:presLayoutVars>
          <dgm:chMax val="1"/>
          <dgm:chPref val="1"/>
        </dgm:presLayoutVars>
      </dgm:prSet>
      <dgm:spPr/>
    </dgm:pt>
    <dgm:pt modelId="{C144FA9E-2654-4103-84EF-3FD4440F614B}" type="pres">
      <dgm:prSet presAssocID="{82F5D782-0E62-4085-AD22-6A8A3D22AA79}" presName="sibTrans" presStyleCnt="0"/>
      <dgm:spPr/>
    </dgm:pt>
    <dgm:pt modelId="{77460888-CB03-42A1-9B77-F4273979203A}" type="pres">
      <dgm:prSet presAssocID="{FFCD7D81-2059-4EC8-B224-FC19A40087CE}" presName="compNode" presStyleCnt="0"/>
      <dgm:spPr/>
    </dgm:pt>
    <dgm:pt modelId="{74AC3F8B-3597-4016-9433-A5C309FCF77D}" type="pres">
      <dgm:prSet presAssocID="{FFCD7D81-2059-4EC8-B224-FC19A40087CE}" presName="iconBgRect" presStyleLbl="bgShp" presStyleIdx="1" presStyleCnt="2"/>
      <dgm:spPr/>
    </dgm:pt>
    <dgm:pt modelId="{AEC2B1B9-7192-4F64-A0E6-56F417903F71}" type="pres">
      <dgm:prSet presAssocID="{FFCD7D81-2059-4EC8-B224-FC19A40087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th America"/>
        </a:ext>
      </dgm:extLst>
    </dgm:pt>
    <dgm:pt modelId="{A8787FFE-78D1-4CA0-A00B-79E37488CEBA}" type="pres">
      <dgm:prSet presAssocID="{FFCD7D81-2059-4EC8-B224-FC19A40087CE}" presName="spaceRect" presStyleCnt="0"/>
      <dgm:spPr/>
    </dgm:pt>
    <dgm:pt modelId="{BB11ED1D-218E-4F12-B58A-743F2892F1E7}" type="pres">
      <dgm:prSet presAssocID="{FFCD7D81-2059-4EC8-B224-FC19A40087C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589EB1A-8573-4746-9133-93E3F90BD8D3}" type="presOf" srcId="{C63D6337-861B-4CB0-9196-213A2AE8C48A}" destId="{A73C58AA-9153-474F-B3E4-0F1963ADFA66}" srcOrd="0" destOrd="0" presId="urn:microsoft.com/office/officeart/2018/5/layout/IconCircleLabelList"/>
    <dgm:cxn modelId="{882EF71C-62AA-42FC-961C-3D6DB6D93929}" type="presOf" srcId="{E847F102-5A55-4102-A1CC-459F51C3548C}" destId="{5EE65D4D-D51B-4F53-B867-48738A4634EE}" srcOrd="0" destOrd="0" presId="urn:microsoft.com/office/officeart/2018/5/layout/IconCircleLabelList"/>
    <dgm:cxn modelId="{F4D8E871-AC45-41E0-8D8E-D73639605642}" type="presOf" srcId="{FFCD7D81-2059-4EC8-B224-FC19A40087CE}" destId="{BB11ED1D-218E-4F12-B58A-743F2892F1E7}" srcOrd="0" destOrd="0" presId="urn:microsoft.com/office/officeart/2018/5/layout/IconCircleLabelList"/>
    <dgm:cxn modelId="{B1607787-11C9-4D7E-A223-2A6FC0EE7F3A}" srcId="{E847F102-5A55-4102-A1CC-459F51C3548C}" destId="{FFCD7D81-2059-4EC8-B224-FC19A40087CE}" srcOrd="1" destOrd="0" parTransId="{49CA2282-7C14-4258-84AA-C3E1A38FC755}" sibTransId="{368CA3CC-B132-4B62-8A1A-26654469BCFF}"/>
    <dgm:cxn modelId="{12A261FF-A9EF-45DB-AE28-0261392DA5CC}" srcId="{E847F102-5A55-4102-A1CC-459F51C3548C}" destId="{C63D6337-861B-4CB0-9196-213A2AE8C48A}" srcOrd="0" destOrd="0" parTransId="{001B1C9F-002F-470E-B1FA-19C58C9D8A6A}" sibTransId="{82F5D782-0E62-4085-AD22-6A8A3D22AA79}"/>
    <dgm:cxn modelId="{CCB55379-7A66-4AC4-B0BA-049742FFC894}" type="presParOf" srcId="{5EE65D4D-D51B-4F53-B867-48738A4634EE}" destId="{92534ECF-E8EB-4FC4-BDE8-148A99326351}" srcOrd="0" destOrd="0" presId="urn:microsoft.com/office/officeart/2018/5/layout/IconCircleLabelList"/>
    <dgm:cxn modelId="{8F6BCEA7-F2A2-4F05-BEEA-1C062A60B989}" type="presParOf" srcId="{92534ECF-E8EB-4FC4-BDE8-148A99326351}" destId="{E130231E-FA11-4806-9FBD-BBC1420C34D3}" srcOrd="0" destOrd="0" presId="urn:microsoft.com/office/officeart/2018/5/layout/IconCircleLabelList"/>
    <dgm:cxn modelId="{C652B7C4-EA63-4D0C-A43E-5AE1C86B6DB6}" type="presParOf" srcId="{92534ECF-E8EB-4FC4-BDE8-148A99326351}" destId="{C1F05350-8082-4D55-8CED-12047497F818}" srcOrd="1" destOrd="0" presId="urn:microsoft.com/office/officeart/2018/5/layout/IconCircleLabelList"/>
    <dgm:cxn modelId="{374252E9-3666-4E28-A049-52E78E659B51}" type="presParOf" srcId="{92534ECF-E8EB-4FC4-BDE8-148A99326351}" destId="{13275949-83F7-47DB-B8DA-EA8ADE270679}" srcOrd="2" destOrd="0" presId="urn:microsoft.com/office/officeart/2018/5/layout/IconCircleLabelList"/>
    <dgm:cxn modelId="{4D98B8D2-B033-4DF8-A33F-CDC729768998}" type="presParOf" srcId="{92534ECF-E8EB-4FC4-BDE8-148A99326351}" destId="{A73C58AA-9153-474F-B3E4-0F1963ADFA66}" srcOrd="3" destOrd="0" presId="urn:microsoft.com/office/officeart/2018/5/layout/IconCircleLabelList"/>
    <dgm:cxn modelId="{3AD36B75-84C3-417C-8A63-27FC6547279F}" type="presParOf" srcId="{5EE65D4D-D51B-4F53-B867-48738A4634EE}" destId="{C144FA9E-2654-4103-84EF-3FD4440F614B}" srcOrd="1" destOrd="0" presId="urn:microsoft.com/office/officeart/2018/5/layout/IconCircleLabelList"/>
    <dgm:cxn modelId="{869BCD7F-A24B-4E54-B892-177EA262107D}" type="presParOf" srcId="{5EE65D4D-D51B-4F53-B867-48738A4634EE}" destId="{77460888-CB03-42A1-9B77-F4273979203A}" srcOrd="2" destOrd="0" presId="urn:microsoft.com/office/officeart/2018/5/layout/IconCircleLabelList"/>
    <dgm:cxn modelId="{2CBECBCF-73B4-4D3E-91A2-16A63A9963FF}" type="presParOf" srcId="{77460888-CB03-42A1-9B77-F4273979203A}" destId="{74AC3F8B-3597-4016-9433-A5C309FCF77D}" srcOrd="0" destOrd="0" presId="urn:microsoft.com/office/officeart/2018/5/layout/IconCircleLabelList"/>
    <dgm:cxn modelId="{F7719EB4-497E-4899-9F3A-7B67DD6D826A}" type="presParOf" srcId="{77460888-CB03-42A1-9B77-F4273979203A}" destId="{AEC2B1B9-7192-4F64-A0E6-56F417903F71}" srcOrd="1" destOrd="0" presId="urn:microsoft.com/office/officeart/2018/5/layout/IconCircleLabelList"/>
    <dgm:cxn modelId="{505BFF9D-0BF2-4A21-AAF7-882368453C71}" type="presParOf" srcId="{77460888-CB03-42A1-9B77-F4273979203A}" destId="{A8787FFE-78D1-4CA0-A00B-79E37488CEBA}" srcOrd="2" destOrd="0" presId="urn:microsoft.com/office/officeart/2018/5/layout/IconCircleLabelList"/>
    <dgm:cxn modelId="{50C1C141-0FD0-4A84-9476-EC4EB4129555}" type="presParOf" srcId="{77460888-CB03-42A1-9B77-F4273979203A}" destId="{BB11ED1D-218E-4F12-B58A-743F2892F1E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EFAB9-EF36-4A18-A1EC-760B016E63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564F8A-29B8-4BC9-8B9F-84940495B1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Minimum wage</a:t>
          </a:r>
          <a:endParaRPr lang="en-US"/>
        </a:p>
      </dgm:t>
    </dgm:pt>
    <dgm:pt modelId="{6AC5D639-3934-4378-BABC-C03A6614B4D1}" type="parTrans" cxnId="{CF1DC412-B6FE-4EFE-A991-79056246B2BC}">
      <dgm:prSet/>
      <dgm:spPr/>
      <dgm:t>
        <a:bodyPr/>
        <a:lstStyle/>
        <a:p>
          <a:endParaRPr lang="en-US"/>
        </a:p>
      </dgm:t>
    </dgm:pt>
    <dgm:pt modelId="{B7A60949-F6FC-42C2-BD73-DE88511F4145}" type="sibTrans" cxnId="{CF1DC412-B6FE-4EFE-A991-79056246B2BC}">
      <dgm:prSet/>
      <dgm:spPr/>
      <dgm:t>
        <a:bodyPr/>
        <a:lstStyle/>
        <a:p>
          <a:endParaRPr lang="en-US"/>
        </a:p>
      </dgm:t>
    </dgm:pt>
    <dgm:pt modelId="{309F87EE-26B0-4343-97E7-6153BBBA0F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Low production costs</a:t>
          </a:r>
          <a:endParaRPr lang="en-US"/>
        </a:p>
      </dgm:t>
    </dgm:pt>
    <dgm:pt modelId="{E7EAC2A6-17E5-454A-A454-BE2F2D331A3A}" type="parTrans" cxnId="{DDFFC039-03DB-4D10-A7DD-0B2E0C72E6CA}">
      <dgm:prSet/>
      <dgm:spPr/>
      <dgm:t>
        <a:bodyPr/>
        <a:lstStyle/>
        <a:p>
          <a:endParaRPr lang="en-US"/>
        </a:p>
      </dgm:t>
    </dgm:pt>
    <dgm:pt modelId="{AD742A6A-69D3-4D26-BFDC-468B83612B1E}" type="sibTrans" cxnId="{DDFFC039-03DB-4D10-A7DD-0B2E0C72E6CA}">
      <dgm:prSet/>
      <dgm:spPr/>
      <dgm:t>
        <a:bodyPr/>
        <a:lstStyle/>
        <a:p>
          <a:endParaRPr lang="en-US"/>
        </a:p>
      </dgm:t>
    </dgm:pt>
    <dgm:pt modelId="{4B57E4EB-4E25-44CB-8232-3ACE2FEBF019}" type="pres">
      <dgm:prSet presAssocID="{465EFAB9-EF36-4A18-A1EC-760B016E63ED}" presName="root" presStyleCnt="0">
        <dgm:presLayoutVars>
          <dgm:dir/>
          <dgm:resizeHandles val="exact"/>
        </dgm:presLayoutVars>
      </dgm:prSet>
      <dgm:spPr/>
    </dgm:pt>
    <dgm:pt modelId="{5FAD64C3-24A5-4ABC-9D50-CDB9523A3BAC}" type="pres">
      <dgm:prSet presAssocID="{FF564F8A-29B8-4BC9-8B9F-84940495B195}" presName="compNode" presStyleCnt="0"/>
      <dgm:spPr/>
    </dgm:pt>
    <dgm:pt modelId="{D9ABB9AF-CC2A-4B3C-B7E3-5DCF9A129A61}" type="pres">
      <dgm:prSet presAssocID="{FF564F8A-29B8-4BC9-8B9F-84940495B195}" presName="iconBgRect" presStyleLbl="bgShp" presStyleIdx="0" presStyleCnt="2"/>
      <dgm:spPr/>
    </dgm:pt>
    <dgm:pt modelId="{3967F392-BA0D-44BB-8285-AC11BD0AD416}" type="pres">
      <dgm:prSet presAssocID="{FF564F8A-29B8-4BC9-8B9F-84940495B1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85144F4-1E1E-43D9-A072-F3D21D7E06F1}" type="pres">
      <dgm:prSet presAssocID="{FF564F8A-29B8-4BC9-8B9F-84940495B195}" presName="spaceRect" presStyleCnt="0"/>
      <dgm:spPr/>
    </dgm:pt>
    <dgm:pt modelId="{659D7F1B-75BF-469D-8892-82C0287FE6FE}" type="pres">
      <dgm:prSet presAssocID="{FF564F8A-29B8-4BC9-8B9F-84940495B195}" presName="textRect" presStyleLbl="revTx" presStyleIdx="0" presStyleCnt="2">
        <dgm:presLayoutVars>
          <dgm:chMax val="1"/>
          <dgm:chPref val="1"/>
        </dgm:presLayoutVars>
      </dgm:prSet>
      <dgm:spPr/>
    </dgm:pt>
    <dgm:pt modelId="{920698B9-E13F-415C-AD63-1746D335BE28}" type="pres">
      <dgm:prSet presAssocID="{B7A60949-F6FC-42C2-BD73-DE88511F4145}" presName="sibTrans" presStyleCnt="0"/>
      <dgm:spPr/>
    </dgm:pt>
    <dgm:pt modelId="{DC7624C7-4442-4B4B-9CDD-24D19B28ADEC}" type="pres">
      <dgm:prSet presAssocID="{309F87EE-26B0-4343-97E7-6153BBBA0FFB}" presName="compNode" presStyleCnt="0"/>
      <dgm:spPr/>
    </dgm:pt>
    <dgm:pt modelId="{78A91C43-8F6B-46E3-9B17-E497A83A43E6}" type="pres">
      <dgm:prSet presAssocID="{309F87EE-26B0-4343-97E7-6153BBBA0FFB}" presName="iconBgRect" presStyleLbl="bgShp" presStyleIdx="1" presStyleCnt="2"/>
      <dgm:spPr/>
    </dgm:pt>
    <dgm:pt modelId="{941900AA-387F-4E9D-90CE-9329D4ED6270}" type="pres">
      <dgm:prSet presAssocID="{309F87EE-26B0-4343-97E7-6153BBBA0FF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846D3AB-922F-4B5E-BD37-682763997495}" type="pres">
      <dgm:prSet presAssocID="{309F87EE-26B0-4343-97E7-6153BBBA0FFB}" presName="spaceRect" presStyleCnt="0"/>
      <dgm:spPr/>
    </dgm:pt>
    <dgm:pt modelId="{97F3BA84-80D8-4277-887C-5CE49855CC44}" type="pres">
      <dgm:prSet presAssocID="{309F87EE-26B0-4343-97E7-6153BBBA0FF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F1DC412-B6FE-4EFE-A991-79056246B2BC}" srcId="{465EFAB9-EF36-4A18-A1EC-760B016E63ED}" destId="{FF564F8A-29B8-4BC9-8B9F-84940495B195}" srcOrd="0" destOrd="0" parTransId="{6AC5D639-3934-4378-BABC-C03A6614B4D1}" sibTransId="{B7A60949-F6FC-42C2-BD73-DE88511F4145}"/>
    <dgm:cxn modelId="{01E7CD20-224D-4BF7-8437-9CE7864D9C0D}" type="presOf" srcId="{FF564F8A-29B8-4BC9-8B9F-84940495B195}" destId="{659D7F1B-75BF-469D-8892-82C0287FE6FE}" srcOrd="0" destOrd="0" presId="urn:microsoft.com/office/officeart/2018/5/layout/IconCircleLabelList"/>
    <dgm:cxn modelId="{DDFFC039-03DB-4D10-A7DD-0B2E0C72E6CA}" srcId="{465EFAB9-EF36-4A18-A1EC-760B016E63ED}" destId="{309F87EE-26B0-4343-97E7-6153BBBA0FFB}" srcOrd="1" destOrd="0" parTransId="{E7EAC2A6-17E5-454A-A454-BE2F2D331A3A}" sibTransId="{AD742A6A-69D3-4D26-BFDC-468B83612B1E}"/>
    <dgm:cxn modelId="{DEF77F6E-C6C8-4AD6-963C-A5488FA129A0}" type="presOf" srcId="{465EFAB9-EF36-4A18-A1EC-760B016E63ED}" destId="{4B57E4EB-4E25-44CB-8232-3ACE2FEBF019}" srcOrd="0" destOrd="0" presId="urn:microsoft.com/office/officeart/2018/5/layout/IconCircleLabelList"/>
    <dgm:cxn modelId="{BF8273F8-F804-44EF-BC28-7AE3C6D42FC0}" type="presOf" srcId="{309F87EE-26B0-4343-97E7-6153BBBA0FFB}" destId="{97F3BA84-80D8-4277-887C-5CE49855CC44}" srcOrd="0" destOrd="0" presId="urn:microsoft.com/office/officeart/2018/5/layout/IconCircleLabelList"/>
    <dgm:cxn modelId="{76996207-6370-4663-9A11-B6E7343B209D}" type="presParOf" srcId="{4B57E4EB-4E25-44CB-8232-3ACE2FEBF019}" destId="{5FAD64C3-24A5-4ABC-9D50-CDB9523A3BAC}" srcOrd="0" destOrd="0" presId="urn:microsoft.com/office/officeart/2018/5/layout/IconCircleLabelList"/>
    <dgm:cxn modelId="{C32152F8-D24D-483F-A735-795F0E9B1DBF}" type="presParOf" srcId="{5FAD64C3-24A5-4ABC-9D50-CDB9523A3BAC}" destId="{D9ABB9AF-CC2A-4B3C-B7E3-5DCF9A129A61}" srcOrd="0" destOrd="0" presId="urn:microsoft.com/office/officeart/2018/5/layout/IconCircleLabelList"/>
    <dgm:cxn modelId="{690DB1C7-C159-46C4-8925-D20FAFC85C67}" type="presParOf" srcId="{5FAD64C3-24A5-4ABC-9D50-CDB9523A3BAC}" destId="{3967F392-BA0D-44BB-8285-AC11BD0AD416}" srcOrd="1" destOrd="0" presId="urn:microsoft.com/office/officeart/2018/5/layout/IconCircleLabelList"/>
    <dgm:cxn modelId="{CDBD706C-2AC6-41D1-A2B6-475D47752F8F}" type="presParOf" srcId="{5FAD64C3-24A5-4ABC-9D50-CDB9523A3BAC}" destId="{885144F4-1E1E-43D9-A072-F3D21D7E06F1}" srcOrd="2" destOrd="0" presId="urn:microsoft.com/office/officeart/2018/5/layout/IconCircleLabelList"/>
    <dgm:cxn modelId="{911F236D-D90D-45A1-A056-F7597666CFF2}" type="presParOf" srcId="{5FAD64C3-24A5-4ABC-9D50-CDB9523A3BAC}" destId="{659D7F1B-75BF-469D-8892-82C0287FE6FE}" srcOrd="3" destOrd="0" presId="urn:microsoft.com/office/officeart/2018/5/layout/IconCircleLabelList"/>
    <dgm:cxn modelId="{3B8DA392-37F1-44BF-BD23-B537D58A9C56}" type="presParOf" srcId="{4B57E4EB-4E25-44CB-8232-3ACE2FEBF019}" destId="{920698B9-E13F-415C-AD63-1746D335BE28}" srcOrd="1" destOrd="0" presId="urn:microsoft.com/office/officeart/2018/5/layout/IconCircleLabelList"/>
    <dgm:cxn modelId="{F530831B-F60C-47DB-A89A-68B38593A1D4}" type="presParOf" srcId="{4B57E4EB-4E25-44CB-8232-3ACE2FEBF019}" destId="{DC7624C7-4442-4B4B-9CDD-24D19B28ADEC}" srcOrd="2" destOrd="0" presId="urn:microsoft.com/office/officeart/2018/5/layout/IconCircleLabelList"/>
    <dgm:cxn modelId="{8E08050B-4B21-4C38-BB7D-07F74F0A73B7}" type="presParOf" srcId="{DC7624C7-4442-4B4B-9CDD-24D19B28ADEC}" destId="{78A91C43-8F6B-46E3-9B17-E497A83A43E6}" srcOrd="0" destOrd="0" presId="urn:microsoft.com/office/officeart/2018/5/layout/IconCircleLabelList"/>
    <dgm:cxn modelId="{DF8475E6-F85C-4AB3-A957-AE2C152C5AEA}" type="presParOf" srcId="{DC7624C7-4442-4B4B-9CDD-24D19B28ADEC}" destId="{941900AA-387F-4E9D-90CE-9329D4ED6270}" srcOrd="1" destOrd="0" presId="urn:microsoft.com/office/officeart/2018/5/layout/IconCircleLabelList"/>
    <dgm:cxn modelId="{420E2625-0F13-4B00-B3F1-35CAE9D56E80}" type="presParOf" srcId="{DC7624C7-4442-4B4B-9CDD-24D19B28ADEC}" destId="{B846D3AB-922F-4B5E-BD37-682763997495}" srcOrd="2" destOrd="0" presId="urn:microsoft.com/office/officeart/2018/5/layout/IconCircleLabelList"/>
    <dgm:cxn modelId="{1A5EBE75-77C3-48D4-8289-30D663848013}" type="presParOf" srcId="{DC7624C7-4442-4B4B-9CDD-24D19B28ADEC}" destId="{97F3BA84-80D8-4277-887C-5CE49855CC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CA9CA-5379-4989-97C9-D21BAE8B0EB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7A0EBF-50E7-45DC-BD16-C7805CF03F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Low unemployment rate </a:t>
          </a:r>
          <a:endParaRPr lang="en-US"/>
        </a:p>
      </dgm:t>
    </dgm:pt>
    <dgm:pt modelId="{15A91E1B-3399-4B2B-9807-60104319B946}" type="parTrans" cxnId="{25F35E30-9669-4024-AC86-C6DC67447E6E}">
      <dgm:prSet/>
      <dgm:spPr/>
      <dgm:t>
        <a:bodyPr/>
        <a:lstStyle/>
        <a:p>
          <a:endParaRPr lang="en-US"/>
        </a:p>
      </dgm:t>
    </dgm:pt>
    <dgm:pt modelId="{73DF2139-C260-4035-AFFD-628D1779B3A4}" type="sibTrans" cxnId="{25F35E30-9669-4024-AC86-C6DC67447E6E}">
      <dgm:prSet/>
      <dgm:spPr/>
      <dgm:t>
        <a:bodyPr/>
        <a:lstStyle/>
        <a:p>
          <a:endParaRPr lang="en-US"/>
        </a:p>
      </dgm:t>
    </dgm:pt>
    <dgm:pt modelId="{A6FF1B7F-EC47-4F22-BE42-CD2FA7A015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Labor cost </a:t>
          </a:r>
          <a:endParaRPr lang="en-US"/>
        </a:p>
      </dgm:t>
    </dgm:pt>
    <dgm:pt modelId="{AAAAFB23-BB24-4735-A066-675FF32A57A0}" type="parTrans" cxnId="{1F60DE76-4427-49F1-A95E-F7133733449C}">
      <dgm:prSet/>
      <dgm:spPr/>
      <dgm:t>
        <a:bodyPr/>
        <a:lstStyle/>
        <a:p>
          <a:endParaRPr lang="en-US"/>
        </a:p>
      </dgm:t>
    </dgm:pt>
    <dgm:pt modelId="{107BD78F-0ED5-4286-9B21-131EA4538544}" type="sibTrans" cxnId="{1F60DE76-4427-49F1-A95E-F7133733449C}">
      <dgm:prSet/>
      <dgm:spPr/>
      <dgm:t>
        <a:bodyPr/>
        <a:lstStyle/>
        <a:p>
          <a:endParaRPr lang="en-US"/>
        </a:p>
      </dgm:t>
    </dgm:pt>
    <dgm:pt modelId="{644034E8-86A7-4280-88D5-95DB236349CB}" type="pres">
      <dgm:prSet presAssocID="{F64CA9CA-5379-4989-97C9-D21BAE8B0EB9}" presName="root" presStyleCnt="0">
        <dgm:presLayoutVars>
          <dgm:dir/>
          <dgm:resizeHandles val="exact"/>
        </dgm:presLayoutVars>
      </dgm:prSet>
      <dgm:spPr/>
    </dgm:pt>
    <dgm:pt modelId="{6F309E49-BAE8-415E-9066-5E077D368FA0}" type="pres">
      <dgm:prSet presAssocID="{AF7A0EBF-50E7-45DC-BD16-C7805CF03F73}" presName="compNode" presStyleCnt="0"/>
      <dgm:spPr/>
    </dgm:pt>
    <dgm:pt modelId="{6FF4B340-F783-4A48-B62B-E3E15AED66BA}" type="pres">
      <dgm:prSet presAssocID="{AF7A0EBF-50E7-45DC-BD16-C7805CF03F73}" presName="iconBgRect" presStyleLbl="bgShp" presStyleIdx="0" presStyleCnt="2"/>
      <dgm:spPr/>
    </dgm:pt>
    <dgm:pt modelId="{8F362D7C-E54A-4DA2-80A4-E86A0F8C98B3}" type="pres">
      <dgm:prSet presAssocID="{AF7A0EBF-50E7-45DC-BD16-C7805CF03F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23CA9268-7BB8-4679-A7B0-4751ADA9DCD7}" type="pres">
      <dgm:prSet presAssocID="{AF7A0EBF-50E7-45DC-BD16-C7805CF03F73}" presName="spaceRect" presStyleCnt="0"/>
      <dgm:spPr/>
    </dgm:pt>
    <dgm:pt modelId="{DE8F586F-EF86-4EA3-B4BF-27C289B90E9A}" type="pres">
      <dgm:prSet presAssocID="{AF7A0EBF-50E7-45DC-BD16-C7805CF03F73}" presName="textRect" presStyleLbl="revTx" presStyleIdx="0" presStyleCnt="2">
        <dgm:presLayoutVars>
          <dgm:chMax val="1"/>
          <dgm:chPref val="1"/>
        </dgm:presLayoutVars>
      </dgm:prSet>
      <dgm:spPr/>
    </dgm:pt>
    <dgm:pt modelId="{E4E3DCCE-0819-4BB4-8452-283E51941F26}" type="pres">
      <dgm:prSet presAssocID="{73DF2139-C260-4035-AFFD-628D1779B3A4}" presName="sibTrans" presStyleCnt="0"/>
      <dgm:spPr/>
    </dgm:pt>
    <dgm:pt modelId="{BBAAA871-FEAA-45EA-A087-44AF3C0DB270}" type="pres">
      <dgm:prSet presAssocID="{A6FF1B7F-EC47-4F22-BE42-CD2FA7A01551}" presName="compNode" presStyleCnt="0"/>
      <dgm:spPr/>
    </dgm:pt>
    <dgm:pt modelId="{29DC962E-558C-476C-8784-D93B5A8C0D0C}" type="pres">
      <dgm:prSet presAssocID="{A6FF1B7F-EC47-4F22-BE42-CD2FA7A01551}" presName="iconBgRect" presStyleLbl="bgShp" presStyleIdx="1" presStyleCnt="2"/>
      <dgm:spPr/>
    </dgm:pt>
    <dgm:pt modelId="{DF972099-D2DF-48B3-BA4D-C66FD7216A64}" type="pres">
      <dgm:prSet presAssocID="{A6FF1B7F-EC47-4F22-BE42-CD2FA7A015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ECA3195-06AF-4A98-B401-7337144548CB}" type="pres">
      <dgm:prSet presAssocID="{A6FF1B7F-EC47-4F22-BE42-CD2FA7A01551}" presName="spaceRect" presStyleCnt="0"/>
      <dgm:spPr/>
    </dgm:pt>
    <dgm:pt modelId="{00C85CA2-703F-432C-95A2-A0BE080808C8}" type="pres">
      <dgm:prSet presAssocID="{A6FF1B7F-EC47-4F22-BE42-CD2FA7A0155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70EB914-6DB0-47F7-8777-0176E6ADFDD6}" type="presOf" srcId="{AF7A0EBF-50E7-45DC-BD16-C7805CF03F73}" destId="{DE8F586F-EF86-4EA3-B4BF-27C289B90E9A}" srcOrd="0" destOrd="0" presId="urn:microsoft.com/office/officeart/2018/5/layout/IconCircleLabelList"/>
    <dgm:cxn modelId="{25F35E30-9669-4024-AC86-C6DC67447E6E}" srcId="{F64CA9CA-5379-4989-97C9-D21BAE8B0EB9}" destId="{AF7A0EBF-50E7-45DC-BD16-C7805CF03F73}" srcOrd="0" destOrd="0" parTransId="{15A91E1B-3399-4B2B-9807-60104319B946}" sibTransId="{73DF2139-C260-4035-AFFD-628D1779B3A4}"/>
    <dgm:cxn modelId="{1F60DE76-4427-49F1-A95E-F7133733449C}" srcId="{F64CA9CA-5379-4989-97C9-D21BAE8B0EB9}" destId="{A6FF1B7F-EC47-4F22-BE42-CD2FA7A01551}" srcOrd="1" destOrd="0" parTransId="{AAAAFB23-BB24-4735-A066-675FF32A57A0}" sibTransId="{107BD78F-0ED5-4286-9B21-131EA4538544}"/>
    <dgm:cxn modelId="{529D70A2-3DD0-483C-B4BC-332AB3D69DBA}" type="presOf" srcId="{A6FF1B7F-EC47-4F22-BE42-CD2FA7A01551}" destId="{00C85CA2-703F-432C-95A2-A0BE080808C8}" srcOrd="0" destOrd="0" presId="urn:microsoft.com/office/officeart/2018/5/layout/IconCircleLabelList"/>
    <dgm:cxn modelId="{3583D5D9-E084-4A79-9C61-BA92321CE5B0}" type="presOf" srcId="{F64CA9CA-5379-4989-97C9-D21BAE8B0EB9}" destId="{644034E8-86A7-4280-88D5-95DB236349CB}" srcOrd="0" destOrd="0" presId="urn:microsoft.com/office/officeart/2018/5/layout/IconCircleLabelList"/>
    <dgm:cxn modelId="{ECD2D52B-8E07-4ADE-B452-74C1D5555D27}" type="presParOf" srcId="{644034E8-86A7-4280-88D5-95DB236349CB}" destId="{6F309E49-BAE8-415E-9066-5E077D368FA0}" srcOrd="0" destOrd="0" presId="urn:microsoft.com/office/officeart/2018/5/layout/IconCircleLabelList"/>
    <dgm:cxn modelId="{04AC1CE3-F7DA-4965-AF60-65464CA6B98A}" type="presParOf" srcId="{6F309E49-BAE8-415E-9066-5E077D368FA0}" destId="{6FF4B340-F783-4A48-B62B-E3E15AED66BA}" srcOrd="0" destOrd="0" presId="urn:microsoft.com/office/officeart/2018/5/layout/IconCircleLabelList"/>
    <dgm:cxn modelId="{B79ECC73-E39D-4658-93D9-3E4D9FF1473D}" type="presParOf" srcId="{6F309E49-BAE8-415E-9066-5E077D368FA0}" destId="{8F362D7C-E54A-4DA2-80A4-E86A0F8C98B3}" srcOrd="1" destOrd="0" presId="urn:microsoft.com/office/officeart/2018/5/layout/IconCircleLabelList"/>
    <dgm:cxn modelId="{E8F56254-B989-47A8-8AAE-49F1B181FEF2}" type="presParOf" srcId="{6F309E49-BAE8-415E-9066-5E077D368FA0}" destId="{23CA9268-7BB8-4679-A7B0-4751ADA9DCD7}" srcOrd="2" destOrd="0" presId="urn:microsoft.com/office/officeart/2018/5/layout/IconCircleLabelList"/>
    <dgm:cxn modelId="{BFEE1D74-EFDD-45AA-9662-08A52A4F8241}" type="presParOf" srcId="{6F309E49-BAE8-415E-9066-5E077D368FA0}" destId="{DE8F586F-EF86-4EA3-B4BF-27C289B90E9A}" srcOrd="3" destOrd="0" presId="urn:microsoft.com/office/officeart/2018/5/layout/IconCircleLabelList"/>
    <dgm:cxn modelId="{D92D34B7-DD20-434F-A577-57B39AFDAC5F}" type="presParOf" srcId="{644034E8-86A7-4280-88D5-95DB236349CB}" destId="{E4E3DCCE-0819-4BB4-8452-283E51941F26}" srcOrd="1" destOrd="0" presId="urn:microsoft.com/office/officeart/2018/5/layout/IconCircleLabelList"/>
    <dgm:cxn modelId="{D3E388DF-0422-48F5-B9B9-2A328DEC2F8C}" type="presParOf" srcId="{644034E8-86A7-4280-88D5-95DB236349CB}" destId="{BBAAA871-FEAA-45EA-A087-44AF3C0DB270}" srcOrd="2" destOrd="0" presId="urn:microsoft.com/office/officeart/2018/5/layout/IconCircleLabelList"/>
    <dgm:cxn modelId="{EB7D7F0D-1140-4F60-8661-91648D7C38E7}" type="presParOf" srcId="{BBAAA871-FEAA-45EA-A087-44AF3C0DB270}" destId="{29DC962E-558C-476C-8784-D93B5A8C0D0C}" srcOrd="0" destOrd="0" presId="urn:microsoft.com/office/officeart/2018/5/layout/IconCircleLabelList"/>
    <dgm:cxn modelId="{ED267B4E-4178-4B55-AAEA-122FD76C27AD}" type="presParOf" srcId="{BBAAA871-FEAA-45EA-A087-44AF3C0DB270}" destId="{DF972099-D2DF-48B3-BA4D-C66FD7216A64}" srcOrd="1" destOrd="0" presId="urn:microsoft.com/office/officeart/2018/5/layout/IconCircleLabelList"/>
    <dgm:cxn modelId="{48E3478F-7D3C-4CF1-A295-974A5BF01B2E}" type="presParOf" srcId="{BBAAA871-FEAA-45EA-A087-44AF3C0DB270}" destId="{6ECA3195-06AF-4A98-B401-7337144548CB}" srcOrd="2" destOrd="0" presId="urn:microsoft.com/office/officeart/2018/5/layout/IconCircleLabelList"/>
    <dgm:cxn modelId="{87E4928D-E7C3-4C4A-A262-8F7599058216}" type="presParOf" srcId="{BBAAA871-FEAA-45EA-A087-44AF3C0DB270}" destId="{00C85CA2-703F-432C-95A2-A0BE080808C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CF3236-B5AE-46B0-844C-6FF0C12D9DC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3EFF303-510F-4B1C-9331-AAC94BAB7C6C}">
      <dgm:prSet/>
      <dgm:spPr/>
      <dgm:t>
        <a:bodyPr/>
        <a:lstStyle/>
        <a:p>
          <a:pPr>
            <a:defRPr b="1"/>
          </a:pPr>
          <a:r>
            <a:rPr lang="en-GB" b="1"/>
            <a:t>Changing global production </a:t>
          </a:r>
          <a:endParaRPr lang="en-US"/>
        </a:p>
      </dgm:t>
    </dgm:pt>
    <dgm:pt modelId="{63F6C1EF-78F4-4149-9DEF-0BCD8E723F47}" type="parTrans" cxnId="{1F70C4AF-8229-4394-9A5D-2C5DA3DC9150}">
      <dgm:prSet/>
      <dgm:spPr/>
      <dgm:t>
        <a:bodyPr/>
        <a:lstStyle/>
        <a:p>
          <a:endParaRPr lang="en-US"/>
        </a:p>
      </dgm:t>
    </dgm:pt>
    <dgm:pt modelId="{5B8ABEC0-02AC-4336-9698-20C42178EA7C}" type="sibTrans" cxnId="{1F70C4AF-8229-4394-9A5D-2C5DA3DC9150}">
      <dgm:prSet/>
      <dgm:spPr/>
      <dgm:t>
        <a:bodyPr/>
        <a:lstStyle/>
        <a:p>
          <a:endParaRPr lang="en-US"/>
        </a:p>
      </dgm:t>
    </dgm:pt>
    <dgm:pt modelId="{477AEF68-5912-40DD-93AD-29028BE35AF5}">
      <dgm:prSet/>
      <dgm:spPr/>
      <dgm:t>
        <a:bodyPr/>
        <a:lstStyle/>
        <a:p>
          <a:pPr>
            <a:defRPr b="1"/>
          </a:pPr>
          <a:r>
            <a:rPr lang="en-GB" b="1"/>
            <a:t>High ULC and drop in TFP</a:t>
          </a:r>
          <a:endParaRPr lang="en-US"/>
        </a:p>
      </dgm:t>
    </dgm:pt>
    <dgm:pt modelId="{B317FD32-EA38-4D94-A405-8C6F37AA3151}" type="parTrans" cxnId="{19F2BE2D-50D3-47D6-99A5-88A1BA3F0AD3}">
      <dgm:prSet/>
      <dgm:spPr/>
      <dgm:t>
        <a:bodyPr/>
        <a:lstStyle/>
        <a:p>
          <a:endParaRPr lang="en-US"/>
        </a:p>
      </dgm:t>
    </dgm:pt>
    <dgm:pt modelId="{45AC26CB-AE71-42D8-9C5B-D5F2CABB8F4D}" type="sibTrans" cxnId="{19F2BE2D-50D3-47D6-99A5-88A1BA3F0AD3}">
      <dgm:prSet/>
      <dgm:spPr/>
      <dgm:t>
        <a:bodyPr/>
        <a:lstStyle/>
        <a:p>
          <a:endParaRPr lang="en-US"/>
        </a:p>
      </dgm:t>
    </dgm:pt>
    <dgm:pt modelId="{B5841764-AB07-4D07-BA63-17F57564FD19}">
      <dgm:prSet/>
      <dgm:spPr/>
      <dgm:t>
        <a:bodyPr/>
        <a:lstStyle/>
        <a:p>
          <a:pPr>
            <a:defRPr b="1"/>
          </a:pPr>
          <a:r>
            <a:rPr lang="en-US" b="1"/>
            <a:t>Price and Cost-Competitiveness Issues </a:t>
          </a:r>
          <a:endParaRPr lang="en-US"/>
        </a:p>
      </dgm:t>
    </dgm:pt>
    <dgm:pt modelId="{023BD051-1E5B-482B-8C47-21E2BED1F44B}" type="parTrans" cxnId="{F86793E1-1CDC-46CB-92ED-9525F8B98A39}">
      <dgm:prSet/>
      <dgm:spPr/>
      <dgm:t>
        <a:bodyPr/>
        <a:lstStyle/>
        <a:p>
          <a:endParaRPr lang="en-US"/>
        </a:p>
      </dgm:t>
    </dgm:pt>
    <dgm:pt modelId="{99D9B5C7-2F61-491F-A665-844BF344F20D}" type="sibTrans" cxnId="{F86793E1-1CDC-46CB-92ED-9525F8B98A39}">
      <dgm:prSet/>
      <dgm:spPr/>
      <dgm:t>
        <a:bodyPr/>
        <a:lstStyle/>
        <a:p>
          <a:endParaRPr lang="en-US"/>
        </a:p>
      </dgm:t>
    </dgm:pt>
    <dgm:pt modelId="{95496D36-8136-4BAC-8EB0-A368BA3551C5}">
      <dgm:prSet/>
      <dgm:spPr/>
      <dgm:t>
        <a:bodyPr/>
        <a:lstStyle/>
        <a:p>
          <a:pPr>
            <a:defRPr b="1"/>
          </a:pPr>
          <a:r>
            <a:rPr lang="en-US" b="1"/>
            <a:t>Trading partners reformed productivity measures </a:t>
          </a:r>
          <a:endParaRPr lang="en-US"/>
        </a:p>
      </dgm:t>
    </dgm:pt>
    <dgm:pt modelId="{550B49D6-732B-409F-99C8-23D23730C26F}" type="parTrans" cxnId="{5A6A6937-0B2D-42AC-B5C1-2A5228FD2698}">
      <dgm:prSet/>
      <dgm:spPr/>
      <dgm:t>
        <a:bodyPr/>
        <a:lstStyle/>
        <a:p>
          <a:endParaRPr lang="en-US"/>
        </a:p>
      </dgm:t>
    </dgm:pt>
    <dgm:pt modelId="{AD5761CF-F94A-43B9-8C4E-33BCFABE3C94}" type="sibTrans" cxnId="{5A6A6937-0B2D-42AC-B5C1-2A5228FD2698}">
      <dgm:prSet/>
      <dgm:spPr/>
      <dgm:t>
        <a:bodyPr/>
        <a:lstStyle/>
        <a:p>
          <a:endParaRPr lang="en-US"/>
        </a:p>
      </dgm:t>
    </dgm:pt>
    <dgm:pt modelId="{35E408DB-36CA-4870-83D3-0C2E37671130}">
      <dgm:prSet/>
      <dgm:spPr/>
      <dgm:t>
        <a:bodyPr/>
        <a:lstStyle/>
        <a:p>
          <a:pPr>
            <a:defRPr b="1"/>
          </a:pPr>
          <a:r>
            <a:rPr lang="en-US" b="1"/>
            <a:t>Market Share </a:t>
          </a:r>
          <a:endParaRPr lang="en-US"/>
        </a:p>
      </dgm:t>
    </dgm:pt>
    <dgm:pt modelId="{B9216B1B-9482-4DEF-94BC-73F1F5E6C667}" type="parTrans" cxnId="{4AD3CFCC-DB03-4657-9E71-2C1B56E064AB}">
      <dgm:prSet/>
      <dgm:spPr/>
      <dgm:t>
        <a:bodyPr/>
        <a:lstStyle/>
        <a:p>
          <a:endParaRPr lang="en-US"/>
        </a:p>
      </dgm:t>
    </dgm:pt>
    <dgm:pt modelId="{16EEE701-856A-48D7-BC86-0608D122AEEA}" type="sibTrans" cxnId="{4AD3CFCC-DB03-4657-9E71-2C1B56E064AB}">
      <dgm:prSet/>
      <dgm:spPr/>
      <dgm:t>
        <a:bodyPr/>
        <a:lstStyle/>
        <a:p>
          <a:endParaRPr lang="en-US"/>
        </a:p>
      </dgm:t>
    </dgm:pt>
    <dgm:pt modelId="{505FBD24-712A-471D-92A8-5AADB4B38FE6}" type="pres">
      <dgm:prSet presAssocID="{F9CF3236-B5AE-46B0-844C-6FF0C12D9DCD}" presName="root" presStyleCnt="0">
        <dgm:presLayoutVars>
          <dgm:dir/>
          <dgm:resizeHandles val="exact"/>
        </dgm:presLayoutVars>
      </dgm:prSet>
      <dgm:spPr/>
    </dgm:pt>
    <dgm:pt modelId="{D5456D2F-93B6-4A98-919A-A83ABD1A37AD}" type="pres">
      <dgm:prSet presAssocID="{43EFF303-510F-4B1C-9331-AAC94BAB7C6C}" presName="compNode" presStyleCnt="0"/>
      <dgm:spPr/>
    </dgm:pt>
    <dgm:pt modelId="{2C5249C7-FDB5-4A83-966A-A771EA65AE7A}" type="pres">
      <dgm:prSet presAssocID="{43EFF303-510F-4B1C-9331-AAC94BAB7C6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869C102-E4C0-41D2-AB03-AC8501B417B4}" type="pres">
      <dgm:prSet presAssocID="{43EFF303-510F-4B1C-9331-AAC94BAB7C6C}" presName="iconSpace" presStyleCnt="0"/>
      <dgm:spPr/>
    </dgm:pt>
    <dgm:pt modelId="{DEF7F5EC-7A8A-43B7-974C-B9316E51DFB5}" type="pres">
      <dgm:prSet presAssocID="{43EFF303-510F-4B1C-9331-AAC94BAB7C6C}" presName="parTx" presStyleLbl="revTx" presStyleIdx="0" presStyleCnt="10">
        <dgm:presLayoutVars>
          <dgm:chMax val="0"/>
          <dgm:chPref val="0"/>
        </dgm:presLayoutVars>
      </dgm:prSet>
      <dgm:spPr/>
    </dgm:pt>
    <dgm:pt modelId="{68F65444-51EB-4613-AEFE-559A6F44CC3C}" type="pres">
      <dgm:prSet presAssocID="{43EFF303-510F-4B1C-9331-AAC94BAB7C6C}" presName="txSpace" presStyleCnt="0"/>
      <dgm:spPr/>
    </dgm:pt>
    <dgm:pt modelId="{C734D3AF-879F-4844-8F76-71BCA7F4926B}" type="pres">
      <dgm:prSet presAssocID="{43EFF303-510F-4B1C-9331-AAC94BAB7C6C}" presName="desTx" presStyleLbl="revTx" presStyleIdx="1" presStyleCnt="10">
        <dgm:presLayoutVars/>
      </dgm:prSet>
      <dgm:spPr/>
    </dgm:pt>
    <dgm:pt modelId="{DC432FEC-C891-421D-855A-565B6131E6AE}" type="pres">
      <dgm:prSet presAssocID="{5B8ABEC0-02AC-4336-9698-20C42178EA7C}" presName="sibTrans" presStyleCnt="0"/>
      <dgm:spPr/>
    </dgm:pt>
    <dgm:pt modelId="{15CBB57D-1BCE-4606-B795-6B8A23D23406}" type="pres">
      <dgm:prSet presAssocID="{477AEF68-5912-40DD-93AD-29028BE35AF5}" presName="compNode" presStyleCnt="0"/>
      <dgm:spPr/>
    </dgm:pt>
    <dgm:pt modelId="{BCF39B53-0F14-4F6D-81C1-A7880CE57E15}" type="pres">
      <dgm:prSet presAssocID="{477AEF68-5912-40DD-93AD-29028BE35A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ABF6FB3-7382-492F-B8C7-FF5F4896BB63}" type="pres">
      <dgm:prSet presAssocID="{477AEF68-5912-40DD-93AD-29028BE35AF5}" presName="iconSpace" presStyleCnt="0"/>
      <dgm:spPr/>
    </dgm:pt>
    <dgm:pt modelId="{86B2B4E9-16E5-4630-9930-2397825B7011}" type="pres">
      <dgm:prSet presAssocID="{477AEF68-5912-40DD-93AD-29028BE35AF5}" presName="parTx" presStyleLbl="revTx" presStyleIdx="2" presStyleCnt="10">
        <dgm:presLayoutVars>
          <dgm:chMax val="0"/>
          <dgm:chPref val="0"/>
        </dgm:presLayoutVars>
      </dgm:prSet>
      <dgm:spPr/>
    </dgm:pt>
    <dgm:pt modelId="{B76A968E-C039-415B-B4E1-C9322EB56807}" type="pres">
      <dgm:prSet presAssocID="{477AEF68-5912-40DD-93AD-29028BE35AF5}" presName="txSpace" presStyleCnt="0"/>
      <dgm:spPr/>
    </dgm:pt>
    <dgm:pt modelId="{515EC93D-550F-4EC3-9F74-440E9D547C52}" type="pres">
      <dgm:prSet presAssocID="{477AEF68-5912-40DD-93AD-29028BE35AF5}" presName="desTx" presStyleLbl="revTx" presStyleIdx="3" presStyleCnt="10">
        <dgm:presLayoutVars/>
      </dgm:prSet>
      <dgm:spPr/>
    </dgm:pt>
    <dgm:pt modelId="{9BD3923D-829A-4DB0-ACDA-5BABCEC9441B}" type="pres">
      <dgm:prSet presAssocID="{45AC26CB-AE71-42D8-9C5B-D5F2CABB8F4D}" presName="sibTrans" presStyleCnt="0"/>
      <dgm:spPr/>
    </dgm:pt>
    <dgm:pt modelId="{C452A804-09AF-4484-8F8C-65AD8BF8B593}" type="pres">
      <dgm:prSet presAssocID="{B5841764-AB07-4D07-BA63-17F57564FD19}" presName="compNode" presStyleCnt="0"/>
      <dgm:spPr/>
    </dgm:pt>
    <dgm:pt modelId="{C243E00D-7C04-4793-BD15-3436C4F4EA67}" type="pres">
      <dgm:prSet presAssocID="{B5841764-AB07-4D07-BA63-17F57564FD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4A34332-2F86-4688-93A9-B311FB733D12}" type="pres">
      <dgm:prSet presAssocID="{B5841764-AB07-4D07-BA63-17F57564FD19}" presName="iconSpace" presStyleCnt="0"/>
      <dgm:spPr/>
    </dgm:pt>
    <dgm:pt modelId="{1F31CD51-1B2F-49ED-AC65-333061BED53F}" type="pres">
      <dgm:prSet presAssocID="{B5841764-AB07-4D07-BA63-17F57564FD19}" presName="parTx" presStyleLbl="revTx" presStyleIdx="4" presStyleCnt="10">
        <dgm:presLayoutVars>
          <dgm:chMax val="0"/>
          <dgm:chPref val="0"/>
        </dgm:presLayoutVars>
      </dgm:prSet>
      <dgm:spPr/>
    </dgm:pt>
    <dgm:pt modelId="{5CFE8E75-43E5-4CBB-828C-6FF6BBBE16F5}" type="pres">
      <dgm:prSet presAssocID="{B5841764-AB07-4D07-BA63-17F57564FD19}" presName="txSpace" presStyleCnt="0"/>
      <dgm:spPr/>
    </dgm:pt>
    <dgm:pt modelId="{5335301B-FA00-4665-8B30-EC70A9295F8D}" type="pres">
      <dgm:prSet presAssocID="{B5841764-AB07-4D07-BA63-17F57564FD19}" presName="desTx" presStyleLbl="revTx" presStyleIdx="5" presStyleCnt="10">
        <dgm:presLayoutVars/>
      </dgm:prSet>
      <dgm:spPr/>
    </dgm:pt>
    <dgm:pt modelId="{F736F6E3-580F-4419-AD69-F8A172402204}" type="pres">
      <dgm:prSet presAssocID="{99D9B5C7-2F61-491F-A665-844BF344F20D}" presName="sibTrans" presStyleCnt="0"/>
      <dgm:spPr/>
    </dgm:pt>
    <dgm:pt modelId="{C5E09252-FEC6-48FA-999D-0E99219B114A}" type="pres">
      <dgm:prSet presAssocID="{95496D36-8136-4BAC-8EB0-A368BA3551C5}" presName="compNode" presStyleCnt="0"/>
      <dgm:spPr/>
    </dgm:pt>
    <dgm:pt modelId="{D1ADA08A-4F6F-435F-B1CA-ABCF0EE3EC26}" type="pres">
      <dgm:prSet presAssocID="{95496D36-8136-4BAC-8EB0-A368BA3551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8635832-4227-4112-A0FF-841A186FE319}" type="pres">
      <dgm:prSet presAssocID="{95496D36-8136-4BAC-8EB0-A368BA3551C5}" presName="iconSpace" presStyleCnt="0"/>
      <dgm:spPr/>
    </dgm:pt>
    <dgm:pt modelId="{6FD91326-7EE1-48CF-B18E-9B941B0DB2BE}" type="pres">
      <dgm:prSet presAssocID="{95496D36-8136-4BAC-8EB0-A368BA3551C5}" presName="parTx" presStyleLbl="revTx" presStyleIdx="6" presStyleCnt="10">
        <dgm:presLayoutVars>
          <dgm:chMax val="0"/>
          <dgm:chPref val="0"/>
        </dgm:presLayoutVars>
      </dgm:prSet>
      <dgm:spPr/>
    </dgm:pt>
    <dgm:pt modelId="{8D8037F7-4DB1-4C06-91AB-544FF655FF0B}" type="pres">
      <dgm:prSet presAssocID="{95496D36-8136-4BAC-8EB0-A368BA3551C5}" presName="txSpace" presStyleCnt="0"/>
      <dgm:spPr/>
    </dgm:pt>
    <dgm:pt modelId="{74014DF6-B16E-4D7E-B880-A873AC8A2115}" type="pres">
      <dgm:prSet presAssocID="{95496D36-8136-4BAC-8EB0-A368BA3551C5}" presName="desTx" presStyleLbl="revTx" presStyleIdx="7" presStyleCnt="10">
        <dgm:presLayoutVars/>
      </dgm:prSet>
      <dgm:spPr/>
    </dgm:pt>
    <dgm:pt modelId="{911D31B6-33D5-4CE0-A368-6A06FABAA1AD}" type="pres">
      <dgm:prSet presAssocID="{AD5761CF-F94A-43B9-8C4E-33BCFABE3C94}" presName="sibTrans" presStyleCnt="0"/>
      <dgm:spPr/>
    </dgm:pt>
    <dgm:pt modelId="{3981CA37-F58E-4193-848D-846834A6DE4A}" type="pres">
      <dgm:prSet presAssocID="{35E408DB-36CA-4870-83D3-0C2E37671130}" presName="compNode" presStyleCnt="0"/>
      <dgm:spPr/>
    </dgm:pt>
    <dgm:pt modelId="{A57A2289-F5F7-4F3A-A9F5-14E3826BF59C}" type="pres">
      <dgm:prSet presAssocID="{35E408DB-36CA-4870-83D3-0C2E3767113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B1C63F59-F2F9-4CB0-AD8C-94E64DD4C239}" type="pres">
      <dgm:prSet presAssocID="{35E408DB-36CA-4870-83D3-0C2E37671130}" presName="iconSpace" presStyleCnt="0"/>
      <dgm:spPr/>
    </dgm:pt>
    <dgm:pt modelId="{43A80BBD-6CDC-41D5-A49A-77900A89C05C}" type="pres">
      <dgm:prSet presAssocID="{35E408DB-36CA-4870-83D3-0C2E37671130}" presName="parTx" presStyleLbl="revTx" presStyleIdx="8" presStyleCnt="10">
        <dgm:presLayoutVars>
          <dgm:chMax val="0"/>
          <dgm:chPref val="0"/>
        </dgm:presLayoutVars>
      </dgm:prSet>
      <dgm:spPr/>
    </dgm:pt>
    <dgm:pt modelId="{CB9629C8-3F70-43DC-B50E-6C7C35D5EF13}" type="pres">
      <dgm:prSet presAssocID="{35E408DB-36CA-4870-83D3-0C2E37671130}" presName="txSpace" presStyleCnt="0"/>
      <dgm:spPr/>
    </dgm:pt>
    <dgm:pt modelId="{BD4B7764-98C5-438A-A230-5F3902BAFA7D}" type="pres">
      <dgm:prSet presAssocID="{35E408DB-36CA-4870-83D3-0C2E37671130}" presName="desTx" presStyleLbl="revTx" presStyleIdx="9" presStyleCnt="10">
        <dgm:presLayoutVars/>
      </dgm:prSet>
      <dgm:spPr/>
    </dgm:pt>
  </dgm:ptLst>
  <dgm:cxnLst>
    <dgm:cxn modelId="{E07B880C-8929-41D6-BB17-8E51CFDD3823}" type="presOf" srcId="{43EFF303-510F-4B1C-9331-AAC94BAB7C6C}" destId="{DEF7F5EC-7A8A-43B7-974C-B9316E51DFB5}" srcOrd="0" destOrd="0" presId="urn:microsoft.com/office/officeart/2018/5/layout/CenteredIconLabelDescriptionList"/>
    <dgm:cxn modelId="{41A02917-6D86-4E0E-B453-0C24AB76EDA7}" type="presOf" srcId="{477AEF68-5912-40DD-93AD-29028BE35AF5}" destId="{86B2B4E9-16E5-4630-9930-2397825B7011}" srcOrd="0" destOrd="0" presId="urn:microsoft.com/office/officeart/2018/5/layout/CenteredIconLabelDescriptionList"/>
    <dgm:cxn modelId="{19F2BE2D-50D3-47D6-99A5-88A1BA3F0AD3}" srcId="{F9CF3236-B5AE-46B0-844C-6FF0C12D9DCD}" destId="{477AEF68-5912-40DD-93AD-29028BE35AF5}" srcOrd="1" destOrd="0" parTransId="{B317FD32-EA38-4D94-A405-8C6F37AA3151}" sibTransId="{45AC26CB-AE71-42D8-9C5B-D5F2CABB8F4D}"/>
    <dgm:cxn modelId="{5A6A6937-0B2D-42AC-B5C1-2A5228FD2698}" srcId="{F9CF3236-B5AE-46B0-844C-6FF0C12D9DCD}" destId="{95496D36-8136-4BAC-8EB0-A368BA3551C5}" srcOrd="3" destOrd="0" parTransId="{550B49D6-732B-409F-99C8-23D23730C26F}" sibTransId="{AD5761CF-F94A-43B9-8C4E-33BCFABE3C94}"/>
    <dgm:cxn modelId="{61DA714A-2B67-466F-84E0-2957CB72A1CE}" type="presOf" srcId="{B5841764-AB07-4D07-BA63-17F57564FD19}" destId="{1F31CD51-1B2F-49ED-AC65-333061BED53F}" srcOrd="0" destOrd="0" presId="urn:microsoft.com/office/officeart/2018/5/layout/CenteredIconLabelDescriptionList"/>
    <dgm:cxn modelId="{39E4337E-13FF-4B01-8AF8-A0406B99450A}" type="presOf" srcId="{95496D36-8136-4BAC-8EB0-A368BA3551C5}" destId="{6FD91326-7EE1-48CF-B18E-9B941B0DB2BE}" srcOrd="0" destOrd="0" presId="urn:microsoft.com/office/officeart/2018/5/layout/CenteredIconLabelDescriptionList"/>
    <dgm:cxn modelId="{0E6FE695-BCA8-483B-AD12-A404F5DAA0FF}" type="presOf" srcId="{35E408DB-36CA-4870-83D3-0C2E37671130}" destId="{43A80BBD-6CDC-41D5-A49A-77900A89C05C}" srcOrd="0" destOrd="0" presId="urn:microsoft.com/office/officeart/2018/5/layout/CenteredIconLabelDescriptionList"/>
    <dgm:cxn modelId="{1F70C4AF-8229-4394-9A5D-2C5DA3DC9150}" srcId="{F9CF3236-B5AE-46B0-844C-6FF0C12D9DCD}" destId="{43EFF303-510F-4B1C-9331-AAC94BAB7C6C}" srcOrd="0" destOrd="0" parTransId="{63F6C1EF-78F4-4149-9DEF-0BCD8E723F47}" sibTransId="{5B8ABEC0-02AC-4336-9698-20C42178EA7C}"/>
    <dgm:cxn modelId="{4AD3CFCC-DB03-4657-9E71-2C1B56E064AB}" srcId="{F9CF3236-B5AE-46B0-844C-6FF0C12D9DCD}" destId="{35E408DB-36CA-4870-83D3-0C2E37671130}" srcOrd="4" destOrd="0" parTransId="{B9216B1B-9482-4DEF-94BC-73F1F5E6C667}" sibTransId="{16EEE701-856A-48D7-BC86-0608D122AEEA}"/>
    <dgm:cxn modelId="{993B16E1-4FCE-4147-892E-58B43B197D83}" type="presOf" srcId="{F9CF3236-B5AE-46B0-844C-6FF0C12D9DCD}" destId="{505FBD24-712A-471D-92A8-5AADB4B38FE6}" srcOrd="0" destOrd="0" presId="urn:microsoft.com/office/officeart/2018/5/layout/CenteredIconLabelDescriptionList"/>
    <dgm:cxn modelId="{F86793E1-1CDC-46CB-92ED-9525F8B98A39}" srcId="{F9CF3236-B5AE-46B0-844C-6FF0C12D9DCD}" destId="{B5841764-AB07-4D07-BA63-17F57564FD19}" srcOrd="2" destOrd="0" parTransId="{023BD051-1E5B-482B-8C47-21E2BED1F44B}" sibTransId="{99D9B5C7-2F61-491F-A665-844BF344F20D}"/>
    <dgm:cxn modelId="{548999C3-24AE-4B63-A666-93F3587E0A8D}" type="presParOf" srcId="{505FBD24-712A-471D-92A8-5AADB4B38FE6}" destId="{D5456D2F-93B6-4A98-919A-A83ABD1A37AD}" srcOrd="0" destOrd="0" presId="urn:microsoft.com/office/officeart/2018/5/layout/CenteredIconLabelDescriptionList"/>
    <dgm:cxn modelId="{B1AC8F61-6D7B-488E-91F8-7E8560D37C85}" type="presParOf" srcId="{D5456D2F-93B6-4A98-919A-A83ABD1A37AD}" destId="{2C5249C7-FDB5-4A83-966A-A771EA65AE7A}" srcOrd="0" destOrd="0" presId="urn:microsoft.com/office/officeart/2018/5/layout/CenteredIconLabelDescriptionList"/>
    <dgm:cxn modelId="{9B3F91A7-1A31-417D-B5A2-4E7D58CC1656}" type="presParOf" srcId="{D5456D2F-93B6-4A98-919A-A83ABD1A37AD}" destId="{E869C102-E4C0-41D2-AB03-AC8501B417B4}" srcOrd="1" destOrd="0" presId="urn:microsoft.com/office/officeart/2018/5/layout/CenteredIconLabelDescriptionList"/>
    <dgm:cxn modelId="{FAB064B4-C9AE-4898-AD25-B0A55847A90B}" type="presParOf" srcId="{D5456D2F-93B6-4A98-919A-A83ABD1A37AD}" destId="{DEF7F5EC-7A8A-43B7-974C-B9316E51DFB5}" srcOrd="2" destOrd="0" presId="urn:microsoft.com/office/officeart/2018/5/layout/CenteredIconLabelDescriptionList"/>
    <dgm:cxn modelId="{532BE58E-CBDE-4200-9CF7-F85A67233D43}" type="presParOf" srcId="{D5456D2F-93B6-4A98-919A-A83ABD1A37AD}" destId="{68F65444-51EB-4613-AEFE-559A6F44CC3C}" srcOrd="3" destOrd="0" presId="urn:microsoft.com/office/officeart/2018/5/layout/CenteredIconLabelDescriptionList"/>
    <dgm:cxn modelId="{6685C8ED-D286-4289-B7F3-6CCF17FFE43E}" type="presParOf" srcId="{D5456D2F-93B6-4A98-919A-A83ABD1A37AD}" destId="{C734D3AF-879F-4844-8F76-71BCA7F4926B}" srcOrd="4" destOrd="0" presId="urn:microsoft.com/office/officeart/2018/5/layout/CenteredIconLabelDescriptionList"/>
    <dgm:cxn modelId="{79742AED-65B7-4357-8D96-55D149BA5E9F}" type="presParOf" srcId="{505FBD24-712A-471D-92A8-5AADB4B38FE6}" destId="{DC432FEC-C891-421D-855A-565B6131E6AE}" srcOrd="1" destOrd="0" presId="urn:microsoft.com/office/officeart/2018/5/layout/CenteredIconLabelDescriptionList"/>
    <dgm:cxn modelId="{7B47DBE6-3FD6-41A6-9406-6484B2A0EE1E}" type="presParOf" srcId="{505FBD24-712A-471D-92A8-5AADB4B38FE6}" destId="{15CBB57D-1BCE-4606-B795-6B8A23D23406}" srcOrd="2" destOrd="0" presId="urn:microsoft.com/office/officeart/2018/5/layout/CenteredIconLabelDescriptionList"/>
    <dgm:cxn modelId="{6CC57443-1DBF-49C0-8BAD-C51AC01FB946}" type="presParOf" srcId="{15CBB57D-1BCE-4606-B795-6B8A23D23406}" destId="{BCF39B53-0F14-4F6D-81C1-A7880CE57E15}" srcOrd="0" destOrd="0" presId="urn:microsoft.com/office/officeart/2018/5/layout/CenteredIconLabelDescriptionList"/>
    <dgm:cxn modelId="{A8BFD33C-B962-48DA-ABDE-057662F60045}" type="presParOf" srcId="{15CBB57D-1BCE-4606-B795-6B8A23D23406}" destId="{AABF6FB3-7382-492F-B8C7-FF5F4896BB63}" srcOrd="1" destOrd="0" presId="urn:microsoft.com/office/officeart/2018/5/layout/CenteredIconLabelDescriptionList"/>
    <dgm:cxn modelId="{E4819178-5F73-436E-BCF8-03132B6FBBB9}" type="presParOf" srcId="{15CBB57D-1BCE-4606-B795-6B8A23D23406}" destId="{86B2B4E9-16E5-4630-9930-2397825B7011}" srcOrd="2" destOrd="0" presId="urn:microsoft.com/office/officeart/2018/5/layout/CenteredIconLabelDescriptionList"/>
    <dgm:cxn modelId="{788BA37E-664F-4352-B67D-03AC3E81687F}" type="presParOf" srcId="{15CBB57D-1BCE-4606-B795-6B8A23D23406}" destId="{B76A968E-C039-415B-B4E1-C9322EB56807}" srcOrd="3" destOrd="0" presId="urn:microsoft.com/office/officeart/2018/5/layout/CenteredIconLabelDescriptionList"/>
    <dgm:cxn modelId="{747BF0BF-0E6E-4DC4-9391-E702DFE862C5}" type="presParOf" srcId="{15CBB57D-1BCE-4606-B795-6B8A23D23406}" destId="{515EC93D-550F-4EC3-9F74-440E9D547C52}" srcOrd="4" destOrd="0" presId="urn:microsoft.com/office/officeart/2018/5/layout/CenteredIconLabelDescriptionList"/>
    <dgm:cxn modelId="{98F21D75-7DF8-472E-AAF5-E3AB5983FAD7}" type="presParOf" srcId="{505FBD24-712A-471D-92A8-5AADB4B38FE6}" destId="{9BD3923D-829A-4DB0-ACDA-5BABCEC9441B}" srcOrd="3" destOrd="0" presId="urn:microsoft.com/office/officeart/2018/5/layout/CenteredIconLabelDescriptionList"/>
    <dgm:cxn modelId="{D0146F0A-236C-474B-9C91-87F9DADF174C}" type="presParOf" srcId="{505FBD24-712A-471D-92A8-5AADB4B38FE6}" destId="{C452A804-09AF-4484-8F8C-65AD8BF8B593}" srcOrd="4" destOrd="0" presId="urn:microsoft.com/office/officeart/2018/5/layout/CenteredIconLabelDescriptionList"/>
    <dgm:cxn modelId="{9F6211E2-F3A4-48CB-8625-0C8BE3298067}" type="presParOf" srcId="{C452A804-09AF-4484-8F8C-65AD8BF8B593}" destId="{C243E00D-7C04-4793-BD15-3436C4F4EA67}" srcOrd="0" destOrd="0" presId="urn:microsoft.com/office/officeart/2018/5/layout/CenteredIconLabelDescriptionList"/>
    <dgm:cxn modelId="{6470E726-45D3-441F-A445-12E3D5B5B069}" type="presParOf" srcId="{C452A804-09AF-4484-8F8C-65AD8BF8B593}" destId="{D4A34332-2F86-4688-93A9-B311FB733D12}" srcOrd="1" destOrd="0" presId="urn:microsoft.com/office/officeart/2018/5/layout/CenteredIconLabelDescriptionList"/>
    <dgm:cxn modelId="{1E037D0B-84CA-482D-8CD1-8720AA2AFF98}" type="presParOf" srcId="{C452A804-09AF-4484-8F8C-65AD8BF8B593}" destId="{1F31CD51-1B2F-49ED-AC65-333061BED53F}" srcOrd="2" destOrd="0" presId="urn:microsoft.com/office/officeart/2018/5/layout/CenteredIconLabelDescriptionList"/>
    <dgm:cxn modelId="{A7E8D143-5FBC-456D-A12F-8B5B0B2A530C}" type="presParOf" srcId="{C452A804-09AF-4484-8F8C-65AD8BF8B593}" destId="{5CFE8E75-43E5-4CBB-828C-6FF6BBBE16F5}" srcOrd="3" destOrd="0" presId="urn:microsoft.com/office/officeart/2018/5/layout/CenteredIconLabelDescriptionList"/>
    <dgm:cxn modelId="{C9485668-FA23-4582-BC0F-F46021B41195}" type="presParOf" srcId="{C452A804-09AF-4484-8F8C-65AD8BF8B593}" destId="{5335301B-FA00-4665-8B30-EC70A9295F8D}" srcOrd="4" destOrd="0" presId="urn:microsoft.com/office/officeart/2018/5/layout/CenteredIconLabelDescriptionList"/>
    <dgm:cxn modelId="{ACCFA33D-D6DB-4F29-BEF3-D138BC6F8E1B}" type="presParOf" srcId="{505FBD24-712A-471D-92A8-5AADB4B38FE6}" destId="{F736F6E3-580F-4419-AD69-F8A172402204}" srcOrd="5" destOrd="0" presId="urn:microsoft.com/office/officeart/2018/5/layout/CenteredIconLabelDescriptionList"/>
    <dgm:cxn modelId="{4410E850-97E9-4E81-ACA2-19AF9DED9530}" type="presParOf" srcId="{505FBD24-712A-471D-92A8-5AADB4B38FE6}" destId="{C5E09252-FEC6-48FA-999D-0E99219B114A}" srcOrd="6" destOrd="0" presId="urn:microsoft.com/office/officeart/2018/5/layout/CenteredIconLabelDescriptionList"/>
    <dgm:cxn modelId="{DCABD509-D2A0-4A64-A99E-A2D4286AEA85}" type="presParOf" srcId="{C5E09252-FEC6-48FA-999D-0E99219B114A}" destId="{D1ADA08A-4F6F-435F-B1CA-ABCF0EE3EC26}" srcOrd="0" destOrd="0" presId="urn:microsoft.com/office/officeart/2018/5/layout/CenteredIconLabelDescriptionList"/>
    <dgm:cxn modelId="{240BD5EE-1F3B-4B3D-B284-63C0A5B9BFDE}" type="presParOf" srcId="{C5E09252-FEC6-48FA-999D-0E99219B114A}" destId="{88635832-4227-4112-A0FF-841A186FE319}" srcOrd="1" destOrd="0" presId="urn:microsoft.com/office/officeart/2018/5/layout/CenteredIconLabelDescriptionList"/>
    <dgm:cxn modelId="{FDC4A394-21E0-485D-9170-8302AEB65798}" type="presParOf" srcId="{C5E09252-FEC6-48FA-999D-0E99219B114A}" destId="{6FD91326-7EE1-48CF-B18E-9B941B0DB2BE}" srcOrd="2" destOrd="0" presId="urn:microsoft.com/office/officeart/2018/5/layout/CenteredIconLabelDescriptionList"/>
    <dgm:cxn modelId="{03E5D8C6-6937-453E-9162-1569579F9CDA}" type="presParOf" srcId="{C5E09252-FEC6-48FA-999D-0E99219B114A}" destId="{8D8037F7-4DB1-4C06-91AB-544FF655FF0B}" srcOrd="3" destOrd="0" presId="urn:microsoft.com/office/officeart/2018/5/layout/CenteredIconLabelDescriptionList"/>
    <dgm:cxn modelId="{D507D2AA-322B-4BD7-AFED-1DD8C3938996}" type="presParOf" srcId="{C5E09252-FEC6-48FA-999D-0E99219B114A}" destId="{74014DF6-B16E-4D7E-B880-A873AC8A2115}" srcOrd="4" destOrd="0" presId="urn:microsoft.com/office/officeart/2018/5/layout/CenteredIconLabelDescriptionList"/>
    <dgm:cxn modelId="{04EFBE5D-AC7B-4744-B1EF-63CCB03792DA}" type="presParOf" srcId="{505FBD24-712A-471D-92A8-5AADB4B38FE6}" destId="{911D31B6-33D5-4CE0-A368-6A06FABAA1AD}" srcOrd="7" destOrd="0" presId="urn:microsoft.com/office/officeart/2018/5/layout/CenteredIconLabelDescriptionList"/>
    <dgm:cxn modelId="{82E1B672-B4DB-4BC7-AE79-C69ABBE86C44}" type="presParOf" srcId="{505FBD24-712A-471D-92A8-5AADB4B38FE6}" destId="{3981CA37-F58E-4193-848D-846834A6DE4A}" srcOrd="8" destOrd="0" presId="urn:microsoft.com/office/officeart/2018/5/layout/CenteredIconLabelDescriptionList"/>
    <dgm:cxn modelId="{BAD2A5C3-B17D-4451-A5FE-AD41570A58B2}" type="presParOf" srcId="{3981CA37-F58E-4193-848D-846834A6DE4A}" destId="{A57A2289-F5F7-4F3A-A9F5-14E3826BF59C}" srcOrd="0" destOrd="0" presId="urn:microsoft.com/office/officeart/2018/5/layout/CenteredIconLabelDescriptionList"/>
    <dgm:cxn modelId="{F42F4510-4685-40BD-BC35-60F491C2B157}" type="presParOf" srcId="{3981CA37-F58E-4193-848D-846834A6DE4A}" destId="{B1C63F59-F2F9-4CB0-AD8C-94E64DD4C239}" srcOrd="1" destOrd="0" presId="urn:microsoft.com/office/officeart/2018/5/layout/CenteredIconLabelDescriptionList"/>
    <dgm:cxn modelId="{19A1A872-D153-4EE8-AB3A-F3C0B9B965E6}" type="presParOf" srcId="{3981CA37-F58E-4193-848D-846834A6DE4A}" destId="{43A80BBD-6CDC-41D5-A49A-77900A89C05C}" srcOrd="2" destOrd="0" presId="urn:microsoft.com/office/officeart/2018/5/layout/CenteredIconLabelDescriptionList"/>
    <dgm:cxn modelId="{33AECC04-24DF-4A74-B785-F34764C36BA6}" type="presParOf" srcId="{3981CA37-F58E-4193-848D-846834A6DE4A}" destId="{CB9629C8-3F70-43DC-B50E-6C7C35D5EF13}" srcOrd="3" destOrd="0" presId="urn:microsoft.com/office/officeart/2018/5/layout/CenteredIconLabelDescriptionList"/>
    <dgm:cxn modelId="{778D440F-641A-4B9D-8153-7FBD67760635}" type="presParOf" srcId="{3981CA37-F58E-4193-848D-846834A6DE4A}" destId="{BD4B7764-98C5-438A-A230-5F3902BAFA7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4468B8-47DC-47C6-8E34-9443EDD2BFF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A0B39F-E5EB-4F91-83A7-691BDE70ADBC}">
      <dgm:prSet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Competitiveness has decreased</a:t>
          </a:r>
          <a:endParaRPr lang="en-US" dirty="0">
            <a:solidFill>
              <a:schemeClr val="bg1"/>
            </a:solidFill>
          </a:endParaRPr>
        </a:p>
      </dgm:t>
    </dgm:pt>
    <dgm:pt modelId="{9B1C3823-F1F8-4306-8B3C-79265E61AA02}" type="parTrans" cxnId="{07D0624F-94D7-4E2B-BFC2-B43EDDD4FBC3}">
      <dgm:prSet/>
      <dgm:spPr/>
      <dgm:t>
        <a:bodyPr/>
        <a:lstStyle/>
        <a:p>
          <a:endParaRPr lang="en-US"/>
        </a:p>
      </dgm:t>
    </dgm:pt>
    <dgm:pt modelId="{41B6F8E6-E4BA-4845-9779-A25F22385BE3}" type="sibTrans" cxnId="{07D0624F-94D7-4E2B-BFC2-B43EDDD4FBC3}">
      <dgm:prSet/>
      <dgm:spPr/>
      <dgm:t>
        <a:bodyPr/>
        <a:lstStyle/>
        <a:p>
          <a:endParaRPr lang="en-US"/>
        </a:p>
      </dgm:t>
    </dgm:pt>
    <dgm:pt modelId="{84EA13E8-07E2-42FB-A11A-E1EB6DBC505D}">
      <dgm:prSet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Non-price indicators like quality, innovation and flexibility of the small-medium sized firms have ensured successful Italian exports</a:t>
          </a:r>
          <a:endParaRPr lang="en-US" dirty="0">
            <a:solidFill>
              <a:schemeClr val="bg1"/>
            </a:solidFill>
          </a:endParaRPr>
        </a:p>
      </dgm:t>
    </dgm:pt>
    <dgm:pt modelId="{57F9F96E-C434-405F-87AA-2670695BC817}" type="parTrans" cxnId="{0DD63DAA-5B32-4A97-847E-AC87D176F2DC}">
      <dgm:prSet/>
      <dgm:spPr/>
      <dgm:t>
        <a:bodyPr/>
        <a:lstStyle/>
        <a:p>
          <a:endParaRPr lang="en-US"/>
        </a:p>
      </dgm:t>
    </dgm:pt>
    <dgm:pt modelId="{149381D2-A15F-44FE-A9AB-0F2BFFDB7D8B}" type="sibTrans" cxnId="{0DD63DAA-5B32-4A97-847E-AC87D176F2DC}">
      <dgm:prSet/>
      <dgm:spPr/>
      <dgm:t>
        <a:bodyPr/>
        <a:lstStyle/>
        <a:p>
          <a:endParaRPr lang="en-US"/>
        </a:p>
      </dgm:t>
    </dgm:pt>
    <dgm:pt modelId="{5B82BF23-BA92-42D7-B5F2-600712F5F4A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Innovation important in output growth and Italian companies have a good capacity for adaptation and resilience </a:t>
          </a:r>
        </a:p>
      </dgm:t>
    </dgm:pt>
    <dgm:pt modelId="{C991EB07-2CBB-47DE-B61C-0F7D8FA5B054}" type="parTrans" cxnId="{626601C1-410A-487D-9E3A-E3258D54D4E4}">
      <dgm:prSet/>
      <dgm:spPr/>
      <dgm:t>
        <a:bodyPr/>
        <a:lstStyle/>
        <a:p>
          <a:endParaRPr lang="en-US"/>
        </a:p>
      </dgm:t>
    </dgm:pt>
    <dgm:pt modelId="{7C602EB9-6FB5-4129-B701-7165E641B96A}" type="sibTrans" cxnId="{626601C1-410A-487D-9E3A-E3258D54D4E4}">
      <dgm:prSet/>
      <dgm:spPr/>
      <dgm:t>
        <a:bodyPr/>
        <a:lstStyle/>
        <a:p>
          <a:endParaRPr lang="en-US"/>
        </a:p>
      </dgm:t>
    </dgm:pt>
    <dgm:pt modelId="{A19061AC-6B9F-4738-9299-FB99383FDE5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Italian exporting firms have adapted to decreased global demand</a:t>
          </a:r>
        </a:p>
      </dgm:t>
    </dgm:pt>
    <dgm:pt modelId="{A0C4FF15-EFCE-4FB3-B685-5590173E42F8}" type="parTrans" cxnId="{C314D464-384D-4159-BD1F-21D391D6397A}">
      <dgm:prSet/>
      <dgm:spPr/>
      <dgm:t>
        <a:bodyPr/>
        <a:lstStyle/>
        <a:p>
          <a:endParaRPr lang="en-US"/>
        </a:p>
      </dgm:t>
    </dgm:pt>
    <dgm:pt modelId="{3661A321-BA67-44E0-B8CD-3BFCA870D673}" type="sibTrans" cxnId="{C314D464-384D-4159-BD1F-21D391D6397A}">
      <dgm:prSet/>
      <dgm:spPr/>
      <dgm:t>
        <a:bodyPr/>
        <a:lstStyle/>
        <a:p>
          <a:endParaRPr lang="en-US"/>
        </a:p>
      </dgm:t>
    </dgm:pt>
    <dgm:pt modelId="{8B66D427-DA46-4F6B-AF99-E27DE5F636B0}" type="pres">
      <dgm:prSet presAssocID="{764468B8-47DC-47C6-8E34-9443EDD2BFF8}" presName="root" presStyleCnt="0">
        <dgm:presLayoutVars>
          <dgm:dir/>
          <dgm:resizeHandles val="exact"/>
        </dgm:presLayoutVars>
      </dgm:prSet>
      <dgm:spPr/>
    </dgm:pt>
    <dgm:pt modelId="{6F36D1A3-8ED2-4646-8D49-EE62E305564A}" type="pres">
      <dgm:prSet presAssocID="{E8A0B39F-E5EB-4F91-83A7-691BDE70ADBC}" presName="compNode" presStyleCnt="0"/>
      <dgm:spPr/>
    </dgm:pt>
    <dgm:pt modelId="{53E7E850-DF30-4D13-BC17-E3FE4D9BEB5F}" type="pres">
      <dgm:prSet presAssocID="{E8A0B39F-E5EB-4F91-83A7-691BDE70AD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B079CDBC-CD2C-4D28-8D66-AB0A9D413ECC}" type="pres">
      <dgm:prSet presAssocID="{E8A0B39F-E5EB-4F91-83A7-691BDE70ADBC}" presName="spaceRect" presStyleCnt="0"/>
      <dgm:spPr/>
    </dgm:pt>
    <dgm:pt modelId="{6422CD4F-D036-47FE-954E-131DFE320ADB}" type="pres">
      <dgm:prSet presAssocID="{E8A0B39F-E5EB-4F91-83A7-691BDE70ADBC}" presName="textRect" presStyleLbl="revTx" presStyleIdx="0" presStyleCnt="4">
        <dgm:presLayoutVars>
          <dgm:chMax val="1"/>
          <dgm:chPref val="1"/>
        </dgm:presLayoutVars>
      </dgm:prSet>
      <dgm:spPr/>
    </dgm:pt>
    <dgm:pt modelId="{62D9FB03-E0D1-4F9E-8B77-957029FA8872}" type="pres">
      <dgm:prSet presAssocID="{41B6F8E6-E4BA-4845-9779-A25F22385BE3}" presName="sibTrans" presStyleCnt="0"/>
      <dgm:spPr/>
    </dgm:pt>
    <dgm:pt modelId="{1D9CDD21-14CF-47B8-B372-09B9E4F33501}" type="pres">
      <dgm:prSet presAssocID="{84EA13E8-07E2-42FB-A11A-E1EB6DBC505D}" presName="compNode" presStyleCnt="0"/>
      <dgm:spPr/>
    </dgm:pt>
    <dgm:pt modelId="{7E1AD1CD-31C4-4BFC-A4F1-C86EC44A66CD}" type="pres">
      <dgm:prSet presAssocID="{84EA13E8-07E2-42FB-A11A-E1EB6DBC50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CA38977-F57E-496C-9D7A-3E4BC2A56B08}" type="pres">
      <dgm:prSet presAssocID="{84EA13E8-07E2-42FB-A11A-E1EB6DBC505D}" presName="spaceRect" presStyleCnt="0"/>
      <dgm:spPr/>
    </dgm:pt>
    <dgm:pt modelId="{0394A6D5-2913-44C0-A912-71181FB19D3C}" type="pres">
      <dgm:prSet presAssocID="{84EA13E8-07E2-42FB-A11A-E1EB6DBC505D}" presName="textRect" presStyleLbl="revTx" presStyleIdx="1" presStyleCnt="4">
        <dgm:presLayoutVars>
          <dgm:chMax val="1"/>
          <dgm:chPref val="1"/>
        </dgm:presLayoutVars>
      </dgm:prSet>
      <dgm:spPr/>
    </dgm:pt>
    <dgm:pt modelId="{8416081F-5075-4C20-A449-682E1EB5A310}" type="pres">
      <dgm:prSet presAssocID="{149381D2-A15F-44FE-A9AB-0F2BFFDB7D8B}" presName="sibTrans" presStyleCnt="0"/>
      <dgm:spPr/>
    </dgm:pt>
    <dgm:pt modelId="{DB8C40DB-13D7-4242-82A7-2BF81CF942FB}" type="pres">
      <dgm:prSet presAssocID="{5B82BF23-BA92-42D7-B5F2-600712F5F4AE}" presName="compNode" presStyleCnt="0"/>
      <dgm:spPr/>
    </dgm:pt>
    <dgm:pt modelId="{82FC26E4-5018-4FEF-A07F-A57F8F0D9456}" type="pres">
      <dgm:prSet presAssocID="{5B82BF23-BA92-42D7-B5F2-600712F5F4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0F50E960-923E-4337-94DE-DC8726D2D27F}" type="pres">
      <dgm:prSet presAssocID="{5B82BF23-BA92-42D7-B5F2-600712F5F4AE}" presName="spaceRect" presStyleCnt="0"/>
      <dgm:spPr/>
    </dgm:pt>
    <dgm:pt modelId="{FED5A853-ED92-4FED-AA0D-8362FCA1684F}" type="pres">
      <dgm:prSet presAssocID="{5B82BF23-BA92-42D7-B5F2-600712F5F4AE}" presName="textRect" presStyleLbl="revTx" presStyleIdx="2" presStyleCnt="4">
        <dgm:presLayoutVars>
          <dgm:chMax val="1"/>
          <dgm:chPref val="1"/>
        </dgm:presLayoutVars>
      </dgm:prSet>
      <dgm:spPr/>
    </dgm:pt>
    <dgm:pt modelId="{75EF6EB9-5701-49EA-9C1A-38FB9682EF17}" type="pres">
      <dgm:prSet presAssocID="{7C602EB9-6FB5-4129-B701-7165E641B96A}" presName="sibTrans" presStyleCnt="0"/>
      <dgm:spPr/>
    </dgm:pt>
    <dgm:pt modelId="{19A2505C-E61C-40C6-A384-9723317E1414}" type="pres">
      <dgm:prSet presAssocID="{A19061AC-6B9F-4738-9299-FB99383FDE52}" presName="compNode" presStyleCnt="0"/>
      <dgm:spPr/>
    </dgm:pt>
    <dgm:pt modelId="{F0249AF7-2BD0-45D2-A718-012189EEED9A}" type="pres">
      <dgm:prSet presAssocID="{A19061AC-6B9F-4738-9299-FB99383FDE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87D11B89-D040-47DE-B742-01CBC90FD3F9}" type="pres">
      <dgm:prSet presAssocID="{A19061AC-6B9F-4738-9299-FB99383FDE52}" presName="spaceRect" presStyleCnt="0"/>
      <dgm:spPr/>
    </dgm:pt>
    <dgm:pt modelId="{E2895B1F-B247-4BAE-90AE-17163395B05E}" type="pres">
      <dgm:prSet presAssocID="{A19061AC-6B9F-4738-9299-FB99383FDE5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050435-9D3D-4333-A2F1-050058E89943}" type="presOf" srcId="{E8A0B39F-E5EB-4F91-83A7-691BDE70ADBC}" destId="{6422CD4F-D036-47FE-954E-131DFE320ADB}" srcOrd="0" destOrd="0" presId="urn:microsoft.com/office/officeart/2018/2/layout/IconLabelList"/>
    <dgm:cxn modelId="{C314D464-384D-4159-BD1F-21D391D6397A}" srcId="{764468B8-47DC-47C6-8E34-9443EDD2BFF8}" destId="{A19061AC-6B9F-4738-9299-FB99383FDE52}" srcOrd="3" destOrd="0" parTransId="{A0C4FF15-EFCE-4FB3-B685-5590173E42F8}" sibTransId="{3661A321-BA67-44E0-B8CD-3BFCA870D673}"/>
    <dgm:cxn modelId="{07D0624F-94D7-4E2B-BFC2-B43EDDD4FBC3}" srcId="{764468B8-47DC-47C6-8E34-9443EDD2BFF8}" destId="{E8A0B39F-E5EB-4F91-83A7-691BDE70ADBC}" srcOrd="0" destOrd="0" parTransId="{9B1C3823-F1F8-4306-8B3C-79265E61AA02}" sibTransId="{41B6F8E6-E4BA-4845-9779-A25F22385BE3}"/>
    <dgm:cxn modelId="{C79E4151-6A0E-440D-A75E-AF3015CFE9A2}" type="presOf" srcId="{5B82BF23-BA92-42D7-B5F2-600712F5F4AE}" destId="{FED5A853-ED92-4FED-AA0D-8362FCA1684F}" srcOrd="0" destOrd="0" presId="urn:microsoft.com/office/officeart/2018/2/layout/IconLabelList"/>
    <dgm:cxn modelId="{E9DFA58E-B0F9-4D7F-BA1E-58678ECC3742}" type="presOf" srcId="{84EA13E8-07E2-42FB-A11A-E1EB6DBC505D}" destId="{0394A6D5-2913-44C0-A912-71181FB19D3C}" srcOrd="0" destOrd="0" presId="urn:microsoft.com/office/officeart/2018/2/layout/IconLabelList"/>
    <dgm:cxn modelId="{426A78A7-DA78-4419-9DEF-B3EE59167C5F}" type="presOf" srcId="{A19061AC-6B9F-4738-9299-FB99383FDE52}" destId="{E2895B1F-B247-4BAE-90AE-17163395B05E}" srcOrd="0" destOrd="0" presId="urn:microsoft.com/office/officeart/2018/2/layout/IconLabelList"/>
    <dgm:cxn modelId="{0DD63DAA-5B32-4A97-847E-AC87D176F2DC}" srcId="{764468B8-47DC-47C6-8E34-9443EDD2BFF8}" destId="{84EA13E8-07E2-42FB-A11A-E1EB6DBC505D}" srcOrd="1" destOrd="0" parTransId="{57F9F96E-C434-405F-87AA-2670695BC817}" sibTransId="{149381D2-A15F-44FE-A9AB-0F2BFFDB7D8B}"/>
    <dgm:cxn modelId="{C90DD1B9-9BD7-43E4-B6AD-E7C1C26ED0B4}" type="presOf" srcId="{764468B8-47DC-47C6-8E34-9443EDD2BFF8}" destId="{8B66D427-DA46-4F6B-AF99-E27DE5F636B0}" srcOrd="0" destOrd="0" presId="urn:microsoft.com/office/officeart/2018/2/layout/IconLabelList"/>
    <dgm:cxn modelId="{626601C1-410A-487D-9E3A-E3258D54D4E4}" srcId="{764468B8-47DC-47C6-8E34-9443EDD2BFF8}" destId="{5B82BF23-BA92-42D7-B5F2-600712F5F4AE}" srcOrd="2" destOrd="0" parTransId="{C991EB07-2CBB-47DE-B61C-0F7D8FA5B054}" sibTransId="{7C602EB9-6FB5-4129-B701-7165E641B96A}"/>
    <dgm:cxn modelId="{399735C5-9047-4DCC-A18B-47D60D0B6FDA}" type="presParOf" srcId="{8B66D427-DA46-4F6B-AF99-E27DE5F636B0}" destId="{6F36D1A3-8ED2-4646-8D49-EE62E305564A}" srcOrd="0" destOrd="0" presId="urn:microsoft.com/office/officeart/2018/2/layout/IconLabelList"/>
    <dgm:cxn modelId="{ABE1BC36-AAA3-4BA3-8CE4-3DEEE3662BD5}" type="presParOf" srcId="{6F36D1A3-8ED2-4646-8D49-EE62E305564A}" destId="{53E7E850-DF30-4D13-BC17-E3FE4D9BEB5F}" srcOrd="0" destOrd="0" presId="urn:microsoft.com/office/officeart/2018/2/layout/IconLabelList"/>
    <dgm:cxn modelId="{DD215149-66D8-4EE2-B761-F4840F03CEAF}" type="presParOf" srcId="{6F36D1A3-8ED2-4646-8D49-EE62E305564A}" destId="{B079CDBC-CD2C-4D28-8D66-AB0A9D413ECC}" srcOrd="1" destOrd="0" presId="urn:microsoft.com/office/officeart/2018/2/layout/IconLabelList"/>
    <dgm:cxn modelId="{B3612A63-7567-4945-9490-CDA7AE9C08ED}" type="presParOf" srcId="{6F36D1A3-8ED2-4646-8D49-EE62E305564A}" destId="{6422CD4F-D036-47FE-954E-131DFE320ADB}" srcOrd="2" destOrd="0" presId="urn:microsoft.com/office/officeart/2018/2/layout/IconLabelList"/>
    <dgm:cxn modelId="{2496B8AB-CEEF-4803-802E-985F0059FE27}" type="presParOf" srcId="{8B66D427-DA46-4F6B-AF99-E27DE5F636B0}" destId="{62D9FB03-E0D1-4F9E-8B77-957029FA8872}" srcOrd="1" destOrd="0" presId="urn:microsoft.com/office/officeart/2018/2/layout/IconLabelList"/>
    <dgm:cxn modelId="{214DBF72-461B-44C7-BC14-1133C65F6D6A}" type="presParOf" srcId="{8B66D427-DA46-4F6B-AF99-E27DE5F636B0}" destId="{1D9CDD21-14CF-47B8-B372-09B9E4F33501}" srcOrd="2" destOrd="0" presId="urn:microsoft.com/office/officeart/2018/2/layout/IconLabelList"/>
    <dgm:cxn modelId="{8EAB1C9C-53A0-4038-B30B-588CB7FF45F7}" type="presParOf" srcId="{1D9CDD21-14CF-47B8-B372-09B9E4F33501}" destId="{7E1AD1CD-31C4-4BFC-A4F1-C86EC44A66CD}" srcOrd="0" destOrd="0" presId="urn:microsoft.com/office/officeart/2018/2/layout/IconLabelList"/>
    <dgm:cxn modelId="{CB442D06-EC69-413C-8992-0D163DD8C719}" type="presParOf" srcId="{1D9CDD21-14CF-47B8-B372-09B9E4F33501}" destId="{5CA38977-F57E-496C-9D7A-3E4BC2A56B08}" srcOrd="1" destOrd="0" presId="urn:microsoft.com/office/officeart/2018/2/layout/IconLabelList"/>
    <dgm:cxn modelId="{CE575F39-1544-464A-AA42-AA34D404136A}" type="presParOf" srcId="{1D9CDD21-14CF-47B8-B372-09B9E4F33501}" destId="{0394A6D5-2913-44C0-A912-71181FB19D3C}" srcOrd="2" destOrd="0" presId="urn:microsoft.com/office/officeart/2018/2/layout/IconLabelList"/>
    <dgm:cxn modelId="{CBE53458-4CFF-44D1-A4BD-DEF696BC99E0}" type="presParOf" srcId="{8B66D427-DA46-4F6B-AF99-E27DE5F636B0}" destId="{8416081F-5075-4C20-A449-682E1EB5A310}" srcOrd="3" destOrd="0" presId="urn:microsoft.com/office/officeart/2018/2/layout/IconLabelList"/>
    <dgm:cxn modelId="{723906AB-CACA-4916-8B4B-F17E25AE9AA9}" type="presParOf" srcId="{8B66D427-DA46-4F6B-AF99-E27DE5F636B0}" destId="{DB8C40DB-13D7-4242-82A7-2BF81CF942FB}" srcOrd="4" destOrd="0" presId="urn:microsoft.com/office/officeart/2018/2/layout/IconLabelList"/>
    <dgm:cxn modelId="{DD64C0B2-BAB6-4D5D-9F7B-A39A3D99867A}" type="presParOf" srcId="{DB8C40DB-13D7-4242-82A7-2BF81CF942FB}" destId="{82FC26E4-5018-4FEF-A07F-A57F8F0D9456}" srcOrd="0" destOrd="0" presId="urn:microsoft.com/office/officeart/2018/2/layout/IconLabelList"/>
    <dgm:cxn modelId="{FDDE9060-32DD-49A0-8DF4-EBB88A0F7C8F}" type="presParOf" srcId="{DB8C40DB-13D7-4242-82A7-2BF81CF942FB}" destId="{0F50E960-923E-4337-94DE-DC8726D2D27F}" srcOrd="1" destOrd="0" presId="urn:microsoft.com/office/officeart/2018/2/layout/IconLabelList"/>
    <dgm:cxn modelId="{8BB1B930-C845-421C-9512-9BEA2202A3A4}" type="presParOf" srcId="{DB8C40DB-13D7-4242-82A7-2BF81CF942FB}" destId="{FED5A853-ED92-4FED-AA0D-8362FCA1684F}" srcOrd="2" destOrd="0" presId="urn:microsoft.com/office/officeart/2018/2/layout/IconLabelList"/>
    <dgm:cxn modelId="{B604D5AC-C85F-409A-84D3-17D7E770BBFD}" type="presParOf" srcId="{8B66D427-DA46-4F6B-AF99-E27DE5F636B0}" destId="{75EF6EB9-5701-49EA-9C1A-38FB9682EF17}" srcOrd="5" destOrd="0" presId="urn:microsoft.com/office/officeart/2018/2/layout/IconLabelList"/>
    <dgm:cxn modelId="{60392675-A19B-4732-878F-01878DE5DD64}" type="presParOf" srcId="{8B66D427-DA46-4F6B-AF99-E27DE5F636B0}" destId="{19A2505C-E61C-40C6-A384-9723317E1414}" srcOrd="6" destOrd="0" presId="urn:microsoft.com/office/officeart/2018/2/layout/IconLabelList"/>
    <dgm:cxn modelId="{09AFD54E-4D27-42FE-B76A-CA2F0E573877}" type="presParOf" srcId="{19A2505C-E61C-40C6-A384-9723317E1414}" destId="{F0249AF7-2BD0-45D2-A718-012189EEED9A}" srcOrd="0" destOrd="0" presId="urn:microsoft.com/office/officeart/2018/2/layout/IconLabelList"/>
    <dgm:cxn modelId="{D3A56445-4915-4914-9BC5-0BA9D461EE4E}" type="presParOf" srcId="{19A2505C-E61C-40C6-A384-9723317E1414}" destId="{87D11B89-D040-47DE-B742-01CBC90FD3F9}" srcOrd="1" destOrd="0" presId="urn:microsoft.com/office/officeart/2018/2/layout/IconLabelList"/>
    <dgm:cxn modelId="{D6CCA15B-57CD-4C54-BA3F-81B5DB5AB600}" type="presParOf" srcId="{19A2505C-E61C-40C6-A384-9723317E1414}" destId="{E2895B1F-B247-4BAE-90AE-17163395B0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C790B-44FF-403A-874E-1EEE6729AFDF}">
      <dsp:nvSpPr>
        <dsp:cNvPr id="0" name=""/>
        <dsp:cNvSpPr/>
      </dsp:nvSpPr>
      <dsp:spPr>
        <a:xfrm>
          <a:off x="0" y="493"/>
          <a:ext cx="44667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C7FBE-042F-408B-9695-027B6E9E44D5}">
      <dsp:nvSpPr>
        <dsp:cNvPr id="0" name=""/>
        <dsp:cNvSpPr/>
      </dsp:nvSpPr>
      <dsp:spPr>
        <a:xfrm>
          <a:off x="0" y="493"/>
          <a:ext cx="4466744" cy="8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Alfredo Conde</a:t>
          </a:r>
          <a:endParaRPr lang="en-US" sz="3200" kern="1200"/>
        </a:p>
      </dsp:txBody>
      <dsp:txXfrm>
        <a:off x="0" y="493"/>
        <a:ext cx="4466744" cy="807605"/>
      </dsp:txXfrm>
    </dsp:sp>
    <dsp:sp modelId="{A6A1B521-5962-4315-9C78-606F2A47CD46}">
      <dsp:nvSpPr>
        <dsp:cNvPr id="0" name=""/>
        <dsp:cNvSpPr/>
      </dsp:nvSpPr>
      <dsp:spPr>
        <a:xfrm>
          <a:off x="0" y="808098"/>
          <a:ext cx="44667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4280B-269D-4CFA-86FB-9A5C489F7509}">
      <dsp:nvSpPr>
        <dsp:cNvPr id="0" name=""/>
        <dsp:cNvSpPr/>
      </dsp:nvSpPr>
      <dsp:spPr>
        <a:xfrm>
          <a:off x="0" y="808098"/>
          <a:ext cx="4466744" cy="8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Charlène Veneau</a:t>
          </a:r>
          <a:endParaRPr lang="en-US" sz="3200" kern="1200"/>
        </a:p>
      </dsp:txBody>
      <dsp:txXfrm>
        <a:off x="0" y="808098"/>
        <a:ext cx="4466744" cy="807605"/>
      </dsp:txXfrm>
    </dsp:sp>
    <dsp:sp modelId="{0C4C1D20-86F1-4C8A-9392-9C3AC95307AA}">
      <dsp:nvSpPr>
        <dsp:cNvPr id="0" name=""/>
        <dsp:cNvSpPr/>
      </dsp:nvSpPr>
      <dsp:spPr>
        <a:xfrm>
          <a:off x="0" y="1615704"/>
          <a:ext cx="44667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167A8-4FB4-4917-9A99-FE5D804366E2}">
      <dsp:nvSpPr>
        <dsp:cNvPr id="0" name=""/>
        <dsp:cNvSpPr/>
      </dsp:nvSpPr>
      <dsp:spPr>
        <a:xfrm>
          <a:off x="0" y="1615704"/>
          <a:ext cx="4466744" cy="8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Alexandre Bouchonnier</a:t>
          </a:r>
          <a:endParaRPr lang="en-US" sz="3200" kern="1200"/>
        </a:p>
      </dsp:txBody>
      <dsp:txXfrm>
        <a:off x="0" y="1615704"/>
        <a:ext cx="4466744" cy="807605"/>
      </dsp:txXfrm>
    </dsp:sp>
    <dsp:sp modelId="{D2DB978C-A755-420E-A936-6DA885735CC4}">
      <dsp:nvSpPr>
        <dsp:cNvPr id="0" name=""/>
        <dsp:cNvSpPr/>
      </dsp:nvSpPr>
      <dsp:spPr>
        <a:xfrm>
          <a:off x="0" y="2423310"/>
          <a:ext cx="44667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2C32F-29BF-485A-B2B6-EA95513078BD}">
      <dsp:nvSpPr>
        <dsp:cNvPr id="0" name=""/>
        <dsp:cNvSpPr/>
      </dsp:nvSpPr>
      <dsp:spPr>
        <a:xfrm>
          <a:off x="0" y="2423310"/>
          <a:ext cx="4466744" cy="8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Claire Savelli</a:t>
          </a:r>
          <a:endParaRPr lang="en-US" sz="3200" kern="1200"/>
        </a:p>
      </dsp:txBody>
      <dsp:txXfrm>
        <a:off x="0" y="2423310"/>
        <a:ext cx="4466744" cy="807605"/>
      </dsp:txXfrm>
    </dsp:sp>
    <dsp:sp modelId="{344ECEBF-8719-4F12-8F92-97DBE59C34BE}">
      <dsp:nvSpPr>
        <dsp:cNvPr id="0" name=""/>
        <dsp:cNvSpPr/>
      </dsp:nvSpPr>
      <dsp:spPr>
        <a:xfrm>
          <a:off x="0" y="3230916"/>
          <a:ext cx="44667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28D0D-0FC2-425E-8B52-A6CC0DD14575}">
      <dsp:nvSpPr>
        <dsp:cNvPr id="0" name=""/>
        <dsp:cNvSpPr/>
      </dsp:nvSpPr>
      <dsp:spPr>
        <a:xfrm>
          <a:off x="0" y="3230916"/>
          <a:ext cx="4466744" cy="8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Mara Chlechowitz</a:t>
          </a:r>
          <a:endParaRPr lang="en-US" sz="3200" kern="1200"/>
        </a:p>
      </dsp:txBody>
      <dsp:txXfrm>
        <a:off x="0" y="3230916"/>
        <a:ext cx="4466744" cy="807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FBE-9DD0-487C-9811-DBE211C107CF}">
      <dsp:nvSpPr>
        <dsp:cNvPr id="0" name=""/>
        <dsp:cNvSpPr/>
      </dsp:nvSpPr>
      <dsp:spPr>
        <a:xfrm>
          <a:off x="0" y="510"/>
          <a:ext cx="4695825" cy="11950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6310B-B5C7-41E9-8B76-EE6A4F3E935A}">
      <dsp:nvSpPr>
        <dsp:cNvPr id="0" name=""/>
        <dsp:cNvSpPr/>
      </dsp:nvSpPr>
      <dsp:spPr>
        <a:xfrm>
          <a:off x="361516" y="269407"/>
          <a:ext cx="657302" cy="657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8C07B-C4B5-4DC2-9E35-2A829799F3C7}">
      <dsp:nvSpPr>
        <dsp:cNvPr id="0" name=""/>
        <dsp:cNvSpPr/>
      </dsp:nvSpPr>
      <dsp:spPr>
        <a:xfrm>
          <a:off x="1380335" y="510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Italy is the 7th largest export economy in the world </a:t>
          </a:r>
          <a:endParaRPr lang="en-US" sz="1400" kern="1200"/>
        </a:p>
      </dsp:txBody>
      <dsp:txXfrm>
        <a:off x="1380335" y="510"/>
        <a:ext cx="3315489" cy="1195095"/>
      </dsp:txXfrm>
    </dsp:sp>
    <dsp:sp modelId="{A5E04CE2-4D39-4D7D-B946-F0A7F7CCFA18}">
      <dsp:nvSpPr>
        <dsp:cNvPr id="0" name=""/>
        <dsp:cNvSpPr/>
      </dsp:nvSpPr>
      <dsp:spPr>
        <a:xfrm>
          <a:off x="0" y="1494380"/>
          <a:ext cx="4695825" cy="11950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A2C10-4D4F-495F-835B-AE61BE06F390}">
      <dsp:nvSpPr>
        <dsp:cNvPr id="0" name=""/>
        <dsp:cNvSpPr/>
      </dsp:nvSpPr>
      <dsp:spPr>
        <a:xfrm>
          <a:off x="361516" y="1763276"/>
          <a:ext cx="657302" cy="657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867AB-164F-4B93-9A22-21A3DAE88F67}">
      <dsp:nvSpPr>
        <dsp:cNvPr id="0" name=""/>
        <dsp:cNvSpPr/>
      </dsp:nvSpPr>
      <dsp:spPr>
        <a:xfrm>
          <a:off x="1380335" y="1494380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In 2017, Italy exported $482B and imported $441B, resulting in a positive trade balance of $40.8B</a:t>
          </a:r>
          <a:endParaRPr lang="en-US" sz="1400" kern="1200"/>
        </a:p>
      </dsp:txBody>
      <dsp:txXfrm>
        <a:off x="1380335" y="1494380"/>
        <a:ext cx="3315489" cy="1195095"/>
      </dsp:txXfrm>
    </dsp:sp>
    <dsp:sp modelId="{519CE36A-03BD-484B-8B3E-18E7FC123109}">
      <dsp:nvSpPr>
        <dsp:cNvPr id="0" name=""/>
        <dsp:cNvSpPr/>
      </dsp:nvSpPr>
      <dsp:spPr>
        <a:xfrm>
          <a:off x="0" y="2988249"/>
          <a:ext cx="4695825" cy="11950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4F8EC-BA27-4B0A-9A7F-5CEF5E55BE1D}">
      <dsp:nvSpPr>
        <dsp:cNvPr id="0" name=""/>
        <dsp:cNvSpPr/>
      </dsp:nvSpPr>
      <dsp:spPr>
        <a:xfrm>
          <a:off x="361516" y="3257146"/>
          <a:ext cx="657302" cy="657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43414-600D-4407-BE33-131CB75FAAFE}">
      <dsp:nvSpPr>
        <dsp:cNvPr id="0" name=""/>
        <dsp:cNvSpPr/>
      </dsp:nvSpPr>
      <dsp:spPr>
        <a:xfrm>
          <a:off x="1380335" y="2988249"/>
          <a:ext cx="3315489" cy="119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81" tIns="126481" rIns="126481" bIns="12648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 top </a:t>
          </a:r>
          <a:r>
            <a:rPr lang="en-GB" sz="1400" b="1" kern="1200"/>
            <a:t>exports</a:t>
          </a:r>
          <a:r>
            <a:rPr lang="en-GB" sz="1400" kern="1200"/>
            <a:t> of Italy are </a:t>
          </a:r>
          <a:r>
            <a:rPr lang="en-GB" sz="1400" kern="1200">
              <a:hlinkClick xmlns:r="http://schemas.openxmlformats.org/officeDocument/2006/relationships" r:id="rId7"/>
            </a:rPr>
            <a:t>Packaged Medicaments</a:t>
          </a:r>
          <a:r>
            <a:rPr lang="en-GB" sz="1400" kern="1200"/>
            <a:t> ($21.7B), </a:t>
          </a:r>
          <a:r>
            <a:rPr lang="en-GB" sz="1400" kern="1200">
              <a:hlinkClick xmlns:r="http://schemas.openxmlformats.org/officeDocument/2006/relationships" r:id="rId8"/>
            </a:rPr>
            <a:t>Cars</a:t>
          </a:r>
          <a:r>
            <a:rPr lang="en-GB" sz="1400" kern="1200"/>
            <a:t> ($18.5B), </a:t>
          </a:r>
          <a:r>
            <a:rPr lang="en-GB" sz="1400" kern="1200">
              <a:hlinkClick xmlns:r="http://schemas.openxmlformats.org/officeDocument/2006/relationships" r:id="rId9"/>
            </a:rPr>
            <a:t>Refined Petroleum</a:t>
          </a:r>
          <a:r>
            <a:rPr lang="en-GB" sz="1400" kern="1200"/>
            <a:t> ($13.7B), </a:t>
          </a:r>
          <a:r>
            <a:rPr lang="en-GB" sz="1400" kern="1200">
              <a:hlinkClick xmlns:r="http://schemas.openxmlformats.org/officeDocument/2006/relationships" r:id="rId10"/>
            </a:rPr>
            <a:t>Vehicle Parts</a:t>
          </a:r>
          <a:r>
            <a:rPr lang="en-GB" sz="1400" kern="1200"/>
            <a:t> ($13.2B) and </a:t>
          </a:r>
          <a:r>
            <a:rPr lang="en-GB" sz="1400" kern="1200">
              <a:hlinkClick xmlns:r="http://schemas.openxmlformats.org/officeDocument/2006/relationships" r:id="rId11"/>
            </a:rPr>
            <a:t>Valves</a:t>
          </a:r>
          <a:r>
            <a:rPr lang="en-GB" sz="1400" kern="1200"/>
            <a:t> ($7.73B)</a:t>
          </a:r>
          <a:endParaRPr lang="en-US" sz="1400" kern="1200"/>
        </a:p>
      </dsp:txBody>
      <dsp:txXfrm>
        <a:off x="1380335" y="2988249"/>
        <a:ext cx="3315489" cy="1195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0231E-FA11-4806-9FBD-BBC1420C34D3}">
      <dsp:nvSpPr>
        <dsp:cNvPr id="0" name=""/>
        <dsp:cNvSpPr/>
      </dsp:nvSpPr>
      <dsp:spPr>
        <a:xfrm>
          <a:off x="1902756" y="22073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05350-8082-4D55-8CED-12047497F818}">
      <dsp:nvSpPr>
        <dsp:cNvPr id="0" name=""/>
        <dsp:cNvSpPr/>
      </dsp:nvSpPr>
      <dsp:spPr>
        <a:xfrm>
          <a:off x="2217193" y="336511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C58AA-9153-474F-B3E4-0F1963ADFA66}">
      <dsp:nvSpPr>
        <dsp:cNvPr id="0" name=""/>
        <dsp:cNvSpPr/>
      </dsp:nvSpPr>
      <dsp:spPr>
        <a:xfrm>
          <a:off x="1431099" y="195707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GDP of Germany : $3.68T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 GDP per capita : $50.6k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In 2017</a:t>
          </a:r>
          <a:endParaRPr lang="en-US" sz="1200" kern="1200"/>
        </a:p>
      </dsp:txBody>
      <dsp:txXfrm>
        <a:off x="1431099" y="1957073"/>
        <a:ext cx="2418750" cy="720000"/>
      </dsp:txXfrm>
    </dsp:sp>
    <dsp:sp modelId="{74AC3F8B-3597-4016-9433-A5C309FCF77D}">
      <dsp:nvSpPr>
        <dsp:cNvPr id="0" name=""/>
        <dsp:cNvSpPr/>
      </dsp:nvSpPr>
      <dsp:spPr>
        <a:xfrm>
          <a:off x="4744787" y="22073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2B1B9-7192-4F64-A0E6-56F417903F71}">
      <dsp:nvSpPr>
        <dsp:cNvPr id="0" name=""/>
        <dsp:cNvSpPr/>
      </dsp:nvSpPr>
      <dsp:spPr>
        <a:xfrm>
          <a:off x="5059224" y="336511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1ED1D-218E-4F12-B58A-743F2892F1E7}">
      <dsp:nvSpPr>
        <dsp:cNvPr id="0" name=""/>
        <dsp:cNvSpPr/>
      </dsp:nvSpPr>
      <dsp:spPr>
        <a:xfrm>
          <a:off x="4273131" y="195707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2nd largest exporting country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3rd in terms of importation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in the world</a:t>
          </a:r>
          <a:endParaRPr lang="en-US" sz="1200" kern="1200"/>
        </a:p>
      </dsp:txBody>
      <dsp:txXfrm>
        <a:off x="4273131" y="1957073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B9AF-CC2A-4B3C-B7E3-5DCF9A129A61}">
      <dsp:nvSpPr>
        <dsp:cNvPr id="0" name=""/>
        <dsp:cNvSpPr/>
      </dsp:nvSpPr>
      <dsp:spPr>
        <a:xfrm>
          <a:off x="1730232" y="15247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7F392-BA0D-44BB-8285-AC11BD0AD416}">
      <dsp:nvSpPr>
        <dsp:cNvPr id="0" name=""/>
        <dsp:cNvSpPr/>
      </dsp:nvSpPr>
      <dsp:spPr>
        <a:xfrm>
          <a:off x="1993482" y="278497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D7F1B-75BF-469D-8892-82C0287FE6FE}">
      <dsp:nvSpPr>
        <dsp:cNvPr id="0" name=""/>
        <dsp:cNvSpPr/>
      </dsp:nvSpPr>
      <dsp:spPr>
        <a:xfrm>
          <a:off x="1335357" y="163524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Minimum wage</a:t>
          </a:r>
          <a:endParaRPr lang="en-US" sz="1900" kern="1200"/>
        </a:p>
      </dsp:txBody>
      <dsp:txXfrm>
        <a:off x="1335357" y="1635248"/>
        <a:ext cx="2025000" cy="720000"/>
      </dsp:txXfrm>
    </dsp:sp>
    <dsp:sp modelId="{78A91C43-8F6B-46E3-9B17-E497A83A43E6}">
      <dsp:nvSpPr>
        <dsp:cNvPr id="0" name=""/>
        <dsp:cNvSpPr/>
      </dsp:nvSpPr>
      <dsp:spPr>
        <a:xfrm>
          <a:off x="4109607" y="15247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900AA-387F-4E9D-90CE-9329D4ED6270}">
      <dsp:nvSpPr>
        <dsp:cNvPr id="0" name=""/>
        <dsp:cNvSpPr/>
      </dsp:nvSpPr>
      <dsp:spPr>
        <a:xfrm>
          <a:off x="4372857" y="278497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3BA84-80D8-4277-887C-5CE49855CC44}">
      <dsp:nvSpPr>
        <dsp:cNvPr id="0" name=""/>
        <dsp:cNvSpPr/>
      </dsp:nvSpPr>
      <dsp:spPr>
        <a:xfrm>
          <a:off x="3714732" y="163524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Low production costs</a:t>
          </a:r>
          <a:endParaRPr lang="en-US" sz="1900" kern="1200"/>
        </a:p>
      </dsp:txBody>
      <dsp:txXfrm>
        <a:off x="3714732" y="1635248"/>
        <a:ext cx="2025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4B340-F783-4A48-B62B-E3E15AED66BA}">
      <dsp:nvSpPr>
        <dsp:cNvPr id="0" name=""/>
        <dsp:cNvSpPr/>
      </dsp:nvSpPr>
      <dsp:spPr>
        <a:xfrm>
          <a:off x="1730232" y="15247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62D7C-E54A-4DA2-80A4-E86A0F8C98B3}">
      <dsp:nvSpPr>
        <dsp:cNvPr id="0" name=""/>
        <dsp:cNvSpPr/>
      </dsp:nvSpPr>
      <dsp:spPr>
        <a:xfrm>
          <a:off x="1993482" y="278497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F586F-EF86-4EA3-B4BF-27C289B90E9A}">
      <dsp:nvSpPr>
        <dsp:cNvPr id="0" name=""/>
        <dsp:cNvSpPr/>
      </dsp:nvSpPr>
      <dsp:spPr>
        <a:xfrm>
          <a:off x="1335357" y="163524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Low unemployment rate </a:t>
          </a:r>
          <a:endParaRPr lang="en-US" sz="1600" kern="1200"/>
        </a:p>
      </dsp:txBody>
      <dsp:txXfrm>
        <a:off x="1335357" y="1635248"/>
        <a:ext cx="2025000" cy="720000"/>
      </dsp:txXfrm>
    </dsp:sp>
    <dsp:sp modelId="{29DC962E-558C-476C-8784-D93B5A8C0D0C}">
      <dsp:nvSpPr>
        <dsp:cNvPr id="0" name=""/>
        <dsp:cNvSpPr/>
      </dsp:nvSpPr>
      <dsp:spPr>
        <a:xfrm>
          <a:off x="4109607" y="15247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72099-D2DF-48B3-BA4D-C66FD7216A64}">
      <dsp:nvSpPr>
        <dsp:cNvPr id="0" name=""/>
        <dsp:cNvSpPr/>
      </dsp:nvSpPr>
      <dsp:spPr>
        <a:xfrm>
          <a:off x="4372857" y="278497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85CA2-703F-432C-95A2-A0BE080808C8}">
      <dsp:nvSpPr>
        <dsp:cNvPr id="0" name=""/>
        <dsp:cNvSpPr/>
      </dsp:nvSpPr>
      <dsp:spPr>
        <a:xfrm>
          <a:off x="3714732" y="163524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Labor cost </a:t>
          </a:r>
          <a:endParaRPr lang="en-US" sz="1600" kern="1200"/>
        </a:p>
      </dsp:txBody>
      <dsp:txXfrm>
        <a:off x="3714732" y="1635248"/>
        <a:ext cx="202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249C7-FDB5-4A83-966A-A771EA65AE7A}">
      <dsp:nvSpPr>
        <dsp:cNvPr id="0" name=""/>
        <dsp:cNvSpPr/>
      </dsp:nvSpPr>
      <dsp:spPr>
        <a:xfrm>
          <a:off x="411869" y="455817"/>
          <a:ext cx="433261" cy="43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F5EC-7A8A-43B7-974C-B9316E51DFB5}">
      <dsp:nvSpPr>
        <dsp:cNvPr id="0" name=""/>
        <dsp:cNvSpPr/>
      </dsp:nvSpPr>
      <dsp:spPr>
        <a:xfrm>
          <a:off x="9555" y="951810"/>
          <a:ext cx="1237891" cy="93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Changing global production </a:t>
          </a:r>
          <a:endParaRPr lang="en-US" sz="1400" kern="1200"/>
        </a:p>
      </dsp:txBody>
      <dsp:txXfrm>
        <a:off x="9555" y="951810"/>
        <a:ext cx="1237891" cy="931565"/>
      </dsp:txXfrm>
    </dsp:sp>
    <dsp:sp modelId="{C734D3AF-879F-4844-8F76-71BCA7F4926B}">
      <dsp:nvSpPr>
        <dsp:cNvPr id="0" name=""/>
        <dsp:cNvSpPr/>
      </dsp:nvSpPr>
      <dsp:spPr>
        <a:xfrm>
          <a:off x="9555" y="1912553"/>
          <a:ext cx="1237891" cy="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39B53-0F14-4F6D-81C1-A7880CE57E15}">
      <dsp:nvSpPr>
        <dsp:cNvPr id="0" name=""/>
        <dsp:cNvSpPr/>
      </dsp:nvSpPr>
      <dsp:spPr>
        <a:xfrm>
          <a:off x="1866391" y="455817"/>
          <a:ext cx="433261" cy="43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2B4E9-16E5-4630-9930-2397825B7011}">
      <dsp:nvSpPr>
        <dsp:cNvPr id="0" name=""/>
        <dsp:cNvSpPr/>
      </dsp:nvSpPr>
      <dsp:spPr>
        <a:xfrm>
          <a:off x="1464077" y="951810"/>
          <a:ext cx="1237891" cy="93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High ULC and drop in TFP</a:t>
          </a:r>
          <a:endParaRPr lang="en-US" sz="1400" kern="1200"/>
        </a:p>
      </dsp:txBody>
      <dsp:txXfrm>
        <a:off x="1464077" y="951810"/>
        <a:ext cx="1237891" cy="931565"/>
      </dsp:txXfrm>
    </dsp:sp>
    <dsp:sp modelId="{515EC93D-550F-4EC3-9F74-440E9D547C52}">
      <dsp:nvSpPr>
        <dsp:cNvPr id="0" name=""/>
        <dsp:cNvSpPr/>
      </dsp:nvSpPr>
      <dsp:spPr>
        <a:xfrm>
          <a:off x="1464077" y="1912553"/>
          <a:ext cx="1237891" cy="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E00D-7C04-4793-BD15-3436C4F4EA67}">
      <dsp:nvSpPr>
        <dsp:cNvPr id="0" name=""/>
        <dsp:cNvSpPr/>
      </dsp:nvSpPr>
      <dsp:spPr>
        <a:xfrm>
          <a:off x="3320914" y="455817"/>
          <a:ext cx="433261" cy="43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1CD51-1B2F-49ED-AC65-333061BED53F}">
      <dsp:nvSpPr>
        <dsp:cNvPr id="0" name=""/>
        <dsp:cNvSpPr/>
      </dsp:nvSpPr>
      <dsp:spPr>
        <a:xfrm>
          <a:off x="2918599" y="951810"/>
          <a:ext cx="1237891" cy="93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Price and Cost-Competitiveness Issues </a:t>
          </a:r>
          <a:endParaRPr lang="en-US" sz="1400" kern="1200"/>
        </a:p>
      </dsp:txBody>
      <dsp:txXfrm>
        <a:off x="2918599" y="951810"/>
        <a:ext cx="1237891" cy="931565"/>
      </dsp:txXfrm>
    </dsp:sp>
    <dsp:sp modelId="{5335301B-FA00-4665-8B30-EC70A9295F8D}">
      <dsp:nvSpPr>
        <dsp:cNvPr id="0" name=""/>
        <dsp:cNvSpPr/>
      </dsp:nvSpPr>
      <dsp:spPr>
        <a:xfrm>
          <a:off x="2918599" y="1912553"/>
          <a:ext cx="1237891" cy="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DA08A-4F6F-435F-B1CA-ABCF0EE3EC26}">
      <dsp:nvSpPr>
        <dsp:cNvPr id="0" name=""/>
        <dsp:cNvSpPr/>
      </dsp:nvSpPr>
      <dsp:spPr>
        <a:xfrm>
          <a:off x="4775436" y="455817"/>
          <a:ext cx="433261" cy="43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1326-7EE1-48CF-B18E-9B941B0DB2BE}">
      <dsp:nvSpPr>
        <dsp:cNvPr id="0" name=""/>
        <dsp:cNvSpPr/>
      </dsp:nvSpPr>
      <dsp:spPr>
        <a:xfrm>
          <a:off x="4373121" y="951810"/>
          <a:ext cx="1237891" cy="93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Trading partners reformed productivity measures </a:t>
          </a:r>
          <a:endParaRPr lang="en-US" sz="1400" kern="1200"/>
        </a:p>
      </dsp:txBody>
      <dsp:txXfrm>
        <a:off x="4373121" y="951810"/>
        <a:ext cx="1237891" cy="931565"/>
      </dsp:txXfrm>
    </dsp:sp>
    <dsp:sp modelId="{74014DF6-B16E-4D7E-B880-A873AC8A2115}">
      <dsp:nvSpPr>
        <dsp:cNvPr id="0" name=""/>
        <dsp:cNvSpPr/>
      </dsp:nvSpPr>
      <dsp:spPr>
        <a:xfrm>
          <a:off x="4373121" y="1912553"/>
          <a:ext cx="1237891" cy="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A2289-F5F7-4F3A-A9F5-14E3826BF59C}">
      <dsp:nvSpPr>
        <dsp:cNvPr id="0" name=""/>
        <dsp:cNvSpPr/>
      </dsp:nvSpPr>
      <dsp:spPr>
        <a:xfrm>
          <a:off x="6229958" y="455817"/>
          <a:ext cx="433261" cy="43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80BBD-6CDC-41D5-A49A-77900A89C05C}">
      <dsp:nvSpPr>
        <dsp:cNvPr id="0" name=""/>
        <dsp:cNvSpPr/>
      </dsp:nvSpPr>
      <dsp:spPr>
        <a:xfrm>
          <a:off x="5827643" y="951810"/>
          <a:ext cx="1237891" cy="93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Market Share </a:t>
          </a:r>
          <a:endParaRPr lang="en-US" sz="1400" kern="1200"/>
        </a:p>
      </dsp:txBody>
      <dsp:txXfrm>
        <a:off x="5827643" y="951810"/>
        <a:ext cx="1237891" cy="931565"/>
      </dsp:txXfrm>
    </dsp:sp>
    <dsp:sp modelId="{BD4B7764-98C5-438A-A230-5F3902BAFA7D}">
      <dsp:nvSpPr>
        <dsp:cNvPr id="0" name=""/>
        <dsp:cNvSpPr/>
      </dsp:nvSpPr>
      <dsp:spPr>
        <a:xfrm>
          <a:off x="5827643" y="1912553"/>
          <a:ext cx="1237891" cy="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7E850-DF30-4D13-BC17-E3FE4D9BEB5F}">
      <dsp:nvSpPr>
        <dsp:cNvPr id="0" name=""/>
        <dsp:cNvSpPr/>
      </dsp:nvSpPr>
      <dsp:spPr>
        <a:xfrm>
          <a:off x="1081079" y="177158"/>
          <a:ext cx="701630" cy="70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CD4F-D036-47FE-954E-131DFE320ADB}">
      <dsp:nvSpPr>
        <dsp:cNvPr id="0" name=""/>
        <dsp:cNvSpPr/>
      </dsp:nvSpPr>
      <dsp:spPr>
        <a:xfrm>
          <a:off x="652304" y="1136930"/>
          <a:ext cx="1559179" cy="76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solidFill>
                <a:schemeClr val="bg1"/>
              </a:solidFill>
            </a:rPr>
            <a:t>Competitiveness has decreased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652304" y="1136930"/>
        <a:ext cx="1559179" cy="760100"/>
      </dsp:txXfrm>
    </dsp:sp>
    <dsp:sp modelId="{7E1AD1CD-31C4-4BFC-A4F1-C86EC44A66CD}">
      <dsp:nvSpPr>
        <dsp:cNvPr id="0" name=""/>
        <dsp:cNvSpPr/>
      </dsp:nvSpPr>
      <dsp:spPr>
        <a:xfrm>
          <a:off x="2913115" y="177158"/>
          <a:ext cx="701630" cy="70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4A6D5-2913-44C0-A912-71181FB19D3C}">
      <dsp:nvSpPr>
        <dsp:cNvPr id="0" name=""/>
        <dsp:cNvSpPr/>
      </dsp:nvSpPr>
      <dsp:spPr>
        <a:xfrm>
          <a:off x="2484340" y="1136930"/>
          <a:ext cx="1559179" cy="76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>
              <a:solidFill>
                <a:schemeClr val="bg1"/>
              </a:solidFill>
            </a:rPr>
            <a:t>Non-price indicators like quality, innovation and flexibility of the small-medium sized firms have ensured successful Italian exports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84340" y="1136930"/>
        <a:ext cx="1559179" cy="760100"/>
      </dsp:txXfrm>
    </dsp:sp>
    <dsp:sp modelId="{82FC26E4-5018-4FEF-A07F-A57F8F0D9456}">
      <dsp:nvSpPr>
        <dsp:cNvPr id="0" name=""/>
        <dsp:cNvSpPr/>
      </dsp:nvSpPr>
      <dsp:spPr>
        <a:xfrm>
          <a:off x="1081079" y="2286825"/>
          <a:ext cx="701630" cy="701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5A853-ED92-4FED-AA0D-8362FCA1684F}">
      <dsp:nvSpPr>
        <dsp:cNvPr id="0" name=""/>
        <dsp:cNvSpPr/>
      </dsp:nvSpPr>
      <dsp:spPr>
        <a:xfrm>
          <a:off x="652304" y="3246596"/>
          <a:ext cx="1559179" cy="76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Innovation important in output growth and Italian companies have a good capacity for adaptation and resilience </a:t>
          </a:r>
        </a:p>
      </dsp:txBody>
      <dsp:txXfrm>
        <a:off x="652304" y="3246596"/>
        <a:ext cx="1559179" cy="760100"/>
      </dsp:txXfrm>
    </dsp:sp>
    <dsp:sp modelId="{F0249AF7-2BD0-45D2-A718-012189EEED9A}">
      <dsp:nvSpPr>
        <dsp:cNvPr id="0" name=""/>
        <dsp:cNvSpPr/>
      </dsp:nvSpPr>
      <dsp:spPr>
        <a:xfrm>
          <a:off x="2913115" y="2286825"/>
          <a:ext cx="701630" cy="701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95B1F-B247-4BAE-90AE-17163395B05E}">
      <dsp:nvSpPr>
        <dsp:cNvPr id="0" name=""/>
        <dsp:cNvSpPr/>
      </dsp:nvSpPr>
      <dsp:spPr>
        <a:xfrm>
          <a:off x="2484340" y="3246596"/>
          <a:ext cx="1559179" cy="76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Italian exporting firms have adapted to decreased global demand</a:t>
          </a:r>
        </a:p>
      </dsp:txBody>
      <dsp:txXfrm>
        <a:off x="2484340" y="3246596"/>
        <a:ext cx="1559179" cy="76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0.39445</cdr:x>
      <cdr:y>0.34933</cdr:y>
    </cdr:from>
    <cdr:to>
      <cdr:x>0.60555</cdr:x>
      <cdr:y>0.65067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AD3E2067-A472-4586-B3C4-608CE65F7CBF}"/>
            </a:ext>
          </a:extLst>
        </cdr:cNvPr>
        <cdr:cNvSpPr txBox="1"/>
      </cdr:nvSpPr>
      <cdr:spPr>
        <a:xfrm xmlns:a="http://schemas.openxmlformats.org/drawingml/2006/main">
          <a:off x="1708657" y="10599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ec.world/en/profile/hs92/300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ec.world/en/profile/hs92/8703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c.world/en/profile/hs92/870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ec.world/en/profile/hs92/2709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563511f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563511f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56b8d32e2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56b8d32e2_6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b5b8381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b5b8381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56b8d32e2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56b8d32e2_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b5b83815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b5b83815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56b8d32e2_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56b8d32e2_6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b5b83815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b5b83815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b5b83815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b5b83815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5b838152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b5b838152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78103b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78103b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6b8d32e2_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6b8d32e2_7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897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578103b1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578103b1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63511f9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63511f9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b5b838152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b5b838152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63511f9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63511f9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63511f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63511f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63511f9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63511f9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563511f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563511f9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b5b838152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b5b838152_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556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6b8d32e2_7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6b8d32e2_7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b5b838152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b5b838152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512fd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512fd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b512fd6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b512fd6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563511f9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563511f9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512fd60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512fd60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b5b838152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b5b838152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b5b838152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b5b838152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b5b838152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b5b838152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712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567b61d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567b61d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567b61d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567b61d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b5b838152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b5b838152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63511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63511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63511f9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63511f9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en-US" sz="1100" dirty="0"/>
              <a:t>In 2017 Italy exported $482B, making it the 7th largest exporter in the world.</a:t>
            </a: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lang="en-US" sz="11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100" dirty="0"/>
              <a:t>The most recent exports are led by</a:t>
            </a:r>
            <a:r>
              <a:rPr lang="en-US" sz="1100" dirty="0">
                <a:uFill>
                  <a:noFill/>
                </a:uFill>
                <a:hlinkClick r:id="rId3"/>
              </a:rPr>
              <a:t> Packaged Medicaments</a:t>
            </a:r>
            <a:r>
              <a:rPr lang="en-US" sz="1100" dirty="0"/>
              <a:t> which represent 4.5% of the total exports of Italy,  followed by</a:t>
            </a:r>
            <a:r>
              <a:rPr lang="en-US" sz="1100" dirty="0">
                <a:uFill>
                  <a:noFill/>
                </a:uFill>
                <a:hlinkClick r:id="rId4"/>
              </a:rPr>
              <a:t> Cars</a:t>
            </a:r>
            <a:r>
              <a:rPr lang="en-US" sz="1100" dirty="0"/>
              <a:t>, which account for 3.83%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6fe3fc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6fe3fcd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/>
              <a:t>In 2017 Italy imported $441B, making it the 10th largest importer in the world. During the last five years the imports of Italy have decreased at an annualized rate of -1.4%, from $474B in 2012 to $441B in 2017. The most recent imports are led by </a:t>
            </a:r>
            <a:r>
              <a:rPr lang="en-US" sz="1100" dirty="0">
                <a:uFill>
                  <a:noFill/>
                </a:uFill>
                <a:hlinkClick r:id="rId3"/>
              </a:rPr>
              <a:t>Cars</a:t>
            </a:r>
            <a:r>
              <a:rPr lang="en-US" sz="1100" dirty="0"/>
              <a:t> which represent 7.06% of the total imports of Italy, followed by </a:t>
            </a:r>
            <a:r>
              <a:rPr lang="en-US" sz="1100" dirty="0">
                <a:uFill>
                  <a:noFill/>
                </a:uFill>
                <a:hlinkClick r:id="rId4"/>
              </a:rPr>
              <a:t>Crude Petroleum</a:t>
            </a:r>
            <a:r>
              <a:rPr lang="en-US" sz="1100" dirty="0"/>
              <a:t>, which account for 5.62%.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6fe3fcd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6fe3fcd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63511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63511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530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128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868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719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562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79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823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621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53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18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68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048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61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453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994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044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3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593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3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2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microsoft.com/office/2007/relationships/hdphoto" Target="../media/hdphoto4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microsoft.com/office/2007/relationships/hdphoto" Target="../media/hdphoto3.wdp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lse.ac.uk/europpblog/2018/03/15/poor-productivity-an-italian-perspective/" TargetMode="External"/><Relationship Id="rId3" Type="http://schemas.openxmlformats.org/officeDocument/2006/relationships/hyperlink" Target="https://www.bls.gov/ppi/" TargetMode="External"/><Relationship Id="rId7" Type="http://schemas.openxmlformats.org/officeDocument/2006/relationships/hyperlink" Target="http://www.levyinstitute.org/pubs/wp_651.pdf" TargetMode="External"/><Relationship Id="rId2" Type="http://schemas.openxmlformats.org/officeDocument/2006/relationships/hyperlink" Target="https://stats.oecd.org/glossary/detail.asp?ID=28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cache/metadata/EN/tipser10_esms.htm" TargetMode="External"/><Relationship Id="rId5" Type="http://schemas.openxmlformats.org/officeDocument/2006/relationships/hyperlink" Target="https://www.ecb.europa.eu/home/pdf/research/compnet/20131212/ws_1_giordano_zollino.pdf?41d48e5f4621810b428c12c347d0474c" TargetMode="External"/><Relationship Id="rId4" Type="http://schemas.openxmlformats.org/officeDocument/2006/relationships/hyperlink" Target="https://ssrn.com/abstract=3037246" TargetMode="External"/><Relationship Id="rId9" Type="http://schemas.openxmlformats.org/officeDocument/2006/relationships/hyperlink" Target="https://ec.europa.eu/info/sites/info/files/dp030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ec.world/en/profile/hs92/2711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ec.world/en/profile/hs92/300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oec.world/en/profile/hs92/2709/" TargetMode="External"/><Relationship Id="rId5" Type="http://schemas.openxmlformats.org/officeDocument/2006/relationships/hyperlink" Target="https://oec.world/en/profile/hs92/8703/" TargetMode="External"/><Relationship Id="rId10" Type="http://schemas.openxmlformats.org/officeDocument/2006/relationships/hyperlink" Target="https://oec.world/en/profile/country/de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oec.world/en/profile/hs92/870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69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71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73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4" name="Rectangle 75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77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</a:pPr>
            <a:r>
              <a:rPr lang="en-US" sz="2800"/>
              <a:t>Italian Competitiveness</a:t>
            </a:r>
          </a:p>
        </p:txBody>
      </p:sp>
      <p:graphicFrame>
        <p:nvGraphicFramePr>
          <p:cNvPr id="57" name="Google Shape;55;p13">
            <a:extLst>
              <a:ext uri="{FF2B5EF4-FFF2-40B4-BE49-F238E27FC236}">
                <a16:creationId xmlns:a16="http://schemas.microsoft.com/office/drawing/2014/main" id="{F1CBA0D5-735D-48E9-A25F-29D334C3D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474064"/>
              </p:ext>
            </p:extLst>
          </p:nvPr>
        </p:nvGraphicFramePr>
        <p:xfrm>
          <a:off x="4078131" y="583395"/>
          <a:ext cx="4466744" cy="40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1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4" name="Picture 112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6" name="Picture 114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7" name="Rectangle 116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18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9" name="Rectangle 120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22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41" name="Picture 124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42" name="Rectangle 126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</a:rPr>
              <a:t>Some Issues </a:t>
            </a:r>
          </a:p>
        </p:txBody>
      </p:sp>
      <p:pic>
        <p:nvPicPr>
          <p:cNvPr id="143" name="Picture 128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510241" y="1828373"/>
            <a:ext cx="6835517" cy="23627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Was one of the best growth performers in Europe in the 70s and 80s</a:t>
            </a:r>
          </a:p>
          <a:p>
            <a:pPr marL="1143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Decline in growth during the 90’s → further deepened by 2008 crisis</a:t>
            </a:r>
          </a:p>
          <a:p>
            <a:pPr marL="1143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120% public debt-GDP ratio (2013) → bad for growth compounded with an apparent decrease in competitiveness and productivity </a:t>
            </a:r>
          </a:p>
          <a:p>
            <a:pPr marL="1143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21" name="Rectangle 320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general information</a:t>
            </a:r>
          </a:p>
        </p:txBody>
      </p:sp>
      <p:graphicFrame>
        <p:nvGraphicFramePr>
          <p:cNvPr id="313" name="Google Shape;297;p48">
            <a:extLst>
              <a:ext uri="{FF2B5EF4-FFF2-40B4-BE49-F238E27FC236}">
                <a16:creationId xmlns:a16="http://schemas.microsoft.com/office/drawing/2014/main" id="{DCB71B7B-096D-4766-B081-57692A703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434000"/>
              </p:ext>
            </p:extLst>
          </p:nvPr>
        </p:nvGraphicFramePr>
        <p:xfrm>
          <a:off x="510777" y="1752600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6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" name="Picture 118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308" name="Picture 120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309" name="Rectangle 122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Rectangle 124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1" name="Rectangle 126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2" name="Picture 128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3" name="Rectangle 130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4382" y="0"/>
            <a:ext cx="4569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4" name="Picture 132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249"/>
            <a:ext cx="4800600" cy="139276"/>
          </a:xfrm>
          <a:prstGeom prst="rect">
            <a:avLst/>
          </a:prstGeom>
        </p:spPr>
      </p:pic>
      <p:sp>
        <p:nvSpPr>
          <p:cNvPr id="315" name="Rectangle 134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2181"/>
            <a:ext cx="4808806" cy="18991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Google Shape;302;p49"/>
          <p:cNvSpPr txBox="1">
            <a:spLocks noGrp="1"/>
          </p:cNvSpPr>
          <p:nvPr>
            <p:ph type="title"/>
          </p:nvPr>
        </p:nvSpPr>
        <p:spPr>
          <a:xfrm>
            <a:off x="510241" y="1802423"/>
            <a:ext cx="3894705" cy="1600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5400"/>
              <a:t>Germany - Imports</a:t>
            </a:r>
          </a:p>
        </p:txBody>
      </p:sp>
      <p:pic>
        <p:nvPicPr>
          <p:cNvPr id="304" name="Google Shape;304;p4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052059" y="1309259"/>
            <a:ext cx="3607117" cy="252498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5143500"/>
            <a:chOff x="-3176" y="0"/>
            <a:chExt cx="12192000" cy="6858001"/>
          </a:xfrm>
        </p:grpSpPr>
        <p:sp useBgFill="1">
          <p:nvSpPr>
            <p:cNvPr id="322" name="Rectangle 321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5" name="Rectangle 324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418017"/>
            <a:ext cx="673400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518181" y="3532862"/>
            <a:ext cx="6100108" cy="7051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- Suppliers</a:t>
            </a:r>
          </a:p>
        </p:txBody>
      </p:sp>
      <p:pic>
        <p:nvPicPr>
          <p:cNvPr id="311" name="Google Shape;311;p50"/>
          <p:cNvPicPr preferRelativeResize="0"/>
          <p:nvPr/>
        </p:nvPicPr>
        <p:blipFill rotWithShape="1">
          <a:blip r:embed="rId6"/>
          <a:srcRect r="2" b="1322"/>
          <a:stretch/>
        </p:blipFill>
        <p:spPr>
          <a:xfrm>
            <a:off x="475707" y="480058"/>
            <a:ext cx="8188233" cy="270685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27" name="Rectangle 326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3418017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4657597"/>
            <a:ext cx="6726064" cy="2069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657597"/>
            <a:ext cx="2310214" cy="2069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4382" y="0"/>
            <a:ext cx="4569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249"/>
            <a:ext cx="4800600" cy="139276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2181"/>
            <a:ext cx="4808806" cy="18991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Google Shape;316;p51"/>
          <p:cNvSpPr txBox="1">
            <a:spLocks noGrp="1"/>
          </p:cNvSpPr>
          <p:nvPr>
            <p:ph type="title"/>
          </p:nvPr>
        </p:nvSpPr>
        <p:spPr>
          <a:xfrm>
            <a:off x="510241" y="1802423"/>
            <a:ext cx="3894705" cy="1600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5400"/>
              <a:t>Germany - Exports</a:t>
            </a:r>
          </a:p>
        </p:txBody>
      </p:sp>
      <p:pic>
        <p:nvPicPr>
          <p:cNvPr id="318" name="Google Shape;318;p5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052059" y="992435"/>
            <a:ext cx="3607117" cy="315862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5143500"/>
            <a:chOff x="-3176" y="0"/>
            <a:chExt cx="12192000" cy="6858001"/>
          </a:xfrm>
        </p:grpSpPr>
        <p:sp useBgFill="1">
          <p:nvSpPr>
            <p:cNvPr id="85" name="Rectangle 84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418017"/>
            <a:ext cx="673400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Google Shape;323;p52"/>
          <p:cNvSpPr txBox="1">
            <a:spLocks noGrp="1"/>
          </p:cNvSpPr>
          <p:nvPr>
            <p:ph type="title"/>
          </p:nvPr>
        </p:nvSpPr>
        <p:spPr>
          <a:xfrm>
            <a:off x="518181" y="3532862"/>
            <a:ext cx="6100108" cy="7051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- Customers</a:t>
            </a:r>
          </a:p>
        </p:txBody>
      </p:sp>
      <p:pic>
        <p:nvPicPr>
          <p:cNvPr id="325" name="Google Shape;325;p52"/>
          <p:cNvPicPr preferRelativeResize="0"/>
          <p:nvPr/>
        </p:nvPicPr>
        <p:blipFill rotWithShape="1">
          <a:blip r:embed="rId6"/>
          <a:srcRect r="2" b="2053"/>
          <a:stretch/>
        </p:blipFill>
        <p:spPr>
          <a:xfrm>
            <a:off x="475707" y="480058"/>
            <a:ext cx="8188233" cy="270685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3418017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4657597"/>
            <a:ext cx="6726064" cy="2069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657597"/>
            <a:ext cx="2310214" cy="2069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5143500"/>
            <a:chOff x="-3176" y="0"/>
            <a:chExt cx="12192000" cy="6858001"/>
          </a:xfrm>
        </p:grpSpPr>
        <p:sp useBgFill="1">
          <p:nvSpPr>
            <p:cNvPr id="92" name="Rectangle 91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418017"/>
            <a:ext cx="6734003" cy="1245249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Google Shape;330;p53"/>
          <p:cNvSpPr txBox="1">
            <a:spLocks noGrp="1"/>
          </p:cNvSpPr>
          <p:nvPr>
            <p:ph type="title"/>
          </p:nvPr>
        </p:nvSpPr>
        <p:spPr>
          <a:xfrm>
            <a:off x="518181" y="3532862"/>
            <a:ext cx="6100108" cy="7051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- Trade balance</a:t>
            </a:r>
          </a:p>
        </p:txBody>
      </p:sp>
      <p:pic>
        <p:nvPicPr>
          <p:cNvPr id="332" name="Google Shape;332;p53"/>
          <p:cNvPicPr preferRelativeResize="0"/>
          <p:nvPr/>
        </p:nvPicPr>
        <p:blipFill rotWithShape="1">
          <a:blip r:embed="rId6"/>
          <a:srcRect r="2" b="2053"/>
          <a:stretch/>
        </p:blipFill>
        <p:spPr>
          <a:xfrm>
            <a:off x="475707" y="480058"/>
            <a:ext cx="8188233" cy="270685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3418017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4657597"/>
            <a:ext cx="6726064" cy="2069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657597"/>
            <a:ext cx="2310214" cy="20695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88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43" name="Picture 90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44" name="Picture 92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45" name="Rectangle 94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Rectangle 96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7" name="Rectangle 98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" name="Picture 100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9" name="Rectangle 102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Google Shape;337;p54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- Competitiveness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3600"/>
          </a:p>
        </p:txBody>
      </p:sp>
      <p:sp>
        <p:nvSpPr>
          <p:cNvPr id="350" name="Rectangle 104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Rectangle 106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108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53" name="Picture 110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graphicFrame>
        <p:nvGraphicFramePr>
          <p:cNvPr id="340" name="Google Shape;338;p54">
            <a:extLst>
              <a:ext uri="{FF2B5EF4-FFF2-40B4-BE49-F238E27FC236}">
                <a16:creationId xmlns:a16="http://schemas.microsoft.com/office/drawing/2014/main" id="{39D97DD2-FC13-45AB-A705-9252F4FBE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054966"/>
              </p:ext>
            </p:extLst>
          </p:nvPr>
        </p:nvGraphicFramePr>
        <p:xfrm>
          <a:off x="510778" y="1820608"/>
          <a:ext cx="7075090" cy="237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Google Shape;343;p55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Germany - Productivity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graphicFrame>
        <p:nvGraphicFramePr>
          <p:cNvPr id="346" name="Google Shape;344;p55">
            <a:extLst>
              <a:ext uri="{FF2B5EF4-FFF2-40B4-BE49-F238E27FC236}">
                <a16:creationId xmlns:a16="http://schemas.microsoft.com/office/drawing/2014/main" id="{98DCC0DF-CCC5-4279-99D4-427ABFEE1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039261"/>
              </p:ext>
            </p:extLst>
          </p:nvPr>
        </p:nvGraphicFramePr>
        <p:xfrm>
          <a:off x="510778" y="1820608"/>
          <a:ext cx="7075090" cy="237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6C60E22-7100-4F70-8525-98F7CAE1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14DE8BDE-B19F-4016-B1B0-14871E07A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E3B7621-F03B-4FB5-97B7-BE1E0294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50991" cy="51435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BA32A7D-DCB1-4F3D-97F1-044D6243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5961" cy="51435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23"/>
          <p:cNvSpPr txBox="1">
            <a:spLocks noGrp="1"/>
          </p:cNvSpPr>
          <p:nvPr>
            <p:ph type="ctrTitle"/>
          </p:nvPr>
        </p:nvSpPr>
        <p:spPr>
          <a:xfrm>
            <a:off x="510241" y="364207"/>
            <a:ext cx="4527123" cy="372260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/>
              <a:t>2. The Italian Competitiveness Puzzle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45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A5DABE0-3E4E-4958-A0B5-A011F36AF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010" y="364207"/>
            <a:ext cx="1910625" cy="3722601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000" b="1"/>
              <a:t>Question: How have Italian exports remained strong?</a:t>
            </a:r>
            <a:endParaRPr lang="en-CA" sz="3000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B33E843B-6CE7-4DFF-B50D-4AB50ED6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91997"/>
            <a:ext cx="1202248" cy="108203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77DC4CA4-7111-46A0-BD6A-17D131E4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253746"/>
            <a:ext cx="1202248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5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3" name="Picture 67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94" name="Picture 69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5" name="Rectangle 71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73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7" name="Rectangle 75">
            <a:extLst>
              <a:ext uri="{FF2B5EF4-FFF2-40B4-BE49-F238E27FC236}">
                <a16:creationId xmlns:a16="http://schemas.microsoft.com/office/drawing/2014/main" id="{2E64DAFB-AD9A-4E52-B026-8641CCD67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810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77">
            <a:extLst>
              <a:ext uri="{FF2B5EF4-FFF2-40B4-BE49-F238E27FC236}">
                <a16:creationId xmlns:a16="http://schemas.microsoft.com/office/drawing/2014/main" id="{23B1C8FC-E1FE-470B-AB3B-D4B1D8C9D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10241" y="241299"/>
            <a:ext cx="6942425" cy="63448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b="1"/>
              <a:t>Purpose of this Presentation</a:t>
            </a:r>
          </a:p>
        </p:txBody>
      </p:sp>
      <p:pic>
        <p:nvPicPr>
          <p:cNvPr id="99" name="Picture 79">
            <a:extLst>
              <a:ext uri="{FF2B5EF4-FFF2-40B4-BE49-F238E27FC236}">
                <a16:creationId xmlns:a16="http://schemas.microsoft.com/office/drawing/2014/main" id="{56ED1086-4FBF-41E3-B23D-0AF086E7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2135089"/>
            <a:ext cx="1202248" cy="108203"/>
          </a:xfrm>
          <a:prstGeom prst="rect">
            <a:avLst/>
          </a:prstGeom>
        </p:spPr>
      </p:pic>
      <p:pic>
        <p:nvPicPr>
          <p:cNvPr id="100" name="Picture 81">
            <a:extLst>
              <a:ext uri="{FF2B5EF4-FFF2-40B4-BE49-F238E27FC236}">
                <a16:creationId xmlns:a16="http://schemas.microsoft.com/office/drawing/2014/main" id="{8900C04C-9973-40F3-8121-55AC6A47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8280"/>
            <a:ext cx="7452665" cy="240873"/>
          </a:xfrm>
          <a:prstGeom prst="rect">
            <a:avLst/>
          </a:prstGeom>
        </p:spPr>
      </p:pic>
      <p:sp>
        <p:nvSpPr>
          <p:cNvPr id="101" name="Rectangle 83">
            <a:extLst>
              <a:ext uri="{FF2B5EF4-FFF2-40B4-BE49-F238E27FC236}">
                <a16:creationId xmlns:a16="http://schemas.microsoft.com/office/drawing/2014/main" id="{CD6B57F6-C734-4FDA-9495-94E602DC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7086"/>
            <a:ext cx="7452665" cy="3285915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10240" y="1470724"/>
            <a:ext cx="6450792" cy="256397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Italy appears to be uncompetitive in some dimensions. Why then, is Italy’s exports doing well? </a:t>
            </a:r>
            <a:r>
              <a:rPr lang="en-US" sz="1500">
                <a:solidFill>
                  <a:srgbClr val="FFFFFF"/>
                </a:solidFill>
              </a:rPr>
              <a:t>We will assess price and non-price competitiveness in Italians exports and a market-share analysis to answer this question </a:t>
            </a:r>
          </a:p>
        </p:txBody>
      </p:sp>
      <p:sp>
        <p:nvSpPr>
          <p:cNvPr id="102" name="Rectangle 85">
            <a:extLst>
              <a:ext uri="{FF2B5EF4-FFF2-40B4-BE49-F238E27FC236}">
                <a16:creationId xmlns:a16="http://schemas.microsoft.com/office/drawing/2014/main" id="{D6C984CB-7FE4-4AD0-8CF7-11AD5573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1117086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300"/>
              <a:t>The Italian Competitiveness Puzzle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33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graphicFrame>
        <p:nvGraphicFramePr>
          <p:cNvPr id="126" name="Google Shape;124;p24">
            <a:extLst>
              <a:ext uri="{FF2B5EF4-FFF2-40B4-BE49-F238E27FC236}">
                <a16:creationId xmlns:a16="http://schemas.microsoft.com/office/drawing/2014/main" id="{3348E43A-6058-443B-8C7F-597733A5F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998274"/>
              </p:ext>
            </p:extLst>
          </p:nvPr>
        </p:nvGraphicFramePr>
        <p:xfrm>
          <a:off x="510778" y="1820608"/>
          <a:ext cx="7075090" cy="237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284" y="0"/>
            <a:ext cx="305171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3CBCA-B291-4F57-9350-289313171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9676" y="965196"/>
            <a:ext cx="1662023" cy="3213097"/>
          </a:xfrm>
        </p:spPr>
        <p:txBody>
          <a:bodyPr anchor="ctr">
            <a:normAutofit/>
          </a:bodyPr>
          <a:lstStyle/>
          <a:p>
            <a:pPr algn="l"/>
            <a:endParaRPr lang="en-CA" sz="21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6726063" cy="51435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65D9F-DC03-4CCF-A01C-CB37669A5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65196"/>
            <a:ext cx="5756237" cy="3213097"/>
          </a:xfrm>
        </p:spPr>
        <p:txBody>
          <a:bodyPr anchor="ctr">
            <a:normAutofit/>
          </a:bodyPr>
          <a:lstStyle/>
          <a:p>
            <a:r>
              <a:rPr lang="en-GB" sz="6000"/>
              <a:t>3.Productivity, Innovation and Exports </a:t>
            </a:r>
            <a:endParaRPr lang="en-CA" sz="6000"/>
          </a:p>
        </p:txBody>
      </p:sp>
    </p:spTree>
    <p:extLst>
      <p:ext uri="{BB962C8B-B14F-4D97-AF65-F5344CB8AC3E}">
        <p14:creationId xmlns:p14="http://schemas.microsoft.com/office/powerpoint/2010/main" val="266080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2" name="Rectangle 14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6A96D-0FAB-4AB5-BCF5-DC9E2ABE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/>
              <a:t>Productivity Challenge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EF156-A056-4118-8A22-78916341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41" y="1752654"/>
            <a:ext cx="3698284" cy="269948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Nature of global production is changing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Innovation /sustained output growth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European production converged with American production, up until the ICT Revolution in the 90s.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Since then, there has been a productivity gap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7BD69-0358-4D50-88CB-41A4735A7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800" y="1940548"/>
            <a:ext cx="4804131" cy="195768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8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9224" y="0"/>
            <a:ext cx="25547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9316"/>
            <a:ext cx="6830522" cy="240873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6830523" cy="102614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DE44E-BD58-4F52-AA24-B96EFED4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5596383" cy="81070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Types of Firms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6102-063D-4959-9CFC-032EEAAC3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1577041"/>
            <a:ext cx="5596383" cy="3259278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1400" dirty="0">
                <a:solidFill>
                  <a:srgbClr val="FFFFFF"/>
                </a:solidFill>
              </a:rPr>
              <a:t>ICT revolution is 90’s changed global production → 2 types of firms emerged differentiated by:</a:t>
            </a:r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lang="en-US" sz="1300" b="1" dirty="0"/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Font typeface="+mj-lt"/>
              <a:buAutoNum type="arabicPeriod"/>
            </a:pPr>
            <a:r>
              <a:rPr lang="en-US" sz="1300" b="1" dirty="0"/>
              <a:t>Technological competitiveness</a:t>
            </a:r>
            <a:r>
              <a:rPr lang="en-US" sz="1300" dirty="0"/>
              <a:t>:</a:t>
            </a:r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Font typeface="+mj-lt"/>
              <a:buAutoNum type="arabicPeriod"/>
            </a:pPr>
            <a:endParaRPr lang="en-US" sz="1300" dirty="0"/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US" sz="1300" dirty="0"/>
              <a:t> 	</a:t>
            </a:r>
            <a:r>
              <a:rPr lang="en-GB" sz="1300" dirty="0"/>
              <a:t>→ </a:t>
            </a:r>
            <a:r>
              <a:rPr lang="en-US" sz="1300" dirty="0"/>
              <a:t>R&amp;D leading to developing new products and further innovations </a:t>
            </a:r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Font typeface="+mj-lt"/>
              <a:buAutoNum type="arabicPeriod"/>
            </a:pPr>
            <a:endParaRPr lang="en-US" sz="1300" dirty="0"/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Font typeface="+mj-lt"/>
              <a:buAutoNum type="arabicPeriod" startAt="2"/>
            </a:pPr>
            <a:r>
              <a:rPr lang="en-US" sz="1300" b="1" dirty="0"/>
              <a:t> Cost competitiveness:</a:t>
            </a:r>
            <a:r>
              <a:rPr lang="en-US" sz="1300" dirty="0"/>
              <a:t> </a:t>
            </a:r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GB" sz="1300" dirty="0"/>
              <a:t>	→ </a:t>
            </a:r>
            <a:r>
              <a:rPr lang="en-US" sz="1300" dirty="0"/>
              <a:t>more efficient and intensive factor usage </a:t>
            </a:r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lang="en-US" sz="1300" dirty="0"/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en-GB" sz="1300" dirty="0"/>
              <a:t>	→ </a:t>
            </a:r>
            <a:r>
              <a:rPr lang="en-US" sz="1300" dirty="0"/>
              <a:t>Emerging markets more cost-competitive relative to Italy)</a:t>
            </a:r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Font typeface="+mj-lt"/>
              <a:buAutoNum type="arabicPeriod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45631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300" dirty="0">
                <a:solidFill>
                  <a:srgbClr val="FFFFFF"/>
                </a:solidFill>
              </a:rPr>
              <a:t>Productivity, Innovation and Exports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510241" y="1828373"/>
            <a:ext cx="6835517" cy="23627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Science - based industries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Technology-Scale-Intensive-based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 Resource-Scale-Intensive-based</a:t>
            </a:r>
          </a:p>
          <a:p>
            <a:pPr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Specialized suppliers: small firms that design, develop &amp; produce equipment for production</a:t>
            </a:r>
          </a:p>
          <a:p>
            <a:pPr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Traditional: internal innovation not important, but external innovation for more efficient production is important for competitiveness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9224" y="0"/>
            <a:ext cx="25547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9316"/>
            <a:ext cx="6830522" cy="240873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6830523" cy="102614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559638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</a:rPr>
              <a:t>Italian Export Shares</a:t>
            </a:r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5596383" cy="235655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/>
              <a:t>Italian exports generally focused on </a:t>
            </a:r>
            <a:r>
              <a:rPr lang="en-US" sz="1300" b="1"/>
              <a:t>traditional exports and specialized exports.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300" b="1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/>
              <a:t>-Italy’s exports have remained strong due to global reputation in </a:t>
            </a:r>
            <a:r>
              <a:rPr lang="en-US" sz="1300" b="1"/>
              <a:t>high - quality traditional exports with few substitutes</a:t>
            </a:r>
            <a:endParaRPr lang="en-US" sz="130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30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/>
              <a:t>Italy has many small - medium sized firms in their specialized sector -&gt; flexible to changing global conditions. </a:t>
            </a:r>
            <a:r>
              <a:rPr lang="en-US" sz="1300" b="1"/>
              <a:t>They are organized and are able to innovate production to maintain a high global share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Export Shares </a:t>
            </a:r>
            <a:endParaRPr dirty="0"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dirty="0"/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601" y="1643367"/>
            <a:ext cx="2743450" cy="21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765" y="1686699"/>
            <a:ext cx="2654382" cy="2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B8205BC-D935-4AA2-85B6-37B3CE2E59F2}"/>
              </a:ext>
            </a:extLst>
          </p:cNvPr>
          <p:cNvSpPr/>
          <p:nvPr/>
        </p:nvSpPr>
        <p:spPr>
          <a:xfrm>
            <a:off x="5899388" y="786600"/>
            <a:ext cx="558799" cy="1065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0AE3712-C0CD-4974-AF0F-35CF8AA0EF8D}"/>
              </a:ext>
            </a:extLst>
          </p:cNvPr>
          <p:cNvSpPr/>
          <p:nvPr/>
        </p:nvSpPr>
        <p:spPr>
          <a:xfrm rot="10800000">
            <a:off x="5444535" y="3016139"/>
            <a:ext cx="558799" cy="1175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90">
            <a:extLst>
              <a:ext uri="{FF2B5EF4-FFF2-40B4-BE49-F238E27FC236}">
                <a16:creationId xmlns:a16="http://schemas.microsoft.com/office/drawing/2014/main" id="{06C60E22-7100-4F70-8525-98F7CAE1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92">
            <a:extLst>
              <a:ext uri="{FF2B5EF4-FFF2-40B4-BE49-F238E27FC236}">
                <a16:creationId xmlns:a16="http://schemas.microsoft.com/office/drawing/2014/main" id="{14DE8BDE-B19F-4016-B1B0-14871E07A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4" name="Rectangle 94">
            <a:extLst>
              <a:ext uri="{FF2B5EF4-FFF2-40B4-BE49-F238E27FC236}">
                <a16:creationId xmlns:a16="http://schemas.microsoft.com/office/drawing/2014/main" id="{7E3B7621-F03B-4FB5-97B7-BE1E0294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650991" cy="51435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BA32A7D-DCB1-4F3D-97F1-044D6243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5961" cy="51435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510241" y="364207"/>
            <a:ext cx="4527123" cy="372260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/>
              <a:t>4. Price Competitiveness</a:t>
            </a:r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1"/>
          </p:nvPr>
        </p:nvSpPr>
        <p:spPr>
          <a:xfrm>
            <a:off x="5810010" y="364207"/>
            <a:ext cx="1910625" cy="372260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lIns="91425" tIns="91425" rIns="91425" bIns="91425" anchorCtr="0">
            <a:norm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900"/>
              <a:t>Let’s look at Italy’s competitiveness using Unit Labour Costs &amp; Price - based indicators  and Supply - Chain based indicators </a:t>
            </a: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900"/>
              <a:t> 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B33E843B-6CE7-4DFF-B50D-4AB50ED6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91997"/>
            <a:ext cx="1202248" cy="10820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7DC4CA4-7111-46A0-BD6A-17D131E4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253746"/>
            <a:ext cx="1202248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240262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dirty="0">
                <a:solidFill>
                  <a:schemeClr val="tx1"/>
                </a:solidFill>
              </a:rPr>
              <a:t>Unit Labour Costs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175968" y="1031031"/>
            <a:ext cx="873228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Unit Labour Cost (ULC): </a:t>
            </a:r>
            <a:r>
              <a:rPr lang="en-GB" dirty="0"/>
              <a:t>Average cost of labour per unit of output → the amount of output relative to wages and other labour cost </a:t>
            </a:r>
            <a:endParaRPr dirty="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→ </a:t>
            </a:r>
            <a:r>
              <a:rPr lang="en-GB" sz="1600" dirty="0"/>
              <a:t>Using ULC indicators → Italy had loss in competitiveness</a:t>
            </a:r>
          </a:p>
          <a:p>
            <a:pPr indent="457200">
              <a:spcBef>
                <a:spcPts val="1600"/>
              </a:spcBef>
              <a:buNone/>
            </a:pPr>
            <a:r>
              <a:rPr lang="en-GB" sz="1600" dirty="0"/>
              <a:t>→ Italy has rising ULC (</a:t>
            </a:r>
            <a:r>
              <a:rPr lang="en-US" sz="1600" dirty="0"/>
              <a:t>Growth in wages &gt; growth in productivity) </a:t>
            </a:r>
          </a:p>
          <a:p>
            <a:pPr lvl="0" indent="457200">
              <a:spcBef>
                <a:spcPts val="1600"/>
              </a:spcBef>
              <a:buNone/>
            </a:pPr>
            <a:r>
              <a:rPr lang="en-GB" sz="1600" dirty="0"/>
              <a:t>→</a:t>
            </a:r>
            <a:r>
              <a:rPr lang="en-US" sz="1600" dirty="0"/>
              <a:t> But, </a:t>
            </a:r>
            <a:r>
              <a:rPr lang="en-US" sz="1600" dirty="0" err="1"/>
              <a:t>labour</a:t>
            </a:r>
            <a:r>
              <a:rPr lang="en-US" sz="1600" dirty="0"/>
              <a:t> - cost measures don’t reflect the change in global production </a:t>
            </a:r>
          </a:p>
          <a:p>
            <a:pPr indent="457200">
              <a:spcBef>
                <a:spcPts val="1600"/>
              </a:spcBef>
              <a:buNone/>
            </a:pPr>
            <a:r>
              <a:rPr lang="en-US" sz="1600" dirty="0"/>
              <a:t>→ More domestic outsourcing (in the firm, out of the country) in supply chains → share of domestic </a:t>
            </a:r>
            <a:r>
              <a:rPr lang="en-US" sz="1600" dirty="0" err="1"/>
              <a:t>labour</a:t>
            </a:r>
            <a:r>
              <a:rPr lang="en-US" sz="1600" dirty="0"/>
              <a:t> costs decreased in many countries, but not as much in Italy → hence, the increase in ULC </a:t>
            </a:r>
          </a:p>
          <a:p>
            <a:pPr indent="457200">
              <a:spcBef>
                <a:spcPts val="1600"/>
              </a:spcBef>
              <a:buNone/>
            </a:pPr>
            <a:r>
              <a:rPr lang="en-US" sz="1600" dirty="0"/>
              <a:t>→ Perhaps higher wages in Italy imply a greater amount of high - level jobs in Italy </a:t>
            </a:r>
          </a:p>
          <a:p>
            <a:pPr indent="457200">
              <a:spcBef>
                <a:spcPts val="160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BEAF-918D-4BCC-84F8-4E0DEE81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4" y="526738"/>
            <a:ext cx="2591299" cy="4213622"/>
          </a:xfrm>
        </p:spPr>
        <p:txBody>
          <a:bodyPr/>
          <a:lstStyle/>
          <a:p>
            <a:r>
              <a:rPr lang="en-CA" dirty="0"/>
              <a:t>Changes in ULC Relative to Germany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BE8B8E-7D8D-4974-9B6C-EAFF1E1E3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978" y="396993"/>
            <a:ext cx="5577698" cy="447311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112C225-710B-45FC-8106-010237A6947E}"/>
              </a:ext>
            </a:extLst>
          </p:cNvPr>
          <p:cNvSpPr/>
          <p:nvPr/>
        </p:nvSpPr>
        <p:spPr>
          <a:xfrm>
            <a:off x="1767016" y="1013254"/>
            <a:ext cx="1878227" cy="716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8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</a:rPr>
              <a:t>Outline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10241" y="1828373"/>
            <a:ext cx="6835517" cy="23627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General information on Italian trade &amp; Economy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The Italian Competitiveness Puzzle</a:t>
            </a:r>
          </a:p>
          <a:p>
            <a:pPr marL="804863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Productivity, Innovation and Exports</a:t>
            </a:r>
          </a:p>
          <a:p>
            <a:pPr marL="804863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Price Competitiveness</a:t>
            </a:r>
          </a:p>
          <a:p>
            <a:pPr marL="804863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Non-Price Competitiveness </a:t>
            </a:r>
          </a:p>
          <a:p>
            <a:pPr marL="804863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Market Share Analysis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Conclusion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Citations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B49E-748B-4A8B-BEB1-FE6A3663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Total Factor Productivity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399B6-D7E7-442D-8411-F99F475E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1828373"/>
            <a:ext cx="6835517" cy="2362731"/>
          </a:xfrm>
        </p:spPr>
        <p:txBody>
          <a:bodyPr>
            <a:normAutofit/>
          </a:bodyPr>
          <a:lstStyle/>
          <a:p>
            <a:pPr marL="48006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TFP has decreased in Italy. Why?</a:t>
            </a:r>
          </a:p>
          <a:p>
            <a:pPr marL="625475" indent="-228600">
              <a:spcBef>
                <a:spcPts val="1600"/>
              </a:spcBef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Brain-drain </a:t>
            </a:r>
            <a:r>
              <a:rPr lang="en-US" sz="1600" dirty="0">
                <a:solidFill>
                  <a:srgbClr val="FFFFFF"/>
                </a:solidFill>
                <a:sym typeface="Wingdings" panose="05000000000000000000" pitchFamily="2" charset="2"/>
              </a:rPr>
              <a:t> Graduates/skilled people leaving Italy</a:t>
            </a:r>
          </a:p>
          <a:p>
            <a:pPr marL="625475" indent="-228600">
              <a:spcBef>
                <a:spcPts val="1600"/>
              </a:spcBef>
              <a:buAutoNum type="arabicPeriod"/>
            </a:pPr>
            <a:r>
              <a:rPr lang="en-US" sz="1600" dirty="0">
                <a:solidFill>
                  <a:srgbClr val="FFFFFF"/>
                </a:solidFill>
                <a:sym typeface="Wingdings" panose="05000000000000000000" pitchFamily="2" charset="2"/>
              </a:rPr>
              <a:t>Italy has big “Traditional” and “specialized” export sector which don’t require as much innovation like science based or technological or resource-scale based industries</a:t>
            </a:r>
          </a:p>
          <a:p>
            <a:pPr marL="422910" indent="-285750">
              <a:spcBef>
                <a:spcPts val="1600"/>
              </a:spcBef>
              <a:buFontTx/>
              <a:buChar char="-"/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3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652D-EC1C-4AEB-80FB-7D7F13E6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914311" cy="4571818"/>
          </a:xfrm>
        </p:spPr>
        <p:txBody>
          <a:bodyPr/>
          <a:lstStyle/>
          <a:p>
            <a:r>
              <a:rPr lang="en-CA" dirty="0"/>
              <a:t>Growth Rates of Indicators in Italy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526EE-0FEF-4160-B396-22008499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30" y="445025"/>
            <a:ext cx="4356912" cy="43619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367B936-6CF4-4C1D-A2E1-3F7D646C13DD}"/>
              </a:ext>
            </a:extLst>
          </p:cNvPr>
          <p:cNvSpPr/>
          <p:nvPr/>
        </p:nvSpPr>
        <p:spPr>
          <a:xfrm>
            <a:off x="2817340" y="3768810"/>
            <a:ext cx="5078627" cy="34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636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</a:rPr>
              <a:t>Producer Price Index 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181" name="Rectangle 180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224491" y="1723455"/>
            <a:ext cx="6835517" cy="23627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lv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</a:rPr>
              <a:t>Producer Price Index (PPI): </a:t>
            </a:r>
            <a:r>
              <a:rPr lang="en-US" sz="1400" dirty="0">
                <a:solidFill>
                  <a:srgbClr val="FFFFFF"/>
                </a:solidFill>
              </a:rPr>
              <a:t>average change over time of the selling price of firms for output. PPI also includes imports </a:t>
            </a:r>
          </a:p>
          <a:p>
            <a:pPr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Rising factor costs do not match relative prices of Italian exports → Italy receives inputs from countries with low-inflation, whereas Germany receives inputs from higher-inflation countries. So the rising ULC may be balanced out by lower inflationary input costs for production</a:t>
            </a:r>
          </a:p>
          <a:p>
            <a:pPr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→ Using PPI - based measure: competitiveness difference between Germany and Italy not that great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</a:rPr>
              <a:t>Supply - Chain Based Indicators </a:t>
            </a: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510241" y="1828373"/>
            <a:ext cx="6835517" cy="23627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Global supply chains have made price competitiveness measures more difficult </a:t>
            </a:r>
          </a:p>
          <a:p>
            <a:pPr marL="228600" lvl="0" indent="0" defTabSz="91440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</a:rPr>
              <a:t>→ Countries don’t produce exports made entirely in the home country with inputs derived from the home country → GVC have made production process more globally linked and a country's position on the chain is important </a:t>
            </a:r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>
                <a:solidFill>
                  <a:srgbClr val="FFFFFF"/>
                </a:solidFill>
              </a:rPr>
              <a:t>Supply - Chain Based Indicators 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202" name="Rectangle 20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207169" y="1723455"/>
            <a:ext cx="7138589" cy="246764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Value-added Real Effective Exchange Rate (VA-REER)</a:t>
            </a:r>
          </a:p>
          <a:p>
            <a:pPr marL="0" indent="-228600" defTabSz="9144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	     </a:t>
            </a:r>
          </a:p>
          <a:p>
            <a:pPr marL="0" indent="-228600" defTabSz="9144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	    → Captures cost-competitiveness of country’s factors of productions </a:t>
            </a:r>
          </a:p>
          <a:p>
            <a:pPr lvl="0" indent="-228600" defTabSz="914400">
              <a:spcBef>
                <a:spcPts val="1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→ REER assesses price/cost competitiveness relative to other countries. A rise in REER means exports become more expensive and imports, cheaper 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 loss in competitiveness</a:t>
            </a:r>
          </a:p>
          <a:p>
            <a:pPr indent="-228600" defTabSz="914400">
              <a:spcBef>
                <a:spcPts val="1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→ In general, Italy has high-value added exports and high-</a:t>
            </a:r>
            <a:r>
              <a:rPr lang="en-US" sz="1400" dirty="0" err="1">
                <a:solidFill>
                  <a:srgbClr val="FFFFFF"/>
                </a:solidFill>
              </a:rPr>
              <a:t>labour</a:t>
            </a:r>
            <a:r>
              <a:rPr lang="en-US" sz="1400" dirty="0">
                <a:solidFill>
                  <a:srgbClr val="FFFFFF"/>
                </a:solidFill>
              </a:rPr>
              <a:t> cost which </a:t>
            </a:r>
            <a:endParaRPr lang="en-US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indent="-228600" defTabSz="914400">
              <a:spcBef>
                <a:spcPts val="1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→ Italy may appear not cost-competitive due to high ULC and high value added exports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46A0-4301-4D0D-8412-25935BFA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Price-Based REER approach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B5701-DFA7-4F58-9302-64DDBE3BD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800" dirty="0"/>
              <a:t>	→ controls outsourcing (remember, Italy has higher ULC relative to other competitors due to less outsourcing of factors of production. Thus domestic factor-prices are inflated relative to foreign)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→ The increase in input costs in Italy has not resulted in an equivalent increase in the relative price of Italian goods</a:t>
            </a:r>
          </a:p>
          <a:p>
            <a:pPr marL="114300" indent="0">
              <a:buNone/>
            </a:pPr>
            <a:r>
              <a:rPr lang="en-US" sz="1800" dirty="0"/>
              <a:t>		→ May imply some lack of competitiveness</a:t>
            </a:r>
          </a:p>
          <a:p>
            <a:pPr marL="114300" indent="0">
              <a:buNone/>
            </a:pPr>
            <a:r>
              <a:rPr lang="en-US" sz="1800" dirty="0"/>
              <a:t>	 	→ But also due to the role of low-priced imports from low-inflation countries </a:t>
            </a:r>
          </a:p>
          <a:p>
            <a:pPr marL="114300" indent="0">
              <a:buNone/>
            </a:pPr>
            <a:r>
              <a:rPr lang="en-US" sz="1800" dirty="0"/>
              <a:t>	</a:t>
            </a:r>
          </a:p>
          <a:p>
            <a:pPr marL="114300" indent="0">
              <a:buNone/>
            </a:pPr>
            <a:r>
              <a:rPr lang="en-US" sz="1800" dirty="0"/>
              <a:t>	→ Overall, using the Price-based REER approach, Italy’s decline in competitiveness is not as severe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  </a:t>
            </a:r>
          </a:p>
          <a:p>
            <a:pPr>
              <a:buFontTx/>
              <a:buChar char="-"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801572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"/>
            <a:ext cx="9144000" cy="51434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249"/>
            <a:ext cx="4800600" cy="13927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2181"/>
            <a:ext cx="4808806" cy="18991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10759-1E4D-4759-B020-8CA362CD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802423"/>
            <a:ext cx="3894705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2200"/>
              <a:t>Using a price-based approach, Italy’s decline in competitiveness is less than when using cost-based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6DFC1-71E4-47FD-BD5F-2527F3D76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059" y="1011672"/>
            <a:ext cx="3607117" cy="312015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23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DC67A-B779-4E85-8BF7-DBA43BE6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Summary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4086-C6C5-4137-A10B-32C9D539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1828373"/>
            <a:ext cx="6835517" cy="236273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CA" sz="1600" dirty="0">
                <a:solidFill>
                  <a:srgbClr val="FFFFFF"/>
                </a:solidFill>
              </a:rPr>
              <a:t>ULC has increased and TFP has decreased </a:t>
            </a:r>
            <a:r>
              <a:rPr lang="en-CA" sz="1600" dirty="0">
                <a:solidFill>
                  <a:srgbClr val="FFFFFF"/>
                </a:solidFill>
                <a:sym typeface="Wingdings" panose="05000000000000000000" pitchFamily="2" charset="2"/>
              </a:rPr>
              <a:t> Italy’s cost   competitiveness has fallen</a:t>
            </a:r>
          </a:p>
          <a:p>
            <a:pPr marL="0" indent="0">
              <a:buNone/>
            </a:pPr>
            <a:endParaRPr lang="en-CA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CA" sz="1600" dirty="0">
                <a:solidFill>
                  <a:srgbClr val="FFFFFF"/>
                </a:solidFill>
                <a:sym typeface="Wingdings" panose="05000000000000000000" pitchFamily="2" charset="2"/>
              </a:rPr>
              <a:t>Importing inputs from low-price and low-inflation countries has not raised relative prices in Italy  Price-competitiveness has fallen, but not to the extent of cost-competitiveness</a:t>
            </a:r>
          </a:p>
          <a:p>
            <a:pPr marL="0" indent="0">
              <a:buNone/>
            </a:pPr>
            <a:endParaRPr lang="en-CA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1600" dirty="0">
                <a:solidFill>
                  <a:srgbClr val="FFFFFF"/>
                </a:solidFill>
                <a:sym typeface="Wingdings" panose="05000000000000000000" pitchFamily="2" charset="2"/>
              </a:rPr>
              <a:t>3.   Italian exports remain strong and high value </a:t>
            </a:r>
          </a:p>
          <a:p>
            <a:endParaRPr lang="en-CA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12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221"/>
            <a:ext cx="8644465" cy="206957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644466" cy="40346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0" name="Google Shape;190;p34"/>
          <p:cNvSpPr txBox="1">
            <a:spLocks noGrp="1"/>
          </p:cNvSpPr>
          <p:nvPr>
            <p:ph type="ctrTitle"/>
          </p:nvPr>
        </p:nvSpPr>
        <p:spPr>
          <a:xfrm>
            <a:off x="3047334" y="1498323"/>
            <a:ext cx="4404669" cy="2022477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FFFFFF"/>
                </a:solidFill>
              </a:rPr>
              <a:t>5. Non-Price Competitiveness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3515128"/>
            <a:ext cx="1202248" cy="108203"/>
          </a:xfrm>
          <a:prstGeom prst="rect">
            <a:avLst/>
          </a:prstGeom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2275551"/>
            <a:ext cx="1202248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6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0" name="Rectangle 27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Google Shape;244;p42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dirty="0"/>
              <a:t>Non-Price Competitiveness</a:t>
            </a: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3102093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45720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CD0CC17-4DD8-4493-80A4-7F7C6740B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450" y="1248508"/>
            <a:ext cx="4322347" cy="36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248;p42">
            <a:extLst>
              <a:ext uri="{FF2B5EF4-FFF2-40B4-BE49-F238E27FC236}">
                <a16:creationId xmlns:a16="http://schemas.microsoft.com/office/drawing/2014/main" id="{C8C02916-3911-457C-AC72-BD2AC6034C9D}"/>
              </a:ext>
            </a:extLst>
          </p:cNvPr>
          <p:cNvSpPr txBox="1"/>
          <p:nvPr/>
        </p:nvSpPr>
        <p:spPr>
          <a:xfrm>
            <a:off x="-111011" y="1601170"/>
            <a:ext cx="4501600" cy="3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-GB" dirty="0"/>
              <a:t>Can the </a:t>
            </a:r>
            <a:r>
              <a:rPr lang="en-GB" b="1" dirty="0">
                <a:solidFill>
                  <a:schemeClr val="bg1"/>
                </a:solidFill>
              </a:rPr>
              <a:t>quality of Italian products </a:t>
            </a:r>
            <a:r>
              <a:rPr lang="en-GB" dirty="0"/>
              <a:t>be responsible for its export performance?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9144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➢"/>
            </a:pPr>
            <a:r>
              <a:rPr lang="en-GB" dirty="0"/>
              <a:t>Export Unit Value (EUV) as a proxy for quality</a:t>
            </a:r>
          </a:p>
          <a:p>
            <a:pPr marL="914400" indent="-317500">
              <a:spcAft>
                <a:spcPts val="600"/>
              </a:spcAft>
              <a:buSzPts val="1400"/>
              <a:buFontTx/>
              <a:buChar char="➢"/>
            </a:pPr>
            <a:r>
              <a:rPr lang="en-US" dirty="0"/>
              <a:t>Italy's EUV is around 1,5 times higher than the global mean</a:t>
            </a:r>
            <a:endParaRPr lang="de-DE" dirty="0"/>
          </a:p>
          <a:p>
            <a:pPr marL="9144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➢"/>
            </a:pPr>
            <a:r>
              <a:rPr lang="en-GB" dirty="0"/>
              <a:t>Graph shows the average EUV  in Italy over all export sectors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8BBCFF1-6BF3-4941-973F-CE3A1F225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B170B3D-1B5C-4AA5-B670-B783ADC5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218"/>
            <a:ext cx="9144000" cy="206956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EE3C243-B4B4-4FE3-AFF2-E81D7F48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0346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510241" y="912303"/>
            <a:ext cx="7267020" cy="288102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US" sz="5400"/>
              <a:t>General information on Italian trade &amp; Economy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lang="en-US" sz="5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C5F30F1-53B8-4095-B853-0307219A1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21" y="482601"/>
            <a:ext cx="4286540" cy="429702"/>
          </a:xfrm>
        </p:spPr>
        <p:txBody>
          <a:bodyPr anchor="t">
            <a:normAutofit/>
          </a:bodyPr>
          <a:lstStyle/>
          <a:p>
            <a:endParaRPr lang="en-CA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0F38F75-43D4-49FC-A70E-B50039BE1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93414"/>
              </p:ext>
            </p:extLst>
          </p:nvPr>
        </p:nvGraphicFramePr>
        <p:xfrm>
          <a:off x="440576" y="1613025"/>
          <a:ext cx="4048298" cy="289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Google Shape;244;p42">
            <a:extLst>
              <a:ext uri="{FF2B5EF4-FFF2-40B4-BE49-F238E27FC236}">
                <a16:creationId xmlns:a16="http://schemas.microsoft.com/office/drawing/2014/main" id="{E705FC74-CB4F-46E7-A8C9-41B952CF0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55525"/>
            <a:ext cx="8520600" cy="537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Non-Price Competitiveness</a:t>
            </a:r>
            <a:endParaRPr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77DE27-51C5-4D76-B52F-C0D342C61545}"/>
              </a:ext>
            </a:extLst>
          </p:cNvPr>
          <p:cNvSpPr txBox="1"/>
          <p:nvPr/>
        </p:nvSpPr>
        <p:spPr>
          <a:xfrm>
            <a:off x="4121833" y="1271470"/>
            <a:ext cx="4968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EUV</a:t>
            </a:r>
            <a:r>
              <a:rPr lang="en-GB" dirty="0"/>
              <a:t> a good indicator for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quality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  <a:p>
            <a:endParaRPr lang="de-DE" sz="1600" dirty="0"/>
          </a:p>
        </p:txBody>
      </p:sp>
      <p:pic>
        <p:nvPicPr>
          <p:cNvPr id="13" name="Grafik 12" descr="Hinzufügen">
            <a:extLst>
              <a:ext uri="{FF2B5EF4-FFF2-40B4-BE49-F238E27FC236}">
                <a16:creationId xmlns:a16="http://schemas.microsoft.com/office/drawing/2014/main" id="{8EBFE6AD-FA43-4489-B6DE-34789358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2073" y="2013137"/>
            <a:ext cx="201042" cy="20104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C34FB30-D3BE-444B-819C-475FC006854C}"/>
              </a:ext>
            </a:extLst>
          </p:cNvPr>
          <p:cNvSpPr txBox="1"/>
          <p:nvPr/>
        </p:nvSpPr>
        <p:spPr>
          <a:xfrm>
            <a:off x="5076517" y="1933855"/>
            <a:ext cx="305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Data is easily </a:t>
            </a:r>
            <a:r>
              <a:rPr lang="de-DE" sz="1600" dirty="0"/>
              <a:t>observable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B5405AF-DCE5-44DF-BA84-AC3E707A0D06}"/>
              </a:ext>
            </a:extLst>
          </p:cNvPr>
          <p:cNvSpPr txBox="1"/>
          <p:nvPr/>
        </p:nvSpPr>
        <p:spPr>
          <a:xfrm>
            <a:off x="5076517" y="2388870"/>
            <a:ext cx="383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High production costs or price strategies can be responsible for a high EUV</a:t>
            </a:r>
          </a:p>
          <a:p>
            <a:endParaRPr lang="en-GB" sz="1600" dirty="0"/>
          </a:p>
          <a:p>
            <a:r>
              <a:rPr lang="en-GB" sz="1600" dirty="0"/>
              <a:t>Ignores differences in products</a:t>
            </a:r>
          </a:p>
          <a:p>
            <a:endParaRPr lang="en-GB" sz="1600" dirty="0"/>
          </a:p>
          <a:p>
            <a:r>
              <a:rPr lang="en-GB" sz="1600" dirty="0"/>
              <a:t>Change in EUV over time can reflect quality adjusted prices</a:t>
            </a:r>
          </a:p>
          <a:p>
            <a:endParaRPr lang="de-DE" sz="1600" dirty="0"/>
          </a:p>
        </p:txBody>
      </p:sp>
      <p:pic>
        <p:nvPicPr>
          <p:cNvPr id="18" name="Grafik 17" descr="Verbot">
            <a:extLst>
              <a:ext uri="{FF2B5EF4-FFF2-40B4-BE49-F238E27FC236}">
                <a16:creationId xmlns:a16="http://schemas.microsoft.com/office/drawing/2014/main" id="{8E8D8E14-5572-4E1F-BA74-36850DA70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2073" y="2463379"/>
            <a:ext cx="224444" cy="224444"/>
          </a:xfrm>
          <a:prstGeom prst="rect">
            <a:avLst/>
          </a:prstGeom>
        </p:spPr>
      </p:pic>
      <p:pic>
        <p:nvPicPr>
          <p:cNvPr id="19" name="Grafik 18" descr="Verbot">
            <a:extLst>
              <a:ext uri="{FF2B5EF4-FFF2-40B4-BE49-F238E27FC236}">
                <a16:creationId xmlns:a16="http://schemas.microsoft.com/office/drawing/2014/main" id="{C7FB1514-7162-4CB2-A540-68924C0A4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2073" y="3429904"/>
            <a:ext cx="224444" cy="224444"/>
          </a:xfrm>
          <a:prstGeom prst="rect">
            <a:avLst/>
          </a:prstGeom>
        </p:spPr>
      </p:pic>
      <p:pic>
        <p:nvPicPr>
          <p:cNvPr id="20" name="Grafik 19" descr="Verbot">
            <a:extLst>
              <a:ext uri="{FF2B5EF4-FFF2-40B4-BE49-F238E27FC236}">
                <a16:creationId xmlns:a16="http://schemas.microsoft.com/office/drawing/2014/main" id="{92338B46-6E2F-41E3-9E99-C502C9BC2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2073" y="3953705"/>
            <a:ext cx="224444" cy="22444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796374B-7A56-4074-9434-BEF00A575709}"/>
              </a:ext>
            </a:extLst>
          </p:cNvPr>
          <p:cNvSpPr txBox="1"/>
          <p:nvPr/>
        </p:nvSpPr>
        <p:spPr>
          <a:xfrm>
            <a:off x="434340" y="4509282"/>
            <a:ext cx="413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Source: World Bank. Export Unit Index . The World Bank Group 2019, https://data.worldbank.org/indicator/TX.UVI.MRCH.XD.WD</a:t>
            </a:r>
          </a:p>
        </p:txBody>
      </p:sp>
    </p:spTree>
    <p:extLst>
      <p:ext uri="{BB962C8B-B14F-4D97-AF65-F5344CB8AC3E}">
        <p14:creationId xmlns:p14="http://schemas.microsoft.com/office/powerpoint/2010/main" val="71072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Non-Price Competitiveness</a:t>
            </a:r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140962" y="1752654"/>
            <a:ext cx="3875423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Solution</a:t>
            </a:r>
            <a:r>
              <a:rPr lang="en-US" sz="1600" dirty="0"/>
              <a:t>: Export Quality by Sector</a:t>
            </a:r>
          </a:p>
          <a:p>
            <a:pPr lv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indicator is still based on unit values, but estimated within a sector specific framework </a:t>
            </a:r>
          </a:p>
          <a:p>
            <a:pPr lv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600" u="sng" dirty="0"/>
              <a:t>Result: </a:t>
            </a:r>
            <a:r>
              <a:rPr lang="en-US" sz="1600" dirty="0"/>
              <a:t>Italy shows high standard of quality across all its major export sectors </a:t>
            </a:r>
            <a:endParaRPr lang="en-US" sz="1600" u="sng" dirty="0"/>
          </a:p>
        </p:txBody>
      </p:sp>
      <p:pic>
        <p:nvPicPr>
          <p:cNvPr id="256" name="Google Shape;256;p43"/>
          <p:cNvPicPr preferRelativeResize="0"/>
          <p:nvPr/>
        </p:nvPicPr>
        <p:blipFill rotWithShape="1">
          <a:blip r:embed="rId6"/>
          <a:srcRect t="5945" b="1098"/>
          <a:stretch/>
        </p:blipFill>
        <p:spPr>
          <a:xfrm>
            <a:off x="4385663" y="1752654"/>
            <a:ext cx="3442696" cy="314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221"/>
            <a:ext cx="8644465" cy="206957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644466" cy="40346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2" name="Google Shape;262;p44"/>
          <p:cNvSpPr txBox="1">
            <a:spLocks noGrp="1"/>
          </p:cNvSpPr>
          <p:nvPr>
            <p:ph type="subTitle" idx="1"/>
          </p:nvPr>
        </p:nvSpPr>
        <p:spPr>
          <a:xfrm>
            <a:off x="3047334" y="567003"/>
            <a:ext cx="4405860" cy="931321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ctrTitle"/>
          </p:nvPr>
        </p:nvSpPr>
        <p:spPr>
          <a:xfrm>
            <a:off x="3047334" y="1498323"/>
            <a:ext cx="4404669" cy="2022477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FFFFFF"/>
                </a:solidFill>
              </a:rPr>
              <a:t>6. Market-Share Dynamics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3515128"/>
            <a:ext cx="1202248" cy="108203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2275551"/>
            <a:ext cx="1202248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Market-Share Dynamics</a:t>
            </a:r>
            <a:endParaRPr/>
          </a:p>
        </p:txBody>
      </p:sp>
      <p:pic>
        <p:nvPicPr>
          <p:cNvPr id="270" name="Google Shape;2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300" y="1278584"/>
            <a:ext cx="3574500" cy="333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1" name="Google Shape;271;p45"/>
          <p:cNvSpPr txBox="1"/>
          <p:nvPr/>
        </p:nvSpPr>
        <p:spPr>
          <a:xfrm>
            <a:off x="311700" y="1278584"/>
            <a:ext cx="47796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00" dirty="0"/>
              <a:t>Market shares can be used to analyse the </a:t>
            </a:r>
            <a:r>
              <a:rPr lang="en-GB" sz="1800" b="1" dirty="0">
                <a:solidFill>
                  <a:srgbClr val="10A028"/>
                </a:solidFill>
              </a:rPr>
              <a:t>past performance of competitiveness</a:t>
            </a:r>
            <a:endParaRPr sz="1800" b="1" dirty="0">
              <a:solidFill>
                <a:srgbClr val="10A0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1800" dirty="0"/>
              <a:t>Italy resembles other developed nations in its loss of market shares</a:t>
            </a:r>
            <a:endParaRPr sz="1800" dirty="0"/>
          </a:p>
          <a:p>
            <a:pPr marL="449263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tabLst>
                <a:tab pos="896938" algn="l"/>
              </a:tabLst>
            </a:pPr>
            <a:r>
              <a:rPr lang="en-GB" sz="1800" u="sng" dirty="0"/>
              <a:t>Problem</a:t>
            </a:r>
            <a:r>
              <a:rPr lang="en-GB" sz="1800" dirty="0"/>
              <a:t>: Market shares do not only depend on competitiveness, but are also influenced by product and geographical effects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tabLst>
                <a:tab pos="896938" algn="l"/>
              </a:tabLst>
            </a:pP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5" name="Grafik 4" descr="Verbot">
            <a:extLst>
              <a:ext uri="{FF2B5EF4-FFF2-40B4-BE49-F238E27FC236}">
                <a16:creationId xmlns:a16="http://schemas.microsoft.com/office/drawing/2014/main" id="{73EB81F3-6567-4130-89A2-7052B51B6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00" y="3022179"/>
            <a:ext cx="224444" cy="2244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311700" y="3629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400" dirty="0"/>
              <a:t>Constant Market-Share Analysis (CMSA)</a:t>
            </a:r>
          </a:p>
        </p:txBody>
      </p:sp>
      <p:sp>
        <p:nvSpPr>
          <p:cNvPr id="278" name="Google Shape;278;p46"/>
          <p:cNvSpPr txBox="1"/>
          <p:nvPr/>
        </p:nvSpPr>
        <p:spPr>
          <a:xfrm>
            <a:off x="311700" y="935688"/>
            <a:ext cx="5134861" cy="3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The changes of a country’s market share is decomposed into three parts:</a:t>
            </a:r>
          </a:p>
          <a:p>
            <a:pPr marL="9144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Sectoral component</a:t>
            </a:r>
          </a:p>
          <a:p>
            <a:pPr marL="9144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Geographical component</a:t>
            </a:r>
          </a:p>
          <a:p>
            <a:pPr marL="9144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“Adjusted” market share  </a:t>
            </a:r>
          </a:p>
          <a:p>
            <a:pPr marL="596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The graphs on the right show CMSA for all exports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The differences between the market share and adjusted market share for Italy: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80" name="Google Shape;280;p46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059" y="3130777"/>
            <a:ext cx="2856006" cy="19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854" y="4110750"/>
            <a:ext cx="3983875" cy="7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6BAB79A-4250-4163-89A5-A12B2AE8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059" y="1036759"/>
            <a:ext cx="2862118" cy="19929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311700" y="2471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dirty="0"/>
              <a:t>Constant Market-Share Analysis (CMSA)</a:t>
            </a:r>
          </a:p>
        </p:txBody>
      </p:sp>
      <p:sp>
        <p:nvSpPr>
          <p:cNvPr id="288" name="Google Shape;288;p47"/>
          <p:cNvSpPr txBox="1"/>
          <p:nvPr/>
        </p:nvSpPr>
        <p:spPr>
          <a:xfrm>
            <a:off x="311700" y="894067"/>
            <a:ext cx="4745635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600" dirty="0"/>
              <a:t>CMSA </a:t>
            </a:r>
            <a:r>
              <a:rPr lang="en-US" sz="1600" dirty="0" err="1"/>
              <a:t>Italty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Science based Industry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Essential takeaways: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Italy maintained market share between 1995-2007 and even increase its share between 2007 -2011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The growth is mostly due to chosen product variety in this sector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CMSA implies a lack of competitiveness 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400" dirty="0"/>
              <a:t>	( → adjusted mkt share &lt; mkt share)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91" name="Google Shape;2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29" y="4133777"/>
            <a:ext cx="4199575" cy="62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9;p47">
            <a:extLst>
              <a:ext uri="{FF2B5EF4-FFF2-40B4-BE49-F238E27FC236}">
                <a16:creationId xmlns:a16="http://schemas.microsoft.com/office/drawing/2014/main" id="{4A54525B-83AD-4FEA-8402-E8700B28AF1F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1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4132" y="938100"/>
            <a:ext cx="2638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0;p47">
            <a:extLst>
              <a:ext uri="{FF2B5EF4-FFF2-40B4-BE49-F238E27FC236}">
                <a16:creationId xmlns:a16="http://schemas.microsoft.com/office/drawing/2014/main" id="{E6AD63C3-345A-4B2E-B2BB-7A63D928853E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4132" y="2913707"/>
            <a:ext cx="2638425" cy="189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311700" y="2471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Constant Market-Share Analysis (CMSA)</a:t>
            </a:r>
            <a:endParaRPr lang="en-GB" sz="3400" dirty="0"/>
          </a:p>
        </p:txBody>
      </p:sp>
      <p:sp>
        <p:nvSpPr>
          <p:cNvPr id="288" name="Google Shape;288;p47"/>
          <p:cNvSpPr txBox="1"/>
          <p:nvPr/>
        </p:nvSpPr>
        <p:spPr>
          <a:xfrm>
            <a:off x="311700" y="1020651"/>
            <a:ext cx="47456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600" dirty="0"/>
              <a:t>CMSA Italy – </a:t>
            </a:r>
            <a:r>
              <a:rPr lang="en-US" sz="1600" b="1" dirty="0">
                <a:solidFill>
                  <a:schemeClr val="bg1"/>
                </a:solidFill>
              </a:rPr>
              <a:t>Specialized Product Exporter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" name="Google Shape;288;p47">
            <a:extLst>
              <a:ext uri="{FF2B5EF4-FFF2-40B4-BE49-F238E27FC236}">
                <a16:creationId xmlns:a16="http://schemas.microsoft.com/office/drawing/2014/main" id="{DDA3AB3E-D662-4D6A-A38E-28DEFD57E312}"/>
              </a:ext>
            </a:extLst>
          </p:cNvPr>
          <p:cNvSpPr txBox="1"/>
          <p:nvPr/>
        </p:nvSpPr>
        <p:spPr>
          <a:xfrm>
            <a:off x="333486" y="2663267"/>
            <a:ext cx="52037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600" dirty="0"/>
              <a:t>CMSA Germany – </a:t>
            </a:r>
            <a:r>
              <a:rPr lang="en-US" sz="1600" b="1" dirty="0">
                <a:solidFill>
                  <a:schemeClr val="bg1"/>
                </a:solidFill>
              </a:rPr>
              <a:t>Specialized Product Exporter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02A6DF7-758D-44AD-926B-D49C836ECE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5" y="1697667"/>
            <a:ext cx="4502150" cy="70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FA237A-4353-4C58-808A-13266409EA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5" y="3415984"/>
            <a:ext cx="4502150" cy="70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5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221"/>
            <a:ext cx="8644465" cy="206957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644466" cy="40346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025227A-9A60-400D-9F08-98C5B30C4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334" y="567003"/>
            <a:ext cx="4405860" cy="931321"/>
          </a:xfrm>
        </p:spPr>
        <p:txBody>
          <a:bodyPr anchor="b">
            <a:normAutofit/>
          </a:bodyPr>
          <a:lstStyle/>
          <a:p>
            <a:endParaRPr lang="en-CA">
              <a:solidFill>
                <a:schemeClr val="accent1"/>
              </a:solidFill>
            </a:endParaRPr>
          </a:p>
        </p:txBody>
      </p:sp>
      <p:sp>
        <p:nvSpPr>
          <p:cNvPr id="349" name="Google Shape;349;p56"/>
          <p:cNvSpPr txBox="1">
            <a:spLocks noGrp="1"/>
          </p:cNvSpPr>
          <p:nvPr>
            <p:ph type="ctrTitle"/>
          </p:nvPr>
        </p:nvSpPr>
        <p:spPr>
          <a:xfrm>
            <a:off x="3047334" y="1498323"/>
            <a:ext cx="4404669" cy="2022477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FFFFFF"/>
                </a:solidFill>
              </a:rPr>
              <a:t>7. Conclusion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4500">
              <a:solidFill>
                <a:srgbClr val="FFFFFF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3515128"/>
            <a:ext cx="1202248" cy="108203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2275551"/>
            <a:ext cx="1202248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32A18-CB35-43BE-8474-C7D5C3A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300"/>
              <a:t>To Answer the Puzzle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60998C3-82E5-4AF1-9E3A-00732C92C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74597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33589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8. Citations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56" name="Google Shape;356;p5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300"/>
              <a:t>Exports</a:t>
            </a:r>
          </a:p>
        </p:txBody>
      </p:sp>
      <p:graphicFrame>
        <p:nvGraphicFramePr>
          <p:cNvPr id="81" name="Google Shape;79;p17">
            <a:extLst>
              <a:ext uri="{FF2B5EF4-FFF2-40B4-BE49-F238E27FC236}">
                <a16:creationId xmlns:a16="http://schemas.microsoft.com/office/drawing/2014/main" id="{DDE643D7-7DFF-4202-9B13-7EADD6AAA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45344"/>
              </p:ext>
            </p:extLst>
          </p:nvPr>
        </p:nvGraphicFramePr>
        <p:xfrm>
          <a:off x="3963591" y="479822"/>
          <a:ext cx="4695825" cy="41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B4F3-1B16-4FEB-833B-5FE8F039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F18A-0189-485E-9F1F-DA6E255A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400" u="sng" dirty="0">
                <a:solidFill>
                  <a:schemeClr val="hlink"/>
                </a:solidFill>
                <a:hlinkClick r:id="rId2"/>
              </a:rPr>
              <a:t>https://stats.oecd.org/glossary/detail.asp?ID=2809</a:t>
            </a:r>
            <a:endParaRPr lang="en-GB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 u="sng" dirty="0">
                <a:solidFill>
                  <a:schemeClr val="hlink"/>
                </a:solidFill>
                <a:hlinkClick r:id="rId3"/>
              </a:rPr>
              <a:t>https://www.bls.gov/ppi/</a:t>
            </a:r>
            <a:endParaRPr lang="en-GB" sz="1400" u="sng" dirty="0">
              <a:solidFill>
                <a:schemeClr val="hlink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/>
              <a:t>Henn, Christian and </a:t>
            </a:r>
            <a:r>
              <a:rPr lang="en-US" sz="1400" dirty="0" err="1"/>
              <a:t>Papageorgiou</a:t>
            </a:r>
            <a:r>
              <a:rPr lang="en-US" sz="1400" dirty="0"/>
              <a:t>, Chris and Romero, Jose and </a:t>
            </a:r>
            <a:r>
              <a:rPr lang="en-US" sz="1400" dirty="0" err="1"/>
              <a:t>Spatafora</a:t>
            </a:r>
            <a:r>
              <a:rPr lang="en-US" sz="1400" dirty="0"/>
              <a:t>, Nikola, Export Quality in Advanced and Developing Economies: Evidence from a New Data Set (September 14, 2017). World Bank Policy Research Working Paper No. 8196. Available at SSRN: </a:t>
            </a:r>
            <a:r>
              <a:rPr lang="en-US" sz="1400" dirty="0">
                <a:hlinkClick r:id="rId4"/>
              </a:rPr>
              <a:t>https://ssrn.com/abstract=3037246</a:t>
            </a:r>
            <a:r>
              <a:rPr lang="en-US" sz="1400" dirty="0"/>
              <a:t> </a:t>
            </a:r>
            <a:endParaRPr lang="en-GB" sz="1400" u="sng" dirty="0">
              <a:solidFill>
                <a:schemeClr val="hlink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CA" dirty="0">
                <a:hlinkClick r:id="rId5"/>
              </a:rPr>
              <a:t>https://www.ecb.europa.eu/home/pdf/research/compnet/20131212/ws_1_giordano_zollino.pdf?41d48e5f4621810b428c12c347d0474c</a:t>
            </a:r>
            <a:endParaRPr lang="en-GB" dirty="0"/>
          </a:p>
          <a:p>
            <a:pPr marL="0" indent="0">
              <a:buNone/>
            </a:pPr>
            <a:r>
              <a:rPr lang="en-CA" dirty="0">
                <a:hlinkClick r:id="rId6"/>
              </a:rPr>
              <a:t>https://ec.europa.eu/eurostat/cache/metadata/EN/tipser10_esms.htm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7"/>
              </a:rPr>
              <a:t>http://www.levyinstitute.org/pubs/wp_651.pdf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8"/>
              </a:rPr>
              <a:t>https://blogs.lse.ac.uk/europpblog/2018/03/15/poor-productivity-an-italian-perspective/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9"/>
              </a:rPr>
              <a:t>https://ec.europa.eu/info/sites/info/files/dp030_en.pdf</a:t>
            </a:r>
            <a:endParaRPr lang="en-CA" dirty="0"/>
          </a:p>
          <a:p>
            <a:pPr marL="0" indent="0">
              <a:buNone/>
            </a:pPr>
            <a:r>
              <a:rPr lang="de-DE" sz="1400" dirty="0"/>
              <a:t>: World Bank. Export Unit Index . The World Bank Group 2019, https://data.worldbank.org/indicator/TX.UVI.MRCH.XD.WD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04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0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1" name="Picture 1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32" name="Picture 1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33" name="Rectangle 1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Rectangle 1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5" name="Rectangle 119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21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7" name="Rectangle 123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4382" y="0"/>
            <a:ext cx="4569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25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249"/>
            <a:ext cx="4800600" cy="139276"/>
          </a:xfrm>
          <a:prstGeom prst="rect">
            <a:avLst/>
          </a:prstGeom>
        </p:spPr>
      </p:pic>
      <p:sp>
        <p:nvSpPr>
          <p:cNvPr id="139" name="Rectangle 127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2181"/>
            <a:ext cx="4808806" cy="18991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510241" y="1802423"/>
            <a:ext cx="3894705" cy="1600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5400"/>
              <a:t>Exports </a:t>
            </a: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endParaRPr lang="en-US" sz="5400"/>
          </a:p>
        </p:txBody>
      </p:sp>
      <p:pic>
        <p:nvPicPr>
          <p:cNvPr id="5" name="Google Shape;86;p18">
            <a:extLst>
              <a:ext uri="{FF2B5EF4-FFF2-40B4-BE49-F238E27FC236}">
                <a16:creationId xmlns:a16="http://schemas.microsoft.com/office/drawing/2014/main" id="{8061841B-FD31-475B-8DC4-00F5E94148AD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052059" y="1196537"/>
            <a:ext cx="3607117" cy="275042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4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38" name="Picture 2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78"/>
            <a:ext cx="7828359" cy="240873"/>
          </a:xfrm>
          <a:prstGeom prst="rect">
            <a:avLst/>
          </a:prstGeo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BD1EE-8E57-4818-9E8A-2B294B91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</a:rPr>
              <a:t>Imports</a:t>
            </a:r>
          </a:p>
        </p:txBody>
      </p:sp>
      <p:pic>
        <p:nvPicPr>
          <p:cNvPr id="40" name="Picture 2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41" name="Rectangle 2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285"/>
            <a:ext cx="7828359" cy="2408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667D4-1F01-4019-A3C8-DF0682855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41" y="1828373"/>
            <a:ext cx="6835517" cy="236273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Its top </a:t>
            </a:r>
            <a:r>
              <a:rPr lang="en-US" sz="1500" b="1">
                <a:solidFill>
                  <a:srgbClr val="FFFFFF"/>
                </a:solidFill>
              </a:rPr>
              <a:t>imports</a:t>
            </a:r>
            <a:r>
              <a:rPr lang="en-US" sz="1500">
                <a:solidFill>
                  <a:srgbClr val="FFFFFF"/>
                </a:solidFill>
              </a:rPr>
              <a:t> are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5"/>
              </a:rPr>
              <a:t>Cars</a:t>
            </a:r>
            <a:r>
              <a:rPr lang="en-US" sz="1500">
                <a:solidFill>
                  <a:srgbClr val="FFFFFF"/>
                </a:solidFill>
              </a:rPr>
              <a:t> ($31.2B),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6"/>
              </a:rPr>
              <a:t>Crude Petroleum</a:t>
            </a:r>
            <a:r>
              <a:rPr lang="en-US" sz="1500">
                <a:solidFill>
                  <a:srgbClr val="FFFFFF"/>
                </a:solidFill>
              </a:rPr>
              <a:t>($24.8B),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7"/>
              </a:rPr>
              <a:t>Packaged Medicaments</a:t>
            </a:r>
            <a:r>
              <a:rPr lang="en-US" sz="1500">
                <a:solidFill>
                  <a:srgbClr val="FFFFFF"/>
                </a:solidFill>
              </a:rPr>
              <a:t> ($15.1B),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8"/>
              </a:rPr>
              <a:t>Petroleum Gas</a:t>
            </a:r>
            <a:r>
              <a:rPr lang="en-US" sz="1500">
                <a:solidFill>
                  <a:srgbClr val="FFFFFF"/>
                </a:solidFill>
              </a:rPr>
              <a:t> ($14.5B) and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9"/>
              </a:rPr>
              <a:t>Vehicle Parts</a:t>
            </a:r>
            <a:r>
              <a:rPr lang="en-US" sz="1500">
                <a:solidFill>
                  <a:srgbClr val="FFFFFF"/>
                </a:solidFill>
              </a:rPr>
              <a:t>($8.53B)</a:t>
            </a:r>
          </a:p>
          <a:p>
            <a:pPr marL="114300"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  <a:p>
            <a:pPr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The top </a:t>
            </a:r>
            <a:r>
              <a:rPr lang="en-US" sz="1500" b="1">
                <a:solidFill>
                  <a:srgbClr val="FFFFFF"/>
                </a:solidFill>
              </a:rPr>
              <a:t>export </a:t>
            </a:r>
            <a:r>
              <a:rPr lang="en-US" sz="1500">
                <a:solidFill>
                  <a:srgbClr val="FFFFFF"/>
                </a:solidFill>
              </a:rPr>
              <a:t>destinations of Italy are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10"/>
              </a:rPr>
              <a:t>Germany</a:t>
            </a:r>
            <a:r>
              <a:rPr lang="en-US" sz="1500">
                <a:solidFill>
                  <a:srgbClr val="FFFFFF"/>
                </a:solidFill>
              </a:rPr>
              <a:t>($58.5B)</a:t>
            </a:r>
          </a:p>
          <a:p>
            <a:pPr marL="114300"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  <a:p>
            <a:pPr lvl="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The top import origins are </a:t>
            </a:r>
            <a:r>
              <a:rPr lang="en-US" sz="1500">
                <a:solidFill>
                  <a:srgbClr val="FFFFFF"/>
                </a:solidFill>
                <a:uFill>
                  <a:noFill/>
                </a:uFill>
                <a:hlinkClick r:id="rId10"/>
              </a:rPr>
              <a:t>Germany</a:t>
            </a:r>
            <a:r>
              <a:rPr lang="en-US" sz="1500">
                <a:solidFill>
                  <a:srgbClr val="FFFFFF"/>
                </a:solidFill>
              </a:rPr>
              <a:t> ($72.2B)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4382" y="0"/>
            <a:ext cx="4569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249"/>
            <a:ext cx="4800600" cy="139276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2181"/>
            <a:ext cx="4808806" cy="18991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510241" y="1802423"/>
            <a:ext cx="3894705" cy="1600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5400"/>
              <a:t>Imports</a:t>
            </a: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endParaRPr lang="en-US" sz="5400" b="1"/>
          </a:p>
        </p:txBody>
      </p:sp>
      <p:pic>
        <p:nvPicPr>
          <p:cNvPr id="5" name="Google Shape;93;p19">
            <a:extLst>
              <a:ext uri="{FF2B5EF4-FFF2-40B4-BE49-F238E27FC236}">
                <a16:creationId xmlns:a16="http://schemas.microsoft.com/office/drawing/2014/main" id="{49EFE0D9-D756-43E2-877D-1575F3DBD4C7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052059" y="1444526"/>
            <a:ext cx="3607117" cy="225444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04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6" name="Picture 106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27" name="Picture 108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28" name="Rectangle 110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12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0" name="Rectangle 114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16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2" name="Rectangle 118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/>
              <a:t>Trade Balance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1800"/>
          </a:p>
        </p:txBody>
      </p:sp>
      <p:pic>
        <p:nvPicPr>
          <p:cNvPr id="133" name="Picture 120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3102093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/>
              <a:t>As of 2017 Italy had a positive trade balance of $40.8B in net exports. As compared to their trade balance in 1995 when they still had a positive trade balance of $25B in net exports.</a:t>
            </a:r>
          </a:p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6"/>
          <a:srcRect l="2219" t="5494" b="8786"/>
          <a:stretch/>
        </p:blipFill>
        <p:spPr>
          <a:xfrm>
            <a:off x="3957067" y="1814356"/>
            <a:ext cx="4727351" cy="149192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Microsoft Office PowerPoint</Application>
  <PresentationFormat>Bildschirmpräsentation (16:9)</PresentationFormat>
  <Paragraphs>221</Paragraphs>
  <Slides>50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Arial</vt:lpstr>
      <vt:lpstr>Trebuchet MS</vt:lpstr>
      <vt:lpstr>Berlin</vt:lpstr>
      <vt:lpstr>Italian Competitiveness</vt:lpstr>
      <vt:lpstr>Purpose of this Presentation</vt:lpstr>
      <vt:lpstr>Outline</vt:lpstr>
      <vt:lpstr>General information on Italian trade &amp; Economy </vt:lpstr>
      <vt:lpstr>Exports</vt:lpstr>
      <vt:lpstr>Exports  </vt:lpstr>
      <vt:lpstr>Imports</vt:lpstr>
      <vt:lpstr>Imports </vt:lpstr>
      <vt:lpstr>Trade Balance </vt:lpstr>
      <vt:lpstr>Some Issues </vt:lpstr>
      <vt:lpstr>Germany general information</vt:lpstr>
      <vt:lpstr>Germany - Imports</vt:lpstr>
      <vt:lpstr>Germany - Suppliers</vt:lpstr>
      <vt:lpstr>Germany - Exports</vt:lpstr>
      <vt:lpstr>Germany - Customers</vt:lpstr>
      <vt:lpstr>Germany - Trade balance</vt:lpstr>
      <vt:lpstr>Germany - Competitiveness </vt:lpstr>
      <vt:lpstr>Germany - Productivity</vt:lpstr>
      <vt:lpstr>2. The Italian Competitiveness Puzzle </vt:lpstr>
      <vt:lpstr>The Italian Competitiveness Puzzle </vt:lpstr>
      <vt:lpstr>3.Productivity, Innovation and Exports </vt:lpstr>
      <vt:lpstr>Productivity Challenge </vt:lpstr>
      <vt:lpstr>Types of Firms</vt:lpstr>
      <vt:lpstr>Productivity, Innovation and Exports </vt:lpstr>
      <vt:lpstr>Italian Export Shares</vt:lpstr>
      <vt:lpstr>Export Shares </vt:lpstr>
      <vt:lpstr>4. Price Competitiveness</vt:lpstr>
      <vt:lpstr>Unit Labour Costs </vt:lpstr>
      <vt:lpstr>Changes in ULC Relative to Germany </vt:lpstr>
      <vt:lpstr>Total Factor Productivity </vt:lpstr>
      <vt:lpstr>Growth Rates of Indicators in Italy </vt:lpstr>
      <vt:lpstr>Producer Price Index </vt:lpstr>
      <vt:lpstr>Supply - Chain Based Indicators </vt:lpstr>
      <vt:lpstr>Supply - Chain Based Indicators  </vt:lpstr>
      <vt:lpstr>Price-Based REER approach</vt:lpstr>
      <vt:lpstr>Using a price-based approach, Italy’s decline in competitiveness is less than when using cost-based approach</vt:lpstr>
      <vt:lpstr>Summary </vt:lpstr>
      <vt:lpstr>5. Non-Price Competitiveness</vt:lpstr>
      <vt:lpstr>Non-Price Competitiveness</vt:lpstr>
      <vt:lpstr>Non-Price Competitiveness</vt:lpstr>
      <vt:lpstr>Non-Price Competitiveness</vt:lpstr>
      <vt:lpstr>6. Market-Share Dynamics</vt:lpstr>
      <vt:lpstr>Market-Share Dynamics</vt:lpstr>
      <vt:lpstr>Constant Market-Share Analysis (CMSA)</vt:lpstr>
      <vt:lpstr>Constant Market-Share Analysis (CMSA)</vt:lpstr>
      <vt:lpstr>Constant Market-Share Analysis (CMSA)</vt:lpstr>
      <vt:lpstr>7. Conclusion </vt:lpstr>
      <vt:lpstr>To Answer the Puzzle</vt:lpstr>
      <vt:lpstr>8. Citations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Competitiveness</dc:title>
  <dc:creator>Mara Chlechowitz</dc:creator>
  <cp:lastModifiedBy>Mara Chlechowitz</cp:lastModifiedBy>
  <cp:revision>4</cp:revision>
  <dcterms:created xsi:type="dcterms:W3CDTF">2019-11-21T12:55:47Z</dcterms:created>
  <dcterms:modified xsi:type="dcterms:W3CDTF">2019-11-21T13:24:00Z</dcterms:modified>
</cp:coreProperties>
</file>