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4" r:id="rId1"/>
  </p:sldMasterIdLst>
  <p:notesMasterIdLst>
    <p:notesMasterId r:id="rId19"/>
  </p:notesMasterIdLst>
  <p:sldIdLst>
    <p:sldId id="288" r:id="rId2"/>
    <p:sldId id="271" r:id="rId3"/>
    <p:sldId id="272" r:id="rId4"/>
    <p:sldId id="273" r:id="rId5"/>
    <p:sldId id="284" r:id="rId6"/>
    <p:sldId id="285" r:id="rId7"/>
    <p:sldId id="286" r:id="rId8"/>
    <p:sldId id="287" r:id="rId9"/>
    <p:sldId id="274" r:id="rId10"/>
    <p:sldId id="275" r:id="rId11"/>
    <p:sldId id="276" r:id="rId12"/>
    <p:sldId id="277" r:id="rId13"/>
    <p:sldId id="278" r:id="rId14"/>
    <p:sldId id="279" r:id="rId15"/>
    <p:sldId id="280" r:id="rId16"/>
    <p:sldId id="281" r:id="rId17"/>
    <p:sldId id="28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omè Archain" initials="SA" lastIdx="1" clrIdx="0">
    <p:extLst>
      <p:ext uri="{19B8F6BF-5375-455C-9EA6-DF929625EA0E}">
        <p15:presenceInfo xmlns:p15="http://schemas.microsoft.com/office/powerpoint/2012/main" userId="Salomè Archa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599"/>
  </p:normalViewPr>
  <p:slideViewPr>
    <p:cSldViewPr snapToGrid="0" snapToObjects="1">
      <p:cViewPr varScale="1">
        <p:scale>
          <a:sx n="89" d="100"/>
          <a:sy n="89" d="100"/>
        </p:scale>
        <p:origin x="1080" y="1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65FF4B-1896-483B-B79F-94D30869C314}" type="datetimeFigureOut">
              <a:rPr lang="en-GB" smtClean="0"/>
              <a:t>28/04/2020</a:t>
            </a:fld>
            <a:endParaRPr lang="en-GB"/>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A7D8B-85D3-46F7-9B05-744001DB5FC7}" type="slidenum">
              <a:rPr lang="en-GB" smtClean="0"/>
              <a:t>‹N›</a:t>
            </a:fld>
            <a:endParaRPr lang="en-GB"/>
          </a:p>
        </p:txBody>
      </p:sp>
    </p:spTree>
    <p:extLst>
      <p:ext uri="{BB962C8B-B14F-4D97-AF65-F5344CB8AC3E}">
        <p14:creationId xmlns:p14="http://schemas.microsoft.com/office/powerpoint/2010/main" val="988479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28/04/2020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9194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0F78DCC-DB45-3E4F-9FF8-A8367E3AA3C4}" type="datetimeFigureOut">
              <a:rPr lang="it-IT" smtClean="0"/>
              <a:t>28/04/2020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00521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28/04/2020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470010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Modifica gli stili del testo dello schema</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28/04/2020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347289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28/04/2020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3038205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78DCC-DB45-3E4F-9FF8-A8367E3AA3C4}" type="datetimeFigureOut">
              <a:rPr lang="it-IT" smtClean="0"/>
              <a:t>28/04/2020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152776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78DCC-DB45-3E4F-9FF8-A8367E3AA3C4}" type="datetimeFigureOut">
              <a:rPr lang="it-IT" smtClean="0"/>
              <a:t>28/04/2020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693722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28/04/2020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678120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28/04/2020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6295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90F78DCC-DB45-3E4F-9FF8-A8367E3AA3C4}" type="datetimeFigureOut">
              <a:rPr lang="it-IT" smtClean="0"/>
              <a:t>28/04/2020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2449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28/04/2020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73481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0F78DCC-DB45-3E4F-9FF8-A8367E3AA3C4}" type="datetimeFigureOut">
              <a:rPr lang="it-IT" smtClean="0"/>
              <a:t>28/04/2020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36166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0F78DCC-DB45-3E4F-9FF8-A8367E3AA3C4}" type="datetimeFigureOut">
              <a:rPr lang="it-IT" smtClean="0"/>
              <a:t>28/04/2020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76495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90F78DCC-DB45-3E4F-9FF8-A8367E3AA3C4}" type="datetimeFigureOut">
              <a:rPr lang="it-IT" smtClean="0"/>
              <a:t>28/04/2020</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71154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0F78DCC-DB45-3E4F-9FF8-A8367E3AA3C4}" type="datetimeFigureOut">
              <a:rPr lang="it-IT" smtClean="0"/>
              <a:t>28/04/2020</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65804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7" name="Date Placeholder 4"/>
          <p:cNvSpPr>
            <a:spLocks noGrp="1"/>
          </p:cNvSpPr>
          <p:nvPr>
            <p:ph type="dt" sz="half" idx="10"/>
          </p:nvPr>
        </p:nvSpPr>
        <p:spPr/>
        <p:txBody>
          <a:bodyPr/>
          <a:lstStyle/>
          <a:p>
            <a:fld id="{90F78DCC-DB45-3E4F-9FF8-A8367E3AA3C4}" type="datetimeFigureOut">
              <a:rPr lang="it-IT" smtClean="0"/>
              <a:t>28/04/2020</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81156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0F78DCC-DB45-3E4F-9FF8-A8367E3AA3C4}" type="datetimeFigureOut">
              <a:rPr lang="it-IT" smtClean="0"/>
              <a:t>28/04/2020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26602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F78DCC-DB45-3E4F-9FF8-A8367E3AA3C4}" type="datetimeFigureOut">
              <a:rPr lang="it-IT" smtClean="0"/>
              <a:t>28/04/2020</a:t>
            </a:fld>
            <a:endParaRPr lang="it-IT"/>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ABCB5D3-1347-D240-B5FC-31B79AB90B2B}" type="slidenum">
              <a:rPr lang="it-IT" smtClean="0"/>
              <a:t>‹N›</a:t>
            </a:fld>
            <a:endParaRPr lang="it-IT"/>
          </a:p>
        </p:txBody>
      </p:sp>
    </p:spTree>
    <p:extLst>
      <p:ext uri="{BB962C8B-B14F-4D97-AF65-F5344CB8AC3E}">
        <p14:creationId xmlns:p14="http://schemas.microsoft.com/office/powerpoint/2010/main" val="1931459696"/>
      </p:ext>
    </p:extLst>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altalex.com/documents/leggi/2012/04/18/pacchetto-sicurezza-introdotto-il-reato-di-immigrazione-clandestina"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E3CEA0B-4DD7-4BA5-BE10-48A71B79E24A}"/>
              </a:ext>
            </a:extLst>
          </p:cNvPr>
          <p:cNvSpPr>
            <a:spLocks noGrp="1"/>
          </p:cNvSpPr>
          <p:nvPr>
            <p:ph type="title"/>
          </p:nvPr>
        </p:nvSpPr>
        <p:spPr>
          <a:xfrm>
            <a:off x="484710" y="452718"/>
            <a:ext cx="7055380" cy="4509247"/>
          </a:xfrm>
        </p:spPr>
        <p:txBody>
          <a:bodyPr/>
          <a:lstStyle/>
          <a:p>
            <a:r>
              <a:rPr lang="it-IT" sz="4800" b="1" dirty="0" smtClean="0"/>
              <a:t>Parte 2: IL </a:t>
            </a:r>
            <a:r>
              <a:rPr lang="it-IT" sz="4800" b="1" dirty="0"/>
              <a:t>QUADRO NORMATIVO SU TRATTA E SFRUTTAMENTO LAVORATIVO:</a:t>
            </a:r>
            <a:br>
              <a:rPr lang="it-IT" sz="4800" b="1" dirty="0"/>
            </a:br>
            <a:r>
              <a:rPr lang="it-IT" sz="4800" b="1" dirty="0"/>
              <a:t>Le situazioni di vulnerabilità.</a:t>
            </a:r>
          </a:p>
        </p:txBody>
      </p:sp>
      <p:pic>
        <p:nvPicPr>
          <p:cNvPr id="4" name="Immagine 2" descr="C:\Users\santoro\appdata\roaming\qualcomm\eudora\attach\LOGO-centro+denominazione2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14385" y="4733925"/>
            <a:ext cx="2788322" cy="1654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167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38912"/>
            <a:ext cx="8229600" cy="5843015"/>
          </a:xfrm>
        </p:spPr>
        <p:txBody>
          <a:bodyPr>
            <a:normAutofit/>
          </a:bodyPr>
          <a:lstStyle/>
          <a:p>
            <a:pPr marL="0" indent="0" algn="just" fontAlgn="base">
              <a:buNone/>
            </a:pPr>
            <a:r>
              <a:rPr lang="it-IT" dirty="0"/>
              <a:t>12-</a:t>
            </a:r>
            <a:r>
              <a:rPr lang="it-IT" i="1" dirty="0"/>
              <a:t>quater</a:t>
            </a:r>
            <a:r>
              <a:rPr lang="it-IT" dirty="0"/>
              <a:t>. Nelle ipotesi di particolare sfruttamento lavorativo di cui al comma 12-</a:t>
            </a:r>
            <a:r>
              <a:rPr lang="it-IT" i="1" dirty="0"/>
              <a:t>bis</a:t>
            </a:r>
            <a:r>
              <a:rPr lang="it-IT" dirty="0"/>
              <a:t>, è rilasciato dal questore, </a:t>
            </a:r>
            <a:r>
              <a:rPr lang="it-IT" u="sng" dirty="0"/>
              <a:t>su proposta o con il parere favorevole del procuratore della Repubblica</a:t>
            </a:r>
            <a:r>
              <a:rPr lang="it-IT" dirty="0"/>
              <a:t>, allo straniero che abbia presentato denuncia e cooperi nel procedimento penale instaurato nei confronti del datore di lavoro, </a:t>
            </a:r>
            <a:r>
              <a:rPr lang="it-IT" u="sng" dirty="0"/>
              <a:t>un permesso di soggiorno ai sensi dell'articolo 5, comma 6</a:t>
            </a:r>
            <a:r>
              <a:rPr lang="it-IT" dirty="0"/>
              <a:t>. </a:t>
            </a:r>
          </a:p>
          <a:p>
            <a:pPr marL="0" indent="0" algn="just" fontAlgn="base">
              <a:buNone/>
            </a:pPr>
            <a:r>
              <a:rPr lang="it-IT" dirty="0"/>
              <a:t>12-</a:t>
            </a:r>
            <a:r>
              <a:rPr lang="it-IT" i="1" dirty="0"/>
              <a:t>quinquies</a:t>
            </a:r>
            <a:r>
              <a:rPr lang="it-IT" dirty="0"/>
              <a:t>. Il permesso di soggiorno di cui al comma 12-</a:t>
            </a:r>
            <a:r>
              <a:rPr lang="it-IT" i="1" dirty="0"/>
              <a:t>quater</a:t>
            </a:r>
            <a:r>
              <a:rPr lang="it-IT" dirty="0"/>
              <a:t> ha la durata di sei mesi e può essere rinnovato per un anno o per il maggior periodo occorrente alla definizione del procedimento penale. Il permesso di soggiorno è revocato in caso di condotta incompatibile con le finalità dello stesso, segnalata dal procuratore della Repubblica o accertata dal questore, ovvero qualora vengano meno le condizioni che ne hanno giustificato il rilascio</a:t>
            </a:r>
          </a:p>
          <a:p>
            <a:endParaRPr lang="it-IT" dirty="0"/>
          </a:p>
        </p:txBody>
      </p:sp>
    </p:spTree>
    <p:extLst>
      <p:ext uri="{BB962C8B-B14F-4D97-AF65-F5344CB8AC3E}">
        <p14:creationId xmlns:p14="http://schemas.microsoft.com/office/powerpoint/2010/main" val="3241888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86B6256-D577-4C9E-B11E-FBBC78C1CEA5}"/>
              </a:ext>
            </a:extLst>
          </p:cNvPr>
          <p:cNvSpPr>
            <a:spLocks noGrp="1"/>
          </p:cNvSpPr>
          <p:nvPr>
            <p:ph type="title"/>
          </p:nvPr>
        </p:nvSpPr>
        <p:spPr>
          <a:xfrm>
            <a:off x="484710" y="452718"/>
            <a:ext cx="7055380" cy="1924722"/>
          </a:xfrm>
        </p:spPr>
        <p:txBody>
          <a:bodyPr/>
          <a:lstStyle/>
          <a:p>
            <a:r>
              <a:rPr lang="it-IT" sz="3600" b="1" dirty="0"/>
              <a:t>LE INTERCONNESSIONI TRA TRATTA E ASILO-la normativa di riferimento</a:t>
            </a:r>
            <a:endParaRPr lang="it-IT" sz="3600" dirty="0"/>
          </a:p>
        </p:txBody>
      </p:sp>
      <p:sp>
        <p:nvSpPr>
          <p:cNvPr id="3" name="Segnaposto contenuto 2">
            <a:extLst>
              <a:ext uri="{FF2B5EF4-FFF2-40B4-BE49-F238E27FC236}">
                <a16:creationId xmlns="" xmlns:a16="http://schemas.microsoft.com/office/drawing/2014/main" id="{4004F302-E4A7-4855-A2E7-B4D3240F2ED4}"/>
              </a:ext>
            </a:extLst>
          </p:cNvPr>
          <p:cNvSpPr>
            <a:spLocks noGrp="1"/>
          </p:cNvSpPr>
          <p:nvPr>
            <p:ph idx="1"/>
          </p:nvPr>
        </p:nvSpPr>
        <p:spPr>
          <a:xfrm>
            <a:off x="154745" y="2489982"/>
            <a:ext cx="8736037" cy="4206240"/>
          </a:xfrm>
        </p:spPr>
        <p:txBody>
          <a:bodyPr>
            <a:normAutofit/>
          </a:bodyPr>
          <a:lstStyle/>
          <a:p>
            <a:pPr algn="just"/>
            <a:r>
              <a:rPr lang="it-IT" dirty="0"/>
              <a:t>La base giuridica di tale connessione è costituita </a:t>
            </a:r>
            <a:r>
              <a:rPr lang="it-IT" u="sng" dirty="0"/>
              <a:t>dall’applicazione dell’articolo 1A(2) della Convenzione del 1951 alle vittime di tratta </a:t>
            </a:r>
            <a:r>
              <a:rPr lang="it-IT" dirty="0"/>
              <a:t>(o a persone a rischio di tratta). Come evidenziato nelle linee guida predisposte dall’UNHCR, alcune vittime possono rientrare nella definizione di rifugiato in virtù dell’interpretazione della clausola di salvaguardia contenuta nell’</a:t>
            </a:r>
            <a:r>
              <a:rPr lang="it-IT" u="sng" dirty="0"/>
              <a:t>articolo 14 del primo Protocollo di Palermo</a:t>
            </a:r>
            <a:r>
              <a:rPr lang="it-IT" dirty="0"/>
              <a:t>, in base alla quale gli Stati hanno l’obbligo di considerare le necessità di protezione internazionale delle vittime di tratta. E del resto, l’art. 11 della </a:t>
            </a:r>
            <a:r>
              <a:rPr lang="it-IT" b="1" dirty="0"/>
              <a:t>direttiva 2011/36/UE</a:t>
            </a:r>
            <a:r>
              <a:rPr lang="it-IT" dirty="0"/>
              <a:t>, dedicato alle misure di assistenza e sostegno alle vittime della tratta di esseri umani, prevede espressamente che a quest’ultime vengano fornite le necessarie informazioni sulla possibilità di accedere alla protezione internazionale. </a:t>
            </a:r>
          </a:p>
          <a:p>
            <a:endParaRPr lang="it-IT" dirty="0"/>
          </a:p>
        </p:txBody>
      </p:sp>
    </p:spTree>
    <p:extLst>
      <p:ext uri="{BB962C8B-B14F-4D97-AF65-F5344CB8AC3E}">
        <p14:creationId xmlns:p14="http://schemas.microsoft.com/office/powerpoint/2010/main" val="2187685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D608CA90-A71D-49DC-97CB-D0BD8D4F0347}"/>
              </a:ext>
            </a:extLst>
          </p:cNvPr>
          <p:cNvSpPr>
            <a:spLocks noGrp="1"/>
          </p:cNvSpPr>
          <p:nvPr>
            <p:ph type="title"/>
          </p:nvPr>
        </p:nvSpPr>
        <p:spPr/>
        <p:txBody>
          <a:bodyPr/>
          <a:lstStyle/>
          <a:p>
            <a:r>
              <a:rPr lang="it-IT" dirty="0"/>
              <a:t>INFORMATIVA ANTITRATTA-durante la commissione</a:t>
            </a:r>
          </a:p>
        </p:txBody>
      </p:sp>
      <p:sp>
        <p:nvSpPr>
          <p:cNvPr id="3" name="Segnaposto contenuto 2">
            <a:extLst>
              <a:ext uri="{FF2B5EF4-FFF2-40B4-BE49-F238E27FC236}">
                <a16:creationId xmlns="" xmlns:a16="http://schemas.microsoft.com/office/drawing/2014/main" id="{BDBB7EBA-25D3-4622-AAB2-E2CE436EEBD4}"/>
              </a:ext>
            </a:extLst>
          </p:cNvPr>
          <p:cNvSpPr>
            <a:spLocks noGrp="1"/>
          </p:cNvSpPr>
          <p:nvPr>
            <p:ph idx="1"/>
          </p:nvPr>
        </p:nvSpPr>
        <p:spPr>
          <a:xfrm>
            <a:off x="253217" y="2052925"/>
            <a:ext cx="8665699" cy="4460417"/>
          </a:xfrm>
        </p:spPr>
        <p:txBody>
          <a:bodyPr>
            <a:normAutofit fontScale="92500" lnSpcReduction="10000"/>
          </a:bodyPr>
          <a:lstStyle/>
          <a:p>
            <a:pPr algn="just" fontAlgn="base"/>
            <a:r>
              <a:rPr lang="it-IT" dirty="0"/>
              <a:t>Se emergono indicatori viene presentata alla richiedente asilo la possibilità di parlare con personale anti tratta specializzato</a:t>
            </a:r>
            <a:endParaRPr lang="it-IT" b="1" dirty="0"/>
          </a:p>
          <a:p>
            <a:pPr lvl="0" algn="just" fontAlgn="base"/>
            <a:r>
              <a:rPr lang="it-IT" b="1" dirty="0"/>
              <a:t>Tecnica di intervista può cambiare </a:t>
            </a:r>
            <a:r>
              <a:rPr lang="it-IT" dirty="0"/>
              <a:t>rispetto all’approccio standard far presente che degli indicatori sono emersi, rassicurare sulla possibilità di parlare apertamente, in luogo protetto, sicuro, massima ed assoluta riservatezza, possibilità di accedere a colloquio protetto</a:t>
            </a:r>
          </a:p>
          <a:p>
            <a:pPr lvl="0" algn="just" fontAlgn="base"/>
            <a:r>
              <a:rPr lang="it-IT" dirty="0"/>
              <a:t>Rilascio in ogni caso del </a:t>
            </a:r>
            <a:r>
              <a:rPr lang="it-IT" b="1" dirty="0"/>
              <a:t>numero anti tratta nazionale</a:t>
            </a:r>
            <a:r>
              <a:rPr lang="it-IT" dirty="0"/>
              <a:t>: 800 290 290</a:t>
            </a:r>
          </a:p>
          <a:p>
            <a:pPr lvl="0" algn="just" fontAlgn="base"/>
            <a:r>
              <a:rPr lang="it-IT" dirty="0"/>
              <a:t>Spiegazione della possibilità di accedere a strumento di dialogo- colloquio protezione attraverso il numero sempre</a:t>
            </a:r>
          </a:p>
          <a:p>
            <a:pPr algn="just"/>
            <a:r>
              <a:rPr lang="it-IT" dirty="0"/>
              <a:t>-----La decisione della Commissione Territoriale si basa sugli elementi di inclusione nei criteri della protezione internazionale che emergono in audizione. Se necessario ai fini della valutazione della domanda di protezione internazionale, si attendono ulteriori </a:t>
            </a:r>
            <a:r>
              <a:rPr lang="it-IT" dirty="0" err="1"/>
              <a:t>referral</a:t>
            </a:r>
            <a:r>
              <a:rPr lang="it-IT" dirty="0"/>
              <a:t> o si provvede a nuova convocazione</a:t>
            </a:r>
          </a:p>
          <a:p>
            <a:pPr algn="just"/>
            <a:endParaRPr lang="it-IT" dirty="0"/>
          </a:p>
        </p:txBody>
      </p:sp>
    </p:spTree>
    <p:extLst>
      <p:ext uri="{BB962C8B-B14F-4D97-AF65-F5344CB8AC3E}">
        <p14:creationId xmlns:p14="http://schemas.microsoft.com/office/powerpoint/2010/main" val="3631908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74BED61-A373-4079-9CCB-A790354CBE42}"/>
              </a:ext>
            </a:extLst>
          </p:cNvPr>
          <p:cNvSpPr>
            <a:spLocks noGrp="1"/>
          </p:cNvSpPr>
          <p:nvPr>
            <p:ph type="title"/>
          </p:nvPr>
        </p:nvSpPr>
        <p:spPr/>
        <p:txBody>
          <a:bodyPr/>
          <a:lstStyle/>
          <a:p>
            <a:pPr algn="ctr"/>
            <a:r>
              <a:rPr lang="it-IT" b="1" dirty="0"/>
              <a:t>I REQUISITI</a:t>
            </a:r>
          </a:p>
        </p:txBody>
      </p:sp>
      <p:sp>
        <p:nvSpPr>
          <p:cNvPr id="3" name="Segnaposto contenuto 2">
            <a:extLst>
              <a:ext uri="{FF2B5EF4-FFF2-40B4-BE49-F238E27FC236}">
                <a16:creationId xmlns="" xmlns:a16="http://schemas.microsoft.com/office/drawing/2014/main" id="{1B6CDF7A-6FC0-4900-8FF4-44B6FB247D2F}"/>
              </a:ext>
            </a:extLst>
          </p:cNvPr>
          <p:cNvSpPr>
            <a:spLocks noGrp="1"/>
          </p:cNvSpPr>
          <p:nvPr>
            <p:ph idx="1"/>
          </p:nvPr>
        </p:nvSpPr>
        <p:spPr>
          <a:xfrm>
            <a:off x="239151" y="1771650"/>
            <a:ext cx="8389308" cy="4910504"/>
          </a:xfrm>
        </p:spPr>
        <p:txBody>
          <a:bodyPr>
            <a:normAutofit fontScale="92500" lnSpcReduction="10000"/>
          </a:bodyPr>
          <a:lstStyle/>
          <a:p>
            <a:pPr algn="just"/>
            <a:r>
              <a:rPr lang="it-IT" dirty="0"/>
              <a:t>Il “</a:t>
            </a:r>
            <a:r>
              <a:rPr lang="it-IT" b="1" dirty="0"/>
              <a:t>fondato timore di persecuzione</a:t>
            </a:r>
            <a:r>
              <a:rPr lang="it-IT" dirty="0"/>
              <a:t>”, legato ad almeno una delle fattispecie di motivi contemplati dalla Convenzione (razza, religione, nazionalità, appartenenza ad un determinato gruppo sociale o opinioni politiche). </a:t>
            </a:r>
          </a:p>
          <a:p>
            <a:pPr algn="just"/>
            <a:r>
              <a:rPr lang="it-IT" dirty="0"/>
              <a:t>Nel caso in questione, la persecuzione consisterebbe in </a:t>
            </a:r>
            <a:r>
              <a:rPr lang="it-IT" u="sng" dirty="0"/>
              <a:t>tutti quegli atti o comportamenti, inerenti l’esperienza di tratta stessa, che costituiscono una violazione dei diritti umani</a:t>
            </a:r>
            <a:r>
              <a:rPr lang="it-IT" dirty="0"/>
              <a:t> (la prostituzione o lavoro forzato, la violenza fisica e sessuale, il prelievo di organi, la restrizione della libertà personale, i maltrattamenti, le minacce, la negazione di cibo o cure mediche, ecc.). La natura persecutoria delle varie azioni associate alla tratta dipende dalle particolari circostanze che caratterizzano ogni singola situazione, che pertanto va analizzata caso per caso.</a:t>
            </a:r>
          </a:p>
          <a:p>
            <a:pPr algn="just"/>
            <a:r>
              <a:rPr lang="it-IT" dirty="0"/>
              <a:t>vanno altresì considerate le possibili persecuzioni o violazioni che la persona subirebbe se rientrasse nel paese di origine (gravi ritorsioni nei confronti suoi e della sua famiglia, rifiuto, emarginazione e discriminazione, re-</a:t>
            </a:r>
            <a:r>
              <a:rPr lang="it-IT" dirty="0" err="1"/>
              <a:t>trafficking</a:t>
            </a:r>
            <a:r>
              <a:rPr lang="it-IT" dirty="0"/>
              <a:t>).</a:t>
            </a:r>
          </a:p>
          <a:p>
            <a:pPr algn="just"/>
            <a:endParaRPr lang="it-IT" dirty="0"/>
          </a:p>
        </p:txBody>
      </p:sp>
    </p:spTree>
    <p:extLst>
      <p:ext uri="{BB962C8B-B14F-4D97-AF65-F5344CB8AC3E}">
        <p14:creationId xmlns:p14="http://schemas.microsoft.com/office/powerpoint/2010/main" val="2140912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AF8C031-94F2-491F-84CF-3FB5AF3C779F}"/>
              </a:ext>
            </a:extLst>
          </p:cNvPr>
          <p:cNvSpPr>
            <a:spLocks noGrp="1"/>
          </p:cNvSpPr>
          <p:nvPr>
            <p:ph type="title"/>
          </p:nvPr>
        </p:nvSpPr>
        <p:spPr/>
        <p:txBody>
          <a:bodyPr/>
          <a:lstStyle/>
          <a:p>
            <a:pPr algn="ctr"/>
            <a:r>
              <a:rPr lang="it-IT" b="1" dirty="0"/>
              <a:t>I REQUISITI</a:t>
            </a:r>
            <a:endParaRPr lang="it-IT" dirty="0"/>
          </a:p>
        </p:txBody>
      </p:sp>
      <p:sp>
        <p:nvSpPr>
          <p:cNvPr id="3" name="Segnaposto contenuto 2">
            <a:extLst>
              <a:ext uri="{FF2B5EF4-FFF2-40B4-BE49-F238E27FC236}">
                <a16:creationId xmlns="" xmlns:a16="http://schemas.microsoft.com/office/drawing/2014/main" id="{9496A88D-49B0-4765-AD8D-7579A7E902A1}"/>
              </a:ext>
            </a:extLst>
          </p:cNvPr>
          <p:cNvSpPr>
            <a:spLocks noGrp="1"/>
          </p:cNvSpPr>
          <p:nvPr>
            <p:ph idx="1"/>
          </p:nvPr>
        </p:nvSpPr>
        <p:spPr>
          <a:xfrm>
            <a:off x="281354" y="1781589"/>
            <a:ext cx="8347105" cy="4858362"/>
          </a:xfrm>
        </p:spPr>
        <p:txBody>
          <a:bodyPr>
            <a:normAutofit fontScale="85000" lnSpcReduction="20000"/>
          </a:bodyPr>
          <a:lstStyle/>
          <a:p>
            <a:pPr algn="just"/>
            <a:r>
              <a:rPr lang="it-IT" b="1" dirty="0"/>
              <a:t>L’agente di persecuzione</a:t>
            </a:r>
            <a:r>
              <a:rPr lang="it-IT" dirty="0"/>
              <a:t>, per riprendere gli elementi della definizione di rifugiato, non è solo rappresentato dai soggetti “privati” (trafficanti) che agiscono senza che le autorità riescano a contrastarli, ma dallo stesso Stato nel momento in cui tollera consapevolmente gli atti persecutori o non mette in atto le misure di protezione, assistenza e recupero previste dal Protocollo del 2000. Pertanto la mera presenza in un determinato paese di leggi anti-tratta anche avanzate non esclude la possibilità di persecuzione se tali norme non vengono adeguatamente implementate o se le misure di protezione non risultano concretamente accessibili alle vittime.</a:t>
            </a:r>
          </a:p>
          <a:p>
            <a:pPr algn="just"/>
            <a:r>
              <a:rPr lang="it-IT" b="1" dirty="0"/>
              <a:t>Il luogo della persecuzione</a:t>
            </a:r>
            <a:r>
              <a:rPr lang="it-IT" dirty="0"/>
              <a:t>: Se la definizione di rifugiato della Convenzione del 1951 prevede esplicitamente che il richiedenti si trovi “al di fuori del proprio paese” e non possa rientrarvi perché nutre un “fondato timore”, ciò non significa che egli sia necessariamente partito a causa di tale timore. Il caso del bisogno di protezione sorto fuori dal paese di provenienza (“</a:t>
            </a:r>
            <a:r>
              <a:rPr lang="it-IT" dirty="0" err="1"/>
              <a:t>sur</a:t>
            </a:r>
            <a:r>
              <a:rPr lang="it-IT" dirty="0"/>
              <a:t> </a:t>
            </a:r>
            <a:r>
              <a:rPr lang="it-IT" dirty="0" err="1"/>
              <a:t>place</a:t>
            </a:r>
            <a:r>
              <a:rPr lang="it-IT" dirty="0"/>
              <a:t>”) trova particolare applicazione alle situazioni di tratta, poiché sovente il timore sorge solo successivamente alla partenza, nel momento in cui la vittima diviene oggetto di sfruttamento (ad esempio, quando il reclutamento è avvenuto con l’inganno o false promesse).</a:t>
            </a:r>
          </a:p>
          <a:p>
            <a:endParaRPr lang="it-IT" dirty="0"/>
          </a:p>
        </p:txBody>
      </p:sp>
    </p:spTree>
    <p:extLst>
      <p:ext uri="{BB962C8B-B14F-4D97-AF65-F5344CB8AC3E}">
        <p14:creationId xmlns:p14="http://schemas.microsoft.com/office/powerpoint/2010/main" val="437945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670D149-A9AC-4401-83CB-F6700950E63F}"/>
              </a:ext>
            </a:extLst>
          </p:cNvPr>
          <p:cNvSpPr>
            <a:spLocks noGrp="1"/>
          </p:cNvSpPr>
          <p:nvPr>
            <p:ph type="title"/>
          </p:nvPr>
        </p:nvSpPr>
        <p:spPr/>
        <p:txBody>
          <a:bodyPr/>
          <a:lstStyle/>
          <a:p>
            <a:pPr algn="ctr"/>
            <a:r>
              <a:rPr lang="it-IT" b="1" dirty="0"/>
              <a:t>I REQUISITI</a:t>
            </a:r>
            <a:endParaRPr lang="it-IT" dirty="0"/>
          </a:p>
        </p:txBody>
      </p:sp>
      <p:sp>
        <p:nvSpPr>
          <p:cNvPr id="3" name="Segnaposto contenuto 2">
            <a:extLst>
              <a:ext uri="{FF2B5EF4-FFF2-40B4-BE49-F238E27FC236}">
                <a16:creationId xmlns="" xmlns:a16="http://schemas.microsoft.com/office/drawing/2014/main" id="{F4D53027-4BF5-4B3A-B068-B3CD6837D71F}"/>
              </a:ext>
            </a:extLst>
          </p:cNvPr>
          <p:cNvSpPr>
            <a:spLocks noGrp="1"/>
          </p:cNvSpPr>
          <p:nvPr>
            <p:ph idx="1"/>
          </p:nvPr>
        </p:nvSpPr>
        <p:spPr>
          <a:xfrm>
            <a:off x="239151" y="2052925"/>
            <a:ext cx="8665698" cy="4352357"/>
          </a:xfrm>
        </p:spPr>
        <p:txBody>
          <a:bodyPr>
            <a:normAutofit/>
          </a:bodyPr>
          <a:lstStyle/>
          <a:p>
            <a:r>
              <a:rPr lang="it-IT" b="1" dirty="0"/>
              <a:t>I motivi legati al fondato timore</a:t>
            </a:r>
            <a:r>
              <a:rPr lang="it-IT" dirty="0"/>
              <a:t>:</a:t>
            </a:r>
          </a:p>
          <a:p>
            <a:pPr marL="0" indent="0" algn="just">
              <a:buNone/>
            </a:pPr>
            <a:r>
              <a:rPr lang="it-IT" dirty="0"/>
              <a:t>A prescindere dal presupposto che le persone appartenenti a una determinata “razza”, religione o gruppo etnico potrebbero essere particolarmente discriminate ed esposte al rischio di tratta e sfruttamento, se si assume che in taluni contesti alcuni gruppi di donne o minori vivono condizioni di estrema fragilità o violenza di genere, questi potrebbero costituire un </a:t>
            </a:r>
            <a:r>
              <a:rPr lang="it-IT" u="sng" dirty="0"/>
              <a:t>“gruppo sociale” </a:t>
            </a:r>
            <a:r>
              <a:rPr lang="it-IT" dirty="0"/>
              <a:t>nel senso indicato dalla definizione, dal momento in cui, ad esempio, </a:t>
            </a:r>
            <a:r>
              <a:rPr lang="it-IT" u="sng" dirty="0"/>
              <a:t>possono subire atti di violenza fisica o psichica </a:t>
            </a:r>
            <a:r>
              <a:rPr lang="it-IT" dirty="0"/>
              <a:t>(art. 9 della Direttiva 2011/95/UE).</a:t>
            </a:r>
          </a:p>
          <a:p>
            <a:endParaRPr lang="it-IT" dirty="0"/>
          </a:p>
        </p:txBody>
      </p:sp>
    </p:spTree>
    <p:extLst>
      <p:ext uri="{BB962C8B-B14F-4D97-AF65-F5344CB8AC3E}">
        <p14:creationId xmlns:p14="http://schemas.microsoft.com/office/powerpoint/2010/main" val="3517591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21AE283-937C-4C2E-91EC-686DFB0CE531}"/>
              </a:ext>
            </a:extLst>
          </p:cNvPr>
          <p:cNvSpPr>
            <a:spLocks noGrp="1"/>
          </p:cNvSpPr>
          <p:nvPr>
            <p:ph type="title"/>
          </p:nvPr>
        </p:nvSpPr>
        <p:spPr>
          <a:xfrm>
            <a:off x="484710" y="452717"/>
            <a:ext cx="7055380" cy="1896587"/>
          </a:xfrm>
        </p:spPr>
        <p:txBody>
          <a:bodyPr/>
          <a:lstStyle/>
          <a:p>
            <a:r>
              <a:rPr lang="it-IT" sz="3200" b="1" dirty="0"/>
              <a:t>RICONOSCIMENTO DELLE DIVERSE FORME DI PROTEZIONE</a:t>
            </a:r>
          </a:p>
        </p:txBody>
      </p:sp>
      <p:sp>
        <p:nvSpPr>
          <p:cNvPr id="3" name="Segnaposto contenuto 2">
            <a:extLst>
              <a:ext uri="{FF2B5EF4-FFF2-40B4-BE49-F238E27FC236}">
                <a16:creationId xmlns="" xmlns:a16="http://schemas.microsoft.com/office/drawing/2014/main" id="{F53C8161-17C0-4B6D-BE78-33C5DB6673AB}"/>
              </a:ext>
            </a:extLst>
          </p:cNvPr>
          <p:cNvSpPr>
            <a:spLocks noGrp="1"/>
          </p:cNvSpPr>
          <p:nvPr>
            <p:ph idx="1"/>
          </p:nvPr>
        </p:nvSpPr>
        <p:spPr>
          <a:xfrm>
            <a:off x="182880" y="1744394"/>
            <a:ext cx="8764172" cy="4853353"/>
          </a:xfrm>
        </p:spPr>
        <p:txBody>
          <a:bodyPr>
            <a:normAutofit fontScale="92500"/>
          </a:bodyPr>
          <a:lstStyle/>
          <a:p>
            <a:pPr algn="just"/>
            <a:r>
              <a:rPr lang="it-IT" dirty="0"/>
              <a:t>Dal punto di vista strettamente normativo, </a:t>
            </a:r>
            <a:r>
              <a:rPr lang="it-IT" b="1" dirty="0"/>
              <a:t>l'iter di concessione della protezione internazionale </a:t>
            </a:r>
            <a:r>
              <a:rPr lang="it-IT" dirty="0"/>
              <a:t>(status di rifugiato o sussidiaria) a vittime di tratta è stato sperimentato nella maggior parte dei paesi europei, ma i casi di riconoscimento rimangono ancora sporadici (ad eccezione del Regno Unito). Più frequentemente si ricorre a forme di </a:t>
            </a:r>
            <a:r>
              <a:rPr lang="it-IT" b="1" dirty="0"/>
              <a:t>protezione umanitaria</a:t>
            </a:r>
            <a:r>
              <a:rPr lang="it-IT" dirty="0"/>
              <a:t>, le cui modalità di concessione variano da paese a paese. </a:t>
            </a:r>
          </a:p>
          <a:p>
            <a:pPr algn="just"/>
            <a:r>
              <a:rPr lang="it-IT" dirty="0"/>
              <a:t>A livello europeo, a parte il caso dell'Italia con il noto articolo 18, il </a:t>
            </a:r>
            <a:r>
              <a:rPr lang="it-IT" b="1" dirty="0"/>
              <a:t>permesso di protezione sociale</a:t>
            </a:r>
            <a:r>
              <a:rPr lang="it-IT" dirty="0"/>
              <a:t> è invece generalmente subordinato all'obbligo di collaborazione con le autorità giudiziarie attraverso la denuncia dei trafficanti o il rilascio di dichiarazioni formali.</a:t>
            </a:r>
          </a:p>
          <a:p>
            <a:pPr algn="just"/>
            <a:r>
              <a:rPr lang="it-IT" u="sng" dirty="0"/>
              <a:t>Art. 17 </a:t>
            </a:r>
            <a:r>
              <a:rPr lang="it-IT" u="sng" dirty="0" err="1"/>
              <a:t>D.Lgs.</a:t>
            </a:r>
            <a:r>
              <a:rPr lang="it-IT" u="sng" dirty="0"/>
              <a:t> 142/2015 (attuazione della Direttiva Accoglienza)</a:t>
            </a:r>
            <a:r>
              <a:rPr lang="it-IT" dirty="0"/>
              <a:t>: Ai richiedenti protezione internazionale identificati come vittime di tratta di esseri umani si applica il programma unico di emersione, assistenza e integrazione sociale di cui all'art. 18 </a:t>
            </a:r>
            <a:r>
              <a:rPr lang="it-IT" dirty="0" err="1"/>
              <a:t>D.Lgs.</a:t>
            </a:r>
            <a:r>
              <a:rPr lang="it-IT" dirty="0"/>
              <a:t> 286/98                              </a:t>
            </a:r>
          </a:p>
          <a:p>
            <a:pPr marL="0" indent="0">
              <a:buNone/>
            </a:pPr>
            <a:r>
              <a:rPr lang="it-IT" dirty="0"/>
              <a:t>                           </a:t>
            </a:r>
          </a:p>
        </p:txBody>
      </p:sp>
    </p:spTree>
    <p:extLst>
      <p:ext uri="{BB962C8B-B14F-4D97-AF65-F5344CB8AC3E}">
        <p14:creationId xmlns:p14="http://schemas.microsoft.com/office/powerpoint/2010/main" val="421279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b="1" dirty="0"/>
              <a:t>Art. 10 D.lgs. 24/2014</a:t>
            </a:r>
            <a:br>
              <a:rPr lang="it-IT" sz="4000" b="1" dirty="0"/>
            </a:br>
            <a:r>
              <a:rPr lang="it-IT" sz="4000" b="1" dirty="0"/>
              <a:t>(attuazione della Direttiva 2011/36/UE)</a:t>
            </a:r>
          </a:p>
        </p:txBody>
      </p:sp>
      <p:sp>
        <p:nvSpPr>
          <p:cNvPr id="3" name="Segnaposto contenuto 2"/>
          <p:cNvSpPr>
            <a:spLocks noGrp="1"/>
          </p:cNvSpPr>
          <p:nvPr>
            <p:ph idx="1"/>
          </p:nvPr>
        </p:nvSpPr>
        <p:spPr>
          <a:xfrm>
            <a:off x="351692" y="2475914"/>
            <a:ext cx="8440616" cy="3772492"/>
          </a:xfrm>
        </p:spPr>
        <p:txBody>
          <a:bodyPr>
            <a:normAutofit/>
          </a:bodyPr>
          <a:lstStyle/>
          <a:p>
            <a:pPr marL="0" indent="0" algn="just">
              <a:buNone/>
            </a:pPr>
            <a:r>
              <a:rPr lang="it-IT" dirty="0"/>
              <a:t>All’articolo 32 del decreto legislativo 28 gennaio 2008, n.  25, dopo il comma 3 è inserito il seguente: </a:t>
            </a:r>
          </a:p>
          <a:p>
            <a:pPr marL="0" indent="0" algn="just">
              <a:buNone/>
            </a:pPr>
            <a:r>
              <a:rPr lang="it-IT" dirty="0"/>
              <a:t>«3-bis. La Commissione territoriale trasmette, altresì, gli atti al Questore  per  le  valutazioni  di competenza se nel corso dell'istruttoria sono emersi fondati motivi per ritenere che il richiedente è stato </a:t>
            </a:r>
            <a:r>
              <a:rPr lang="it-IT" u="sng" dirty="0"/>
              <a:t>vittima dei delitti di cui agli articoli 600 e 601 del codice penale</a:t>
            </a:r>
            <a:r>
              <a:rPr lang="it-IT" dirty="0"/>
              <a:t>». </a:t>
            </a:r>
          </a:p>
          <a:p>
            <a:pPr marL="0" indent="0">
              <a:buNone/>
            </a:pPr>
            <a:endParaRPr lang="it-IT" dirty="0"/>
          </a:p>
        </p:txBody>
      </p:sp>
    </p:spTree>
    <p:extLst>
      <p:ext uri="{BB962C8B-B14F-4D97-AF65-F5344CB8AC3E}">
        <p14:creationId xmlns:p14="http://schemas.microsoft.com/office/powerpoint/2010/main" val="3051023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234122"/>
          </a:xfrm>
        </p:spPr>
        <p:txBody>
          <a:bodyPr>
            <a:normAutofit fontScale="90000"/>
          </a:bodyPr>
          <a:lstStyle/>
          <a:p>
            <a:r>
              <a:rPr lang="it-IT" sz="4000" b="1" dirty="0"/>
              <a:t>Art. 18 T.U.I.</a:t>
            </a:r>
            <a:br>
              <a:rPr lang="it-IT" sz="4000" b="1" dirty="0"/>
            </a:br>
            <a:r>
              <a:rPr lang="it-IT" sz="4000" b="1" dirty="0"/>
              <a:t>Soggiorno per motivi di protezione sociale </a:t>
            </a:r>
          </a:p>
        </p:txBody>
      </p:sp>
      <p:sp>
        <p:nvSpPr>
          <p:cNvPr id="3" name="Segnaposto contenuto 2"/>
          <p:cNvSpPr>
            <a:spLocks noGrp="1"/>
          </p:cNvSpPr>
          <p:nvPr>
            <p:ph idx="1"/>
          </p:nvPr>
        </p:nvSpPr>
        <p:spPr>
          <a:xfrm>
            <a:off x="154746" y="2110154"/>
            <a:ext cx="8651630" cy="4747846"/>
          </a:xfrm>
        </p:spPr>
        <p:txBody>
          <a:bodyPr>
            <a:normAutofit fontScale="25000" lnSpcReduction="20000"/>
          </a:bodyPr>
          <a:lstStyle/>
          <a:p>
            <a:pPr marL="0" indent="0" algn="just" fontAlgn="base">
              <a:buNone/>
            </a:pPr>
            <a:r>
              <a:rPr lang="it-IT" sz="7200" dirty="0"/>
              <a:t>1. Quando, nel corso di operazioni di polizia, di indagini o di un procedimento per taluno dei delitti di cui all’articolo 3 della legge 20 febbraio 1958, n. 75, o di </a:t>
            </a:r>
            <a:r>
              <a:rPr lang="it-IT" sz="7200" u="sng" dirty="0"/>
              <a:t>quelli previsti dall’articolo 380 del codice di procedura penale</a:t>
            </a:r>
            <a:r>
              <a:rPr lang="it-IT" sz="7200" dirty="0"/>
              <a:t>, ovvero nel corso di interventi assistenziali dei servizi sociali degli enti locali, siano accertate situazioni di </a:t>
            </a:r>
            <a:r>
              <a:rPr lang="it-IT" sz="7200" u="sng" dirty="0"/>
              <a:t>violenza o di grave sfruttamento nei confronti di uno straniero</a:t>
            </a:r>
            <a:r>
              <a:rPr lang="it-IT" sz="7200" dirty="0"/>
              <a:t>, ed emergano concreti pericoli per la sua incolumità, per effetto dei tentativi di sottrarsi ai condizionamenti di un’associazione dedita ad uno dei predetti delitti o delle dichiarazioni rese nel corso delle indagini preliminari o del giudizio, il questore, anche su proposta del Procuratore della Repubblica, o con il parere favorevole della stessa autorità, rilascia uno speciale permesso di soggiorno per consentire allo straniero di sottrarsi alla violenza ed ai condizionamenti dell’organizzazione criminale e di partecipare ad un programma di assistenza ed integrazione sociale.</a:t>
            </a:r>
          </a:p>
          <a:p>
            <a:pPr marL="0" indent="0" algn="just" fontAlgn="base">
              <a:buNone/>
            </a:pPr>
            <a:r>
              <a:rPr lang="it-IT" sz="7200" dirty="0"/>
              <a:t>3. Con il regolamento di attuazione sono stabilite le disposizioni occorrenti per l’affidamento della realizzazione del programma a soggetti diversi da quelli istituzionalmente preposti ai servizi sociali dell’ente locale, e per l’espletamento dei relativi controlli. Con lo stesso regolamento sono individuati i requisiti idonei a garantire la competenza e la capacità di favorire l’assistenza e l’integrazione sociale, nonché la disponibilità di adeguate strutture organizzative dei soggetti predetti.</a:t>
            </a:r>
          </a:p>
          <a:p>
            <a:pPr marL="0" indent="0" algn="just">
              <a:buNone/>
            </a:pPr>
            <a:endParaRPr lang="it-IT" dirty="0"/>
          </a:p>
        </p:txBody>
      </p:sp>
    </p:spTree>
    <p:extLst>
      <p:ext uri="{BB962C8B-B14F-4D97-AF65-F5344CB8AC3E}">
        <p14:creationId xmlns:p14="http://schemas.microsoft.com/office/powerpoint/2010/main" val="122879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48640"/>
            <a:ext cx="8229600" cy="5440679"/>
          </a:xfrm>
        </p:spPr>
        <p:txBody>
          <a:bodyPr>
            <a:normAutofit fontScale="55000" lnSpcReduction="20000"/>
          </a:bodyPr>
          <a:lstStyle/>
          <a:p>
            <a:pPr marL="0" indent="0" algn="just" fontAlgn="base">
              <a:buNone/>
            </a:pPr>
            <a:r>
              <a:rPr lang="it-IT" sz="3400" dirty="0"/>
              <a:t>3-bis. Per gli stranieri e per i cittadini di cui al comma 6-bis del presente articolo, vittime dei reati previsti dagli articoli 600 e 601 del codice penale, o che versano nelle ipotesi di cui al comma 1 del presente articolo si applica, sulla base del </a:t>
            </a:r>
            <a:r>
              <a:rPr lang="it-IT" sz="3400" u="sng" dirty="0"/>
              <a:t>Piano nazionale d'azione contro la tratta e il grave sfruttamento degli esseri umani</a:t>
            </a:r>
            <a:r>
              <a:rPr lang="it-IT" sz="3400" dirty="0"/>
              <a:t>, di cui all'articolo 13, comma 2-bis, della legge 11 agosto 2003, n. 228, un programma unico di emersione, assistenza e integrazione sociale che garantisce, in via transitoria, adeguate condizioni di alloggio, di vitto e di assistenza sanitaria, ai sensi dell'articolo 13 della legge n. 228 del 2003 e, successivamente, la prosecuzione dell'assistenza e l'integrazione sociale, ai sensi del comma 1 di cui al presente articolo. </a:t>
            </a:r>
          </a:p>
          <a:p>
            <a:pPr marL="0" indent="0" algn="just" fontAlgn="base">
              <a:buNone/>
            </a:pPr>
            <a:r>
              <a:rPr lang="it-IT" sz="3400" dirty="0"/>
              <a:t>4. Il permesso di soggiorno rilasciato a norma del presente articolo ha la </a:t>
            </a:r>
            <a:r>
              <a:rPr lang="it-IT" sz="3400" u="sng" dirty="0"/>
              <a:t>durata di sei mesi e può essere rinnovato per un anno</a:t>
            </a:r>
            <a:r>
              <a:rPr lang="it-IT" sz="3400" dirty="0"/>
              <a:t>, o per il maggior periodo occorrente per motivi di giustizia. Esso è revocato in caso di interruzione del programma o di condotta incompatibile con le finalità dello stesso, segnalate dal procuratore della Repubblica o, per quanto di competenza, dal servizio sociale dell’ente locale, o comunque accertate dal questore, ovvero quando vengono meno le altre condizioni che ne hanno giustificato il rilascio.</a:t>
            </a:r>
          </a:p>
          <a:p>
            <a:endParaRPr lang="it-IT" dirty="0"/>
          </a:p>
        </p:txBody>
      </p:sp>
    </p:spTree>
    <p:extLst>
      <p:ext uri="{BB962C8B-B14F-4D97-AF65-F5344CB8AC3E}">
        <p14:creationId xmlns:p14="http://schemas.microsoft.com/office/powerpoint/2010/main" val="1415181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12648"/>
            <a:ext cx="8229600" cy="5513515"/>
          </a:xfrm>
        </p:spPr>
        <p:txBody>
          <a:bodyPr>
            <a:normAutofit/>
          </a:bodyPr>
          <a:lstStyle/>
          <a:p>
            <a:pPr marL="0" indent="0" algn="just" fontAlgn="base">
              <a:buNone/>
            </a:pPr>
            <a:r>
              <a:rPr lang="it-IT" dirty="0"/>
              <a:t>5. Il permesso di soggiorno previsto dal presente articolo consente l’accesso ai servizi assistenziali e allo studio, nonché l’iscrizione nelle liste di collocamento e lo svolgimento di lavoro subordinato, fatti salvi i requisiti minimi di età. Qualora, alla scadenza del permesso di soggiorno, l’interessato risulti avere in corso un rapporto di lavoro, il permesso può essere ulteriormente prorogato o rinnovato per la durata del rapporto medesimo o, se questo è a tempo indeterminato, con le modalità stabilite per tale motivo di soggiorno. Il permesso di soggiorno previsto dal presente articolo può essere altresì convertito in permesso di soggiorno per motivi di studio qualora il titolare sia iscritto ad un corso regolare di studi.</a:t>
            </a:r>
          </a:p>
          <a:p>
            <a:pPr marL="0" indent="0" algn="just" fontAlgn="base">
              <a:buNone/>
            </a:pPr>
            <a:r>
              <a:rPr lang="it-IT" dirty="0"/>
              <a:t>6-bis. Le disposizioni del presente articolo si applicano, in quanto compatibili, </a:t>
            </a:r>
            <a:r>
              <a:rPr lang="it-IT" u="sng" dirty="0"/>
              <a:t>anche ai cittadini di Stati membri dell’Unione europea</a:t>
            </a:r>
            <a:r>
              <a:rPr lang="it-IT" dirty="0"/>
              <a:t> che si trovano in una situazione di gravità ed attualità di pericolo.</a:t>
            </a:r>
          </a:p>
          <a:p>
            <a:pPr marL="0" indent="0">
              <a:buNone/>
            </a:pPr>
            <a:endParaRPr lang="it-IT" dirty="0"/>
          </a:p>
        </p:txBody>
      </p:sp>
    </p:spTree>
    <p:extLst>
      <p:ext uri="{BB962C8B-B14F-4D97-AF65-F5344CB8AC3E}">
        <p14:creationId xmlns:p14="http://schemas.microsoft.com/office/powerpoint/2010/main" val="3089892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76656" y="1587236"/>
            <a:ext cx="7863840" cy="3990836"/>
          </a:xfrm>
          <a:prstGeom prst="rect">
            <a:avLst/>
          </a:prstGeom>
        </p:spPr>
        <p:txBody>
          <a:bodyPr wrap="square">
            <a:spAutoFit/>
          </a:bodyPr>
          <a:lstStyle/>
          <a:p>
            <a:pPr fontAlgn="base">
              <a:lnSpc>
                <a:spcPts val="1575"/>
              </a:lnSpc>
              <a:spcAft>
                <a:spcPts val="0"/>
              </a:spcAft>
            </a:pPr>
            <a:r>
              <a:rPr lang="it-IT" sz="2400" b="1" dirty="0">
                <a:latin typeface="Arial Black" panose="020B0A04020102020204" pitchFamily="34" charset="0"/>
                <a:ea typeface="Times New Roman" panose="02020603050405020304" pitchFamily="18" charset="0"/>
                <a:cs typeface="Tahoma" panose="020B0604030504040204" pitchFamily="34" charset="0"/>
              </a:rPr>
              <a:t>Testo Unico Immigrazione</a:t>
            </a:r>
            <a:endParaRPr lang="it-IT" sz="2400" dirty="0">
              <a:latin typeface="Times New Roman" panose="02020603050405020304" pitchFamily="18" charset="0"/>
              <a:ea typeface="Times New Roman" panose="02020603050405020304" pitchFamily="18" charset="0"/>
            </a:endParaRPr>
          </a:p>
          <a:p>
            <a:pPr fontAlgn="base">
              <a:lnSpc>
                <a:spcPts val="1575"/>
              </a:lnSpc>
              <a:spcAft>
                <a:spcPts val="0"/>
              </a:spcAft>
            </a:pPr>
            <a:endParaRPr lang="it-IT" b="1" i="1" dirty="0">
              <a:latin typeface="Arial Black" panose="020B0A04020102020204" pitchFamily="34" charset="0"/>
              <a:ea typeface="Times New Roman" panose="02020603050405020304" pitchFamily="18" charset="0"/>
              <a:cs typeface="Tahoma" panose="020B0604030504040204" pitchFamily="34" charset="0"/>
            </a:endParaRPr>
          </a:p>
          <a:p>
            <a:pPr fontAlgn="base">
              <a:lnSpc>
                <a:spcPts val="1575"/>
              </a:lnSpc>
              <a:spcAft>
                <a:spcPts val="0"/>
              </a:spcAft>
            </a:pPr>
            <a:r>
              <a:rPr lang="it-IT" b="1" i="1" dirty="0">
                <a:latin typeface="Arial Black" panose="020B0A04020102020204" pitchFamily="34" charset="0"/>
                <a:ea typeface="Times New Roman" panose="02020603050405020304" pitchFamily="18" charset="0"/>
                <a:cs typeface="Tahoma" panose="020B0604030504040204" pitchFamily="34" charset="0"/>
              </a:rPr>
              <a:t>Articolo 12 Disposizioni contro le immigrazioni clandestine</a:t>
            </a:r>
            <a:endParaRPr lang="it-IT" dirty="0">
              <a:latin typeface="Times New Roman" panose="02020603050405020304" pitchFamily="18" charset="0"/>
              <a:ea typeface="Times New Roman" panose="02020603050405020304" pitchFamily="18" charset="0"/>
            </a:endParaRPr>
          </a:p>
          <a:p>
            <a:pPr fontAlgn="base">
              <a:lnSpc>
                <a:spcPts val="1575"/>
              </a:lnSpc>
              <a:spcAft>
                <a:spcPts val="0"/>
              </a:spcAft>
            </a:pPr>
            <a:r>
              <a:rPr lang="it-IT" dirty="0">
                <a:latin typeface="Arial Black" panose="020B0A04020102020204" pitchFamily="34" charset="0"/>
                <a:ea typeface="Times New Roman" panose="02020603050405020304" pitchFamily="18" charset="0"/>
                <a:cs typeface="Tahoma" panose="020B0604030504040204" pitchFamily="34" charset="0"/>
              </a:rPr>
              <a:t> </a:t>
            </a:r>
            <a:endParaRPr lang="it-IT" dirty="0">
              <a:latin typeface="Times New Roman" panose="02020603050405020304" pitchFamily="18" charset="0"/>
              <a:ea typeface="Times New Roman" panose="02020603050405020304" pitchFamily="18" charset="0"/>
            </a:endParaRPr>
          </a:p>
          <a:p>
            <a:pPr fontAlgn="base">
              <a:lnSpc>
                <a:spcPts val="1575"/>
              </a:lnSpc>
              <a:spcAft>
                <a:spcPts val="0"/>
              </a:spcAft>
            </a:pPr>
            <a:r>
              <a:rPr lang="it-IT" dirty="0">
                <a:latin typeface="Arial Black" panose="020B0A04020102020204" pitchFamily="34" charset="0"/>
                <a:ea typeface="Times New Roman" panose="02020603050405020304" pitchFamily="18" charset="0"/>
                <a:cs typeface="Tahoma" panose="020B0604030504040204" pitchFamily="34" charset="0"/>
              </a:rPr>
              <a:t>1. Salvo che il fatto costituisca più grave reato, chiunque, in violazione delle disposizioni del presente testo unico, promuove, dirige, organizza, finanzia o effettua il trasporto di stranieri nel territorio dello Stato ovvero compie altri atti diretti a procurarne illegalmente l’ingresso nel territorio dello Stato, ovvero di altro Stato del quale la persona non è cittadina o non ha titolo di residenza permanente, è punito con la reclusione da uno a cinque anni e con la multa di 15.000 euro per ogni persona. (</a:t>
            </a:r>
            <a:r>
              <a:rPr lang="it-IT" baseline="30000" dirty="0">
                <a:latin typeface="Arial Black" panose="020B0A04020102020204" pitchFamily="34" charset="0"/>
                <a:ea typeface="Times New Roman" panose="02020603050405020304" pitchFamily="18" charset="0"/>
                <a:cs typeface="Tahoma" panose="020B0604030504040204" pitchFamily="34" charset="0"/>
              </a:rPr>
              <a:t>*</a:t>
            </a:r>
            <a:r>
              <a:rPr lang="it-IT" dirty="0">
                <a:latin typeface="Arial Black" panose="020B0A04020102020204" pitchFamily="34" charset="0"/>
                <a:ea typeface="Times New Roman" panose="02020603050405020304" pitchFamily="18" charset="0"/>
                <a:cs typeface="Tahoma" panose="020B0604030504040204" pitchFamily="34" charset="0"/>
              </a:rPr>
              <a:t>) </a:t>
            </a:r>
            <a:endParaRPr lang="it-IT" dirty="0">
              <a:latin typeface="Times New Roman" panose="02020603050405020304" pitchFamily="18" charset="0"/>
              <a:ea typeface="Times New Roman" panose="02020603050405020304" pitchFamily="18" charset="0"/>
            </a:endParaRPr>
          </a:p>
          <a:p>
            <a:pPr fontAlgn="base">
              <a:lnSpc>
                <a:spcPts val="1575"/>
              </a:lnSpc>
              <a:spcAft>
                <a:spcPts val="0"/>
              </a:spcAft>
            </a:pPr>
            <a:r>
              <a:rPr lang="it-IT" dirty="0">
                <a:latin typeface="Arial Black" panose="020B0A04020102020204" pitchFamily="34" charset="0"/>
                <a:ea typeface="Times New Roman" panose="02020603050405020304" pitchFamily="18" charset="0"/>
                <a:cs typeface="Tahoma" panose="020B0604030504040204" pitchFamily="34" charset="0"/>
              </a:rPr>
              <a:t> </a:t>
            </a:r>
            <a:endParaRPr lang="it-IT" dirty="0">
              <a:latin typeface="Times New Roman" panose="02020603050405020304" pitchFamily="18" charset="0"/>
              <a:ea typeface="Times New Roman" panose="02020603050405020304" pitchFamily="18" charset="0"/>
            </a:endParaRPr>
          </a:p>
          <a:p>
            <a:pPr fontAlgn="base">
              <a:lnSpc>
                <a:spcPts val="1575"/>
              </a:lnSpc>
              <a:spcAft>
                <a:spcPts val="1050"/>
              </a:spcAft>
            </a:pPr>
            <a:r>
              <a:rPr lang="it-IT" dirty="0">
                <a:latin typeface="Arial Black" panose="020B0A04020102020204" pitchFamily="34" charset="0"/>
                <a:ea typeface="Times New Roman" panose="02020603050405020304" pitchFamily="18" charset="0"/>
                <a:cs typeface="Tahoma" panose="020B0604030504040204" pitchFamily="34" charset="0"/>
              </a:rPr>
              <a:t>2. Fermo restando quanto previsto dall'articolo 54 del codice penale, non costituiscono reato le attività di soccorso e assistenza umanitaria prestate in Italia nei confronti degli stranieri in condizioni di bisogno comunque presenti nel territorio dello Stato.</a:t>
            </a:r>
            <a:endParaRPr lang="it-IT"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0580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30352" y="1746528"/>
            <a:ext cx="7488936" cy="4208844"/>
          </a:xfrm>
          <a:prstGeom prst="rect">
            <a:avLst/>
          </a:prstGeom>
        </p:spPr>
        <p:txBody>
          <a:bodyPr wrap="square">
            <a:spAutoFit/>
          </a:bodyPr>
          <a:lstStyle/>
          <a:p>
            <a:pPr fontAlgn="base">
              <a:lnSpc>
                <a:spcPts val="1575"/>
              </a:lnSpc>
              <a:spcAft>
                <a:spcPts val="1050"/>
              </a:spcAft>
            </a:pPr>
            <a:r>
              <a:rPr lang="it-IT" dirty="0">
                <a:latin typeface="Arial Black" panose="020B0A04020102020204" pitchFamily="34" charset="0"/>
                <a:ea typeface="Times New Roman" panose="02020603050405020304" pitchFamily="18" charset="0"/>
                <a:cs typeface="Tahoma" panose="020B0604030504040204" pitchFamily="34" charset="0"/>
              </a:rPr>
              <a:t>3. Salvo che il fatto costituisca più grave reato, chiunque, in violazione delle disposizioni del presente testo unico, promuove, dirige, organizza, finanzia o effettua il trasporto di stranieri nel territorio dello Stato ovvero compie altri atti diretti a procurarne illegalmente l’ingresso nel territorio dello Stato, ovvero di altro Stato del quale la persona non è cittadina o non ha titolo di residenza permanente, è punito con la reclusione da cinque a quindici anni e con la multa di 15.000 euro per ogni persona nel caso in cui:</a:t>
            </a:r>
            <a:endParaRPr lang="it-IT" dirty="0">
              <a:latin typeface="Times New Roman" panose="02020603050405020304" pitchFamily="18" charset="0"/>
              <a:ea typeface="Times New Roman" panose="02020603050405020304" pitchFamily="18" charset="0"/>
            </a:endParaRPr>
          </a:p>
          <a:p>
            <a:pPr fontAlgn="base">
              <a:lnSpc>
                <a:spcPts val="1575"/>
              </a:lnSpc>
              <a:spcAft>
                <a:spcPts val="1050"/>
              </a:spcAft>
            </a:pPr>
            <a:r>
              <a:rPr lang="it-IT" dirty="0">
                <a:latin typeface="Arial Black" panose="020B0A04020102020204" pitchFamily="34" charset="0"/>
                <a:ea typeface="Times New Roman" panose="02020603050405020304" pitchFamily="18" charset="0"/>
                <a:cs typeface="Tahoma" panose="020B0604030504040204" pitchFamily="34" charset="0"/>
              </a:rPr>
              <a:t>a) il fatto riguarda l’ingresso o la permanenza illegale nel territorio dello Stato di cinque o più persone;</a:t>
            </a:r>
            <a:endParaRPr lang="it-IT" dirty="0">
              <a:latin typeface="Times New Roman" panose="02020603050405020304" pitchFamily="18" charset="0"/>
              <a:ea typeface="Times New Roman" panose="02020603050405020304" pitchFamily="18" charset="0"/>
            </a:endParaRPr>
          </a:p>
          <a:p>
            <a:pPr fontAlgn="base">
              <a:lnSpc>
                <a:spcPts val="1575"/>
              </a:lnSpc>
              <a:spcAft>
                <a:spcPts val="1050"/>
              </a:spcAft>
            </a:pPr>
            <a:r>
              <a:rPr lang="it-IT" dirty="0">
                <a:latin typeface="Arial Black" panose="020B0A04020102020204" pitchFamily="34" charset="0"/>
                <a:ea typeface="Times New Roman" panose="02020603050405020304" pitchFamily="18" charset="0"/>
                <a:cs typeface="Tahoma" panose="020B0604030504040204" pitchFamily="34" charset="0"/>
              </a:rPr>
              <a:t>b) la persona trasportata è stata esposta a pericolo per la sua vita o per la sua incolumità per procurarne l’ingresso o la permanenza illegale;</a:t>
            </a:r>
            <a:endParaRPr lang="it-IT" dirty="0">
              <a:latin typeface="Times New Roman" panose="02020603050405020304" pitchFamily="18" charset="0"/>
              <a:ea typeface="Times New Roman" panose="02020603050405020304" pitchFamily="18" charset="0"/>
            </a:endParaRPr>
          </a:p>
          <a:p>
            <a:pPr fontAlgn="base">
              <a:lnSpc>
                <a:spcPts val="1575"/>
              </a:lnSpc>
              <a:spcAft>
                <a:spcPts val="1050"/>
              </a:spcAft>
            </a:pPr>
            <a:r>
              <a:rPr lang="it-IT" dirty="0">
                <a:latin typeface="Arial Black" panose="020B0A04020102020204" pitchFamily="34" charset="0"/>
                <a:ea typeface="Times New Roman" panose="02020603050405020304" pitchFamily="18" charset="0"/>
                <a:cs typeface="Tahoma" panose="020B0604030504040204" pitchFamily="34" charset="0"/>
              </a:rPr>
              <a:t>c) la persona trasportata è stata sottoposta a trattamento inumano o degradante per procurarne l’ingresso o la permanenza illegale;</a:t>
            </a:r>
            <a:endParaRPr lang="it-IT"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31563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38912" y="1568234"/>
            <a:ext cx="7580376" cy="2695610"/>
          </a:xfrm>
          <a:prstGeom prst="rect">
            <a:avLst/>
          </a:prstGeom>
        </p:spPr>
        <p:txBody>
          <a:bodyPr wrap="square">
            <a:spAutoFit/>
          </a:bodyPr>
          <a:lstStyle/>
          <a:p>
            <a:pPr fontAlgn="base">
              <a:lnSpc>
                <a:spcPts val="1575"/>
              </a:lnSpc>
              <a:spcAft>
                <a:spcPts val="1050"/>
              </a:spcAft>
            </a:pPr>
            <a:r>
              <a:rPr lang="it-IT" dirty="0">
                <a:latin typeface="Arial Black" panose="020B0A04020102020204" pitchFamily="34" charset="0"/>
                <a:ea typeface="Times New Roman" panose="02020603050405020304" pitchFamily="18" charset="0"/>
                <a:cs typeface="Tahoma" panose="020B0604030504040204" pitchFamily="34" charset="0"/>
              </a:rPr>
              <a:t>d) il fatto è commesso da tre o più persone in concorso tra loro o utilizzando servizi internazionali di trasporto ovvero documenti contraffatti o alterati o comunque illegalmente ottenuti;</a:t>
            </a:r>
            <a:endParaRPr lang="it-IT" dirty="0">
              <a:latin typeface="Times New Roman" panose="02020603050405020304" pitchFamily="18" charset="0"/>
              <a:ea typeface="Times New Roman" panose="02020603050405020304" pitchFamily="18" charset="0"/>
            </a:endParaRPr>
          </a:p>
          <a:p>
            <a:pPr fontAlgn="base">
              <a:lnSpc>
                <a:spcPts val="1575"/>
              </a:lnSpc>
            </a:pPr>
            <a:r>
              <a:rPr lang="it-IT" dirty="0">
                <a:latin typeface="Arial Black" panose="020B0A04020102020204" pitchFamily="34" charset="0"/>
                <a:ea typeface="Times New Roman" panose="02020603050405020304" pitchFamily="18" charset="0"/>
                <a:cs typeface="Tahoma" panose="020B0604030504040204" pitchFamily="34" charset="0"/>
              </a:rPr>
              <a:t>e) gli autori del fatto hanno la disponibilità di armi o materie esplodenti. (</a:t>
            </a:r>
            <a:r>
              <a:rPr lang="it-IT" sz="1100" baseline="30000" dirty="0">
                <a:latin typeface="Arial Black" panose="020B0A04020102020204" pitchFamily="34" charset="0"/>
                <a:ea typeface="Times New Roman" panose="02020603050405020304" pitchFamily="18" charset="0"/>
                <a:cs typeface="Tahoma" panose="020B0604030504040204" pitchFamily="34" charset="0"/>
              </a:rPr>
              <a:t>*</a:t>
            </a:r>
            <a:r>
              <a:rPr lang="it-IT" dirty="0">
                <a:latin typeface="Arial Black" panose="020B0A04020102020204" pitchFamily="34" charset="0"/>
                <a:ea typeface="Times New Roman" panose="02020603050405020304" pitchFamily="18" charset="0"/>
                <a:cs typeface="Tahoma" panose="020B0604030504040204" pitchFamily="34" charset="0"/>
              </a:rPr>
              <a:t>) </a:t>
            </a:r>
            <a:endParaRPr lang="it-IT" dirty="0">
              <a:latin typeface="Times New Roman" panose="02020603050405020304" pitchFamily="18" charset="0"/>
              <a:ea typeface="Times New Roman" panose="02020603050405020304" pitchFamily="18" charset="0"/>
            </a:endParaRPr>
          </a:p>
          <a:p>
            <a:pPr fontAlgn="base">
              <a:lnSpc>
                <a:spcPts val="1575"/>
              </a:lnSpc>
            </a:pPr>
            <a:r>
              <a:rPr lang="it-IT" dirty="0">
                <a:latin typeface="Arial Black" panose="020B0A04020102020204" pitchFamily="34" charset="0"/>
                <a:ea typeface="Times New Roman" panose="02020603050405020304" pitchFamily="18" charset="0"/>
                <a:cs typeface="Tahoma" panose="020B0604030504040204" pitchFamily="34" charset="0"/>
              </a:rPr>
              <a:t> </a:t>
            </a:r>
            <a:endParaRPr lang="it-IT" dirty="0">
              <a:latin typeface="Times New Roman" panose="02020603050405020304" pitchFamily="18" charset="0"/>
              <a:ea typeface="Times New Roman" panose="02020603050405020304" pitchFamily="18" charset="0"/>
            </a:endParaRPr>
          </a:p>
          <a:p>
            <a:pPr fontAlgn="base">
              <a:lnSpc>
                <a:spcPts val="1575"/>
              </a:lnSpc>
              <a:spcAft>
                <a:spcPts val="0"/>
              </a:spcAft>
            </a:pPr>
            <a:r>
              <a:rPr lang="it-IT" dirty="0">
                <a:latin typeface="Arial Black" panose="020B0A04020102020204" pitchFamily="34" charset="0"/>
                <a:ea typeface="Times New Roman" panose="02020603050405020304" pitchFamily="18" charset="0"/>
                <a:cs typeface="Tahoma" panose="020B0604030504040204" pitchFamily="34" charset="0"/>
              </a:rPr>
              <a:t>3-bis. Se i fatti di cui al comma 3 sono commessi ricorrendo due o più delle ipotesi di cui alle lettere a), b), c), d) ed e) del medesimo comma, la pena ivi prevista è aumentata. (</a:t>
            </a:r>
            <a:r>
              <a:rPr lang="it-IT" sz="1100" baseline="30000" dirty="0">
                <a:latin typeface="Arial Black" panose="020B0A04020102020204" pitchFamily="34" charset="0"/>
                <a:ea typeface="Times New Roman" panose="02020603050405020304" pitchFamily="18" charset="0"/>
                <a:cs typeface="Tahoma" panose="020B0604030504040204" pitchFamily="34" charset="0"/>
              </a:rPr>
              <a:t>*</a:t>
            </a:r>
            <a:r>
              <a:rPr lang="it-IT" dirty="0">
                <a:latin typeface="Arial Black" panose="020B0A04020102020204" pitchFamily="34" charset="0"/>
                <a:ea typeface="Times New Roman" panose="02020603050405020304" pitchFamily="18" charset="0"/>
                <a:cs typeface="Tahoma" panose="020B0604030504040204" pitchFamily="34" charset="0"/>
              </a:rPr>
              <a:t>)</a:t>
            </a:r>
            <a:r>
              <a:rPr lang="it-IT" dirty="0">
                <a:solidFill>
                  <a:srgbClr val="0C0C0F"/>
                </a:solidFill>
                <a:latin typeface="Arial Black" panose="020B0A04020102020204" pitchFamily="34" charset="0"/>
                <a:ea typeface="Times New Roman" panose="02020603050405020304" pitchFamily="18" charset="0"/>
                <a:cs typeface="Tahoma" panose="020B0604030504040204" pitchFamily="34" charset="0"/>
              </a:rPr>
              <a:t> </a:t>
            </a:r>
            <a:endParaRPr lang="it-IT" dirty="0">
              <a:latin typeface="Times New Roman" panose="02020603050405020304" pitchFamily="18" charset="0"/>
              <a:ea typeface="Times New Roman" panose="02020603050405020304" pitchFamily="18" charset="0"/>
            </a:endParaRPr>
          </a:p>
          <a:p>
            <a:pPr fontAlgn="base">
              <a:lnSpc>
                <a:spcPts val="1575"/>
              </a:lnSpc>
              <a:spcAft>
                <a:spcPts val="0"/>
              </a:spcAft>
            </a:pPr>
            <a:r>
              <a:rPr lang="it-IT" dirty="0">
                <a:solidFill>
                  <a:srgbClr val="0C0C0F"/>
                </a:solidFill>
                <a:latin typeface="Arial Black" panose="020B0A04020102020204" pitchFamily="34" charset="0"/>
                <a:ea typeface="Times New Roman" panose="02020603050405020304" pitchFamily="18" charset="0"/>
                <a:cs typeface="Tahoma" panose="020B0604030504040204" pitchFamily="34" charset="0"/>
              </a:rPr>
              <a:t> </a:t>
            </a:r>
            <a:endParaRPr lang="it-IT"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0798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30936" y="1512152"/>
            <a:ext cx="7735824" cy="5093702"/>
          </a:xfrm>
          <a:prstGeom prst="rect">
            <a:avLst/>
          </a:prstGeom>
        </p:spPr>
        <p:txBody>
          <a:bodyPr wrap="square">
            <a:spAutoFit/>
          </a:bodyPr>
          <a:lstStyle/>
          <a:p>
            <a:pPr fontAlgn="base">
              <a:lnSpc>
                <a:spcPts val="1575"/>
              </a:lnSpc>
              <a:spcAft>
                <a:spcPts val="1050"/>
              </a:spcAft>
            </a:pPr>
            <a:r>
              <a:rPr lang="it-IT" dirty="0">
                <a:latin typeface="Arial Black" panose="020B0A04020102020204" pitchFamily="34" charset="0"/>
                <a:ea typeface="Times New Roman" panose="02020603050405020304" pitchFamily="18" charset="0"/>
                <a:cs typeface="Tahoma" panose="020B0604030504040204" pitchFamily="34" charset="0"/>
              </a:rPr>
              <a:t>3-ter. La pena detentiva è aumentata da un terzo alla metà e si applica la multa di 25.000 euro per ogni persona se i fatti di cui ai commi 1 e 3: </a:t>
            </a:r>
            <a:endParaRPr lang="it-IT" dirty="0">
              <a:latin typeface="Times New Roman" panose="02020603050405020304" pitchFamily="18" charset="0"/>
              <a:ea typeface="Times New Roman" panose="02020603050405020304" pitchFamily="18" charset="0"/>
            </a:endParaRPr>
          </a:p>
          <a:p>
            <a:pPr fontAlgn="base">
              <a:lnSpc>
                <a:spcPts val="1575"/>
              </a:lnSpc>
              <a:spcAft>
                <a:spcPts val="1050"/>
              </a:spcAft>
            </a:pPr>
            <a:r>
              <a:rPr lang="it-IT" u="sng" dirty="0">
                <a:latin typeface="Arial Black" panose="020B0A04020102020204" pitchFamily="34" charset="0"/>
                <a:ea typeface="Times New Roman" panose="02020603050405020304" pitchFamily="18" charset="0"/>
                <a:cs typeface="Tahoma" panose="020B0604030504040204" pitchFamily="34" charset="0"/>
              </a:rPr>
              <a:t>a) sono commessi al fine di reclutare persone da destinare alla prostituzione o comunque allo sfruttamento sessuale o lavorativo ovvero riguardano l’ingresso di minori da impiegare in attività illecite al fine di favorirne lo sfruttamento;</a:t>
            </a:r>
            <a:endParaRPr lang="it-IT" dirty="0">
              <a:latin typeface="Times New Roman" panose="02020603050405020304" pitchFamily="18" charset="0"/>
              <a:ea typeface="Times New Roman" panose="02020603050405020304" pitchFamily="18" charset="0"/>
            </a:endParaRPr>
          </a:p>
          <a:p>
            <a:pPr fontAlgn="base">
              <a:lnSpc>
                <a:spcPts val="1575"/>
              </a:lnSpc>
            </a:pPr>
            <a:r>
              <a:rPr lang="it-IT" dirty="0">
                <a:latin typeface="Arial Black" panose="020B0A04020102020204" pitchFamily="34" charset="0"/>
                <a:ea typeface="Times New Roman" panose="02020603050405020304" pitchFamily="18" charset="0"/>
                <a:cs typeface="Tahoma" panose="020B0604030504040204" pitchFamily="34" charset="0"/>
              </a:rPr>
              <a:t>b) sono commessi al fine di trarne profitto, anche indiretto. (</a:t>
            </a:r>
            <a:r>
              <a:rPr lang="it-IT" sz="1100" baseline="30000" dirty="0">
                <a:latin typeface="Arial Black" panose="020B0A04020102020204" pitchFamily="34" charset="0"/>
                <a:ea typeface="Times New Roman" panose="02020603050405020304" pitchFamily="18" charset="0"/>
                <a:cs typeface="Tahoma" panose="020B0604030504040204" pitchFamily="34" charset="0"/>
              </a:rPr>
              <a:t>*</a:t>
            </a:r>
            <a:r>
              <a:rPr lang="it-IT" dirty="0">
                <a:latin typeface="Arial Black" panose="020B0A04020102020204" pitchFamily="34" charset="0"/>
                <a:ea typeface="Times New Roman" panose="02020603050405020304" pitchFamily="18" charset="0"/>
                <a:cs typeface="Tahoma" panose="020B0604030504040204" pitchFamily="34" charset="0"/>
              </a:rPr>
              <a:t>) </a:t>
            </a:r>
            <a:endParaRPr lang="it-IT" dirty="0">
              <a:latin typeface="Times New Roman" panose="02020603050405020304" pitchFamily="18" charset="0"/>
              <a:ea typeface="Times New Roman" panose="02020603050405020304" pitchFamily="18" charset="0"/>
            </a:endParaRPr>
          </a:p>
          <a:p>
            <a:pPr>
              <a:lnSpc>
                <a:spcPct val="107000"/>
              </a:lnSpc>
              <a:spcAft>
                <a:spcPts val="0"/>
              </a:spcAft>
            </a:pPr>
            <a:r>
              <a:rPr lang="en-US" sz="2000" dirty="0">
                <a:latin typeface="Arial Black" panose="020B0A04020102020204" pitchFamily="34" charset="0"/>
                <a:ea typeface="Calibri" panose="020F0502020204030204" pitchFamily="34" charset="0"/>
                <a:cs typeface="Times New Roman" panose="02020603050405020304" pitchFamily="18" charset="0"/>
              </a:rPr>
              <a:t>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it-IT" sz="2000" dirty="0">
                <a:latin typeface="Arial Black" panose="020B0A04020102020204" pitchFamily="34" charset="0"/>
                <a:ea typeface="Calibri" panose="020F0502020204030204" pitchFamily="34" charset="0"/>
                <a:cs typeface="Times New Roman" panose="02020603050405020304" pitchFamily="18" charset="0"/>
              </a:rPr>
              <a:t>OMISIS</a:t>
            </a:r>
          </a:p>
          <a:p>
            <a:pPr>
              <a:lnSpc>
                <a:spcPct val="107000"/>
              </a:lnSpc>
              <a:spcAft>
                <a:spcPts val="0"/>
              </a:spcAft>
            </a:pP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it-IT" dirty="0">
                <a:latin typeface="Arial Black" panose="020B0A04020102020204" pitchFamily="34" charset="0"/>
                <a:ea typeface="Calibri" panose="020F0502020204030204" pitchFamily="34" charset="0"/>
                <a:cs typeface="Tahoma" panose="020B0604030504040204" pitchFamily="34" charset="0"/>
              </a:rPr>
              <a:t>4. Nei casi previsti dai commi 1 e 3 è obbligatorio l’arresto in flagranza. (</a:t>
            </a:r>
            <a:r>
              <a:rPr lang="it-IT" sz="1100" baseline="30000" dirty="0">
                <a:latin typeface="Arial Black" panose="020B0A04020102020204" pitchFamily="34" charset="0"/>
                <a:ea typeface="Calibri" panose="020F0502020204030204" pitchFamily="34" charset="0"/>
                <a:cs typeface="Tahoma" panose="020B0604030504040204" pitchFamily="34" charset="0"/>
              </a:rPr>
              <a:t>7</a:t>
            </a:r>
            <a:r>
              <a:rPr lang="it-IT" dirty="0">
                <a:latin typeface="Arial Black" panose="020B0A04020102020204" pitchFamily="34" charset="0"/>
                <a:ea typeface="Calibri" panose="020F0502020204030204" pitchFamily="34" charset="0"/>
                <a:cs typeface="Tahoma" panose="020B0604030504040204" pitchFamily="34" charset="0"/>
              </a:rPr>
              <a:t>)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it-IT" dirty="0">
                <a:latin typeface="Arial Black" panose="020B0A04020102020204" pitchFamily="34" charset="0"/>
                <a:ea typeface="Calibri" panose="020F0502020204030204" pitchFamily="34" charset="0"/>
                <a:cs typeface="Tahoma" panose="020B0604030504040204" pitchFamily="34" charset="0"/>
              </a:rPr>
              <a:t>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it-IT" dirty="0">
                <a:latin typeface="Arial Black" panose="020B0A04020102020204" pitchFamily="34" charset="0"/>
                <a:ea typeface="Calibri" panose="020F0502020204030204" pitchFamily="34" charset="0"/>
                <a:cs typeface="Tahoma" panose="020B0604030504040204" pitchFamily="34" charset="0"/>
              </a:rPr>
              <a:t>Commi così modificati da ultimo dall'art. 1, comma 26, </a:t>
            </a:r>
            <a:r>
              <a:rPr lang="it-IT" dirty="0" err="1">
                <a:latin typeface="Arial Black" panose="020B0A04020102020204" pitchFamily="34" charset="0"/>
                <a:ea typeface="Calibri" panose="020F0502020204030204" pitchFamily="34" charset="0"/>
                <a:cs typeface="Tahoma" panose="020B0604030504040204" pitchFamily="34" charset="0"/>
              </a:rPr>
              <a:t>lett</a:t>
            </a:r>
            <a:r>
              <a:rPr lang="it-IT" dirty="0">
                <a:latin typeface="Arial Black" panose="020B0A04020102020204" pitchFamily="34" charset="0"/>
                <a:ea typeface="Calibri" panose="020F0502020204030204" pitchFamily="34" charset="0"/>
                <a:cs typeface="Tahoma" panose="020B0604030504040204" pitchFamily="34" charset="0"/>
              </a:rPr>
              <a:t>. a), </a:t>
            </a:r>
            <a:r>
              <a:rPr lang="it-IT" dirty="0">
                <a:latin typeface="Arial Black" panose="020B0A04020102020204" pitchFamily="34" charset="0"/>
                <a:ea typeface="Calibri" panose="020F0502020204030204" pitchFamily="34" charset="0"/>
                <a:cs typeface="Tahoma" panose="020B0604030504040204" pitchFamily="34" charset="0"/>
                <a:hlinkClick r:id="rId2"/>
              </a:rPr>
              <a:t>L. 15 luglio 2009, n. 94</a:t>
            </a:r>
            <a:r>
              <a:rPr lang="it-IT" dirty="0">
                <a:latin typeface="Arial Black" panose="020B0A04020102020204" pitchFamily="34" charset="0"/>
                <a:ea typeface="Calibri" panose="020F0502020204030204" pitchFamily="34" charset="0"/>
                <a:cs typeface="Tahoma" panose="020B0604030504040204" pitchFamily="34" charset="0"/>
              </a:rPr>
              <a:t>.</a:t>
            </a:r>
            <a:br>
              <a:rPr lang="it-IT" dirty="0">
                <a:latin typeface="Arial Black" panose="020B0A04020102020204" pitchFamily="34" charset="0"/>
                <a:ea typeface="Calibri" panose="020F0502020204030204" pitchFamily="34" charset="0"/>
                <a:cs typeface="Tahoma" panose="020B0604030504040204" pitchFamily="34" charset="0"/>
              </a:rPr>
            </a:b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5448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b="1" dirty="0"/>
              <a:t>Art. 22, comma 12, T.U.I.</a:t>
            </a:r>
            <a:br>
              <a:rPr lang="it-IT" sz="3200" b="1" dirty="0"/>
            </a:br>
            <a:r>
              <a:rPr lang="it-IT" sz="3200" b="1" dirty="0"/>
              <a:t>(</a:t>
            </a:r>
            <a:r>
              <a:rPr lang="it-IT" sz="3200" b="1" dirty="0" err="1"/>
              <a:t>modif</a:t>
            </a:r>
            <a:r>
              <a:rPr lang="it-IT" sz="3200" b="1" dirty="0"/>
              <a:t>. in attuazione Direttiva 2009/52/UE)</a:t>
            </a:r>
          </a:p>
        </p:txBody>
      </p:sp>
      <p:sp>
        <p:nvSpPr>
          <p:cNvPr id="3" name="Segnaposto contenuto 2"/>
          <p:cNvSpPr>
            <a:spLocks noGrp="1"/>
          </p:cNvSpPr>
          <p:nvPr>
            <p:ph idx="1"/>
          </p:nvPr>
        </p:nvSpPr>
        <p:spPr>
          <a:xfrm>
            <a:off x="457200" y="2025748"/>
            <a:ext cx="8229600" cy="4100415"/>
          </a:xfrm>
        </p:spPr>
        <p:txBody>
          <a:bodyPr>
            <a:normAutofit lnSpcReduction="10000"/>
          </a:bodyPr>
          <a:lstStyle/>
          <a:p>
            <a:pPr marL="0" indent="0" algn="just" fontAlgn="base">
              <a:buNone/>
            </a:pPr>
            <a:r>
              <a:rPr lang="it-IT" dirty="0"/>
              <a:t>12. Il datore di lavoro che occupa alle proprie dipendenze lavoratori stranieri privi del permesso di soggiorno previsto dal presente articolo, ovvero il cui permesso sia scaduto e del quale non sia stato chiesto, nei termini di legge, il rinnovo, revocato o annullato, è punito con la reclusione da sei mesi a tre anni e con la multa di 5000 euro per ogni lavoratore impiegato.</a:t>
            </a:r>
          </a:p>
          <a:p>
            <a:pPr marL="0" indent="0" fontAlgn="base">
              <a:buNone/>
            </a:pPr>
            <a:r>
              <a:rPr lang="it-IT" dirty="0"/>
              <a:t>12-</a:t>
            </a:r>
            <a:r>
              <a:rPr lang="it-IT" i="1" dirty="0"/>
              <a:t>bis</a:t>
            </a:r>
            <a:r>
              <a:rPr lang="it-IT" dirty="0"/>
              <a:t>. Le pene per il fatto previsto dal comma 12 sono aumentate da un terzo alla metà:</a:t>
            </a:r>
            <a:br>
              <a:rPr lang="it-IT" dirty="0"/>
            </a:br>
            <a:r>
              <a:rPr lang="it-IT" dirty="0"/>
              <a:t>a) se i lavoratori occupati sono in numero superiore a tre;</a:t>
            </a:r>
            <a:br>
              <a:rPr lang="it-IT" dirty="0"/>
            </a:br>
            <a:r>
              <a:rPr lang="it-IT" dirty="0"/>
              <a:t>b) se i lavoratori occupati sono minori in età non lavorativa;</a:t>
            </a:r>
            <a:br>
              <a:rPr lang="it-IT" dirty="0"/>
            </a:br>
            <a:r>
              <a:rPr lang="it-IT" dirty="0"/>
              <a:t>c) se i lavoratori occupati sono sottoposti alle altre condizioni lavorative di </a:t>
            </a:r>
            <a:r>
              <a:rPr lang="it-IT" u="sng" dirty="0"/>
              <a:t>particolare sfruttamento</a:t>
            </a:r>
            <a:r>
              <a:rPr lang="it-IT" dirty="0"/>
              <a:t> di cui al terzo comma dell'articolo 603-</a:t>
            </a:r>
            <a:r>
              <a:rPr lang="it-IT" i="1" dirty="0"/>
              <a:t>bis</a:t>
            </a:r>
            <a:r>
              <a:rPr lang="it-IT" dirty="0"/>
              <a:t> del codice penale. </a:t>
            </a:r>
          </a:p>
        </p:txBody>
      </p:sp>
    </p:spTree>
    <p:extLst>
      <p:ext uri="{BB962C8B-B14F-4D97-AF65-F5344CB8AC3E}">
        <p14:creationId xmlns:p14="http://schemas.microsoft.com/office/powerpoint/2010/main" val="2963437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11209</TotalTime>
  <Words>2136</Words>
  <Application>Microsoft Office PowerPoint</Application>
  <PresentationFormat>Presentazione su schermo (4:3)</PresentationFormat>
  <Paragraphs>64</Paragraphs>
  <Slides>17</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17</vt:i4>
      </vt:variant>
    </vt:vector>
  </HeadingPairs>
  <TitlesOfParts>
    <vt:vector size="25" baseType="lpstr">
      <vt:lpstr>Arial</vt:lpstr>
      <vt:lpstr>Arial Black</vt:lpstr>
      <vt:lpstr>Calibri</vt:lpstr>
      <vt:lpstr>Century Gothic</vt:lpstr>
      <vt:lpstr>Tahoma</vt:lpstr>
      <vt:lpstr>Times New Roman</vt:lpstr>
      <vt:lpstr>Wingdings 3</vt:lpstr>
      <vt:lpstr>Ione</vt:lpstr>
      <vt:lpstr>Parte 2: IL QUADRO NORMATIVO SU TRATTA E SFRUTTAMENTO LAVORATIVO: Le situazioni di vulnerabilità.</vt:lpstr>
      <vt:lpstr>Art. 18 T.U.I. Soggiorno per motivi di protezione sociale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Art. 22, comma 12, T.U.I. (modif. in attuazione Direttiva 2009/52/UE)</vt:lpstr>
      <vt:lpstr>Presentazione standard di PowerPoint</vt:lpstr>
      <vt:lpstr>LE INTERCONNESSIONI TRA TRATTA E ASILO-la normativa di riferimento</vt:lpstr>
      <vt:lpstr>INFORMATIVA ANTITRATTA-durante la commissione</vt:lpstr>
      <vt:lpstr>I REQUISITI</vt:lpstr>
      <vt:lpstr>I REQUISITI</vt:lpstr>
      <vt:lpstr>I REQUISITI</vt:lpstr>
      <vt:lpstr>RICONOSCIMENTO DELLE DIVERSE FORME DI PROTEZIONE</vt:lpstr>
      <vt:lpstr>Art. 10 D.lgs. 24/2014 (attuazione della Direttiva 2011/36/UE)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protezione internazionale</dc:title>
  <dc:creator>Diana</dc:creator>
  <cp:lastModifiedBy>santoro</cp:lastModifiedBy>
  <cp:revision>210</cp:revision>
  <dcterms:created xsi:type="dcterms:W3CDTF">2017-01-12T15:06:45Z</dcterms:created>
  <dcterms:modified xsi:type="dcterms:W3CDTF">2020-04-29T05:30:00Z</dcterms:modified>
</cp:coreProperties>
</file>