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DF3A19-4C10-4508-B3D9-04E44151C3B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2849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5147B8-E5BF-4D26-AFDD-73B5411F048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7119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BE7A8-8BD8-4810-A134-814DC6DDCF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5127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7713AD-FB37-4EB2-8B7A-B129EB38124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8825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51C826-1F50-4B6C-BF44-D6299562C7A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1702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1989DA-D003-48C3-947A-8F0074C3A8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9361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9F9ED-820E-4E3A-8853-C6FF1B8BFAE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5225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9CE463-97E4-4DE8-B706-78E80D5D414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7705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3311A72-8F10-46A4-ABB5-11FDBBE5C4C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78637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7BE75D-F246-412B-9425-B73F6AD7DAE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6988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42C3DE-2A37-48D7-9731-03F58CDC05D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47248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pPr fontAlgn="base">
              <a:spcBef>
                <a:spcPct val="0"/>
              </a:spcBef>
              <a:spcAft>
                <a:spcPct val="0"/>
              </a:spcAft>
              <a:defRPr/>
            </a:pPr>
            <a:fld id="{80794151-75AD-4914-AA36-4DBA3EBBACFA}" type="slidenum">
              <a:rPr lang="it-IT" altLang="it-IT" sz="1400">
                <a:solidFill>
                  <a:srgbClr val="000000"/>
                </a:solidFill>
              </a:rPr>
              <a:pPr fontAlgn="base">
                <a:spcBef>
                  <a:spcPct val="0"/>
                </a:spcBef>
                <a:spcAft>
                  <a:spcPct val="0"/>
                </a:spcAft>
                <a:defRPr/>
              </a:pPr>
              <a:t>‹N›</a:t>
            </a:fld>
            <a:endParaRPr lang="it-IT" altLang="it-IT" sz="1400">
              <a:solidFill>
                <a:srgbClr val="000000"/>
              </a:solidFill>
            </a:endParaRPr>
          </a:p>
        </p:txBody>
      </p:sp>
    </p:spTree>
    <p:extLst>
      <p:ext uri="{BB962C8B-B14F-4D97-AF65-F5344CB8AC3E}">
        <p14:creationId xmlns:p14="http://schemas.microsoft.com/office/powerpoint/2010/main" val="1975371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hemeOverride" Target="../theme/themeOverride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hemeOverride" Target="../theme/themeOverride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hemeOverride" Target="../theme/themeOverride4.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80898" name="Text Box 4"/>
          <p:cNvSpPr txBox="1">
            <a:spLocks noChangeArrowheads="1"/>
          </p:cNvSpPr>
          <p:nvPr/>
        </p:nvSpPr>
        <p:spPr bwMode="auto">
          <a:xfrm>
            <a:off x="0" y="188913"/>
            <a:ext cx="9144000" cy="649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800">
                <a:solidFill>
                  <a:srgbClr val="FFFF66"/>
                </a:solidFill>
                <a:latin typeface="Arial" pitchFamily="34" charset="0"/>
              </a:rPr>
              <a:t>The aging brain can maintain a relatively high level of performance despite the biological changes associated with aging. The stability in performance is maintained by engaging novel brain regions and implementing novel (cognitive) strategies in response to a constant (cognitive) goal.</a:t>
            </a:r>
          </a:p>
          <a:p>
            <a:pPr algn="ctr" eaLnBrk="1" fontAlgn="base" hangingPunct="1">
              <a:spcBef>
                <a:spcPct val="0"/>
              </a:spcBef>
              <a:spcAft>
                <a:spcPct val="0"/>
              </a:spcAft>
              <a:buFontTx/>
              <a:buNone/>
            </a:pPr>
            <a:endParaRPr lang="it-IT" altLang="it-IT" sz="2800">
              <a:solidFill>
                <a:srgbClr val="FFFF66"/>
              </a:solidFill>
              <a:latin typeface="Arial" pitchFamily="34" charset="0"/>
            </a:endParaRPr>
          </a:p>
          <a:p>
            <a:pPr algn="ctr" eaLnBrk="1" fontAlgn="base" hangingPunct="1">
              <a:spcBef>
                <a:spcPct val="0"/>
              </a:spcBef>
              <a:spcAft>
                <a:spcPct val="0"/>
              </a:spcAft>
              <a:buFontTx/>
              <a:buNone/>
            </a:pPr>
            <a:r>
              <a:rPr lang="it-IT" altLang="it-IT" sz="2800">
                <a:solidFill>
                  <a:srgbClr val="FFFF66"/>
                </a:solidFill>
                <a:latin typeface="Arial" pitchFamily="34" charset="0"/>
              </a:rPr>
              <a:t>Comment on “dedifferentiation” </a:t>
            </a:r>
          </a:p>
          <a:p>
            <a:pPr algn="ctr" eaLnBrk="1" fontAlgn="base" hangingPunct="1">
              <a:spcBef>
                <a:spcPct val="0"/>
              </a:spcBef>
              <a:spcAft>
                <a:spcPct val="0"/>
              </a:spcAft>
              <a:buFontTx/>
              <a:buNone/>
            </a:pPr>
            <a:endParaRPr lang="it-IT" altLang="it-IT" sz="2800">
              <a:solidFill>
                <a:srgbClr val="FFFF66"/>
              </a:solidFill>
              <a:latin typeface="Arial" pitchFamily="34" charset="0"/>
            </a:endParaRPr>
          </a:p>
          <a:p>
            <a:pPr algn="ctr" eaLnBrk="1" fontAlgn="base" hangingPunct="1">
              <a:spcBef>
                <a:spcPct val="0"/>
              </a:spcBef>
              <a:spcAft>
                <a:spcPct val="0"/>
              </a:spcAft>
              <a:buFontTx/>
              <a:buNone/>
            </a:pPr>
            <a:r>
              <a:rPr lang="it-IT" altLang="it-IT" sz="2800">
                <a:solidFill>
                  <a:srgbClr val="FFFF66"/>
                </a:solidFill>
                <a:latin typeface="Arial" pitchFamily="34" charset="0"/>
              </a:rPr>
              <a:t>This highlights the adaptive and plastic nature of the neurobiology of brain function that supports optimizing goal attainment with available resources even when in older adulthood these resources may become diminished.</a:t>
            </a:r>
          </a:p>
          <a:p>
            <a:pPr algn="ctr" eaLnBrk="1" fontAlgn="base" hangingPunct="1">
              <a:spcBef>
                <a:spcPct val="0"/>
              </a:spcBef>
              <a:spcAft>
                <a:spcPct val="0"/>
              </a:spcAft>
              <a:buFontTx/>
              <a:buNone/>
            </a:pPr>
            <a:endParaRPr lang="it-IT" altLang="it-IT" sz="2800">
              <a:solidFill>
                <a:srgbClr val="FFFF66"/>
              </a:solidFill>
              <a:latin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1824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ChangeArrowheads="1"/>
          </p:cNvSpPr>
          <p:nvPr/>
        </p:nvSpPr>
        <p:spPr bwMode="auto">
          <a:xfrm>
            <a:off x="0" y="238125"/>
            <a:ext cx="91440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it-IT" sz="2800">
                <a:solidFill>
                  <a:srgbClr val="000000"/>
                </a:solidFill>
                <a:latin typeface="Arial" pitchFamily="34" charset="0"/>
              </a:rPr>
              <a:t>Thus, the aging brain can maintain a relatively high level of performance through neural plasticity processes, optimizing goal attainment with the available resources. </a:t>
            </a:r>
          </a:p>
          <a:p>
            <a:pPr algn="ctr" eaLnBrk="1" fontAlgn="base" hangingPunct="1">
              <a:spcBef>
                <a:spcPct val="0"/>
              </a:spcBef>
              <a:spcAft>
                <a:spcPct val="0"/>
              </a:spcAft>
              <a:buFontTx/>
              <a:buNone/>
            </a:pPr>
            <a:endParaRPr lang="en-US" altLang="it-IT" sz="2800">
              <a:solidFill>
                <a:srgbClr val="000000"/>
              </a:solidFill>
              <a:latin typeface="Arial" pitchFamily="34" charset="0"/>
            </a:endParaRPr>
          </a:p>
          <a:p>
            <a:pPr algn="ctr" eaLnBrk="1" fontAlgn="base" hangingPunct="1">
              <a:spcBef>
                <a:spcPct val="0"/>
              </a:spcBef>
              <a:spcAft>
                <a:spcPct val="0"/>
              </a:spcAft>
              <a:buFontTx/>
              <a:buNone/>
            </a:pPr>
            <a:r>
              <a:rPr lang="en-US" altLang="it-IT" sz="2800">
                <a:solidFill>
                  <a:srgbClr val="000000"/>
                </a:solidFill>
                <a:latin typeface="Arial" pitchFamily="34" charset="0"/>
              </a:rPr>
              <a:t>Park and Reuter-Lorenz point out that </a:t>
            </a:r>
            <a:r>
              <a:rPr lang="en-US" altLang="it-IT" sz="2800" b="1">
                <a:solidFill>
                  <a:srgbClr val="000000"/>
                </a:solidFill>
                <a:latin typeface="Arial" pitchFamily="34" charset="0"/>
              </a:rPr>
              <a:t>compensatory plasticity in the form of more elaborate patterns of brain area activation is not unique to aging but that it is the brain’s response to cognitive challenge:</a:t>
            </a:r>
            <a:r>
              <a:rPr lang="en-US" altLang="it-IT" sz="2800">
                <a:solidFill>
                  <a:srgbClr val="000000"/>
                </a:solidFill>
                <a:latin typeface="Arial" pitchFamily="34" charset="0"/>
              </a:rPr>
              <a:t> </a:t>
            </a:r>
          </a:p>
          <a:p>
            <a:pPr algn="ctr" eaLnBrk="1" fontAlgn="base" hangingPunct="1">
              <a:spcBef>
                <a:spcPct val="0"/>
              </a:spcBef>
              <a:spcAft>
                <a:spcPct val="0"/>
              </a:spcAft>
              <a:buFontTx/>
              <a:buNone/>
            </a:pPr>
            <a:endParaRPr lang="en-US" altLang="it-IT" sz="2800">
              <a:solidFill>
                <a:srgbClr val="000000"/>
              </a:solidFill>
              <a:latin typeface="Arial" pitchFamily="34" charset="0"/>
            </a:endParaRPr>
          </a:p>
          <a:p>
            <a:pPr algn="ctr" eaLnBrk="1" fontAlgn="base" hangingPunct="1">
              <a:spcBef>
                <a:spcPct val="0"/>
              </a:spcBef>
              <a:spcAft>
                <a:spcPct val="0"/>
              </a:spcAft>
              <a:buFontTx/>
              <a:buNone/>
            </a:pPr>
            <a:r>
              <a:rPr lang="en-US" altLang="it-IT" sz="2800">
                <a:solidFill>
                  <a:srgbClr val="000000"/>
                </a:solidFill>
                <a:latin typeface="Arial" pitchFamily="34" charset="0"/>
              </a:rPr>
              <a:t>it is more likely to find a more elaborate pattern of brain area activation in aging brains even for simple tasks simply because tasks which for young brains result to have a low level of complexity bring forth significative cognitive challenge for older brains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65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0" y="0"/>
            <a:ext cx="9144000" cy="717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800" b="1" dirty="0" err="1">
                <a:solidFill>
                  <a:srgbClr val="FFFF66"/>
                </a:solidFill>
                <a:latin typeface="Arial" pitchFamily="34" charset="0"/>
              </a:rPr>
              <a:t>Neural</a:t>
            </a:r>
            <a:r>
              <a:rPr lang="it-IT" altLang="it-IT" sz="2800" b="1" dirty="0">
                <a:solidFill>
                  <a:srgbClr val="FFFF66"/>
                </a:solidFill>
                <a:latin typeface="Arial" pitchFamily="34" charset="0"/>
              </a:rPr>
              <a:t> </a:t>
            </a:r>
            <a:r>
              <a:rPr lang="it-IT" altLang="it-IT" sz="2800" b="1" dirty="0" err="1">
                <a:solidFill>
                  <a:srgbClr val="FFFF66"/>
                </a:solidFill>
                <a:latin typeface="Arial" pitchFamily="34" charset="0"/>
              </a:rPr>
              <a:t>plasticity</a:t>
            </a:r>
            <a:r>
              <a:rPr lang="it-IT" altLang="it-IT" sz="2800" b="1" dirty="0">
                <a:solidFill>
                  <a:srgbClr val="FFFF66"/>
                </a:solidFill>
                <a:latin typeface="Arial" pitchFamily="34" charset="0"/>
              </a:rPr>
              <a:t> in the </a:t>
            </a:r>
            <a:r>
              <a:rPr lang="it-IT" altLang="it-IT" sz="2800" b="1" dirty="0" err="1">
                <a:solidFill>
                  <a:srgbClr val="FFFF66"/>
                </a:solidFill>
                <a:latin typeface="Arial" pitchFamily="34" charset="0"/>
              </a:rPr>
              <a:t>form</a:t>
            </a:r>
            <a:r>
              <a:rPr lang="it-IT" altLang="it-IT" sz="2800" b="1" dirty="0">
                <a:solidFill>
                  <a:srgbClr val="FFFF66"/>
                </a:solidFill>
                <a:latin typeface="Arial" pitchFamily="34" charset="0"/>
              </a:rPr>
              <a:t> of </a:t>
            </a:r>
            <a:r>
              <a:rPr lang="it-IT" altLang="it-IT" sz="2800" b="1" dirty="0" err="1">
                <a:solidFill>
                  <a:srgbClr val="FFFF66"/>
                </a:solidFill>
                <a:latin typeface="Arial" pitchFamily="34" charset="0"/>
              </a:rPr>
              <a:t>compensatory</a:t>
            </a:r>
            <a:r>
              <a:rPr lang="it-IT" altLang="it-IT" sz="2800" b="1" dirty="0">
                <a:solidFill>
                  <a:srgbClr val="FFFF66"/>
                </a:solidFill>
                <a:latin typeface="Arial" pitchFamily="34" charset="0"/>
              </a:rPr>
              <a:t> </a:t>
            </a:r>
            <a:r>
              <a:rPr lang="it-IT" altLang="it-IT" sz="2800" b="1" dirty="0" err="1">
                <a:solidFill>
                  <a:srgbClr val="FFFF66"/>
                </a:solidFill>
                <a:latin typeface="Arial" pitchFamily="34" charset="0"/>
              </a:rPr>
              <a:t>changes</a:t>
            </a:r>
            <a:r>
              <a:rPr lang="it-IT" altLang="it-IT" sz="2800" b="1" dirty="0">
                <a:solidFill>
                  <a:srgbClr val="FFFF66"/>
                </a:solidFill>
                <a:latin typeface="Arial" pitchFamily="34" charset="0"/>
              </a:rPr>
              <a:t> in </a:t>
            </a:r>
            <a:r>
              <a:rPr lang="it-IT" altLang="it-IT" sz="2800" b="1" dirty="0" err="1">
                <a:solidFill>
                  <a:srgbClr val="FFFF66"/>
                </a:solidFill>
                <a:latin typeface="Arial" pitchFamily="34" charset="0"/>
              </a:rPr>
              <a:t>aging</a:t>
            </a:r>
            <a:endParaRPr lang="it-IT" altLang="it-IT" sz="2800" b="1" dirty="0">
              <a:solidFill>
                <a:srgbClr val="FFFF66"/>
              </a:solidFill>
              <a:latin typeface="Arial" pitchFamily="34" charset="0"/>
            </a:endParaRPr>
          </a:p>
          <a:p>
            <a:pPr eaLnBrk="1" fontAlgn="base" hangingPunct="1">
              <a:spcBef>
                <a:spcPct val="0"/>
              </a:spcBef>
              <a:spcAft>
                <a:spcPct val="0"/>
              </a:spcAft>
              <a:buFontTx/>
              <a:buNone/>
            </a:pPr>
            <a:endParaRPr lang="it-IT" altLang="it-IT" sz="2800" b="1" dirty="0">
              <a:solidFill>
                <a:srgbClr val="FFFF66"/>
              </a:solidFill>
              <a:latin typeface="Arial" pitchFamily="34" charset="0"/>
            </a:endParaRPr>
          </a:p>
          <a:p>
            <a:pPr eaLnBrk="1" fontAlgn="base" hangingPunct="1">
              <a:spcBef>
                <a:spcPct val="0"/>
              </a:spcBef>
              <a:spcAft>
                <a:spcPct val="0"/>
              </a:spcAft>
              <a:buFontTx/>
              <a:buNone/>
            </a:pPr>
            <a:endParaRPr lang="it-IT" altLang="it-IT" sz="1600" b="1" dirty="0">
              <a:solidFill>
                <a:srgbClr val="FFFF66"/>
              </a:solidFill>
              <a:latin typeface="Arial" pitchFamily="34" charset="0"/>
            </a:endParaRPr>
          </a:p>
          <a:p>
            <a:pPr algn="ctr" eaLnBrk="1" fontAlgn="base" hangingPunct="1">
              <a:spcBef>
                <a:spcPct val="0"/>
              </a:spcBef>
              <a:spcAft>
                <a:spcPct val="0"/>
              </a:spcAft>
              <a:buFontTx/>
              <a:buNone/>
            </a:pPr>
            <a:r>
              <a:rPr lang="it-IT" altLang="it-IT" sz="1800" dirty="0">
                <a:solidFill>
                  <a:srgbClr val="FFFF66"/>
                </a:solidFill>
                <a:latin typeface="Arial" pitchFamily="34" charset="0"/>
              </a:rPr>
              <a:t>“the corpus of </a:t>
            </a:r>
            <a:r>
              <a:rPr lang="it-IT" altLang="it-IT" sz="1800" dirty="0" err="1">
                <a:solidFill>
                  <a:srgbClr val="FFFF66"/>
                </a:solidFill>
                <a:latin typeface="Arial" pitchFamily="34" charset="0"/>
              </a:rPr>
              <a:t>these</a:t>
            </a:r>
            <a:r>
              <a:rPr lang="it-IT" altLang="it-IT" sz="1800" dirty="0">
                <a:solidFill>
                  <a:srgbClr val="FFFF66"/>
                </a:solidFill>
                <a:latin typeface="Arial" pitchFamily="34" charset="0"/>
              </a:rPr>
              <a:t> data </a:t>
            </a:r>
            <a:r>
              <a:rPr lang="it-IT" altLang="it-IT" sz="1800" dirty="0" err="1">
                <a:solidFill>
                  <a:srgbClr val="FFFF66"/>
                </a:solidFill>
                <a:latin typeface="Arial" pitchFamily="34" charset="0"/>
              </a:rPr>
              <a:t>suggests</a:t>
            </a:r>
            <a:r>
              <a:rPr lang="it-IT" altLang="it-IT" sz="1800" dirty="0">
                <a:solidFill>
                  <a:srgbClr val="FFFF66"/>
                </a:solidFill>
                <a:latin typeface="Arial" pitchFamily="34" charset="0"/>
              </a:rPr>
              <a:t> </a:t>
            </a:r>
            <a:r>
              <a:rPr lang="it-IT" altLang="it-IT" sz="1800" dirty="0" err="1">
                <a:solidFill>
                  <a:srgbClr val="FFFF66"/>
                </a:solidFill>
                <a:latin typeface="Arial" pitchFamily="34" charset="0"/>
              </a:rPr>
              <a:t>that</a:t>
            </a:r>
            <a:r>
              <a:rPr lang="it-IT" altLang="it-IT" sz="1800" dirty="0">
                <a:solidFill>
                  <a:srgbClr val="FFFF66"/>
                </a:solidFill>
                <a:latin typeface="Arial" pitchFamily="34" charset="0"/>
              </a:rPr>
              <a:t> the brain </a:t>
            </a:r>
            <a:r>
              <a:rPr lang="it-IT" altLang="it-IT" sz="1800" dirty="0" err="1">
                <a:solidFill>
                  <a:srgbClr val="FFFF66"/>
                </a:solidFill>
                <a:latin typeface="Arial" pitchFamily="34" charset="0"/>
              </a:rPr>
              <a:t>is</a:t>
            </a:r>
            <a:r>
              <a:rPr lang="it-IT" altLang="it-IT" sz="1800" dirty="0">
                <a:solidFill>
                  <a:srgbClr val="FFFF66"/>
                </a:solidFill>
                <a:latin typeface="Arial" pitchFamily="34" charset="0"/>
              </a:rPr>
              <a:t> a </a:t>
            </a:r>
            <a:r>
              <a:rPr lang="it-IT" altLang="it-IT" sz="1800" dirty="0" err="1">
                <a:solidFill>
                  <a:srgbClr val="FFFF66"/>
                </a:solidFill>
                <a:latin typeface="Arial" pitchFamily="34" charset="0"/>
              </a:rPr>
              <a:t>dynamic</a:t>
            </a:r>
            <a:r>
              <a:rPr lang="it-IT" altLang="it-IT" sz="1800" dirty="0">
                <a:solidFill>
                  <a:srgbClr val="FFFF66"/>
                </a:solidFill>
                <a:latin typeface="Arial" pitchFamily="34" charset="0"/>
              </a:rPr>
              <a:t> </a:t>
            </a:r>
            <a:r>
              <a:rPr lang="it-IT" altLang="it-IT" sz="1800" dirty="0" err="1">
                <a:solidFill>
                  <a:srgbClr val="FFFF66"/>
                </a:solidFill>
                <a:latin typeface="Arial" pitchFamily="34" charset="0"/>
              </a:rPr>
              <a:t>organism</a:t>
            </a:r>
            <a:r>
              <a:rPr lang="it-IT" altLang="it-IT" sz="1800" dirty="0">
                <a:solidFill>
                  <a:srgbClr val="FFFF66"/>
                </a:solidFill>
                <a:latin typeface="Arial" pitchFamily="34" charset="0"/>
              </a:rPr>
              <a:t> </a:t>
            </a:r>
            <a:r>
              <a:rPr lang="it-IT" altLang="it-IT" sz="1800" dirty="0" err="1">
                <a:solidFill>
                  <a:srgbClr val="FFFF66"/>
                </a:solidFill>
                <a:latin typeface="Arial" pitchFamily="34" charset="0"/>
              </a:rPr>
              <a:t>seeking</a:t>
            </a:r>
            <a:r>
              <a:rPr lang="it-IT" altLang="it-IT" sz="1800" dirty="0">
                <a:solidFill>
                  <a:srgbClr val="FFFF66"/>
                </a:solidFill>
                <a:latin typeface="Arial" pitchFamily="34" charset="0"/>
              </a:rPr>
              <a:t> to </a:t>
            </a:r>
            <a:r>
              <a:rPr lang="it-IT" altLang="it-IT" sz="1800" dirty="0" err="1">
                <a:solidFill>
                  <a:srgbClr val="FFFF66"/>
                </a:solidFill>
                <a:latin typeface="Arial" pitchFamily="34" charset="0"/>
              </a:rPr>
              <a:t>maintain</a:t>
            </a:r>
            <a:r>
              <a:rPr lang="it-IT" altLang="it-IT" sz="1800" dirty="0">
                <a:solidFill>
                  <a:srgbClr val="FFFF66"/>
                </a:solidFill>
                <a:latin typeface="Arial" pitchFamily="34" charset="0"/>
              </a:rPr>
              <a:t> </a:t>
            </a:r>
            <a:r>
              <a:rPr lang="it-IT" altLang="it-IT" sz="1800" dirty="0" err="1">
                <a:solidFill>
                  <a:srgbClr val="FFFF66"/>
                </a:solidFill>
                <a:latin typeface="Arial" pitchFamily="34" charset="0"/>
              </a:rPr>
              <a:t>homeostatic</a:t>
            </a:r>
            <a:r>
              <a:rPr lang="it-IT" altLang="it-IT" sz="1800" dirty="0">
                <a:solidFill>
                  <a:srgbClr val="FFFF66"/>
                </a:solidFill>
                <a:latin typeface="Arial" pitchFamily="34" charset="0"/>
              </a:rPr>
              <a:t> cognitive </a:t>
            </a:r>
            <a:r>
              <a:rPr lang="it-IT" altLang="it-IT" sz="1800" dirty="0" err="1">
                <a:solidFill>
                  <a:srgbClr val="FFFF66"/>
                </a:solidFill>
                <a:latin typeface="Arial" pitchFamily="34" charset="0"/>
              </a:rPr>
              <a:t>function</a:t>
            </a:r>
            <a:r>
              <a:rPr lang="it-IT" altLang="it-IT" sz="1800" dirty="0">
                <a:solidFill>
                  <a:srgbClr val="FFFF66"/>
                </a:solidFill>
                <a:latin typeface="Arial" pitchFamily="34" charset="0"/>
              </a:rPr>
              <a:t>.”</a:t>
            </a:r>
          </a:p>
          <a:p>
            <a:pPr algn="ctr" eaLnBrk="1" fontAlgn="base" hangingPunct="1">
              <a:spcBef>
                <a:spcPct val="0"/>
              </a:spcBef>
              <a:spcAft>
                <a:spcPct val="0"/>
              </a:spcAft>
              <a:buFontTx/>
              <a:buNone/>
            </a:pPr>
            <a:endParaRPr lang="it-IT" altLang="it-IT" sz="1800" dirty="0">
              <a:solidFill>
                <a:srgbClr val="FFFF66"/>
              </a:solidFill>
              <a:latin typeface="Arial" pitchFamily="34" charset="0"/>
            </a:endParaRPr>
          </a:p>
          <a:p>
            <a:pPr eaLnBrk="1" fontAlgn="base" hangingPunct="1">
              <a:spcBef>
                <a:spcPct val="0"/>
              </a:spcBef>
              <a:spcAft>
                <a:spcPct val="0"/>
              </a:spcAft>
              <a:buFontTx/>
              <a:buNone/>
            </a:pPr>
            <a:r>
              <a:rPr lang="it-IT" altLang="it-IT" sz="1400" dirty="0">
                <a:solidFill>
                  <a:srgbClr val="FFFF66"/>
                </a:solidFill>
                <a:latin typeface="Arial" pitchFamily="34" charset="0"/>
              </a:rPr>
              <a:t>Park and </a:t>
            </a:r>
            <a:r>
              <a:rPr lang="it-IT" altLang="it-IT" sz="1400" dirty="0" err="1">
                <a:solidFill>
                  <a:srgbClr val="FFFF66"/>
                </a:solidFill>
                <a:latin typeface="Arial" pitchFamily="34" charset="0"/>
              </a:rPr>
              <a:t>Reuter</a:t>
            </a:r>
            <a:r>
              <a:rPr lang="it-IT" altLang="it-IT" sz="1400" dirty="0">
                <a:solidFill>
                  <a:srgbClr val="FFFF66"/>
                </a:solidFill>
                <a:latin typeface="Arial" pitchFamily="34" charset="0"/>
              </a:rPr>
              <a:t>-Lorenz, 2009</a:t>
            </a:r>
          </a:p>
          <a:p>
            <a:pPr eaLnBrk="1" fontAlgn="base" hangingPunct="1">
              <a:spcBef>
                <a:spcPct val="0"/>
              </a:spcBef>
              <a:spcAft>
                <a:spcPct val="0"/>
              </a:spcAft>
              <a:buFontTx/>
              <a:buNone/>
            </a:pPr>
            <a:endParaRPr lang="it-IT" altLang="it-IT" sz="1400" dirty="0">
              <a:solidFill>
                <a:srgbClr val="FFFF66"/>
              </a:solidFill>
              <a:latin typeface="Arial" pitchFamily="34" charset="0"/>
            </a:endParaRPr>
          </a:p>
          <a:p>
            <a:pPr eaLnBrk="1" fontAlgn="base" hangingPunct="1">
              <a:spcBef>
                <a:spcPct val="0"/>
              </a:spcBef>
              <a:spcAft>
                <a:spcPct val="0"/>
              </a:spcAft>
              <a:buFontTx/>
              <a:buNone/>
            </a:pPr>
            <a:endParaRPr lang="it-IT" altLang="it-IT" sz="1400" dirty="0">
              <a:solidFill>
                <a:srgbClr val="FFFF66"/>
              </a:solidFill>
              <a:latin typeface="Arial" pitchFamily="34" charset="0"/>
            </a:endParaRPr>
          </a:p>
          <a:p>
            <a:pPr algn="ctr" eaLnBrk="1" fontAlgn="base" hangingPunct="1">
              <a:spcBef>
                <a:spcPct val="0"/>
              </a:spcBef>
              <a:spcAft>
                <a:spcPct val="0"/>
              </a:spcAft>
              <a:buFontTx/>
              <a:buNone/>
            </a:pPr>
            <a:r>
              <a:rPr lang="it-IT" altLang="it-IT" sz="2800" dirty="0">
                <a:solidFill>
                  <a:srgbClr val="FFFF66"/>
                </a:solidFill>
                <a:latin typeface="Arial" pitchFamily="34" charset="0"/>
              </a:rPr>
              <a:t>In </a:t>
            </a:r>
            <a:r>
              <a:rPr lang="it-IT" altLang="it-IT" sz="2800" dirty="0" err="1" smtClean="0">
                <a:solidFill>
                  <a:srgbClr val="FFFF66"/>
                </a:solidFill>
                <a:latin typeface="Arial" pitchFamily="34" charset="0"/>
              </a:rPr>
              <a:t>contrast</a:t>
            </a:r>
            <a:r>
              <a:rPr lang="it-IT" altLang="it-IT" sz="2800" dirty="0" smtClean="0">
                <a:solidFill>
                  <a:srgbClr val="FFFF66"/>
                </a:solidFill>
                <a:latin typeface="Arial" pitchFamily="34" charset="0"/>
              </a:rPr>
              <a:t> </a:t>
            </a:r>
            <a:r>
              <a:rPr lang="it-IT" altLang="it-IT" sz="2800" dirty="0">
                <a:solidFill>
                  <a:srgbClr val="FFFF66"/>
                </a:solidFill>
                <a:latin typeface="Arial" pitchFamily="34" charset="0"/>
              </a:rPr>
              <a:t>to the </a:t>
            </a:r>
            <a:r>
              <a:rPr lang="it-IT" altLang="it-IT" sz="2800" dirty="0" err="1">
                <a:solidFill>
                  <a:srgbClr val="FFFF66"/>
                </a:solidFill>
                <a:latin typeface="Arial" pitchFamily="34" charset="0"/>
              </a:rPr>
              <a:t>age-related</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declines</a:t>
            </a:r>
            <a:r>
              <a:rPr lang="it-IT" altLang="it-IT" sz="2800" dirty="0">
                <a:solidFill>
                  <a:srgbClr val="FFFF66"/>
                </a:solidFill>
                <a:latin typeface="Arial" pitchFamily="34" charset="0"/>
              </a:rPr>
              <a:t> in cognitive </a:t>
            </a:r>
            <a:r>
              <a:rPr lang="it-IT" altLang="it-IT" sz="2800" dirty="0" err="1">
                <a:solidFill>
                  <a:srgbClr val="FFFF66"/>
                </a:solidFill>
                <a:latin typeface="Arial" pitchFamily="34" charset="0"/>
              </a:rPr>
              <a:t>function</a:t>
            </a:r>
            <a:r>
              <a:rPr lang="it-IT" altLang="it-IT" sz="2800" dirty="0">
                <a:solidFill>
                  <a:srgbClr val="FFFF66"/>
                </a:solidFill>
                <a:latin typeface="Arial" pitchFamily="34" charset="0"/>
              </a:rPr>
              <a:t> and brain </a:t>
            </a:r>
            <a:r>
              <a:rPr lang="it-IT" altLang="it-IT" sz="2800" dirty="0" err="1">
                <a:solidFill>
                  <a:srgbClr val="FFFF66"/>
                </a:solidFill>
                <a:latin typeface="Arial" pitchFamily="34" charset="0"/>
              </a:rPr>
              <a:t>structure</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functional</a:t>
            </a:r>
            <a:r>
              <a:rPr lang="it-IT" altLang="it-IT" sz="2800" dirty="0">
                <a:solidFill>
                  <a:srgbClr val="FFFF66"/>
                </a:solidFill>
                <a:latin typeface="Arial" pitchFamily="34" charset="0"/>
              </a:rPr>
              <a:t> brain </a:t>
            </a:r>
            <a:r>
              <a:rPr lang="it-IT" altLang="it-IT" sz="2800" dirty="0" err="1">
                <a:solidFill>
                  <a:srgbClr val="FFFF66"/>
                </a:solidFill>
                <a:latin typeface="Arial" pitchFamily="34" charset="0"/>
              </a:rPr>
              <a:t>activity</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increases</a:t>
            </a:r>
            <a:r>
              <a:rPr lang="it-IT" altLang="it-IT" sz="2800" dirty="0">
                <a:solidFill>
                  <a:srgbClr val="FFFF66"/>
                </a:solidFill>
                <a:latin typeface="Arial" pitchFamily="34" charset="0"/>
              </a:rPr>
              <a:t> with </a:t>
            </a:r>
            <a:r>
              <a:rPr lang="it-IT" altLang="it-IT" sz="2800" dirty="0" err="1">
                <a:solidFill>
                  <a:srgbClr val="FFFF66"/>
                </a:solidFill>
                <a:latin typeface="Arial" pitchFamily="34" charset="0"/>
              </a:rPr>
              <a:t>age</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particularly</a:t>
            </a:r>
            <a:r>
              <a:rPr lang="it-IT" altLang="it-IT" sz="2800" dirty="0">
                <a:solidFill>
                  <a:srgbClr val="FFFF66"/>
                </a:solidFill>
                <a:latin typeface="Arial" pitchFamily="34" charset="0"/>
              </a:rPr>
              <a:t> in the </a:t>
            </a:r>
            <a:r>
              <a:rPr lang="it-IT" altLang="it-IT" sz="2800" dirty="0" err="1">
                <a:solidFill>
                  <a:srgbClr val="FFFF66"/>
                </a:solidFill>
                <a:latin typeface="Arial" pitchFamily="34" charset="0"/>
              </a:rPr>
              <a:t>frontal</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cortex</a:t>
            </a:r>
            <a:r>
              <a:rPr lang="it-IT" altLang="it-IT" sz="2800" dirty="0">
                <a:solidFill>
                  <a:srgbClr val="FFFF66"/>
                </a:solidFill>
                <a:latin typeface="Arial" pitchFamily="34" charset="0"/>
              </a:rPr>
              <a:t>. </a:t>
            </a:r>
            <a:endParaRPr lang="it-IT" altLang="it-IT" sz="2800" dirty="0" smtClean="0">
              <a:solidFill>
                <a:srgbClr val="FFFF66"/>
              </a:solidFill>
              <a:latin typeface="Arial" pitchFamily="34" charset="0"/>
            </a:endParaRPr>
          </a:p>
          <a:p>
            <a:pPr algn="ctr" eaLnBrk="1" fontAlgn="base" hangingPunct="1">
              <a:spcBef>
                <a:spcPct val="0"/>
              </a:spcBef>
              <a:spcAft>
                <a:spcPct val="0"/>
              </a:spcAft>
              <a:buFontTx/>
              <a:buNone/>
            </a:pPr>
            <a:endParaRPr lang="it-IT" altLang="it-IT" sz="800" dirty="0" smtClean="0">
              <a:solidFill>
                <a:srgbClr val="FFFF66"/>
              </a:solidFill>
              <a:latin typeface="Arial" pitchFamily="34" charset="0"/>
            </a:endParaRPr>
          </a:p>
          <a:p>
            <a:pPr algn="ctr" eaLnBrk="1" fontAlgn="base" hangingPunct="1">
              <a:spcBef>
                <a:spcPct val="0"/>
              </a:spcBef>
              <a:spcAft>
                <a:spcPct val="0"/>
              </a:spcAft>
              <a:buFontTx/>
              <a:buNone/>
            </a:pPr>
            <a:r>
              <a:rPr lang="it-IT" altLang="it-IT" sz="2800" dirty="0" smtClean="0">
                <a:solidFill>
                  <a:srgbClr val="FFFF66"/>
                </a:solidFill>
                <a:latin typeface="Arial" pitchFamily="34" charset="0"/>
              </a:rPr>
              <a:t>The </a:t>
            </a:r>
            <a:r>
              <a:rPr lang="it-IT" altLang="it-IT" sz="2800" dirty="0" err="1">
                <a:solidFill>
                  <a:srgbClr val="FFFF66"/>
                </a:solidFill>
                <a:latin typeface="Arial" pitchFamily="34" charset="0"/>
              </a:rPr>
              <a:t>proposed</a:t>
            </a:r>
            <a:r>
              <a:rPr lang="it-IT" altLang="it-IT" sz="2800" dirty="0">
                <a:solidFill>
                  <a:srgbClr val="FFFF66"/>
                </a:solidFill>
                <a:latin typeface="Arial" pitchFamily="34" charset="0"/>
              </a:rPr>
              <a:t> </a:t>
            </a:r>
            <a:r>
              <a:rPr lang="it-IT" altLang="it-IT" b="1" dirty="0" err="1">
                <a:solidFill>
                  <a:srgbClr val="FFFF66"/>
                </a:solidFill>
                <a:latin typeface="Arial" pitchFamily="34" charset="0"/>
              </a:rPr>
              <a:t>scaffolding</a:t>
            </a:r>
            <a:r>
              <a:rPr lang="it-IT" altLang="it-IT" b="1" dirty="0">
                <a:solidFill>
                  <a:srgbClr val="FFFF66"/>
                </a:solidFill>
                <a:latin typeface="Arial" pitchFamily="34" charset="0"/>
              </a:rPr>
              <a:t> </a:t>
            </a:r>
            <a:r>
              <a:rPr lang="it-IT" altLang="it-IT" b="1" dirty="0" err="1">
                <a:solidFill>
                  <a:srgbClr val="FFFF66"/>
                </a:solidFill>
                <a:latin typeface="Arial" pitchFamily="34" charset="0"/>
              </a:rPr>
              <a:t>theory</a:t>
            </a:r>
            <a:r>
              <a:rPr lang="it-IT" altLang="it-IT" b="1" dirty="0">
                <a:solidFill>
                  <a:srgbClr val="FFFF66"/>
                </a:solidFill>
                <a:latin typeface="Arial" pitchFamily="34" charset="0"/>
              </a:rPr>
              <a:t> </a:t>
            </a:r>
            <a:r>
              <a:rPr lang="it-IT" altLang="it-IT" sz="2800" dirty="0">
                <a:solidFill>
                  <a:srgbClr val="FFFF66"/>
                </a:solidFill>
                <a:latin typeface="Arial" pitchFamily="34" charset="0"/>
              </a:rPr>
              <a:t>of </a:t>
            </a:r>
            <a:r>
              <a:rPr lang="it-IT" altLang="it-IT" sz="2800" dirty="0" err="1">
                <a:solidFill>
                  <a:srgbClr val="FFFF66"/>
                </a:solidFill>
                <a:latin typeface="Arial" pitchFamily="34" charset="0"/>
              </a:rPr>
              <a:t>aging</a:t>
            </a:r>
            <a:r>
              <a:rPr lang="it-IT" altLang="it-IT" sz="2800" dirty="0">
                <a:solidFill>
                  <a:srgbClr val="FFFF66"/>
                </a:solidFill>
                <a:latin typeface="Arial" pitchFamily="34" charset="0"/>
              </a:rPr>
              <a:t> and </a:t>
            </a:r>
            <a:r>
              <a:rPr lang="it-IT" altLang="it-IT" sz="2800" dirty="0" err="1">
                <a:solidFill>
                  <a:srgbClr val="FFFF66"/>
                </a:solidFill>
                <a:latin typeface="Arial" pitchFamily="34" charset="0"/>
              </a:rPr>
              <a:t>cognition</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suggests</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that</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this</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increased</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functional</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activity</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is</a:t>
            </a:r>
            <a:r>
              <a:rPr lang="it-IT" altLang="it-IT" sz="2800" dirty="0">
                <a:solidFill>
                  <a:srgbClr val="FFFF66"/>
                </a:solidFill>
                <a:latin typeface="Arial" pitchFamily="34" charset="0"/>
              </a:rPr>
              <a:t> due to </a:t>
            </a:r>
            <a:r>
              <a:rPr lang="it-IT" altLang="it-IT" sz="2800" b="1" dirty="0" err="1">
                <a:solidFill>
                  <a:srgbClr val="FFFF66"/>
                </a:solidFill>
                <a:latin typeface="Arial" pitchFamily="34" charset="0"/>
              </a:rPr>
              <a:t>compensatory</a:t>
            </a:r>
            <a:r>
              <a:rPr lang="it-IT" altLang="it-IT" sz="2800" b="1" dirty="0">
                <a:solidFill>
                  <a:srgbClr val="FFFF66"/>
                </a:solidFill>
                <a:latin typeface="Arial" pitchFamily="34" charset="0"/>
              </a:rPr>
              <a:t> </a:t>
            </a:r>
            <a:r>
              <a:rPr lang="it-IT" altLang="it-IT" sz="2800" b="1" dirty="0" err="1">
                <a:solidFill>
                  <a:srgbClr val="FFFF66"/>
                </a:solidFill>
                <a:latin typeface="Arial" pitchFamily="34" charset="0"/>
              </a:rPr>
              <a:t>activation</a:t>
            </a:r>
            <a:r>
              <a:rPr lang="it-IT" altLang="it-IT" sz="2800" dirty="0">
                <a:solidFill>
                  <a:srgbClr val="FFFF66"/>
                </a:solidFill>
                <a:latin typeface="Arial" pitchFamily="34" charset="0"/>
              </a:rPr>
              <a:t>—the </a:t>
            </a:r>
            <a:r>
              <a:rPr lang="it-IT" altLang="it-IT" sz="2800" dirty="0" err="1">
                <a:solidFill>
                  <a:srgbClr val="FFFF66"/>
                </a:solidFill>
                <a:latin typeface="Arial" pitchFamily="34" charset="0"/>
              </a:rPr>
              <a:t>recruitment</a:t>
            </a:r>
            <a:r>
              <a:rPr lang="it-IT" altLang="it-IT" sz="2800" dirty="0">
                <a:solidFill>
                  <a:srgbClr val="FFFF66"/>
                </a:solidFill>
                <a:latin typeface="Arial" pitchFamily="34" charset="0"/>
              </a:rPr>
              <a:t> of </a:t>
            </a:r>
            <a:r>
              <a:rPr lang="it-IT" altLang="it-IT" sz="2800" dirty="0" err="1">
                <a:solidFill>
                  <a:srgbClr val="FFFF66"/>
                </a:solidFill>
                <a:latin typeface="Arial" pitchFamily="34" charset="0"/>
              </a:rPr>
              <a:t>additional</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circuitry</a:t>
            </a:r>
            <a:r>
              <a:rPr lang="it-IT" altLang="it-IT" sz="2800" dirty="0">
                <a:solidFill>
                  <a:srgbClr val="FFFF66"/>
                </a:solidFill>
                <a:latin typeface="Arial" pitchFamily="34" charset="0"/>
              </a:rPr>
              <a:t> with </a:t>
            </a:r>
            <a:r>
              <a:rPr lang="it-IT" altLang="it-IT" sz="2800" dirty="0" err="1">
                <a:solidFill>
                  <a:srgbClr val="FFFF66"/>
                </a:solidFill>
                <a:latin typeface="Arial" pitchFamily="34" charset="0"/>
              </a:rPr>
              <a:t>age</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that</a:t>
            </a:r>
            <a:r>
              <a:rPr lang="it-IT" altLang="it-IT" sz="2800" dirty="0">
                <a:solidFill>
                  <a:srgbClr val="FFFF66"/>
                </a:solidFill>
                <a:latin typeface="Arial" pitchFamily="34" charset="0"/>
              </a:rPr>
              <a:t> </a:t>
            </a:r>
            <a:r>
              <a:rPr lang="it-IT" altLang="it-IT" sz="2800" dirty="0" err="1" smtClean="0">
                <a:solidFill>
                  <a:srgbClr val="FFFF66"/>
                </a:solidFill>
                <a:latin typeface="Arial" pitchFamily="34" charset="0"/>
              </a:rPr>
              <a:t>props</a:t>
            </a:r>
            <a:r>
              <a:rPr lang="it-IT" altLang="it-IT" sz="2800" dirty="0" smtClean="0">
                <a:solidFill>
                  <a:srgbClr val="FFFF66"/>
                </a:solidFill>
                <a:latin typeface="Arial" pitchFamily="34" charset="0"/>
              </a:rPr>
              <a:t> </a:t>
            </a:r>
            <a:r>
              <a:rPr lang="it-IT" altLang="it-IT" sz="2800" dirty="0">
                <a:solidFill>
                  <a:srgbClr val="FFFF66"/>
                </a:solidFill>
                <a:latin typeface="Arial" pitchFamily="34" charset="0"/>
              </a:rPr>
              <a:t>up </a:t>
            </a:r>
            <a:r>
              <a:rPr lang="it-IT" altLang="it-IT" sz="2800" dirty="0" err="1">
                <a:solidFill>
                  <a:srgbClr val="FFFF66"/>
                </a:solidFill>
                <a:latin typeface="Arial" pitchFamily="34" charset="0"/>
              </a:rPr>
              <a:t>declining</a:t>
            </a:r>
            <a:r>
              <a:rPr lang="it-IT" altLang="it-IT" sz="2800" dirty="0">
                <a:solidFill>
                  <a:srgbClr val="FFFF66"/>
                </a:solidFill>
                <a:latin typeface="Arial" pitchFamily="34" charset="0"/>
              </a:rPr>
              <a:t> </a:t>
            </a:r>
            <a:r>
              <a:rPr lang="it-IT" altLang="it-IT" sz="2800" dirty="0" err="1" smtClean="0">
                <a:solidFill>
                  <a:srgbClr val="FFFF66"/>
                </a:solidFill>
                <a:latin typeface="Arial" pitchFamily="34" charset="0"/>
              </a:rPr>
              <a:t>structures</a:t>
            </a:r>
            <a:r>
              <a:rPr lang="it-IT" altLang="it-IT" sz="2800" dirty="0" smtClean="0">
                <a:solidFill>
                  <a:srgbClr val="FFFF66"/>
                </a:solidFill>
                <a:latin typeface="Arial" pitchFamily="34" charset="0"/>
              </a:rPr>
              <a:t>. </a:t>
            </a:r>
            <a:endParaRPr lang="it-IT" altLang="it-IT" sz="2800" dirty="0">
              <a:solidFill>
                <a:srgbClr val="FFFF66"/>
              </a:solidFill>
              <a:latin typeface="Arial" pitchFamily="34" charset="0"/>
            </a:endParaRPr>
          </a:p>
          <a:p>
            <a:pPr eaLnBrk="1" fontAlgn="base" hangingPunct="1">
              <a:spcBef>
                <a:spcPct val="0"/>
              </a:spcBef>
              <a:spcAft>
                <a:spcPct val="0"/>
              </a:spcAft>
              <a:buFontTx/>
              <a:buNone/>
            </a:pPr>
            <a:endParaRPr lang="it-IT" altLang="it-IT" sz="2800" dirty="0">
              <a:solidFill>
                <a:srgbClr val="FFFF66"/>
              </a:solidFill>
              <a:latin typeface="Arial"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642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83970" name="Text Box 4"/>
          <p:cNvSpPr txBox="1">
            <a:spLocks noChangeArrowheads="1"/>
          </p:cNvSpPr>
          <p:nvPr/>
        </p:nvSpPr>
        <p:spPr bwMode="auto">
          <a:xfrm>
            <a:off x="0" y="404813"/>
            <a:ext cx="91440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b="1" dirty="0">
                <a:solidFill>
                  <a:srgbClr val="FFFF66"/>
                </a:solidFill>
                <a:latin typeface="Arial" pitchFamily="34" charset="0"/>
              </a:rPr>
              <a:t>The </a:t>
            </a:r>
            <a:r>
              <a:rPr lang="it-IT" altLang="it-IT" b="1" dirty="0" err="1">
                <a:solidFill>
                  <a:srgbClr val="FFFF66"/>
                </a:solidFill>
                <a:latin typeface="Arial" pitchFamily="34" charset="0"/>
              </a:rPr>
              <a:t>Authors</a:t>
            </a:r>
            <a:r>
              <a:rPr lang="it-IT" altLang="it-IT" b="1" dirty="0">
                <a:solidFill>
                  <a:srgbClr val="FFFF66"/>
                </a:solidFill>
                <a:latin typeface="Arial" pitchFamily="34" charset="0"/>
              </a:rPr>
              <a:t> propose </a:t>
            </a:r>
            <a:r>
              <a:rPr lang="it-IT" altLang="it-IT" b="1" dirty="0" err="1">
                <a:solidFill>
                  <a:srgbClr val="FFFF66"/>
                </a:solidFill>
                <a:latin typeface="Arial" pitchFamily="34" charset="0"/>
              </a:rPr>
              <a:t>that</a:t>
            </a:r>
            <a:r>
              <a:rPr lang="it-IT" altLang="it-IT" b="1" dirty="0">
                <a:solidFill>
                  <a:srgbClr val="FFFF66"/>
                </a:solidFill>
                <a:latin typeface="Arial" pitchFamily="34" charset="0"/>
              </a:rPr>
              <a:t> the </a:t>
            </a:r>
            <a:r>
              <a:rPr lang="it-IT" altLang="it-IT" b="1" dirty="0" err="1">
                <a:solidFill>
                  <a:srgbClr val="FFFF66"/>
                </a:solidFill>
                <a:latin typeface="Arial" pitchFamily="34" charset="0"/>
              </a:rPr>
              <a:t>Prefrontal</a:t>
            </a:r>
            <a:r>
              <a:rPr lang="it-IT" altLang="it-IT" b="1" dirty="0">
                <a:solidFill>
                  <a:srgbClr val="FFFF66"/>
                </a:solidFill>
                <a:latin typeface="Arial" pitchFamily="34" charset="0"/>
              </a:rPr>
              <a:t> </a:t>
            </a:r>
            <a:r>
              <a:rPr lang="it-IT" altLang="it-IT" b="1" dirty="0" err="1">
                <a:solidFill>
                  <a:srgbClr val="FFFF66"/>
                </a:solidFill>
                <a:latin typeface="Arial" pitchFamily="34" charset="0"/>
              </a:rPr>
              <a:t>cortex</a:t>
            </a:r>
            <a:r>
              <a:rPr lang="it-IT" altLang="it-IT" b="1" dirty="0">
                <a:solidFill>
                  <a:srgbClr val="FFFF66"/>
                </a:solidFill>
                <a:latin typeface="Arial" pitchFamily="34" charset="0"/>
              </a:rPr>
              <a:t>, the  </a:t>
            </a:r>
            <a:r>
              <a:rPr lang="it-IT" altLang="it-IT" b="1" dirty="0" err="1">
                <a:solidFill>
                  <a:srgbClr val="FFFF66"/>
                </a:solidFill>
                <a:latin typeface="Arial" pitchFamily="34" charset="0"/>
              </a:rPr>
              <a:t>most</a:t>
            </a:r>
            <a:r>
              <a:rPr lang="it-IT" altLang="it-IT" b="1" dirty="0">
                <a:solidFill>
                  <a:srgbClr val="FFFF66"/>
                </a:solidFill>
                <a:latin typeface="Arial" pitchFamily="34" charset="0"/>
              </a:rPr>
              <a:t> </a:t>
            </a:r>
            <a:r>
              <a:rPr lang="it-IT" altLang="it-IT" b="1" dirty="0" err="1">
                <a:solidFill>
                  <a:srgbClr val="FFFF66"/>
                </a:solidFill>
                <a:latin typeface="Arial" pitchFamily="34" charset="0"/>
              </a:rPr>
              <a:t>flexible</a:t>
            </a:r>
            <a:r>
              <a:rPr lang="it-IT" altLang="it-IT" b="1" dirty="0">
                <a:solidFill>
                  <a:srgbClr val="FFFF66"/>
                </a:solidFill>
                <a:latin typeface="Arial" pitchFamily="34" charset="0"/>
              </a:rPr>
              <a:t> </a:t>
            </a:r>
            <a:r>
              <a:rPr lang="it-IT" altLang="it-IT" b="1" dirty="0" err="1">
                <a:solidFill>
                  <a:srgbClr val="FFFF66"/>
                </a:solidFill>
                <a:latin typeface="Arial" pitchFamily="34" charset="0"/>
              </a:rPr>
              <a:t>structure</a:t>
            </a:r>
            <a:r>
              <a:rPr lang="it-IT" altLang="it-IT" b="1" dirty="0">
                <a:solidFill>
                  <a:srgbClr val="FFFF66"/>
                </a:solidFill>
                <a:latin typeface="Arial" pitchFamily="34" charset="0"/>
              </a:rPr>
              <a:t> in the brain, </a:t>
            </a:r>
            <a:r>
              <a:rPr lang="it-IT" altLang="it-IT" b="1" dirty="0" err="1">
                <a:solidFill>
                  <a:srgbClr val="FFFF66"/>
                </a:solidFill>
                <a:latin typeface="Arial" pitchFamily="34" charset="0"/>
              </a:rPr>
              <a:t>is</a:t>
            </a:r>
            <a:r>
              <a:rPr lang="it-IT" altLang="it-IT" b="1" dirty="0">
                <a:solidFill>
                  <a:srgbClr val="FFFF66"/>
                </a:solidFill>
                <a:latin typeface="Arial" pitchFamily="34" charset="0"/>
              </a:rPr>
              <a:t> </a:t>
            </a:r>
            <a:r>
              <a:rPr lang="it-IT" altLang="it-IT" b="1" dirty="0" err="1">
                <a:solidFill>
                  <a:srgbClr val="FFFF66"/>
                </a:solidFill>
                <a:latin typeface="Arial" pitchFamily="34" charset="0"/>
              </a:rPr>
              <a:t>largely</a:t>
            </a:r>
            <a:r>
              <a:rPr lang="it-IT" altLang="it-IT" b="1" dirty="0">
                <a:solidFill>
                  <a:srgbClr val="FFFF66"/>
                </a:solidFill>
                <a:latin typeface="Arial" pitchFamily="34" charset="0"/>
              </a:rPr>
              <a:t> </a:t>
            </a:r>
            <a:r>
              <a:rPr lang="it-IT" altLang="it-IT" b="1" dirty="0" err="1">
                <a:solidFill>
                  <a:srgbClr val="FFFF66"/>
                </a:solidFill>
                <a:latin typeface="Arial" pitchFamily="34" charset="0"/>
              </a:rPr>
              <a:t>responsible</a:t>
            </a:r>
            <a:r>
              <a:rPr lang="it-IT" altLang="it-IT" b="1" dirty="0">
                <a:solidFill>
                  <a:srgbClr val="FFFF66"/>
                </a:solidFill>
                <a:latin typeface="Arial" pitchFamily="34" charset="0"/>
              </a:rPr>
              <a:t> for the </a:t>
            </a:r>
            <a:r>
              <a:rPr lang="it-IT" altLang="it-IT" b="1" dirty="0" err="1">
                <a:solidFill>
                  <a:srgbClr val="FFFF66"/>
                </a:solidFill>
                <a:latin typeface="Arial" pitchFamily="34" charset="0"/>
              </a:rPr>
              <a:t>scaffolding</a:t>
            </a:r>
            <a:r>
              <a:rPr lang="it-IT" altLang="it-IT" b="1" dirty="0">
                <a:solidFill>
                  <a:srgbClr val="FFFF66"/>
                </a:solidFill>
                <a:latin typeface="Arial" pitchFamily="34" charset="0"/>
              </a:rPr>
              <a:t> </a:t>
            </a:r>
            <a:r>
              <a:rPr lang="it-IT" altLang="it-IT" b="1" dirty="0" err="1">
                <a:solidFill>
                  <a:srgbClr val="FFFF66"/>
                </a:solidFill>
                <a:latin typeface="Arial" pitchFamily="34" charset="0"/>
              </a:rPr>
              <a:t>processes</a:t>
            </a:r>
            <a:r>
              <a:rPr lang="it-IT" altLang="it-IT" b="1" dirty="0">
                <a:solidFill>
                  <a:srgbClr val="FFFF66"/>
                </a:solidFill>
                <a:latin typeface="Arial" pitchFamily="34" charset="0"/>
              </a:rPr>
              <a:t> in the </a:t>
            </a:r>
            <a:r>
              <a:rPr lang="it-IT" altLang="it-IT" b="1" dirty="0" err="1">
                <a:solidFill>
                  <a:srgbClr val="FFFF66"/>
                </a:solidFill>
                <a:latin typeface="Arial" pitchFamily="34" charset="0"/>
              </a:rPr>
              <a:t>aging</a:t>
            </a:r>
            <a:r>
              <a:rPr lang="it-IT" altLang="it-IT" b="1" dirty="0">
                <a:solidFill>
                  <a:srgbClr val="FFFF66"/>
                </a:solidFill>
                <a:latin typeface="Arial" pitchFamily="34" charset="0"/>
              </a:rPr>
              <a:t> brain.</a:t>
            </a:r>
          </a:p>
          <a:p>
            <a:pPr algn="ctr" eaLnBrk="1" fontAlgn="base" hangingPunct="1">
              <a:spcBef>
                <a:spcPct val="0"/>
              </a:spcBef>
              <a:spcAft>
                <a:spcPct val="0"/>
              </a:spcAft>
              <a:buFontTx/>
              <a:buNone/>
            </a:pPr>
            <a:endParaRPr lang="it-IT" altLang="it-IT" sz="2800" dirty="0">
              <a:solidFill>
                <a:srgbClr val="FFFF66"/>
              </a:solidFill>
              <a:latin typeface="Arial" pitchFamily="34" charset="0"/>
            </a:endParaRPr>
          </a:p>
          <a:p>
            <a:pPr algn="ctr" eaLnBrk="1" fontAlgn="base" hangingPunct="1">
              <a:spcBef>
                <a:spcPct val="0"/>
              </a:spcBef>
              <a:spcAft>
                <a:spcPct val="0"/>
              </a:spcAft>
              <a:buFontTx/>
              <a:buNone/>
            </a:pPr>
            <a:r>
              <a:rPr lang="it-IT" altLang="it-IT" sz="2800" dirty="0" err="1">
                <a:solidFill>
                  <a:srgbClr val="FFFF66"/>
                </a:solidFill>
                <a:latin typeface="Arial" pitchFamily="34" charset="0"/>
              </a:rPr>
              <a:t>Scaffolding</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is</a:t>
            </a:r>
            <a:r>
              <a:rPr lang="it-IT" altLang="it-IT" sz="2800" dirty="0">
                <a:solidFill>
                  <a:srgbClr val="FFFF66"/>
                </a:solidFill>
                <a:latin typeface="Arial" pitchFamily="34" charset="0"/>
              </a:rPr>
              <a:t> the </a:t>
            </a:r>
            <a:r>
              <a:rPr lang="it-IT" altLang="it-IT" sz="2800" dirty="0" err="1">
                <a:solidFill>
                  <a:srgbClr val="FFFF66"/>
                </a:solidFill>
                <a:latin typeface="Arial" pitchFamily="34" charset="0"/>
              </a:rPr>
              <a:t>brain’s</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response</a:t>
            </a:r>
            <a:r>
              <a:rPr lang="it-IT" altLang="it-IT" sz="2800" dirty="0">
                <a:solidFill>
                  <a:srgbClr val="FFFF66"/>
                </a:solidFill>
                <a:latin typeface="Arial" pitchFamily="34" charset="0"/>
              </a:rPr>
              <a:t> to cognitive </a:t>
            </a:r>
            <a:r>
              <a:rPr lang="it-IT" altLang="it-IT" sz="2800" dirty="0" err="1">
                <a:solidFill>
                  <a:srgbClr val="FFFF66"/>
                </a:solidFill>
                <a:latin typeface="Arial" pitchFamily="34" charset="0"/>
              </a:rPr>
              <a:t>challenge</a:t>
            </a:r>
            <a:r>
              <a:rPr lang="it-IT" altLang="it-IT" sz="2800" dirty="0">
                <a:solidFill>
                  <a:srgbClr val="FFFF66"/>
                </a:solidFill>
                <a:latin typeface="Arial" pitchFamily="34" charset="0"/>
              </a:rPr>
              <a:t> and </a:t>
            </a:r>
            <a:r>
              <a:rPr lang="it-IT" altLang="it-IT" sz="2800" dirty="0" err="1">
                <a:solidFill>
                  <a:srgbClr val="FFFF66"/>
                </a:solidFill>
                <a:latin typeface="Arial" pitchFamily="34" charset="0"/>
              </a:rPr>
              <a:t>is</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not</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unique</a:t>
            </a:r>
            <a:r>
              <a:rPr lang="it-IT" altLang="it-IT" sz="2800" dirty="0">
                <a:solidFill>
                  <a:srgbClr val="FFFF66"/>
                </a:solidFill>
                <a:latin typeface="Arial" pitchFamily="34" charset="0"/>
              </a:rPr>
              <a:t> to </a:t>
            </a:r>
            <a:r>
              <a:rPr lang="it-IT" altLang="it-IT" sz="2800" dirty="0" err="1">
                <a:solidFill>
                  <a:srgbClr val="FFFF66"/>
                </a:solidFill>
                <a:latin typeface="Arial" pitchFamily="34" charset="0"/>
              </a:rPr>
              <a:t>aging</a:t>
            </a:r>
            <a:r>
              <a:rPr lang="it-IT" altLang="it-IT" sz="2800" dirty="0">
                <a:solidFill>
                  <a:srgbClr val="FFFF66"/>
                </a:solidFill>
                <a:latin typeface="Arial" pitchFamily="34" charset="0"/>
              </a:rPr>
              <a:t>.</a:t>
            </a:r>
          </a:p>
          <a:p>
            <a:pPr algn="ctr" eaLnBrk="1" fontAlgn="base" hangingPunct="1">
              <a:spcBef>
                <a:spcPct val="0"/>
              </a:spcBef>
              <a:spcAft>
                <a:spcPct val="0"/>
              </a:spcAft>
              <a:buFontTx/>
              <a:buNone/>
            </a:pPr>
            <a:endParaRPr lang="it-IT" altLang="it-IT" sz="2800" dirty="0">
              <a:solidFill>
                <a:srgbClr val="FFFF66"/>
              </a:solidFill>
              <a:latin typeface="Arial" pitchFamily="34" charset="0"/>
            </a:endParaRPr>
          </a:p>
          <a:p>
            <a:pPr algn="ctr" eaLnBrk="1" fontAlgn="base" hangingPunct="1">
              <a:spcBef>
                <a:spcPct val="0"/>
              </a:spcBef>
              <a:spcAft>
                <a:spcPct val="0"/>
              </a:spcAft>
              <a:buFontTx/>
              <a:buNone/>
            </a:pPr>
            <a:r>
              <a:rPr lang="it-IT" altLang="it-IT" sz="2800" dirty="0">
                <a:solidFill>
                  <a:srgbClr val="FFFF66"/>
                </a:solidFill>
                <a:latin typeface="Arial" pitchFamily="34" charset="0"/>
              </a:rPr>
              <a:t>The </a:t>
            </a:r>
            <a:r>
              <a:rPr lang="it-IT" altLang="it-IT" sz="2800" dirty="0" err="1">
                <a:solidFill>
                  <a:srgbClr val="FFFF66"/>
                </a:solidFill>
                <a:latin typeface="Arial" pitchFamily="34" charset="0"/>
              </a:rPr>
              <a:t>aged</a:t>
            </a:r>
            <a:r>
              <a:rPr lang="it-IT" altLang="it-IT" sz="2800" dirty="0">
                <a:solidFill>
                  <a:srgbClr val="FFFF66"/>
                </a:solidFill>
                <a:latin typeface="Arial" pitchFamily="34" charset="0"/>
              </a:rPr>
              <a:t> brain </a:t>
            </a:r>
            <a:r>
              <a:rPr lang="it-IT" altLang="it-IT" sz="2800" b="1" u="sng" dirty="0" err="1">
                <a:solidFill>
                  <a:srgbClr val="FFFF66"/>
                </a:solidFill>
                <a:latin typeface="Arial" pitchFamily="34" charset="0"/>
              </a:rPr>
              <a:t>is</a:t>
            </a:r>
            <a:r>
              <a:rPr lang="it-IT" altLang="it-IT" sz="2800" b="1" u="sng" dirty="0">
                <a:solidFill>
                  <a:srgbClr val="FFFF66"/>
                </a:solidFill>
                <a:latin typeface="Arial" pitchFamily="34" charset="0"/>
              </a:rPr>
              <a:t> in </a:t>
            </a:r>
            <a:r>
              <a:rPr lang="it-IT" altLang="it-IT" sz="2800" b="1" u="sng" dirty="0" err="1">
                <a:solidFill>
                  <a:srgbClr val="FFFF66"/>
                </a:solidFill>
                <a:latin typeface="Arial" pitchFamily="34" charset="0"/>
              </a:rPr>
              <a:t>effect</a:t>
            </a:r>
            <a:r>
              <a:rPr lang="it-IT" altLang="it-IT" sz="2800" b="1" u="sng" dirty="0">
                <a:solidFill>
                  <a:srgbClr val="FFFF66"/>
                </a:solidFill>
                <a:latin typeface="Arial" pitchFamily="34" charset="0"/>
              </a:rPr>
              <a:t> </a:t>
            </a:r>
            <a:r>
              <a:rPr lang="it-IT" altLang="it-IT" sz="2800" b="1" u="sng" dirty="0" err="1">
                <a:solidFill>
                  <a:srgbClr val="FFFF66"/>
                </a:solidFill>
                <a:latin typeface="Arial" pitchFamily="34" charset="0"/>
              </a:rPr>
              <a:t>less</a:t>
            </a:r>
            <a:r>
              <a:rPr lang="it-IT" altLang="it-IT" sz="2800" b="1" u="sng" dirty="0">
                <a:solidFill>
                  <a:srgbClr val="FFFF66"/>
                </a:solidFill>
                <a:latin typeface="Arial" pitchFamily="34" charset="0"/>
              </a:rPr>
              <a:t> </a:t>
            </a:r>
            <a:r>
              <a:rPr lang="it-IT" altLang="it-IT" sz="2800" b="1" u="sng" dirty="0" err="1">
                <a:solidFill>
                  <a:srgbClr val="FFFF66"/>
                </a:solidFill>
                <a:latin typeface="Arial" pitchFamily="34" charset="0"/>
              </a:rPr>
              <a:t>efficient</a:t>
            </a:r>
            <a:r>
              <a:rPr lang="it-IT" altLang="it-IT" sz="2800" b="1" u="sng" dirty="0">
                <a:solidFill>
                  <a:srgbClr val="FFFF66"/>
                </a:solidFill>
                <a:latin typeface="Arial" pitchFamily="34" charset="0"/>
              </a:rPr>
              <a:t> </a:t>
            </a:r>
            <a:r>
              <a:rPr lang="it-IT" altLang="it-IT" sz="2800" b="1" u="sng" dirty="0" err="1">
                <a:solidFill>
                  <a:srgbClr val="FFFF66"/>
                </a:solidFill>
                <a:latin typeface="Arial" pitchFamily="34" charset="0"/>
              </a:rPr>
              <a:t>at</a:t>
            </a:r>
            <a:r>
              <a:rPr lang="it-IT" altLang="it-IT" sz="2800" b="1" u="sng" dirty="0">
                <a:solidFill>
                  <a:srgbClr val="FFFF66"/>
                </a:solidFill>
                <a:latin typeface="Arial" pitchFamily="34" charset="0"/>
              </a:rPr>
              <a:t> </a:t>
            </a:r>
            <a:r>
              <a:rPr lang="it-IT" altLang="it-IT" sz="2800" b="1" u="sng" dirty="0" err="1">
                <a:solidFill>
                  <a:srgbClr val="FFFF66"/>
                </a:solidFill>
                <a:latin typeface="Arial" pitchFamily="34" charset="0"/>
              </a:rPr>
              <a:t>generating</a:t>
            </a:r>
            <a:r>
              <a:rPr lang="it-IT" altLang="it-IT" sz="2800" b="1" u="sng" dirty="0">
                <a:solidFill>
                  <a:srgbClr val="FFFF66"/>
                </a:solidFill>
                <a:latin typeface="Arial" pitchFamily="34" charset="0"/>
              </a:rPr>
              <a:t> </a:t>
            </a:r>
            <a:r>
              <a:rPr lang="it-IT" altLang="it-IT" sz="2800" b="1" u="sng" dirty="0" err="1">
                <a:solidFill>
                  <a:srgbClr val="FFFF66"/>
                </a:solidFill>
                <a:latin typeface="Arial" pitchFamily="34" charset="0"/>
              </a:rPr>
              <a:t>scaffolding</a:t>
            </a:r>
            <a:r>
              <a:rPr lang="it-IT" altLang="it-IT" sz="2800" dirty="0">
                <a:solidFill>
                  <a:srgbClr val="FFFF66"/>
                </a:solidFill>
                <a:latin typeface="Arial" pitchFamily="34" charset="0"/>
              </a:rPr>
              <a:t>, and </a:t>
            </a:r>
            <a:r>
              <a:rPr lang="it-IT" altLang="it-IT" sz="2800" dirty="0" err="1">
                <a:solidFill>
                  <a:srgbClr val="FFFF66"/>
                </a:solidFill>
                <a:latin typeface="Arial" pitchFamily="34" charset="0"/>
              </a:rPr>
              <a:t>significant</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pathology</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as</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occurs</a:t>
            </a:r>
            <a:r>
              <a:rPr lang="it-IT" altLang="it-IT" sz="2800" dirty="0">
                <a:solidFill>
                  <a:srgbClr val="FFFF66"/>
                </a:solidFill>
                <a:latin typeface="Arial" pitchFamily="34" charset="0"/>
              </a:rPr>
              <a:t> in </a:t>
            </a:r>
            <a:r>
              <a:rPr lang="it-IT" altLang="it-IT" sz="2800" dirty="0" err="1">
                <a:solidFill>
                  <a:srgbClr val="FFFF66"/>
                </a:solidFill>
                <a:latin typeface="Arial" pitchFamily="34" charset="0"/>
              </a:rPr>
              <a:t>advanced</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Alzheimer’s</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disease</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may</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entirely</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limit</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scaffolding</a:t>
            </a:r>
            <a:r>
              <a:rPr lang="it-IT" altLang="it-IT" sz="2800" dirty="0">
                <a:solidFill>
                  <a:srgbClr val="FFFF66"/>
                </a:solidFill>
                <a:latin typeface="Arial" pitchFamily="34" charset="0"/>
              </a:rPr>
              <a:t> </a:t>
            </a:r>
            <a:r>
              <a:rPr lang="it-IT" altLang="it-IT" sz="2800" dirty="0" err="1">
                <a:solidFill>
                  <a:srgbClr val="FFFF66"/>
                </a:solidFill>
                <a:latin typeface="Arial" pitchFamily="34" charset="0"/>
              </a:rPr>
              <a:t>operations</a:t>
            </a:r>
            <a:r>
              <a:rPr lang="it-IT" altLang="it-IT" sz="2800" dirty="0">
                <a:solidFill>
                  <a:srgbClr val="FFFF66"/>
                </a:solidFill>
                <a:latin typeface="Arial" pitchFamily="34" charset="0"/>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39565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0" y="1079500"/>
            <a:ext cx="9144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sz="3600">
                <a:solidFill>
                  <a:srgbClr val="000000"/>
                </a:solidFill>
                <a:latin typeface="Arial" pitchFamily="34" charset="0"/>
              </a:rPr>
              <a:t>Enhancing neural plasticity in old age, both that underlying learning and memory and that underlying compensatory activation, might benefit cognitive performance in elders through multiple mechanisms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6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0" y="404813"/>
            <a:ext cx="91440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endParaRPr lang="it-IT" altLang="it-IT">
              <a:solidFill>
                <a:srgbClr val="FFFF66"/>
              </a:solidFill>
              <a:latin typeface="Arial" pitchFamily="34" charset="0"/>
            </a:endParaRPr>
          </a:p>
          <a:p>
            <a:pPr algn="ctr" eaLnBrk="1" fontAlgn="base" hangingPunct="1">
              <a:spcBef>
                <a:spcPct val="0"/>
              </a:spcBef>
              <a:spcAft>
                <a:spcPct val="0"/>
              </a:spcAft>
              <a:buFontTx/>
              <a:buNone/>
            </a:pPr>
            <a:r>
              <a:rPr lang="it-IT" altLang="it-IT" b="1">
                <a:solidFill>
                  <a:srgbClr val="FFFF66"/>
                </a:solidFill>
                <a:latin typeface="Arial" pitchFamily="34" charset="0"/>
              </a:rPr>
              <a:t>Cognitive scaffolding is promoted by cognitive activity. </a:t>
            </a:r>
          </a:p>
          <a:p>
            <a:pPr algn="ctr" eaLnBrk="1" fontAlgn="base" hangingPunct="1">
              <a:spcBef>
                <a:spcPct val="0"/>
              </a:spcBef>
              <a:spcAft>
                <a:spcPct val="0"/>
              </a:spcAft>
              <a:buFontTx/>
              <a:buNone/>
            </a:pPr>
            <a:endParaRPr lang="it-IT" altLang="it-IT" b="1">
              <a:solidFill>
                <a:srgbClr val="FFFF66"/>
              </a:solidFill>
              <a:latin typeface="Arial" pitchFamily="34" charset="0"/>
            </a:endParaRPr>
          </a:p>
          <a:p>
            <a:pPr algn="ctr" eaLnBrk="1" fontAlgn="base" hangingPunct="1">
              <a:spcBef>
                <a:spcPct val="0"/>
              </a:spcBef>
              <a:spcAft>
                <a:spcPct val="0"/>
              </a:spcAft>
              <a:buFontTx/>
              <a:buNone/>
            </a:pPr>
            <a:r>
              <a:rPr lang="it-IT" altLang="it-IT">
                <a:solidFill>
                  <a:srgbClr val="FFFF66"/>
                </a:solidFill>
                <a:latin typeface="Arial" pitchFamily="34" charset="0"/>
              </a:rPr>
              <a:t>“….. growing evidence suggests that humans develop scaffolds as a result of stimulating experiences</a:t>
            </a:r>
            <a:r>
              <a:rPr lang="it-IT" altLang="it-IT" b="1">
                <a:solidFill>
                  <a:srgbClr val="FFFF66"/>
                </a:solidFill>
                <a:latin typeface="Arial" pitchFamily="34" charset="0"/>
              </a:rPr>
              <a:t>. (Parl and Reuter-Lorenz, 2009”</a:t>
            </a:r>
          </a:p>
          <a:p>
            <a:pPr algn="ctr" eaLnBrk="1" fontAlgn="base" hangingPunct="1">
              <a:spcBef>
                <a:spcPct val="0"/>
              </a:spcBef>
              <a:spcAft>
                <a:spcPct val="0"/>
              </a:spcAft>
              <a:buFontTx/>
              <a:buNone/>
            </a:pPr>
            <a:endParaRPr lang="it-IT" altLang="it-IT" b="1">
              <a:solidFill>
                <a:srgbClr val="FFFF66"/>
              </a:solidFill>
              <a:latin typeface="Arial" pitchFamily="34" charset="0"/>
            </a:endParaRPr>
          </a:p>
          <a:p>
            <a:pPr algn="ctr" eaLnBrk="1" fontAlgn="base" hangingPunct="1">
              <a:spcBef>
                <a:spcPct val="0"/>
              </a:spcBef>
              <a:spcAft>
                <a:spcPct val="0"/>
              </a:spcAft>
              <a:buFontTx/>
              <a:buNone/>
            </a:pPr>
            <a:r>
              <a:rPr lang="it-IT" altLang="it-IT" sz="3600">
                <a:solidFill>
                  <a:srgbClr val="FFFF66"/>
                </a:solidFill>
                <a:latin typeface="Arial" pitchFamily="34" charset="0"/>
              </a:rPr>
              <a:t>It might be possible to enhance plasticity in old age (that underlying learning and memory, that underlying compensatory activation) by being active.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57779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p:cNvSpPr txBox="1">
            <a:spLocks noChangeArrowheads="1"/>
          </p:cNvSpPr>
          <p:nvPr/>
        </p:nvSpPr>
        <p:spPr bwMode="auto">
          <a:xfrm>
            <a:off x="0" y="44450"/>
            <a:ext cx="9067800"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400" b="1" dirty="0" err="1">
                <a:solidFill>
                  <a:srgbClr val="000000"/>
                </a:solidFill>
                <a:latin typeface="Arial" pitchFamily="34" charset="0"/>
              </a:rPr>
              <a:t>Predictors</a:t>
            </a:r>
            <a:r>
              <a:rPr lang="it-IT" altLang="it-IT" sz="2400" b="1" dirty="0">
                <a:solidFill>
                  <a:srgbClr val="000000"/>
                </a:solidFill>
                <a:latin typeface="Arial" pitchFamily="34" charset="0"/>
              </a:rPr>
              <a:t> of </a:t>
            </a:r>
            <a:r>
              <a:rPr lang="it-IT" altLang="it-IT" sz="2400" b="1" dirty="0" err="1">
                <a:solidFill>
                  <a:srgbClr val="000000"/>
                </a:solidFill>
                <a:latin typeface="Arial" pitchFamily="34" charset="0"/>
              </a:rPr>
              <a:t>maintaining</a:t>
            </a:r>
            <a:r>
              <a:rPr lang="it-IT" altLang="it-IT" sz="2400" b="1" dirty="0">
                <a:solidFill>
                  <a:srgbClr val="000000"/>
                </a:solidFill>
                <a:latin typeface="Arial" pitchFamily="34" charset="0"/>
              </a:rPr>
              <a:t> cognitive </a:t>
            </a:r>
            <a:r>
              <a:rPr lang="it-IT" altLang="it-IT" sz="2400" b="1" dirty="0" err="1">
                <a:solidFill>
                  <a:srgbClr val="000000"/>
                </a:solidFill>
                <a:latin typeface="Arial" pitchFamily="34" charset="0"/>
              </a:rPr>
              <a:t>function</a:t>
            </a:r>
            <a:r>
              <a:rPr lang="it-IT" altLang="it-IT" sz="2400" b="1" dirty="0">
                <a:solidFill>
                  <a:srgbClr val="000000"/>
                </a:solidFill>
                <a:latin typeface="Arial" pitchFamily="34" charset="0"/>
              </a:rPr>
              <a:t> in </a:t>
            </a:r>
            <a:r>
              <a:rPr lang="it-IT" altLang="it-IT" sz="2400" b="1" dirty="0" err="1">
                <a:solidFill>
                  <a:srgbClr val="000000"/>
                </a:solidFill>
                <a:latin typeface="Arial" pitchFamily="34" charset="0"/>
              </a:rPr>
              <a:t>older</a:t>
            </a:r>
            <a:r>
              <a:rPr lang="it-IT" altLang="it-IT" sz="2400" b="1" dirty="0">
                <a:solidFill>
                  <a:srgbClr val="000000"/>
                </a:solidFill>
                <a:latin typeface="Arial" pitchFamily="34" charset="0"/>
              </a:rPr>
              <a:t> </a:t>
            </a:r>
            <a:r>
              <a:rPr lang="it-IT" altLang="it-IT" sz="2400" b="1" dirty="0" err="1">
                <a:solidFill>
                  <a:srgbClr val="000000"/>
                </a:solidFill>
                <a:latin typeface="Arial" pitchFamily="34" charset="0"/>
              </a:rPr>
              <a:t>adults</a:t>
            </a:r>
            <a:r>
              <a:rPr lang="it-IT" altLang="it-IT" sz="2400" b="1" dirty="0">
                <a:solidFill>
                  <a:srgbClr val="000000"/>
                </a:solidFill>
                <a:latin typeface="Arial" pitchFamily="34" charset="0"/>
              </a:rPr>
              <a:t>: The </a:t>
            </a:r>
            <a:r>
              <a:rPr lang="it-IT" altLang="it-IT" sz="2400" b="1" dirty="0" err="1">
                <a:solidFill>
                  <a:srgbClr val="000000"/>
                </a:solidFill>
                <a:latin typeface="Arial" pitchFamily="34" charset="0"/>
              </a:rPr>
              <a:t>Health</a:t>
            </a:r>
            <a:r>
              <a:rPr lang="it-IT" altLang="it-IT" sz="2400" b="1" dirty="0">
                <a:solidFill>
                  <a:srgbClr val="000000"/>
                </a:solidFill>
                <a:latin typeface="Arial" pitchFamily="34" charset="0"/>
              </a:rPr>
              <a:t> ABC (</a:t>
            </a:r>
            <a:r>
              <a:rPr lang="it-IT" altLang="it-IT" sz="2400" b="1" dirty="0" err="1">
                <a:solidFill>
                  <a:srgbClr val="000000"/>
                </a:solidFill>
                <a:latin typeface="Arial" pitchFamily="34" charset="0"/>
              </a:rPr>
              <a:t>Aging</a:t>
            </a:r>
            <a:r>
              <a:rPr lang="it-IT" altLang="it-IT" sz="2400" b="1" dirty="0">
                <a:solidFill>
                  <a:srgbClr val="000000"/>
                </a:solidFill>
                <a:latin typeface="Arial" pitchFamily="34" charset="0"/>
              </a:rPr>
              <a:t> and Body </a:t>
            </a:r>
            <a:r>
              <a:rPr lang="it-IT" altLang="it-IT" sz="2400" b="1" dirty="0" err="1">
                <a:solidFill>
                  <a:srgbClr val="000000"/>
                </a:solidFill>
                <a:latin typeface="Arial" pitchFamily="34" charset="0"/>
              </a:rPr>
              <a:t>Composition</a:t>
            </a:r>
            <a:r>
              <a:rPr lang="it-IT" altLang="it-IT" sz="2400" b="1" dirty="0">
                <a:solidFill>
                  <a:srgbClr val="000000"/>
                </a:solidFill>
                <a:latin typeface="Arial" pitchFamily="34" charset="0"/>
              </a:rPr>
              <a:t>) </a:t>
            </a:r>
            <a:r>
              <a:rPr lang="it-IT" altLang="it-IT" sz="2400" b="1" dirty="0" err="1">
                <a:solidFill>
                  <a:srgbClr val="000000"/>
                </a:solidFill>
                <a:latin typeface="Arial" pitchFamily="34" charset="0"/>
              </a:rPr>
              <a:t>Study</a:t>
            </a:r>
            <a:endParaRPr lang="it-IT" altLang="it-IT" sz="2400" dirty="0">
              <a:solidFill>
                <a:srgbClr val="000000"/>
              </a:solidFill>
              <a:latin typeface="Arial" pitchFamily="34" charset="0"/>
            </a:endParaRPr>
          </a:p>
          <a:p>
            <a:pPr eaLnBrk="1" fontAlgn="base" hangingPunct="1">
              <a:spcBef>
                <a:spcPct val="0"/>
              </a:spcBef>
              <a:spcAft>
                <a:spcPct val="0"/>
              </a:spcAft>
              <a:buFontTx/>
              <a:buNone/>
            </a:pPr>
            <a:endParaRPr lang="it-IT" altLang="it-IT" sz="1000" dirty="0">
              <a:solidFill>
                <a:srgbClr val="000000"/>
              </a:solidFill>
              <a:latin typeface="Arial" pitchFamily="34" charset="0"/>
            </a:endParaRPr>
          </a:p>
          <a:p>
            <a:pPr eaLnBrk="1" fontAlgn="base" hangingPunct="1">
              <a:spcBef>
                <a:spcPct val="0"/>
              </a:spcBef>
              <a:spcAft>
                <a:spcPct val="0"/>
              </a:spcAft>
              <a:buFontTx/>
              <a:buNone/>
            </a:pPr>
            <a:r>
              <a:rPr lang="it-IT" altLang="it-IT" sz="1400" b="1" dirty="0" err="1">
                <a:solidFill>
                  <a:srgbClr val="000000"/>
                </a:solidFill>
                <a:latin typeface="Arial" pitchFamily="34" charset="0"/>
              </a:rPr>
              <a:t>Yaffe</a:t>
            </a:r>
            <a:r>
              <a:rPr lang="it-IT" altLang="it-IT" sz="1400" b="1" dirty="0">
                <a:solidFill>
                  <a:srgbClr val="000000"/>
                </a:solidFill>
                <a:latin typeface="Arial" pitchFamily="34" charset="0"/>
              </a:rPr>
              <a:t> et al., </a:t>
            </a:r>
            <a:r>
              <a:rPr lang="it-IT" altLang="it-IT" sz="1400" b="1" dirty="0" err="1">
                <a:solidFill>
                  <a:srgbClr val="000000"/>
                </a:solidFill>
                <a:latin typeface="Arial" pitchFamily="34" charset="0"/>
              </a:rPr>
              <a:t>Neurology</a:t>
            </a:r>
            <a:r>
              <a:rPr lang="it-IT" altLang="it-IT" sz="1400" b="1" dirty="0">
                <a:solidFill>
                  <a:srgbClr val="000000"/>
                </a:solidFill>
                <a:latin typeface="Arial" pitchFamily="34" charset="0"/>
              </a:rPr>
              <a:t>, 2009</a:t>
            </a:r>
          </a:p>
          <a:p>
            <a:pPr eaLnBrk="1" fontAlgn="base" hangingPunct="1">
              <a:spcBef>
                <a:spcPct val="0"/>
              </a:spcBef>
              <a:spcAft>
                <a:spcPct val="0"/>
              </a:spcAft>
              <a:buFontTx/>
              <a:buNone/>
            </a:pPr>
            <a:endParaRPr lang="it-IT" altLang="it-IT" sz="800" b="1" dirty="0">
              <a:solidFill>
                <a:srgbClr val="000000"/>
              </a:solidFill>
              <a:latin typeface="Arial" pitchFamily="34" charset="0"/>
            </a:endParaRPr>
          </a:p>
          <a:p>
            <a:pPr algn="ctr" eaLnBrk="1" fontAlgn="base" hangingPunct="1">
              <a:spcBef>
                <a:spcPct val="0"/>
              </a:spcBef>
              <a:spcAft>
                <a:spcPct val="0"/>
              </a:spcAft>
              <a:buFontTx/>
              <a:buNone/>
            </a:pPr>
            <a:r>
              <a:rPr lang="it-IT" altLang="it-IT" sz="2400" dirty="0" err="1">
                <a:solidFill>
                  <a:srgbClr val="000000"/>
                </a:solidFill>
                <a:latin typeface="Arial" pitchFamily="34" charset="0"/>
              </a:rPr>
              <a:t>Elders</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who</a:t>
            </a:r>
            <a:r>
              <a:rPr lang="it-IT" altLang="it-IT" sz="2400" dirty="0">
                <a:solidFill>
                  <a:srgbClr val="000000"/>
                </a:solidFill>
                <a:latin typeface="Arial" pitchFamily="34" charset="0"/>
              </a:rPr>
              <a:t> </a:t>
            </a:r>
            <a:r>
              <a:rPr lang="it-IT" altLang="it-IT" sz="2400" b="1" dirty="0" err="1">
                <a:solidFill>
                  <a:srgbClr val="000000"/>
                </a:solidFill>
                <a:latin typeface="Arial" pitchFamily="34" charset="0"/>
              </a:rPr>
              <a:t>maintain</a:t>
            </a:r>
            <a:r>
              <a:rPr lang="it-IT" altLang="it-IT" sz="2400" b="1" dirty="0">
                <a:solidFill>
                  <a:srgbClr val="000000"/>
                </a:solidFill>
                <a:latin typeface="Arial" pitchFamily="34" charset="0"/>
              </a:rPr>
              <a:t> cognitive </a:t>
            </a:r>
            <a:r>
              <a:rPr lang="it-IT" altLang="it-IT" sz="2400" b="1" dirty="0" err="1">
                <a:solidFill>
                  <a:srgbClr val="000000"/>
                </a:solidFill>
                <a:latin typeface="Arial" pitchFamily="34" charset="0"/>
              </a:rPr>
              <a:t>function</a:t>
            </a:r>
            <a:r>
              <a:rPr lang="it-IT" altLang="it-IT" sz="2400" b="1" dirty="0">
                <a:solidFill>
                  <a:srgbClr val="000000"/>
                </a:solidFill>
                <a:latin typeface="Arial" pitchFamily="34" charset="0"/>
              </a:rPr>
              <a:t> </a:t>
            </a:r>
            <a:r>
              <a:rPr lang="it-IT" altLang="it-IT" sz="2400" dirty="0" err="1">
                <a:solidFill>
                  <a:srgbClr val="000000"/>
                </a:solidFill>
                <a:latin typeface="Arial" pitchFamily="34" charset="0"/>
              </a:rPr>
              <a:t>have</a:t>
            </a:r>
            <a:r>
              <a:rPr lang="it-IT" altLang="it-IT" sz="2400" dirty="0">
                <a:solidFill>
                  <a:srgbClr val="000000"/>
                </a:solidFill>
                <a:latin typeface="Arial" pitchFamily="34" charset="0"/>
              </a:rPr>
              <a:t> a </a:t>
            </a:r>
            <a:r>
              <a:rPr lang="it-IT" altLang="it-IT" sz="2400" dirty="0" err="1">
                <a:solidFill>
                  <a:srgbClr val="000000"/>
                </a:solidFill>
                <a:latin typeface="Arial" pitchFamily="34" charset="0"/>
              </a:rPr>
              <a:t>unique</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profile</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that</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differentiates</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them</a:t>
            </a:r>
            <a:r>
              <a:rPr lang="it-IT" altLang="it-IT" sz="2400" dirty="0">
                <a:solidFill>
                  <a:srgbClr val="000000"/>
                </a:solidFill>
                <a:latin typeface="Arial" pitchFamily="34" charset="0"/>
              </a:rPr>
              <a:t> from </a:t>
            </a:r>
            <a:r>
              <a:rPr lang="it-IT" altLang="it-IT" sz="2400" dirty="0" err="1">
                <a:solidFill>
                  <a:srgbClr val="000000"/>
                </a:solidFill>
                <a:latin typeface="Arial" pitchFamily="34" charset="0"/>
              </a:rPr>
              <a:t>those</a:t>
            </a:r>
            <a:r>
              <a:rPr lang="it-IT" altLang="it-IT" sz="2400" dirty="0">
                <a:solidFill>
                  <a:srgbClr val="000000"/>
                </a:solidFill>
                <a:latin typeface="Arial" pitchFamily="34" charset="0"/>
              </a:rPr>
              <a:t> with minor </a:t>
            </a:r>
            <a:r>
              <a:rPr lang="it-IT" altLang="it-IT" sz="2400" dirty="0" err="1">
                <a:solidFill>
                  <a:srgbClr val="000000"/>
                </a:solidFill>
                <a:latin typeface="Arial" pitchFamily="34" charset="0"/>
              </a:rPr>
              <a:t>decline</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Importantly</a:t>
            </a:r>
            <a:r>
              <a:rPr lang="it-IT" altLang="it-IT" sz="2400" dirty="0">
                <a:solidFill>
                  <a:srgbClr val="000000"/>
                </a:solidFill>
                <a:latin typeface="Arial" pitchFamily="34" charset="0"/>
              </a:rPr>
              <a:t>, some of </a:t>
            </a:r>
            <a:r>
              <a:rPr lang="it-IT" altLang="it-IT" sz="2400" dirty="0" err="1">
                <a:solidFill>
                  <a:srgbClr val="000000"/>
                </a:solidFill>
                <a:latin typeface="Arial" pitchFamily="34" charset="0"/>
              </a:rPr>
              <a:t>these</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factors</a:t>
            </a:r>
            <a:r>
              <a:rPr lang="it-IT" altLang="it-IT" sz="2400" dirty="0">
                <a:solidFill>
                  <a:srgbClr val="000000"/>
                </a:solidFill>
                <a:latin typeface="Arial" pitchFamily="34" charset="0"/>
              </a:rPr>
              <a:t> are </a:t>
            </a:r>
            <a:r>
              <a:rPr lang="it-IT" altLang="it-IT" sz="2400" b="1" dirty="0" err="1">
                <a:solidFill>
                  <a:srgbClr val="000000"/>
                </a:solidFill>
                <a:latin typeface="Arial" pitchFamily="34" charset="0"/>
              </a:rPr>
              <a:t>modifiable</a:t>
            </a:r>
            <a:r>
              <a:rPr lang="it-IT" altLang="it-IT" sz="2400" dirty="0">
                <a:solidFill>
                  <a:srgbClr val="000000"/>
                </a:solidFill>
                <a:latin typeface="Arial" pitchFamily="34" charset="0"/>
              </a:rPr>
              <a:t> and </a:t>
            </a:r>
            <a:r>
              <a:rPr lang="it-IT" altLang="it-IT" sz="2400" dirty="0" err="1">
                <a:solidFill>
                  <a:srgbClr val="000000"/>
                </a:solidFill>
                <a:latin typeface="Arial" pitchFamily="34" charset="0"/>
              </a:rPr>
              <a:t>thus</a:t>
            </a:r>
            <a:r>
              <a:rPr lang="it-IT" altLang="it-IT" sz="2400" dirty="0">
                <a:solidFill>
                  <a:srgbClr val="000000"/>
                </a:solidFill>
                <a:latin typeface="Arial" pitchFamily="34" charset="0"/>
              </a:rPr>
              <a:t> </a:t>
            </a:r>
            <a:r>
              <a:rPr lang="it-IT" altLang="it-IT" sz="2400" dirty="0" err="1">
                <a:solidFill>
                  <a:srgbClr val="000000"/>
                </a:solidFill>
                <a:latin typeface="Arial" pitchFamily="34" charset="0"/>
              </a:rPr>
              <a:t>may</a:t>
            </a:r>
            <a:r>
              <a:rPr lang="it-IT" altLang="it-IT" sz="2400" dirty="0">
                <a:solidFill>
                  <a:srgbClr val="000000"/>
                </a:solidFill>
                <a:latin typeface="Arial" pitchFamily="34" charset="0"/>
              </a:rPr>
              <a:t> be </a:t>
            </a:r>
            <a:r>
              <a:rPr lang="it-IT" altLang="it-IT" sz="2400" dirty="0" err="1">
                <a:solidFill>
                  <a:srgbClr val="000000"/>
                </a:solidFill>
                <a:latin typeface="Arial" pitchFamily="34" charset="0"/>
              </a:rPr>
              <a:t>implemented</a:t>
            </a:r>
            <a:r>
              <a:rPr lang="it-IT" altLang="it-IT" sz="2400" dirty="0">
                <a:solidFill>
                  <a:srgbClr val="000000"/>
                </a:solidFill>
                <a:latin typeface="Arial" pitchFamily="34" charset="0"/>
              </a:rPr>
              <a:t> in </a:t>
            </a:r>
            <a:r>
              <a:rPr lang="it-IT" altLang="it-IT" sz="2400" b="1" dirty="0" err="1">
                <a:solidFill>
                  <a:srgbClr val="000000"/>
                </a:solidFill>
                <a:latin typeface="Arial" pitchFamily="34" charset="0"/>
              </a:rPr>
              <a:t>prevention</a:t>
            </a:r>
            <a:r>
              <a:rPr lang="it-IT" altLang="it-IT" sz="2400" b="1" dirty="0">
                <a:solidFill>
                  <a:srgbClr val="000000"/>
                </a:solidFill>
                <a:latin typeface="Arial" pitchFamily="34" charset="0"/>
              </a:rPr>
              <a:t> </a:t>
            </a:r>
            <a:r>
              <a:rPr lang="it-IT" altLang="it-IT" sz="2400" b="1" dirty="0" err="1">
                <a:solidFill>
                  <a:srgbClr val="000000"/>
                </a:solidFill>
                <a:latin typeface="Arial" pitchFamily="34" charset="0"/>
              </a:rPr>
              <a:t>programs</a:t>
            </a:r>
            <a:r>
              <a:rPr lang="it-IT" altLang="it-IT" sz="2400" dirty="0">
                <a:solidFill>
                  <a:srgbClr val="000000"/>
                </a:solidFill>
                <a:latin typeface="Arial" pitchFamily="34" charset="0"/>
              </a:rPr>
              <a:t> to </a:t>
            </a:r>
            <a:r>
              <a:rPr lang="it-IT" altLang="it-IT" sz="2400" dirty="0" err="1">
                <a:solidFill>
                  <a:srgbClr val="000000"/>
                </a:solidFill>
                <a:latin typeface="Arial" pitchFamily="34" charset="0"/>
              </a:rPr>
              <a:t>promote</a:t>
            </a:r>
            <a:r>
              <a:rPr lang="it-IT" altLang="it-IT" sz="2400" dirty="0">
                <a:solidFill>
                  <a:srgbClr val="000000"/>
                </a:solidFill>
                <a:latin typeface="Arial" pitchFamily="34" charset="0"/>
              </a:rPr>
              <a:t> </a:t>
            </a:r>
            <a:r>
              <a:rPr lang="it-IT" altLang="it-IT" sz="2400" b="1" dirty="0" err="1">
                <a:solidFill>
                  <a:srgbClr val="000000"/>
                </a:solidFill>
                <a:latin typeface="Arial" pitchFamily="34" charset="0"/>
              </a:rPr>
              <a:t>successful</a:t>
            </a:r>
            <a:r>
              <a:rPr lang="it-IT" altLang="it-IT" sz="2400" b="1" dirty="0">
                <a:solidFill>
                  <a:srgbClr val="000000"/>
                </a:solidFill>
                <a:latin typeface="Arial" pitchFamily="34" charset="0"/>
              </a:rPr>
              <a:t> cognitive </a:t>
            </a:r>
            <a:r>
              <a:rPr lang="it-IT" altLang="it-IT" sz="2400" b="1" dirty="0" err="1">
                <a:solidFill>
                  <a:srgbClr val="000000"/>
                </a:solidFill>
                <a:latin typeface="Arial" pitchFamily="34" charset="0"/>
              </a:rPr>
              <a:t>aging</a:t>
            </a:r>
            <a:r>
              <a:rPr lang="it-IT" altLang="it-IT" sz="2400" dirty="0">
                <a:solidFill>
                  <a:srgbClr val="000000"/>
                </a:solidFill>
                <a:latin typeface="Arial" pitchFamily="34" charset="0"/>
              </a:rPr>
              <a:t>.</a:t>
            </a:r>
            <a:r>
              <a:rPr lang="it-IT" altLang="it-IT" sz="2000" dirty="0">
                <a:solidFill>
                  <a:srgbClr val="000000"/>
                </a:solidFill>
                <a:latin typeface="Arial" pitchFamily="34" charset="0"/>
              </a:rPr>
              <a:t> </a:t>
            </a:r>
          </a:p>
          <a:p>
            <a:pPr eaLnBrk="1" fontAlgn="base" hangingPunct="1">
              <a:spcBef>
                <a:spcPct val="0"/>
              </a:spcBef>
              <a:spcAft>
                <a:spcPct val="0"/>
              </a:spcAft>
              <a:buFontTx/>
              <a:buNone/>
            </a:pPr>
            <a:endParaRPr lang="it-IT" altLang="it-IT" sz="2000" dirty="0">
              <a:solidFill>
                <a:srgbClr val="000000"/>
              </a:solidFill>
              <a:latin typeface="Arial" pitchFamily="34" charset="0"/>
            </a:endParaRPr>
          </a:p>
          <a:p>
            <a:pPr eaLnBrk="1" fontAlgn="base" hangingPunct="1">
              <a:spcBef>
                <a:spcPct val="0"/>
              </a:spcBef>
              <a:spcAft>
                <a:spcPct val="0"/>
              </a:spcAft>
              <a:buFontTx/>
              <a:buNone/>
            </a:pPr>
            <a:endParaRPr lang="it-IT" altLang="it-IT" sz="1400" dirty="0">
              <a:solidFill>
                <a:srgbClr val="000000"/>
              </a:solidFill>
              <a:latin typeface="Arial" pitchFamily="34" charset="0"/>
            </a:endParaRPr>
          </a:p>
          <a:p>
            <a:pPr eaLnBrk="1" fontAlgn="base" hangingPunct="1">
              <a:spcBef>
                <a:spcPct val="0"/>
              </a:spcBef>
              <a:spcAft>
                <a:spcPct val="0"/>
              </a:spcAft>
              <a:buFontTx/>
              <a:buNone/>
            </a:pPr>
            <a:endParaRPr lang="it-IT" altLang="it-IT" sz="1400" dirty="0">
              <a:solidFill>
                <a:srgbClr val="000000"/>
              </a:solidFill>
              <a:latin typeface="Arial" pitchFamily="34" charset="0"/>
            </a:endParaRPr>
          </a:p>
          <a:p>
            <a:pPr eaLnBrk="1" fontAlgn="base" hangingPunct="1">
              <a:spcBef>
                <a:spcPct val="0"/>
              </a:spcBef>
              <a:spcAft>
                <a:spcPct val="0"/>
              </a:spcAft>
              <a:buFontTx/>
              <a:buNone/>
            </a:pPr>
            <a:endParaRPr lang="it-IT" altLang="it-IT" sz="1400" dirty="0">
              <a:solidFill>
                <a:srgbClr val="000000"/>
              </a:solidFill>
              <a:latin typeface="Arial" pitchFamily="34" charset="0"/>
            </a:endParaRPr>
          </a:p>
          <a:p>
            <a:pPr eaLnBrk="1" fontAlgn="base" hangingPunct="1">
              <a:spcBef>
                <a:spcPct val="0"/>
              </a:spcBef>
              <a:spcAft>
                <a:spcPct val="0"/>
              </a:spcAft>
              <a:buFontTx/>
              <a:buNone/>
            </a:pPr>
            <a:endParaRPr lang="it-IT" altLang="it-IT" sz="1400" dirty="0">
              <a:solidFill>
                <a:srgbClr val="000000"/>
              </a:solidFill>
              <a:latin typeface="Arial" pitchFamily="34" charset="0"/>
            </a:endParaRPr>
          </a:p>
          <a:p>
            <a:pPr algn="ctr" eaLnBrk="1" fontAlgn="base" hangingPunct="1">
              <a:spcBef>
                <a:spcPct val="0"/>
              </a:spcBef>
              <a:spcAft>
                <a:spcPct val="0"/>
              </a:spcAft>
              <a:buFontTx/>
              <a:buNone/>
            </a:pPr>
            <a:endParaRPr lang="it-IT" altLang="it-IT" sz="1400" dirty="0">
              <a:solidFill>
                <a:srgbClr val="000000"/>
              </a:solidFill>
              <a:latin typeface="Arial" pitchFamily="34" charset="0"/>
            </a:endParaRPr>
          </a:p>
          <a:p>
            <a:pPr algn="ctr" eaLnBrk="1" fontAlgn="base" hangingPunct="1">
              <a:spcBef>
                <a:spcPct val="0"/>
              </a:spcBef>
              <a:spcAft>
                <a:spcPct val="0"/>
              </a:spcAft>
              <a:buFontTx/>
              <a:buNone/>
            </a:pPr>
            <a:endParaRPr lang="it-IT" altLang="it-IT" sz="1400" dirty="0">
              <a:solidFill>
                <a:srgbClr val="000000"/>
              </a:solidFill>
              <a:latin typeface="Arial" pitchFamily="34" charset="0"/>
            </a:endParaRPr>
          </a:p>
          <a:p>
            <a:pPr algn="ctr" eaLnBrk="1" fontAlgn="base" hangingPunct="1">
              <a:spcBef>
                <a:spcPct val="0"/>
              </a:spcBef>
              <a:spcAft>
                <a:spcPct val="0"/>
              </a:spcAft>
              <a:buFontTx/>
              <a:buNone/>
            </a:pPr>
            <a:endParaRPr lang="it-IT" altLang="it-IT" sz="1400" dirty="0">
              <a:solidFill>
                <a:srgbClr val="000000"/>
              </a:solidFill>
              <a:latin typeface="Arial" pitchFamily="34" charset="0"/>
            </a:endParaRPr>
          </a:p>
          <a:p>
            <a:pPr algn="ctr" eaLnBrk="1" fontAlgn="base" hangingPunct="1">
              <a:spcBef>
                <a:spcPct val="0"/>
              </a:spcBef>
              <a:spcAft>
                <a:spcPct val="0"/>
              </a:spcAft>
              <a:buFontTx/>
              <a:buNone/>
            </a:pPr>
            <a:endParaRPr lang="it-IT" altLang="it-IT" sz="1400" dirty="0">
              <a:solidFill>
                <a:srgbClr val="000000"/>
              </a:solidFill>
              <a:latin typeface="Arial" pitchFamily="34" charset="0"/>
            </a:endParaRPr>
          </a:p>
          <a:p>
            <a:pPr algn="ctr" eaLnBrk="1" fontAlgn="base" hangingPunct="1">
              <a:spcBef>
                <a:spcPct val="0"/>
              </a:spcBef>
              <a:spcAft>
                <a:spcPct val="0"/>
              </a:spcAft>
              <a:buFontTx/>
              <a:buNone/>
            </a:pPr>
            <a:endParaRPr lang="it-IT" altLang="it-IT" sz="1400" dirty="0">
              <a:solidFill>
                <a:srgbClr val="000000"/>
              </a:solidFill>
              <a:latin typeface="Arial" pitchFamily="34" charset="0"/>
            </a:endParaRPr>
          </a:p>
          <a:p>
            <a:pPr algn="ctr" eaLnBrk="1" fontAlgn="base" hangingPunct="1">
              <a:spcBef>
                <a:spcPct val="0"/>
              </a:spcBef>
              <a:spcAft>
                <a:spcPct val="0"/>
              </a:spcAft>
              <a:buFontTx/>
              <a:buNone/>
            </a:pPr>
            <a:endParaRPr lang="it-IT" altLang="it-IT" sz="1400" dirty="0">
              <a:solidFill>
                <a:srgbClr val="000000"/>
              </a:solidFill>
              <a:latin typeface="Arial" pitchFamily="34" charset="0"/>
            </a:endParaRPr>
          </a:p>
          <a:p>
            <a:pPr algn="ctr" eaLnBrk="1" fontAlgn="base" hangingPunct="1">
              <a:spcBef>
                <a:spcPct val="0"/>
              </a:spcBef>
              <a:spcAft>
                <a:spcPct val="0"/>
              </a:spcAft>
              <a:buFontTx/>
              <a:buNone/>
            </a:pPr>
            <a:r>
              <a:rPr lang="it-IT" altLang="it-IT" sz="1400" dirty="0">
                <a:solidFill>
                  <a:srgbClr val="000000"/>
                </a:solidFill>
                <a:latin typeface="Arial" pitchFamily="34" charset="0"/>
              </a:rPr>
              <a:t>				</a:t>
            </a:r>
            <a:endParaRPr lang="it-IT" altLang="it-IT" sz="2400" dirty="0">
              <a:solidFill>
                <a:srgbClr val="000000"/>
              </a:solidFill>
              <a:latin typeface="Arial" pitchFamily="34" charset="0"/>
            </a:endParaRPr>
          </a:p>
        </p:txBody>
      </p:sp>
      <p:pic>
        <p:nvPicPr>
          <p:cNvPr id="87043" name="Picture 5"/>
          <p:cNvPicPr>
            <a:picLocks noChangeAspect="1" noChangeArrowheads="1"/>
          </p:cNvPicPr>
          <p:nvPr/>
        </p:nvPicPr>
        <p:blipFill>
          <a:blip r:embed="rId4">
            <a:extLst>
              <a:ext uri="{28A0092B-C50C-407E-A947-70E740481C1C}">
                <a14:useLocalDpi xmlns:a14="http://schemas.microsoft.com/office/drawing/2010/main" val="0"/>
              </a:ext>
            </a:extLst>
          </a:blip>
          <a:srcRect r="5771"/>
          <a:stretch>
            <a:fillRect/>
          </a:stretch>
        </p:blipFill>
        <p:spPr bwMode="auto">
          <a:xfrm>
            <a:off x="14288" y="2827338"/>
            <a:ext cx="3214687" cy="398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89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0</TotalTime>
  <Words>504</Words>
  <Application>Microsoft Office PowerPoint</Application>
  <PresentationFormat>Presentazione su schermo (4:3)</PresentationFormat>
  <Paragraphs>50</Paragraphs>
  <Slides>7</Slides>
  <Notes>0</Notes>
  <HiddenSlides>0</HiddenSlides>
  <MMClips>7</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2020-05-11T17:34:20Z</dcterms:created>
  <dcterms:modified xsi:type="dcterms:W3CDTF">2020-05-11T17:35:00Z</dcterms:modified>
</cp:coreProperties>
</file>