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07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43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41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49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7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22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89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54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25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05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44176-59EC-422A-9DB2-FE44898239A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A6CFA-CD6A-4F1C-8DFF-71C19BAB4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93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image" Target="../media/image5.wm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1664" y="0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Longitudinal studies on inbred mice, individual differences in aging process</a:t>
            </a:r>
          </a:p>
          <a:p>
            <a:pPr algn="ctr"/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large-scale analysis of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natural ageing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31 inbred strains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undertaken 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Jackson Laboratories as part of the Ageing Phenome Project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study provided an insight into the phenotypic variation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that occurs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these strains as they age (Yuan et al., 2009).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Cohorts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32 male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32 female mice were examined in a longitudinal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study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phenotyped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at different times throughout their life.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3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0" y="619125"/>
            <a:ext cx="9144000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latin typeface="Arial" pitchFamily="34" charset="0"/>
              </a:rPr>
              <a:t>Because these data are cross-sectional, it is possible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latin typeface="Arial" pitchFamily="34" charset="0"/>
              </a:rPr>
              <a:t>that the observed differences are due to </a:t>
            </a:r>
            <a:r>
              <a:rPr lang="it-IT" altLang="it-IT" sz="2800" u="sng">
                <a:solidFill>
                  <a:srgbClr val="000000"/>
                </a:solidFill>
                <a:latin typeface="Arial" pitchFamily="34" charset="0"/>
              </a:rPr>
              <a:t>cohort effects</a:t>
            </a:r>
            <a:r>
              <a:rPr lang="it-IT" altLang="it-IT" sz="2800">
                <a:solidFill>
                  <a:srgbClr val="000000"/>
                </a:solidFill>
                <a:latin typeface="Arial" pitchFamily="34" charset="0"/>
              </a:rPr>
              <a:t> or some other confound.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latin typeface="Arial" pitchFamily="34" charset="0"/>
              </a:rPr>
              <a:t>However, data from the Victoria Longitudinal Study (Canada) , (Small, et al. Hultsch et al 1999) show strikingly similar findings for </a:t>
            </a:r>
            <a:r>
              <a:rPr lang="it-IT" altLang="it-IT" sz="2800" u="sng">
                <a:solidFill>
                  <a:srgbClr val="000000"/>
                </a:solidFill>
                <a:latin typeface="Arial" pitchFamily="34" charset="0"/>
              </a:rPr>
              <a:t>speed of processing</a:t>
            </a:r>
            <a:r>
              <a:rPr lang="it-IT" altLang="it-IT" sz="280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it-IT" altLang="it-IT" sz="2800" u="sng">
                <a:solidFill>
                  <a:srgbClr val="000000"/>
                </a:solidFill>
                <a:latin typeface="Arial" pitchFamily="34" charset="0"/>
              </a:rPr>
              <a:t>working memory</a:t>
            </a:r>
            <a:r>
              <a:rPr lang="it-IT" altLang="it-IT" sz="280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it-IT" altLang="it-IT" sz="2800" u="sng">
                <a:solidFill>
                  <a:srgbClr val="000000"/>
                </a:solidFill>
                <a:latin typeface="Arial" pitchFamily="34" charset="0"/>
              </a:rPr>
              <a:t>list recall</a:t>
            </a:r>
            <a:r>
              <a:rPr lang="it-IT" altLang="it-IT" sz="2800">
                <a:solidFill>
                  <a:srgbClr val="000000"/>
                </a:solidFill>
                <a:latin typeface="Arial" pitchFamily="34" charset="0"/>
              </a:rPr>
              <a:t> and </a:t>
            </a:r>
            <a:r>
              <a:rPr lang="it-IT" altLang="it-IT" sz="2800" u="sng">
                <a:solidFill>
                  <a:srgbClr val="000000"/>
                </a:solidFill>
                <a:latin typeface="Arial" pitchFamily="34" charset="0"/>
              </a:rPr>
              <a:t>vocabulary</a:t>
            </a:r>
            <a:r>
              <a:rPr lang="it-IT" altLang="it-IT" sz="2800">
                <a:solidFill>
                  <a:srgbClr val="000000"/>
                </a:solidFill>
                <a:latin typeface="Arial" pitchFamily="34" charset="0"/>
              </a:rPr>
              <a:t>, suggesting that the results are also found in longitudinal data and are not primarily due to cohort effects.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6" name="Rectangle 4"/>
          <p:cNvSpPr>
            <a:spLocks noChangeArrowheads="1"/>
          </p:cNvSpPr>
          <p:nvPr/>
        </p:nvSpPr>
        <p:spPr bwMode="auto">
          <a:xfrm>
            <a:off x="-12700" y="188913"/>
            <a:ext cx="91440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Age-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related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cognitive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declines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might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be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understood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in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terms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of an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age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related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decline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in a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range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of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mechanisms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including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speed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working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memory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inhibition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, and cognitive control (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Moscovitch&amp;Winocur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1992,West 1996) </a:t>
            </a:r>
            <a:r>
              <a:rPr lang="it-IT" altLang="it-IT" sz="3600" dirty="0" err="1">
                <a:solidFill>
                  <a:srgbClr val="000000"/>
                </a:solidFill>
                <a:latin typeface="Arial" pitchFamily="34" charset="0"/>
              </a:rPr>
              <a:t>that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 show </a:t>
            </a:r>
            <a:r>
              <a:rPr lang="it-IT" altLang="it-IT" sz="36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varying</a:t>
            </a:r>
            <a:r>
              <a:rPr lang="it-IT" altLang="it-IT" sz="3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it-IT" altLang="it-IT" sz="36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degrees</a:t>
            </a:r>
            <a:r>
              <a:rPr lang="it-IT" altLang="it-IT" sz="3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of </a:t>
            </a:r>
            <a:r>
              <a:rPr lang="it-IT" altLang="it-IT" sz="36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vulnerability</a:t>
            </a:r>
            <a:r>
              <a:rPr lang="it-IT" altLang="it-IT" sz="3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in </a:t>
            </a:r>
            <a:r>
              <a:rPr lang="it-IT" altLang="it-IT" sz="36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different</a:t>
            </a:r>
            <a:r>
              <a:rPr lang="it-IT" altLang="it-IT" sz="3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it-IT" altLang="it-IT" sz="36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individuals</a:t>
            </a:r>
            <a:r>
              <a:rPr lang="it-IT" altLang="it-IT" sz="3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and </a:t>
            </a:r>
            <a:r>
              <a:rPr lang="it-IT" altLang="it-IT" sz="36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all</a:t>
            </a:r>
            <a:r>
              <a:rPr lang="it-IT" altLang="it-IT" sz="3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it-IT" altLang="it-IT" sz="36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depend</a:t>
            </a:r>
            <a:r>
              <a:rPr lang="it-IT" altLang="it-IT" sz="3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on PFC</a:t>
            </a:r>
            <a:r>
              <a:rPr lang="it-IT" altLang="it-IT" sz="36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36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2" name="Rectangle 4"/>
          <p:cNvSpPr>
            <a:spLocks noChangeArrowheads="1"/>
          </p:cNvSpPr>
          <p:nvPr/>
        </p:nvSpPr>
        <p:spPr bwMode="auto">
          <a:xfrm>
            <a:off x="-12700" y="188913"/>
            <a:ext cx="9144000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>
                <a:solidFill>
                  <a:srgbClr val="000000"/>
                </a:solidFill>
                <a:latin typeface="Arial" pitchFamily="34" charset="0"/>
              </a:rPr>
              <a:t>Although </a:t>
            </a:r>
            <a:r>
              <a:rPr lang="it-IT" altLang="it-IT" sz="3600" b="1">
                <a:solidFill>
                  <a:srgbClr val="000000"/>
                </a:solidFill>
                <a:latin typeface="Arial" pitchFamily="34" charset="0"/>
              </a:rPr>
              <a:t>these mechanisms can all be categorized as executive processes</a:t>
            </a:r>
            <a:r>
              <a:rPr lang="it-IT" altLang="it-IT" sz="3600">
                <a:solidFill>
                  <a:srgbClr val="000000"/>
                </a:solidFill>
                <a:latin typeface="Arial" pitchFamily="34" charset="0"/>
              </a:rPr>
              <a:t>, other sources of decline, such as “</a:t>
            </a:r>
            <a:r>
              <a:rPr lang="it-IT" altLang="it-IT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dedifferentiation”</a:t>
            </a:r>
            <a:r>
              <a:rPr lang="it-IT" altLang="it-IT" sz="3600">
                <a:solidFill>
                  <a:srgbClr val="000000"/>
                </a:solidFill>
                <a:latin typeface="Arial" pitchFamily="34" charset="0"/>
              </a:rPr>
              <a:t> ( but see later) of cognitive function, have also been considered.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40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>
                <a:solidFill>
                  <a:srgbClr val="000000"/>
                </a:solidFill>
                <a:latin typeface="Arial" pitchFamily="34" charset="0"/>
              </a:rPr>
              <a:t>Given the broad spectrum of cognitive changes with age, </a:t>
            </a:r>
            <a:r>
              <a:rPr lang="it-IT" altLang="it-IT" sz="3600" b="1">
                <a:solidFill>
                  <a:srgbClr val="000000"/>
                </a:solidFill>
                <a:latin typeface="Arial" pitchFamily="34" charset="0"/>
              </a:rPr>
              <a:t>it is unlikely that any single process or unitary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600" b="1">
                <a:solidFill>
                  <a:srgbClr val="000000"/>
                </a:solidFill>
                <a:latin typeface="Arial" pitchFamily="34" charset="0"/>
              </a:rPr>
              <a:t>mechanism can fully explain age-related deficits across all individuals.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-12700" y="404813"/>
            <a:ext cx="914400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" pitchFamily="34" charset="0"/>
              </a:rPr>
              <a:t>How to explain the decline in long term declarative memory, including spatial memory,  with particular attention to sensitivity to </a:t>
            </a:r>
            <a:r>
              <a:rPr lang="it-IT" altLang="it-IT" b="1">
                <a:solidFill>
                  <a:srgbClr val="000000"/>
                </a:solidFill>
                <a:latin typeface="Arial" pitchFamily="34" charset="0"/>
              </a:rPr>
              <a:t>context and to pattern separation?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>
              <a:solidFill>
                <a:srgbClr val="000000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" pitchFamily="34" charset="0"/>
              </a:rPr>
              <a:t>N.B.: A consensus holds that familiarity, a relatively automatic feeling of knowing that can support recognition-memory judgments, is relatively preserved with aging.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" pitchFamily="34" charset="0"/>
              </a:rPr>
              <a:t>By contrast, recollection, which requires the effortful, strategic recovery of contextual detail, declines as we age (Friedman, 2013).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1664" y="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Phenotyping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cohorts included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lifespan, hormone levels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insulin-like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factor 1; IGF-1), clinical chemistry,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peripheral blood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leucocyte populations,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electrophysiology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hematological, metabolic and sleep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demonstrated a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of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IGF-1 levels with longevity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well as with several other important age-related conditions, such as changes in renal function (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Tsaih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al., 2010), immune cell populations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Petkova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2008),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gait (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Wooley et al., 2009), and cardiac function (Xing et al., 2009).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3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793" y="0"/>
            <a:ext cx="9144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Ageing research on mice is expensive and time-consuming.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Therefore, it is tempting to study ageing using mice with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accelerated ageing and/or reduced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lifespan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these studies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should be interpreted with care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Those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mice might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show typical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features of ageing, but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they often exhibit features not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seen in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normal old mice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793" y="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to this is seen in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with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Hutchinson-Gilford progeria syndrome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genetic condition characterized by the rapid appearance of ageing beginning in childhood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patients display some characteristics of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ageing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they also present many characteristics not seen 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the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elderly. </a:t>
            </a:r>
            <a:endParaRPr lang="it-IT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0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793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Consequently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all available mouse models of accelerated ageing do not fully represent normal ageing in mice (Miller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2004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Nevertheless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models of accelerated ageing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provide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 into the mechanisms of deterioration seen in 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physiological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ageing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into the premature ageing process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progeroid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syndromes, as long as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differences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kept in mind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Vanhooren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2013). </a:t>
            </a:r>
            <a:endParaRPr lang="it-IT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17693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Inflammageing</a:t>
            </a:r>
            <a:endParaRPr lang="it-IT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Ageing</a:t>
            </a:r>
            <a:r>
              <a:rPr 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characterized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-grade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phenomenon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termed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inflammageing</a:t>
            </a:r>
            <a:r>
              <a:rPr 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’ (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Franceschi and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Campisi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  <a:r>
              <a:rPr 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ctr"/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Consequently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interfering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with</a:t>
            </a:r>
          </a:p>
          <a:p>
            <a:pPr algn="ctr"/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in mice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resulted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mouse </a:t>
            </a:r>
            <a:r>
              <a:rPr lang="it-IT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accelerated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delayed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ageing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phenotypes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, e.g. </a:t>
            </a:r>
            <a:r>
              <a:rPr 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Nfkb1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−/− mice and IL-10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deficient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mice (IL-</a:t>
            </a:r>
          </a:p>
          <a:p>
            <a:pPr algn="ctr"/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10tm/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9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724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Caloric restriction and aging</a:t>
            </a:r>
          </a:p>
          <a:p>
            <a:pPr algn="ctr"/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alorie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restriction (CR) is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one of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most effective known methods for delaying the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ageing process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and for supporting healthy ageing.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mouse models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CR reduces the risk factors for age-related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chronic diseases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such as cardiovascular diseases (CVD), diabetes, neuronal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autoimmune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kidney, and respiratory diseases and cancer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Koks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2016). </a:t>
            </a:r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-24570" y="332656"/>
            <a:ext cx="91598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Invecchiamento cognitivo fisiologico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843900" cy="28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3977898" cy="273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16" y="1598865"/>
            <a:ext cx="369722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92000">
              <a:schemeClr val="accent1">
                <a:tint val="44500"/>
                <a:satMod val="160000"/>
                <a:lumMod val="51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r="11833"/>
          <a:stretch>
            <a:fillRect/>
          </a:stretch>
        </p:blipFill>
        <p:spPr bwMode="auto">
          <a:xfrm>
            <a:off x="0" y="44450"/>
            <a:ext cx="9144000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6300788" y="4652963"/>
            <a:ext cx="2557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000000"/>
                </a:solidFill>
                <a:latin typeface="Arial" pitchFamily="34" charset="0"/>
              </a:rPr>
              <a:t>Park and Reuter Lorenz, 2009</a:t>
            </a: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0" y="62182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rgbClr val="FFFF66"/>
                </a:solidFill>
                <a:latin typeface="Arial" pitchFamily="34" charset="0"/>
              </a:rPr>
              <a:t>Digit symbol test (una cifra è associata ad un simbolo ed il soggetto deve studiare l’appaiamento e poi farlo il più rapidamente possibile. Computational span: si dà una piccola operazione da fare, tipo 7+3= e il soggetto deve dare la risposta e ricordare la seconda cifra. Alla fine di tutto, deve dare le seconde cifre nell’ordine in cui le ha incontrate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7864475" y="2779713"/>
            <a:ext cx="903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pitchFamily="34" charset="0"/>
              </a:rPr>
              <a:t>esempio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6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841</Words>
  <Application>Microsoft Office PowerPoint</Application>
  <PresentationFormat>Presentazione su schermo (4:3)</PresentationFormat>
  <Paragraphs>50</Paragraphs>
  <Slides>13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3</cp:revision>
  <dcterms:created xsi:type="dcterms:W3CDTF">2020-05-08T14:43:33Z</dcterms:created>
  <dcterms:modified xsi:type="dcterms:W3CDTF">2020-05-08T14:48:53Z</dcterms:modified>
</cp:coreProperties>
</file>