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309" r:id="rId3"/>
    <p:sldId id="327" r:id="rId4"/>
    <p:sldId id="264" r:id="rId5"/>
    <p:sldId id="265" r:id="rId6"/>
    <p:sldId id="266" r:id="rId7"/>
    <p:sldId id="267" r:id="rId8"/>
    <p:sldId id="269" r:id="rId9"/>
    <p:sldId id="275" r:id="rId10"/>
    <p:sldId id="268" r:id="rId11"/>
    <p:sldId id="263" r:id="rId12"/>
    <p:sldId id="257" r:id="rId13"/>
    <p:sldId id="259" r:id="rId14"/>
    <p:sldId id="260" r:id="rId15"/>
    <p:sldId id="306" r:id="rId16"/>
    <p:sldId id="270" r:id="rId17"/>
    <p:sldId id="261" r:id="rId18"/>
    <p:sldId id="271" r:id="rId19"/>
    <p:sldId id="272" r:id="rId20"/>
    <p:sldId id="307" r:id="rId21"/>
    <p:sldId id="273" r:id="rId22"/>
    <p:sldId id="262" r:id="rId23"/>
    <p:sldId id="276" r:id="rId24"/>
    <p:sldId id="258" r:id="rId25"/>
    <p:sldId id="293" r:id="rId26"/>
    <p:sldId id="294" r:id="rId27"/>
    <p:sldId id="300" r:id="rId28"/>
    <p:sldId id="301" r:id="rId29"/>
    <p:sldId id="302" r:id="rId30"/>
    <p:sldId id="303" r:id="rId31"/>
    <p:sldId id="315" r:id="rId32"/>
    <p:sldId id="304" r:id="rId33"/>
    <p:sldId id="305" r:id="rId34"/>
    <p:sldId id="291" r:id="rId35"/>
    <p:sldId id="292" r:id="rId36"/>
    <p:sldId id="295" r:id="rId37"/>
    <p:sldId id="296" r:id="rId38"/>
    <p:sldId id="323" r:id="rId39"/>
    <p:sldId id="324" r:id="rId40"/>
    <p:sldId id="325" r:id="rId41"/>
    <p:sldId id="326" r:id="rId42"/>
    <p:sldId id="297" r:id="rId43"/>
    <p:sldId id="298" r:id="rId44"/>
    <p:sldId id="299" r:id="rId45"/>
    <p:sldId id="317" r:id="rId46"/>
    <p:sldId id="277" r:id="rId47"/>
    <p:sldId id="278" r:id="rId48"/>
    <p:sldId id="281" r:id="rId49"/>
    <p:sldId id="284" r:id="rId50"/>
    <p:sldId id="279" r:id="rId51"/>
    <p:sldId id="308" r:id="rId52"/>
    <p:sldId id="280" r:id="rId53"/>
    <p:sldId id="283" r:id="rId54"/>
    <p:sldId id="285" r:id="rId55"/>
    <p:sldId id="287" r:id="rId56"/>
    <p:sldId id="319" r:id="rId57"/>
    <p:sldId id="320" r:id="rId58"/>
    <p:sldId id="321" r:id="rId59"/>
    <p:sldId id="322" r:id="rId60"/>
    <p:sldId id="288" r:id="rId61"/>
    <p:sldId id="289" r:id="rId62"/>
    <p:sldId id="290" r:id="rId63"/>
    <p:sldId id="310" r:id="rId64"/>
    <p:sldId id="282" r:id="rId65"/>
    <p:sldId id="316" r:id="rId66"/>
    <p:sldId id="318" r:id="rId67"/>
    <p:sldId id="311" r:id="rId68"/>
    <p:sldId id="312" r:id="rId69"/>
    <p:sldId id="314" r:id="rId70"/>
    <p:sldId id="313" r:id="rId71"/>
    <p:sldId id="330" r:id="rId72"/>
    <p:sldId id="331" r:id="rId73"/>
    <p:sldId id="328" r:id="rId74"/>
    <p:sldId id="329" r:id="rId75"/>
    <p:sldId id="333" r:id="rId76"/>
    <p:sldId id="334" r:id="rId77"/>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58" d="100"/>
          <a:sy n="58" d="100"/>
        </p:scale>
        <p:origin x="98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ED614-4907-4D54-871A-745CB8424F86}" type="datetimeFigureOut">
              <a:rPr lang="en-US" smtClean="0"/>
              <a:t>11/29/2019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F731C-58A9-4DD0-9F99-57E5358F9D5F}" type="slidenum">
              <a:rPr lang="en-US" smtClean="0"/>
              <a:t>‹#›</a:t>
            </a:fld>
            <a:endParaRPr lang="en-US"/>
          </a:p>
        </p:txBody>
      </p:sp>
    </p:spTree>
    <p:extLst>
      <p:ext uri="{BB962C8B-B14F-4D97-AF65-F5344CB8AC3E}">
        <p14:creationId xmlns:p14="http://schemas.microsoft.com/office/powerpoint/2010/main" val="309745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https://www.statista.com/statistics/964025/value-cross-border-mergers-acquisitions/</a:t>
            </a:r>
          </a:p>
        </p:txBody>
      </p:sp>
      <p:sp>
        <p:nvSpPr>
          <p:cNvPr id="4" name="Slide Number Placeholder 3"/>
          <p:cNvSpPr>
            <a:spLocks noGrp="1"/>
          </p:cNvSpPr>
          <p:nvPr>
            <p:ph type="sldNum" sz="quarter" idx="5"/>
          </p:nvPr>
        </p:nvSpPr>
        <p:spPr/>
        <p:txBody>
          <a:bodyPr/>
          <a:lstStyle/>
          <a:p>
            <a:fld id="{C3EF731C-58A9-4DD0-9F99-57E5358F9D5F}" type="slidenum">
              <a:rPr lang="en-US" smtClean="0"/>
              <a:t>7</a:t>
            </a:fld>
            <a:endParaRPr lang="en-US"/>
          </a:p>
        </p:txBody>
      </p:sp>
    </p:spTree>
    <p:extLst>
      <p:ext uri="{BB962C8B-B14F-4D97-AF65-F5344CB8AC3E}">
        <p14:creationId xmlns:p14="http://schemas.microsoft.com/office/powerpoint/2010/main" val="203914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F731C-58A9-4DD0-9F99-57E5358F9D5F}" type="slidenum">
              <a:rPr lang="en-US" smtClean="0"/>
              <a:t>46</a:t>
            </a:fld>
            <a:endParaRPr lang="en-US"/>
          </a:p>
        </p:txBody>
      </p:sp>
    </p:spTree>
    <p:extLst>
      <p:ext uri="{BB962C8B-B14F-4D97-AF65-F5344CB8AC3E}">
        <p14:creationId xmlns:p14="http://schemas.microsoft.com/office/powerpoint/2010/main" val="192212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https://www.business-to-you.com/choosing-the-right-entry-mode-strategy/</a:t>
            </a:r>
          </a:p>
        </p:txBody>
      </p:sp>
      <p:sp>
        <p:nvSpPr>
          <p:cNvPr id="4" name="Slide Number Placeholder 3"/>
          <p:cNvSpPr>
            <a:spLocks noGrp="1"/>
          </p:cNvSpPr>
          <p:nvPr>
            <p:ph type="sldNum" sz="quarter" idx="5"/>
          </p:nvPr>
        </p:nvSpPr>
        <p:spPr/>
        <p:txBody>
          <a:bodyPr/>
          <a:lstStyle/>
          <a:p>
            <a:fld id="{C3EF731C-58A9-4DD0-9F99-57E5358F9D5F}" type="slidenum">
              <a:rPr lang="en-US" smtClean="0"/>
              <a:t>50</a:t>
            </a:fld>
            <a:endParaRPr lang="en-US"/>
          </a:p>
        </p:txBody>
      </p:sp>
    </p:spTree>
    <p:extLst>
      <p:ext uri="{BB962C8B-B14F-4D97-AF65-F5344CB8AC3E}">
        <p14:creationId xmlns:p14="http://schemas.microsoft.com/office/powerpoint/2010/main" val="394521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https://onlinelibrary.wiley.com/doi/full/10.1111/twec.12827</a:t>
            </a:r>
          </a:p>
        </p:txBody>
      </p:sp>
      <p:sp>
        <p:nvSpPr>
          <p:cNvPr id="4" name="Slide Number Placeholder 3"/>
          <p:cNvSpPr>
            <a:spLocks noGrp="1"/>
          </p:cNvSpPr>
          <p:nvPr>
            <p:ph type="sldNum" sz="quarter" idx="5"/>
          </p:nvPr>
        </p:nvSpPr>
        <p:spPr/>
        <p:txBody>
          <a:bodyPr/>
          <a:lstStyle/>
          <a:p>
            <a:fld id="{C3EF731C-58A9-4DD0-9F99-57E5358F9D5F}" type="slidenum">
              <a:rPr lang="en-US" smtClean="0"/>
              <a:t>76</a:t>
            </a:fld>
            <a:endParaRPr lang="en-US"/>
          </a:p>
        </p:txBody>
      </p:sp>
    </p:spTree>
    <p:extLst>
      <p:ext uri="{BB962C8B-B14F-4D97-AF65-F5344CB8AC3E}">
        <p14:creationId xmlns:p14="http://schemas.microsoft.com/office/powerpoint/2010/main" val="103313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heterogeneity</a:t>
            </a:r>
          </a:p>
          <a:p>
            <a:r>
              <a:rPr lang="en-US" dirty="0"/>
              <a:t>https://data.worldbank.org/indicator/BN.KLT.DINV.CD?end=2018&amp;locations=AL-IQ-NO-ZA&amp;start=1990&amp;view=chart</a:t>
            </a:r>
          </a:p>
        </p:txBody>
      </p:sp>
      <p:sp>
        <p:nvSpPr>
          <p:cNvPr id="4" name="Slide Number Placeholder 3"/>
          <p:cNvSpPr>
            <a:spLocks noGrp="1"/>
          </p:cNvSpPr>
          <p:nvPr>
            <p:ph type="sldNum" sz="quarter" idx="5"/>
          </p:nvPr>
        </p:nvSpPr>
        <p:spPr/>
        <p:txBody>
          <a:bodyPr/>
          <a:lstStyle/>
          <a:p>
            <a:fld id="{C3EF731C-58A9-4DD0-9F99-57E5358F9D5F}" type="slidenum">
              <a:rPr lang="en-US" smtClean="0"/>
              <a:t>8</a:t>
            </a:fld>
            <a:endParaRPr lang="en-US"/>
          </a:p>
        </p:txBody>
      </p:sp>
    </p:spTree>
    <p:extLst>
      <p:ext uri="{BB962C8B-B14F-4D97-AF65-F5344CB8AC3E}">
        <p14:creationId xmlns:p14="http://schemas.microsoft.com/office/powerpoint/2010/main" val="314368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https://www.un.org/esa/sustdev/natlinfo/indicators/methodology_sheets/global_econ_partnership/fdi.pdf</a:t>
            </a:r>
          </a:p>
        </p:txBody>
      </p:sp>
      <p:sp>
        <p:nvSpPr>
          <p:cNvPr id="4" name="Slide Number Placeholder 3"/>
          <p:cNvSpPr>
            <a:spLocks noGrp="1"/>
          </p:cNvSpPr>
          <p:nvPr>
            <p:ph type="sldNum" sz="quarter" idx="5"/>
          </p:nvPr>
        </p:nvSpPr>
        <p:spPr/>
        <p:txBody>
          <a:bodyPr/>
          <a:lstStyle/>
          <a:p>
            <a:fld id="{C3EF731C-58A9-4DD0-9F99-57E5358F9D5F}" type="slidenum">
              <a:rPr lang="en-US" smtClean="0"/>
              <a:t>12</a:t>
            </a:fld>
            <a:endParaRPr lang="en-US"/>
          </a:p>
        </p:txBody>
      </p:sp>
    </p:spTree>
    <p:extLst>
      <p:ext uri="{BB962C8B-B14F-4D97-AF65-F5344CB8AC3E}">
        <p14:creationId xmlns:p14="http://schemas.microsoft.com/office/powerpoint/2010/main" val="83335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https://www.oecd.org/daf/inv/investmentstatisticsandanalysis/40193734.pdf</a:t>
            </a:r>
          </a:p>
        </p:txBody>
      </p:sp>
      <p:sp>
        <p:nvSpPr>
          <p:cNvPr id="4" name="Slide Number Placeholder 3"/>
          <p:cNvSpPr>
            <a:spLocks noGrp="1"/>
          </p:cNvSpPr>
          <p:nvPr>
            <p:ph type="sldNum" sz="quarter" idx="5"/>
          </p:nvPr>
        </p:nvSpPr>
        <p:spPr/>
        <p:txBody>
          <a:bodyPr/>
          <a:lstStyle/>
          <a:p>
            <a:fld id="{C3EF731C-58A9-4DD0-9F99-57E5358F9D5F}" type="slidenum">
              <a:rPr lang="en-US" smtClean="0"/>
              <a:t>13</a:t>
            </a:fld>
            <a:endParaRPr lang="en-US"/>
          </a:p>
        </p:txBody>
      </p:sp>
    </p:spTree>
    <p:extLst>
      <p:ext uri="{BB962C8B-B14F-4D97-AF65-F5344CB8AC3E}">
        <p14:creationId xmlns:p14="http://schemas.microsoft.com/office/powerpoint/2010/main" val="173760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https://unctad.org/en/Docs/wir2007p4_en.pdf</a:t>
            </a:r>
          </a:p>
        </p:txBody>
      </p:sp>
      <p:sp>
        <p:nvSpPr>
          <p:cNvPr id="4" name="Slide Number Placeholder 3"/>
          <p:cNvSpPr>
            <a:spLocks noGrp="1"/>
          </p:cNvSpPr>
          <p:nvPr>
            <p:ph type="sldNum" sz="quarter" idx="5"/>
          </p:nvPr>
        </p:nvSpPr>
        <p:spPr/>
        <p:txBody>
          <a:bodyPr/>
          <a:lstStyle/>
          <a:p>
            <a:fld id="{C3EF731C-58A9-4DD0-9F99-57E5358F9D5F}" type="slidenum">
              <a:rPr lang="en-US" smtClean="0"/>
              <a:t>14</a:t>
            </a:fld>
            <a:endParaRPr lang="en-US"/>
          </a:p>
        </p:txBody>
      </p:sp>
    </p:spTree>
    <p:extLst>
      <p:ext uri="{BB962C8B-B14F-4D97-AF65-F5344CB8AC3E}">
        <p14:creationId xmlns:p14="http://schemas.microsoft.com/office/powerpoint/2010/main" val="425299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https://www.cairn.info/revue-economie-internationale-2011-4-page-53.htm</a:t>
            </a:r>
          </a:p>
          <a:p>
            <a:r>
              <a:rPr lang="en-US" dirty="0"/>
              <a:t>https://journals.sagepub.com/doi/abs/10.1177/0010414019830721</a:t>
            </a:r>
          </a:p>
        </p:txBody>
      </p:sp>
      <p:sp>
        <p:nvSpPr>
          <p:cNvPr id="4" name="Slide Number Placeholder 3"/>
          <p:cNvSpPr>
            <a:spLocks noGrp="1"/>
          </p:cNvSpPr>
          <p:nvPr>
            <p:ph type="sldNum" sz="quarter" idx="5"/>
          </p:nvPr>
        </p:nvSpPr>
        <p:spPr/>
        <p:txBody>
          <a:bodyPr/>
          <a:lstStyle/>
          <a:p>
            <a:fld id="{C3EF731C-58A9-4DD0-9F99-57E5358F9D5F}" type="slidenum">
              <a:rPr lang="en-US" smtClean="0"/>
              <a:t>28</a:t>
            </a:fld>
            <a:endParaRPr lang="en-US"/>
          </a:p>
        </p:txBody>
      </p:sp>
    </p:spTree>
    <p:extLst>
      <p:ext uri="{BB962C8B-B14F-4D97-AF65-F5344CB8AC3E}">
        <p14:creationId xmlns:p14="http://schemas.microsoft.com/office/powerpoint/2010/main" val="222517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http://www.oecd.org/economy/public-finance/36986898.pdf?TSPD_101_R0=ed85e7adba295716fb4a56e986873775nQ400000000000000009d215f3bffff00000000000000000000000000005a995a3c00d562e3de</a:t>
            </a:r>
          </a:p>
          <a:p>
            <a:r>
              <a:rPr lang="en-US" dirty="0"/>
              <a:t>https://unctad.org/en/PublicationChapters/diaeia2018d3a1_en.pdf</a:t>
            </a:r>
          </a:p>
          <a:p>
            <a:endParaRPr lang="en-US" dirty="0"/>
          </a:p>
        </p:txBody>
      </p:sp>
      <p:sp>
        <p:nvSpPr>
          <p:cNvPr id="4" name="Slide Number Placeholder 3"/>
          <p:cNvSpPr>
            <a:spLocks noGrp="1"/>
          </p:cNvSpPr>
          <p:nvPr>
            <p:ph type="sldNum" sz="quarter" idx="5"/>
          </p:nvPr>
        </p:nvSpPr>
        <p:spPr/>
        <p:txBody>
          <a:bodyPr/>
          <a:lstStyle/>
          <a:p>
            <a:fld id="{C3EF731C-58A9-4DD0-9F99-57E5358F9D5F}" type="slidenum">
              <a:rPr lang="en-US" smtClean="0"/>
              <a:t>29</a:t>
            </a:fld>
            <a:endParaRPr lang="en-US"/>
          </a:p>
        </p:txBody>
      </p:sp>
    </p:spTree>
    <p:extLst>
      <p:ext uri="{BB962C8B-B14F-4D97-AF65-F5344CB8AC3E}">
        <p14:creationId xmlns:p14="http://schemas.microsoft.com/office/powerpoint/2010/main" val="118090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https://unctad.org/en/PublicationsLibrary/itcdtab67_en.pdf</a:t>
            </a:r>
          </a:p>
          <a:p>
            <a:endParaRPr lang="en-US" dirty="0"/>
          </a:p>
        </p:txBody>
      </p:sp>
      <p:sp>
        <p:nvSpPr>
          <p:cNvPr id="4" name="Slide Number Placeholder 3"/>
          <p:cNvSpPr>
            <a:spLocks noGrp="1"/>
          </p:cNvSpPr>
          <p:nvPr>
            <p:ph type="sldNum" sz="quarter" idx="5"/>
          </p:nvPr>
        </p:nvSpPr>
        <p:spPr/>
        <p:txBody>
          <a:bodyPr/>
          <a:lstStyle/>
          <a:p>
            <a:fld id="{C3EF731C-58A9-4DD0-9F99-57E5358F9D5F}" type="slidenum">
              <a:rPr lang="en-US" smtClean="0"/>
              <a:t>32</a:t>
            </a:fld>
            <a:endParaRPr lang="en-US"/>
          </a:p>
        </p:txBody>
      </p:sp>
    </p:spTree>
    <p:extLst>
      <p:ext uri="{BB962C8B-B14F-4D97-AF65-F5344CB8AC3E}">
        <p14:creationId xmlns:p14="http://schemas.microsoft.com/office/powerpoint/2010/main" val="25018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https://www.ifw-kiel.de/fileadmin/Dateiverwaltung/IfW-Publications/Peter_Nunnenkamp/fdi-and-income-inequality-evidence-from-latin-american-economies/KWP_1791.pdf</a:t>
            </a:r>
          </a:p>
        </p:txBody>
      </p:sp>
      <p:sp>
        <p:nvSpPr>
          <p:cNvPr id="4" name="Slide Number Placeholder 3"/>
          <p:cNvSpPr>
            <a:spLocks noGrp="1"/>
          </p:cNvSpPr>
          <p:nvPr>
            <p:ph type="sldNum" sz="quarter" idx="5"/>
          </p:nvPr>
        </p:nvSpPr>
        <p:spPr/>
        <p:txBody>
          <a:bodyPr/>
          <a:lstStyle/>
          <a:p>
            <a:fld id="{C3EF731C-58A9-4DD0-9F99-57E5358F9D5F}" type="slidenum">
              <a:rPr lang="en-US" smtClean="0"/>
              <a:t>45</a:t>
            </a:fld>
            <a:endParaRPr lang="en-US"/>
          </a:p>
        </p:txBody>
      </p:sp>
    </p:spTree>
    <p:extLst>
      <p:ext uri="{BB962C8B-B14F-4D97-AF65-F5344CB8AC3E}">
        <p14:creationId xmlns:p14="http://schemas.microsoft.com/office/powerpoint/2010/main" val="219726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4B5AA6-6D4B-4CAB-9FA8-9A97828642FA}"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3C20D-CAD6-4DF1-93B0-13D61FE3C9D3}"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6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B5AA6-6D4B-4CAB-9FA8-9A97828642FA}"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3C20D-CAD6-4DF1-93B0-13D61FE3C9D3}" type="slidenum">
              <a:rPr lang="en-US" smtClean="0"/>
              <a:t>‹#›</a:t>
            </a:fld>
            <a:endParaRPr lang="en-US"/>
          </a:p>
        </p:txBody>
      </p:sp>
    </p:spTree>
    <p:extLst>
      <p:ext uri="{BB962C8B-B14F-4D97-AF65-F5344CB8AC3E}">
        <p14:creationId xmlns:p14="http://schemas.microsoft.com/office/powerpoint/2010/main" val="223457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B5AA6-6D4B-4CAB-9FA8-9A97828642FA}"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3C20D-CAD6-4DF1-93B0-13D61FE3C9D3}" type="slidenum">
              <a:rPr lang="en-US" smtClean="0"/>
              <a:t>‹#›</a:t>
            </a:fld>
            <a:endParaRPr lang="en-US"/>
          </a:p>
        </p:txBody>
      </p:sp>
    </p:spTree>
    <p:extLst>
      <p:ext uri="{BB962C8B-B14F-4D97-AF65-F5344CB8AC3E}">
        <p14:creationId xmlns:p14="http://schemas.microsoft.com/office/powerpoint/2010/main" val="110848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B5AA6-6D4B-4CAB-9FA8-9A97828642FA}"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3C20D-CAD6-4DF1-93B0-13D61FE3C9D3}" type="slidenum">
              <a:rPr lang="en-US" smtClean="0"/>
              <a:t>‹#›</a:t>
            </a:fld>
            <a:endParaRPr lang="en-US"/>
          </a:p>
        </p:txBody>
      </p:sp>
    </p:spTree>
    <p:extLst>
      <p:ext uri="{BB962C8B-B14F-4D97-AF65-F5344CB8AC3E}">
        <p14:creationId xmlns:p14="http://schemas.microsoft.com/office/powerpoint/2010/main" val="23888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B5AA6-6D4B-4CAB-9FA8-9A97828642FA}" type="datetimeFigureOut">
              <a:rPr lang="en-US" smtClean="0"/>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3C20D-CAD6-4DF1-93B0-13D61FE3C9D3}"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5743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4B5AA6-6D4B-4CAB-9FA8-9A97828642FA}"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3C20D-CAD6-4DF1-93B0-13D61FE3C9D3}" type="slidenum">
              <a:rPr lang="en-US" smtClean="0"/>
              <a:t>‹#›</a:t>
            </a:fld>
            <a:endParaRPr lang="en-US"/>
          </a:p>
        </p:txBody>
      </p:sp>
    </p:spTree>
    <p:extLst>
      <p:ext uri="{BB962C8B-B14F-4D97-AF65-F5344CB8AC3E}">
        <p14:creationId xmlns:p14="http://schemas.microsoft.com/office/powerpoint/2010/main" val="12572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4B5AA6-6D4B-4CAB-9FA8-9A97828642FA}" type="datetimeFigureOut">
              <a:rPr lang="en-US" smtClean="0"/>
              <a:t>11/29/2019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3C20D-CAD6-4DF1-93B0-13D61FE3C9D3}"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B5AA6-6D4B-4CAB-9FA8-9A97828642FA}" type="datetimeFigureOut">
              <a:rPr lang="en-US" smtClean="0"/>
              <a:t>11/29/2019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3C20D-CAD6-4DF1-93B0-13D61FE3C9D3}" type="slidenum">
              <a:rPr lang="en-US" smtClean="0"/>
              <a:t>‹#›</a:t>
            </a:fld>
            <a:endParaRPr lang="en-US"/>
          </a:p>
        </p:txBody>
      </p:sp>
    </p:spTree>
    <p:extLst>
      <p:ext uri="{BB962C8B-B14F-4D97-AF65-F5344CB8AC3E}">
        <p14:creationId xmlns:p14="http://schemas.microsoft.com/office/powerpoint/2010/main" val="408126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B5AA6-6D4B-4CAB-9FA8-9A97828642FA}" type="datetimeFigureOut">
              <a:rPr lang="en-US" smtClean="0"/>
              <a:t>11/29/2019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3C20D-CAD6-4DF1-93B0-13D61FE3C9D3}" type="slidenum">
              <a:rPr lang="en-US" smtClean="0"/>
              <a:t>‹#›</a:t>
            </a:fld>
            <a:endParaRPr lang="en-US"/>
          </a:p>
        </p:txBody>
      </p:sp>
    </p:spTree>
    <p:extLst>
      <p:ext uri="{BB962C8B-B14F-4D97-AF65-F5344CB8AC3E}">
        <p14:creationId xmlns:p14="http://schemas.microsoft.com/office/powerpoint/2010/main" val="236740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B5AA6-6D4B-4CAB-9FA8-9A97828642FA}"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3C20D-CAD6-4DF1-93B0-13D61FE3C9D3}"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0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B5AA6-6D4B-4CAB-9FA8-9A97828642FA}" type="datetimeFigureOut">
              <a:rPr lang="en-US" smtClean="0"/>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3C20D-CAD6-4DF1-93B0-13D61FE3C9D3}" type="slidenum">
              <a:rPr lang="en-US" smtClean="0"/>
              <a:t>‹#›</a:t>
            </a:fld>
            <a:endParaRPr lang="en-US"/>
          </a:p>
        </p:txBody>
      </p:sp>
    </p:spTree>
    <p:extLst>
      <p:ext uri="{BB962C8B-B14F-4D97-AF65-F5344CB8AC3E}">
        <p14:creationId xmlns:p14="http://schemas.microsoft.com/office/powerpoint/2010/main" val="24981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34B5AA6-6D4B-4CAB-9FA8-9A97828642FA}" type="datetimeFigureOut">
              <a:rPr lang="en-US" smtClean="0"/>
              <a:t>11/29/2019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3EB3C20D-CAD6-4DF1-93B0-13D61FE3C9D3}" type="slidenum">
              <a:rPr lang="en-US" smtClean="0"/>
              <a:t>‹#›</a:t>
            </a:fld>
            <a:endParaRPr lang="en-US"/>
          </a:p>
        </p:txBody>
      </p:sp>
    </p:spTree>
    <p:extLst>
      <p:ext uri="{BB962C8B-B14F-4D97-AF65-F5344CB8AC3E}">
        <p14:creationId xmlns:p14="http://schemas.microsoft.com/office/powerpoint/2010/main" val="2349819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doingbusiness.org/en/dat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oecd-ilibrary.org/taxation/tax-effects-on-foreign-direct-investment_9789264038387-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mf.org/external/pubs/ft/fandd/2019/09/the-rise-of-phantom-FDI-in-tax-havens-damgaard.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data.imf.org/?sk=07109577-E65D-4CE1-BB21-0CB3098FC504"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1951-6C78-4736-9CDA-69A03E980CE8}"/>
              </a:ext>
            </a:extLst>
          </p:cNvPr>
          <p:cNvSpPr>
            <a:spLocks noGrp="1"/>
          </p:cNvSpPr>
          <p:nvPr>
            <p:ph type="ctrTitle"/>
          </p:nvPr>
        </p:nvSpPr>
        <p:spPr/>
        <p:txBody>
          <a:bodyPr/>
          <a:lstStyle/>
          <a:p>
            <a:r>
              <a:rPr lang="en-US" sz="4800" dirty="0"/>
              <a:t>Foreign Direct Investments</a:t>
            </a:r>
          </a:p>
        </p:txBody>
      </p:sp>
      <p:sp>
        <p:nvSpPr>
          <p:cNvPr id="3" name="Subtitle 2">
            <a:extLst>
              <a:ext uri="{FF2B5EF4-FFF2-40B4-BE49-F238E27FC236}">
                <a16:creationId xmlns:a16="http://schemas.microsoft.com/office/drawing/2014/main" id="{73E57438-8634-4B60-8BD6-CE0AA2C60849}"/>
              </a:ext>
            </a:extLst>
          </p:cNvPr>
          <p:cNvSpPr>
            <a:spLocks noGrp="1"/>
          </p:cNvSpPr>
          <p:nvPr>
            <p:ph type="subTitle" idx="1"/>
          </p:nvPr>
        </p:nvSpPr>
        <p:spPr/>
        <p:txBody>
          <a:bodyPr/>
          <a:lstStyle/>
          <a:p>
            <a:r>
              <a:rPr lang="en-US" dirty="0"/>
              <a:t>International Trade (B214 – </a:t>
            </a:r>
            <a:r>
              <a:rPr lang="en-US"/>
              <a:t>2019/20)</a:t>
            </a:r>
            <a:endParaRPr lang="en-US" dirty="0"/>
          </a:p>
        </p:txBody>
      </p:sp>
    </p:spTree>
    <p:extLst>
      <p:ext uri="{BB962C8B-B14F-4D97-AF65-F5344CB8AC3E}">
        <p14:creationId xmlns:p14="http://schemas.microsoft.com/office/powerpoint/2010/main" val="3724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6450-F1D7-4B1E-8546-5E01BF9C491C}"/>
              </a:ext>
            </a:extLst>
          </p:cNvPr>
          <p:cNvSpPr>
            <a:spLocks noGrp="1"/>
          </p:cNvSpPr>
          <p:nvPr>
            <p:ph type="title"/>
          </p:nvPr>
        </p:nvSpPr>
        <p:spPr/>
        <p:txBody>
          <a:bodyPr/>
          <a:lstStyle/>
          <a:p>
            <a:r>
              <a:rPr lang="en-US" dirty="0"/>
              <a:t>FDI facts</a:t>
            </a:r>
          </a:p>
        </p:txBody>
      </p:sp>
      <p:sp>
        <p:nvSpPr>
          <p:cNvPr id="5" name="Content Placeholder 4">
            <a:extLst>
              <a:ext uri="{FF2B5EF4-FFF2-40B4-BE49-F238E27FC236}">
                <a16:creationId xmlns:a16="http://schemas.microsoft.com/office/drawing/2014/main" id="{50FEE005-B2D4-4304-9EDE-DCD6F1AA2190}"/>
              </a:ext>
            </a:extLst>
          </p:cNvPr>
          <p:cNvSpPr>
            <a:spLocks noGrp="1"/>
          </p:cNvSpPr>
          <p:nvPr>
            <p:ph idx="1"/>
          </p:nvPr>
        </p:nvSpPr>
        <p:spPr>
          <a:xfrm>
            <a:off x="609600" y="2004014"/>
            <a:ext cx="10972800" cy="4472986"/>
          </a:xfrm>
        </p:spPr>
        <p:txBody>
          <a:bodyPr/>
          <a:lstStyle/>
          <a:p>
            <a:r>
              <a:rPr lang="en-US" dirty="0"/>
              <a:t>FDI boomed in the 1990s-2000s, following the wave of capital account liberalizations that occurred since the ’80s</a:t>
            </a:r>
          </a:p>
          <a:p>
            <a:r>
              <a:rPr lang="en-US" dirty="0"/>
              <a:t>FDI growth arrested globally in response to the current crisis. A slight decline took place in 2017-2019 period</a:t>
            </a:r>
          </a:p>
          <a:p>
            <a:r>
              <a:rPr lang="en-US" dirty="0"/>
              <a:t>Trends are actually heterogeneous: some countries kept on attracting FDI, others did not.</a:t>
            </a:r>
          </a:p>
          <a:p>
            <a:endParaRPr lang="en-US" dirty="0"/>
          </a:p>
          <a:p>
            <a:r>
              <a:rPr lang="en-US" dirty="0"/>
              <a:t>FDI are heterogenous. Sector, Recipient Economy, type of FDI. Effects might not be the same.</a:t>
            </a:r>
          </a:p>
          <a:p>
            <a:r>
              <a:rPr lang="en-US" dirty="0"/>
              <a:t>The policy condition in the recipient economy are also crucial.</a:t>
            </a:r>
          </a:p>
          <a:p>
            <a:endParaRPr lang="en-US" dirty="0"/>
          </a:p>
        </p:txBody>
      </p:sp>
    </p:spTree>
    <p:extLst>
      <p:ext uri="{BB962C8B-B14F-4D97-AF65-F5344CB8AC3E}">
        <p14:creationId xmlns:p14="http://schemas.microsoft.com/office/powerpoint/2010/main" val="420968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577D-CC26-4CC1-AE31-2E766A76EE5E}"/>
              </a:ext>
            </a:extLst>
          </p:cNvPr>
          <p:cNvSpPr>
            <a:spLocks noGrp="1"/>
          </p:cNvSpPr>
          <p:nvPr>
            <p:ph type="title"/>
          </p:nvPr>
        </p:nvSpPr>
        <p:spPr/>
        <p:txBody>
          <a:bodyPr/>
          <a:lstStyle/>
          <a:p>
            <a:r>
              <a:rPr lang="en-US" dirty="0"/>
              <a:t>Some (boring) definition</a:t>
            </a:r>
          </a:p>
        </p:txBody>
      </p:sp>
      <p:sp>
        <p:nvSpPr>
          <p:cNvPr id="7" name="Text Placeholder 6">
            <a:extLst>
              <a:ext uri="{FF2B5EF4-FFF2-40B4-BE49-F238E27FC236}">
                <a16:creationId xmlns:a16="http://schemas.microsoft.com/office/drawing/2014/main" id="{A4FCA101-F305-4452-B890-D2976D43EDC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804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523A-BA8B-4965-A821-4A8013E99C06}"/>
              </a:ext>
            </a:extLst>
          </p:cNvPr>
          <p:cNvSpPr>
            <a:spLocks noGrp="1"/>
          </p:cNvSpPr>
          <p:nvPr>
            <p:ph type="title"/>
          </p:nvPr>
        </p:nvSpPr>
        <p:spPr/>
        <p:txBody>
          <a:bodyPr>
            <a:normAutofit/>
          </a:bodyPr>
          <a:lstStyle/>
          <a:p>
            <a:r>
              <a:rPr lang="en-US" dirty="0"/>
              <a:t>What is a FDI?</a:t>
            </a:r>
          </a:p>
        </p:txBody>
      </p:sp>
      <p:sp>
        <p:nvSpPr>
          <p:cNvPr id="3" name="Content Placeholder 2">
            <a:extLst>
              <a:ext uri="{FF2B5EF4-FFF2-40B4-BE49-F238E27FC236}">
                <a16:creationId xmlns:a16="http://schemas.microsoft.com/office/drawing/2014/main" id="{7CC87AB1-6A1C-4D93-9B0D-FCF36C66CE7A}"/>
              </a:ext>
            </a:extLst>
          </p:cNvPr>
          <p:cNvSpPr>
            <a:spLocks noGrp="1"/>
          </p:cNvSpPr>
          <p:nvPr>
            <p:ph idx="1"/>
          </p:nvPr>
        </p:nvSpPr>
        <p:spPr/>
        <p:txBody>
          <a:bodyPr/>
          <a:lstStyle/>
          <a:p>
            <a:pPr marL="0" indent="0">
              <a:buNone/>
            </a:pPr>
            <a:r>
              <a:rPr lang="en-US" dirty="0"/>
              <a:t>UN Economics and Statistics Division</a:t>
            </a:r>
          </a:p>
          <a:p>
            <a:endParaRPr lang="en-US" dirty="0"/>
          </a:p>
          <a:p>
            <a:pPr marL="0" indent="0" algn="just">
              <a:buNone/>
            </a:pPr>
            <a:r>
              <a:rPr lang="en-US" dirty="0"/>
              <a:t>“Foreign Direct investment (FDI) is investment made to acquire a </a:t>
            </a:r>
            <a:r>
              <a:rPr lang="en-US" b="1" u="sng" dirty="0"/>
              <a:t>lasting interest in or effective control over an enterprise operating outside of the economy of the investor. </a:t>
            </a:r>
            <a:r>
              <a:rPr lang="en-US" dirty="0"/>
              <a:t>FDI net inflows are the value of inward direct investment made by non-resident investors in the reporting economy, including reinvested earnings and intra-company loans, net of repatriation of capital and repayment of loans. FDI net outflows are the value of outward direct investment made by the residents of the reporting economy to external economies, including reinvested earnings and intracompany loans, net of receipts from the repatriation of capital and repayment of loans. These series are expressed as shares of GDP.”  </a:t>
            </a:r>
          </a:p>
        </p:txBody>
      </p:sp>
    </p:spTree>
    <p:extLst>
      <p:ext uri="{BB962C8B-B14F-4D97-AF65-F5344CB8AC3E}">
        <p14:creationId xmlns:p14="http://schemas.microsoft.com/office/powerpoint/2010/main" val="143563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523A-BA8B-4965-A821-4A8013E99C06}"/>
              </a:ext>
            </a:extLst>
          </p:cNvPr>
          <p:cNvSpPr>
            <a:spLocks noGrp="1"/>
          </p:cNvSpPr>
          <p:nvPr>
            <p:ph type="title"/>
          </p:nvPr>
        </p:nvSpPr>
        <p:spPr/>
        <p:txBody>
          <a:bodyPr>
            <a:normAutofit/>
          </a:bodyPr>
          <a:lstStyle/>
          <a:p>
            <a:r>
              <a:rPr lang="en-US" dirty="0"/>
              <a:t>What is a FDI?</a:t>
            </a:r>
          </a:p>
        </p:txBody>
      </p:sp>
      <p:sp>
        <p:nvSpPr>
          <p:cNvPr id="3" name="Content Placeholder 2">
            <a:extLst>
              <a:ext uri="{FF2B5EF4-FFF2-40B4-BE49-F238E27FC236}">
                <a16:creationId xmlns:a16="http://schemas.microsoft.com/office/drawing/2014/main" id="{7CC87AB1-6A1C-4D93-9B0D-FCF36C66CE7A}"/>
              </a:ext>
            </a:extLst>
          </p:cNvPr>
          <p:cNvSpPr>
            <a:spLocks noGrp="1"/>
          </p:cNvSpPr>
          <p:nvPr>
            <p:ph idx="1"/>
          </p:nvPr>
        </p:nvSpPr>
        <p:spPr/>
        <p:txBody>
          <a:bodyPr/>
          <a:lstStyle/>
          <a:p>
            <a:pPr marL="0" indent="0">
              <a:buNone/>
            </a:pPr>
            <a:r>
              <a:rPr lang="en-US" dirty="0"/>
              <a:t>OECD Benchmark Definition of FDI (4</a:t>
            </a:r>
            <a:r>
              <a:rPr lang="en-US" baseline="30000" dirty="0"/>
              <a:t>th</a:t>
            </a:r>
            <a:r>
              <a:rPr lang="en-US" dirty="0"/>
              <a:t> Revision – 2008)</a:t>
            </a:r>
          </a:p>
          <a:p>
            <a:pPr marL="0" indent="0">
              <a:buNone/>
            </a:pPr>
            <a:endParaRPr lang="en-US" dirty="0"/>
          </a:p>
          <a:p>
            <a:pPr marL="0" indent="0" algn="just">
              <a:buNone/>
            </a:pPr>
            <a:r>
              <a:rPr lang="en-US" dirty="0"/>
              <a:t>[A] Foreign direct investment reflects the objective of establishing a lasting interest by a resident enterprise in one economy (direct investor) in an enterprise (direct investment enterprise ) that is resident in an economy other than that of the direct investor. The lasting interest implies the existence of a long-term relationship between the direct investor and the direct investment enterprise and a significant degree of influence on the management of the enterprise. The direct or indirect ownership of </a:t>
            </a:r>
            <a:r>
              <a:rPr lang="en-US" b="1" u="sng" dirty="0"/>
              <a:t>10% or more </a:t>
            </a:r>
            <a:r>
              <a:rPr lang="en-US" dirty="0"/>
              <a:t>of the voting power of an enterprise resident in one economy by an investor resident in another economy is evidence of such a relationship. </a:t>
            </a:r>
          </a:p>
        </p:txBody>
      </p:sp>
    </p:spTree>
    <p:extLst>
      <p:ext uri="{BB962C8B-B14F-4D97-AF65-F5344CB8AC3E}">
        <p14:creationId xmlns:p14="http://schemas.microsoft.com/office/powerpoint/2010/main" val="151849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41F8-30AE-4ABC-9F30-4641C9F6A659}"/>
              </a:ext>
            </a:extLst>
          </p:cNvPr>
          <p:cNvSpPr>
            <a:spLocks noGrp="1"/>
          </p:cNvSpPr>
          <p:nvPr>
            <p:ph type="title"/>
          </p:nvPr>
        </p:nvSpPr>
        <p:spPr/>
        <p:txBody>
          <a:bodyPr/>
          <a:lstStyle/>
          <a:p>
            <a:r>
              <a:rPr lang="en-US" dirty="0"/>
              <a:t>The components of FDI</a:t>
            </a:r>
          </a:p>
        </p:txBody>
      </p:sp>
      <p:sp>
        <p:nvSpPr>
          <p:cNvPr id="3" name="Content Placeholder 2">
            <a:extLst>
              <a:ext uri="{FF2B5EF4-FFF2-40B4-BE49-F238E27FC236}">
                <a16:creationId xmlns:a16="http://schemas.microsoft.com/office/drawing/2014/main" id="{861C883A-8118-4372-9F2D-48B3391EF8FB}"/>
              </a:ext>
            </a:extLst>
          </p:cNvPr>
          <p:cNvSpPr>
            <a:spLocks noGrp="1"/>
          </p:cNvSpPr>
          <p:nvPr>
            <p:ph idx="1"/>
          </p:nvPr>
        </p:nvSpPr>
        <p:spPr/>
        <p:txBody>
          <a:bodyPr anchor="ctr">
            <a:normAutofit lnSpcReduction="10000"/>
          </a:bodyPr>
          <a:lstStyle/>
          <a:p>
            <a:pPr marL="0" indent="0" algn="just">
              <a:buNone/>
            </a:pPr>
            <a:r>
              <a:rPr lang="en-US" dirty="0"/>
              <a:t>Flows of FDI comprise capital provided (either directly or through other related enterprises) by a foreign direct investor to an enterprise, or capital received from an investing enterprise by a foreign direct investor. FDI has three components: equity capital, reinvested earnings and intra-company loans. </a:t>
            </a:r>
          </a:p>
          <a:p>
            <a:pPr marL="0" indent="0" algn="just">
              <a:buNone/>
            </a:pPr>
            <a:endParaRPr lang="en-US" dirty="0"/>
          </a:p>
          <a:p>
            <a:pPr lvl="1"/>
            <a:r>
              <a:rPr lang="en-US" dirty="0"/>
              <a:t>Equity capital is the foreign direct investor’s purchase of shares of an enterprise in a country other than its own.</a:t>
            </a:r>
          </a:p>
          <a:p>
            <a:pPr lvl="1"/>
            <a:r>
              <a:rPr lang="en-US" dirty="0"/>
              <a:t>Reinvested earnings comprise the direct investor’s share (in proportion to direct equity participation) of earnings not distributed as dividends by affiliates, or earnings not remitted to the direct investor. Such retained profits by affiliates are reinvested.</a:t>
            </a:r>
          </a:p>
          <a:p>
            <a:pPr lvl="1"/>
            <a:r>
              <a:rPr lang="en-US" dirty="0"/>
              <a:t>Intra-company loans or intra-company debt transactions refer to short- or long-term borrowing and lending of funds between direct investors (parent enterprises) and affiliate enterprises</a:t>
            </a:r>
          </a:p>
          <a:p>
            <a:pPr marL="0" indent="0" algn="r">
              <a:buNone/>
            </a:pPr>
            <a:r>
              <a:rPr lang="en-US" dirty="0"/>
              <a:t>(WIR 2007)</a:t>
            </a:r>
          </a:p>
        </p:txBody>
      </p:sp>
    </p:spTree>
    <p:extLst>
      <p:ext uri="{BB962C8B-B14F-4D97-AF65-F5344CB8AC3E}">
        <p14:creationId xmlns:p14="http://schemas.microsoft.com/office/powerpoint/2010/main" val="118859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FA3F-2A42-4702-BB8B-C2E1218E1CEF}"/>
              </a:ext>
            </a:extLst>
          </p:cNvPr>
          <p:cNvSpPr>
            <a:spLocks noGrp="1"/>
          </p:cNvSpPr>
          <p:nvPr>
            <p:ph type="title"/>
          </p:nvPr>
        </p:nvSpPr>
        <p:spPr/>
        <p:txBody>
          <a:bodyPr/>
          <a:lstStyle/>
          <a:p>
            <a:r>
              <a:rPr lang="en-US" dirty="0"/>
              <a:t>The components of FDI</a:t>
            </a:r>
          </a:p>
        </p:txBody>
      </p:sp>
      <p:pic>
        <p:nvPicPr>
          <p:cNvPr id="5" name="Content Placeholder 4">
            <a:extLst>
              <a:ext uri="{FF2B5EF4-FFF2-40B4-BE49-F238E27FC236}">
                <a16:creationId xmlns:a16="http://schemas.microsoft.com/office/drawing/2014/main" id="{B29BFB29-B2BA-4090-8304-9C836FDF12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463" y="1402595"/>
            <a:ext cx="9293073" cy="4556312"/>
          </a:xfrm>
        </p:spPr>
      </p:pic>
      <p:pic>
        <p:nvPicPr>
          <p:cNvPr id="7" name="Picture 6">
            <a:extLst>
              <a:ext uri="{FF2B5EF4-FFF2-40B4-BE49-F238E27FC236}">
                <a16:creationId xmlns:a16="http://schemas.microsoft.com/office/drawing/2014/main" id="{A9A659C8-B9CC-47C0-85D6-C328B2F18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948" y="5999084"/>
            <a:ext cx="4896102" cy="784265"/>
          </a:xfrm>
          <a:prstGeom prst="rect">
            <a:avLst/>
          </a:prstGeom>
        </p:spPr>
      </p:pic>
      <p:sp>
        <p:nvSpPr>
          <p:cNvPr id="8" name="TextBox 7">
            <a:extLst>
              <a:ext uri="{FF2B5EF4-FFF2-40B4-BE49-F238E27FC236}">
                <a16:creationId xmlns:a16="http://schemas.microsoft.com/office/drawing/2014/main" id="{B9074D01-ABAC-4CCF-8573-9359669D798B}"/>
              </a:ext>
            </a:extLst>
          </p:cNvPr>
          <p:cNvSpPr txBox="1"/>
          <p:nvPr/>
        </p:nvSpPr>
        <p:spPr>
          <a:xfrm>
            <a:off x="4817481" y="6444795"/>
            <a:ext cx="2557035" cy="338554"/>
          </a:xfrm>
          <a:prstGeom prst="rect">
            <a:avLst/>
          </a:prstGeom>
          <a:noFill/>
        </p:spPr>
        <p:txBody>
          <a:bodyPr wrap="square" rtlCol="0">
            <a:spAutoFit/>
          </a:bodyPr>
          <a:lstStyle/>
          <a:p>
            <a:pPr algn="ctr"/>
            <a:r>
              <a:rPr lang="en-US" sz="1600" dirty="0"/>
              <a:t>Source: </a:t>
            </a:r>
            <a:r>
              <a:rPr lang="en-US" sz="1200" dirty="0"/>
              <a:t>UNCTAD</a:t>
            </a:r>
            <a:r>
              <a:rPr lang="en-US" sz="1600" dirty="0"/>
              <a:t>, 2019</a:t>
            </a:r>
          </a:p>
        </p:txBody>
      </p:sp>
    </p:spTree>
    <p:extLst>
      <p:ext uri="{BB962C8B-B14F-4D97-AF65-F5344CB8AC3E}">
        <p14:creationId xmlns:p14="http://schemas.microsoft.com/office/powerpoint/2010/main" val="44898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30DCB6-D561-4F39-A269-2F9C78045234}"/>
              </a:ext>
            </a:extLst>
          </p:cNvPr>
          <p:cNvSpPr>
            <a:spLocks noGrp="1"/>
          </p:cNvSpPr>
          <p:nvPr>
            <p:ph type="title"/>
          </p:nvPr>
        </p:nvSpPr>
        <p:spPr>
          <a:xfrm>
            <a:off x="609600" y="533400"/>
            <a:ext cx="10972800" cy="990600"/>
          </a:xfrm>
        </p:spPr>
        <p:txBody>
          <a:bodyPr/>
          <a:lstStyle/>
          <a:p>
            <a:r>
              <a:rPr lang="en-US" dirty="0"/>
              <a:t>STOCK vs FLOW</a:t>
            </a:r>
          </a:p>
        </p:txBody>
      </p:sp>
      <p:sp>
        <p:nvSpPr>
          <p:cNvPr id="8" name="Content Placeholder 3">
            <a:extLst>
              <a:ext uri="{FF2B5EF4-FFF2-40B4-BE49-F238E27FC236}">
                <a16:creationId xmlns:a16="http://schemas.microsoft.com/office/drawing/2014/main" id="{27EAADC5-D1EA-4A70-9E2F-933EC9492F6A}"/>
              </a:ext>
            </a:extLst>
          </p:cNvPr>
          <p:cNvSpPr>
            <a:spLocks noGrp="1"/>
          </p:cNvSpPr>
          <p:nvPr>
            <p:ph idx="1"/>
          </p:nvPr>
        </p:nvSpPr>
        <p:spPr>
          <a:xfrm>
            <a:off x="609600" y="1600200"/>
            <a:ext cx="10972800" cy="4876800"/>
          </a:xfrm>
        </p:spPr>
        <p:txBody>
          <a:bodyPr>
            <a:normAutofit fontScale="92500" lnSpcReduction="10000"/>
          </a:bodyPr>
          <a:lstStyle/>
          <a:p>
            <a:pPr marL="0" indent="0">
              <a:buNone/>
            </a:pPr>
            <a:r>
              <a:rPr lang="en-US" sz="3000" b="1" u="sng" dirty="0"/>
              <a:t>FLOWS</a:t>
            </a:r>
            <a:endParaRPr lang="en-US" b="1" u="sng" dirty="0"/>
          </a:p>
          <a:p>
            <a:pPr marL="0" indent="0" algn="just">
              <a:buNone/>
            </a:pPr>
            <a:endParaRPr lang="en-US" dirty="0"/>
          </a:p>
          <a:p>
            <a:pPr marL="0" indent="0" algn="just">
              <a:buNone/>
            </a:pPr>
            <a:r>
              <a:rPr lang="en-US" dirty="0"/>
              <a:t>“record the value of cross-border transactions related to direct investment during a given period of time, usually a quarter or a year. Financial flows consist of equity transactions, reinvestment of earnings, and intercompany debt transactions. Outward flows represent transactions that increase the investment that investors in the reporting economy have in enterprises in a foreign economy, such as through purchases of equity or reinvestment of earnings, less any transactions that decrease the investment that investors in the reporting economy have in enterprises in a foreign economy, such as sales of equity or borrowing by the resident investor from the foreign enterprise. Inward flows represent transactions that increase the investment that foreign investors have in enterprises resident in the reporting economy less transactions that decrease the investment of foreign investors in resident enterprises. FDI flows are measured in USD and as a share of GDP. FDI creates stable and long-lasting links between economies.”</a:t>
            </a:r>
          </a:p>
        </p:txBody>
      </p:sp>
    </p:spTree>
    <p:extLst>
      <p:ext uri="{BB962C8B-B14F-4D97-AF65-F5344CB8AC3E}">
        <p14:creationId xmlns:p14="http://schemas.microsoft.com/office/powerpoint/2010/main" val="313952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8EF4-8340-4972-AFF1-AE9FBF99C03D}"/>
              </a:ext>
            </a:extLst>
          </p:cNvPr>
          <p:cNvSpPr>
            <a:spLocks noGrp="1"/>
          </p:cNvSpPr>
          <p:nvPr>
            <p:ph type="title"/>
          </p:nvPr>
        </p:nvSpPr>
        <p:spPr/>
        <p:txBody>
          <a:bodyPr/>
          <a:lstStyle/>
          <a:p>
            <a:r>
              <a:rPr lang="en-US" dirty="0"/>
              <a:t>STOCK vs FLOW</a:t>
            </a:r>
          </a:p>
        </p:txBody>
      </p:sp>
      <p:sp>
        <p:nvSpPr>
          <p:cNvPr id="3" name="Content Placeholder 2">
            <a:extLst>
              <a:ext uri="{FF2B5EF4-FFF2-40B4-BE49-F238E27FC236}">
                <a16:creationId xmlns:a16="http://schemas.microsoft.com/office/drawing/2014/main" id="{2D76BE0B-680C-47F5-9085-5F279499FE56}"/>
              </a:ext>
            </a:extLst>
          </p:cNvPr>
          <p:cNvSpPr>
            <a:spLocks noGrp="1"/>
          </p:cNvSpPr>
          <p:nvPr>
            <p:ph idx="1"/>
          </p:nvPr>
        </p:nvSpPr>
        <p:spPr/>
        <p:txBody>
          <a:bodyPr>
            <a:normAutofit/>
          </a:bodyPr>
          <a:lstStyle/>
          <a:p>
            <a:pPr marL="0" indent="0" algn="just">
              <a:buNone/>
            </a:pPr>
            <a:r>
              <a:rPr lang="en-US" sz="2800" b="1" u="sng" dirty="0"/>
              <a:t>STOCKS</a:t>
            </a:r>
          </a:p>
          <a:p>
            <a:pPr marL="0" indent="0" algn="just">
              <a:buNone/>
            </a:pPr>
            <a:endParaRPr lang="en-US" dirty="0"/>
          </a:p>
          <a:p>
            <a:pPr marL="0" indent="0" algn="just">
              <a:buNone/>
            </a:pPr>
            <a:r>
              <a:rPr lang="en-US" dirty="0"/>
              <a:t>“measure the total level of direct investment at a given point in time, usually the end of a quarter or of a year. The outward FDI stock is the value of the resident investors' equity in and net loans to enterprises in foreign economies. The inward FDI stock is the value of foreign investors' equity in and net loans to enterprises resident in the reporting economy. FDI stocks are measured in USD and as a share of GDP. FDI creates stable and long-lasting links between economies.”</a:t>
            </a:r>
          </a:p>
        </p:txBody>
      </p:sp>
    </p:spTree>
    <p:extLst>
      <p:ext uri="{BB962C8B-B14F-4D97-AF65-F5344CB8AC3E}">
        <p14:creationId xmlns:p14="http://schemas.microsoft.com/office/powerpoint/2010/main" val="277073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C9AA-9D30-4B78-B523-A478EF681487}"/>
              </a:ext>
            </a:extLst>
          </p:cNvPr>
          <p:cNvSpPr>
            <a:spLocks noGrp="1"/>
          </p:cNvSpPr>
          <p:nvPr>
            <p:ph type="title"/>
          </p:nvPr>
        </p:nvSpPr>
        <p:spPr/>
        <p:txBody>
          <a:bodyPr/>
          <a:lstStyle/>
          <a:p>
            <a:r>
              <a:rPr lang="en-US" dirty="0"/>
              <a:t>Types of FDI – Greenfield and Brownfield</a:t>
            </a:r>
          </a:p>
        </p:txBody>
      </p:sp>
      <p:sp>
        <p:nvSpPr>
          <p:cNvPr id="3" name="Content Placeholder 2">
            <a:extLst>
              <a:ext uri="{FF2B5EF4-FFF2-40B4-BE49-F238E27FC236}">
                <a16:creationId xmlns:a16="http://schemas.microsoft.com/office/drawing/2014/main" id="{B184DD10-DFA3-4E35-8535-74430E7645A5}"/>
              </a:ext>
            </a:extLst>
          </p:cNvPr>
          <p:cNvSpPr>
            <a:spLocks noGrp="1"/>
          </p:cNvSpPr>
          <p:nvPr>
            <p:ph idx="1"/>
          </p:nvPr>
        </p:nvSpPr>
        <p:spPr/>
        <p:txBody>
          <a:bodyPr>
            <a:normAutofit/>
          </a:bodyPr>
          <a:lstStyle/>
          <a:p>
            <a:pPr marL="0" indent="0" algn="just">
              <a:buNone/>
            </a:pPr>
            <a:endParaRPr lang="en-US" dirty="0"/>
          </a:p>
          <a:p>
            <a:pPr marL="0" indent="0" algn="just">
              <a:buNone/>
            </a:pPr>
            <a:r>
              <a:rPr lang="en-US" dirty="0"/>
              <a:t>With a greenfield investment a parent company creates a subsidiary in a different country, building its operations </a:t>
            </a:r>
            <a:r>
              <a:rPr lang="en-US" b="1" u="sng" dirty="0"/>
              <a:t>from the ground up</a:t>
            </a:r>
            <a:r>
              <a:rPr lang="en-US" dirty="0"/>
              <a:t>. In addition to the </a:t>
            </a:r>
            <a:r>
              <a:rPr lang="en-US" u="sng" dirty="0"/>
              <a:t>construction of new production facilities</a:t>
            </a:r>
            <a:r>
              <a:rPr lang="en-US" dirty="0"/>
              <a:t>, these projects can also include the building of new distribution hubs, offices, and living quarters. </a:t>
            </a:r>
          </a:p>
          <a:p>
            <a:pPr marL="0" indent="0" algn="just">
              <a:buNone/>
            </a:pPr>
            <a:endParaRPr lang="en-US" dirty="0"/>
          </a:p>
          <a:p>
            <a:pPr marL="0" indent="0">
              <a:buNone/>
            </a:pPr>
            <a:r>
              <a:rPr lang="en-US" dirty="0"/>
              <a:t>With greenfield investing, a company will build its own, brand new facilities from the ground up. </a:t>
            </a:r>
            <a:r>
              <a:rPr lang="en-US" u="sng" dirty="0"/>
              <a:t>Brownfield investment happens when a company purchases or leases an existing facility</a:t>
            </a:r>
            <a:r>
              <a:rPr lang="en-US" dirty="0"/>
              <a:t>.</a:t>
            </a:r>
          </a:p>
          <a:p>
            <a:pPr marL="0" indent="0" algn="just">
              <a:buNone/>
            </a:pPr>
            <a:endParaRPr lang="en-US" dirty="0"/>
          </a:p>
          <a:p>
            <a:pPr marL="0" indent="0" algn="r">
              <a:buNone/>
            </a:pPr>
            <a:r>
              <a:rPr lang="en-US" dirty="0"/>
              <a:t>From: Investopedia</a:t>
            </a:r>
          </a:p>
        </p:txBody>
      </p:sp>
    </p:spTree>
    <p:extLst>
      <p:ext uri="{BB962C8B-B14F-4D97-AF65-F5344CB8AC3E}">
        <p14:creationId xmlns:p14="http://schemas.microsoft.com/office/powerpoint/2010/main" val="409238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AC09-219D-4A8F-8EC8-8C53E9D9F9B2}"/>
              </a:ext>
            </a:extLst>
          </p:cNvPr>
          <p:cNvSpPr>
            <a:spLocks noGrp="1"/>
          </p:cNvSpPr>
          <p:nvPr>
            <p:ph type="title"/>
          </p:nvPr>
        </p:nvSpPr>
        <p:spPr/>
        <p:txBody>
          <a:bodyPr/>
          <a:lstStyle/>
          <a:p>
            <a:r>
              <a:rPr lang="en-US" dirty="0"/>
              <a:t>Types of FDI – Mergers and Acquisitions</a:t>
            </a:r>
          </a:p>
        </p:txBody>
      </p:sp>
      <p:sp>
        <p:nvSpPr>
          <p:cNvPr id="3" name="Content Placeholder 2">
            <a:extLst>
              <a:ext uri="{FF2B5EF4-FFF2-40B4-BE49-F238E27FC236}">
                <a16:creationId xmlns:a16="http://schemas.microsoft.com/office/drawing/2014/main" id="{6EC89EAD-DC0C-4F83-9C27-9B7DD2645B2F}"/>
              </a:ext>
            </a:extLst>
          </p:cNvPr>
          <p:cNvSpPr>
            <a:spLocks noGrp="1"/>
          </p:cNvSpPr>
          <p:nvPr>
            <p:ph idx="1"/>
          </p:nvPr>
        </p:nvSpPr>
        <p:spPr/>
        <p:txBody>
          <a:bodyPr anchor="ctr"/>
          <a:lstStyle/>
          <a:p>
            <a:pPr marL="0" indent="0" algn="just">
              <a:buNone/>
            </a:pPr>
            <a:r>
              <a:rPr lang="en-US" dirty="0"/>
              <a:t>Mergers and acquisitions (M&amp;A) is a general term used to describe the consolidation of companies or assets through various types of financial transactions, including mergers, acquisitions, consolidations, tender offers, purchase of assets and management acquisitions. The term M&amp;A also refers to the desks at financial institutions that deal in such activity.</a:t>
            </a:r>
          </a:p>
          <a:p>
            <a:endParaRPr lang="en-US" dirty="0"/>
          </a:p>
          <a:p>
            <a:pPr lvl="1"/>
            <a:r>
              <a:rPr lang="en-US" dirty="0"/>
              <a:t>Expansion of existing facilities is not excluded, but it is not a necessary requisite</a:t>
            </a:r>
          </a:p>
          <a:p>
            <a:pPr lvl="1"/>
            <a:r>
              <a:rPr lang="en-US" dirty="0" err="1"/>
              <a:t>Eg.</a:t>
            </a:r>
            <a:r>
              <a:rPr lang="en-US" dirty="0"/>
              <a:t> FCA (Fiat-Chrysler merger in 2014)</a:t>
            </a:r>
          </a:p>
          <a:p>
            <a:pPr lvl="1"/>
            <a:endParaRPr lang="en-US" dirty="0"/>
          </a:p>
          <a:p>
            <a:pPr marL="0" indent="0" algn="r">
              <a:buNone/>
            </a:pPr>
            <a:r>
              <a:rPr lang="en-US" dirty="0"/>
              <a:t>from: Investopedia</a:t>
            </a:r>
          </a:p>
          <a:p>
            <a:pPr marL="0" indent="0">
              <a:buNone/>
            </a:pPr>
            <a:endParaRPr lang="en-US" dirty="0"/>
          </a:p>
        </p:txBody>
      </p:sp>
    </p:spTree>
    <p:extLst>
      <p:ext uri="{BB962C8B-B14F-4D97-AF65-F5344CB8AC3E}">
        <p14:creationId xmlns:p14="http://schemas.microsoft.com/office/powerpoint/2010/main" val="88978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7D808-E348-4D11-9B30-87AA8F5307E4}"/>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F0D87F3F-14FF-419D-91DF-315953E8C7FB}"/>
              </a:ext>
            </a:extLst>
          </p:cNvPr>
          <p:cNvSpPr>
            <a:spLocks noGrp="1"/>
          </p:cNvSpPr>
          <p:nvPr>
            <p:ph idx="1"/>
          </p:nvPr>
        </p:nvSpPr>
        <p:spPr/>
        <p:txBody>
          <a:bodyPr anchor="ctr">
            <a:normAutofit fontScale="77500" lnSpcReduction="20000"/>
          </a:bodyPr>
          <a:lstStyle/>
          <a:p>
            <a:pPr marL="514350" indent="-514350">
              <a:lnSpc>
                <a:spcPct val="200000"/>
              </a:lnSpc>
              <a:buFont typeface="+mj-lt"/>
              <a:buAutoNum type="arabicParenR"/>
            </a:pPr>
            <a:r>
              <a:rPr lang="en-US" sz="2800" dirty="0">
                <a:solidFill>
                  <a:schemeClr val="tx2"/>
                </a:solidFill>
              </a:rPr>
              <a:t>FDI facts</a:t>
            </a:r>
          </a:p>
          <a:p>
            <a:pPr marL="514350" indent="-514350">
              <a:lnSpc>
                <a:spcPct val="200000"/>
              </a:lnSpc>
              <a:buFont typeface="+mj-lt"/>
              <a:buAutoNum type="arabicParenR"/>
            </a:pPr>
            <a:r>
              <a:rPr lang="en-US" sz="2800" dirty="0">
                <a:solidFill>
                  <a:schemeClr val="tx2"/>
                </a:solidFill>
              </a:rPr>
              <a:t>Definitions</a:t>
            </a:r>
          </a:p>
          <a:p>
            <a:pPr marL="514350" indent="-514350">
              <a:lnSpc>
                <a:spcPct val="200000"/>
              </a:lnSpc>
              <a:buFont typeface="+mj-lt"/>
              <a:buAutoNum type="arabicParenR"/>
            </a:pPr>
            <a:r>
              <a:rPr lang="en-US" sz="2800" dirty="0">
                <a:solidFill>
                  <a:schemeClr val="tx2"/>
                </a:solidFill>
              </a:rPr>
              <a:t>The Determinants of FDI</a:t>
            </a:r>
          </a:p>
          <a:p>
            <a:pPr marL="514350" indent="-514350">
              <a:lnSpc>
                <a:spcPct val="200000"/>
              </a:lnSpc>
              <a:buFont typeface="+mj-lt"/>
              <a:buAutoNum type="arabicParenR"/>
            </a:pPr>
            <a:r>
              <a:rPr lang="en-US" sz="2800" dirty="0">
                <a:solidFill>
                  <a:schemeClr val="tx2"/>
                </a:solidFill>
              </a:rPr>
              <a:t>Impacts of FDI at Origin and Destination</a:t>
            </a:r>
          </a:p>
          <a:p>
            <a:pPr marL="514350" indent="-514350">
              <a:lnSpc>
                <a:spcPct val="200000"/>
              </a:lnSpc>
              <a:buFont typeface="+mj-lt"/>
              <a:buAutoNum type="arabicParenR"/>
            </a:pPr>
            <a:r>
              <a:rPr lang="en-US" sz="2800" dirty="0">
                <a:solidFill>
                  <a:schemeClr val="tx2"/>
                </a:solidFill>
              </a:rPr>
              <a:t>Multinational Corporations</a:t>
            </a:r>
          </a:p>
          <a:p>
            <a:pPr marL="514350" indent="-514350">
              <a:lnSpc>
                <a:spcPct val="200000"/>
              </a:lnSpc>
              <a:buFont typeface="+mj-lt"/>
              <a:buAutoNum type="arabicParenR"/>
            </a:pPr>
            <a:r>
              <a:rPr lang="en-US" sz="2800" dirty="0">
                <a:solidFill>
                  <a:schemeClr val="tx2"/>
                </a:solidFill>
              </a:rPr>
              <a:t>Miscellaneous issues</a:t>
            </a:r>
          </a:p>
          <a:p>
            <a:pPr marL="514350" indent="-514350">
              <a:lnSpc>
                <a:spcPct val="200000"/>
              </a:lnSpc>
              <a:buFont typeface="+mj-lt"/>
              <a:buAutoNum type="arabicParenR"/>
            </a:pPr>
            <a:r>
              <a:rPr lang="en-US" sz="2800" dirty="0">
                <a:solidFill>
                  <a:schemeClr val="tx2"/>
                </a:solidFill>
              </a:rPr>
              <a:t>2 empirical studies</a:t>
            </a:r>
          </a:p>
        </p:txBody>
      </p:sp>
    </p:spTree>
    <p:extLst>
      <p:ext uri="{BB962C8B-B14F-4D97-AF65-F5344CB8AC3E}">
        <p14:creationId xmlns:p14="http://schemas.microsoft.com/office/powerpoint/2010/main" val="59647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C652-0964-4168-8366-DFF952EE4620}"/>
              </a:ext>
            </a:extLst>
          </p:cNvPr>
          <p:cNvSpPr>
            <a:spLocks noGrp="1"/>
          </p:cNvSpPr>
          <p:nvPr>
            <p:ph type="title"/>
          </p:nvPr>
        </p:nvSpPr>
        <p:spPr/>
        <p:txBody>
          <a:bodyPr/>
          <a:lstStyle/>
          <a:p>
            <a:r>
              <a:rPr lang="en-US" dirty="0"/>
              <a:t>M&amp;A vs Greenfield</a:t>
            </a:r>
          </a:p>
        </p:txBody>
      </p:sp>
      <p:pic>
        <p:nvPicPr>
          <p:cNvPr id="5" name="Content Placeholder 4">
            <a:extLst>
              <a:ext uri="{FF2B5EF4-FFF2-40B4-BE49-F238E27FC236}">
                <a16:creationId xmlns:a16="http://schemas.microsoft.com/office/drawing/2014/main" id="{03707B7A-C238-40B2-BA8C-38287C167A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3376" y="1422719"/>
            <a:ext cx="5985248" cy="4963024"/>
          </a:xfrm>
        </p:spPr>
      </p:pic>
      <p:sp>
        <p:nvSpPr>
          <p:cNvPr id="6" name="TextBox 5">
            <a:extLst>
              <a:ext uri="{FF2B5EF4-FFF2-40B4-BE49-F238E27FC236}">
                <a16:creationId xmlns:a16="http://schemas.microsoft.com/office/drawing/2014/main" id="{FC36D65E-2D73-4429-B777-CE89DC9C7E3D}"/>
              </a:ext>
            </a:extLst>
          </p:cNvPr>
          <p:cNvSpPr txBox="1"/>
          <p:nvPr/>
        </p:nvSpPr>
        <p:spPr>
          <a:xfrm>
            <a:off x="2586237" y="6429547"/>
            <a:ext cx="7019526" cy="307777"/>
          </a:xfrm>
          <a:prstGeom prst="rect">
            <a:avLst/>
          </a:prstGeom>
          <a:noFill/>
        </p:spPr>
        <p:txBody>
          <a:bodyPr wrap="square" rtlCol="0">
            <a:spAutoFit/>
          </a:bodyPr>
          <a:lstStyle/>
          <a:p>
            <a:pPr algn="ctr"/>
            <a:r>
              <a:rPr lang="en-US" sz="1400" dirty="0"/>
              <a:t>Source: </a:t>
            </a:r>
            <a:r>
              <a:rPr lang="en-US" sz="1400" dirty="0" err="1"/>
              <a:t>Meon</a:t>
            </a:r>
            <a:r>
              <a:rPr lang="en-US" sz="1400" dirty="0"/>
              <a:t>, 2011</a:t>
            </a:r>
          </a:p>
        </p:txBody>
      </p:sp>
    </p:spTree>
    <p:extLst>
      <p:ext uri="{BB962C8B-B14F-4D97-AF65-F5344CB8AC3E}">
        <p14:creationId xmlns:p14="http://schemas.microsoft.com/office/powerpoint/2010/main" val="4046470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B4A0-B027-4C72-8717-89670F1B177D}"/>
              </a:ext>
            </a:extLst>
          </p:cNvPr>
          <p:cNvSpPr>
            <a:spLocks noGrp="1"/>
          </p:cNvSpPr>
          <p:nvPr>
            <p:ph type="title"/>
          </p:nvPr>
        </p:nvSpPr>
        <p:spPr/>
        <p:txBody>
          <a:bodyPr/>
          <a:lstStyle/>
          <a:p>
            <a:r>
              <a:rPr lang="en-US" dirty="0"/>
              <a:t>FDI vs Portfolio investment</a:t>
            </a:r>
          </a:p>
        </p:txBody>
      </p:sp>
      <p:sp>
        <p:nvSpPr>
          <p:cNvPr id="3" name="Content Placeholder 2">
            <a:extLst>
              <a:ext uri="{FF2B5EF4-FFF2-40B4-BE49-F238E27FC236}">
                <a16:creationId xmlns:a16="http://schemas.microsoft.com/office/drawing/2014/main" id="{0C10CFCB-5EB2-4E0A-B31A-8EB879792FF0}"/>
              </a:ext>
            </a:extLst>
          </p:cNvPr>
          <p:cNvSpPr>
            <a:spLocks noGrp="1"/>
          </p:cNvSpPr>
          <p:nvPr>
            <p:ph idx="1"/>
          </p:nvPr>
        </p:nvSpPr>
        <p:spPr/>
        <p:txBody>
          <a:bodyPr anchor="ctr"/>
          <a:lstStyle/>
          <a:p>
            <a:pPr marL="0" indent="0" algn="just">
              <a:buNone/>
            </a:pPr>
            <a:r>
              <a:rPr lang="en-US" dirty="0"/>
              <a:t>A </a:t>
            </a:r>
            <a:r>
              <a:rPr lang="en-US" b="1" u="sng" dirty="0"/>
              <a:t>portfolio investment </a:t>
            </a:r>
            <a:r>
              <a:rPr lang="en-US" dirty="0"/>
              <a:t>is a hands-off or passive investment of securities in a portfolio, and it is made with the expectation of earning a return. This expected return is directly correlated with the investment's expected risk. Additional return calculations exist, such as the money-weighted return. It is a strategic investment process, while a tactical approach involves actively buying and selling securities over short time periods.</a:t>
            </a:r>
          </a:p>
          <a:p>
            <a:pPr marL="0" indent="0" algn="just">
              <a:buNone/>
            </a:pPr>
            <a:endParaRPr lang="en-US" dirty="0"/>
          </a:p>
          <a:p>
            <a:pPr marL="0" indent="0" algn="just">
              <a:buNone/>
            </a:pPr>
            <a:r>
              <a:rPr lang="en-US" dirty="0"/>
              <a:t>Portfolio investments ARE NOT FDI:</a:t>
            </a:r>
          </a:p>
          <a:p>
            <a:pPr lvl="1" algn="just"/>
            <a:r>
              <a:rPr lang="en-US" dirty="0"/>
              <a:t>No long term commitment</a:t>
            </a:r>
          </a:p>
          <a:p>
            <a:pPr lvl="1" algn="just"/>
            <a:r>
              <a:rPr lang="en-US" dirty="0"/>
              <a:t>No control, just speculation</a:t>
            </a:r>
          </a:p>
        </p:txBody>
      </p:sp>
    </p:spTree>
    <p:extLst>
      <p:ext uri="{BB962C8B-B14F-4D97-AF65-F5344CB8AC3E}">
        <p14:creationId xmlns:p14="http://schemas.microsoft.com/office/powerpoint/2010/main" val="317870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63E6-618E-458C-BD97-417FDF82AA35}"/>
              </a:ext>
            </a:extLst>
          </p:cNvPr>
          <p:cNvSpPr>
            <a:spLocks noGrp="1"/>
          </p:cNvSpPr>
          <p:nvPr>
            <p:ph type="title"/>
          </p:nvPr>
        </p:nvSpPr>
        <p:spPr/>
        <p:txBody>
          <a:bodyPr/>
          <a:lstStyle/>
          <a:p>
            <a:r>
              <a:rPr lang="en-US" dirty="0"/>
              <a:t>Issues in measuring FDI</a:t>
            </a:r>
          </a:p>
        </p:txBody>
      </p:sp>
      <p:sp>
        <p:nvSpPr>
          <p:cNvPr id="3" name="Content Placeholder 2">
            <a:extLst>
              <a:ext uri="{FF2B5EF4-FFF2-40B4-BE49-F238E27FC236}">
                <a16:creationId xmlns:a16="http://schemas.microsoft.com/office/drawing/2014/main" id="{72EAFE0A-12C9-4BDA-B96B-F210E76A6962}"/>
              </a:ext>
            </a:extLst>
          </p:cNvPr>
          <p:cNvSpPr>
            <a:spLocks noGrp="1"/>
          </p:cNvSpPr>
          <p:nvPr>
            <p:ph idx="1"/>
          </p:nvPr>
        </p:nvSpPr>
        <p:spPr/>
        <p:txBody>
          <a:bodyPr anchor="ctr"/>
          <a:lstStyle/>
          <a:p>
            <a:r>
              <a:rPr lang="en-US" dirty="0"/>
              <a:t>Complex definition:</a:t>
            </a:r>
          </a:p>
          <a:p>
            <a:pPr lvl="1"/>
            <a:r>
              <a:rPr lang="en-US" dirty="0"/>
              <a:t>Ultimate owner is not always clear</a:t>
            </a:r>
          </a:p>
          <a:p>
            <a:r>
              <a:rPr lang="en-US" dirty="0"/>
              <a:t>Hard to track</a:t>
            </a:r>
          </a:p>
          <a:p>
            <a:pPr lvl="1"/>
            <a:r>
              <a:rPr lang="en-US" dirty="0"/>
              <a:t>Domestic firms might try to exploit tax havens to reinvest money in their country</a:t>
            </a:r>
          </a:p>
          <a:p>
            <a:r>
              <a:rPr lang="en-US" dirty="0"/>
              <a:t>Many forms and many elements define FDI</a:t>
            </a:r>
          </a:p>
          <a:p>
            <a:pPr lvl="1"/>
            <a:r>
              <a:rPr lang="en-US" dirty="0"/>
              <a:t>The effects and implications of different types of investments might substantially differ. Not all forms of FDI have the same impact, nor the same determinants.</a:t>
            </a:r>
          </a:p>
          <a:p>
            <a:r>
              <a:rPr lang="en-US" dirty="0"/>
              <a:t>Sectoral decomposition</a:t>
            </a:r>
          </a:p>
          <a:p>
            <a:pPr lvl="1"/>
            <a:r>
              <a:rPr lang="en-US" dirty="0"/>
              <a:t>FDI are generally considered as beneficial for growth and economic development. But, not all sectors generate the same impacts.  </a:t>
            </a:r>
          </a:p>
          <a:p>
            <a:endParaRPr lang="en-US" dirty="0"/>
          </a:p>
        </p:txBody>
      </p:sp>
    </p:spTree>
    <p:extLst>
      <p:ext uri="{BB962C8B-B14F-4D97-AF65-F5344CB8AC3E}">
        <p14:creationId xmlns:p14="http://schemas.microsoft.com/office/powerpoint/2010/main" val="232088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EDA7-3AA6-41FA-91EC-EB00252DFD2D}"/>
              </a:ext>
            </a:extLst>
          </p:cNvPr>
          <p:cNvSpPr>
            <a:spLocks noGrp="1"/>
          </p:cNvSpPr>
          <p:nvPr>
            <p:ph type="title"/>
          </p:nvPr>
        </p:nvSpPr>
        <p:spPr/>
        <p:txBody>
          <a:bodyPr/>
          <a:lstStyle/>
          <a:p>
            <a:r>
              <a:rPr lang="en-US" dirty="0" err="1"/>
              <a:t>BoP</a:t>
            </a:r>
            <a:r>
              <a:rPr lang="en-US" dirty="0"/>
              <a:t> data vs Transactional FDI data</a:t>
            </a:r>
          </a:p>
        </p:txBody>
      </p:sp>
      <p:sp>
        <p:nvSpPr>
          <p:cNvPr id="3" name="Content Placeholder 2">
            <a:extLst>
              <a:ext uri="{FF2B5EF4-FFF2-40B4-BE49-F238E27FC236}">
                <a16:creationId xmlns:a16="http://schemas.microsoft.com/office/drawing/2014/main" id="{8C18C672-2EE7-47AC-9D63-073D8D5ADBAC}"/>
              </a:ext>
            </a:extLst>
          </p:cNvPr>
          <p:cNvSpPr>
            <a:spLocks noGrp="1"/>
          </p:cNvSpPr>
          <p:nvPr>
            <p:ph idx="1"/>
          </p:nvPr>
        </p:nvSpPr>
        <p:spPr/>
        <p:txBody>
          <a:bodyPr>
            <a:normAutofit fontScale="92500"/>
          </a:bodyPr>
          <a:lstStyle/>
          <a:p>
            <a:r>
              <a:rPr lang="en-US" dirty="0"/>
              <a:t>FDI statistics are extracted from </a:t>
            </a:r>
            <a:r>
              <a:rPr lang="en-US" dirty="0" err="1"/>
              <a:t>BoP</a:t>
            </a:r>
            <a:r>
              <a:rPr lang="en-US" dirty="0"/>
              <a:t> records. </a:t>
            </a:r>
          </a:p>
          <a:p>
            <a:pPr lvl="1"/>
            <a:r>
              <a:rPr lang="en-US" dirty="0"/>
              <a:t>Made up of various components</a:t>
            </a:r>
          </a:p>
          <a:p>
            <a:pPr lvl="1"/>
            <a:r>
              <a:rPr lang="en-US" dirty="0"/>
              <a:t>Often, cannot reconduct to ultimate ownership</a:t>
            </a:r>
          </a:p>
          <a:p>
            <a:pPr lvl="1"/>
            <a:r>
              <a:rPr lang="en-US" dirty="0"/>
              <a:t>Hard to distinguish between different types of FDI, </a:t>
            </a:r>
            <a:r>
              <a:rPr lang="en-US" dirty="0" err="1"/>
              <a:t>sor</a:t>
            </a:r>
            <a:r>
              <a:rPr lang="en-US" dirty="0"/>
              <a:t>, etc.</a:t>
            </a:r>
          </a:p>
          <a:p>
            <a:endParaRPr lang="en-US" dirty="0"/>
          </a:p>
          <a:p>
            <a:r>
              <a:rPr lang="en-US" dirty="0"/>
              <a:t>Some countries </a:t>
            </a:r>
            <a:r>
              <a:rPr lang="en-US" dirty="0" err="1"/>
              <a:t>startec</a:t>
            </a:r>
            <a:r>
              <a:rPr lang="en-US" dirty="0"/>
              <a:t> collecting data on domestic and foreign companies operating on their national territory (e.g. China, the US). But cannot be used for global analysis</a:t>
            </a:r>
          </a:p>
          <a:p>
            <a:endParaRPr lang="en-US" dirty="0"/>
          </a:p>
          <a:p>
            <a:r>
              <a:rPr lang="en-US" dirty="0"/>
              <a:t>Transactional FDI data</a:t>
            </a:r>
          </a:p>
          <a:p>
            <a:pPr lvl="1"/>
            <a:r>
              <a:rPr lang="en-US" dirty="0"/>
              <a:t>Record data on the single transactions and make plenty of information available</a:t>
            </a:r>
          </a:p>
          <a:p>
            <a:pPr lvl="1"/>
            <a:r>
              <a:rPr lang="en-US" dirty="0"/>
              <a:t>Allow to go back to the ultimate owner. </a:t>
            </a:r>
          </a:p>
          <a:p>
            <a:pPr lvl="1"/>
            <a:r>
              <a:rPr lang="en-US" dirty="0"/>
              <a:t>Only record the original transaction (do not have multiple components and do not count for disinvestments, reinvested earnings, etc.</a:t>
            </a:r>
          </a:p>
        </p:txBody>
      </p:sp>
    </p:spTree>
    <p:extLst>
      <p:ext uri="{BB962C8B-B14F-4D97-AF65-F5344CB8AC3E}">
        <p14:creationId xmlns:p14="http://schemas.microsoft.com/office/powerpoint/2010/main" val="87411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523A-BA8B-4965-A821-4A8013E99C06}"/>
              </a:ext>
            </a:extLst>
          </p:cNvPr>
          <p:cNvSpPr>
            <a:spLocks noGrp="1"/>
          </p:cNvSpPr>
          <p:nvPr>
            <p:ph type="title"/>
          </p:nvPr>
        </p:nvSpPr>
        <p:spPr/>
        <p:txBody>
          <a:bodyPr>
            <a:normAutofit/>
          </a:bodyPr>
          <a:lstStyle/>
          <a:p>
            <a:r>
              <a:rPr lang="en-US" dirty="0"/>
              <a:t>Characteristics of a FDI</a:t>
            </a:r>
          </a:p>
        </p:txBody>
      </p:sp>
      <p:sp>
        <p:nvSpPr>
          <p:cNvPr id="3" name="Content Placeholder 2">
            <a:extLst>
              <a:ext uri="{FF2B5EF4-FFF2-40B4-BE49-F238E27FC236}">
                <a16:creationId xmlns:a16="http://schemas.microsoft.com/office/drawing/2014/main" id="{7CC87AB1-6A1C-4D93-9B0D-FCF36C66CE7A}"/>
              </a:ext>
            </a:extLst>
          </p:cNvPr>
          <p:cNvSpPr>
            <a:spLocks noGrp="1"/>
          </p:cNvSpPr>
          <p:nvPr>
            <p:ph idx="1"/>
          </p:nvPr>
        </p:nvSpPr>
        <p:spPr/>
        <p:txBody>
          <a:bodyPr/>
          <a:lstStyle/>
          <a:p>
            <a:r>
              <a:rPr lang="en-US" dirty="0"/>
              <a:t>Durability</a:t>
            </a:r>
          </a:p>
          <a:p>
            <a:pPr lvl="1"/>
            <a:r>
              <a:rPr lang="en-US" dirty="0"/>
              <a:t>How to define a “lasting interest”?</a:t>
            </a:r>
          </a:p>
          <a:p>
            <a:r>
              <a:rPr lang="en-US" dirty="0"/>
              <a:t>Minimum Control</a:t>
            </a:r>
          </a:p>
          <a:p>
            <a:pPr lvl="1"/>
            <a:r>
              <a:rPr lang="en-US" dirty="0"/>
              <a:t>10% minimum </a:t>
            </a:r>
            <a:r>
              <a:rPr lang="en-US" u="sng" dirty="0"/>
              <a:t>voting</a:t>
            </a:r>
            <a:r>
              <a:rPr lang="en-US" dirty="0"/>
              <a:t> stock. BUT: many countries set a higher threshold</a:t>
            </a:r>
          </a:p>
          <a:p>
            <a:r>
              <a:rPr lang="en-US" dirty="0"/>
              <a:t>Nationality of the Enterprise</a:t>
            </a:r>
          </a:p>
          <a:p>
            <a:pPr lvl="1"/>
            <a:r>
              <a:rPr lang="en-US" dirty="0"/>
              <a:t>Problems related to round tripping</a:t>
            </a:r>
          </a:p>
          <a:p>
            <a:pPr lvl="1"/>
            <a:r>
              <a:rPr lang="en-US" dirty="0"/>
              <a:t>Problems related to global multinational corporations</a:t>
            </a:r>
          </a:p>
          <a:p>
            <a:pPr lvl="2"/>
            <a:r>
              <a:rPr lang="en-US" dirty="0"/>
              <a:t>QUEST TO DETECT ULTIMATE OWNERSHIP</a:t>
            </a:r>
          </a:p>
          <a:p>
            <a:r>
              <a:rPr lang="en-US" dirty="0"/>
              <a:t>Components</a:t>
            </a:r>
          </a:p>
          <a:p>
            <a:pPr lvl="1"/>
            <a:r>
              <a:rPr lang="en-US" dirty="0" err="1"/>
              <a:t>BoP</a:t>
            </a:r>
            <a:r>
              <a:rPr lang="en-US" dirty="0"/>
              <a:t> FDI figures usually do not include capital raised locally, which might be substantial in certain occurrences.</a:t>
            </a:r>
          </a:p>
        </p:txBody>
      </p:sp>
    </p:spTree>
    <p:extLst>
      <p:ext uri="{BB962C8B-B14F-4D97-AF65-F5344CB8AC3E}">
        <p14:creationId xmlns:p14="http://schemas.microsoft.com/office/powerpoint/2010/main" val="180217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455D5-AC3B-4A5B-BF31-FC468B2D9CC8}"/>
              </a:ext>
            </a:extLst>
          </p:cNvPr>
          <p:cNvSpPr>
            <a:spLocks noGrp="1"/>
          </p:cNvSpPr>
          <p:nvPr>
            <p:ph type="title"/>
          </p:nvPr>
        </p:nvSpPr>
        <p:spPr/>
        <p:txBody>
          <a:bodyPr/>
          <a:lstStyle/>
          <a:p>
            <a:r>
              <a:rPr lang="en-US" dirty="0"/>
              <a:t>Determinants of FDI</a:t>
            </a:r>
          </a:p>
        </p:txBody>
      </p:sp>
      <p:sp>
        <p:nvSpPr>
          <p:cNvPr id="5" name="Text Placeholder 4">
            <a:extLst>
              <a:ext uri="{FF2B5EF4-FFF2-40B4-BE49-F238E27FC236}">
                <a16:creationId xmlns:a16="http://schemas.microsoft.com/office/drawing/2014/main" id="{07724685-2CBC-4781-A0A4-4C276B8F2D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451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6A82B-F4F0-4B5A-8350-34C09A64ACD2}"/>
              </a:ext>
            </a:extLst>
          </p:cNvPr>
          <p:cNvSpPr>
            <a:spLocks noGrp="1"/>
          </p:cNvSpPr>
          <p:nvPr>
            <p:ph type="title"/>
          </p:nvPr>
        </p:nvSpPr>
        <p:spPr/>
        <p:txBody>
          <a:bodyPr/>
          <a:lstStyle/>
          <a:p>
            <a:r>
              <a:rPr lang="en-US" dirty="0"/>
              <a:t>A bit more detail</a:t>
            </a:r>
          </a:p>
        </p:txBody>
      </p:sp>
      <p:sp>
        <p:nvSpPr>
          <p:cNvPr id="5" name="Content Placeholder 4">
            <a:extLst>
              <a:ext uri="{FF2B5EF4-FFF2-40B4-BE49-F238E27FC236}">
                <a16:creationId xmlns:a16="http://schemas.microsoft.com/office/drawing/2014/main" id="{8D6441A2-DBF8-4D8F-BB5E-46ECDA9DD3C4}"/>
              </a:ext>
            </a:extLst>
          </p:cNvPr>
          <p:cNvSpPr>
            <a:spLocks noGrp="1"/>
          </p:cNvSpPr>
          <p:nvPr>
            <p:ph idx="1"/>
          </p:nvPr>
        </p:nvSpPr>
        <p:spPr/>
        <p:txBody>
          <a:bodyPr>
            <a:normAutofit/>
          </a:bodyPr>
          <a:lstStyle/>
          <a:p>
            <a:r>
              <a:rPr lang="en-US" dirty="0"/>
              <a:t>FDI are determined trade-offs:</a:t>
            </a:r>
          </a:p>
          <a:p>
            <a:pPr lvl="1"/>
            <a:r>
              <a:rPr lang="en-US" dirty="0"/>
              <a:t>Gains from accessing cheaper/different inputs, as opposed to costs of monitoring/transaction costs</a:t>
            </a:r>
          </a:p>
          <a:p>
            <a:pPr lvl="1"/>
            <a:endParaRPr lang="en-US" dirty="0"/>
          </a:p>
          <a:p>
            <a:r>
              <a:rPr lang="en-US" dirty="0"/>
              <a:t>BUT: what drives the costs? What factors determines the attractiveness of a country for a foreign MNC? (</a:t>
            </a:r>
            <a:r>
              <a:rPr lang="en-US" dirty="0" err="1"/>
              <a:t>Blonigen</a:t>
            </a:r>
            <a:r>
              <a:rPr lang="en-US" dirty="0"/>
              <a:t> and </a:t>
            </a:r>
            <a:r>
              <a:rPr lang="en-US" dirty="0" err="1"/>
              <a:t>Piguer</a:t>
            </a:r>
            <a:r>
              <a:rPr lang="en-US" dirty="0"/>
              <a:t>, 2014)</a:t>
            </a:r>
          </a:p>
          <a:p>
            <a:endParaRPr lang="en-US" dirty="0"/>
          </a:p>
          <a:p>
            <a:pPr lvl="1"/>
            <a:r>
              <a:rPr lang="en-US" dirty="0"/>
              <a:t>Institutional factors</a:t>
            </a:r>
          </a:p>
          <a:p>
            <a:pPr lvl="1"/>
            <a:r>
              <a:rPr lang="en-US" dirty="0"/>
              <a:t>Cultural Factors</a:t>
            </a:r>
          </a:p>
          <a:p>
            <a:pPr lvl="1"/>
            <a:r>
              <a:rPr lang="en-US" dirty="0"/>
              <a:t>Political Economy factors</a:t>
            </a:r>
          </a:p>
          <a:p>
            <a:pPr lvl="1"/>
            <a:r>
              <a:rPr lang="en-US" dirty="0"/>
              <a:t>Geography</a:t>
            </a:r>
          </a:p>
          <a:p>
            <a:pPr lvl="1"/>
            <a:r>
              <a:rPr lang="en-US" dirty="0"/>
              <a:t>Infrastructural factors</a:t>
            </a:r>
          </a:p>
        </p:txBody>
      </p:sp>
    </p:spTree>
    <p:extLst>
      <p:ext uri="{BB962C8B-B14F-4D97-AF65-F5344CB8AC3E}">
        <p14:creationId xmlns:p14="http://schemas.microsoft.com/office/powerpoint/2010/main" val="182928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2422-FA61-4F98-B596-F1CB993208EA}"/>
              </a:ext>
            </a:extLst>
          </p:cNvPr>
          <p:cNvSpPr>
            <a:spLocks noGrp="1"/>
          </p:cNvSpPr>
          <p:nvPr>
            <p:ph type="title"/>
          </p:nvPr>
        </p:nvSpPr>
        <p:spPr/>
        <p:txBody>
          <a:bodyPr/>
          <a:lstStyle/>
          <a:p>
            <a:r>
              <a:rPr lang="en-US" dirty="0"/>
              <a:t>Institutional Determinants of FDI</a:t>
            </a:r>
          </a:p>
        </p:txBody>
      </p:sp>
      <p:sp>
        <p:nvSpPr>
          <p:cNvPr id="3" name="Content Placeholder 2">
            <a:extLst>
              <a:ext uri="{FF2B5EF4-FFF2-40B4-BE49-F238E27FC236}">
                <a16:creationId xmlns:a16="http://schemas.microsoft.com/office/drawing/2014/main" id="{DACC6055-F34D-444B-8F29-2F0F1D5B80BC}"/>
              </a:ext>
            </a:extLst>
          </p:cNvPr>
          <p:cNvSpPr>
            <a:spLocks noGrp="1"/>
          </p:cNvSpPr>
          <p:nvPr>
            <p:ph idx="1"/>
          </p:nvPr>
        </p:nvSpPr>
        <p:spPr/>
        <p:txBody>
          <a:bodyPr/>
          <a:lstStyle/>
          <a:p>
            <a:r>
              <a:rPr lang="en-US" dirty="0"/>
              <a:t>Sound institutional conditions at destination increases a country attractiveness</a:t>
            </a:r>
          </a:p>
          <a:p>
            <a:pPr lvl="1"/>
            <a:r>
              <a:rPr lang="en-US" dirty="0"/>
              <a:t>Corruption</a:t>
            </a:r>
          </a:p>
          <a:p>
            <a:pPr lvl="1"/>
            <a:r>
              <a:rPr lang="en-US" dirty="0"/>
              <a:t>Bureaucracy and Red Tape</a:t>
            </a:r>
          </a:p>
          <a:p>
            <a:pPr lvl="2"/>
            <a:r>
              <a:rPr lang="en-US" dirty="0"/>
              <a:t>Time to open new economic activities</a:t>
            </a:r>
          </a:p>
          <a:p>
            <a:pPr lvl="1"/>
            <a:r>
              <a:rPr lang="en-US" dirty="0"/>
              <a:t>Certainty of laws</a:t>
            </a:r>
          </a:p>
          <a:p>
            <a:pPr lvl="1"/>
            <a:r>
              <a:rPr lang="en-US" dirty="0"/>
              <a:t>Regulations</a:t>
            </a:r>
          </a:p>
          <a:p>
            <a:pPr lvl="1"/>
            <a:r>
              <a:rPr lang="en-US" dirty="0"/>
              <a:t>Contract enforcement </a:t>
            </a:r>
          </a:p>
          <a:p>
            <a:pPr marL="0" indent="0" algn="ctr">
              <a:buNone/>
            </a:pPr>
            <a:r>
              <a:rPr lang="en-US" dirty="0">
                <a:hlinkClick r:id="rId2"/>
              </a:rPr>
              <a:t>DOING BUSINESS</a:t>
            </a:r>
            <a:endParaRPr lang="en-US" dirty="0"/>
          </a:p>
          <a:p>
            <a:pPr marL="0" indent="0">
              <a:buNone/>
            </a:pPr>
            <a:endParaRPr lang="en-US" dirty="0"/>
          </a:p>
          <a:p>
            <a:pPr marL="0" indent="0">
              <a:buNone/>
            </a:pPr>
            <a:r>
              <a:rPr lang="en-US" dirty="0"/>
              <a:t>These factors reduces transaction costs and make it easier for MNC (but also for domestic firms…) to establish economic activities and make them profitable </a:t>
            </a:r>
          </a:p>
          <a:p>
            <a:pPr lvl="1"/>
            <a:endParaRPr lang="en-US" dirty="0"/>
          </a:p>
        </p:txBody>
      </p:sp>
    </p:spTree>
    <p:extLst>
      <p:ext uri="{BB962C8B-B14F-4D97-AF65-F5344CB8AC3E}">
        <p14:creationId xmlns:p14="http://schemas.microsoft.com/office/powerpoint/2010/main" val="1603578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2A98-6DE1-491A-A4D3-2542C97FC4D1}"/>
              </a:ext>
            </a:extLst>
          </p:cNvPr>
          <p:cNvSpPr>
            <a:spLocks noGrp="1"/>
          </p:cNvSpPr>
          <p:nvPr>
            <p:ph type="title"/>
          </p:nvPr>
        </p:nvSpPr>
        <p:spPr/>
        <p:txBody>
          <a:bodyPr>
            <a:normAutofit/>
          </a:bodyPr>
          <a:lstStyle/>
          <a:p>
            <a:r>
              <a:rPr lang="en-US" dirty="0"/>
              <a:t>Cultural Determinants of FDI</a:t>
            </a:r>
          </a:p>
        </p:txBody>
      </p:sp>
      <p:sp>
        <p:nvSpPr>
          <p:cNvPr id="3" name="Content Placeholder 2">
            <a:extLst>
              <a:ext uri="{FF2B5EF4-FFF2-40B4-BE49-F238E27FC236}">
                <a16:creationId xmlns:a16="http://schemas.microsoft.com/office/drawing/2014/main" id="{65D5DF61-7759-4E75-B6C6-FC1ABBFB020C}"/>
              </a:ext>
            </a:extLst>
          </p:cNvPr>
          <p:cNvSpPr>
            <a:spLocks noGrp="1"/>
          </p:cNvSpPr>
          <p:nvPr>
            <p:ph idx="1"/>
          </p:nvPr>
        </p:nvSpPr>
        <p:spPr/>
        <p:txBody>
          <a:bodyPr anchor="ctr"/>
          <a:lstStyle/>
          <a:p>
            <a:pPr marL="0" indent="0" algn="just">
              <a:buNone/>
            </a:pPr>
            <a:r>
              <a:rPr lang="en-US" dirty="0"/>
              <a:t>A MNC might also find more convenient (everything else equal) to set up a new economic activity (plant, but also an acquisition) in places where it is easier to interact, or where the work ethic is believed to favor the new activity </a:t>
            </a:r>
          </a:p>
          <a:p>
            <a:pPr marL="0" indent="0">
              <a:buNone/>
            </a:pPr>
            <a:r>
              <a:rPr lang="en-US" dirty="0"/>
              <a:t>	</a:t>
            </a:r>
          </a:p>
          <a:p>
            <a:pPr lvl="1"/>
            <a:r>
              <a:rPr lang="en-US" dirty="0"/>
              <a:t>Role of different religion (</a:t>
            </a:r>
            <a:r>
              <a:rPr lang="en-US" dirty="0" err="1"/>
              <a:t>Horgueux</a:t>
            </a:r>
            <a:r>
              <a:rPr lang="en-US" dirty="0"/>
              <a:t>, 2011); Protestant Ethic (</a:t>
            </a:r>
            <a:r>
              <a:rPr lang="en-US" dirty="0" err="1"/>
              <a:t>Spater</a:t>
            </a:r>
            <a:r>
              <a:rPr lang="en-US" dirty="0"/>
              <a:t> and </a:t>
            </a:r>
            <a:r>
              <a:rPr lang="en-US" dirty="0" err="1"/>
              <a:t>Travnik</a:t>
            </a:r>
            <a:r>
              <a:rPr lang="en-US" dirty="0"/>
              <a:t>, 2019)</a:t>
            </a:r>
          </a:p>
          <a:p>
            <a:pPr lvl="1"/>
            <a:r>
              <a:rPr lang="en-US" dirty="0"/>
              <a:t>Role of Language (Feng et al, 2019; Melitz and </a:t>
            </a:r>
            <a:r>
              <a:rPr lang="en-US" dirty="0" err="1"/>
              <a:t>Toubal</a:t>
            </a:r>
            <a:r>
              <a:rPr lang="en-US" dirty="0"/>
              <a:t>, 2014)</a:t>
            </a:r>
          </a:p>
          <a:p>
            <a:pPr lvl="1"/>
            <a:r>
              <a:rPr lang="en-US" dirty="0"/>
              <a:t>Trust (</a:t>
            </a:r>
            <a:r>
              <a:rPr lang="en-US" dirty="0" err="1"/>
              <a:t>Guiso</a:t>
            </a:r>
            <a:r>
              <a:rPr lang="en-US" dirty="0"/>
              <a:t> et al, 2009; Spring and Grossman, 2013)</a:t>
            </a:r>
          </a:p>
          <a:p>
            <a:pPr lvl="1"/>
            <a:r>
              <a:rPr lang="en-US" dirty="0"/>
              <a:t>Role of Tastes (</a:t>
            </a:r>
            <a:r>
              <a:rPr lang="en-US" dirty="0" err="1"/>
              <a:t>Felbermayr</a:t>
            </a:r>
            <a:r>
              <a:rPr lang="en-US" dirty="0"/>
              <a:t> and </a:t>
            </a:r>
            <a:r>
              <a:rPr lang="en-US" dirty="0" err="1"/>
              <a:t>Toubal</a:t>
            </a:r>
            <a:r>
              <a:rPr lang="en-US" dirty="0"/>
              <a:t>, 2014; Fiorini et al, 2018) </a:t>
            </a:r>
          </a:p>
          <a:p>
            <a:pPr lvl="1"/>
            <a:r>
              <a:rPr lang="en-US" dirty="0"/>
              <a:t>Migrants Networks (</a:t>
            </a:r>
            <a:r>
              <a:rPr lang="en-US" dirty="0" err="1"/>
              <a:t>Flisi</a:t>
            </a:r>
            <a:r>
              <a:rPr lang="en-US" dirty="0"/>
              <a:t> and Murat, 2011; </a:t>
            </a:r>
            <a:r>
              <a:rPr lang="en-US" dirty="0" err="1"/>
              <a:t>Burchardi</a:t>
            </a:r>
            <a:r>
              <a:rPr lang="en-US" dirty="0"/>
              <a:t> et al, 2018; Paniagua et al, 2019)</a:t>
            </a:r>
          </a:p>
          <a:p>
            <a:pPr lvl="1"/>
            <a:r>
              <a:rPr lang="en-US" dirty="0"/>
              <a:t>And many other</a:t>
            </a:r>
          </a:p>
          <a:p>
            <a:pPr lvl="1"/>
            <a:endParaRPr lang="en-US" dirty="0"/>
          </a:p>
        </p:txBody>
      </p:sp>
    </p:spTree>
    <p:extLst>
      <p:ext uri="{BB962C8B-B14F-4D97-AF65-F5344CB8AC3E}">
        <p14:creationId xmlns:p14="http://schemas.microsoft.com/office/powerpoint/2010/main" val="265550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2965-56A0-4DF2-AA3A-9BECCDF31614}"/>
              </a:ext>
            </a:extLst>
          </p:cNvPr>
          <p:cNvSpPr>
            <a:spLocks noGrp="1"/>
          </p:cNvSpPr>
          <p:nvPr>
            <p:ph type="title"/>
          </p:nvPr>
        </p:nvSpPr>
        <p:spPr/>
        <p:txBody>
          <a:bodyPr/>
          <a:lstStyle/>
          <a:p>
            <a:r>
              <a:rPr lang="en-US" dirty="0"/>
              <a:t>Political economy factors</a:t>
            </a:r>
          </a:p>
        </p:txBody>
      </p:sp>
      <p:sp>
        <p:nvSpPr>
          <p:cNvPr id="3" name="Content Placeholder 2">
            <a:extLst>
              <a:ext uri="{FF2B5EF4-FFF2-40B4-BE49-F238E27FC236}">
                <a16:creationId xmlns:a16="http://schemas.microsoft.com/office/drawing/2014/main" id="{0D8D74E9-3846-4F02-ACDA-050E6B58E471}"/>
              </a:ext>
            </a:extLst>
          </p:cNvPr>
          <p:cNvSpPr>
            <a:spLocks noGrp="1"/>
          </p:cNvSpPr>
          <p:nvPr>
            <p:ph idx="1"/>
          </p:nvPr>
        </p:nvSpPr>
        <p:spPr/>
        <p:txBody>
          <a:bodyPr anchor="ctr"/>
          <a:lstStyle/>
          <a:p>
            <a:pPr marL="0" indent="0">
              <a:buNone/>
            </a:pPr>
            <a:r>
              <a:rPr lang="en-US" dirty="0"/>
              <a:t>Many countries are often willing to attract FDI, actively promoting schemes to favor foreign firms</a:t>
            </a:r>
          </a:p>
          <a:p>
            <a:pPr marL="0" indent="0">
              <a:buNone/>
            </a:pPr>
            <a:endParaRPr lang="en-US" dirty="0"/>
          </a:p>
          <a:p>
            <a:pPr lvl="1"/>
            <a:r>
              <a:rPr lang="en-US" dirty="0"/>
              <a:t>Incentives scheme</a:t>
            </a:r>
          </a:p>
          <a:p>
            <a:pPr lvl="1"/>
            <a:r>
              <a:rPr lang="en-US" dirty="0"/>
              <a:t>Tax Reduction (</a:t>
            </a:r>
            <a:r>
              <a:rPr lang="en-US" dirty="0" err="1"/>
              <a:t>Benassy-Quere</a:t>
            </a:r>
            <a:r>
              <a:rPr lang="en-US" dirty="0"/>
              <a:t> et al, 2005; </a:t>
            </a:r>
            <a:r>
              <a:rPr lang="en-US" dirty="0">
                <a:hlinkClick r:id="rId3"/>
              </a:rPr>
              <a:t>OECD, 2007</a:t>
            </a:r>
            <a:r>
              <a:rPr lang="en-US" dirty="0"/>
              <a:t>; </a:t>
            </a:r>
            <a:r>
              <a:rPr lang="en-US" dirty="0">
                <a:hlinkClick r:id="rId4"/>
              </a:rPr>
              <a:t>OECD, 2019</a:t>
            </a:r>
            <a:r>
              <a:rPr lang="en-US" dirty="0"/>
              <a:t>)</a:t>
            </a:r>
          </a:p>
          <a:p>
            <a:pPr lvl="1"/>
            <a:r>
              <a:rPr lang="en-US" dirty="0"/>
              <a:t>Active industrial planning (</a:t>
            </a:r>
            <a:r>
              <a:rPr lang="en-US" dirty="0" err="1"/>
              <a:t>Buzdegan</a:t>
            </a:r>
            <a:r>
              <a:rPr lang="en-US" dirty="0"/>
              <a:t> and </a:t>
            </a:r>
            <a:r>
              <a:rPr lang="en-US" dirty="0" err="1"/>
              <a:t>Tuselmann</a:t>
            </a:r>
            <a:r>
              <a:rPr lang="en-US" dirty="0"/>
              <a:t>, 2018)</a:t>
            </a:r>
          </a:p>
          <a:p>
            <a:pPr lvl="1"/>
            <a:r>
              <a:rPr lang="en-US" dirty="0"/>
              <a:t>Creation of Special Economic Zones (e.g. Italy in Campania, Chinese SEZ in many coastal areas) (UNCTAD, 2019)</a:t>
            </a:r>
          </a:p>
          <a:p>
            <a:pPr lvl="1"/>
            <a:r>
              <a:rPr lang="en-US" dirty="0"/>
              <a:t>Regional Agreements, Bilateral Investment Treaties, Free Trade Agreements</a:t>
            </a:r>
          </a:p>
          <a:p>
            <a:pPr marL="274320" lvl="1" indent="0">
              <a:buNone/>
            </a:pPr>
            <a:endParaRPr lang="en-US" dirty="0"/>
          </a:p>
        </p:txBody>
      </p:sp>
    </p:spTree>
    <p:extLst>
      <p:ext uri="{BB962C8B-B14F-4D97-AF65-F5344CB8AC3E}">
        <p14:creationId xmlns:p14="http://schemas.microsoft.com/office/powerpoint/2010/main" val="299210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A1B7-653F-4EE9-B897-1C77B8A345A5}"/>
              </a:ext>
            </a:extLst>
          </p:cNvPr>
          <p:cNvSpPr>
            <a:spLocks noGrp="1"/>
          </p:cNvSpPr>
          <p:nvPr>
            <p:ph type="title"/>
          </p:nvPr>
        </p:nvSpPr>
        <p:spPr/>
        <p:txBody>
          <a:bodyPr/>
          <a:lstStyle/>
          <a:p>
            <a:r>
              <a:rPr lang="en-US" dirty="0"/>
              <a:t>Key concept:</a:t>
            </a:r>
          </a:p>
        </p:txBody>
      </p:sp>
      <p:sp>
        <p:nvSpPr>
          <p:cNvPr id="3" name="Content Placeholder 2">
            <a:extLst>
              <a:ext uri="{FF2B5EF4-FFF2-40B4-BE49-F238E27FC236}">
                <a16:creationId xmlns:a16="http://schemas.microsoft.com/office/drawing/2014/main" id="{1103646A-8B8B-41E4-8547-7F1E64364FD1}"/>
              </a:ext>
            </a:extLst>
          </p:cNvPr>
          <p:cNvSpPr>
            <a:spLocks noGrp="1"/>
          </p:cNvSpPr>
          <p:nvPr>
            <p:ph idx="1"/>
          </p:nvPr>
        </p:nvSpPr>
        <p:spPr/>
        <p:txBody>
          <a:bodyPr anchor="ctr">
            <a:normAutofit/>
          </a:bodyPr>
          <a:lstStyle/>
          <a:p>
            <a:pPr marL="0" indent="0" algn="ctr">
              <a:buNone/>
            </a:pPr>
            <a:r>
              <a:rPr lang="en-US" sz="4000" dirty="0"/>
              <a:t>HETEROGENEITY!</a:t>
            </a:r>
          </a:p>
        </p:txBody>
      </p:sp>
    </p:spTree>
    <p:extLst>
      <p:ext uri="{BB962C8B-B14F-4D97-AF65-F5344CB8AC3E}">
        <p14:creationId xmlns:p14="http://schemas.microsoft.com/office/powerpoint/2010/main" val="231542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AC53-9CF6-442E-9564-CFEB4188C62C}"/>
              </a:ext>
            </a:extLst>
          </p:cNvPr>
          <p:cNvSpPr>
            <a:spLocks noGrp="1"/>
          </p:cNvSpPr>
          <p:nvPr>
            <p:ph type="title"/>
          </p:nvPr>
        </p:nvSpPr>
        <p:spPr/>
        <p:txBody>
          <a:bodyPr/>
          <a:lstStyle/>
          <a:p>
            <a:r>
              <a:rPr lang="en-US" dirty="0"/>
              <a:t>Special Economic Zones: a rising phenomenon</a:t>
            </a:r>
          </a:p>
        </p:txBody>
      </p:sp>
      <p:pic>
        <p:nvPicPr>
          <p:cNvPr id="5" name="Content Placeholder 4">
            <a:extLst>
              <a:ext uri="{FF2B5EF4-FFF2-40B4-BE49-F238E27FC236}">
                <a16:creationId xmlns:a16="http://schemas.microsoft.com/office/drawing/2014/main" id="{F7A7AB28-317B-481B-8443-EEB47B30F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566" y="1524000"/>
            <a:ext cx="7334867" cy="5212060"/>
          </a:xfrm>
        </p:spPr>
      </p:pic>
    </p:spTree>
    <p:extLst>
      <p:ext uri="{BB962C8B-B14F-4D97-AF65-F5344CB8AC3E}">
        <p14:creationId xmlns:p14="http://schemas.microsoft.com/office/powerpoint/2010/main" val="1465355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F89-3EC4-4758-B1F2-56E566B03146}"/>
              </a:ext>
            </a:extLst>
          </p:cNvPr>
          <p:cNvSpPr>
            <a:spLocks noGrp="1"/>
          </p:cNvSpPr>
          <p:nvPr>
            <p:ph type="title"/>
          </p:nvPr>
        </p:nvSpPr>
        <p:spPr/>
        <p:txBody>
          <a:bodyPr/>
          <a:lstStyle/>
          <a:p>
            <a:r>
              <a:rPr lang="en-US" dirty="0"/>
              <a:t>What issues arise?</a:t>
            </a:r>
          </a:p>
        </p:txBody>
      </p:sp>
      <p:sp>
        <p:nvSpPr>
          <p:cNvPr id="3" name="Content Placeholder 2">
            <a:extLst>
              <a:ext uri="{FF2B5EF4-FFF2-40B4-BE49-F238E27FC236}">
                <a16:creationId xmlns:a16="http://schemas.microsoft.com/office/drawing/2014/main" id="{36C6F032-9AF3-4ADA-A56A-762624AE53D4}"/>
              </a:ext>
            </a:extLst>
          </p:cNvPr>
          <p:cNvSpPr>
            <a:spLocks noGrp="1"/>
          </p:cNvSpPr>
          <p:nvPr>
            <p:ph idx="1"/>
          </p:nvPr>
        </p:nvSpPr>
        <p:spPr/>
        <p:txBody>
          <a:bodyPr anchor="ctr"/>
          <a:lstStyle/>
          <a:p>
            <a:pPr marL="0" indent="0">
              <a:buNone/>
            </a:pPr>
            <a:r>
              <a:rPr lang="en-US" dirty="0"/>
              <a:t>The world wide decline in FDI triggered a rat-race to attract FDI in many developing and transition economies</a:t>
            </a:r>
          </a:p>
          <a:p>
            <a:pPr marL="0" indent="0">
              <a:buNone/>
            </a:pPr>
            <a:r>
              <a:rPr lang="en-US" dirty="0"/>
              <a:t>For instance on</a:t>
            </a:r>
          </a:p>
          <a:p>
            <a:pPr marL="0" indent="0">
              <a:buNone/>
            </a:pPr>
            <a:endParaRPr lang="en-US" dirty="0"/>
          </a:p>
          <a:p>
            <a:pPr lvl="1"/>
            <a:r>
              <a:rPr lang="en-US" dirty="0"/>
              <a:t>Taxation</a:t>
            </a:r>
          </a:p>
          <a:p>
            <a:pPr lvl="1"/>
            <a:r>
              <a:rPr lang="en-US" dirty="0"/>
              <a:t>Environmental Regulation</a:t>
            </a:r>
          </a:p>
          <a:p>
            <a:pPr lvl="1"/>
            <a:r>
              <a:rPr lang="en-US" dirty="0"/>
              <a:t>Concession</a:t>
            </a:r>
          </a:p>
        </p:txBody>
      </p:sp>
    </p:spTree>
    <p:extLst>
      <p:ext uri="{BB962C8B-B14F-4D97-AF65-F5344CB8AC3E}">
        <p14:creationId xmlns:p14="http://schemas.microsoft.com/office/powerpoint/2010/main" val="2648300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A07D-0F8C-4348-A8A9-3E24EBE4F0DC}"/>
              </a:ext>
            </a:extLst>
          </p:cNvPr>
          <p:cNvSpPr>
            <a:spLocks noGrp="1"/>
          </p:cNvSpPr>
          <p:nvPr>
            <p:ph type="title"/>
          </p:nvPr>
        </p:nvSpPr>
        <p:spPr/>
        <p:txBody>
          <a:bodyPr/>
          <a:lstStyle/>
          <a:p>
            <a:r>
              <a:rPr lang="en-US" dirty="0"/>
              <a:t>Geographic Factors</a:t>
            </a:r>
          </a:p>
        </p:txBody>
      </p:sp>
      <p:sp>
        <p:nvSpPr>
          <p:cNvPr id="3" name="Content Placeholder 2">
            <a:extLst>
              <a:ext uri="{FF2B5EF4-FFF2-40B4-BE49-F238E27FC236}">
                <a16:creationId xmlns:a16="http://schemas.microsoft.com/office/drawing/2014/main" id="{5DBBA5F8-8450-49EE-91F8-043AD6112FDB}"/>
              </a:ext>
            </a:extLst>
          </p:cNvPr>
          <p:cNvSpPr>
            <a:spLocks noGrp="1"/>
          </p:cNvSpPr>
          <p:nvPr>
            <p:ph idx="1"/>
          </p:nvPr>
        </p:nvSpPr>
        <p:spPr/>
        <p:txBody>
          <a:bodyPr anchor="ctr"/>
          <a:lstStyle/>
          <a:p>
            <a:pPr marL="0" indent="0">
              <a:buNone/>
            </a:pPr>
            <a:r>
              <a:rPr lang="en-US" dirty="0"/>
              <a:t>Investments benefit also from the suitable environmental and geographic conditions.</a:t>
            </a:r>
          </a:p>
          <a:p>
            <a:pPr lvl="1"/>
            <a:r>
              <a:rPr lang="en-US" dirty="0"/>
              <a:t>Market Access (</a:t>
            </a:r>
            <a:r>
              <a:rPr lang="en-US" dirty="0" err="1"/>
              <a:t>Fugazza</a:t>
            </a:r>
            <a:r>
              <a:rPr lang="en-US" dirty="0"/>
              <a:t> and </a:t>
            </a:r>
            <a:r>
              <a:rPr lang="en-US" dirty="0" err="1"/>
              <a:t>Trentini</a:t>
            </a:r>
            <a:r>
              <a:rPr lang="en-US" dirty="0"/>
              <a:t>, 2014)</a:t>
            </a:r>
          </a:p>
          <a:p>
            <a:pPr lvl="1"/>
            <a:r>
              <a:rPr lang="en-US" dirty="0"/>
              <a:t>Access to the sea (</a:t>
            </a:r>
            <a:r>
              <a:rPr lang="en-US" dirty="0" err="1"/>
              <a:t>Ulzii-Ochir</a:t>
            </a:r>
            <a:r>
              <a:rPr lang="en-US" dirty="0"/>
              <a:t>, 2019)</a:t>
            </a:r>
          </a:p>
          <a:p>
            <a:pPr lvl="1"/>
            <a:r>
              <a:rPr lang="en-US" dirty="0"/>
              <a:t>Hydrography and Mountain Ranges (</a:t>
            </a:r>
            <a:r>
              <a:rPr lang="en-US" dirty="0" err="1"/>
              <a:t>Jaiblay</a:t>
            </a:r>
            <a:r>
              <a:rPr lang="en-US" dirty="0"/>
              <a:t> and </a:t>
            </a:r>
            <a:r>
              <a:rPr lang="en-US" dirty="0" err="1"/>
              <a:t>Shenai</a:t>
            </a:r>
            <a:r>
              <a:rPr lang="en-US" dirty="0"/>
              <a:t>, 2019)</a:t>
            </a:r>
          </a:p>
          <a:p>
            <a:pPr lvl="1"/>
            <a:r>
              <a:rPr lang="en-US" dirty="0"/>
              <a:t>Availability of Resources (</a:t>
            </a:r>
            <a:r>
              <a:rPr lang="en-US" dirty="0" err="1"/>
              <a:t>Aleksynska</a:t>
            </a:r>
            <a:r>
              <a:rPr lang="en-US" dirty="0"/>
              <a:t> and </a:t>
            </a:r>
            <a:r>
              <a:rPr lang="en-US" dirty="0" err="1"/>
              <a:t>Havrlylchyk</a:t>
            </a:r>
            <a:r>
              <a:rPr lang="en-US" dirty="0"/>
              <a:t>, 2013)</a:t>
            </a:r>
          </a:p>
          <a:p>
            <a:endParaRPr lang="en-US" dirty="0"/>
          </a:p>
          <a:p>
            <a:pPr marL="0" indent="0">
              <a:buNone/>
            </a:pPr>
            <a:r>
              <a:rPr lang="en-US" dirty="0"/>
              <a:t>But also </a:t>
            </a:r>
          </a:p>
          <a:p>
            <a:pPr marL="0" indent="0">
              <a:buNone/>
            </a:pPr>
            <a:endParaRPr lang="en-US" dirty="0"/>
          </a:p>
          <a:p>
            <a:r>
              <a:rPr lang="en-US" dirty="0"/>
              <a:t>Longitude (Stein and </a:t>
            </a:r>
            <a:r>
              <a:rPr lang="en-US" dirty="0" err="1"/>
              <a:t>Daude</a:t>
            </a:r>
            <a:r>
              <a:rPr lang="en-US" dirty="0"/>
              <a:t>, 2007; </a:t>
            </a:r>
            <a:r>
              <a:rPr lang="en-US" dirty="0" err="1"/>
              <a:t>Marjit</a:t>
            </a:r>
            <a:r>
              <a:rPr lang="en-US" dirty="0"/>
              <a:t> and Mandal, 2016)</a:t>
            </a:r>
          </a:p>
        </p:txBody>
      </p:sp>
    </p:spTree>
    <p:extLst>
      <p:ext uri="{BB962C8B-B14F-4D97-AF65-F5344CB8AC3E}">
        <p14:creationId xmlns:p14="http://schemas.microsoft.com/office/powerpoint/2010/main" val="107647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4329-79E2-4930-9885-2EA62BC5E5B9}"/>
              </a:ext>
            </a:extLst>
          </p:cNvPr>
          <p:cNvSpPr>
            <a:spLocks noGrp="1"/>
          </p:cNvSpPr>
          <p:nvPr>
            <p:ph type="title"/>
          </p:nvPr>
        </p:nvSpPr>
        <p:spPr/>
        <p:txBody>
          <a:bodyPr/>
          <a:lstStyle/>
          <a:p>
            <a:r>
              <a:rPr lang="en-US" dirty="0"/>
              <a:t>Infrastructures matters</a:t>
            </a:r>
          </a:p>
        </p:txBody>
      </p:sp>
      <p:sp>
        <p:nvSpPr>
          <p:cNvPr id="3" name="Content Placeholder 2">
            <a:extLst>
              <a:ext uri="{FF2B5EF4-FFF2-40B4-BE49-F238E27FC236}">
                <a16:creationId xmlns:a16="http://schemas.microsoft.com/office/drawing/2014/main" id="{39AF10EF-7899-4166-8B09-BF2A1B468D86}"/>
              </a:ext>
            </a:extLst>
          </p:cNvPr>
          <p:cNvSpPr>
            <a:spLocks noGrp="1"/>
          </p:cNvSpPr>
          <p:nvPr>
            <p:ph idx="1"/>
          </p:nvPr>
        </p:nvSpPr>
        <p:spPr/>
        <p:txBody>
          <a:bodyPr/>
          <a:lstStyle/>
          <a:p>
            <a:r>
              <a:rPr lang="en-US" dirty="0"/>
              <a:t>The infrastructure allow firms to unfold their economic potential and improve connectivity</a:t>
            </a:r>
          </a:p>
          <a:p>
            <a:endParaRPr lang="en-US" dirty="0"/>
          </a:p>
          <a:p>
            <a:r>
              <a:rPr lang="en-US" dirty="0"/>
              <a:t>Roads (co-determines market access)</a:t>
            </a:r>
          </a:p>
          <a:p>
            <a:r>
              <a:rPr lang="en-US" dirty="0"/>
              <a:t>Ports and Large airport</a:t>
            </a:r>
          </a:p>
          <a:p>
            <a:r>
              <a:rPr lang="en-US" dirty="0"/>
              <a:t>Railroad</a:t>
            </a:r>
          </a:p>
          <a:p>
            <a:pPr marL="0" indent="0">
              <a:buNone/>
            </a:pPr>
            <a:endParaRPr lang="en-US" dirty="0"/>
          </a:p>
          <a:p>
            <a:pPr marL="0" indent="0" algn="ctr">
              <a:buNone/>
            </a:pPr>
            <a:r>
              <a:rPr lang="en-US" dirty="0"/>
              <a:t>(e.g. Fernandez and Joseph, 2016 on the rise of </a:t>
            </a:r>
            <a:r>
              <a:rPr lang="en-US" dirty="0" err="1"/>
              <a:t>Quatar</a:t>
            </a:r>
            <a:r>
              <a:rPr lang="en-US" dirty="0"/>
              <a:t> and state-led infrastructure development)</a:t>
            </a:r>
          </a:p>
        </p:txBody>
      </p:sp>
    </p:spTree>
    <p:extLst>
      <p:ext uri="{BB962C8B-B14F-4D97-AF65-F5344CB8AC3E}">
        <p14:creationId xmlns:p14="http://schemas.microsoft.com/office/powerpoint/2010/main" val="1343167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E77FC-3356-437E-9DB7-50D7F6AAE334}"/>
              </a:ext>
            </a:extLst>
          </p:cNvPr>
          <p:cNvSpPr>
            <a:spLocks noGrp="1"/>
          </p:cNvSpPr>
          <p:nvPr>
            <p:ph type="title"/>
          </p:nvPr>
        </p:nvSpPr>
        <p:spPr/>
        <p:txBody>
          <a:bodyPr/>
          <a:lstStyle/>
          <a:p>
            <a:r>
              <a:rPr lang="en-US" dirty="0"/>
              <a:t>Impacts of FDI on source and destination countries</a:t>
            </a:r>
          </a:p>
        </p:txBody>
      </p:sp>
      <p:sp>
        <p:nvSpPr>
          <p:cNvPr id="5" name="Text Placeholder 4">
            <a:extLst>
              <a:ext uri="{FF2B5EF4-FFF2-40B4-BE49-F238E27FC236}">
                <a16:creationId xmlns:a16="http://schemas.microsoft.com/office/drawing/2014/main" id="{C1E78D3C-3333-4797-A979-4938FE62BE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0469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72253-5FCF-4D5A-B726-FAFA1E59FDB7}"/>
              </a:ext>
            </a:extLst>
          </p:cNvPr>
          <p:cNvSpPr>
            <a:spLocks noGrp="1"/>
          </p:cNvSpPr>
          <p:nvPr>
            <p:ph type="title"/>
          </p:nvPr>
        </p:nvSpPr>
        <p:spPr/>
        <p:txBody>
          <a:bodyPr/>
          <a:lstStyle/>
          <a:p>
            <a:r>
              <a:rPr lang="en-US" dirty="0"/>
              <a:t>Impacts of FDI</a:t>
            </a:r>
          </a:p>
        </p:txBody>
      </p:sp>
      <p:sp>
        <p:nvSpPr>
          <p:cNvPr id="5" name="Content Placeholder 4">
            <a:extLst>
              <a:ext uri="{FF2B5EF4-FFF2-40B4-BE49-F238E27FC236}">
                <a16:creationId xmlns:a16="http://schemas.microsoft.com/office/drawing/2014/main" id="{4C489DD6-B98D-40E3-BC91-522EF6FA84FB}"/>
              </a:ext>
            </a:extLst>
          </p:cNvPr>
          <p:cNvSpPr>
            <a:spLocks noGrp="1"/>
          </p:cNvSpPr>
          <p:nvPr>
            <p:ph idx="1"/>
          </p:nvPr>
        </p:nvSpPr>
        <p:spPr/>
        <p:txBody>
          <a:bodyPr>
            <a:normAutofit lnSpcReduction="10000"/>
          </a:bodyPr>
          <a:lstStyle/>
          <a:p>
            <a:pPr marL="0" indent="0">
              <a:buNone/>
            </a:pPr>
            <a:r>
              <a:rPr lang="en-US" dirty="0"/>
              <a:t>FDI are considered a necessary condition for sustained economic growth (economic growth ≠ economic development). </a:t>
            </a:r>
          </a:p>
          <a:p>
            <a:pPr marL="0" indent="0">
              <a:buNone/>
            </a:pPr>
            <a:endParaRPr lang="en-US" dirty="0"/>
          </a:p>
          <a:p>
            <a:pPr marL="0" indent="0">
              <a:buNone/>
            </a:pPr>
            <a:r>
              <a:rPr lang="en-US" dirty="0"/>
              <a:t>Yet, their effects are non trivial and substantially heterogeneous, and depends on:</a:t>
            </a:r>
          </a:p>
          <a:p>
            <a:pPr lvl="1"/>
            <a:r>
              <a:rPr lang="en-US" dirty="0"/>
              <a:t>Sector in which the investment is made</a:t>
            </a:r>
          </a:p>
          <a:p>
            <a:pPr lvl="1"/>
            <a:r>
              <a:rPr lang="en-US" dirty="0"/>
              <a:t>Factor Endowment</a:t>
            </a:r>
          </a:p>
          <a:p>
            <a:pPr lvl="1"/>
            <a:r>
              <a:rPr lang="en-US" dirty="0"/>
              <a:t>Political and Normative environment</a:t>
            </a:r>
          </a:p>
          <a:p>
            <a:pPr lvl="1"/>
            <a:r>
              <a:rPr lang="en-US" dirty="0"/>
              <a:t>Labor market condition</a:t>
            </a:r>
          </a:p>
          <a:p>
            <a:pPr lvl="1"/>
            <a:r>
              <a:rPr lang="en-US" dirty="0"/>
              <a:t>Absorptive Capacity of local firms</a:t>
            </a:r>
          </a:p>
          <a:p>
            <a:pPr marL="0" indent="0">
              <a:buNone/>
            </a:pPr>
            <a:endParaRPr lang="en-US" dirty="0"/>
          </a:p>
          <a:p>
            <a:pPr marL="0" indent="0" algn="ctr">
              <a:buNone/>
            </a:pPr>
            <a:r>
              <a:rPr lang="en-US" dirty="0"/>
              <a:t>Not all local countries/sectors/firms/workers benefit from FDI. Not all those benefiting from FDI benefit in the same way!</a:t>
            </a:r>
          </a:p>
          <a:p>
            <a:pPr lvl="1"/>
            <a:endParaRPr lang="en-US" dirty="0"/>
          </a:p>
        </p:txBody>
      </p:sp>
    </p:spTree>
    <p:extLst>
      <p:ext uri="{BB962C8B-B14F-4D97-AF65-F5344CB8AC3E}">
        <p14:creationId xmlns:p14="http://schemas.microsoft.com/office/powerpoint/2010/main" val="3398132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6242-843D-454C-A5DC-EAE6DF0A15FF}"/>
              </a:ext>
            </a:extLst>
          </p:cNvPr>
          <p:cNvSpPr>
            <a:spLocks noGrp="1"/>
          </p:cNvSpPr>
          <p:nvPr>
            <p:ph type="title"/>
          </p:nvPr>
        </p:nvSpPr>
        <p:spPr/>
        <p:txBody>
          <a:bodyPr/>
          <a:lstStyle/>
          <a:p>
            <a:r>
              <a:rPr lang="en-US" dirty="0"/>
              <a:t>Impacts on growth (at destination)</a:t>
            </a:r>
          </a:p>
        </p:txBody>
      </p:sp>
      <p:sp>
        <p:nvSpPr>
          <p:cNvPr id="3" name="Content Placeholder 2">
            <a:extLst>
              <a:ext uri="{FF2B5EF4-FFF2-40B4-BE49-F238E27FC236}">
                <a16:creationId xmlns:a16="http://schemas.microsoft.com/office/drawing/2014/main" id="{09E797E0-1BA0-43EB-BE41-952915662825}"/>
              </a:ext>
            </a:extLst>
          </p:cNvPr>
          <p:cNvSpPr>
            <a:spLocks noGrp="1"/>
          </p:cNvSpPr>
          <p:nvPr>
            <p:ph idx="1"/>
          </p:nvPr>
        </p:nvSpPr>
        <p:spPr/>
        <p:txBody>
          <a:bodyPr>
            <a:normAutofit/>
          </a:bodyPr>
          <a:lstStyle/>
          <a:p>
            <a:pPr marL="0" indent="0">
              <a:buNone/>
            </a:pPr>
            <a:endParaRPr lang="en-US" dirty="0"/>
          </a:p>
          <a:p>
            <a:pPr marL="0" indent="0">
              <a:buNone/>
            </a:pPr>
            <a:r>
              <a:rPr lang="en-US" dirty="0"/>
              <a:t>Assuming FDI to be beneficial for growth, countries receiving more FDI should grow more.</a:t>
            </a:r>
          </a:p>
          <a:p>
            <a:r>
              <a:rPr lang="en-US" dirty="0"/>
              <a:t>Historically, empirical evidence is mixed and inconclusive (Barba </a:t>
            </a:r>
            <a:r>
              <a:rPr lang="en-US" dirty="0" err="1"/>
              <a:t>Navaretti</a:t>
            </a:r>
            <a:r>
              <a:rPr lang="en-US" dirty="0"/>
              <a:t> and Venables, 2004)</a:t>
            </a:r>
          </a:p>
          <a:p>
            <a:pPr lvl="1"/>
            <a:r>
              <a:rPr lang="en-US" dirty="0"/>
              <a:t>Correlation ≠  Causation!</a:t>
            </a:r>
          </a:p>
          <a:p>
            <a:r>
              <a:rPr lang="en-US" dirty="0"/>
              <a:t>Conditions at destination (initial income), sector and linkages with local firms can explain most of the results.</a:t>
            </a:r>
          </a:p>
          <a:p>
            <a:r>
              <a:rPr lang="en-US" dirty="0"/>
              <a:t>Difference between developed and developing countries.</a:t>
            </a:r>
          </a:p>
          <a:p>
            <a:r>
              <a:rPr lang="en-US" dirty="0"/>
              <a:t>Spill-overs on other sector of the economy (e.g. financial markets)</a:t>
            </a:r>
          </a:p>
        </p:txBody>
      </p:sp>
    </p:spTree>
    <p:extLst>
      <p:ext uri="{BB962C8B-B14F-4D97-AF65-F5344CB8AC3E}">
        <p14:creationId xmlns:p14="http://schemas.microsoft.com/office/powerpoint/2010/main" val="396766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AAAA-2947-47DB-B933-4B7CDBEBBB7B}"/>
              </a:ext>
            </a:extLst>
          </p:cNvPr>
          <p:cNvSpPr>
            <a:spLocks noGrp="1"/>
          </p:cNvSpPr>
          <p:nvPr>
            <p:ph type="title"/>
          </p:nvPr>
        </p:nvSpPr>
        <p:spPr/>
        <p:txBody>
          <a:bodyPr/>
          <a:lstStyle/>
          <a:p>
            <a:r>
              <a:rPr lang="en-US" dirty="0"/>
              <a:t>Impact on local good markets (at destination)</a:t>
            </a:r>
          </a:p>
        </p:txBody>
      </p:sp>
      <p:sp>
        <p:nvSpPr>
          <p:cNvPr id="3" name="Content Placeholder 2">
            <a:extLst>
              <a:ext uri="{FF2B5EF4-FFF2-40B4-BE49-F238E27FC236}">
                <a16:creationId xmlns:a16="http://schemas.microsoft.com/office/drawing/2014/main" id="{20DB87B3-7B2E-4DEB-AE9B-3EBA8B1D7762}"/>
              </a:ext>
            </a:extLst>
          </p:cNvPr>
          <p:cNvSpPr>
            <a:spLocks noGrp="1"/>
          </p:cNvSpPr>
          <p:nvPr>
            <p:ph idx="1"/>
          </p:nvPr>
        </p:nvSpPr>
        <p:spPr/>
        <p:txBody>
          <a:bodyPr anchor="ctr"/>
          <a:lstStyle/>
          <a:p>
            <a:pPr marL="0" indent="0">
              <a:buNone/>
            </a:pPr>
            <a:r>
              <a:rPr lang="en-US" dirty="0"/>
              <a:t>Productivity is generally larger in MNE than in local, non-MNE firms (as in Melitz).</a:t>
            </a:r>
          </a:p>
          <a:p>
            <a:pPr lvl="1"/>
            <a:r>
              <a:rPr lang="en-US" dirty="0"/>
              <a:t>Difference is usually sharper in developing economies (Arnold and </a:t>
            </a:r>
            <a:r>
              <a:rPr lang="en-US" dirty="0" err="1"/>
              <a:t>Javorcik</a:t>
            </a:r>
            <a:r>
              <a:rPr lang="en-US" dirty="0"/>
              <a:t>, 2005)</a:t>
            </a:r>
          </a:p>
          <a:p>
            <a:endParaRPr lang="en-US" dirty="0"/>
          </a:p>
          <a:p>
            <a:r>
              <a:rPr lang="en-US" dirty="0"/>
              <a:t>MNE can have productivity spillovers on local markets</a:t>
            </a:r>
          </a:p>
          <a:p>
            <a:pPr lvl="1"/>
            <a:r>
              <a:rPr lang="en-US" dirty="0"/>
              <a:t>Externalities</a:t>
            </a:r>
          </a:p>
          <a:p>
            <a:pPr lvl="1"/>
            <a:r>
              <a:rPr lang="en-US" dirty="0"/>
              <a:t>Agglomeration Economies</a:t>
            </a:r>
          </a:p>
          <a:p>
            <a:pPr lvl="1"/>
            <a:r>
              <a:rPr lang="en-US" dirty="0"/>
              <a:t>Linkages with backward sectors (</a:t>
            </a:r>
            <a:r>
              <a:rPr lang="en-US" dirty="0" err="1"/>
              <a:t>Javorcik</a:t>
            </a:r>
            <a:r>
              <a:rPr lang="en-US" dirty="0"/>
              <a:t>, 2004)</a:t>
            </a:r>
          </a:p>
          <a:p>
            <a:pPr lvl="1"/>
            <a:r>
              <a:rPr lang="en-US" dirty="0"/>
              <a:t>Foster </a:t>
            </a:r>
            <a:r>
              <a:rPr lang="en-US" dirty="0" err="1"/>
              <a:t>loval</a:t>
            </a:r>
            <a:r>
              <a:rPr lang="en-US" dirty="0"/>
              <a:t> suppliers economies of scale</a:t>
            </a:r>
          </a:p>
          <a:p>
            <a:pPr lvl="1"/>
            <a:r>
              <a:rPr lang="en-US" dirty="0"/>
              <a:t>Raise competitivity…?</a:t>
            </a:r>
          </a:p>
          <a:p>
            <a:pPr marL="0" indent="0">
              <a:buNone/>
            </a:pPr>
            <a:r>
              <a:rPr lang="en-US" dirty="0"/>
              <a:t> </a:t>
            </a:r>
          </a:p>
        </p:txBody>
      </p:sp>
    </p:spTree>
    <p:extLst>
      <p:ext uri="{BB962C8B-B14F-4D97-AF65-F5344CB8AC3E}">
        <p14:creationId xmlns:p14="http://schemas.microsoft.com/office/powerpoint/2010/main" val="2213349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DC2D-2A4A-448F-821A-D093CA7D8CF4}"/>
              </a:ext>
            </a:extLst>
          </p:cNvPr>
          <p:cNvSpPr>
            <a:spLocks noGrp="1"/>
          </p:cNvSpPr>
          <p:nvPr>
            <p:ph type="title"/>
          </p:nvPr>
        </p:nvSpPr>
        <p:spPr/>
        <p:txBody>
          <a:bodyPr/>
          <a:lstStyle/>
          <a:p>
            <a:r>
              <a:rPr lang="en-US" dirty="0"/>
              <a:t>Crowding Out, Crowding in</a:t>
            </a:r>
          </a:p>
        </p:txBody>
      </p:sp>
      <p:sp>
        <p:nvSpPr>
          <p:cNvPr id="3" name="Content Placeholder 2">
            <a:extLst>
              <a:ext uri="{FF2B5EF4-FFF2-40B4-BE49-F238E27FC236}">
                <a16:creationId xmlns:a16="http://schemas.microsoft.com/office/drawing/2014/main" id="{E1F0E71B-ECD2-481E-A477-1622422532D3}"/>
              </a:ext>
            </a:extLst>
          </p:cNvPr>
          <p:cNvSpPr>
            <a:spLocks noGrp="1"/>
          </p:cNvSpPr>
          <p:nvPr>
            <p:ph idx="1"/>
          </p:nvPr>
        </p:nvSpPr>
        <p:spPr/>
        <p:txBody>
          <a:bodyPr anchor="ctr">
            <a:normAutofit/>
          </a:bodyPr>
          <a:lstStyle/>
          <a:p>
            <a:pPr marL="0" indent="0" algn="just">
              <a:buNone/>
            </a:pPr>
            <a:r>
              <a:rPr lang="en-US" sz="2800" dirty="0"/>
              <a:t>MNC alter the market conditions in the recipient economy.</a:t>
            </a:r>
          </a:p>
          <a:p>
            <a:pPr lvl="1" algn="just"/>
            <a:r>
              <a:rPr lang="en-US" sz="2400" dirty="0"/>
              <a:t>The larger productivity of MNC as opposed to non-MNC companies implies a harsh competition.</a:t>
            </a:r>
          </a:p>
          <a:p>
            <a:pPr lvl="1" algn="just"/>
            <a:r>
              <a:rPr lang="en-US" sz="2400" dirty="0"/>
              <a:t>The effect on the local productive system will depend on the degree of substitutability/complementarity of the activity of the MNC </a:t>
            </a:r>
            <a:r>
              <a:rPr lang="en-US" sz="2400" dirty="0" err="1"/>
              <a:t>wrt</a:t>
            </a:r>
            <a:r>
              <a:rPr lang="en-US" sz="2400" dirty="0"/>
              <a:t> local firms.</a:t>
            </a:r>
          </a:p>
          <a:p>
            <a:pPr lvl="1" algn="just"/>
            <a:endParaRPr lang="en-US" sz="2400" dirty="0"/>
          </a:p>
          <a:p>
            <a:pPr lvl="1" algn="just"/>
            <a:r>
              <a:rPr lang="en-US" sz="2400" dirty="0"/>
              <a:t>Some firms will suffer competition, other will thrive thanks to the spillovers (if any) from the MNC</a:t>
            </a:r>
          </a:p>
        </p:txBody>
      </p:sp>
    </p:spTree>
    <p:extLst>
      <p:ext uri="{BB962C8B-B14F-4D97-AF65-F5344CB8AC3E}">
        <p14:creationId xmlns:p14="http://schemas.microsoft.com/office/powerpoint/2010/main" val="3182880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9E6F-F550-4800-92AA-16C7940E54FD}"/>
              </a:ext>
            </a:extLst>
          </p:cNvPr>
          <p:cNvSpPr>
            <a:spLocks noGrp="1"/>
          </p:cNvSpPr>
          <p:nvPr>
            <p:ph type="title"/>
          </p:nvPr>
        </p:nvSpPr>
        <p:spPr/>
        <p:txBody>
          <a:bodyPr/>
          <a:lstStyle/>
          <a:p>
            <a:r>
              <a:rPr lang="en-US" dirty="0"/>
              <a:t>Crowding OUT</a:t>
            </a:r>
          </a:p>
        </p:txBody>
      </p:sp>
      <p:sp>
        <p:nvSpPr>
          <p:cNvPr id="3" name="Content Placeholder 2">
            <a:extLst>
              <a:ext uri="{FF2B5EF4-FFF2-40B4-BE49-F238E27FC236}">
                <a16:creationId xmlns:a16="http://schemas.microsoft.com/office/drawing/2014/main" id="{5E2F234F-F802-4EC6-B55B-529421D3274E}"/>
              </a:ext>
            </a:extLst>
          </p:cNvPr>
          <p:cNvSpPr>
            <a:spLocks noGrp="1"/>
          </p:cNvSpPr>
          <p:nvPr>
            <p:ph idx="1"/>
          </p:nvPr>
        </p:nvSpPr>
        <p:spPr/>
        <p:txBody>
          <a:bodyPr>
            <a:normAutofit lnSpcReduction="10000"/>
          </a:bodyPr>
          <a:lstStyle/>
          <a:p>
            <a:endParaRPr lang="en-US" dirty="0"/>
          </a:p>
          <a:p>
            <a:pPr marL="0" indent="0">
              <a:buNone/>
            </a:pPr>
            <a:r>
              <a:rPr lang="en-US" b="1" u="sng" dirty="0"/>
              <a:t>Definition:</a:t>
            </a:r>
          </a:p>
          <a:p>
            <a:pPr marL="0" indent="0">
              <a:buNone/>
            </a:pPr>
            <a:endParaRPr lang="en-US" dirty="0"/>
          </a:p>
          <a:p>
            <a:pPr marL="0" indent="0">
              <a:buNone/>
            </a:pPr>
            <a:r>
              <a:rPr lang="en-US" dirty="0"/>
              <a:t>The entry of new firms from abroad drives down local activities, pushing them out from the market.</a:t>
            </a:r>
          </a:p>
          <a:p>
            <a:pPr marL="0" indent="0">
              <a:buNone/>
            </a:pPr>
            <a:r>
              <a:rPr lang="en-US" dirty="0"/>
              <a:t>Also, crowding out can refer to the substitution of foreign investors to domestic ones, which are pushed out from the market (for instance, through the concurrent reduction of profitability of investments and the increase in interest rates brought by entrant MNC).</a:t>
            </a:r>
          </a:p>
          <a:p>
            <a:pPr marL="0" indent="0">
              <a:buNone/>
            </a:pPr>
            <a:endParaRPr lang="en-US" dirty="0"/>
          </a:p>
          <a:p>
            <a:pPr marL="0" indent="0">
              <a:buNone/>
            </a:pPr>
            <a:r>
              <a:rPr lang="en-US" dirty="0"/>
              <a:t>NOTICE: crowding out also refers to the substitution between public and private spending…</a:t>
            </a:r>
          </a:p>
        </p:txBody>
      </p:sp>
    </p:spTree>
    <p:extLst>
      <p:ext uri="{BB962C8B-B14F-4D97-AF65-F5344CB8AC3E}">
        <p14:creationId xmlns:p14="http://schemas.microsoft.com/office/powerpoint/2010/main" val="272961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8934-E9BB-4076-9272-F1E2B9BB26F1}"/>
              </a:ext>
            </a:extLst>
          </p:cNvPr>
          <p:cNvSpPr>
            <a:spLocks noGrp="1"/>
          </p:cNvSpPr>
          <p:nvPr>
            <p:ph type="title"/>
          </p:nvPr>
        </p:nvSpPr>
        <p:spPr/>
        <p:txBody>
          <a:bodyPr/>
          <a:lstStyle/>
          <a:p>
            <a:r>
              <a:rPr lang="en-US" dirty="0"/>
              <a:t>FDI facts</a:t>
            </a:r>
          </a:p>
        </p:txBody>
      </p:sp>
      <p:pic>
        <p:nvPicPr>
          <p:cNvPr id="5" name="Content Placeholder 4">
            <a:extLst>
              <a:ext uri="{FF2B5EF4-FFF2-40B4-BE49-F238E27FC236}">
                <a16:creationId xmlns:a16="http://schemas.microsoft.com/office/drawing/2014/main" id="{3131DDB1-D986-4519-9E03-E9DE01F401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831" y="1524000"/>
            <a:ext cx="9259965" cy="4454754"/>
          </a:xfrm>
        </p:spPr>
      </p:pic>
      <p:sp>
        <p:nvSpPr>
          <p:cNvPr id="6" name="TextBox 5">
            <a:extLst>
              <a:ext uri="{FF2B5EF4-FFF2-40B4-BE49-F238E27FC236}">
                <a16:creationId xmlns:a16="http://schemas.microsoft.com/office/drawing/2014/main" id="{C935FD0D-6729-40D7-BA0B-D3C9B71A337C}"/>
              </a:ext>
            </a:extLst>
          </p:cNvPr>
          <p:cNvSpPr txBox="1"/>
          <p:nvPr/>
        </p:nvSpPr>
        <p:spPr>
          <a:xfrm>
            <a:off x="2058769" y="5955268"/>
            <a:ext cx="7019526" cy="369332"/>
          </a:xfrm>
          <a:prstGeom prst="rect">
            <a:avLst/>
          </a:prstGeom>
          <a:noFill/>
        </p:spPr>
        <p:txBody>
          <a:bodyPr wrap="square" rtlCol="0">
            <a:spAutoFit/>
          </a:bodyPr>
          <a:lstStyle/>
          <a:p>
            <a:r>
              <a:rPr lang="en-US" dirty="0"/>
              <a:t>Source: World Investment Report 2019 – Special Economic Zones</a:t>
            </a:r>
          </a:p>
        </p:txBody>
      </p:sp>
    </p:spTree>
    <p:extLst>
      <p:ext uri="{BB962C8B-B14F-4D97-AF65-F5344CB8AC3E}">
        <p14:creationId xmlns:p14="http://schemas.microsoft.com/office/powerpoint/2010/main" val="396362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950E-753C-4604-AEB6-8D7BB9ACA877}"/>
              </a:ext>
            </a:extLst>
          </p:cNvPr>
          <p:cNvSpPr>
            <a:spLocks noGrp="1"/>
          </p:cNvSpPr>
          <p:nvPr>
            <p:ph type="title"/>
          </p:nvPr>
        </p:nvSpPr>
        <p:spPr/>
        <p:txBody>
          <a:bodyPr/>
          <a:lstStyle/>
          <a:p>
            <a:r>
              <a:rPr lang="en-US" dirty="0" err="1"/>
              <a:t>Crouding</a:t>
            </a:r>
            <a:r>
              <a:rPr lang="en-US" dirty="0"/>
              <a:t> IN</a:t>
            </a:r>
          </a:p>
        </p:txBody>
      </p:sp>
      <p:sp>
        <p:nvSpPr>
          <p:cNvPr id="3" name="Content Placeholder 2">
            <a:extLst>
              <a:ext uri="{FF2B5EF4-FFF2-40B4-BE49-F238E27FC236}">
                <a16:creationId xmlns:a16="http://schemas.microsoft.com/office/drawing/2014/main" id="{57511A22-C460-4D52-9EC3-48A8894CDBCB}"/>
              </a:ext>
            </a:extLst>
          </p:cNvPr>
          <p:cNvSpPr>
            <a:spLocks noGrp="1"/>
          </p:cNvSpPr>
          <p:nvPr>
            <p:ph idx="1"/>
          </p:nvPr>
        </p:nvSpPr>
        <p:spPr/>
        <p:txBody>
          <a:bodyPr/>
          <a:lstStyle/>
          <a:p>
            <a:pPr marL="0" indent="0">
              <a:buNone/>
            </a:pPr>
            <a:endParaRPr lang="en-US" dirty="0"/>
          </a:p>
          <a:p>
            <a:pPr marL="0" indent="0">
              <a:buNone/>
            </a:pPr>
            <a:r>
              <a:rPr lang="en-US" b="1" u="sng" dirty="0"/>
              <a:t>Definition: </a:t>
            </a:r>
          </a:p>
          <a:p>
            <a:pPr marL="0" indent="0">
              <a:buNone/>
            </a:pPr>
            <a:endParaRPr lang="en-US" dirty="0"/>
          </a:p>
          <a:p>
            <a:pPr marL="0" indent="0">
              <a:buNone/>
            </a:pPr>
            <a:r>
              <a:rPr lang="en-US" dirty="0"/>
              <a:t>When the entrance of foreign firms generates demand for input/provides cheaper inputs, creating opportunities for existing and new domestic firms.</a:t>
            </a:r>
          </a:p>
          <a:p>
            <a:pPr marL="0" indent="0">
              <a:buNone/>
            </a:pPr>
            <a:endParaRPr lang="en-US" dirty="0"/>
          </a:p>
          <a:p>
            <a:pPr marL="0" indent="0">
              <a:buNone/>
            </a:pPr>
            <a:r>
              <a:rPr lang="en-US" dirty="0"/>
              <a:t>Crowding in refers to the situation in which an increase of foreign investments increases the return on domestic investments, increasing the latter too.  </a:t>
            </a:r>
          </a:p>
        </p:txBody>
      </p:sp>
    </p:spTree>
    <p:extLst>
      <p:ext uri="{BB962C8B-B14F-4D97-AF65-F5344CB8AC3E}">
        <p14:creationId xmlns:p14="http://schemas.microsoft.com/office/powerpoint/2010/main" val="588197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10E1-CBC6-4FF0-8916-6786E270E647}"/>
              </a:ext>
            </a:extLst>
          </p:cNvPr>
          <p:cNvSpPr>
            <a:spLocks noGrp="1"/>
          </p:cNvSpPr>
          <p:nvPr>
            <p:ph type="title"/>
          </p:nvPr>
        </p:nvSpPr>
        <p:spPr/>
        <p:txBody>
          <a:bodyPr/>
          <a:lstStyle/>
          <a:p>
            <a:r>
              <a:rPr lang="en-US" dirty="0"/>
              <a:t>Crowding what?</a:t>
            </a:r>
          </a:p>
        </p:txBody>
      </p:sp>
      <p:sp>
        <p:nvSpPr>
          <p:cNvPr id="3" name="Content Placeholder 2">
            <a:extLst>
              <a:ext uri="{FF2B5EF4-FFF2-40B4-BE49-F238E27FC236}">
                <a16:creationId xmlns:a16="http://schemas.microsoft.com/office/drawing/2014/main" id="{11671A99-7187-4C72-AFD3-FCE8B00FC8E7}"/>
              </a:ext>
            </a:extLst>
          </p:cNvPr>
          <p:cNvSpPr>
            <a:spLocks noGrp="1"/>
          </p:cNvSpPr>
          <p:nvPr>
            <p:ph idx="1"/>
          </p:nvPr>
        </p:nvSpPr>
        <p:spPr/>
        <p:txBody>
          <a:bodyPr anchor="ctr"/>
          <a:lstStyle/>
          <a:p>
            <a:pPr marL="0" indent="0">
              <a:buNone/>
            </a:pPr>
            <a:r>
              <a:rPr lang="en-US" dirty="0"/>
              <a:t>The evidence is not clear-cut, and depends on plenty of factors:</a:t>
            </a:r>
          </a:p>
          <a:p>
            <a:pPr marL="0" indent="0">
              <a:buNone/>
            </a:pPr>
            <a:endParaRPr lang="en-US" dirty="0"/>
          </a:p>
          <a:p>
            <a:pPr>
              <a:lnSpc>
                <a:spcPct val="150000"/>
              </a:lnSpc>
            </a:pPr>
            <a:r>
              <a:rPr lang="en-US" dirty="0"/>
              <a:t>The economic structure and the activity of the foreign firms </a:t>
            </a:r>
            <a:r>
              <a:rPr lang="en-US" dirty="0" err="1"/>
              <a:t>wrt</a:t>
            </a:r>
            <a:r>
              <a:rPr lang="en-US" dirty="0"/>
              <a:t> domestic ones</a:t>
            </a:r>
          </a:p>
          <a:p>
            <a:pPr>
              <a:lnSpc>
                <a:spcPct val="150000"/>
              </a:lnSpc>
            </a:pPr>
            <a:r>
              <a:rPr lang="en-US" dirty="0"/>
              <a:t>The degree of development of the financial sector</a:t>
            </a:r>
          </a:p>
          <a:p>
            <a:pPr>
              <a:lnSpc>
                <a:spcPct val="150000"/>
              </a:lnSpc>
            </a:pPr>
            <a:r>
              <a:rPr lang="en-US" dirty="0"/>
              <a:t>The absorptive capacity of domestic firms</a:t>
            </a:r>
          </a:p>
          <a:p>
            <a:pPr>
              <a:lnSpc>
                <a:spcPct val="150000"/>
              </a:lnSpc>
            </a:pPr>
            <a:r>
              <a:rPr lang="en-US" dirty="0"/>
              <a:t>Different impact of Greenfield vs M&amp;A</a:t>
            </a:r>
          </a:p>
          <a:p>
            <a:pPr>
              <a:lnSpc>
                <a:spcPct val="150000"/>
              </a:lnSpc>
            </a:pPr>
            <a:r>
              <a:rPr lang="en-US" dirty="0"/>
              <a:t>Technological capability of domestic firms </a:t>
            </a:r>
            <a:r>
              <a:rPr lang="en-US" dirty="0" err="1"/>
              <a:t>wrt</a:t>
            </a:r>
            <a:r>
              <a:rPr lang="en-US" dirty="0"/>
              <a:t> what is demanded by the foreign firm</a:t>
            </a:r>
          </a:p>
        </p:txBody>
      </p:sp>
    </p:spTree>
    <p:extLst>
      <p:ext uri="{BB962C8B-B14F-4D97-AF65-F5344CB8AC3E}">
        <p14:creationId xmlns:p14="http://schemas.microsoft.com/office/powerpoint/2010/main" val="2389399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AAAA-2947-47DB-B933-4B7CDBEBBB7B}"/>
              </a:ext>
            </a:extLst>
          </p:cNvPr>
          <p:cNvSpPr>
            <a:spLocks noGrp="1"/>
          </p:cNvSpPr>
          <p:nvPr>
            <p:ph type="title"/>
          </p:nvPr>
        </p:nvSpPr>
        <p:spPr/>
        <p:txBody>
          <a:bodyPr/>
          <a:lstStyle/>
          <a:p>
            <a:r>
              <a:rPr lang="en-US" dirty="0"/>
              <a:t>Impact on local factor markets (at destination)</a:t>
            </a:r>
          </a:p>
        </p:txBody>
      </p:sp>
      <p:sp>
        <p:nvSpPr>
          <p:cNvPr id="3" name="Content Placeholder 2">
            <a:extLst>
              <a:ext uri="{FF2B5EF4-FFF2-40B4-BE49-F238E27FC236}">
                <a16:creationId xmlns:a16="http://schemas.microsoft.com/office/drawing/2014/main" id="{20DB87B3-7B2E-4DEB-AE9B-3EBA8B1D7762}"/>
              </a:ext>
            </a:extLst>
          </p:cNvPr>
          <p:cNvSpPr>
            <a:spLocks noGrp="1"/>
          </p:cNvSpPr>
          <p:nvPr>
            <p:ph idx="1"/>
          </p:nvPr>
        </p:nvSpPr>
        <p:spPr/>
        <p:txBody>
          <a:bodyPr anchor="ctr">
            <a:normAutofit fontScale="92500" lnSpcReduction="10000"/>
          </a:bodyPr>
          <a:lstStyle/>
          <a:p>
            <a:pPr marL="0" indent="0">
              <a:buNone/>
            </a:pPr>
            <a:r>
              <a:rPr lang="en-US" dirty="0"/>
              <a:t>Evidence suggests that MNE usually pay higher salaries than local firms (explains why, where contracts are finely tunable, MNE prefer to outsource production to local producers) and employ more qualified workforce</a:t>
            </a:r>
          </a:p>
          <a:p>
            <a:pPr marL="0" indent="0">
              <a:buNone/>
            </a:pPr>
            <a:endParaRPr lang="en-US" dirty="0"/>
          </a:p>
          <a:p>
            <a:pPr marL="0" indent="0">
              <a:buNone/>
            </a:pPr>
            <a:r>
              <a:rPr lang="en-US" b="1" dirty="0" err="1"/>
              <a:t>Stolper</a:t>
            </a:r>
            <a:r>
              <a:rPr lang="en-US" b="1" dirty="0"/>
              <a:t> Samuelson </a:t>
            </a:r>
            <a:r>
              <a:rPr lang="en-US" dirty="0"/>
              <a:t>argues that the less demanded factor would be worse of: high skill workers in the north should gain over less skilled. The opposite should be true in the south. BUT: this </a:t>
            </a:r>
            <a:r>
              <a:rPr lang="en-US" b="1" dirty="0"/>
              <a:t>is not always verified</a:t>
            </a:r>
            <a:r>
              <a:rPr lang="en-US" dirty="0"/>
              <a:t>. The final outcome depends on the match between relative factorial intensity and the needs of the MNE. (</a:t>
            </a:r>
            <a:r>
              <a:rPr lang="en-US" dirty="0" err="1"/>
              <a:t>Feenstra</a:t>
            </a:r>
            <a:r>
              <a:rPr lang="en-US" dirty="0"/>
              <a:t> and Hanson, 1996)</a:t>
            </a:r>
          </a:p>
          <a:p>
            <a:pPr marL="0" indent="0">
              <a:buNone/>
            </a:pPr>
            <a:endParaRPr lang="en-US" dirty="0"/>
          </a:p>
          <a:p>
            <a:pPr marL="0" indent="0">
              <a:buNone/>
            </a:pPr>
            <a:r>
              <a:rPr lang="en-US" dirty="0"/>
              <a:t>FDI are thus correlated with an increase in the skill gap.</a:t>
            </a:r>
          </a:p>
          <a:p>
            <a:r>
              <a:rPr lang="en-US" dirty="0"/>
              <a:t>Encourages Human Capital investments (Zhu and </a:t>
            </a:r>
            <a:r>
              <a:rPr lang="en-US" dirty="0" err="1"/>
              <a:t>Trefler</a:t>
            </a:r>
            <a:r>
              <a:rPr lang="en-US" dirty="0"/>
              <a:t>, 2005; Khalifa and </a:t>
            </a:r>
            <a:r>
              <a:rPr lang="en-US" dirty="0" err="1"/>
              <a:t>Mengova</a:t>
            </a:r>
            <a:r>
              <a:rPr lang="en-US" dirty="0"/>
              <a:t>, 2015)</a:t>
            </a:r>
          </a:p>
          <a:p>
            <a:r>
              <a:rPr lang="en-US" b="1" dirty="0"/>
              <a:t>What effect on inequality?</a:t>
            </a:r>
          </a:p>
        </p:txBody>
      </p:sp>
    </p:spTree>
    <p:extLst>
      <p:ext uri="{BB962C8B-B14F-4D97-AF65-F5344CB8AC3E}">
        <p14:creationId xmlns:p14="http://schemas.microsoft.com/office/powerpoint/2010/main" val="1420470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3258-584B-45DA-A57C-963CD4D88657}"/>
              </a:ext>
            </a:extLst>
          </p:cNvPr>
          <p:cNvSpPr>
            <a:spLocks noGrp="1"/>
          </p:cNvSpPr>
          <p:nvPr>
            <p:ph type="title"/>
          </p:nvPr>
        </p:nvSpPr>
        <p:spPr/>
        <p:txBody>
          <a:bodyPr/>
          <a:lstStyle/>
          <a:p>
            <a:r>
              <a:rPr lang="en-US" dirty="0"/>
              <a:t>Impact on employment (at destination)</a:t>
            </a:r>
          </a:p>
        </p:txBody>
      </p:sp>
      <p:sp>
        <p:nvSpPr>
          <p:cNvPr id="3" name="Content Placeholder 2">
            <a:extLst>
              <a:ext uri="{FF2B5EF4-FFF2-40B4-BE49-F238E27FC236}">
                <a16:creationId xmlns:a16="http://schemas.microsoft.com/office/drawing/2014/main" id="{132941F8-9FBF-43C7-9329-CF8C56D7AADE}"/>
              </a:ext>
            </a:extLst>
          </p:cNvPr>
          <p:cNvSpPr>
            <a:spLocks noGrp="1"/>
          </p:cNvSpPr>
          <p:nvPr>
            <p:ph idx="1"/>
          </p:nvPr>
        </p:nvSpPr>
        <p:spPr/>
        <p:txBody>
          <a:bodyPr anchor="ctr">
            <a:normAutofit fontScale="92500" lnSpcReduction="10000"/>
          </a:bodyPr>
          <a:lstStyle/>
          <a:p>
            <a:pPr marL="0" indent="0">
              <a:buNone/>
            </a:pPr>
            <a:r>
              <a:rPr lang="en-US" dirty="0"/>
              <a:t>MNE are often more exposed to systemic shocks than local firms. At the same time, operating on multiple markets, are less affected by idiosyncratic shocks.</a:t>
            </a:r>
          </a:p>
          <a:p>
            <a:pPr marL="0" indent="0">
              <a:buNone/>
            </a:pPr>
            <a:endParaRPr lang="en-US" dirty="0"/>
          </a:p>
          <a:p>
            <a:pPr lvl="1"/>
            <a:r>
              <a:rPr lang="en-US" dirty="0"/>
              <a:t>Occupation within MNEs is more subject to preferential treatments and </a:t>
            </a:r>
            <a:r>
              <a:rPr lang="en-US" dirty="0" err="1"/>
              <a:t>labour</a:t>
            </a:r>
            <a:r>
              <a:rPr lang="en-US" dirty="0"/>
              <a:t> costs…at destination as well as in other potential recipient countries (e.g. </a:t>
            </a:r>
            <a:r>
              <a:rPr lang="en-US" dirty="0" err="1"/>
              <a:t>Wirlpool</a:t>
            </a:r>
            <a:r>
              <a:rPr lang="en-US" dirty="0"/>
              <a:t> factory shut down in Italy this year)</a:t>
            </a:r>
          </a:p>
          <a:p>
            <a:pPr lvl="1"/>
            <a:r>
              <a:rPr lang="en-US" dirty="0"/>
              <a:t>Less attachments to national interests (Arcelor-Mittal? FIAT once relocated?)</a:t>
            </a:r>
          </a:p>
          <a:p>
            <a:pPr lvl="1"/>
            <a:r>
              <a:rPr lang="en-US" dirty="0"/>
              <a:t>MNE, when substantially different from domestic firms, might employ a different mix of productive inputs…the effect on local labor markets depends also on how this mix relates to local endowments.</a:t>
            </a:r>
          </a:p>
          <a:p>
            <a:endParaRPr lang="en-US" dirty="0"/>
          </a:p>
          <a:p>
            <a:r>
              <a:rPr lang="en-US" dirty="0"/>
              <a:t>FDI impact on child labor</a:t>
            </a:r>
          </a:p>
          <a:p>
            <a:pPr lvl="1"/>
            <a:r>
              <a:rPr lang="en-US" dirty="0"/>
              <a:t>No impact on aggregate (Davies and </a:t>
            </a:r>
            <a:r>
              <a:rPr lang="en-US" dirty="0" err="1"/>
              <a:t>Voy</a:t>
            </a:r>
            <a:r>
              <a:rPr lang="en-US" dirty="0"/>
              <a:t>, 2009)</a:t>
            </a:r>
          </a:p>
          <a:p>
            <a:pPr lvl="1"/>
            <a:r>
              <a:rPr lang="en-US" dirty="0"/>
              <a:t>Case studies distinguish between short and long run (e.g. </a:t>
            </a:r>
            <a:r>
              <a:rPr lang="en-US" dirty="0" err="1"/>
              <a:t>Chaughuri</a:t>
            </a:r>
            <a:r>
              <a:rPr lang="en-US" dirty="0"/>
              <a:t> and </a:t>
            </a:r>
            <a:r>
              <a:rPr lang="en-US" dirty="0" err="1"/>
              <a:t>Dwibedi</a:t>
            </a:r>
            <a:r>
              <a:rPr lang="en-US" dirty="0"/>
              <a:t>, 2016)</a:t>
            </a:r>
          </a:p>
          <a:p>
            <a:pPr lvl="1"/>
            <a:r>
              <a:rPr lang="en-US" dirty="0"/>
              <a:t>The sector of the investment matters (</a:t>
            </a:r>
            <a:r>
              <a:rPr lang="en-US" dirty="0" err="1"/>
              <a:t>Doytch</a:t>
            </a:r>
            <a:r>
              <a:rPr lang="en-US" dirty="0"/>
              <a:t> et al, 2014)</a:t>
            </a:r>
          </a:p>
          <a:p>
            <a:pPr marL="0" indent="0">
              <a:buNone/>
            </a:pPr>
            <a:endParaRPr lang="en-US" dirty="0"/>
          </a:p>
        </p:txBody>
      </p:sp>
    </p:spTree>
    <p:extLst>
      <p:ext uri="{BB962C8B-B14F-4D97-AF65-F5344CB8AC3E}">
        <p14:creationId xmlns:p14="http://schemas.microsoft.com/office/powerpoint/2010/main" val="875852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0843-B9E7-4FCD-A48A-211051CC4DDF}"/>
              </a:ext>
            </a:extLst>
          </p:cNvPr>
          <p:cNvSpPr>
            <a:spLocks noGrp="1"/>
          </p:cNvSpPr>
          <p:nvPr>
            <p:ph type="title"/>
          </p:nvPr>
        </p:nvSpPr>
        <p:spPr/>
        <p:txBody>
          <a:bodyPr/>
          <a:lstStyle/>
          <a:p>
            <a:r>
              <a:rPr lang="en-US" dirty="0"/>
              <a:t>Impacts on the country of Origin</a:t>
            </a:r>
          </a:p>
        </p:txBody>
      </p:sp>
      <p:sp>
        <p:nvSpPr>
          <p:cNvPr id="3" name="Content Placeholder 2">
            <a:extLst>
              <a:ext uri="{FF2B5EF4-FFF2-40B4-BE49-F238E27FC236}">
                <a16:creationId xmlns:a16="http://schemas.microsoft.com/office/drawing/2014/main" id="{42905982-1D8C-44AB-A571-ADF2812C4516}"/>
              </a:ext>
            </a:extLst>
          </p:cNvPr>
          <p:cNvSpPr>
            <a:spLocks noGrp="1"/>
          </p:cNvSpPr>
          <p:nvPr>
            <p:ph idx="1"/>
          </p:nvPr>
        </p:nvSpPr>
        <p:spPr/>
        <p:txBody>
          <a:bodyPr>
            <a:normAutofit fontScale="92500" lnSpcReduction="20000"/>
          </a:bodyPr>
          <a:lstStyle/>
          <a:p>
            <a:r>
              <a:rPr lang="en-US" dirty="0"/>
              <a:t>Substantial preoccupation on the adverse effects on occupation and tax revenue countries. </a:t>
            </a:r>
          </a:p>
          <a:p>
            <a:pPr lvl="1"/>
            <a:r>
              <a:rPr lang="en-US" dirty="0"/>
              <a:t>The degree of substitutability vs complementarity of the local production with foreign one determines not only the probability of offshoring, but also the effects on offshoring on the origin country.</a:t>
            </a:r>
          </a:p>
          <a:p>
            <a:endParaRPr lang="en-US" dirty="0"/>
          </a:p>
          <a:p>
            <a:r>
              <a:rPr lang="en-US" dirty="0"/>
              <a:t>Substantial differences between Horizontal and Vertical FDI</a:t>
            </a:r>
          </a:p>
          <a:p>
            <a:pPr lvl="1"/>
            <a:r>
              <a:rPr lang="en-US" dirty="0"/>
              <a:t>Factorial composition at origin affects effect on remunerations (</a:t>
            </a:r>
            <a:r>
              <a:rPr lang="en-US" dirty="0" err="1"/>
              <a:t>Fenstra</a:t>
            </a:r>
            <a:r>
              <a:rPr lang="en-US" dirty="0"/>
              <a:t> and Hanson, 1996, </a:t>
            </a:r>
            <a:r>
              <a:rPr lang="en-US" dirty="0" err="1"/>
              <a:t>Feenstra</a:t>
            </a:r>
            <a:r>
              <a:rPr lang="en-US" dirty="0"/>
              <a:t>, 2006; 2015)</a:t>
            </a:r>
          </a:p>
          <a:p>
            <a:pPr lvl="1"/>
            <a:endParaRPr lang="en-US" dirty="0"/>
          </a:p>
          <a:p>
            <a:r>
              <a:rPr lang="en-US" dirty="0"/>
              <a:t>Measurement of the impact is often tricky, because of the difficulty of constructing an adequate counterfactual for the analysis.</a:t>
            </a:r>
          </a:p>
          <a:p>
            <a:endParaRPr lang="en-US" dirty="0"/>
          </a:p>
          <a:p>
            <a:r>
              <a:rPr lang="en-US" dirty="0"/>
              <a:t>What are the spillovers on national firms in case of a relocation of a (once) domestic productive activity abroad?</a:t>
            </a:r>
          </a:p>
          <a:p>
            <a:pPr lvl="1"/>
            <a:endParaRPr lang="en-US" dirty="0"/>
          </a:p>
        </p:txBody>
      </p:sp>
    </p:spTree>
    <p:extLst>
      <p:ext uri="{BB962C8B-B14F-4D97-AF65-F5344CB8AC3E}">
        <p14:creationId xmlns:p14="http://schemas.microsoft.com/office/powerpoint/2010/main" val="1181439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8D2D-4179-40D4-B11F-1726494CAC4C}"/>
              </a:ext>
            </a:extLst>
          </p:cNvPr>
          <p:cNvSpPr>
            <a:spLocks noGrp="1"/>
          </p:cNvSpPr>
          <p:nvPr>
            <p:ph type="title"/>
          </p:nvPr>
        </p:nvSpPr>
        <p:spPr/>
        <p:txBody>
          <a:bodyPr/>
          <a:lstStyle/>
          <a:p>
            <a:r>
              <a:rPr lang="en-US" dirty="0"/>
              <a:t>Impact on workforce at origin</a:t>
            </a:r>
          </a:p>
        </p:txBody>
      </p:sp>
      <p:sp>
        <p:nvSpPr>
          <p:cNvPr id="3" name="Content Placeholder 2">
            <a:extLst>
              <a:ext uri="{FF2B5EF4-FFF2-40B4-BE49-F238E27FC236}">
                <a16:creationId xmlns:a16="http://schemas.microsoft.com/office/drawing/2014/main" id="{0B5F1255-0050-4065-A85F-B2AA0FBB503C}"/>
              </a:ext>
            </a:extLst>
          </p:cNvPr>
          <p:cNvSpPr>
            <a:spLocks noGrp="1"/>
          </p:cNvSpPr>
          <p:nvPr>
            <p:ph idx="1"/>
          </p:nvPr>
        </p:nvSpPr>
        <p:spPr/>
        <p:txBody>
          <a:bodyPr anchor="ctr">
            <a:normAutofit/>
          </a:bodyPr>
          <a:lstStyle/>
          <a:p>
            <a:pPr marL="0" indent="0">
              <a:buNone/>
            </a:pPr>
            <a:r>
              <a:rPr lang="en-US" dirty="0"/>
              <a:t>Depends on the degree to which domestic and relocated production are complements or substitute:</a:t>
            </a:r>
          </a:p>
          <a:p>
            <a:pPr lvl="1"/>
            <a:r>
              <a:rPr lang="en-US" dirty="0"/>
              <a:t>Barba-</a:t>
            </a:r>
            <a:r>
              <a:rPr lang="en-US" dirty="0" err="1"/>
              <a:t>Navaretti</a:t>
            </a:r>
            <a:r>
              <a:rPr lang="en-US" dirty="0"/>
              <a:t> and Venables, 2004: Vertical FDI tend to be complementary, not affecting or possibly increasing occupation in source countries. Horizontal FDI are more likely to be substitute.</a:t>
            </a:r>
          </a:p>
          <a:p>
            <a:pPr lvl="1"/>
            <a:endParaRPr lang="en-US" dirty="0"/>
          </a:p>
          <a:p>
            <a:r>
              <a:rPr lang="en-US" dirty="0"/>
              <a:t>FDI usually relocates abroad lower phases of production.</a:t>
            </a:r>
          </a:p>
          <a:p>
            <a:pPr lvl="1"/>
            <a:r>
              <a:rPr lang="en-US" dirty="0" err="1"/>
              <a:t>Stolper</a:t>
            </a:r>
            <a:r>
              <a:rPr lang="en-US" dirty="0"/>
              <a:t> Samuelson suggests that the skill gap should increase, with a subsequent surge in inequality (</a:t>
            </a:r>
            <a:r>
              <a:rPr lang="en-US" dirty="0" err="1"/>
              <a:t>Markusen</a:t>
            </a:r>
            <a:r>
              <a:rPr lang="en-US" dirty="0"/>
              <a:t>, 1995; Robertson, 2000; </a:t>
            </a:r>
            <a:r>
              <a:rPr lang="en-US" dirty="0" err="1"/>
              <a:t>Cornia</a:t>
            </a:r>
            <a:r>
              <a:rPr lang="en-US" dirty="0"/>
              <a:t>, 2011; Herzer et al, 2012)</a:t>
            </a:r>
          </a:p>
        </p:txBody>
      </p:sp>
    </p:spTree>
    <p:extLst>
      <p:ext uri="{BB962C8B-B14F-4D97-AF65-F5344CB8AC3E}">
        <p14:creationId xmlns:p14="http://schemas.microsoft.com/office/powerpoint/2010/main" val="1910504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AB82-9EB1-475C-8F83-D9547DC3CAA0}"/>
              </a:ext>
            </a:extLst>
          </p:cNvPr>
          <p:cNvSpPr>
            <a:spLocks noGrp="1"/>
          </p:cNvSpPr>
          <p:nvPr>
            <p:ph type="title"/>
          </p:nvPr>
        </p:nvSpPr>
        <p:spPr/>
        <p:txBody>
          <a:bodyPr/>
          <a:lstStyle/>
          <a:p>
            <a:r>
              <a:rPr lang="en-US" dirty="0"/>
              <a:t>Multinational Corporations</a:t>
            </a:r>
          </a:p>
        </p:txBody>
      </p:sp>
      <p:sp>
        <p:nvSpPr>
          <p:cNvPr id="3" name="Text Placeholder 2">
            <a:extLst>
              <a:ext uri="{FF2B5EF4-FFF2-40B4-BE49-F238E27FC236}">
                <a16:creationId xmlns:a16="http://schemas.microsoft.com/office/drawing/2014/main" id="{DDD4C4A6-5AAC-4592-B4EB-4D2ADDFEF54F}"/>
              </a:ext>
            </a:extLst>
          </p:cNvPr>
          <p:cNvSpPr>
            <a:spLocks noGrp="1"/>
          </p:cNvSpPr>
          <p:nvPr>
            <p:ph type="body" idx="1"/>
          </p:nvPr>
        </p:nvSpPr>
        <p:spPr/>
        <p:txBody>
          <a:bodyPr/>
          <a:lstStyle/>
          <a:p>
            <a:r>
              <a:rPr lang="en-US" dirty="0"/>
              <a:t>Or, why not all firms invest, and why not all countries receive FDI</a:t>
            </a:r>
          </a:p>
        </p:txBody>
      </p:sp>
    </p:spTree>
    <p:extLst>
      <p:ext uri="{BB962C8B-B14F-4D97-AF65-F5344CB8AC3E}">
        <p14:creationId xmlns:p14="http://schemas.microsoft.com/office/powerpoint/2010/main" val="3709435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7BA8B-4706-485A-B956-1610CFD3E601}"/>
              </a:ext>
            </a:extLst>
          </p:cNvPr>
          <p:cNvSpPr>
            <a:spLocks noGrp="1"/>
          </p:cNvSpPr>
          <p:nvPr>
            <p:ph type="title"/>
          </p:nvPr>
        </p:nvSpPr>
        <p:spPr/>
        <p:txBody>
          <a:bodyPr/>
          <a:lstStyle/>
          <a:p>
            <a:r>
              <a:rPr lang="en-US" dirty="0"/>
              <a:t>What is a MNC?</a:t>
            </a:r>
          </a:p>
        </p:txBody>
      </p:sp>
      <p:sp>
        <p:nvSpPr>
          <p:cNvPr id="5" name="Content Placeholder 4">
            <a:extLst>
              <a:ext uri="{FF2B5EF4-FFF2-40B4-BE49-F238E27FC236}">
                <a16:creationId xmlns:a16="http://schemas.microsoft.com/office/drawing/2014/main" id="{2A077FDB-A7A4-42DA-80DF-799B2389FAF6}"/>
              </a:ext>
            </a:extLst>
          </p:cNvPr>
          <p:cNvSpPr>
            <a:spLocks noGrp="1"/>
          </p:cNvSpPr>
          <p:nvPr>
            <p:ph idx="1"/>
          </p:nvPr>
        </p:nvSpPr>
        <p:spPr>
          <a:xfrm>
            <a:off x="609600" y="2087515"/>
            <a:ext cx="10972800" cy="3508394"/>
          </a:xfrm>
        </p:spPr>
        <p:txBody>
          <a:bodyPr anchor="ctr"/>
          <a:lstStyle/>
          <a:p>
            <a:pPr marL="0" indent="0" algn="just">
              <a:buNone/>
            </a:pPr>
            <a:r>
              <a:rPr lang="en-US" b="1" dirty="0"/>
              <a:t>Multinational corporation (MNC, or transnational corporation)</a:t>
            </a:r>
            <a:r>
              <a:rPr lang="en-US" dirty="0"/>
              <a:t> is any corporation that is registered and operates in more than one country at a time. Generally the corporation has its headquarters in one country and operates wholly or partially owned subsidiaries in other countries. Its subsidiaries report to the corporation’s central headquarters.</a:t>
            </a:r>
          </a:p>
          <a:p>
            <a:pPr marL="0" indent="0" algn="just">
              <a:buNone/>
            </a:pPr>
            <a:endParaRPr lang="en-US" dirty="0"/>
          </a:p>
          <a:p>
            <a:pPr algn="just">
              <a:buFont typeface="Wingdings" panose="05000000000000000000" pitchFamily="2" charset="2"/>
              <a:buChar char="Ø"/>
            </a:pPr>
            <a:r>
              <a:rPr lang="en-US" dirty="0"/>
              <a:t>Remember Melitz: only the most productive firms survive in the open economy. Speaking of FDI, Darwinism is even stronger!</a:t>
            </a:r>
          </a:p>
        </p:txBody>
      </p:sp>
    </p:spTree>
    <p:extLst>
      <p:ext uri="{BB962C8B-B14F-4D97-AF65-F5344CB8AC3E}">
        <p14:creationId xmlns:p14="http://schemas.microsoft.com/office/powerpoint/2010/main" val="4288570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7317-9CC0-4160-9259-95AAC029E582}"/>
              </a:ext>
            </a:extLst>
          </p:cNvPr>
          <p:cNvSpPr>
            <a:spLocks noGrp="1"/>
          </p:cNvSpPr>
          <p:nvPr>
            <p:ph type="title"/>
          </p:nvPr>
        </p:nvSpPr>
        <p:spPr/>
        <p:txBody>
          <a:bodyPr/>
          <a:lstStyle/>
          <a:p>
            <a:r>
              <a:rPr lang="en-US" dirty="0"/>
              <a:t>Vertical vs Horizontal FDI</a:t>
            </a:r>
          </a:p>
        </p:txBody>
      </p:sp>
      <p:sp>
        <p:nvSpPr>
          <p:cNvPr id="3" name="Content Placeholder 2">
            <a:extLst>
              <a:ext uri="{FF2B5EF4-FFF2-40B4-BE49-F238E27FC236}">
                <a16:creationId xmlns:a16="http://schemas.microsoft.com/office/drawing/2014/main" id="{6710E1B7-9AA3-4FA0-9B46-C02650B0DE8C}"/>
              </a:ext>
            </a:extLst>
          </p:cNvPr>
          <p:cNvSpPr>
            <a:spLocks noGrp="1"/>
          </p:cNvSpPr>
          <p:nvPr>
            <p:ph idx="1"/>
          </p:nvPr>
        </p:nvSpPr>
        <p:spPr/>
        <p:txBody>
          <a:bodyPr>
            <a:normAutofit/>
          </a:bodyPr>
          <a:lstStyle/>
          <a:p>
            <a:pPr marL="0" indent="0">
              <a:buNone/>
            </a:pPr>
            <a:endParaRPr lang="en-US" dirty="0"/>
          </a:p>
          <a:p>
            <a:pPr marL="0" indent="0">
              <a:buNone/>
            </a:pPr>
            <a:r>
              <a:rPr lang="en-US" b="1" u="sng" dirty="0"/>
              <a:t>Horizontal FDI</a:t>
            </a:r>
            <a:r>
              <a:rPr lang="en-US" dirty="0"/>
              <a:t>: multi-plant firms duplicate roughly the same activities in multiple countries. </a:t>
            </a:r>
          </a:p>
          <a:p>
            <a:pPr lvl="1"/>
            <a:r>
              <a:rPr lang="en-US" dirty="0"/>
              <a:t>E.g. an automotive firm which decide to establish a factory assembling g and producing cars in a foreign country (e.g. FIAT Panda produced in Brazil in the 1990s) </a:t>
            </a:r>
          </a:p>
          <a:p>
            <a:pPr marL="0" indent="0">
              <a:buNone/>
            </a:pPr>
            <a:endParaRPr lang="en-US" dirty="0"/>
          </a:p>
          <a:p>
            <a:pPr marL="0" indent="0">
              <a:buNone/>
            </a:pPr>
            <a:r>
              <a:rPr lang="en-US" b="1" u="sng" dirty="0"/>
              <a:t>Vertical FDI</a:t>
            </a:r>
            <a:r>
              <a:rPr lang="en-US" dirty="0"/>
              <a:t>: firms locate different stages of production in different countries.</a:t>
            </a:r>
          </a:p>
          <a:p>
            <a:pPr lvl="1"/>
            <a:r>
              <a:rPr lang="en-US" dirty="0"/>
              <a:t>E.g. The same automotive industry deciding to set up an automotive components supplying affiliates in a third country.</a:t>
            </a:r>
          </a:p>
          <a:p>
            <a:pPr marL="0" indent="0">
              <a:buNone/>
            </a:pPr>
            <a:endParaRPr lang="en-US" dirty="0"/>
          </a:p>
          <a:p>
            <a:pPr marL="0" indent="0" algn="ctr">
              <a:buNone/>
            </a:pPr>
            <a:r>
              <a:rPr lang="en-US" dirty="0"/>
              <a:t>The bulk of FDI is horizontal rather than vertical</a:t>
            </a:r>
          </a:p>
        </p:txBody>
      </p:sp>
    </p:spTree>
    <p:extLst>
      <p:ext uri="{BB962C8B-B14F-4D97-AF65-F5344CB8AC3E}">
        <p14:creationId xmlns:p14="http://schemas.microsoft.com/office/powerpoint/2010/main" val="238039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4F66-6E63-4FAA-8096-B9EEBB6E7E59}"/>
              </a:ext>
            </a:extLst>
          </p:cNvPr>
          <p:cNvSpPr>
            <a:spLocks noGrp="1"/>
          </p:cNvSpPr>
          <p:nvPr>
            <p:ph type="title"/>
          </p:nvPr>
        </p:nvSpPr>
        <p:spPr/>
        <p:txBody>
          <a:bodyPr/>
          <a:lstStyle/>
          <a:p>
            <a:r>
              <a:rPr lang="en-US" dirty="0"/>
              <a:t>Vertical vs Horizontal FDI</a:t>
            </a:r>
          </a:p>
        </p:txBody>
      </p:sp>
      <p:pic>
        <p:nvPicPr>
          <p:cNvPr id="5" name="Content Placeholder 4">
            <a:extLst>
              <a:ext uri="{FF2B5EF4-FFF2-40B4-BE49-F238E27FC236}">
                <a16:creationId xmlns:a16="http://schemas.microsoft.com/office/drawing/2014/main" id="{35799F80-0DF8-451E-B947-DB6F5C46A7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6892" y="1568067"/>
            <a:ext cx="8558216" cy="4652043"/>
          </a:xfrm>
        </p:spPr>
      </p:pic>
      <p:sp>
        <p:nvSpPr>
          <p:cNvPr id="6" name="TextBox 5">
            <a:extLst>
              <a:ext uri="{FF2B5EF4-FFF2-40B4-BE49-F238E27FC236}">
                <a16:creationId xmlns:a16="http://schemas.microsoft.com/office/drawing/2014/main" id="{05A01F79-1E3C-48BB-A1B1-C0F0BFDE01ED}"/>
              </a:ext>
            </a:extLst>
          </p:cNvPr>
          <p:cNvSpPr txBox="1"/>
          <p:nvPr/>
        </p:nvSpPr>
        <p:spPr>
          <a:xfrm>
            <a:off x="2586237" y="6297310"/>
            <a:ext cx="7019526" cy="307777"/>
          </a:xfrm>
          <a:prstGeom prst="rect">
            <a:avLst/>
          </a:prstGeom>
          <a:noFill/>
        </p:spPr>
        <p:txBody>
          <a:bodyPr wrap="square" rtlCol="0">
            <a:spAutoFit/>
          </a:bodyPr>
          <a:lstStyle/>
          <a:p>
            <a:pPr algn="ctr"/>
            <a:r>
              <a:rPr lang="en-US" sz="1400" dirty="0"/>
              <a:t>Source: Herger and </a:t>
            </a:r>
            <a:r>
              <a:rPr lang="en-US" sz="1400" dirty="0" err="1"/>
              <a:t>McCorriston</a:t>
            </a:r>
            <a:r>
              <a:rPr lang="en-US" sz="1400" dirty="0"/>
              <a:t>, 2016</a:t>
            </a:r>
          </a:p>
        </p:txBody>
      </p:sp>
    </p:spTree>
    <p:extLst>
      <p:ext uri="{BB962C8B-B14F-4D97-AF65-F5344CB8AC3E}">
        <p14:creationId xmlns:p14="http://schemas.microsoft.com/office/powerpoint/2010/main" val="398079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8934-E9BB-4076-9272-F1E2B9BB26F1}"/>
              </a:ext>
            </a:extLst>
          </p:cNvPr>
          <p:cNvSpPr>
            <a:spLocks noGrp="1"/>
          </p:cNvSpPr>
          <p:nvPr>
            <p:ph type="title"/>
          </p:nvPr>
        </p:nvSpPr>
        <p:spPr/>
        <p:txBody>
          <a:bodyPr/>
          <a:lstStyle/>
          <a:p>
            <a:r>
              <a:rPr lang="en-US" dirty="0"/>
              <a:t>FDI facts</a:t>
            </a:r>
          </a:p>
        </p:txBody>
      </p:sp>
      <p:sp>
        <p:nvSpPr>
          <p:cNvPr id="6" name="TextBox 5">
            <a:extLst>
              <a:ext uri="{FF2B5EF4-FFF2-40B4-BE49-F238E27FC236}">
                <a16:creationId xmlns:a16="http://schemas.microsoft.com/office/drawing/2014/main" id="{C935FD0D-6729-40D7-BA0B-D3C9B71A337C}"/>
              </a:ext>
            </a:extLst>
          </p:cNvPr>
          <p:cNvSpPr txBox="1"/>
          <p:nvPr/>
        </p:nvSpPr>
        <p:spPr>
          <a:xfrm>
            <a:off x="2305159" y="6272842"/>
            <a:ext cx="7019526" cy="369332"/>
          </a:xfrm>
          <a:prstGeom prst="rect">
            <a:avLst/>
          </a:prstGeom>
          <a:noFill/>
        </p:spPr>
        <p:txBody>
          <a:bodyPr wrap="square" rtlCol="0">
            <a:spAutoFit/>
          </a:bodyPr>
          <a:lstStyle/>
          <a:p>
            <a:r>
              <a:rPr lang="en-US" dirty="0"/>
              <a:t>Source: World Investment Report 2019 – Special Economic Zones</a:t>
            </a:r>
          </a:p>
        </p:txBody>
      </p:sp>
      <p:pic>
        <p:nvPicPr>
          <p:cNvPr id="8" name="Content Placeholder 7">
            <a:extLst>
              <a:ext uri="{FF2B5EF4-FFF2-40B4-BE49-F238E27FC236}">
                <a16:creationId xmlns:a16="http://schemas.microsoft.com/office/drawing/2014/main" id="{82CED050-1447-4CEF-B2E2-99329CF529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506" y="1524000"/>
            <a:ext cx="9592987" cy="4689716"/>
          </a:xfrm>
        </p:spPr>
      </p:pic>
    </p:spTree>
    <p:extLst>
      <p:ext uri="{BB962C8B-B14F-4D97-AF65-F5344CB8AC3E}">
        <p14:creationId xmlns:p14="http://schemas.microsoft.com/office/powerpoint/2010/main" val="2232426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82EE-A0EF-42D9-A8EE-4693D8F6E8D0}"/>
              </a:ext>
            </a:extLst>
          </p:cNvPr>
          <p:cNvSpPr>
            <a:spLocks noGrp="1"/>
          </p:cNvSpPr>
          <p:nvPr>
            <p:ph type="title"/>
          </p:nvPr>
        </p:nvSpPr>
        <p:spPr/>
        <p:txBody>
          <a:bodyPr/>
          <a:lstStyle/>
          <a:p>
            <a:r>
              <a:rPr lang="en-US" dirty="0"/>
              <a:t>The Eclectic paradigm (OLI, Dunning 1977)</a:t>
            </a:r>
          </a:p>
        </p:txBody>
      </p:sp>
      <p:sp>
        <p:nvSpPr>
          <p:cNvPr id="3" name="Content Placeholder 2">
            <a:extLst>
              <a:ext uri="{FF2B5EF4-FFF2-40B4-BE49-F238E27FC236}">
                <a16:creationId xmlns:a16="http://schemas.microsoft.com/office/drawing/2014/main" id="{7CE9BB03-3C23-438C-A907-BEF5D8ADF85F}"/>
              </a:ext>
            </a:extLst>
          </p:cNvPr>
          <p:cNvSpPr>
            <a:spLocks noGrp="1"/>
          </p:cNvSpPr>
          <p:nvPr>
            <p:ph idx="1"/>
          </p:nvPr>
        </p:nvSpPr>
        <p:spPr>
          <a:xfrm>
            <a:off x="609600" y="1600201"/>
            <a:ext cx="10972800" cy="940408"/>
          </a:xfrm>
        </p:spPr>
        <p:txBody>
          <a:bodyPr>
            <a:normAutofit fontScale="85000" lnSpcReduction="20000"/>
          </a:bodyPr>
          <a:lstStyle/>
          <a:p>
            <a:pPr marL="0" indent="0">
              <a:buNone/>
            </a:pPr>
            <a:r>
              <a:rPr lang="en-US" dirty="0"/>
              <a:t>Companies bear costs before enjoying the benefits of an investment. Thus, the entry mode of a company depends on how they are distributed</a:t>
            </a:r>
          </a:p>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D15E69F1-A3F0-4231-9B92-D100167EB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594" y="2098421"/>
            <a:ext cx="8070812" cy="4589624"/>
          </a:xfrm>
          <a:prstGeom prst="rect">
            <a:avLst/>
          </a:prstGeom>
        </p:spPr>
      </p:pic>
      <p:sp>
        <p:nvSpPr>
          <p:cNvPr id="6" name="TextBox 5">
            <a:extLst>
              <a:ext uri="{FF2B5EF4-FFF2-40B4-BE49-F238E27FC236}">
                <a16:creationId xmlns:a16="http://schemas.microsoft.com/office/drawing/2014/main" id="{B6F7D0FB-8C18-40C0-BA76-4C45C6EB1EDC}"/>
              </a:ext>
            </a:extLst>
          </p:cNvPr>
          <p:cNvSpPr txBox="1"/>
          <p:nvPr/>
        </p:nvSpPr>
        <p:spPr>
          <a:xfrm>
            <a:off x="9134874" y="5323049"/>
            <a:ext cx="2549734" cy="523220"/>
          </a:xfrm>
          <a:prstGeom prst="rect">
            <a:avLst/>
          </a:prstGeom>
          <a:noFill/>
        </p:spPr>
        <p:txBody>
          <a:bodyPr wrap="square" rtlCol="0">
            <a:spAutoFit/>
          </a:bodyPr>
          <a:lstStyle/>
          <a:p>
            <a:r>
              <a:rPr lang="en-US" sz="1400" dirty="0"/>
              <a:t>Source: Dunning (1977) Picture from Business-to-You</a:t>
            </a:r>
          </a:p>
        </p:txBody>
      </p:sp>
    </p:spTree>
    <p:extLst>
      <p:ext uri="{BB962C8B-B14F-4D97-AF65-F5344CB8AC3E}">
        <p14:creationId xmlns:p14="http://schemas.microsoft.com/office/powerpoint/2010/main" val="4188752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75B8-B875-4816-8B23-E0AB444D742F}"/>
              </a:ext>
            </a:extLst>
          </p:cNvPr>
          <p:cNvSpPr>
            <a:spLocks noGrp="1"/>
          </p:cNvSpPr>
          <p:nvPr>
            <p:ph type="title"/>
          </p:nvPr>
        </p:nvSpPr>
        <p:spPr/>
        <p:txBody>
          <a:bodyPr/>
          <a:lstStyle/>
          <a:p>
            <a:r>
              <a:rPr lang="en-US" dirty="0"/>
              <a:t>When do MNC invest?</a:t>
            </a:r>
          </a:p>
        </p:txBody>
      </p:sp>
      <p:sp>
        <p:nvSpPr>
          <p:cNvPr id="3" name="Content Placeholder 2">
            <a:extLst>
              <a:ext uri="{FF2B5EF4-FFF2-40B4-BE49-F238E27FC236}">
                <a16:creationId xmlns:a16="http://schemas.microsoft.com/office/drawing/2014/main" id="{50005852-16A8-4F4E-AA78-A5767EA1A74F}"/>
              </a:ext>
            </a:extLst>
          </p:cNvPr>
          <p:cNvSpPr>
            <a:spLocks noGrp="1"/>
          </p:cNvSpPr>
          <p:nvPr>
            <p:ph idx="1"/>
          </p:nvPr>
        </p:nvSpPr>
        <p:spPr/>
        <p:txBody>
          <a:bodyPr>
            <a:normAutofit/>
          </a:bodyPr>
          <a:lstStyle/>
          <a:p>
            <a:endParaRPr lang="en-US" dirty="0"/>
          </a:p>
          <a:p>
            <a:r>
              <a:rPr lang="en-US" dirty="0"/>
              <a:t>Have an advantage from direct control:</a:t>
            </a:r>
          </a:p>
          <a:p>
            <a:pPr lvl="1"/>
            <a:r>
              <a:rPr lang="en-US" dirty="0"/>
              <a:t>Organization</a:t>
            </a:r>
          </a:p>
          <a:p>
            <a:pPr lvl="1"/>
            <a:endParaRPr lang="en-US" dirty="0"/>
          </a:p>
          <a:p>
            <a:r>
              <a:rPr lang="en-US" dirty="0"/>
              <a:t>Have an Advantage from location</a:t>
            </a:r>
          </a:p>
          <a:p>
            <a:pPr lvl="1"/>
            <a:r>
              <a:rPr lang="en-US" dirty="0"/>
              <a:t>Economies of Agglomeration</a:t>
            </a:r>
          </a:p>
          <a:p>
            <a:pPr lvl="1"/>
            <a:r>
              <a:rPr lang="en-US" dirty="0"/>
              <a:t>Market Access</a:t>
            </a:r>
          </a:p>
          <a:p>
            <a:pPr lvl="1"/>
            <a:r>
              <a:rPr lang="en-US" dirty="0"/>
              <a:t>Factor access</a:t>
            </a:r>
          </a:p>
          <a:p>
            <a:endParaRPr lang="en-US" dirty="0"/>
          </a:p>
          <a:p>
            <a:r>
              <a:rPr lang="en-US" dirty="0"/>
              <a:t>Advantage from Internalizing production</a:t>
            </a:r>
          </a:p>
          <a:p>
            <a:pPr lvl="1"/>
            <a:r>
              <a:rPr lang="en-US" dirty="0"/>
              <a:t>Why not offering Licenses?</a:t>
            </a:r>
          </a:p>
          <a:p>
            <a:pPr lvl="1"/>
            <a:r>
              <a:rPr lang="en-US" dirty="0"/>
              <a:t>Market Failure, Strategic Assets, </a:t>
            </a:r>
            <a:r>
              <a:rPr lang="en-US" dirty="0" err="1"/>
              <a:t>etc</a:t>
            </a:r>
            <a:endParaRPr lang="en-US" dirty="0"/>
          </a:p>
        </p:txBody>
      </p:sp>
    </p:spTree>
    <p:extLst>
      <p:ext uri="{BB962C8B-B14F-4D97-AF65-F5344CB8AC3E}">
        <p14:creationId xmlns:p14="http://schemas.microsoft.com/office/powerpoint/2010/main" val="3967072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6350-F152-4AB0-80F0-E4D0AC6913EC}"/>
              </a:ext>
            </a:extLst>
          </p:cNvPr>
          <p:cNvSpPr>
            <a:spLocks noGrp="1"/>
          </p:cNvSpPr>
          <p:nvPr>
            <p:ph type="title"/>
          </p:nvPr>
        </p:nvSpPr>
        <p:spPr/>
        <p:txBody>
          <a:bodyPr/>
          <a:lstStyle/>
          <a:p>
            <a:r>
              <a:rPr lang="en-US" dirty="0"/>
              <a:t>Costs vs advantages of going foreign</a:t>
            </a:r>
          </a:p>
        </p:txBody>
      </p:sp>
      <p:graphicFrame>
        <p:nvGraphicFramePr>
          <p:cNvPr id="4" name="Table 4">
            <a:extLst>
              <a:ext uri="{FF2B5EF4-FFF2-40B4-BE49-F238E27FC236}">
                <a16:creationId xmlns:a16="http://schemas.microsoft.com/office/drawing/2014/main" id="{1F151633-9CBB-4CF1-82D8-CAA38D24BA88}"/>
              </a:ext>
            </a:extLst>
          </p:cNvPr>
          <p:cNvGraphicFramePr>
            <a:graphicFrameLocks noGrp="1"/>
          </p:cNvGraphicFramePr>
          <p:nvPr>
            <p:extLst>
              <p:ext uri="{D42A27DB-BD31-4B8C-83A1-F6EECF244321}">
                <p14:modId xmlns:p14="http://schemas.microsoft.com/office/powerpoint/2010/main" val="2036066199"/>
              </p:ext>
            </p:extLst>
          </p:nvPr>
        </p:nvGraphicFramePr>
        <p:xfrm>
          <a:off x="1892756" y="1710721"/>
          <a:ext cx="8406488" cy="3113148"/>
        </p:xfrm>
        <a:graphic>
          <a:graphicData uri="http://schemas.openxmlformats.org/drawingml/2006/table">
            <a:tbl>
              <a:tblPr firstRow="1" bandRow="1">
                <a:tableStyleId>{5C22544A-7EE6-4342-B048-85BDC9FD1C3A}</a:tableStyleId>
              </a:tblPr>
              <a:tblGrid>
                <a:gridCol w="1452920">
                  <a:extLst>
                    <a:ext uri="{9D8B030D-6E8A-4147-A177-3AD203B41FA5}">
                      <a16:colId xmlns:a16="http://schemas.microsoft.com/office/drawing/2014/main" val="2516644987"/>
                    </a:ext>
                  </a:extLst>
                </a:gridCol>
                <a:gridCol w="3514986">
                  <a:extLst>
                    <a:ext uri="{9D8B030D-6E8A-4147-A177-3AD203B41FA5}">
                      <a16:colId xmlns:a16="http://schemas.microsoft.com/office/drawing/2014/main" val="2419558420"/>
                    </a:ext>
                  </a:extLst>
                </a:gridCol>
                <a:gridCol w="3438582">
                  <a:extLst>
                    <a:ext uri="{9D8B030D-6E8A-4147-A177-3AD203B41FA5}">
                      <a16:colId xmlns:a16="http://schemas.microsoft.com/office/drawing/2014/main" val="1972754742"/>
                    </a:ext>
                  </a:extLst>
                </a:gridCol>
              </a:tblGrid>
              <a:tr h="1037716">
                <a:tc>
                  <a:txBody>
                    <a:bodyPr/>
                    <a:lstStyle/>
                    <a:p>
                      <a:pPr algn="l"/>
                      <a:endParaRPr lang="en-US" dirty="0"/>
                    </a:p>
                  </a:txBody>
                  <a:tcPr anchor="ctr"/>
                </a:tc>
                <a:tc>
                  <a:txBody>
                    <a:bodyPr/>
                    <a:lstStyle/>
                    <a:p>
                      <a:pPr algn="ctr"/>
                      <a:r>
                        <a:rPr lang="en-US" dirty="0"/>
                        <a:t>Horizontal FDI</a:t>
                      </a:r>
                    </a:p>
                  </a:txBody>
                  <a:tcPr anchor="ctr"/>
                </a:tc>
                <a:tc>
                  <a:txBody>
                    <a:bodyPr/>
                    <a:lstStyle/>
                    <a:p>
                      <a:pPr algn="ctr"/>
                      <a:r>
                        <a:rPr lang="en-US" dirty="0"/>
                        <a:t>Vertical FDI</a:t>
                      </a:r>
                    </a:p>
                  </a:txBody>
                  <a:tcPr anchor="ctr"/>
                </a:tc>
                <a:extLst>
                  <a:ext uri="{0D108BD9-81ED-4DB2-BD59-A6C34878D82A}">
                    <a16:rowId xmlns:a16="http://schemas.microsoft.com/office/drawing/2014/main" val="1230227915"/>
                  </a:ext>
                </a:extLst>
              </a:tr>
              <a:tr h="1037716">
                <a:tc>
                  <a:txBody>
                    <a:bodyPr/>
                    <a:lstStyle/>
                    <a:p>
                      <a:pPr algn="l"/>
                      <a:r>
                        <a:rPr lang="en-US" dirty="0"/>
                        <a:t>COSTS</a:t>
                      </a:r>
                    </a:p>
                  </a:txBody>
                  <a:tcPr anchor="ctr"/>
                </a:tc>
                <a:tc>
                  <a:txBody>
                    <a:bodyPr/>
                    <a:lstStyle/>
                    <a:p>
                      <a:pPr marL="285750" indent="-285750" algn="l">
                        <a:buFont typeface="Arial" panose="020B0604020202020204" pitchFamily="34" charset="0"/>
                        <a:buChar char="•"/>
                      </a:pPr>
                      <a:r>
                        <a:rPr lang="en-US" dirty="0"/>
                        <a:t>Giving up economies of scale</a:t>
                      </a:r>
                    </a:p>
                    <a:p>
                      <a:pPr marL="285750" indent="-285750" algn="l">
                        <a:buFont typeface="Arial" panose="020B0604020202020204" pitchFamily="34" charset="0"/>
                        <a:buChar char="•"/>
                      </a:pPr>
                      <a:r>
                        <a:rPr lang="en-US" dirty="0"/>
                        <a:t>Communication and Coordination costs</a:t>
                      </a:r>
                    </a:p>
                  </a:txBody>
                  <a:tcPr anchor="ctr"/>
                </a:tc>
                <a:tc>
                  <a:txBody>
                    <a:bodyPr/>
                    <a:lstStyle/>
                    <a:p>
                      <a:pPr algn="l"/>
                      <a:r>
                        <a:rPr lang="en-US" dirty="0"/>
                        <a:t>Coordination and integration costs</a:t>
                      </a:r>
                    </a:p>
                  </a:txBody>
                  <a:tcPr anchor="ctr"/>
                </a:tc>
                <a:extLst>
                  <a:ext uri="{0D108BD9-81ED-4DB2-BD59-A6C34878D82A}">
                    <a16:rowId xmlns:a16="http://schemas.microsoft.com/office/drawing/2014/main" val="2673606549"/>
                  </a:ext>
                </a:extLst>
              </a:tr>
              <a:tr h="1037716">
                <a:tc>
                  <a:txBody>
                    <a:bodyPr/>
                    <a:lstStyle/>
                    <a:p>
                      <a:pPr algn="l"/>
                      <a:r>
                        <a:rPr lang="en-US" dirty="0"/>
                        <a:t>BENEFITS</a:t>
                      </a:r>
                    </a:p>
                  </a:txBody>
                  <a:tcPr anchor="ctr"/>
                </a:tc>
                <a:tc>
                  <a:txBody>
                    <a:bodyPr/>
                    <a:lstStyle/>
                    <a:p>
                      <a:pPr algn="l"/>
                      <a:r>
                        <a:rPr lang="en-US" dirty="0"/>
                        <a:t>Market access:</a:t>
                      </a:r>
                    </a:p>
                    <a:p>
                      <a:pPr marL="285750" indent="-285750" algn="l">
                        <a:buFont typeface="Arial" panose="020B0604020202020204" pitchFamily="34" charset="0"/>
                        <a:buChar char="•"/>
                      </a:pPr>
                      <a:r>
                        <a:rPr lang="en-US" dirty="0"/>
                        <a:t>No transportation costs</a:t>
                      </a:r>
                    </a:p>
                    <a:p>
                      <a:pPr marL="285750" indent="-285750" algn="l">
                        <a:buFont typeface="Arial" panose="020B0604020202020204" pitchFamily="34" charset="0"/>
                        <a:buChar char="•"/>
                      </a:pPr>
                      <a:r>
                        <a:rPr lang="en-US" dirty="0"/>
                        <a:t>Strategic advantages</a:t>
                      </a:r>
                    </a:p>
                  </a:txBody>
                  <a:tcPr anchor="ctr"/>
                </a:tc>
                <a:tc>
                  <a:txBody>
                    <a:bodyPr/>
                    <a:lstStyle/>
                    <a:p>
                      <a:pPr algn="l"/>
                      <a:r>
                        <a:rPr lang="en-US" dirty="0"/>
                        <a:t>Cost of productive factors</a:t>
                      </a:r>
                    </a:p>
                  </a:txBody>
                  <a:tcPr anchor="ctr"/>
                </a:tc>
                <a:extLst>
                  <a:ext uri="{0D108BD9-81ED-4DB2-BD59-A6C34878D82A}">
                    <a16:rowId xmlns:a16="http://schemas.microsoft.com/office/drawing/2014/main" val="1777855152"/>
                  </a:ext>
                </a:extLst>
              </a:tr>
            </a:tbl>
          </a:graphicData>
        </a:graphic>
      </p:graphicFrame>
      <p:sp>
        <p:nvSpPr>
          <p:cNvPr id="8" name="TextBox 7">
            <a:extLst>
              <a:ext uri="{FF2B5EF4-FFF2-40B4-BE49-F238E27FC236}">
                <a16:creationId xmlns:a16="http://schemas.microsoft.com/office/drawing/2014/main" id="{859B727C-45D0-4CB2-84D3-3789A55C6970}"/>
              </a:ext>
            </a:extLst>
          </p:cNvPr>
          <p:cNvSpPr txBox="1"/>
          <p:nvPr/>
        </p:nvSpPr>
        <p:spPr>
          <a:xfrm>
            <a:off x="2586237" y="4895606"/>
            <a:ext cx="7019526" cy="307777"/>
          </a:xfrm>
          <a:prstGeom prst="rect">
            <a:avLst/>
          </a:prstGeom>
          <a:noFill/>
        </p:spPr>
        <p:txBody>
          <a:bodyPr wrap="square" rtlCol="0">
            <a:spAutoFit/>
          </a:bodyPr>
          <a:lstStyle/>
          <a:p>
            <a:pPr algn="ctr"/>
            <a:r>
              <a:rPr lang="en-US" sz="1400" dirty="0"/>
              <a:t>Source: Barba-</a:t>
            </a:r>
            <a:r>
              <a:rPr lang="en-US" sz="1400" dirty="0" err="1"/>
              <a:t>Navaretti</a:t>
            </a:r>
            <a:r>
              <a:rPr lang="en-US" sz="1400" dirty="0"/>
              <a:t> and Venables, 2004</a:t>
            </a:r>
          </a:p>
        </p:txBody>
      </p:sp>
      <p:sp>
        <p:nvSpPr>
          <p:cNvPr id="9" name="TextBox 8">
            <a:extLst>
              <a:ext uri="{FF2B5EF4-FFF2-40B4-BE49-F238E27FC236}">
                <a16:creationId xmlns:a16="http://schemas.microsoft.com/office/drawing/2014/main" id="{4EB254C7-0C39-458A-965F-B2BC66C53C8F}"/>
              </a:ext>
            </a:extLst>
          </p:cNvPr>
          <p:cNvSpPr txBox="1"/>
          <p:nvPr/>
        </p:nvSpPr>
        <p:spPr>
          <a:xfrm>
            <a:off x="1209161" y="5628762"/>
            <a:ext cx="9773677" cy="646331"/>
          </a:xfrm>
          <a:prstGeom prst="rect">
            <a:avLst/>
          </a:prstGeom>
          <a:noFill/>
        </p:spPr>
        <p:txBody>
          <a:bodyPr wrap="square" rtlCol="0">
            <a:spAutoFit/>
          </a:bodyPr>
          <a:lstStyle/>
          <a:p>
            <a:pPr algn="ctr"/>
            <a:r>
              <a:rPr lang="en-US" dirty="0"/>
              <a:t>The </a:t>
            </a:r>
            <a:r>
              <a:rPr lang="en-US" b="1" u="sng" dirty="0"/>
              <a:t>trade off </a:t>
            </a:r>
            <a:r>
              <a:rPr lang="en-US" dirty="0"/>
              <a:t>between cost and benefits of offshoring part of the productive system in a </a:t>
            </a:r>
            <a:r>
              <a:rPr lang="en-US" dirty="0" err="1"/>
              <a:t>trird</a:t>
            </a:r>
            <a:r>
              <a:rPr lang="en-US" dirty="0"/>
              <a:t> country determines whether a firm engage in a foreign direct investment or not.</a:t>
            </a:r>
          </a:p>
        </p:txBody>
      </p:sp>
    </p:spTree>
    <p:extLst>
      <p:ext uri="{BB962C8B-B14F-4D97-AF65-F5344CB8AC3E}">
        <p14:creationId xmlns:p14="http://schemas.microsoft.com/office/powerpoint/2010/main" val="34219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A7DE-91A4-45B1-A071-8BD9DCDCEB77}"/>
              </a:ext>
            </a:extLst>
          </p:cNvPr>
          <p:cNvSpPr>
            <a:spLocks noGrp="1"/>
          </p:cNvSpPr>
          <p:nvPr>
            <p:ph type="title"/>
          </p:nvPr>
        </p:nvSpPr>
        <p:spPr/>
        <p:txBody>
          <a:bodyPr/>
          <a:lstStyle/>
          <a:p>
            <a:r>
              <a:rPr lang="en-US" dirty="0"/>
              <a:t>Trade offs and market failures</a:t>
            </a:r>
          </a:p>
        </p:txBody>
      </p:sp>
      <p:sp>
        <p:nvSpPr>
          <p:cNvPr id="3" name="Content Placeholder 2">
            <a:extLst>
              <a:ext uri="{FF2B5EF4-FFF2-40B4-BE49-F238E27FC236}">
                <a16:creationId xmlns:a16="http://schemas.microsoft.com/office/drawing/2014/main" id="{998DAC0A-8B5E-4DF9-9F08-21C0FB062A21}"/>
              </a:ext>
            </a:extLst>
          </p:cNvPr>
          <p:cNvSpPr>
            <a:spLocks noGrp="1"/>
          </p:cNvSpPr>
          <p:nvPr>
            <p:ph idx="1"/>
          </p:nvPr>
        </p:nvSpPr>
        <p:spPr>
          <a:xfrm>
            <a:off x="609600" y="1447799"/>
            <a:ext cx="10972800" cy="5319855"/>
          </a:xfrm>
        </p:spPr>
        <p:txBody>
          <a:bodyPr>
            <a:normAutofit lnSpcReduction="10000"/>
          </a:bodyPr>
          <a:lstStyle/>
          <a:p>
            <a:pPr marL="0" indent="0">
              <a:buNone/>
            </a:pPr>
            <a:r>
              <a:rPr lang="en-US" sz="2800" dirty="0"/>
              <a:t>Trade offs between benefits and costs of an investments are determined by the condition of the market. </a:t>
            </a:r>
            <a:r>
              <a:rPr lang="en-US" sz="2800"/>
              <a:t>Thus</a:t>
            </a:r>
            <a:r>
              <a:rPr lang="en-US" sz="2800" dirty="0"/>
              <a:t>, the decision to invest abroad is also determined by market failures:</a:t>
            </a:r>
          </a:p>
          <a:p>
            <a:pPr lvl="1"/>
            <a:r>
              <a:rPr lang="en-US" sz="2400" dirty="0"/>
              <a:t>Transaction Costs</a:t>
            </a:r>
          </a:p>
          <a:p>
            <a:pPr lvl="1"/>
            <a:r>
              <a:rPr lang="en-US" sz="2400" dirty="0"/>
              <a:t>Imperfect Information	</a:t>
            </a:r>
          </a:p>
          <a:p>
            <a:pPr lvl="1"/>
            <a:r>
              <a:rPr lang="en-US" sz="2400" dirty="0"/>
              <a:t>Incomplete Contracts</a:t>
            </a:r>
          </a:p>
          <a:p>
            <a:pPr marL="0" indent="0">
              <a:buNone/>
            </a:pPr>
            <a:r>
              <a:rPr lang="en-US" sz="2800" dirty="0"/>
              <a:t>…may push a firm to internalize production rather than outsource to local producers.</a:t>
            </a:r>
          </a:p>
          <a:p>
            <a:pPr marL="0" indent="0">
              <a:buNone/>
            </a:pPr>
            <a:endParaRPr lang="en-US" sz="2800" dirty="0"/>
          </a:p>
          <a:p>
            <a:pPr marL="0" indent="0">
              <a:buNone/>
            </a:pPr>
            <a:r>
              <a:rPr lang="en-US" sz="2800" dirty="0"/>
              <a:t>Such failures generate a loss in terms of efficiency since:</a:t>
            </a:r>
          </a:p>
          <a:p>
            <a:pPr lvl="1"/>
            <a:r>
              <a:rPr lang="en-US" sz="2400" dirty="0"/>
              <a:t>Local producers have access to better information</a:t>
            </a:r>
          </a:p>
          <a:p>
            <a:pPr lvl="1"/>
            <a:r>
              <a:rPr lang="en-US" sz="2400" dirty="0"/>
              <a:t>Generally, local producers face lower costs</a:t>
            </a:r>
          </a:p>
        </p:txBody>
      </p:sp>
    </p:spTree>
    <p:extLst>
      <p:ext uri="{BB962C8B-B14F-4D97-AF65-F5344CB8AC3E}">
        <p14:creationId xmlns:p14="http://schemas.microsoft.com/office/powerpoint/2010/main" val="3809289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4EA1-24C3-4A7B-9678-D215EB411C26}"/>
              </a:ext>
            </a:extLst>
          </p:cNvPr>
          <p:cNvSpPr>
            <a:spLocks noGrp="1"/>
          </p:cNvSpPr>
          <p:nvPr>
            <p:ph type="title"/>
          </p:nvPr>
        </p:nvSpPr>
        <p:spPr/>
        <p:txBody>
          <a:bodyPr/>
          <a:lstStyle/>
          <a:p>
            <a:r>
              <a:rPr lang="en-US" dirty="0"/>
              <a:t>Failure 1: The hold-up</a:t>
            </a:r>
          </a:p>
        </p:txBody>
      </p:sp>
      <p:sp>
        <p:nvSpPr>
          <p:cNvPr id="3" name="Content Placeholder 2">
            <a:extLst>
              <a:ext uri="{FF2B5EF4-FFF2-40B4-BE49-F238E27FC236}">
                <a16:creationId xmlns:a16="http://schemas.microsoft.com/office/drawing/2014/main" id="{F256AFC0-72B0-4499-B89A-28E9D7DCA98F}"/>
              </a:ext>
            </a:extLst>
          </p:cNvPr>
          <p:cNvSpPr>
            <a:spLocks noGrp="1"/>
          </p:cNvSpPr>
          <p:nvPr>
            <p:ph idx="1"/>
          </p:nvPr>
        </p:nvSpPr>
        <p:spPr/>
        <p:txBody>
          <a:bodyPr>
            <a:normAutofit fontScale="92500"/>
          </a:bodyPr>
          <a:lstStyle/>
          <a:p>
            <a:pPr marL="0" indent="0">
              <a:buNone/>
            </a:pPr>
            <a:r>
              <a:rPr lang="en-US" dirty="0"/>
              <a:t>Outsourcing often require the selected supplier to invest to meet buyer’s request. In presence of incomplete contracts, this might lead to sub-optimal commitment, that lead to consider internalization of the productive process more reliable.</a:t>
            </a:r>
          </a:p>
          <a:p>
            <a:pPr marL="0" indent="0">
              <a:buNone/>
            </a:pPr>
            <a:endParaRPr lang="en-US" dirty="0"/>
          </a:p>
          <a:p>
            <a:pPr marL="0" indent="0">
              <a:buNone/>
            </a:pPr>
            <a:r>
              <a:rPr lang="en-US" dirty="0"/>
              <a:t>Suppose that it is not possible for a supplier to get cover from any possible occurrence (e.g. failed payment or </a:t>
            </a:r>
            <a:r>
              <a:rPr lang="en-US" dirty="0" err="1"/>
              <a:t>recission</a:t>
            </a:r>
            <a:r>
              <a:rPr lang="en-US" dirty="0"/>
              <a:t> of a contract) after she commit to produce for a foreign firm.</a:t>
            </a:r>
          </a:p>
          <a:p>
            <a:pPr lvl="1"/>
            <a:r>
              <a:rPr lang="en-US" dirty="0"/>
              <a:t>She will be incentivized to invest sub-optimally, not to loose excessively in case of contract failure</a:t>
            </a:r>
          </a:p>
          <a:p>
            <a:pPr lvl="1"/>
            <a:endParaRPr lang="en-US" dirty="0"/>
          </a:p>
          <a:p>
            <a:pPr marL="0" indent="0">
              <a:buNone/>
            </a:pPr>
            <a:r>
              <a:rPr lang="en-US" dirty="0"/>
              <a:t>When this is the case, firms might decide not to outsource production, but to internalize production through foreign affiliates.</a:t>
            </a:r>
          </a:p>
          <a:p>
            <a:pPr marL="0" indent="0">
              <a:buNone/>
            </a:pPr>
            <a:r>
              <a:rPr lang="en-US" dirty="0"/>
              <a:t> </a:t>
            </a:r>
          </a:p>
        </p:txBody>
      </p:sp>
    </p:spTree>
    <p:extLst>
      <p:ext uri="{BB962C8B-B14F-4D97-AF65-F5344CB8AC3E}">
        <p14:creationId xmlns:p14="http://schemas.microsoft.com/office/powerpoint/2010/main" val="2934235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4FBF-7F31-4F24-BF9E-5B2EE51DD174}"/>
              </a:ext>
            </a:extLst>
          </p:cNvPr>
          <p:cNvSpPr>
            <a:spLocks noGrp="1"/>
          </p:cNvSpPr>
          <p:nvPr>
            <p:ph type="title"/>
          </p:nvPr>
        </p:nvSpPr>
        <p:spPr/>
        <p:txBody>
          <a:bodyPr/>
          <a:lstStyle/>
          <a:p>
            <a:r>
              <a:rPr lang="en-US" dirty="0"/>
              <a:t>Failure 1: The hold-up</a:t>
            </a:r>
          </a:p>
        </p:txBody>
      </p:sp>
      <p:sp>
        <p:nvSpPr>
          <p:cNvPr id="3" name="Content Placeholder 2">
            <a:extLst>
              <a:ext uri="{FF2B5EF4-FFF2-40B4-BE49-F238E27FC236}">
                <a16:creationId xmlns:a16="http://schemas.microsoft.com/office/drawing/2014/main" id="{8667939D-6A3E-48A1-95B1-C57DFBB86ED5}"/>
              </a:ext>
            </a:extLst>
          </p:cNvPr>
          <p:cNvSpPr>
            <a:spLocks noGrp="1"/>
          </p:cNvSpPr>
          <p:nvPr>
            <p:ph idx="1"/>
          </p:nvPr>
        </p:nvSpPr>
        <p:spPr/>
        <p:txBody>
          <a:bodyPr anchor="ctr"/>
          <a:lstStyle/>
          <a:p>
            <a:pPr marL="0" indent="0">
              <a:buNone/>
            </a:pPr>
            <a:r>
              <a:rPr lang="en-US" b="1" u="sng" dirty="0"/>
              <a:t>DEFINITION</a:t>
            </a:r>
          </a:p>
          <a:p>
            <a:pPr marL="0" indent="0">
              <a:buNone/>
            </a:pPr>
            <a:endParaRPr lang="en-US" dirty="0"/>
          </a:p>
          <a:p>
            <a:pPr marL="0" indent="0">
              <a:buNone/>
            </a:pPr>
            <a:r>
              <a:rPr lang="en-US" dirty="0"/>
              <a:t>The </a:t>
            </a:r>
            <a:r>
              <a:rPr lang="en-US" b="1" dirty="0"/>
              <a:t>hold</a:t>
            </a:r>
            <a:r>
              <a:rPr lang="en-US" dirty="0"/>
              <a:t>-</a:t>
            </a:r>
            <a:r>
              <a:rPr lang="en-US" b="1" dirty="0"/>
              <a:t>up</a:t>
            </a:r>
            <a:r>
              <a:rPr lang="en-US" dirty="0"/>
              <a:t> problem is a situation where two parties may be able to work most efficiently by cooperating but refrain from doing so because of concerns that they may give the other party increased bargaining power and thus reduce their own profits.</a:t>
            </a:r>
          </a:p>
        </p:txBody>
      </p:sp>
    </p:spTree>
    <p:extLst>
      <p:ext uri="{BB962C8B-B14F-4D97-AF65-F5344CB8AC3E}">
        <p14:creationId xmlns:p14="http://schemas.microsoft.com/office/powerpoint/2010/main" val="2520866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2A27-31EF-4DC2-AE2C-C891CF1034E5}"/>
              </a:ext>
            </a:extLst>
          </p:cNvPr>
          <p:cNvSpPr>
            <a:spLocks noGrp="1"/>
          </p:cNvSpPr>
          <p:nvPr>
            <p:ph type="title"/>
          </p:nvPr>
        </p:nvSpPr>
        <p:spPr/>
        <p:txBody>
          <a:bodyPr/>
          <a:lstStyle/>
          <a:p>
            <a:r>
              <a:rPr lang="en-US" dirty="0"/>
              <a:t>Failure 1: The hold-up – a simple formalization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8D4B3C-EC9E-4A4A-944C-497402176F29}"/>
                  </a:ext>
                </a:extLst>
              </p:cNvPr>
              <p:cNvSpPr>
                <a:spLocks noGrp="1"/>
              </p:cNvSpPr>
              <p:nvPr>
                <p:ph idx="1"/>
              </p:nvPr>
            </p:nvSpPr>
            <p:spPr>
              <a:xfrm>
                <a:off x="609599" y="1600200"/>
                <a:ext cx="11151665" cy="4876800"/>
              </a:xfrm>
            </p:spPr>
            <p:txBody>
              <a:bodyPr>
                <a:normAutofit lnSpcReduction="10000"/>
              </a:bodyPr>
              <a:lstStyle/>
              <a:p>
                <a:pPr marL="0" indent="0">
                  <a:buNone/>
                </a:pPr>
                <a:r>
                  <a:rPr lang="en-US" dirty="0"/>
                  <a:t>Suppose a firm has to choose between investing in an assembly plant abroad or outsource assembly phases to an existing foreign firm</a:t>
                </a:r>
              </a:p>
              <a:p>
                <a:pPr marL="0" indent="0">
                  <a:buNone/>
                </a:pPr>
                <a:endParaRPr lang="en-US" dirty="0"/>
              </a:p>
              <a:p>
                <a:pPr marL="0" indent="0">
                  <a:buNone/>
                </a:pPr>
                <a:r>
                  <a:rPr lang="en-US" dirty="0"/>
                  <a:t>Hp</a:t>
                </a:r>
              </a:p>
              <a:p>
                <a:r>
                  <a:rPr lang="en-US" dirty="0"/>
                  <a:t>Firms are price taker</a:t>
                </a:r>
              </a:p>
              <a:p>
                <a:r>
                  <a:rPr lang="en-US" dirty="0"/>
                  <a:t>Total Sales normalized to 1</a:t>
                </a:r>
              </a:p>
              <a:p>
                <a:r>
                  <a:rPr lang="en-US" dirty="0"/>
                  <a:t>Production requires in the 2 scenarios:</a:t>
                </a:r>
              </a:p>
              <a:p>
                <a:pPr lvl="1"/>
                <a:r>
                  <a:rPr lang="en-US" dirty="0"/>
                  <a:t>H fixed costs borne by the HQ</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r>
                  <a:rPr lang="en-US" dirty="0"/>
                  <a:t> = contract related costs</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oMath>
                </a14:m>
                <a:r>
                  <a:rPr lang="en-US" dirty="0"/>
                  <a:t> = unit cost of assembling in a foreign affiliate in the host country</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𝑎</m:t>
                        </m:r>
                      </m:sub>
                    </m:sSub>
                  </m:oMath>
                </a14:m>
                <a:r>
                  <a:rPr lang="en-US" dirty="0"/>
                  <a:t> = Unit cost of </a:t>
                </a:r>
                <a:r>
                  <a:rPr lang="en-US" dirty="0" err="1"/>
                  <a:t>autourcing</a:t>
                </a:r>
                <a:r>
                  <a:rPr lang="en-US" dirty="0"/>
                  <a:t> assembling phase to a local supplier in the potential host country</a:t>
                </a:r>
              </a:p>
              <a:p>
                <a:pPr lvl="1"/>
                <a14:m>
                  <m:oMath xmlns:m="http://schemas.openxmlformats.org/officeDocument/2006/math">
                    <m:r>
                      <a:rPr lang="en-US" b="0" i="1" smtClean="0">
                        <a:latin typeface="Cambria Math" panose="02040503050406030204" pitchFamily="18" charset="0"/>
                      </a:rPr>
                      <m:t>𝑐</m:t>
                    </m:r>
                  </m:oMath>
                </a14:m>
                <a:r>
                  <a:rPr lang="en-US" dirty="0"/>
                  <a:t> = unit cost of producing components in the source country</a:t>
                </a:r>
              </a:p>
              <a:p>
                <a:pPr lvl="1"/>
                <a14:m>
                  <m:oMath xmlns:m="http://schemas.openxmlformats.org/officeDocument/2006/math">
                    <m:r>
                      <a:rPr lang="en-US" b="0" i="1" smtClean="0">
                        <a:latin typeface="Cambria Math" panose="02040503050406030204" pitchFamily="18" charset="0"/>
                      </a:rPr>
                      <m:t>𝑝</m:t>
                    </m:r>
                  </m:oMath>
                </a14:m>
                <a:r>
                  <a:rPr lang="en-US" dirty="0"/>
                  <a:t> = unit revenue from selling one unit of final good</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C48D4B3C-EC9E-4A4A-944C-497402176F29}"/>
                  </a:ext>
                </a:extLst>
              </p:cNvPr>
              <p:cNvSpPr>
                <a:spLocks noGrp="1" noRot="1" noChangeAspect="1" noMove="1" noResize="1" noEditPoints="1" noAdjustHandles="1" noChangeArrowheads="1" noChangeShapeType="1" noTextEdit="1"/>
              </p:cNvSpPr>
              <p:nvPr>
                <p:ph idx="1"/>
              </p:nvPr>
            </p:nvSpPr>
            <p:spPr>
              <a:xfrm>
                <a:off x="609599" y="1600200"/>
                <a:ext cx="11151665" cy="4876800"/>
              </a:xfrm>
              <a:blipFill>
                <a:blip r:embed="rId2"/>
                <a:stretch>
                  <a:fillRect l="-820" t="-1625" r="-219" b="-125"/>
                </a:stretch>
              </a:blipFill>
            </p:spPr>
            <p:txBody>
              <a:bodyPr/>
              <a:lstStyle/>
              <a:p>
                <a:r>
                  <a:rPr lang="en-US">
                    <a:noFill/>
                  </a:rPr>
                  <a:t> </a:t>
                </a:r>
              </a:p>
            </p:txBody>
          </p:sp>
        </mc:Fallback>
      </mc:AlternateContent>
    </p:spTree>
    <p:extLst>
      <p:ext uri="{BB962C8B-B14F-4D97-AF65-F5344CB8AC3E}">
        <p14:creationId xmlns:p14="http://schemas.microsoft.com/office/powerpoint/2010/main" val="3216367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2A27-31EF-4DC2-AE2C-C891CF1034E5}"/>
              </a:ext>
            </a:extLst>
          </p:cNvPr>
          <p:cNvSpPr>
            <a:spLocks noGrp="1"/>
          </p:cNvSpPr>
          <p:nvPr>
            <p:ph type="title"/>
          </p:nvPr>
        </p:nvSpPr>
        <p:spPr/>
        <p:txBody>
          <a:bodyPr/>
          <a:lstStyle/>
          <a:p>
            <a:r>
              <a:rPr lang="en-US" dirty="0"/>
              <a:t>Failure 1: The hold-up – a simple formalization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8D4B3C-EC9E-4A4A-944C-497402176F29}"/>
                  </a:ext>
                </a:extLst>
              </p:cNvPr>
              <p:cNvSpPr>
                <a:spLocks noGrp="1"/>
              </p:cNvSpPr>
              <p:nvPr>
                <p:ph idx="1"/>
              </p:nvPr>
            </p:nvSpPr>
            <p:spPr>
              <a:xfrm>
                <a:off x="609599" y="1600200"/>
                <a:ext cx="11151665" cy="4876800"/>
              </a:xfrm>
            </p:spPr>
            <p:txBody>
              <a:bodyPr anchor="ctr">
                <a:normAutofit/>
              </a:bodyPr>
              <a:lstStyle/>
              <a:p>
                <a:r>
                  <a:rPr lang="en-US" dirty="0"/>
                  <a:t>Suppose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𝑎</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m:t>
                        </m:r>
                      </m:sup>
                    </m:sSup>
                  </m:oMath>
                </a14:m>
                <a:r>
                  <a:rPr lang="en-US" dirty="0"/>
                  <a:t>, with </a:t>
                </a:r>
                <a14:m>
                  <m:oMath xmlns:m="http://schemas.openxmlformats.org/officeDocument/2006/math">
                    <m:r>
                      <a:rPr lang="en-US" b="0" i="0"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  </a:t>
                </a:r>
              </a:p>
              <a:p>
                <a:pPr lvl="1"/>
                <a:r>
                  <a:rPr lang="en-US" dirty="0"/>
                  <a:t>The price of outsourcing is lower than internalizing production </a:t>
                </a:r>
              </a:p>
              <a:p>
                <a:r>
                  <a:rPr lang="en-US" dirty="0"/>
                  <a:t>BUT: the presence of </a:t>
                </a:r>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US" dirty="0"/>
                  <a:t> might lead to hold-up issues. In absence of specific incentives for the contractor, it might adopt sub-optimal behavior.</a:t>
                </a:r>
              </a:p>
              <a:p>
                <a:pPr lvl="2"/>
                <a:endParaRPr lang="en-US" dirty="0">
                  <a:ea typeface="Cambria Math" panose="02040503050406030204" pitchFamily="18" charset="0"/>
                </a:endParaRPr>
              </a:p>
              <a:p>
                <a:pPr lvl="1"/>
                <a:r>
                  <a:rPr lang="en-US" dirty="0">
                    <a:ea typeface="Cambria Math" panose="02040503050406030204" pitchFamily="18" charset="0"/>
                  </a:rPr>
                  <a:t>Suppose</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𝜆</m:t>
                    </m:r>
                  </m:oMath>
                </a14:m>
                <a:r>
                  <a:rPr lang="en-US" dirty="0"/>
                  <a:t> = Cost of the suitable set of incentives. They reduce the profits of the investor</a:t>
                </a:r>
              </a:p>
              <a:p>
                <a:pPr lvl="1"/>
                <a:r>
                  <a:rPr lang="en-US" dirty="0"/>
                  <a:t>Suppose </a:t>
                </a:r>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US" dirty="0"/>
                  <a:t> (which encompasses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 reduces profits of the investor, by a factor </a:t>
                </a:r>
                <a14:m>
                  <m:oMath xmlns:m="http://schemas.openxmlformats.org/officeDocument/2006/math">
                    <m:r>
                      <a:rPr lang="en-US">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𝜂</m:t>
                    </m:r>
                    <m:r>
                      <a:rPr lang="en-US" i="1">
                        <a:latin typeface="Cambria Math" panose="02040503050406030204" pitchFamily="18" charset="0"/>
                        <a:ea typeface="Cambria Math" panose="02040503050406030204" pitchFamily="18" charset="0"/>
                      </a:rPr>
                      <m:t>≤1</m:t>
                    </m:r>
                  </m:oMath>
                </a14:m>
                <a:r>
                  <a:rPr lang="en-US" dirty="0"/>
                  <a:t> </a:t>
                </a:r>
              </a:p>
              <a:p>
                <a:pPr marL="0" indent="0">
                  <a:buNone/>
                </a:pPr>
                <a:endParaRPr lang="en-US" dirty="0"/>
              </a:p>
              <a:p>
                <a:pPr marL="0" indent="0">
                  <a:buNone/>
                </a:pPr>
                <a:r>
                  <a:rPr lang="en-US" dirty="0"/>
                  <a:t>The revenue from selling one unit of final product is now reduced</a:t>
                </a:r>
              </a:p>
              <a:p>
                <a:pPr lvl="1"/>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r>
                  <a:rPr lang="en-US" dirty="0"/>
                  <a:t>, with </a:t>
                </a:r>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US" dirty="0"/>
                  <a:t> increasing in contractual costs.</a:t>
                </a:r>
              </a:p>
            </p:txBody>
          </p:sp>
        </mc:Choice>
        <mc:Fallback xmlns="">
          <p:sp>
            <p:nvSpPr>
              <p:cNvPr id="3" name="Content Placeholder 2">
                <a:extLst>
                  <a:ext uri="{FF2B5EF4-FFF2-40B4-BE49-F238E27FC236}">
                    <a16:creationId xmlns:a16="http://schemas.microsoft.com/office/drawing/2014/main" id="{C48D4B3C-EC9E-4A4A-944C-497402176F29}"/>
                  </a:ext>
                </a:extLst>
              </p:cNvPr>
              <p:cNvSpPr>
                <a:spLocks noGrp="1" noRot="1" noChangeAspect="1" noMove="1" noResize="1" noEditPoints="1" noAdjustHandles="1" noChangeArrowheads="1" noChangeShapeType="1" noTextEdit="1"/>
              </p:cNvSpPr>
              <p:nvPr>
                <p:ph idx="1"/>
              </p:nvPr>
            </p:nvSpPr>
            <p:spPr>
              <a:xfrm>
                <a:off x="609599" y="1600200"/>
                <a:ext cx="11151665" cy="4876800"/>
              </a:xfrm>
              <a:blipFill>
                <a:blip r:embed="rId2"/>
                <a:stretch>
                  <a:fillRect l="-820"/>
                </a:stretch>
              </a:blipFill>
            </p:spPr>
            <p:txBody>
              <a:bodyPr/>
              <a:lstStyle/>
              <a:p>
                <a:r>
                  <a:rPr lang="en-US">
                    <a:noFill/>
                  </a:rPr>
                  <a:t> </a:t>
                </a:r>
              </a:p>
            </p:txBody>
          </p:sp>
        </mc:Fallback>
      </mc:AlternateContent>
    </p:spTree>
    <p:extLst>
      <p:ext uri="{BB962C8B-B14F-4D97-AF65-F5344CB8AC3E}">
        <p14:creationId xmlns:p14="http://schemas.microsoft.com/office/powerpoint/2010/main" val="1905948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2A27-31EF-4DC2-AE2C-C891CF1034E5}"/>
              </a:ext>
            </a:extLst>
          </p:cNvPr>
          <p:cNvSpPr>
            <a:spLocks noGrp="1"/>
          </p:cNvSpPr>
          <p:nvPr>
            <p:ph type="title"/>
          </p:nvPr>
        </p:nvSpPr>
        <p:spPr/>
        <p:txBody>
          <a:bodyPr/>
          <a:lstStyle/>
          <a:p>
            <a:r>
              <a:rPr lang="en-US" dirty="0"/>
              <a:t>Failure 1: The hold-up – a simple formalization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8D4B3C-EC9E-4A4A-944C-497402176F29}"/>
                  </a:ext>
                </a:extLst>
              </p:cNvPr>
              <p:cNvSpPr>
                <a:spLocks noGrp="1"/>
              </p:cNvSpPr>
              <p:nvPr>
                <p:ph idx="1"/>
              </p:nvPr>
            </p:nvSpPr>
            <p:spPr>
              <a:xfrm>
                <a:off x="609599" y="1600200"/>
                <a:ext cx="11151665" cy="4876800"/>
              </a:xfrm>
            </p:spPr>
            <p:txBody>
              <a:bodyPr anchor="ctr">
                <a:normAutofit/>
              </a:bodyPr>
              <a:lstStyle/>
              <a:p>
                <a:pPr marL="0" indent="0">
                  <a:buNone/>
                </a:pPr>
                <a:r>
                  <a:rPr lang="en-US" dirty="0"/>
                  <a:t>What are the profits of the potential investor?</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𝑀𝑁𝐶</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𝑖𝑛𝑡𝑒𝑟𝑛𝑖𝑙𝑖𝑧𝑒𝑠</m:t>
                              </m:r>
                              <m:r>
                                <m:rPr>
                                  <m:nor/>
                                </m:rPr>
                                <a:rPr lang="en-US" dirty="0">
                                  <a:ea typeface="Cambria Math" panose="02040503050406030204" pitchFamily="18" charset="0"/>
                                </a:rPr>
                                <m:t> </m:t>
                              </m:r>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𝑀𝑁𝐶</m:t>
                                  </m:r>
                                </m:sub>
                              </m:sSub>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𝜂</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𝑎</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𝜂</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𝑜𝑢𝑡𝑠𝑜𝑢𝑟𝑐𝑒𝑠</m:t>
                              </m:r>
                            </m:e>
                          </m:eqArr>
                        </m:e>
                      </m:d>
                    </m:oMath>
                  </m:oMathPara>
                </a14:m>
                <a:endParaRPr lang="en-US" dirty="0"/>
              </a:p>
              <a:p>
                <a:pPr marL="0" indent="0">
                  <a:buNone/>
                </a:pPr>
                <a:endParaRPr lang="en-US" dirty="0"/>
              </a:p>
              <a:p>
                <a:pPr marL="0" indent="0">
                  <a:buNone/>
                </a:pPr>
                <a:r>
                  <a:rPr lang="en-US" dirty="0"/>
                  <a:t>A firm will internalize if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𝑀𝑁𝐶</m:t>
                        </m:r>
                      </m:sub>
                    </m:sSub>
                    <m:r>
                      <a:rPr lang="en-US" b="0" i="1" smtClean="0">
                        <a:latin typeface="Cambria Math" panose="02040503050406030204" pitchFamily="18" charset="0"/>
                      </a:rPr>
                      <m:t>&gt;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𝑜𝑢𝑡</m:t>
                        </m:r>
                      </m:sub>
                    </m:sSub>
                  </m:oMath>
                </a14:m>
                <a:r>
                  <a:rPr lang="en-US" dirty="0"/>
                  <a:t>, i.e.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𝜂</m:t>
                          </m:r>
                        </m:e>
                      </m:d>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e>
                      </m:d>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&gt;0</m:t>
                      </m:r>
                    </m:oMath>
                  </m:oMathPara>
                </a14:m>
                <a:endParaRPr lang="en-US" b="0" dirty="0">
                  <a:ea typeface="Cambria Math" panose="02040503050406030204" pitchFamily="18" charset="0"/>
                </a:endParaRPr>
              </a:p>
              <a:p>
                <a:pPr marL="0" indent="0">
                  <a:buNone/>
                </a:pPr>
                <a:endParaRPr lang="en-US" dirty="0"/>
              </a:p>
              <a:p>
                <a:pPr marL="0" indent="0">
                  <a:buNone/>
                </a:pPr>
                <a:r>
                  <a:rPr lang="en-US" dirty="0"/>
                  <a:t>Where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𝜂</m:t>
                        </m:r>
                      </m:e>
                    </m:d>
                    <m:r>
                      <a:rPr lang="en-US" i="1">
                        <a:latin typeface="Cambria Math" panose="02040503050406030204" pitchFamily="18" charset="0"/>
                        <a:ea typeface="Cambria Math" panose="02040503050406030204" pitchFamily="18" charset="0"/>
                      </a:rPr>
                      <m:t>𝑝</m:t>
                    </m:r>
                  </m:oMath>
                </a14:m>
                <a:r>
                  <a:rPr lang="en-US" dirty="0"/>
                  <a:t> = Larger profits from outsourcing have to balance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𝛼</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m:t>
                        </m:r>
                      </m:sup>
                    </m:sSup>
                  </m:oMath>
                </a14:m>
                <a:r>
                  <a:rPr lang="en-US" dirty="0"/>
                  <a:t>= larger costs of internalizing productions </a:t>
                </a:r>
                <a:r>
                  <a:rPr lang="en-US" dirty="0" err="1"/>
                  <a:t>wrt</a:t>
                </a:r>
                <a:r>
                  <a:rPr lang="en-US" dirty="0"/>
                  <a:t> outsourcing</a:t>
                </a:r>
              </a:p>
            </p:txBody>
          </p:sp>
        </mc:Choice>
        <mc:Fallback xmlns="">
          <p:sp>
            <p:nvSpPr>
              <p:cNvPr id="3" name="Content Placeholder 2">
                <a:extLst>
                  <a:ext uri="{FF2B5EF4-FFF2-40B4-BE49-F238E27FC236}">
                    <a16:creationId xmlns:a16="http://schemas.microsoft.com/office/drawing/2014/main" id="{C48D4B3C-EC9E-4A4A-944C-497402176F29}"/>
                  </a:ext>
                </a:extLst>
              </p:cNvPr>
              <p:cNvSpPr>
                <a:spLocks noGrp="1" noRot="1" noChangeAspect="1" noMove="1" noResize="1" noEditPoints="1" noAdjustHandles="1" noChangeArrowheads="1" noChangeShapeType="1" noTextEdit="1"/>
              </p:cNvSpPr>
              <p:nvPr>
                <p:ph idx="1"/>
              </p:nvPr>
            </p:nvSpPr>
            <p:spPr>
              <a:xfrm>
                <a:off x="609599" y="1600200"/>
                <a:ext cx="11151665" cy="4876800"/>
              </a:xfrm>
              <a:blipFill>
                <a:blip r:embed="rId2"/>
                <a:stretch>
                  <a:fillRect l="-820" b="-375"/>
                </a:stretch>
              </a:blipFill>
            </p:spPr>
            <p:txBody>
              <a:bodyPr/>
              <a:lstStyle/>
              <a:p>
                <a:r>
                  <a:rPr lang="en-US">
                    <a:noFill/>
                  </a:rPr>
                  <a:t> </a:t>
                </a:r>
              </a:p>
            </p:txBody>
          </p:sp>
        </mc:Fallback>
      </mc:AlternateContent>
    </p:spTree>
    <p:extLst>
      <p:ext uri="{BB962C8B-B14F-4D97-AF65-F5344CB8AC3E}">
        <p14:creationId xmlns:p14="http://schemas.microsoft.com/office/powerpoint/2010/main" val="1751805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F291-F303-41D9-B15B-D81FB931FAF2}"/>
              </a:ext>
            </a:extLst>
          </p:cNvPr>
          <p:cNvSpPr>
            <a:spLocks noGrp="1"/>
          </p:cNvSpPr>
          <p:nvPr>
            <p:ph type="title"/>
          </p:nvPr>
        </p:nvSpPr>
        <p:spPr/>
        <p:txBody>
          <a:bodyPr/>
          <a:lstStyle/>
          <a:p>
            <a:r>
              <a:rPr lang="en-US" dirty="0"/>
              <a:t>Failure 1: The hold-up – a simple formalization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F53EF8-BBFE-46ED-A984-03B4B738F123}"/>
                  </a:ext>
                </a:extLst>
              </p:cNvPr>
              <p:cNvSpPr>
                <a:spLocks noGrp="1"/>
              </p:cNvSpPr>
              <p:nvPr>
                <p:ph idx="1"/>
              </p:nvPr>
            </p:nvSpPr>
            <p:spPr/>
            <p:txBody>
              <a:bodyPr anchor="ctr"/>
              <a:lstStyle/>
              <a:p>
                <a:pPr marL="0" indent="0">
                  <a:buNone/>
                </a:pPr>
                <a:r>
                  <a:rPr lang="en-US" dirty="0"/>
                  <a:t>In equilibrium: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𝜂</m:t>
                          </m:r>
                        </m:e>
                      </m:acc>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1−(1−</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box>
                        <m:boxPr>
                          <m:ctrlPr>
                            <a:rPr lang="en-US" i="1" smtClean="0">
                              <a:latin typeface="Cambria Math" panose="02040503050406030204" pitchFamily="18" charset="0"/>
                              <a:ea typeface="Cambria Math" panose="02040503050406030204" pitchFamily="18" charset="0"/>
                            </a:rPr>
                          </m:ctrlPr>
                        </m:boxPr>
                        <m:e>
                          <m:argPr>
                            <m:argSz m:val="-1"/>
                          </m:argPr>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m:t>
                                  </m:r>
                                </m:sup>
                              </m:sSup>
                            </m:num>
                            <m:den>
                              <m:r>
                                <a:rPr lang="en-US" b="0" i="1" smtClean="0">
                                  <a:latin typeface="Cambria Math" panose="02040503050406030204" pitchFamily="18" charset="0"/>
                                  <a:ea typeface="Cambria Math" panose="02040503050406030204" pitchFamily="18" charset="0"/>
                                </a:rPr>
                                <m:t>𝑝</m:t>
                              </m:r>
                            </m:den>
                          </m:f>
                        </m:e>
                      </m:box>
                    </m:oMath>
                  </m:oMathPara>
                </a14:m>
                <a:endParaRPr lang="en-US" dirty="0"/>
              </a:p>
              <a:p>
                <a:pPr marL="0" indent="0">
                  <a:buNone/>
                </a:pPr>
                <a:endParaRPr lang="en-US" dirty="0"/>
              </a:p>
              <a:p>
                <a:pPr marL="0" indent="0">
                  <a:buNone/>
                </a:pPr>
                <a:r>
                  <a:rPr lang="en-US" dirty="0"/>
                  <a:t>The trade-offs: given </a:t>
                </a:r>
                <a14:m>
                  <m:oMath xmlns:m="http://schemas.openxmlformats.org/officeDocument/2006/math">
                    <m:r>
                      <a:rPr lang="en-US" i="1">
                        <a:latin typeface="Cambria Math" panose="02040503050406030204" pitchFamily="18" charset="0"/>
                        <a:ea typeface="Cambria Math" panose="02040503050406030204" pitchFamily="18" charset="0"/>
                      </a:rPr>
                      <m:t>𝜂</m:t>
                    </m:r>
                  </m:oMath>
                </a14:m>
                <a:endParaRPr lang="en-US" dirty="0"/>
              </a:p>
              <a:p>
                <a:pPr lvl="1"/>
                <a:r>
                  <a:rPr lang="en-US" dirty="0"/>
                  <a:t>The larger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the lower the advantage to outsource from local producers</a:t>
                </a:r>
              </a:p>
              <a:p>
                <a:pPr lvl="1"/>
                <a:r>
                  <a:rPr lang="en-US" dirty="0"/>
                  <a:t>The larger </a:t>
                </a:r>
                <a14:m>
                  <m:oMath xmlns:m="http://schemas.openxmlformats.org/officeDocument/2006/math">
                    <m:r>
                      <a:rPr lang="en-US" b="0" i="1" smtClean="0">
                        <a:latin typeface="Cambria Math" panose="02040503050406030204" pitchFamily="18" charset="0"/>
                      </a:rPr>
                      <m:t>𝑎</m:t>
                    </m:r>
                  </m:oMath>
                </a14:m>
                <a:r>
                  <a:rPr lang="en-US" dirty="0"/>
                  <a:t>, the larger will be the cost advantage of a local supplier</a:t>
                </a:r>
              </a:p>
            </p:txBody>
          </p:sp>
        </mc:Choice>
        <mc:Fallback xmlns="">
          <p:sp>
            <p:nvSpPr>
              <p:cNvPr id="3" name="Content Placeholder 2">
                <a:extLst>
                  <a:ext uri="{FF2B5EF4-FFF2-40B4-BE49-F238E27FC236}">
                    <a16:creationId xmlns:a16="http://schemas.microsoft.com/office/drawing/2014/main" id="{D1F53EF8-BBFE-46ED-A984-03B4B738F123}"/>
                  </a:ext>
                </a:extLst>
              </p:cNvPr>
              <p:cNvSpPr>
                <a:spLocks noGrp="1" noRot="1" noChangeAspect="1" noMove="1" noResize="1" noEditPoints="1" noAdjustHandles="1" noChangeArrowheads="1" noChangeShapeType="1" noTextEdit="1"/>
              </p:cNvSpPr>
              <p:nvPr>
                <p:ph idx="1"/>
              </p:nvPr>
            </p:nvSpPr>
            <p:spPr>
              <a:blipFill>
                <a:blip r:embed="rId2"/>
                <a:stretch>
                  <a:fillRect l="-833"/>
                </a:stretch>
              </a:blipFill>
            </p:spPr>
            <p:txBody>
              <a:bodyPr/>
              <a:lstStyle/>
              <a:p>
                <a:r>
                  <a:rPr lang="en-US">
                    <a:noFill/>
                  </a:rPr>
                  <a:t> </a:t>
                </a:r>
              </a:p>
            </p:txBody>
          </p:sp>
        </mc:Fallback>
      </mc:AlternateContent>
    </p:spTree>
    <p:extLst>
      <p:ext uri="{BB962C8B-B14F-4D97-AF65-F5344CB8AC3E}">
        <p14:creationId xmlns:p14="http://schemas.microsoft.com/office/powerpoint/2010/main" val="288424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C67CD8-291A-4386-B4F3-F904D56246A0}"/>
              </a:ext>
            </a:extLst>
          </p:cNvPr>
          <p:cNvSpPr>
            <a:spLocks noGrp="1"/>
          </p:cNvSpPr>
          <p:nvPr>
            <p:ph type="title"/>
          </p:nvPr>
        </p:nvSpPr>
        <p:spPr/>
        <p:txBody>
          <a:bodyPr/>
          <a:lstStyle/>
          <a:p>
            <a:r>
              <a:rPr lang="en-US" dirty="0"/>
              <a:t>FDI facts</a:t>
            </a:r>
          </a:p>
        </p:txBody>
      </p:sp>
      <p:pic>
        <p:nvPicPr>
          <p:cNvPr id="13" name="Content Placeholder 12">
            <a:extLst>
              <a:ext uri="{FF2B5EF4-FFF2-40B4-BE49-F238E27FC236}">
                <a16:creationId xmlns:a16="http://schemas.microsoft.com/office/drawing/2014/main" id="{43A71E49-4365-4FB0-9005-9123E6E4887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0971" y="1700099"/>
            <a:ext cx="4254248" cy="4529503"/>
          </a:xfrm>
        </p:spPr>
      </p:pic>
      <p:pic>
        <p:nvPicPr>
          <p:cNvPr id="15" name="Content Placeholder 14">
            <a:extLst>
              <a:ext uri="{FF2B5EF4-FFF2-40B4-BE49-F238E27FC236}">
                <a16:creationId xmlns:a16="http://schemas.microsoft.com/office/drawing/2014/main" id="{68DA906E-6F9C-4FDE-9F13-4B63367864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6783" y="1626999"/>
            <a:ext cx="3728802" cy="4473347"/>
          </a:xfrm>
        </p:spPr>
      </p:pic>
      <p:sp>
        <p:nvSpPr>
          <p:cNvPr id="16" name="TextBox 15">
            <a:extLst>
              <a:ext uri="{FF2B5EF4-FFF2-40B4-BE49-F238E27FC236}">
                <a16:creationId xmlns:a16="http://schemas.microsoft.com/office/drawing/2014/main" id="{FA706619-5EBB-4FFB-B74D-C10385BF19AA}"/>
              </a:ext>
            </a:extLst>
          </p:cNvPr>
          <p:cNvSpPr txBox="1"/>
          <p:nvPr/>
        </p:nvSpPr>
        <p:spPr>
          <a:xfrm>
            <a:off x="2305159" y="6272842"/>
            <a:ext cx="7019526" cy="369332"/>
          </a:xfrm>
          <a:prstGeom prst="rect">
            <a:avLst/>
          </a:prstGeom>
          <a:noFill/>
        </p:spPr>
        <p:txBody>
          <a:bodyPr wrap="square" rtlCol="0">
            <a:spAutoFit/>
          </a:bodyPr>
          <a:lstStyle/>
          <a:p>
            <a:r>
              <a:rPr lang="en-US" dirty="0"/>
              <a:t>Source: World Investment Report 2019 – Special Economic Zones</a:t>
            </a:r>
          </a:p>
        </p:txBody>
      </p:sp>
    </p:spTree>
    <p:extLst>
      <p:ext uri="{BB962C8B-B14F-4D97-AF65-F5344CB8AC3E}">
        <p14:creationId xmlns:p14="http://schemas.microsoft.com/office/powerpoint/2010/main" val="3807318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714D-0947-4F27-A9A6-425A0E00EC95}"/>
              </a:ext>
            </a:extLst>
          </p:cNvPr>
          <p:cNvSpPr>
            <a:spLocks noGrp="1"/>
          </p:cNvSpPr>
          <p:nvPr>
            <p:ph type="title"/>
          </p:nvPr>
        </p:nvSpPr>
        <p:spPr/>
        <p:txBody>
          <a:bodyPr/>
          <a:lstStyle/>
          <a:p>
            <a:r>
              <a:rPr lang="en-US" dirty="0"/>
              <a:t>Failure 2: firm-specific assets</a:t>
            </a:r>
          </a:p>
        </p:txBody>
      </p:sp>
      <p:sp>
        <p:nvSpPr>
          <p:cNvPr id="3" name="Content Placeholder 2">
            <a:extLst>
              <a:ext uri="{FF2B5EF4-FFF2-40B4-BE49-F238E27FC236}">
                <a16:creationId xmlns:a16="http://schemas.microsoft.com/office/drawing/2014/main" id="{A4DA2467-5848-424A-95F6-37D5D94726DA}"/>
              </a:ext>
            </a:extLst>
          </p:cNvPr>
          <p:cNvSpPr>
            <a:spLocks noGrp="1"/>
          </p:cNvSpPr>
          <p:nvPr>
            <p:ph idx="1"/>
          </p:nvPr>
        </p:nvSpPr>
        <p:spPr>
          <a:xfrm>
            <a:off x="609600" y="1600200"/>
            <a:ext cx="10972800" cy="4876800"/>
          </a:xfrm>
        </p:spPr>
        <p:txBody>
          <a:bodyPr/>
          <a:lstStyle/>
          <a:p>
            <a:pPr marL="0" indent="0">
              <a:buNone/>
            </a:pPr>
            <a:r>
              <a:rPr lang="en-US" dirty="0"/>
              <a:t>Production is often based on generic assets and open knowledge, as well as on firm-specific assets and to knowledge-based assets a firm might want to keep secret, or firm-specific assets (such as reputation) that a firm would like to preserve.</a:t>
            </a:r>
          </a:p>
          <a:p>
            <a:pPr marL="0" indent="0">
              <a:buNone/>
            </a:pPr>
            <a:endParaRPr lang="en-US" dirty="0"/>
          </a:p>
          <a:p>
            <a:pPr lvl="1"/>
            <a:r>
              <a:rPr lang="en-US" dirty="0"/>
              <a:t>Patented technology</a:t>
            </a:r>
          </a:p>
          <a:p>
            <a:pPr lvl="1"/>
            <a:r>
              <a:rPr lang="en-US" dirty="0"/>
              <a:t>Secret Ingredients (e.g. Coca Cola)</a:t>
            </a:r>
          </a:p>
          <a:p>
            <a:pPr lvl="1"/>
            <a:r>
              <a:rPr lang="en-US" dirty="0"/>
              <a:t>Etc.</a:t>
            </a:r>
          </a:p>
          <a:p>
            <a:endParaRPr lang="en-US" dirty="0"/>
          </a:p>
          <a:p>
            <a:pPr marL="0" indent="0">
              <a:buNone/>
            </a:pPr>
            <a:r>
              <a:rPr lang="en-US" dirty="0"/>
              <a:t>In these cases, when contracts cannot prevent from dissipate those assets (e.g. prevent the supplier from acquiring sensible technology and compete with the buyer), internalization is preferred to outsourcing.</a:t>
            </a:r>
          </a:p>
          <a:p>
            <a:pPr marL="0" indent="0">
              <a:buNone/>
            </a:pPr>
            <a:endParaRPr lang="en-US" dirty="0"/>
          </a:p>
        </p:txBody>
      </p:sp>
    </p:spTree>
    <p:extLst>
      <p:ext uri="{BB962C8B-B14F-4D97-AF65-F5344CB8AC3E}">
        <p14:creationId xmlns:p14="http://schemas.microsoft.com/office/powerpoint/2010/main" val="1906744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F6D9-ACD9-413F-A69C-D01A59DEF36F}"/>
              </a:ext>
            </a:extLst>
          </p:cNvPr>
          <p:cNvSpPr>
            <a:spLocks noGrp="1"/>
          </p:cNvSpPr>
          <p:nvPr>
            <p:ph type="title"/>
          </p:nvPr>
        </p:nvSpPr>
        <p:spPr/>
        <p:txBody>
          <a:bodyPr/>
          <a:lstStyle/>
          <a:p>
            <a:r>
              <a:rPr lang="en-US" dirty="0"/>
              <a:t>Failure 3: Agency Costs</a:t>
            </a:r>
          </a:p>
        </p:txBody>
      </p:sp>
      <p:sp>
        <p:nvSpPr>
          <p:cNvPr id="3" name="Content Placeholder 2">
            <a:extLst>
              <a:ext uri="{FF2B5EF4-FFF2-40B4-BE49-F238E27FC236}">
                <a16:creationId xmlns:a16="http://schemas.microsoft.com/office/drawing/2014/main" id="{70618BCE-BEE7-44A1-A26F-AFE8A040FC1C}"/>
              </a:ext>
            </a:extLst>
          </p:cNvPr>
          <p:cNvSpPr>
            <a:spLocks noGrp="1"/>
          </p:cNvSpPr>
          <p:nvPr>
            <p:ph idx="1"/>
          </p:nvPr>
        </p:nvSpPr>
        <p:spPr/>
        <p:txBody>
          <a:bodyPr anchor="ctr"/>
          <a:lstStyle/>
          <a:p>
            <a:pPr marL="0" indent="0" algn="just">
              <a:buNone/>
            </a:pPr>
            <a:r>
              <a:rPr lang="en-US" dirty="0"/>
              <a:t>When the actions and performance of the workers or managers of the contractor are subject to </a:t>
            </a:r>
            <a:r>
              <a:rPr lang="en-US" b="1" u="sng" dirty="0"/>
              <a:t>information asymmetries</a:t>
            </a:r>
            <a:r>
              <a:rPr lang="en-US" dirty="0"/>
              <a:t> and </a:t>
            </a:r>
            <a:r>
              <a:rPr lang="en-US" b="1" u="sng" dirty="0"/>
              <a:t>imperfect monitoring</a:t>
            </a:r>
            <a:r>
              <a:rPr lang="en-US" dirty="0"/>
              <a:t>, internalization through investment might be preferable.   </a:t>
            </a:r>
          </a:p>
          <a:p>
            <a:pPr marL="0" indent="0" algn="just">
              <a:buNone/>
            </a:pPr>
            <a:endParaRPr lang="en-US" dirty="0"/>
          </a:p>
          <a:p>
            <a:pPr algn="just"/>
            <a:r>
              <a:rPr lang="en-US" dirty="0"/>
              <a:t>Asymmetric information, as the adjective indicates, refers to situations, in which some agent in a trade possesses information while other agents involved in the same trade do not. </a:t>
            </a:r>
          </a:p>
          <a:p>
            <a:pPr algn="just"/>
            <a:endParaRPr lang="en-US" dirty="0"/>
          </a:p>
        </p:txBody>
      </p:sp>
    </p:spTree>
    <p:extLst>
      <p:ext uri="{BB962C8B-B14F-4D97-AF65-F5344CB8AC3E}">
        <p14:creationId xmlns:p14="http://schemas.microsoft.com/office/powerpoint/2010/main" val="3760154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E272-20B4-4004-932B-F8F9A26FD65A}"/>
              </a:ext>
            </a:extLst>
          </p:cNvPr>
          <p:cNvSpPr>
            <a:spLocks noGrp="1"/>
          </p:cNvSpPr>
          <p:nvPr>
            <p:ph type="title"/>
          </p:nvPr>
        </p:nvSpPr>
        <p:spPr/>
        <p:txBody>
          <a:bodyPr/>
          <a:lstStyle/>
          <a:p>
            <a:r>
              <a:rPr lang="en-US" dirty="0"/>
              <a:t>To sum up…</a:t>
            </a:r>
          </a:p>
        </p:txBody>
      </p:sp>
      <p:graphicFrame>
        <p:nvGraphicFramePr>
          <p:cNvPr id="4" name="Table 4">
            <a:extLst>
              <a:ext uri="{FF2B5EF4-FFF2-40B4-BE49-F238E27FC236}">
                <a16:creationId xmlns:a16="http://schemas.microsoft.com/office/drawing/2014/main" id="{D04916E3-48D2-4BB5-B430-5200152E4558}"/>
              </a:ext>
            </a:extLst>
          </p:cNvPr>
          <p:cNvGraphicFramePr>
            <a:graphicFrameLocks noGrp="1"/>
          </p:cNvGraphicFramePr>
          <p:nvPr>
            <p:ph idx="1"/>
            <p:extLst>
              <p:ext uri="{D42A27DB-BD31-4B8C-83A1-F6EECF244321}">
                <p14:modId xmlns:p14="http://schemas.microsoft.com/office/powerpoint/2010/main" val="1513399714"/>
              </p:ext>
            </p:extLst>
          </p:nvPr>
        </p:nvGraphicFramePr>
        <p:xfrm>
          <a:off x="609600" y="2558404"/>
          <a:ext cx="10972800" cy="2462583"/>
        </p:xfrm>
        <a:graphic>
          <a:graphicData uri="http://schemas.openxmlformats.org/drawingml/2006/table">
            <a:tbl>
              <a:tblPr firstRow="1" bandRow="1">
                <a:tableStyleId>{5C22544A-7EE6-4342-B048-85BDC9FD1C3A}</a:tableStyleId>
              </a:tblPr>
              <a:tblGrid>
                <a:gridCol w="2374520">
                  <a:extLst>
                    <a:ext uri="{9D8B030D-6E8A-4147-A177-3AD203B41FA5}">
                      <a16:colId xmlns:a16="http://schemas.microsoft.com/office/drawing/2014/main" val="575297809"/>
                    </a:ext>
                  </a:extLst>
                </a:gridCol>
                <a:gridCol w="1242927">
                  <a:extLst>
                    <a:ext uri="{9D8B030D-6E8A-4147-A177-3AD203B41FA5}">
                      <a16:colId xmlns:a16="http://schemas.microsoft.com/office/drawing/2014/main" val="3610925636"/>
                    </a:ext>
                  </a:extLst>
                </a:gridCol>
                <a:gridCol w="3433106">
                  <a:extLst>
                    <a:ext uri="{9D8B030D-6E8A-4147-A177-3AD203B41FA5}">
                      <a16:colId xmlns:a16="http://schemas.microsoft.com/office/drawing/2014/main" val="3789339863"/>
                    </a:ext>
                  </a:extLst>
                </a:gridCol>
                <a:gridCol w="3922247">
                  <a:extLst>
                    <a:ext uri="{9D8B030D-6E8A-4147-A177-3AD203B41FA5}">
                      <a16:colId xmlns:a16="http://schemas.microsoft.com/office/drawing/2014/main" val="2999172713"/>
                    </a:ext>
                  </a:extLst>
                </a:gridCol>
              </a:tblGrid>
              <a:tr h="453093">
                <a:tc>
                  <a:txBody>
                    <a:bodyPr/>
                    <a:lstStyle/>
                    <a:p>
                      <a:endParaRPr lang="en-US"/>
                    </a:p>
                  </a:txBody>
                  <a:tcPr/>
                </a:tc>
                <a:tc>
                  <a:txBody>
                    <a:bodyPr/>
                    <a:lstStyle/>
                    <a:p>
                      <a:r>
                        <a:rPr lang="en-US" dirty="0"/>
                        <a:t>FDI Type</a:t>
                      </a:r>
                    </a:p>
                  </a:txBody>
                  <a:tcPr/>
                </a:tc>
                <a:tc>
                  <a:txBody>
                    <a:bodyPr/>
                    <a:lstStyle/>
                    <a:p>
                      <a:pPr algn="ctr"/>
                      <a:r>
                        <a:rPr lang="en-US" dirty="0"/>
                        <a:t>Issue</a:t>
                      </a:r>
                    </a:p>
                  </a:txBody>
                  <a:tcPr/>
                </a:tc>
                <a:tc>
                  <a:txBody>
                    <a:bodyPr/>
                    <a:lstStyle/>
                    <a:p>
                      <a:pPr algn="ctr"/>
                      <a:r>
                        <a:rPr lang="en-US" dirty="0"/>
                        <a:t>Result</a:t>
                      </a:r>
                    </a:p>
                  </a:txBody>
                  <a:tcPr/>
                </a:tc>
                <a:extLst>
                  <a:ext uri="{0D108BD9-81ED-4DB2-BD59-A6C34878D82A}">
                    <a16:rowId xmlns:a16="http://schemas.microsoft.com/office/drawing/2014/main" val="772055729"/>
                  </a:ext>
                </a:extLst>
              </a:tr>
              <a:tr h="340147">
                <a:tc rowSpan="2">
                  <a:txBody>
                    <a:bodyPr/>
                    <a:lstStyle/>
                    <a:p>
                      <a:pPr algn="ctr"/>
                      <a:r>
                        <a:rPr lang="en-US" dirty="0"/>
                        <a:t>Intangible Asset Transfer</a:t>
                      </a:r>
                    </a:p>
                  </a:txBody>
                  <a:tcPr anchor="ctr"/>
                </a:tc>
                <a:tc>
                  <a:txBody>
                    <a:bodyPr/>
                    <a:lstStyle/>
                    <a:p>
                      <a:r>
                        <a:rPr lang="en-US" dirty="0"/>
                        <a:t>Horizontal</a:t>
                      </a:r>
                    </a:p>
                  </a:txBody>
                  <a:tcPr anchor="ctr"/>
                </a:tc>
                <a:tc>
                  <a:txBody>
                    <a:bodyPr/>
                    <a:lstStyle/>
                    <a:p>
                      <a:pPr marL="285750" indent="-285750">
                        <a:buFont typeface="Arial" panose="020B0604020202020204" pitchFamily="34" charset="0"/>
                        <a:buChar char="•"/>
                      </a:pPr>
                      <a:r>
                        <a:rPr lang="en-US" dirty="0"/>
                        <a:t>Imperfect intellectual property right protection</a:t>
                      </a:r>
                    </a:p>
                  </a:txBody>
                  <a:tcPr anchor="ctr"/>
                </a:tc>
                <a:tc>
                  <a:txBody>
                    <a:bodyPr/>
                    <a:lstStyle/>
                    <a:p>
                      <a:pPr marL="285750" indent="-285750">
                        <a:buFont typeface="Arial" panose="020B0604020202020204" pitchFamily="34" charset="0"/>
                        <a:buChar char="•"/>
                      </a:pPr>
                      <a:r>
                        <a:rPr lang="en-US" dirty="0"/>
                        <a:t>Dispersion of firm-specific knowledge</a:t>
                      </a:r>
                    </a:p>
                  </a:txBody>
                  <a:tcPr anchor="ctr"/>
                </a:tc>
                <a:extLst>
                  <a:ext uri="{0D108BD9-81ED-4DB2-BD59-A6C34878D82A}">
                    <a16:rowId xmlns:a16="http://schemas.microsoft.com/office/drawing/2014/main" val="1770198294"/>
                  </a:ext>
                </a:extLst>
              </a:tr>
              <a:tr h="455010">
                <a:tc vMerge="1">
                  <a:txBody>
                    <a:bodyPr/>
                    <a:lstStyle/>
                    <a:p>
                      <a:endParaRPr lang="en-US" dirty="0"/>
                    </a:p>
                  </a:txBody>
                  <a:tcPr/>
                </a:tc>
                <a:tc>
                  <a:txBody>
                    <a:bodyPr/>
                    <a:lstStyle/>
                    <a:p>
                      <a:r>
                        <a:rPr lang="en-US" dirty="0"/>
                        <a:t>Vertical</a:t>
                      </a:r>
                    </a:p>
                  </a:txBody>
                  <a:tcPr anchor="ctr"/>
                </a:tc>
                <a:tc>
                  <a:txBody>
                    <a:bodyPr/>
                    <a:lstStyle/>
                    <a:p>
                      <a:pPr marL="285750" indent="-285750">
                        <a:buFont typeface="Arial" panose="020B0604020202020204" pitchFamily="34" charset="0"/>
                        <a:buChar char="•"/>
                      </a:pPr>
                      <a:r>
                        <a:rPr lang="en-US" dirty="0"/>
                        <a:t>Reputation</a:t>
                      </a:r>
                    </a:p>
                  </a:txBody>
                  <a:tcPr anchor="ctr"/>
                </a:tc>
                <a:tc>
                  <a:txBody>
                    <a:bodyPr/>
                    <a:lstStyle/>
                    <a:p>
                      <a:pPr marL="285750" indent="-285750">
                        <a:buFont typeface="Arial" panose="020B0604020202020204" pitchFamily="34" charset="0"/>
                        <a:buChar char="•"/>
                      </a:pPr>
                      <a:r>
                        <a:rPr lang="en-US" dirty="0"/>
                        <a:t>Dispersion of the investment</a:t>
                      </a:r>
                    </a:p>
                  </a:txBody>
                  <a:tcPr anchor="ctr"/>
                </a:tc>
                <a:extLst>
                  <a:ext uri="{0D108BD9-81ED-4DB2-BD59-A6C34878D82A}">
                    <a16:rowId xmlns:a16="http://schemas.microsoft.com/office/drawing/2014/main" val="1774191813"/>
                  </a:ext>
                </a:extLst>
              </a:tr>
              <a:tr h="370840">
                <a:tc>
                  <a:txBody>
                    <a:bodyPr/>
                    <a:lstStyle/>
                    <a:p>
                      <a:pPr algn="ctr"/>
                      <a:r>
                        <a:rPr lang="en-US" dirty="0"/>
                        <a:t>Single production phase</a:t>
                      </a:r>
                    </a:p>
                  </a:txBody>
                  <a:tcPr anchor="ctr"/>
                </a:tc>
                <a:tc>
                  <a:txBody>
                    <a:bodyPr/>
                    <a:lstStyle/>
                    <a:p>
                      <a:r>
                        <a:rPr lang="en-US" dirty="0"/>
                        <a:t>Vertical</a:t>
                      </a:r>
                    </a:p>
                  </a:txBody>
                  <a:tcPr anchor="ctr"/>
                </a:tc>
                <a:tc>
                  <a:txBody>
                    <a:bodyPr/>
                    <a:lstStyle/>
                    <a:p>
                      <a:pPr marL="285750" indent="-285750">
                        <a:buFont typeface="Arial" panose="020B0604020202020204" pitchFamily="34" charset="0"/>
                        <a:buChar char="•"/>
                      </a:pPr>
                      <a:r>
                        <a:rPr lang="en-US" dirty="0"/>
                        <a:t>Hold-up due to incomplete contracts</a:t>
                      </a:r>
                    </a:p>
                    <a:p>
                      <a:pPr marL="285750" indent="-285750">
                        <a:buFont typeface="Arial" panose="020B0604020202020204" pitchFamily="34" charset="0"/>
                        <a:buChar char="•"/>
                      </a:pPr>
                      <a:r>
                        <a:rPr lang="en-US" dirty="0"/>
                        <a:t>Agency problems</a:t>
                      </a:r>
                    </a:p>
                  </a:txBody>
                  <a:tcPr anchor="ctr"/>
                </a:tc>
                <a:tc>
                  <a:txBody>
                    <a:bodyPr/>
                    <a:lstStyle/>
                    <a:p>
                      <a:pPr marL="285750" indent="-285750">
                        <a:buFont typeface="Arial" panose="020B0604020202020204" pitchFamily="34" charset="0"/>
                        <a:buChar char="•"/>
                      </a:pPr>
                      <a:r>
                        <a:rPr lang="en-US" dirty="0"/>
                        <a:t>Suboptimal Investments</a:t>
                      </a:r>
                    </a:p>
                    <a:p>
                      <a:pPr marL="285750" indent="-285750">
                        <a:buFont typeface="Arial" panose="020B0604020202020204" pitchFamily="34" charset="0"/>
                        <a:buChar char="•"/>
                      </a:pPr>
                      <a:r>
                        <a:rPr lang="en-US" dirty="0"/>
                        <a:t>Insufficient scale</a:t>
                      </a:r>
                    </a:p>
                  </a:txBody>
                  <a:tcPr anchor="ctr"/>
                </a:tc>
                <a:extLst>
                  <a:ext uri="{0D108BD9-81ED-4DB2-BD59-A6C34878D82A}">
                    <a16:rowId xmlns:a16="http://schemas.microsoft.com/office/drawing/2014/main" val="4090151451"/>
                  </a:ext>
                </a:extLst>
              </a:tr>
            </a:tbl>
          </a:graphicData>
        </a:graphic>
      </p:graphicFrame>
    </p:spTree>
    <p:extLst>
      <p:ext uri="{BB962C8B-B14F-4D97-AF65-F5344CB8AC3E}">
        <p14:creationId xmlns:p14="http://schemas.microsoft.com/office/powerpoint/2010/main" val="3694143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4DF55-B753-4BE5-BB53-359E47E35B91}"/>
              </a:ext>
            </a:extLst>
          </p:cNvPr>
          <p:cNvSpPr>
            <a:spLocks noGrp="1"/>
          </p:cNvSpPr>
          <p:nvPr>
            <p:ph type="title"/>
          </p:nvPr>
        </p:nvSpPr>
        <p:spPr/>
        <p:txBody>
          <a:bodyPr/>
          <a:lstStyle/>
          <a:p>
            <a:r>
              <a:rPr lang="en-US" dirty="0"/>
              <a:t>FDI AND GVC</a:t>
            </a:r>
          </a:p>
        </p:txBody>
      </p:sp>
      <p:sp>
        <p:nvSpPr>
          <p:cNvPr id="5" name="Text Placeholder 4">
            <a:extLst>
              <a:ext uri="{FF2B5EF4-FFF2-40B4-BE49-F238E27FC236}">
                <a16:creationId xmlns:a16="http://schemas.microsoft.com/office/drawing/2014/main" id="{13859112-CDD9-4B1D-BA8F-B773BE57FF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27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DA87-7D0F-4F64-BC9D-976F90879D09}"/>
              </a:ext>
            </a:extLst>
          </p:cNvPr>
          <p:cNvSpPr>
            <a:spLocks noGrp="1"/>
          </p:cNvSpPr>
          <p:nvPr>
            <p:ph type="title"/>
          </p:nvPr>
        </p:nvSpPr>
        <p:spPr/>
        <p:txBody>
          <a:bodyPr/>
          <a:lstStyle/>
          <a:p>
            <a:r>
              <a:rPr lang="en-US" dirty="0"/>
              <a:t>Complementarity	</a:t>
            </a:r>
          </a:p>
        </p:txBody>
      </p:sp>
      <p:sp>
        <p:nvSpPr>
          <p:cNvPr id="3" name="Content Placeholder 2">
            <a:extLst>
              <a:ext uri="{FF2B5EF4-FFF2-40B4-BE49-F238E27FC236}">
                <a16:creationId xmlns:a16="http://schemas.microsoft.com/office/drawing/2014/main" id="{B8D6212C-A1A3-4466-AE1F-912C3F550B58}"/>
              </a:ext>
            </a:extLst>
          </p:cNvPr>
          <p:cNvSpPr>
            <a:spLocks noGrp="1"/>
          </p:cNvSpPr>
          <p:nvPr>
            <p:ph idx="1"/>
          </p:nvPr>
        </p:nvSpPr>
        <p:spPr/>
        <p:txBody>
          <a:bodyPr anchor="ctr"/>
          <a:lstStyle/>
          <a:p>
            <a:pPr marL="0" indent="0">
              <a:buNone/>
            </a:pPr>
            <a:r>
              <a:rPr lang="en-US" dirty="0"/>
              <a:t>Reduction of ICT and transportation costs favored the formation of Global Value Chains. Is there a role for FDI?</a:t>
            </a:r>
          </a:p>
          <a:p>
            <a:endParaRPr lang="en-US" dirty="0"/>
          </a:p>
          <a:p>
            <a:r>
              <a:rPr lang="en-US" dirty="0"/>
              <a:t>FDI and GVC might induce inclusive development (</a:t>
            </a:r>
            <a:r>
              <a:rPr lang="en-US" dirty="0" err="1"/>
              <a:t>Amendolagine</a:t>
            </a:r>
            <a:r>
              <a:rPr lang="en-US" dirty="0"/>
              <a:t> et al., 2018)</a:t>
            </a:r>
          </a:p>
          <a:p>
            <a:r>
              <a:rPr lang="en-US" dirty="0"/>
              <a:t>Conditioned on initial conditions, FDI spillovers might be substantial, especially in backward sector (suppliers)</a:t>
            </a:r>
          </a:p>
          <a:p>
            <a:pPr lvl="1"/>
            <a:r>
              <a:rPr lang="en-US" dirty="0"/>
              <a:t>Need of sound institutional and industrial policy</a:t>
            </a:r>
          </a:p>
          <a:p>
            <a:pPr lvl="1"/>
            <a:endParaRPr lang="en-US" dirty="0"/>
          </a:p>
        </p:txBody>
      </p:sp>
    </p:spTree>
    <p:extLst>
      <p:ext uri="{BB962C8B-B14F-4D97-AF65-F5344CB8AC3E}">
        <p14:creationId xmlns:p14="http://schemas.microsoft.com/office/powerpoint/2010/main" val="555063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7276-A787-4C69-974D-06707AB5065A}"/>
              </a:ext>
            </a:extLst>
          </p:cNvPr>
          <p:cNvSpPr>
            <a:spLocks noGrp="1"/>
          </p:cNvSpPr>
          <p:nvPr>
            <p:ph type="title"/>
          </p:nvPr>
        </p:nvSpPr>
        <p:spPr/>
        <p:txBody>
          <a:bodyPr/>
          <a:lstStyle/>
          <a:p>
            <a:r>
              <a:rPr lang="en-US" dirty="0"/>
              <a:t>Do FDI spill-over local system?</a:t>
            </a:r>
          </a:p>
        </p:txBody>
      </p:sp>
      <p:sp>
        <p:nvSpPr>
          <p:cNvPr id="3" name="Content Placeholder 2">
            <a:extLst>
              <a:ext uri="{FF2B5EF4-FFF2-40B4-BE49-F238E27FC236}">
                <a16:creationId xmlns:a16="http://schemas.microsoft.com/office/drawing/2014/main" id="{343E979F-1F08-4926-A69F-28F1238224C0}"/>
              </a:ext>
            </a:extLst>
          </p:cNvPr>
          <p:cNvSpPr>
            <a:spLocks noGrp="1"/>
          </p:cNvSpPr>
          <p:nvPr>
            <p:ph idx="1"/>
          </p:nvPr>
        </p:nvSpPr>
        <p:spPr/>
        <p:txBody>
          <a:bodyPr anchor="ctr"/>
          <a:lstStyle/>
          <a:p>
            <a:pPr marL="0" indent="0">
              <a:buNone/>
            </a:pPr>
            <a:r>
              <a:rPr lang="en-US" dirty="0"/>
              <a:t>Evidence is mixed and depends on the typology of the FDI, on the sector of the investment, as well as on the capacity of the local productive system to absorb such spillovers</a:t>
            </a:r>
          </a:p>
          <a:p>
            <a:r>
              <a:rPr lang="en-US" dirty="0"/>
              <a:t>Horizontal FDI: no conclusive evidence, but slightly positive impact on upstream sectors (</a:t>
            </a:r>
            <a:r>
              <a:rPr lang="en-US" dirty="0" err="1"/>
              <a:t>Javorcik</a:t>
            </a:r>
            <a:r>
              <a:rPr lang="en-US" dirty="0"/>
              <a:t>, 2012; Crespo and </a:t>
            </a:r>
            <a:r>
              <a:rPr lang="en-US" dirty="0" err="1"/>
              <a:t>Fontoura</a:t>
            </a:r>
            <a:r>
              <a:rPr lang="en-US" dirty="0"/>
              <a:t>, 2007; De Fuentes </a:t>
            </a:r>
            <a:r>
              <a:rPr lang="en-US" dirty="0" err="1"/>
              <a:t>Dutrènit</a:t>
            </a:r>
            <a:r>
              <a:rPr lang="en-US" dirty="0"/>
              <a:t>, 2013) through input provisions and workforce education</a:t>
            </a:r>
          </a:p>
          <a:p>
            <a:pPr lvl="1"/>
            <a:r>
              <a:rPr lang="en-US" dirty="0"/>
              <a:t>Capacity of local firms to </a:t>
            </a:r>
            <a:r>
              <a:rPr lang="en-US" dirty="0" err="1"/>
              <a:t>absob</a:t>
            </a:r>
            <a:r>
              <a:rPr lang="en-US" dirty="0"/>
              <a:t> technological spillovers and to adapt to the mutated competition determines the extent of the effects in downstream sectors</a:t>
            </a:r>
          </a:p>
          <a:p>
            <a:pPr marL="274320" lvl="1" indent="0">
              <a:buNone/>
            </a:pPr>
            <a:endParaRPr lang="en-US" dirty="0"/>
          </a:p>
          <a:p>
            <a:r>
              <a:rPr lang="en-US" dirty="0"/>
              <a:t>Vertical FDI: generally positive spillovers on upstream sectors (</a:t>
            </a:r>
            <a:r>
              <a:rPr lang="en-US" dirty="0" err="1"/>
              <a:t>Javocik</a:t>
            </a:r>
            <a:r>
              <a:rPr lang="en-US" dirty="0"/>
              <a:t>, 2004; Lin et al, 2009; </a:t>
            </a:r>
            <a:r>
              <a:rPr lang="en-US" dirty="0" err="1"/>
              <a:t>Havranek</a:t>
            </a:r>
            <a:r>
              <a:rPr lang="en-US" dirty="0"/>
              <a:t> and </a:t>
            </a:r>
            <a:r>
              <a:rPr lang="en-US" dirty="0" err="1"/>
              <a:t>Irsova</a:t>
            </a:r>
            <a:r>
              <a:rPr lang="en-US" dirty="0"/>
              <a:t>, 2011)</a:t>
            </a:r>
          </a:p>
        </p:txBody>
      </p:sp>
    </p:spTree>
    <p:extLst>
      <p:ext uri="{BB962C8B-B14F-4D97-AF65-F5344CB8AC3E}">
        <p14:creationId xmlns:p14="http://schemas.microsoft.com/office/powerpoint/2010/main" val="3560415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9F27-5363-4A4C-A981-05F2159EEDDB}"/>
              </a:ext>
            </a:extLst>
          </p:cNvPr>
          <p:cNvSpPr>
            <a:spLocks noGrp="1"/>
          </p:cNvSpPr>
          <p:nvPr>
            <p:ph type="title"/>
          </p:nvPr>
        </p:nvSpPr>
        <p:spPr/>
        <p:txBody>
          <a:bodyPr/>
          <a:lstStyle/>
          <a:p>
            <a:r>
              <a:rPr lang="en-US" dirty="0"/>
              <a:t>An Economic Geography perspective</a:t>
            </a:r>
          </a:p>
        </p:txBody>
      </p:sp>
      <p:sp>
        <p:nvSpPr>
          <p:cNvPr id="3" name="Content Placeholder 2">
            <a:extLst>
              <a:ext uri="{FF2B5EF4-FFF2-40B4-BE49-F238E27FC236}">
                <a16:creationId xmlns:a16="http://schemas.microsoft.com/office/drawing/2014/main" id="{13F21385-94AC-4A21-82CD-71D69C186484}"/>
              </a:ext>
            </a:extLst>
          </p:cNvPr>
          <p:cNvSpPr>
            <a:spLocks noGrp="1"/>
          </p:cNvSpPr>
          <p:nvPr>
            <p:ph idx="1"/>
          </p:nvPr>
        </p:nvSpPr>
        <p:spPr/>
        <p:txBody>
          <a:bodyPr anchor="ctr"/>
          <a:lstStyle/>
          <a:p>
            <a:pPr marL="0" indent="0">
              <a:lnSpc>
                <a:spcPct val="200000"/>
              </a:lnSpc>
              <a:buNone/>
            </a:pPr>
            <a:r>
              <a:rPr lang="en-US" dirty="0"/>
              <a:t>FDI location is uneven. What factors drive the location of investments?</a:t>
            </a:r>
          </a:p>
          <a:p>
            <a:pPr lvl="1">
              <a:lnSpc>
                <a:spcPct val="200000"/>
              </a:lnSpc>
            </a:pPr>
            <a:r>
              <a:rPr lang="en-US" dirty="0"/>
              <a:t>Castellani and Lavoratori (2019) on the location of R&amp;D FDI</a:t>
            </a:r>
          </a:p>
          <a:p>
            <a:pPr lvl="1">
              <a:lnSpc>
                <a:spcPct val="200000"/>
              </a:lnSpc>
            </a:pPr>
            <a:r>
              <a:rPr lang="en-US" dirty="0"/>
              <a:t>Blanc-</a:t>
            </a:r>
            <a:r>
              <a:rPr lang="en-US" dirty="0" err="1"/>
              <a:t>Brude</a:t>
            </a:r>
            <a:r>
              <a:rPr lang="en-US" dirty="0"/>
              <a:t> et al (2014) on the proximity to potential alternative sites</a:t>
            </a:r>
          </a:p>
          <a:p>
            <a:pPr lvl="1">
              <a:lnSpc>
                <a:spcPct val="200000"/>
              </a:lnSpc>
            </a:pPr>
            <a:r>
              <a:rPr lang="en-US" dirty="0"/>
              <a:t>Gao (2003), </a:t>
            </a:r>
            <a:r>
              <a:rPr lang="en-US" dirty="0" err="1"/>
              <a:t>Burchardi</a:t>
            </a:r>
            <a:r>
              <a:rPr lang="en-US" dirty="0"/>
              <a:t> et al. (2018) on ethic network effect</a:t>
            </a:r>
          </a:p>
          <a:p>
            <a:pPr lvl="1">
              <a:lnSpc>
                <a:spcPct val="200000"/>
              </a:lnSpc>
            </a:pPr>
            <a:r>
              <a:rPr lang="en-US" dirty="0" err="1"/>
              <a:t>Boschma</a:t>
            </a:r>
            <a:r>
              <a:rPr lang="en-US" dirty="0"/>
              <a:t> et al (2015) on proximity with investors</a:t>
            </a:r>
          </a:p>
        </p:txBody>
      </p:sp>
    </p:spTree>
    <p:extLst>
      <p:ext uri="{BB962C8B-B14F-4D97-AF65-F5344CB8AC3E}">
        <p14:creationId xmlns:p14="http://schemas.microsoft.com/office/powerpoint/2010/main" val="2747087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19CB-721B-4B73-A65C-498D14E3B96F}"/>
              </a:ext>
            </a:extLst>
          </p:cNvPr>
          <p:cNvSpPr>
            <a:spLocks noGrp="1"/>
          </p:cNvSpPr>
          <p:nvPr>
            <p:ph type="title"/>
          </p:nvPr>
        </p:nvSpPr>
        <p:spPr/>
        <p:txBody>
          <a:bodyPr/>
          <a:lstStyle/>
          <a:p>
            <a:r>
              <a:rPr lang="en-US" dirty="0"/>
              <a:t>Other issues</a:t>
            </a:r>
          </a:p>
        </p:txBody>
      </p:sp>
      <p:sp>
        <p:nvSpPr>
          <p:cNvPr id="3" name="Text Placeholder 2">
            <a:extLst>
              <a:ext uri="{FF2B5EF4-FFF2-40B4-BE49-F238E27FC236}">
                <a16:creationId xmlns:a16="http://schemas.microsoft.com/office/drawing/2014/main" id="{A5776F9B-4245-47B0-8C27-B14D0F55EB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3486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143A4-C9BC-4F81-B9B6-FF9DA180794C}"/>
              </a:ext>
            </a:extLst>
          </p:cNvPr>
          <p:cNvSpPr>
            <a:spLocks noGrp="1"/>
          </p:cNvSpPr>
          <p:nvPr>
            <p:ph type="title"/>
          </p:nvPr>
        </p:nvSpPr>
        <p:spPr/>
        <p:txBody>
          <a:bodyPr/>
          <a:lstStyle/>
          <a:p>
            <a:r>
              <a:rPr lang="en-US" dirty="0"/>
              <a:t>FDI from the South</a:t>
            </a:r>
          </a:p>
        </p:txBody>
      </p:sp>
      <p:sp>
        <p:nvSpPr>
          <p:cNvPr id="5" name="Content Placeholder 4">
            <a:extLst>
              <a:ext uri="{FF2B5EF4-FFF2-40B4-BE49-F238E27FC236}">
                <a16:creationId xmlns:a16="http://schemas.microsoft.com/office/drawing/2014/main" id="{EC114433-7002-4794-8D91-9C710C32D496}"/>
              </a:ext>
            </a:extLst>
          </p:cNvPr>
          <p:cNvSpPr>
            <a:spLocks noGrp="1"/>
          </p:cNvSpPr>
          <p:nvPr>
            <p:ph idx="1"/>
          </p:nvPr>
        </p:nvSpPr>
        <p:spPr/>
        <p:txBody>
          <a:bodyPr anchor="ctr"/>
          <a:lstStyle/>
          <a:p>
            <a:pPr marL="0" indent="0">
              <a:buNone/>
            </a:pPr>
            <a:r>
              <a:rPr lang="en-US" dirty="0"/>
              <a:t>FDI are not just North-to-South</a:t>
            </a:r>
          </a:p>
          <a:p>
            <a:pPr marL="0" indent="0">
              <a:buNone/>
            </a:pPr>
            <a:endParaRPr lang="en-US" dirty="0"/>
          </a:p>
          <a:p>
            <a:pPr marL="0" indent="0">
              <a:buNone/>
            </a:pPr>
            <a:r>
              <a:rPr lang="en-US" dirty="0"/>
              <a:t>The rise of Emerging Market Multinational Enterprises challenges the usual perspective on FDI</a:t>
            </a:r>
          </a:p>
          <a:p>
            <a:r>
              <a:rPr lang="en-US" dirty="0"/>
              <a:t>What do EMNEs look for?</a:t>
            </a:r>
          </a:p>
          <a:p>
            <a:pPr lvl="1"/>
            <a:r>
              <a:rPr lang="en-US" dirty="0"/>
              <a:t>Role of </a:t>
            </a:r>
            <a:r>
              <a:rPr lang="en-US" b="1" u="sng" dirty="0"/>
              <a:t>Exploration Investments</a:t>
            </a:r>
            <a:r>
              <a:rPr lang="en-US" dirty="0"/>
              <a:t> as opposed to </a:t>
            </a:r>
            <a:r>
              <a:rPr lang="en-US" b="1" u="sng" dirty="0"/>
              <a:t>Exploitation Investments</a:t>
            </a:r>
            <a:r>
              <a:rPr lang="en-US" dirty="0"/>
              <a:t>, to source strategic assets (knowledge) (Crescenzi et al, 2016; Castellani and </a:t>
            </a:r>
            <a:r>
              <a:rPr lang="en-US" dirty="0" err="1"/>
              <a:t>Lavoratori</a:t>
            </a:r>
            <a:r>
              <a:rPr lang="en-US" dirty="0"/>
              <a:t>, 2019)</a:t>
            </a:r>
          </a:p>
          <a:p>
            <a:pPr lvl="1"/>
            <a:r>
              <a:rPr lang="en-US" dirty="0"/>
              <a:t>Cheaper factors of production (e.g. Chinese textile sector moving to Africa)</a:t>
            </a:r>
          </a:p>
          <a:p>
            <a:pPr lvl="1"/>
            <a:r>
              <a:rPr lang="en-US" dirty="0"/>
              <a:t>Raw materials (especially rare earth elements)</a:t>
            </a:r>
          </a:p>
        </p:txBody>
      </p:sp>
    </p:spTree>
    <p:extLst>
      <p:ext uri="{BB962C8B-B14F-4D97-AF65-F5344CB8AC3E}">
        <p14:creationId xmlns:p14="http://schemas.microsoft.com/office/powerpoint/2010/main" val="4129864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3316-A5BC-4F49-96DE-BC0553CDE3B2}"/>
              </a:ext>
            </a:extLst>
          </p:cNvPr>
          <p:cNvSpPr>
            <a:spLocks noGrp="1"/>
          </p:cNvSpPr>
          <p:nvPr>
            <p:ph type="title"/>
          </p:nvPr>
        </p:nvSpPr>
        <p:spPr/>
        <p:txBody>
          <a:bodyPr/>
          <a:lstStyle/>
          <a:p>
            <a:r>
              <a:rPr lang="en-US" dirty="0"/>
              <a:t>EMNEs are catching up </a:t>
            </a:r>
          </a:p>
        </p:txBody>
      </p:sp>
      <p:pic>
        <p:nvPicPr>
          <p:cNvPr id="1026" name="Picture 2" descr="Risultati immagini per EMNE FDI">
            <a:extLst>
              <a:ext uri="{FF2B5EF4-FFF2-40B4-BE49-F238E27FC236}">
                <a16:creationId xmlns:a16="http://schemas.microsoft.com/office/drawing/2014/main" id="{CD23A276-A191-4A4B-8CFA-F4993E81A0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750" y="1524000"/>
            <a:ext cx="7048500" cy="3952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F7E74D-A1EB-4A7C-9A00-AAF74F9EE7DB}"/>
              </a:ext>
            </a:extLst>
          </p:cNvPr>
          <p:cNvSpPr txBox="1"/>
          <p:nvPr/>
        </p:nvSpPr>
        <p:spPr>
          <a:xfrm>
            <a:off x="695382" y="5858731"/>
            <a:ext cx="10972800" cy="646331"/>
          </a:xfrm>
          <a:prstGeom prst="rect">
            <a:avLst/>
          </a:prstGeom>
          <a:noFill/>
        </p:spPr>
        <p:txBody>
          <a:bodyPr wrap="square" rtlCol="0">
            <a:spAutoFit/>
          </a:bodyPr>
          <a:lstStyle/>
          <a:p>
            <a:pPr algn="ctr"/>
            <a:r>
              <a:rPr lang="en-US" dirty="0"/>
              <a:t>M&amp;A from the south already surpassed those from the North, topping more than 56% of the total in 2013. (Thompson Reuters database)</a:t>
            </a:r>
          </a:p>
        </p:txBody>
      </p:sp>
    </p:spTree>
    <p:extLst>
      <p:ext uri="{BB962C8B-B14F-4D97-AF65-F5344CB8AC3E}">
        <p14:creationId xmlns:p14="http://schemas.microsoft.com/office/powerpoint/2010/main" val="209325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2991-61E2-469A-82D7-1D18EC7616FA}"/>
              </a:ext>
            </a:extLst>
          </p:cNvPr>
          <p:cNvSpPr>
            <a:spLocks noGrp="1"/>
          </p:cNvSpPr>
          <p:nvPr>
            <p:ph type="title"/>
          </p:nvPr>
        </p:nvSpPr>
        <p:spPr/>
        <p:txBody>
          <a:bodyPr/>
          <a:lstStyle/>
          <a:p>
            <a:r>
              <a:rPr lang="en-US" dirty="0"/>
              <a:t>FDI facts</a:t>
            </a:r>
          </a:p>
        </p:txBody>
      </p:sp>
      <p:pic>
        <p:nvPicPr>
          <p:cNvPr id="6" name="Content Placeholder 5">
            <a:extLst>
              <a:ext uri="{FF2B5EF4-FFF2-40B4-BE49-F238E27FC236}">
                <a16:creationId xmlns:a16="http://schemas.microsoft.com/office/drawing/2014/main" id="{C35EAF37-42D3-4F75-AF50-55F5D5E7241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031797"/>
            <a:ext cx="5384800" cy="4000906"/>
          </a:xfrm>
        </p:spPr>
      </p:pic>
      <p:pic>
        <p:nvPicPr>
          <p:cNvPr id="8" name="Content Placeholder 7">
            <a:extLst>
              <a:ext uri="{FF2B5EF4-FFF2-40B4-BE49-F238E27FC236}">
                <a16:creationId xmlns:a16="http://schemas.microsoft.com/office/drawing/2014/main" id="{BC8EF78A-8C1F-4F23-A65C-F655A323B06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97600" y="2031797"/>
            <a:ext cx="5384800" cy="4000906"/>
          </a:xfrm>
        </p:spPr>
      </p:pic>
      <p:sp>
        <p:nvSpPr>
          <p:cNvPr id="9" name="TextBox 8">
            <a:extLst>
              <a:ext uri="{FF2B5EF4-FFF2-40B4-BE49-F238E27FC236}">
                <a16:creationId xmlns:a16="http://schemas.microsoft.com/office/drawing/2014/main" id="{8485D4EE-5BC7-4103-B383-572CFA67C98E}"/>
              </a:ext>
            </a:extLst>
          </p:cNvPr>
          <p:cNvSpPr txBox="1"/>
          <p:nvPr/>
        </p:nvSpPr>
        <p:spPr>
          <a:xfrm>
            <a:off x="2305159" y="6272842"/>
            <a:ext cx="7019526" cy="369332"/>
          </a:xfrm>
          <a:prstGeom prst="rect">
            <a:avLst/>
          </a:prstGeom>
          <a:noFill/>
        </p:spPr>
        <p:txBody>
          <a:bodyPr wrap="square" rtlCol="0">
            <a:spAutoFit/>
          </a:bodyPr>
          <a:lstStyle/>
          <a:p>
            <a:pPr algn="ctr"/>
            <a:r>
              <a:rPr lang="en-US" dirty="0"/>
              <a:t>Source: STATISTA.com</a:t>
            </a:r>
          </a:p>
        </p:txBody>
      </p:sp>
    </p:spTree>
    <p:extLst>
      <p:ext uri="{BB962C8B-B14F-4D97-AF65-F5344CB8AC3E}">
        <p14:creationId xmlns:p14="http://schemas.microsoft.com/office/powerpoint/2010/main" val="3678011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143A4-C9BC-4F81-B9B6-FF9DA180794C}"/>
              </a:ext>
            </a:extLst>
          </p:cNvPr>
          <p:cNvSpPr>
            <a:spLocks noGrp="1"/>
          </p:cNvSpPr>
          <p:nvPr>
            <p:ph type="title"/>
          </p:nvPr>
        </p:nvSpPr>
        <p:spPr/>
        <p:txBody>
          <a:bodyPr/>
          <a:lstStyle/>
          <a:p>
            <a:r>
              <a:rPr lang="en-US" dirty="0"/>
              <a:t>FDI from the South</a:t>
            </a:r>
          </a:p>
        </p:txBody>
      </p:sp>
      <p:sp>
        <p:nvSpPr>
          <p:cNvPr id="5" name="Content Placeholder 4">
            <a:extLst>
              <a:ext uri="{FF2B5EF4-FFF2-40B4-BE49-F238E27FC236}">
                <a16:creationId xmlns:a16="http://schemas.microsoft.com/office/drawing/2014/main" id="{EC114433-7002-4794-8D91-9C710C32D496}"/>
              </a:ext>
            </a:extLst>
          </p:cNvPr>
          <p:cNvSpPr>
            <a:spLocks noGrp="1"/>
          </p:cNvSpPr>
          <p:nvPr>
            <p:ph idx="1"/>
          </p:nvPr>
        </p:nvSpPr>
        <p:spPr/>
        <p:txBody>
          <a:bodyPr anchor="ctr"/>
          <a:lstStyle/>
          <a:p>
            <a:pPr marL="0" indent="0">
              <a:buNone/>
            </a:pPr>
            <a:r>
              <a:rPr lang="en-US" dirty="0"/>
              <a:t>Are FDI from the south different from those from the north?</a:t>
            </a:r>
          </a:p>
          <a:p>
            <a:pPr marL="0" indent="0">
              <a:buNone/>
            </a:pPr>
            <a:endParaRPr lang="en-US" dirty="0"/>
          </a:p>
          <a:p>
            <a:pPr lvl="1"/>
            <a:r>
              <a:rPr lang="en-US" dirty="0"/>
              <a:t>Evidence in SSA suggests they do not differ in terms of productivity (Gold et al, 2017)</a:t>
            </a:r>
          </a:p>
          <a:p>
            <a:pPr lvl="1"/>
            <a:r>
              <a:rPr lang="en-US" dirty="0"/>
              <a:t>However, they tend to favor labor over capital, with positive effects on factor wages in countries with abundance of that factor (Lipsey et al. 2011)</a:t>
            </a:r>
          </a:p>
          <a:p>
            <a:pPr lvl="1"/>
            <a:r>
              <a:rPr lang="en-US" dirty="0"/>
              <a:t>On aggregate, most of S-to-S FDI takes the form of M&amp;A</a:t>
            </a:r>
          </a:p>
          <a:p>
            <a:pPr lvl="1"/>
            <a:r>
              <a:rPr lang="en-US" dirty="0"/>
              <a:t>N-to-S FDI differ from S-to-S FDI in terms of the ability to absorb spillover</a:t>
            </a:r>
          </a:p>
          <a:p>
            <a:pPr lvl="2"/>
            <a:r>
              <a:rPr lang="en-US" dirty="0"/>
              <a:t>The latter foster diversification in low-tech industry (</a:t>
            </a:r>
            <a:r>
              <a:rPr lang="en-US" dirty="0" err="1"/>
              <a:t>Amighini</a:t>
            </a:r>
            <a:r>
              <a:rPr lang="en-US" dirty="0"/>
              <a:t> and Sanfilippo, 2013) </a:t>
            </a:r>
          </a:p>
        </p:txBody>
      </p:sp>
    </p:spTree>
    <p:extLst>
      <p:ext uri="{BB962C8B-B14F-4D97-AF65-F5344CB8AC3E}">
        <p14:creationId xmlns:p14="http://schemas.microsoft.com/office/powerpoint/2010/main" val="3769183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136A-6AE6-476D-A0F2-4880235A0483}"/>
              </a:ext>
            </a:extLst>
          </p:cNvPr>
          <p:cNvSpPr>
            <a:spLocks noGrp="1"/>
          </p:cNvSpPr>
          <p:nvPr>
            <p:ph type="title"/>
          </p:nvPr>
        </p:nvSpPr>
        <p:spPr/>
        <p:txBody>
          <a:bodyPr/>
          <a:lstStyle/>
          <a:p>
            <a:r>
              <a:rPr lang="en-US" dirty="0"/>
              <a:t>FDI in the service sector</a:t>
            </a:r>
          </a:p>
        </p:txBody>
      </p:sp>
      <p:sp>
        <p:nvSpPr>
          <p:cNvPr id="3" name="Content Placeholder 2">
            <a:extLst>
              <a:ext uri="{FF2B5EF4-FFF2-40B4-BE49-F238E27FC236}">
                <a16:creationId xmlns:a16="http://schemas.microsoft.com/office/drawing/2014/main" id="{41CE6782-78A1-4FA6-854D-23DBE9500452}"/>
              </a:ext>
            </a:extLst>
          </p:cNvPr>
          <p:cNvSpPr>
            <a:spLocks noGrp="1"/>
          </p:cNvSpPr>
          <p:nvPr>
            <p:ph idx="1"/>
          </p:nvPr>
        </p:nvSpPr>
        <p:spPr/>
        <p:txBody>
          <a:bodyPr anchor="ctr">
            <a:normAutofit fontScale="92500" lnSpcReduction="20000"/>
          </a:bodyPr>
          <a:lstStyle/>
          <a:p>
            <a:pPr marL="0" indent="0" algn="just">
              <a:lnSpc>
                <a:spcPct val="150000"/>
              </a:lnSpc>
              <a:buNone/>
            </a:pPr>
            <a:r>
              <a:rPr lang="en-US" dirty="0"/>
              <a:t>Service trade and Investment in services presents marked specificities. Their impact on growth and the amount of spillovers may be substantial in destination countries. (UNCTAD, 2004;2006)</a:t>
            </a:r>
          </a:p>
          <a:p>
            <a:pPr marL="0" indent="0" algn="just">
              <a:lnSpc>
                <a:spcPct val="150000"/>
              </a:lnSpc>
              <a:buNone/>
            </a:pPr>
            <a:endParaRPr lang="en-US" dirty="0"/>
          </a:p>
          <a:p>
            <a:pPr lvl="1">
              <a:lnSpc>
                <a:spcPct val="150000"/>
              </a:lnSpc>
            </a:pPr>
            <a:r>
              <a:rPr lang="en-US" dirty="0"/>
              <a:t>FDI in services rose sharply </a:t>
            </a:r>
            <a:r>
              <a:rPr lang="en-US" dirty="0" err="1"/>
              <a:t>wrt</a:t>
            </a:r>
            <a:r>
              <a:rPr lang="en-US" dirty="0"/>
              <a:t> “traditional” FDI (Francois et al, 2009)</a:t>
            </a:r>
          </a:p>
          <a:p>
            <a:pPr lvl="1">
              <a:lnSpc>
                <a:spcPct val="150000"/>
              </a:lnSpc>
            </a:pPr>
            <a:r>
              <a:rPr lang="en-US" dirty="0"/>
              <a:t>GVCs depend on a sound service sector, which in turn benefits local firms too (</a:t>
            </a:r>
            <a:r>
              <a:rPr lang="en-US" dirty="0" err="1"/>
              <a:t>Dalle</a:t>
            </a:r>
            <a:r>
              <a:rPr lang="en-US" dirty="0"/>
              <a:t> et al., 2014; </a:t>
            </a:r>
            <a:r>
              <a:rPr lang="en-US" dirty="0" err="1"/>
              <a:t>Amendolagine</a:t>
            </a:r>
            <a:r>
              <a:rPr lang="en-US" dirty="0"/>
              <a:t> et al. 2018; Martinez-Galan and </a:t>
            </a:r>
            <a:r>
              <a:rPr lang="en-US" dirty="0" err="1"/>
              <a:t>Fontoura</a:t>
            </a:r>
            <a:r>
              <a:rPr lang="en-US" dirty="0"/>
              <a:t>, 2019)</a:t>
            </a:r>
          </a:p>
          <a:p>
            <a:pPr lvl="1">
              <a:lnSpc>
                <a:spcPct val="150000"/>
              </a:lnSpc>
            </a:pPr>
            <a:r>
              <a:rPr lang="en-US" dirty="0"/>
              <a:t>Only type of FDI with large forward linkages</a:t>
            </a:r>
          </a:p>
          <a:p>
            <a:pPr lvl="1">
              <a:lnSpc>
                <a:spcPct val="150000"/>
              </a:lnSpc>
            </a:pPr>
            <a:r>
              <a:rPr lang="en-US" dirty="0"/>
              <a:t>High value added and </a:t>
            </a:r>
            <a:r>
              <a:rPr lang="en-US" dirty="0" err="1"/>
              <a:t>favourable</a:t>
            </a:r>
            <a:r>
              <a:rPr lang="en-US" dirty="0"/>
              <a:t> to Women employment (important in developing countries…but not only)</a:t>
            </a:r>
          </a:p>
          <a:p>
            <a:pPr marL="274320" lvl="1" indent="0" algn="ctr">
              <a:lnSpc>
                <a:spcPct val="150000"/>
              </a:lnSpc>
              <a:buNone/>
            </a:pPr>
            <a:r>
              <a:rPr lang="en-US" dirty="0">
                <a:hlinkClick r:id="rId2"/>
              </a:rPr>
              <a:t>SEE IMF – ITS CAN</a:t>
            </a:r>
            <a:endParaRPr lang="en-US" dirty="0"/>
          </a:p>
        </p:txBody>
      </p:sp>
    </p:spTree>
    <p:extLst>
      <p:ext uri="{BB962C8B-B14F-4D97-AF65-F5344CB8AC3E}">
        <p14:creationId xmlns:p14="http://schemas.microsoft.com/office/powerpoint/2010/main" val="1930337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D089-9E19-4201-818D-305033D0C4B7}"/>
              </a:ext>
            </a:extLst>
          </p:cNvPr>
          <p:cNvSpPr>
            <a:spLocks noGrp="1"/>
          </p:cNvSpPr>
          <p:nvPr>
            <p:ph type="title"/>
          </p:nvPr>
        </p:nvSpPr>
        <p:spPr>
          <a:xfrm>
            <a:off x="303902" y="569095"/>
            <a:ext cx="3464134" cy="1261872"/>
          </a:xfrm>
        </p:spPr>
        <p:txBody>
          <a:bodyPr anchor="ctr"/>
          <a:lstStyle/>
          <a:p>
            <a:r>
              <a:rPr lang="en-US" dirty="0"/>
              <a:t>FDI in the Service Sector</a:t>
            </a:r>
          </a:p>
        </p:txBody>
      </p:sp>
      <p:pic>
        <p:nvPicPr>
          <p:cNvPr id="5" name="Content Placeholder 4">
            <a:extLst>
              <a:ext uri="{FF2B5EF4-FFF2-40B4-BE49-F238E27FC236}">
                <a16:creationId xmlns:a16="http://schemas.microsoft.com/office/drawing/2014/main" id="{18FEBDF6-3DA4-44A4-8EED-7EA5DF405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856" y="1468328"/>
            <a:ext cx="7071088" cy="4576567"/>
          </a:xfrm>
        </p:spPr>
      </p:pic>
      <p:sp>
        <p:nvSpPr>
          <p:cNvPr id="9" name="Text Placeholder 8">
            <a:extLst>
              <a:ext uri="{FF2B5EF4-FFF2-40B4-BE49-F238E27FC236}">
                <a16:creationId xmlns:a16="http://schemas.microsoft.com/office/drawing/2014/main" id="{32C8C150-8D9A-450D-9F53-1B6BA8BC1F8F}"/>
              </a:ext>
            </a:extLst>
          </p:cNvPr>
          <p:cNvSpPr txBox="1">
            <a:spLocks noGrp="1"/>
          </p:cNvSpPr>
          <p:nvPr>
            <p:ph type="body" sz="half" idx="2"/>
          </p:nvPr>
        </p:nvSpPr>
        <p:spPr>
          <a:xfrm>
            <a:off x="350429" y="2130425"/>
            <a:ext cx="3153857" cy="2031325"/>
          </a:xfrm>
          <a:prstGeom prst="rect">
            <a:avLst/>
          </a:prstGeom>
          <a:noFill/>
        </p:spPr>
        <p:txBody>
          <a:bodyPr wrap="square" rtlCol="0">
            <a:spAutoFit/>
          </a:bodyPr>
          <a:lstStyle/>
          <a:p>
            <a:pPr algn="ctr"/>
            <a:endParaRPr lang="en-US" dirty="0"/>
          </a:p>
          <a:p>
            <a:pPr algn="ctr"/>
            <a:endParaRPr lang="en-US" dirty="0"/>
          </a:p>
          <a:p>
            <a:pPr algn="ctr"/>
            <a:r>
              <a:rPr lang="en-US" b="1" dirty="0"/>
              <a:t>Employment in services, female </a:t>
            </a:r>
          </a:p>
          <a:p>
            <a:pPr algn="ctr"/>
            <a:r>
              <a:rPr lang="en-US" b="1" dirty="0"/>
              <a:t>(% of female employment)</a:t>
            </a:r>
          </a:p>
          <a:p>
            <a:pPr algn="ctr"/>
            <a:endParaRPr lang="en-US" dirty="0"/>
          </a:p>
          <a:p>
            <a:pPr algn="ctr"/>
            <a:r>
              <a:rPr lang="en-US" sz="1400" dirty="0"/>
              <a:t>Source: International Monetary Fund, Balance of Payments Statistics Yearbook</a:t>
            </a:r>
          </a:p>
        </p:txBody>
      </p:sp>
    </p:spTree>
    <p:extLst>
      <p:ext uri="{BB962C8B-B14F-4D97-AF65-F5344CB8AC3E}">
        <p14:creationId xmlns:p14="http://schemas.microsoft.com/office/powerpoint/2010/main" val="3286406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EE55-4E9C-4252-BD83-6AA5914BA494}"/>
              </a:ext>
            </a:extLst>
          </p:cNvPr>
          <p:cNvSpPr>
            <a:spLocks noGrp="1"/>
          </p:cNvSpPr>
          <p:nvPr>
            <p:ph type="title"/>
          </p:nvPr>
        </p:nvSpPr>
        <p:spPr/>
        <p:txBody>
          <a:bodyPr/>
          <a:lstStyle/>
          <a:p>
            <a:r>
              <a:rPr lang="en-US" dirty="0"/>
              <a:t>FDI and the Environment</a:t>
            </a:r>
          </a:p>
        </p:txBody>
      </p:sp>
      <p:sp>
        <p:nvSpPr>
          <p:cNvPr id="3" name="Content Placeholder 2">
            <a:extLst>
              <a:ext uri="{FF2B5EF4-FFF2-40B4-BE49-F238E27FC236}">
                <a16:creationId xmlns:a16="http://schemas.microsoft.com/office/drawing/2014/main" id="{518175F4-32C1-4379-A794-10C00DAC7C9A}"/>
              </a:ext>
            </a:extLst>
          </p:cNvPr>
          <p:cNvSpPr>
            <a:spLocks noGrp="1"/>
          </p:cNvSpPr>
          <p:nvPr>
            <p:ph idx="1"/>
          </p:nvPr>
        </p:nvSpPr>
        <p:spPr/>
        <p:txBody>
          <a:bodyPr>
            <a:normAutofit fontScale="92500" lnSpcReduction="20000"/>
          </a:bodyPr>
          <a:lstStyle/>
          <a:p>
            <a:pPr marL="0" indent="0">
              <a:buNone/>
            </a:pPr>
            <a:r>
              <a:rPr lang="en-US" dirty="0"/>
              <a:t>According to theory, there is an inverse-</a:t>
            </a:r>
            <a:r>
              <a:rPr lang="en-US" dirty="0" err="1"/>
              <a:t>Ushaped</a:t>
            </a:r>
            <a:r>
              <a:rPr lang="en-US" dirty="0"/>
              <a:t> relationship between economic growth and pollution – the Environmental </a:t>
            </a:r>
            <a:r>
              <a:rPr lang="en-US" dirty="0" err="1"/>
              <a:t>Kuznetz</a:t>
            </a:r>
            <a:r>
              <a:rPr lang="en-US" dirty="0"/>
              <a:t> Curve (Grossman and Krueger, 1991)</a:t>
            </a:r>
          </a:p>
          <a:p>
            <a:pPr marL="0" indent="0">
              <a:buNone/>
            </a:pPr>
            <a:endParaRPr lang="en-US" dirty="0"/>
          </a:p>
          <a:p>
            <a:pPr marL="0" indent="0">
              <a:buNone/>
            </a:pPr>
            <a:r>
              <a:rPr lang="en-US" dirty="0"/>
              <a:t>Beyond the lack of conclusive evidence on the existence of the EKC (Cole et al, 2003;2005) </a:t>
            </a:r>
            <a:r>
              <a:rPr lang="en-US" dirty="0">
                <a:solidFill>
                  <a:schemeClr val="tx2"/>
                </a:solidFill>
              </a:rPr>
              <a:t>FDI in developing countries are often (rightly) blamed to export pollutant activities, </a:t>
            </a:r>
            <a:r>
              <a:rPr lang="en-US" dirty="0"/>
              <a:t>suggesting environmental dumping might be a crucial determinant of FDI location – the Pollution Haven Hypothesis (Birdsall and Wheeler, 1993; Levinson and Taylor, 2008; </a:t>
            </a:r>
            <a:r>
              <a:rPr lang="en-US" dirty="0" err="1"/>
              <a:t>Millimet</a:t>
            </a:r>
            <a:r>
              <a:rPr lang="en-US" dirty="0"/>
              <a:t> et al., 2016)</a:t>
            </a:r>
          </a:p>
          <a:p>
            <a:pPr marL="0" indent="0">
              <a:buNone/>
            </a:pPr>
            <a:endParaRPr lang="en-US" dirty="0"/>
          </a:p>
          <a:p>
            <a:pPr lvl="1"/>
            <a:r>
              <a:rPr lang="en-US" dirty="0"/>
              <a:t>Foreign firms (even the most pollutant) tend to be more energy effective than domestic ones, everything else equal (</a:t>
            </a:r>
            <a:r>
              <a:rPr lang="en-US" dirty="0" err="1"/>
              <a:t>Eskeland</a:t>
            </a:r>
            <a:r>
              <a:rPr lang="en-US" dirty="0"/>
              <a:t> and Harrison, 2003)</a:t>
            </a:r>
          </a:p>
          <a:p>
            <a:pPr lvl="1"/>
            <a:r>
              <a:rPr lang="en-US" dirty="0"/>
              <a:t>There is nonetheless a weak evidence for the relocation of those activities with the higher pollution-abatement costs</a:t>
            </a:r>
          </a:p>
          <a:p>
            <a:pPr lvl="1"/>
            <a:r>
              <a:rPr lang="en-US" dirty="0"/>
              <a:t>The nationality of the MNC (Cole, 2004) and the sector, not just the activity, determines the verification of PHH (Wagner and Timmins, 2008)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01800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8144-21B0-494A-8CD1-74838AC341E5}"/>
              </a:ext>
            </a:extLst>
          </p:cNvPr>
          <p:cNvSpPr>
            <a:spLocks noGrp="1"/>
          </p:cNvSpPr>
          <p:nvPr>
            <p:ph type="title"/>
          </p:nvPr>
        </p:nvSpPr>
        <p:spPr/>
        <p:txBody>
          <a:bodyPr/>
          <a:lstStyle/>
          <a:p>
            <a:r>
              <a:rPr lang="en-US" dirty="0"/>
              <a:t>FDI and Human Rights</a:t>
            </a:r>
          </a:p>
        </p:txBody>
      </p:sp>
      <p:sp>
        <p:nvSpPr>
          <p:cNvPr id="3" name="Content Placeholder 2">
            <a:extLst>
              <a:ext uri="{FF2B5EF4-FFF2-40B4-BE49-F238E27FC236}">
                <a16:creationId xmlns:a16="http://schemas.microsoft.com/office/drawing/2014/main" id="{BCE3F044-FAB4-48F2-B165-B42A7768334A}"/>
              </a:ext>
            </a:extLst>
          </p:cNvPr>
          <p:cNvSpPr>
            <a:spLocks noGrp="1"/>
          </p:cNvSpPr>
          <p:nvPr>
            <p:ph idx="1"/>
          </p:nvPr>
        </p:nvSpPr>
        <p:spPr/>
        <p:txBody>
          <a:bodyPr anchor="ctr"/>
          <a:lstStyle/>
          <a:p>
            <a:pPr marL="0" indent="0">
              <a:buNone/>
            </a:pPr>
            <a:r>
              <a:rPr lang="en-US" dirty="0"/>
              <a:t>The debate is long-lasting, but evidence is mixed, and depends on the perspective of the researcher.</a:t>
            </a:r>
          </a:p>
          <a:p>
            <a:pPr marL="0" indent="0">
              <a:buNone/>
            </a:pPr>
            <a:endParaRPr lang="en-US" dirty="0"/>
          </a:p>
          <a:p>
            <a:pPr lvl="2"/>
            <a:r>
              <a:rPr lang="en-US" dirty="0"/>
              <a:t>Respect for Human Rights ex-ante attracts FDI (Blanton and Blanton, 2006)</a:t>
            </a:r>
          </a:p>
          <a:p>
            <a:pPr lvl="2"/>
            <a:r>
              <a:rPr lang="en-US" dirty="0"/>
              <a:t>Transnational M&amp;A are positively associated to human rights conditions across several indicators, including physical integrity rights, empowerment rights, workers’ rights, and women’s economic rights. The effect is stronger in developing countries (Kim and </a:t>
            </a:r>
            <a:r>
              <a:rPr lang="en-US" dirty="0" err="1"/>
              <a:t>Trumbore</a:t>
            </a:r>
            <a:r>
              <a:rPr lang="en-US" dirty="0"/>
              <a:t>, 2010)</a:t>
            </a:r>
          </a:p>
          <a:p>
            <a:pPr lvl="2"/>
            <a:r>
              <a:rPr lang="en-US" dirty="0"/>
              <a:t>However, this is not true a priori: a minimum level of assets (physical and intangible) is needed. Thus, results are not positive for all countries and sectors, suggesting a more complex relationship. (</a:t>
            </a:r>
            <a:r>
              <a:rPr lang="en-US" dirty="0" err="1"/>
              <a:t>Letnes</a:t>
            </a:r>
            <a:r>
              <a:rPr lang="en-US" dirty="0"/>
              <a:t>, 2011)</a:t>
            </a:r>
          </a:p>
          <a:p>
            <a:pPr lvl="2"/>
            <a:r>
              <a:rPr lang="en-US" dirty="0"/>
              <a:t>Role of INGO and “Naming and Shaming” advocacy affects MNC behavior, but their affect is not always positive (loss of investments, even in absence of HR violations) (Barry et al. 2013)</a:t>
            </a:r>
          </a:p>
        </p:txBody>
      </p:sp>
    </p:spTree>
    <p:extLst>
      <p:ext uri="{BB962C8B-B14F-4D97-AF65-F5344CB8AC3E}">
        <p14:creationId xmlns:p14="http://schemas.microsoft.com/office/powerpoint/2010/main" val="1298952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2334-1D4C-448E-B627-FBD045BFC09D}"/>
              </a:ext>
            </a:extLst>
          </p:cNvPr>
          <p:cNvSpPr>
            <a:spLocks noGrp="1"/>
          </p:cNvSpPr>
          <p:nvPr>
            <p:ph type="title"/>
          </p:nvPr>
        </p:nvSpPr>
        <p:spPr/>
        <p:txBody>
          <a:bodyPr/>
          <a:lstStyle/>
          <a:p>
            <a:r>
              <a:rPr lang="en-US" dirty="0"/>
              <a:t>Gravity for FDI</a:t>
            </a:r>
          </a:p>
        </p:txBody>
      </p:sp>
      <p:sp>
        <p:nvSpPr>
          <p:cNvPr id="3" name="Content Placeholder 2">
            <a:extLst>
              <a:ext uri="{FF2B5EF4-FFF2-40B4-BE49-F238E27FC236}">
                <a16:creationId xmlns:a16="http://schemas.microsoft.com/office/drawing/2014/main" id="{49D78D7F-DBB1-48C5-A19A-268CAA9B5E82}"/>
              </a:ext>
            </a:extLst>
          </p:cNvPr>
          <p:cNvSpPr>
            <a:spLocks noGrp="1"/>
          </p:cNvSpPr>
          <p:nvPr>
            <p:ph idx="1"/>
          </p:nvPr>
        </p:nvSpPr>
        <p:spPr/>
        <p:txBody>
          <a:bodyPr anchor="ctr"/>
          <a:lstStyle/>
          <a:p>
            <a:pPr marL="0" indent="0">
              <a:buNone/>
            </a:pPr>
            <a:r>
              <a:rPr lang="en-US" dirty="0"/>
              <a:t>Gravity model represent one of the most successful tools of the empirical trade economist.</a:t>
            </a:r>
          </a:p>
          <a:p>
            <a:pPr lvl="1"/>
            <a:r>
              <a:rPr lang="en-US" dirty="0"/>
              <a:t>They allow to estimates the impact of different determinants of bilateral trade</a:t>
            </a:r>
          </a:p>
          <a:p>
            <a:pPr lvl="1"/>
            <a:r>
              <a:rPr lang="en-US" dirty="0"/>
              <a:t>Univocal correspondence between the Fixed Effect Estimator and the theoretical multilateral resistance term (Head and Mayer, 2014; </a:t>
            </a:r>
            <a:r>
              <a:rPr lang="en-US" dirty="0" err="1"/>
              <a:t>Piermartini</a:t>
            </a:r>
            <a:r>
              <a:rPr lang="en-US" dirty="0"/>
              <a:t> et al, 2018)</a:t>
            </a:r>
          </a:p>
          <a:p>
            <a:pPr lvl="1"/>
            <a:r>
              <a:rPr lang="en-US" dirty="0"/>
              <a:t>They fit well also to the case of bilateral migration (Anderson, 2011; </a:t>
            </a:r>
            <a:r>
              <a:rPr lang="en-US" dirty="0" err="1"/>
              <a:t>Bertoli</a:t>
            </a:r>
            <a:r>
              <a:rPr lang="en-US" dirty="0"/>
              <a:t> and Huertas-Moraga, 2013)</a:t>
            </a:r>
          </a:p>
          <a:p>
            <a:endParaRPr lang="en-US" dirty="0"/>
          </a:p>
          <a:p>
            <a:pPr marL="0" indent="0">
              <a:buNone/>
            </a:pPr>
            <a:r>
              <a:rPr lang="en-US" dirty="0"/>
              <a:t>What about FDI?</a:t>
            </a:r>
          </a:p>
        </p:txBody>
      </p:sp>
    </p:spTree>
    <p:extLst>
      <p:ext uri="{BB962C8B-B14F-4D97-AF65-F5344CB8AC3E}">
        <p14:creationId xmlns:p14="http://schemas.microsoft.com/office/powerpoint/2010/main" val="3145078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D7B-1B4E-439F-ADCE-BDABB161AA8D}"/>
              </a:ext>
            </a:extLst>
          </p:cNvPr>
          <p:cNvSpPr>
            <a:spLocks noGrp="1"/>
          </p:cNvSpPr>
          <p:nvPr>
            <p:ph type="title"/>
          </p:nvPr>
        </p:nvSpPr>
        <p:spPr/>
        <p:txBody>
          <a:bodyPr/>
          <a:lstStyle/>
          <a:p>
            <a:r>
              <a:rPr lang="en-US" dirty="0"/>
              <a:t>Gravity for FDI</a:t>
            </a:r>
          </a:p>
        </p:txBody>
      </p:sp>
      <p:sp>
        <p:nvSpPr>
          <p:cNvPr id="3" name="Content Placeholder 2">
            <a:extLst>
              <a:ext uri="{FF2B5EF4-FFF2-40B4-BE49-F238E27FC236}">
                <a16:creationId xmlns:a16="http://schemas.microsoft.com/office/drawing/2014/main" id="{1E607A13-50B9-4FAD-BADC-990993748E62}"/>
              </a:ext>
            </a:extLst>
          </p:cNvPr>
          <p:cNvSpPr>
            <a:spLocks noGrp="1"/>
          </p:cNvSpPr>
          <p:nvPr>
            <p:ph idx="1"/>
          </p:nvPr>
        </p:nvSpPr>
        <p:spPr/>
        <p:txBody>
          <a:bodyPr anchor="ctr">
            <a:normAutofit lnSpcReduction="10000"/>
          </a:bodyPr>
          <a:lstStyle/>
          <a:p>
            <a:pPr marL="0" indent="0">
              <a:buNone/>
            </a:pPr>
            <a:r>
              <a:rPr lang="en-US" dirty="0"/>
              <a:t>The debate is much stronger, the evidence mixed. </a:t>
            </a:r>
          </a:p>
          <a:p>
            <a:endParaRPr lang="en-US" dirty="0"/>
          </a:p>
          <a:p>
            <a:pPr lvl="1">
              <a:lnSpc>
                <a:spcPct val="150000"/>
              </a:lnSpc>
            </a:pPr>
            <a:r>
              <a:rPr lang="en-US" dirty="0"/>
              <a:t>The estimator: While in trade there is a substantial agreement on the goodness of PPML (Santos-Silva and </a:t>
            </a:r>
            <a:r>
              <a:rPr lang="en-US" dirty="0" err="1"/>
              <a:t>Tenreyro</a:t>
            </a:r>
            <a:r>
              <a:rPr lang="en-US" dirty="0"/>
              <a:t>, 2006), FDI theoretical and empirical literature do not provide any acknowledged workhorse (</a:t>
            </a:r>
            <a:r>
              <a:rPr lang="en-US" dirty="0" err="1"/>
              <a:t>Bergstrand</a:t>
            </a:r>
            <a:r>
              <a:rPr lang="en-US" dirty="0"/>
              <a:t> and Egger, 2010; Egger and </a:t>
            </a:r>
            <a:r>
              <a:rPr lang="en-US" dirty="0" err="1"/>
              <a:t>Pfaffermayr</a:t>
            </a:r>
            <a:r>
              <a:rPr lang="en-US" dirty="0"/>
              <a:t>, 2011, Anderson et al, 2017)</a:t>
            </a:r>
          </a:p>
          <a:p>
            <a:pPr lvl="1">
              <a:lnSpc>
                <a:spcPct val="150000"/>
              </a:lnSpc>
            </a:pPr>
            <a:r>
              <a:rPr lang="en-US" dirty="0"/>
              <a:t>FDI are a much more complex phenomenon than trade. Involve more complex considerations, and the different types of investment further complicates the frame (Baier and </a:t>
            </a:r>
            <a:r>
              <a:rPr lang="en-US" dirty="0" err="1"/>
              <a:t>Bergstrand</a:t>
            </a:r>
            <a:r>
              <a:rPr lang="en-US" dirty="0"/>
              <a:t>, 2007)</a:t>
            </a:r>
          </a:p>
          <a:p>
            <a:pPr lvl="1">
              <a:lnSpc>
                <a:spcPct val="150000"/>
              </a:lnSpc>
            </a:pPr>
            <a:r>
              <a:rPr lang="en-US" dirty="0"/>
              <a:t>The selection issue is much stronger than in their trade counterpart (Eicher et al., 2011; Nguyen, 2019; </a:t>
            </a:r>
            <a:r>
              <a:rPr lang="en-US" dirty="0" err="1"/>
              <a:t>Kox</a:t>
            </a:r>
            <a:r>
              <a:rPr lang="en-US" dirty="0"/>
              <a:t> and Rojas </a:t>
            </a:r>
            <a:r>
              <a:rPr lang="en-US" dirty="0" err="1"/>
              <a:t>Romasgosa</a:t>
            </a:r>
            <a:r>
              <a:rPr lang="en-US" dirty="0"/>
              <a:t>, 2019)</a:t>
            </a:r>
          </a:p>
        </p:txBody>
      </p:sp>
    </p:spTree>
    <p:extLst>
      <p:ext uri="{BB962C8B-B14F-4D97-AF65-F5344CB8AC3E}">
        <p14:creationId xmlns:p14="http://schemas.microsoft.com/office/powerpoint/2010/main" val="398957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2EC60-3B8A-4F39-B508-0B85AFA8CC3C}"/>
              </a:ext>
            </a:extLst>
          </p:cNvPr>
          <p:cNvSpPr>
            <a:spLocks noGrp="1"/>
          </p:cNvSpPr>
          <p:nvPr>
            <p:ph type="title"/>
          </p:nvPr>
        </p:nvSpPr>
        <p:spPr/>
        <p:txBody>
          <a:bodyPr/>
          <a:lstStyle/>
          <a:p>
            <a:r>
              <a:rPr lang="en-US" dirty="0"/>
              <a:t>FDI facts - Flows</a:t>
            </a:r>
          </a:p>
        </p:txBody>
      </p:sp>
      <p:pic>
        <p:nvPicPr>
          <p:cNvPr id="6" name="Content Placeholder 5">
            <a:extLst>
              <a:ext uri="{FF2B5EF4-FFF2-40B4-BE49-F238E27FC236}">
                <a16:creationId xmlns:a16="http://schemas.microsoft.com/office/drawing/2014/main" id="{3DBF63B6-DB9C-47EA-9883-C03DD347CB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9808" y="1668262"/>
            <a:ext cx="7963995" cy="4570734"/>
          </a:xfrm>
        </p:spPr>
      </p:pic>
      <p:sp>
        <p:nvSpPr>
          <p:cNvPr id="8" name="TextBox 7">
            <a:extLst>
              <a:ext uri="{FF2B5EF4-FFF2-40B4-BE49-F238E27FC236}">
                <a16:creationId xmlns:a16="http://schemas.microsoft.com/office/drawing/2014/main" id="{82F5A8B0-A129-496F-B232-138A6B9C6052}"/>
              </a:ext>
            </a:extLst>
          </p:cNvPr>
          <p:cNvSpPr txBox="1"/>
          <p:nvPr/>
        </p:nvSpPr>
        <p:spPr>
          <a:xfrm>
            <a:off x="2586237" y="6357909"/>
            <a:ext cx="7019526" cy="307777"/>
          </a:xfrm>
          <a:prstGeom prst="rect">
            <a:avLst/>
          </a:prstGeom>
          <a:noFill/>
        </p:spPr>
        <p:txBody>
          <a:bodyPr wrap="square" rtlCol="0">
            <a:spAutoFit/>
          </a:bodyPr>
          <a:lstStyle/>
          <a:p>
            <a:r>
              <a:rPr lang="en-US" sz="1400" dirty="0"/>
              <a:t>Source: International Monetary Fund, Balance of Payments Statistics Yearbook</a:t>
            </a:r>
          </a:p>
        </p:txBody>
      </p:sp>
    </p:spTree>
    <p:extLst>
      <p:ext uri="{BB962C8B-B14F-4D97-AF65-F5344CB8AC3E}">
        <p14:creationId xmlns:p14="http://schemas.microsoft.com/office/powerpoint/2010/main" val="217717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D799-83D3-4F0C-BC0B-B76DB4116D43}"/>
              </a:ext>
            </a:extLst>
          </p:cNvPr>
          <p:cNvSpPr>
            <a:spLocks noGrp="1"/>
          </p:cNvSpPr>
          <p:nvPr>
            <p:ph type="title"/>
          </p:nvPr>
        </p:nvSpPr>
        <p:spPr/>
        <p:txBody>
          <a:bodyPr/>
          <a:lstStyle/>
          <a:p>
            <a:r>
              <a:rPr lang="en-US" dirty="0"/>
              <a:t>FDI facts</a:t>
            </a:r>
          </a:p>
        </p:txBody>
      </p:sp>
      <p:pic>
        <p:nvPicPr>
          <p:cNvPr id="1028" name="Picture 4" descr="Risultati immagini per FDI in extractive sector by country">
            <a:extLst>
              <a:ext uri="{FF2B5EF4-FFF2-40B4-BE49-F238E27FC236}">
                <a16:creationId xmlns:a16="http://schemas.microsoft.com/office/drawing/2014/main" id="{E49F99F2-6C52-4FD1-85DE-3A4774E44B3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11636"/>
          <a:stretch/>
        </p:blipFill>
        <p:spPr bwMode="auto">
          <a:xfrm>
            <a:off x="1276706" y="1673225"/>
            <a:ext cx="4710829" cy="4848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FDI in extractive sector by country">
            <a:extLst>
              <a:ext uri="{FF2B5EF4-FFF2-40B4-BE49-F238E27FC236}">
                <a16:creationId xmlns:a16="http://schemas.microsoft.com/office/drawing/2014/main" id="{ABB2DEC3-6F4C-4C32-898B-F045D863281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7573"/>
          <a:stretch/>
        </p:blipFill>
        <p:spPr bwMode="auto">
          <a:xfrm>
            <a:off x="6356194" y="1673225"/>
            <a:ext cx="4710829" cy="47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90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_mio">
  <a:themeElements>
    <a:clrScheme name="Chiarezza">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ezza">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_mio" id="{157489CC-0320-4B0C-B777-9B42C262C1F4}" vid="{73378FFF-11BB-457C-B6AE-34145AB714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Theme_mio</Template>
  <TotalTime>0</TotalTime>
  <Words>5608</Words>
  <Application>Microsoft Office PowerPoint</Application>
  <PresentationFormat>Widescreen</PresentationFormat>
  <Paragraphs>518</Paragraphs>
  <Slides>76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Cambria Math</vt:lpstr>
      <vt:lpstr>Wingdings</vt:lpstr>
      <vt:lpstr>Theme_mio</vt:lpstr>
      <vt:lpstr>Foreign Direct Investments</vt:lpstr>
      <vt:lpstr>Outline</vt:lpstr>
      <vt:lpstr>Key concept:</vt:lpstr>
      <vt:lpstr>FDI facts</vt:lpstr>
      <vt:lpstr>FDI facts</vt:lpstr>
      <vt:lpstr>FDI facts</vt:lpstr>
      <vt:lpstr>FDI facts</vt:lpstr>
      <vt:lpstr>FDI facts - Flows</vt:lpstr>
      <vt:lpstr>FDI facts</vt:lpstr>
      <vt:lpstr>FDI facts</vt:lpstr>
      <vt:lpstr>Some (boring) definition</vt:lpstr>
      <vt:lpstr>What is a FDI?</vt:lpstr>
      <vt:lpstr>What is a FDI?</vt:lpstr>
      <vt:lpstr>The components of FDI</vt:lpstr>
      <vt:lpstr>The components of FDI</vt:lpstr>
      <vt:lpstr>STOCK vs FLOW</vt:lpstr>
      <vt:lpstr>STOCK vs FLOW</vt:lpstr>
      <vt:lpstr>Types of FDI – Greenfield and Brownfield</vt:lpstr>
      <vt:lpstr>Types of FDI – Mergers and Acquisitions</vt:lpstr>
      <vt:lpstr>M&amp;A vs Greenfield</vt:lpstr>
      <vt:lpstr>FDI vs Portfolio investment</vt:lpstr>
      <vt:lpstr>Issues in measuring FDI</vt:lpstr>
      <vt:lpstr>BoP data vs Transactional FDI data</vt:lpstr>
      <vt:lpstr>Characteristics of a FDI</vt:lpstr>
      <vt:lpstr>Determinants of FDI</vt:lpstr>
      <vt:lpstr>A bit more detail</vt:lpstr>
      <vt:lpstr>Institutional Determinants of FDI</vt:lpstr>
      <vt:lpstr>Cultural Determinants of FDI</vt:lpstr>
      <vt:lpstr>Political economy factors</vt:lpstr>
      <vt:lpstr>Special Economic Zones: a rising phenomenon</vt:lpstr>
      <vt:lpstr>What issues arise?</vt:lpstr>
      <vt:lpstr>Geographic Factors</vt:lpstr>
      <vt:lpstr>Infrastructures matters</vt:lpstr>
      <vt:lpstr>Impacts of FDI on source and destination countries</vt:lpstr>
      <vt:lpstr>Impacts of FDI</vt:lpstr>
      <vt:lpstr>Impacts on growth (at destination)</vt:lpstr>
      <vt:lpstr>Impact on local good markets (at destination)</vt:lpstr>
      <vt:lpstr>Crowding Out, Crowding in</vt:lpstr>
      <vt:lpstr>Crowding OUT</vt:lpstr>
      <vt:lpstr>Crouding IN</vt:lpstr>
      <vt:lpstr>Crowding what?</vt:lpstr>
      <vt:lpstr>Impact on local factor markets (at destination)</vt:lpstr>
      <vt:lpstr>Impact on employment (at destination)</vt:lpstr>
      <vt:lpstr>Impacts on the country of Origin</vt:lpstr>
      <vt:lpstr>Impact on workforce at origin</vt:lpstr>
      <vt:lpstr>Multinational Corporations</vt:lpstr>
      <vt:lpstr>What is a MNC?</vt:lpstr>
      <vt:lpstr>Vertical vs Horizontal FDI</vt:lpstr>
      <vt:lpstr>Vertical vs Horizontal FDI</vt:lpstr>
      <vt:lpstr>The Eclectic paradigm (OLI, Dunning 1977)</vt:lpstr>
      <vt:lpstr>When do MNC invest?</vt:lpstr>
      <vt:lpstr>Costs vs advantages of going foreign</vt:lpstr>
      <vt:lpstr>Trade offs and market failures</vt:lpstr>
      <vt:lpstr>Failure 1: The hold-up</vt:lpstr>
      <vt:lpstr>Failure 1: The hold-up</vt:lpstr>
      <vt:lpstr>Failure 1: The hold-up – a simple formalization</vt:lpstr>
      <vt:lpstr>Failure 1: The hold-up – a simple formalization</vt:lpstr>
      <vt:lpstr>Failure 1: The hold-up – a simple formalization</vt:lpstr>
      <vt:lpstr>Failure 1: The hold-up – a simple formalization</vt:lpstr>
      <vt:lpstr>Failure 2: firm-specific assets</vt:lpstr>
      <vt:lpstr>Failure 3: Agency Costs</vt:lpstr>
      <vt:lpstr>To sum up…</vt:lpstr>
      <vt:lpstr>FDI AND GVC</vt:lpstr>
      <vt:lpstr>Complementarity </vt:lpstr>
      <vt:lpstr>Do FDI spill-over local system?</vt:lpstr>
      <vt:lpstr>An Economic Geography perspective</vt:lpstr>
      <vt:lpstr>Other issues</vt:lpstr>
      <vt:lpstr>FDI from the South</vt:lpstr>
      <vt:lpstr>EMNEs are catching up </vt:lpstr>
      <vt:lpstr>FDI from the South</vt:lpstr>
      <vt:lpstr>FDI in the service sector</vt:lpstr>
      <vt:lpstr>FDI in the Service Sector</vt:lpstr>
      <vt:lpstr>FDI and the Environment</vt:lpstr>
      <vt:lpstr>FDI and Human Rights</vt:lpstr>
      <vt:lpstr>Gravity for FDI</vt:lpstr>
      <vt:lpstr>Gravity for FDI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Direct Investments</dc:title>
  <dc:creator>Filippo Santi</dc:creator>
  <cp:lastModifiedBy>Filippo Santi</cp:lastModifiedBy>
  <cp:revision>111</cp:revision>
  <dcterms:created xsi:type="dcterms:W3CDTF">2019-11-17T09:56:51Z</dcterms:created>
  <dcterms:modified xsi:type="dcterms:W3CDTF">2019-11-29T07:48:49Z</dcterms:modified>
</cp:coreProperties>
</file>