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76" r:id="rId4"/>
    <p:sldId id="277" r:id="rId5"/>
    <p:sldId id="278" r:id="rId6"/>
    <p:sldId id="280" r:id="rId7"/>
    <p:sldId id="257" r:id="rId8"/>
    <p:sldId id="258" r:id="rId9"/>
    <p:sldId id="283" r:id="rId10"/>
    <p:sldId id="259" r:id="rId11"/>
    <p:sldId id="281" r:id="rId12"/>
    <p:sldId id="282" r:id="rId13"/>
    <p:sldId id="260" r:id="rId14"/>
    <p:sldId id="261" r:id="rId15"/>
    <p:sldId id="262" r:id="rId16"/>
    <p:sldId id="286" r:id="rId17"/>
    <p:sldId id="285" r:id="rId18"/>
    <p:sldId id="284" r:id="rId19"/>
    <p:sldId id="263" r:id="rId20"/>
    <p:sldId id="287" r:id="rId21"/>
    <p:sldId id="279" r:id="rId22"/>
    <p:sldId id="264" r:id="rId23"/>
    <p:sldId id="270" r:id="rId24"/>
    <p:sldId id="271" r:id="rId25"/>
    <p:sldId id="272" r:id="rId26"/>
    <p:sldId id="273" r:id="rId27"/>
    <p:sldId id="274" r:id="rId28"/>
    <p:sldId id="265" r:id="rId29"/>
    <p:sldId id="266" r:id="rId30"/>
    <p:sldId id="267" r:id="rId31"/>
    <p:sldId id="288" r:id="rId32"/>
    <p:sldId id="268" r:id="rId33"/>
    <p:sldId id="289" r:id="rId34"/>
    <p:sldId id="290" r:id="rId35"/>
    <p:sldId id="275" r:id="rId3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582" y="-96"/>
      </p:cViewPr>
      <p:guideLst>
        <p:guide orient="horz" pos="2160"/>
        <p:guide pos="2880"/>
      </p:guideLst>
    </p:cSldViewPr>
  </p:slideViewPr>
  <p:notesTextViewPr>
    <p:cViewPr>
      <p:scale>
        <a:sx n="1" d="1"/>
        <a:sy n="1" d="1"/>
      </p:scale>
      <p:origin x="0" y="0"/>
    </p:cViewPr>
  </p:notesTextViewPr>
  <p:sorterViewPr>
    <p:cViewPr>
      <p:scale>
        <a:sx n="100" d="100"/>
        <a:sy n="100" d="100"/>
      </p:scale>
      <p:origin x="0" y="579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8D3727FF-FD1E-43DF-8CCB-5055DD8CA8B5}" type="datetimeFigureOut">
              <a:rPr lang="it-IT" smtClean="0"/>
              <a:t>27/02/2020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FA09CA8-7536-4742-9927-3D1F3CA6EF15}" type="slidenum">
              <a:rPr lang="it-IT" smtClean="0"/>
              <a:t>‹N›</a:t>
            </a:fld>
            <a:endParaRPr lang="it-IT"/>
          </a:p>
        </p:txBody>
      </p:sp>
    </p:spTree>
    <p:extLst>
      <p:ext uri="{BB962C8B-B14F-4D97-AF65-F5344CB8AC3E}">
        <p14:creationId xmlns:p14="http://schemas.microsoft.com/office/powerpoint/2010/main" val="20118564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D3727FF-FD1E-43DF-8CCB-5055DD8CA8B5}" type="datetimeFigureOut">
              <a:rPr lang="it-IT" smtClean="0"/>
              <a:t>27/02/2020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FA09CA8-7536-4742-9927-3D1F3CA6EF15}" type="slidenum">
              <a:rPr lang="it-IT" smtClean="0"/>
              <a:t>‹N›</a:t>
            </a:fld>
            <a:endParaRPr lang="it-IT"/>
          </a:p>
        </p:txBody>
      </p:sp>
    </p:spTree>
    <p:extLst>
      <p:ext uri="{BB962C8B-B14F-4D97-AF65-F5344CB8AC3E}">
        <p14:creationId xmlns:p14="http://schemas.microsoft.com/office/powerpoint/2010/main" val="17381691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D3727FF-FD1E-43DF-8CCB-5055DD8CA8B5}" type="datetimeFigureOut">
              <a:rPr lang="it-IT" smtClean="0"/>
              <a:t>27/02/2020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FA09CA8-7536-4742-9927-3D1F3CA6EF15}" type="slidenum">
              <a:rPr lang="it-IT" smtClean="0"/>
              <a:t>‹N›</a:t>
            </a:fld>
            <a:endParaRPr lang="it-IT"/>
          </a:p>
        </p:txBody>
      </p:sp>
    </p:spTree>
    <p:extLst>
      <p:ext uri="{BB962C8B-B14F-4D97-AF65-F5344CB8AC3E}">
        <p14:creationId xmlns:p14="http://schemas.microsoft.com/office/powerpoint/2010/main" val="16706849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930F257-8AB6-4DC0-BC80-6F4CA140AB6A}"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38499144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9D3F47B-EB57-4B4B-97BE-DDAB03741A55}"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9104269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3AC2448-69A5-429A-94B8-C237508FC4BE}"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23742361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96FB6FB-E814-4C3B-8DFF-EFE4E958C995}"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26750908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4A8F6C3D-3A70-432C-B831-9EEC9D388439}"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34056432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A6B16086-F6C8-4EA9-AFD2-B9E51D0DDAC6}"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26172039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2CA01F8D-5A1A-4C6C-85FD-3C9F799DEFAB}"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5536886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C1AB433-1526-4457-9C80-20D84621EA43}"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2423307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D3727FF-FD1E-43DF-8CCB-5055DD8CA8B5}" type="datetimeFigureOut">
              <a:rPr lang="it-IT" smtClean="0"/>
              <a:t>27/02/2020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FA09CA8-7536-4742-9927-3D1F3CA6EF15}" type="slidenum">
              <a:rPr lang="it-IT" smtClean="0"/>
              <a:t>‹N›</a:t>
            </a:fld>
            <a:endParaRPr lang="it-IT"/>
          </a:p>
        </p:txBody>
      </p:sp>
    </p:spTree>
    <p:extLst>
      <p:ext uri="{BB962C8B-B14F-4D97-AF65-F5344CB8AC3E}">
        <p14:creationId xmlns:p14="http://schemas.microsoft.com/office/powerpoint/2010/main" val="40245540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3666DA5-C14F-4CF4-9B79-6B39C4ACF7D2}"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41794117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19A3D90-3901-4F47-943F-3D07B6FFC832}"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40028077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609600"/>
            <a:ext cx="1943100" cy="548640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685800" y="609600"/>
            <a:ext cx="5676900" cy="54864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Rectangle 4"/>
          <p:cNvSpPr>
            <a:spLocks noGrp="1" noChangeArrowheads="1"/>
          </p:cNvSpPr>
          <p:nvPr>
            <p:ph type="dt" sz="half" idx="10"/>
          </p:nvPr>
        </p:nvSpPr>
        <p:spPr>
          <a:ln/>
        </p:spPr>
        <p:txBody>
          <a:bodyPr/>
          <a:lstStyle>
            <a:lvl1pPr>
              <a:defRPr/>
            </a:lvl1pPr>
          </a:lstStyle>
          <a:p>
            <a:pPr>
              <a:defRPr/>
            </a:pPr>
            <a:endParaRPr lang="it-IT">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it-IT">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E50F30F-478E-4B0D-9476-D9683F38F4ED}" type="slidenum">
              <a:rPr lang="it-IT">
                <a:solidFill>
                  <a:srgbClr val="000000"/>
                </a:solidFill>
              </a:rPr>
              <a:pPr>
                <a:defRPr/>
              </a:pPr>
              <a:t>‹N›</a:t>
            </a:fld>
            <a:endParaRPr lang="it-IT">
              <a:solidFill>
                <a:srgbClr val="000000"/>
              </a:solidFill>
            </a:endParaRPr>
          </a:p>
        </p:txBody>
      </p:sp>
    </p:spTree>
    <p:extLst>
      <p:ext uri="{BB962C8B-B14F-4D97-AF65-F5344CB8AC3E}">
        <p14:creationId xmlns:p14="http://schemas.microsoft.com/office/powerpoint/2010/main" val="2410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8D3727FF-FD1E-43DF-8CCB-5055DD8CA8B5}" type="datetimeFigureOut">
              <a:rPr lang="it-IT" smtClean="0"/>
              <a:t>27/02/2020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FA09CA8-7536-4742-9927-3D1F3CA6EF15}" type="slidenum">
              <a:rPr lang="it-IT" smtClean="0"/>
              <a:t>‹N›</a:t>
            </a:fld>
            <a:endParaRPr lang="it-IT"/>
          </a:p>
        </p:txBody>
      </p:sp>
    </p:spTree>
    <p:extLst>
      <p:ext uri="{BB962C8B-B14F-4D97-AF65-F5344CB8AC3E}">
        <p14:creationId xmlns:p14="http://schemas.microsoft.com/office/powerpoint/2010/main" val="1116099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8D3727FF-FD1E-43DF-8CCB-5055DD8CA8B5}" type="datetimeFigureOut">
              <a:rPr lang="it-IT" smtClean="0"/>
              <a:t>27/02/2020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FA09CA8-7536-4742-9927-3D1F3CA6EF15}" type="slidenum">
              <a:rPr lang="it-IT" smtClean="0"/>
              <a:t>‹N›</a:t>
            </a:fld>
            <a:endParaRPr lang="it-IT"/>
          </a:p>
        </p:txBody>
      </p:sp>
    </p:spTree>
    <p:extLst>
      <p:ext uri="{BB962C8B-B14F-4D97-AF65-F5344CB8AC3E}">
        <p14:creationId xmlns:p14="http://schemas.microsoft.com/office/powerpoint/2010/main" val="1097905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8D3727FF-FD1E-43DF-8CCB-5055DD8CA8B5}" type="datetimeFigureOut">
              <a:rPr lang="it-IT" smtClean="0"/>
              <a:t>27/02/2020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FA09CA8-7536-4742-9927-3D1F3CA6EF15}" type="slidenum">
              <a:rPr lang="it-IT" smtClean="0"/>
              <a:t>‹N›</a:t>
            </a:fld>
            <a:endParaRPr lang="it-IT"/>
          </a:p>
        </p:txBody>
      </p:sp>
    </p:spTree>
    <p:extLst>
      <p:ext uri="{BB962C8B-B14F-4D97-AF65-F5344CB8AC3E}">
        <p14:creationId xmlns:p14="http://schemas.microsoft.com/office/powerpoint/2010/main" val="3384342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8D3727FF-FD1E-43DF-8CCB-5055DD8CA8B5}" type="datetimeFigureOut">
              <a:rPr lang="it-IT" smtClean="0"/>
              <a:t>27/02/2020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FA09CA8-7536-4742-9927-3D1F3CA6EF15}" type="slidenum">
              <a:rPr lang="it-IT" smtClean="0"/>
              <a:t>‹N›</a:t>
            </a:fld>
            <a:endParaRPr lang="it-IT"/>
          </a:p>
        </p:txBody>
      </p:sp>
    </p:spTree>
    <p:extLst>
      <p:ext uri="{BB962C8B-B14F-4D97-AF65-F5344CB8AC3E}">
        <p14:creationId xmlns:p14="http://schemas.microsoft.com/office/powerpoint/2010/main" val="4212006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D3727FF-FD1E-43DF-8CCB-5055DD8CA8B5}" type="datetimeFigureOut">
              <a:rPr lang="it-IT" smtClean="0"/>
              <a:t>27/02/2020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FA09CA8-7536-4742-9927-3D1F3CA6EF15}" type="slidenum">
              <a:rPr lang="it-IT" smtClean="0"/>
              <a:t>‹N›</a:t>
            </a:fld>
            <a:endParaRPr lang="it-IT"/>
          </a:p>
        </p:txBody>
      </p:sp>
    </p:spTree>
    <p:extLst>
      <p:ext uri="{BB962C8B-B14F-4D97-AF65-F5344CB8AC3E}">
        <p14:creationId xmlns:p14="http://schemas.microsoft.com/office/powerpoint/2010/main" val="2201721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8D3727FF-FD1E-43DF-8CCB-5055DD8CA8B5}" type="datetimeFigureOut">
              <a:rPr lang="it-IT" smtClean="0"/>
              <a:t>27/02/2020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FA09CA8-7536-4742-9927-3D1F3CA6EF15}" type="slidenum">
              <a:rPr lang="it-IT" smtClean="0"/>
              <a:t>‹N›</a:t>
            </a:fld>
            <a:endParaRPr lang="it-IT"/>
          </a:p>
        </p:txBody>
      </p:sp>
    </p:spTree>
    <p:extLst>
      <p:ext uri="{BB962C8B-B14F-4D97-AF65-F5344CB8AC3E}">
        <p14:creationId xmlns:p14="http://schemas.microsoft.com/office/powerpoint/2010/main" val="3618140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8D3727FF-FD1E-43DF-8CCB-5055DD8CA8B5}" type="datetimeFigureOut">
              <a:rPr lang="it-IT" smtClean="0"/>
              <a:t>27/02/2020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FA09CA8-7536-4742-9927-3D1F3CA6EF15}" type="slidenum">
              <a:rPr lang="it-IT" smtClean="0"/>
              <a:t>‹N›</a:t>
            </a:fld>
            <a:endParaRPr lang="it-IT"/>
          </a:p>
        </p:txBody>
      </p:sp>
    </p:spTree>
    <p:extLst>
      <p:ext uri="{BB962C8B-B14F-4D97-AF65-F5344CB8AC3E}">
        <p14:creationId xmlns:p14="http://schemas.microsoft.com/office/powerpoint/2010/main" val="3190568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3727FF-FD1E-43DF-8CCB-5055DD8CA8B5}" type="datetimeFigureOut">
              <a:rPr lang="it-IT" smtClean="0"/>
              <a:t>27/02/2020</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A09CA8-7536-4742-9927-3D1F3CA6EF15}" type="slidenum">
              <a:rPr lang="it-IT" smtClean="0"/>
              <a:t>‹N›</a:t>
            </a:fld>
            <a:endParaRPr lang="it-IT"/>
          </a:p>
        </p:txBody>
      </p:sp>
    </p:spTree>
    <p:extLst>
      <p:ext uri="{BB962C8B-B14F-4D97-AF65-F5344CB8AC3E}">
        <p14:creationId xmlns:p14="http://schemas.microsoft.com/office/powerpoint/2010/main" val="2249694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it-IT" altLang="it-IT" smtClean="0"/>
              <a:t>Fare clic per modificare lo stile del titolo dello schema</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smtClean="0"/>
              <a:t>Fare clic per modificare gli stili del testo dello schema</a:t>
            </a:r>
          </a:p>
          <a:p>
            <a:pPr lvl="1"/>
            <a:r>
              <a:rPr lang="it-IT" altLang="it-IT" smtClean="0"/>
              <a:t>Secondo livello</a:t>
            </a:r>
          </a:p>
          <a:p>
            <a:pPr lvl="2"/>
            <a:r>
              <a:rPr lang="it-IT" altLang="it-IT" smtClean="0"/>
              <a:t>Terzo livello</a:t>
            </a:r>
          </a:p>
          <a:p>
            <a:pPr lvl="3"/>
            <a:r>
              <a:rPr lang="it-IT" altLang="it-IT" smtClean="0"/>
              <a:t>Quarto livello</a:t>
            </a:r>
          </a:p>
          <a:p>
            <a:pPr lvl="4"/>
            <a:r>
              <a:rPr lang="it-IT" altLang="it-IT" smtClean="0"/>
              <a:t>Quinto livello</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0"/>
              </a:spcBef>
              <a:defRPr sz="1400">
                <a:latin typeface="+mn-lt"/>
                <a:cs typeface="+mn-cs"/>
              </a:defRPr>
            </a:lvl1pPr>
          </a:lstStyle>
          <a:p>
            <a:pPr fontAlgn="base">
              <a:spcAft>
                <a:spcPct val="0"/>
              </a:spcAft>
              <a:defRPr/>
            </a:pPr>
            <a:endParaRPr lang="it-IT">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defRPr sz="1400">
                <a:latin typeface="+mn-lt"/>
                <a:cs typeface="+mn-cs"/>
              </a:defRPr>
            </a:lvl1pPr>
          </a:lstStyle>
          <a:p>
            <a:pPr fontAlgn="base">
              <a:spcAft>
                <a:spcPct val="0"/>
              </a:spcAft>
              <a:defRPr/>
            </a:pPr>
            <a:endParaRPr lang="it-IT">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400">
                <a:latin typeface="+mn-lt"/>
                <a:cs typeface="+mn-cs"/>
              </a:defRPr>
            </a:lvl1pPr>
          </a:lstStyle>
          <a:p>
            <a:pPr fontAlgn="base">
              <a:spcAft>
                <a:spcPct val="0"/>
              </a:spcAft>
              <a:defRPr/>
            </a:pPr>
            <a:fld id="{D8482882-6D07-4B21-9AA8-82715B19F681}" type="slidenum">
              <a:rPr lang="it-IT">
                <a:solidFill>
                  <a:srgbClr val="000000"/>
                </a:solidFill>
              </a:rPr>
              <a:pPr fontAlgn="base">
                <a:spcAft>
                  <a:spcPct val="0"/>
                </a:spcAft>
                <a:defRPr/>
              </a:pPr>
              <a:t>‹N›</a:t>
            </a:fld>
            <a:endParaRPr lang="it-IT">
              <a:solidFill>
                <a:srgbClr val="000000"/>
              </a:solidFill>
            </a:endParaRPr>
          </a:p>
        </p:txBody>
      </p:sp>
    </p:spTree>
    <p:extLst>
      <p:ext uri="{BB962C8B-B14F-4D97-AF65-F5344CB8AC3E}">
        <p14:creationId xmlns:p14="http://schemas.microsoft.com/office/powerpoint/2010/main" val="13092219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p:cNvSpPr txBox="1"/>
          <p:nvPr/>
        </p:nvSpPr>
        <p:spPr>
          <a:xfrm>
            <a:off x="2273" y="1844823"/>
            <a:ext cx="9141727" cy="1569660"/>
          </a:xfrm>
          <a:prstGeom prst="rect">
            <a:avLst/>
          </a:prstGeom>
          <a:noFill/>
        </p:spPr>
        <p:txBody>
          <a:bodyPr wrap="square" rtlCol="0">
            <a:spAutoFit/>
          </a:bodyPr>
          <a:lstStyle/>
          <a:p>
            <a:pPr algn="ctr"/>
            <a:r>
              <a:rPr lang="it-IT" sz="4800" dirty="0" smtClean="0"/>
              <a:t>Cosa caratterizza un buon modello animale</a:t>
            </a:r>
            <a:endParaRPr lang="it-IT" sz="4800" dirty="0"/>
          </a:p>
        </p:txBody>
      </p:sp>
    </p:spTree>
    <p:extLst>
      <p:ext uri="{BB962C8B-B14F-4D97-AF65-F5344CB8AC3E}">
        <p14:creationId xmlns:p14="http://schemas.microsoft.com/office/powerpoint/2010/main" val="10348531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1" y="260648"/>
            <a:ext cx="9144000" cy="7663636"/>
          </a:xfrm>
          <a:prstGeom prst="rect">
            <a:avLst/>
          </a:prstGeom>
          <a:noFill/>
        </p:spPr>
        <p:txBody>
          <a:bodyPr wrap="square" rtlCol="0">
            <a:spAutoFit/>
          </a:bodyPr>
          <a:lstStyle/>
          <a:p>
            <a:pPr algn="ctr"/>
            <a:r>
              <a:rPr lang="it-IT" sz="4000" dirty="0" smtClean="0">
                <a:latin typeface="Arial" panose="020B0604020202020204" pitchFamily="34" charset="0"/>
                <a:cs typeface="Arial" panose="020B0604020202020204" pitchFamily="34" charset="0"/>
              </a:rPr>
              <a:t>Esistono buoni modelli animali di malattie umane su base genetica</a:t>
            </a:r>
          </a:p>
          <a:p>
            <a:pPr algn="ctr"/>
            <a:r>
              <a:rPr lang="it-IT" sz="4000" dirty="0" smtClean="0">
                <a:latin typeface="Arial" panose="020B0604020202020204" pitchFamily="34" charset="0"/>
                <a:cs typeface="Arial" panose="020B0604020202020204" pitchFamily="34" charset="0"/>
              </a:rPr>
              <a:t>Esempi:</a:t>
            </a:r>
          </a:p>
          <a:p>
            <a:pPr algn="ctr"/>
            <a:r>
              <a:rPr lang="it-IT" sz="4000" dirty="0" smtClean="0">
                <a:latin typeface="Arial" panose="020B0604020202020204" pitchFamily="34" charset="0"/>
                <a:cs typeface="Arial" panose="020B0604020202020204" pitchFamily="34" charset="0"/>
              </a:rPr>
              <a:t>Alcuni disturbi del </a:t>
            </a:r>
            <a:r>
              <a:rPr lang="it-IT" sz="4000" dirty="0" err="1" smtClean="0">
                <a:latin typeface="Arial" panose="020B0604020202020204" pitchFamily="34" charset="0"/>
                <a:cs typeface="Arial" panose="020B0604020202020204" pitchFamily="34" charset="0"/>
              </a:rPr>
              <a:t>neurosviluppo</a:t>
            </a:r>
            <a:r>
              <a:rPr lang="it-IT" sz="4000" dirty="0" smtClean="0">
                <a:latin typeface="Arial" panose="020B0604020202020204" pitchFamily="34" charset="0"/>
                <a:cs typeface="Arial" panose="020B0604020202020204" pitchFamily="34" charset="0"/>
              </a:rPr>
              <a:t> causate dalla mutazione di un singolo gene (</a:t>
            </a:r>
            <a:r>
              <a:rPr lang="it-IT" sz="4000" dirty="0" err="1" smtClean="0">
                <a:latin typeface="Arial" panose="020B0604020202020204" pitchFamily="34" charset="0"/>
                <a:cs typeface="Arial" panose="020B0604020202020204" pitchFamily="34" charset="0"/>
              </a:rPr>
              <a:t>Rett</a:t>
            </a:r>
            <a:r>
              <a:rPr lang="it-IT" sz="4000" dirty="0" smtClean="0">
                <a:latin typeface="Arial" panose="020B0604020202020204" pitchFamily="34" charset="0"/>
                <a:cs typeface="Arial" panose="020B0604020202020204" pitchFamily="34" charset="0"/>
              </a:rPr>
              <a:t> </a:t>
            </a:r>
            <a:r>
              <a:rPr lang="it-IT" sz="4000" dirty="0" err="1" smtClean="0">
                <a:latin typeface="Arial" panose="020B0604020202020204" pitchFamily="34" charset="0"/>
                <a:cs typeface="Arial" panose="020B0604020202020204" pitchFamily="34" charset="0"/>
              </a:rPr>
              <a:t>syndrome</a:t>
            </a:r>
            <a:r>
              <a:rPr lang="it-IT" sz="4000" dirty="0" smtClean="0">
                <a:latin typeface="Arial" panose="020B0604020202020204" pitchFamily="34" charset="0"/>
                <a:cs typeface="Arial" panose="020B0604020202020204" pitchFamily="34" charset="0"/>
              </a:rPr>
              <a:t>, X-fragile </a:t>
            </a:r>
            <a:r>
              <a:rPr lang="it-IT" sz="4000" dirty="0" err="1" smtClean="0">
                <a:latin typeface="Arial" panose="020B0604020202020204" pitchFamily="34" charset="0"/>
                <a:cs typeface="Arial" panose="020B0604020202020204" pitchFamily="34" charset="0"/>
              </a:rPr>
              <a:t>syndrome</a:t>
            </a:r>
            <a:r>
              <a:rPr lang="it-IT" sz="4000" dirty="0" smtClean="0">
                <a:latin typeface="Arial" panose="020B0604020202020204" pitchFamily="34" charset="0"/>
                <a:cs typeface="Arial" panose="020B0604020202020204" pitchFamily="34" charset="0"/>
              </a:rPr>
              <a:t>, ..., non così semplice in ASD)</a:t>
            </a:r>
          </a:p>
          <a:p>
            <a:pPr algn="ctr"/>
            <a:r>
              <a:rPr lang="it-IT" sz="4000" dirty="0" smtClean="0">
                <a:latin typeface="Arial" panose="020B0604020202020204" pitchFamily="34" charset="0"/>
                <a:cs typeface="Arial" panose="020B0604020202020204" pitchFamily="34" charset="0"/>
              </a:rPr>
              <a:t>Forme (rare) di emicrania</a:t>
            </a:r>
          </a:p>
          <a:p>
            <a:pPr algn="ctr"/>
            <a:endParaRPr lang="it-IT" sz="1200" dirty="0">
              <a:latin typeface="Arial" panose="020B0604020202020204" pitchFamily="34" charset="0"/>
              <a:cs typeface="Arial" panose="020B0604020202020204" pitchFamily="34" charset="0"/>
            </a:endParaRPr>
          </a:p>
          <a:p>
            <a:pPr algn="ctr"/>
            <a:endParaRPr lang="it-IT" sz="4000" dirty="0" smtClean="0">
              <a:latin typeface="Arial" panose="020B0604020202020204" pitchFamily="34" charset="0"/>
              <a:cs typeface="Arial" panose="020B0604020202020204" pitchFamily="34" charset="0"/>
            </a:endParaRPr>
          </a:p>
          <a:p>
            <a:pPr algn="ctr"/>
            <a:endParaRPr lang="it-IT" sz="4000" dirty="0">
              <a:latin typeface="Arial" panose="020B0604020202020204" pitchFamily="34" charset="0"/>
              <a:cs typeface="Arial" panose="020B0604020202020204" pitchFamily="34" charset="0"/>
            </a:endParaRPr>
          </a:p>
          <a:p>
            <a:pPr algn="ctr"/>
            <a:endParaRPr lang="it-IT"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884519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ChangeArrowheads="1"/>
          </p:cNvSpPr>
          <p:nvPr/>
        </p:nvSpPr>
        <p:spPr bwMode="auto">
          <a:xfrm>
            <a:off x="-12700" y="115888"/>
            <a:ext cx="9144000"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fontAlgn="base" hangingPunct="1">
              <a:spcBef>
                <a:spcPct val="0"/>
              </a:spcBef>
              <a:spcAft>
                <a:spcPct val="0"/>
              </a:spcAft>
              <a:buFontTx/>
              <a:buNone/>
            </a:pPr>
            <a:endParaRPr lang="it-IT" altLang="it-IT" sz="4400" dirty="0">
              <a:solidFill>
                <a:srgbClr val="000000"/>
              </a:solidFill>
              <a:latin typeface="Arial" pitchFamily="34" charset="0"/>
              <a:cs typeface="Arial" pitchFamily="34" charset="0"/>
            </a:endParaRPr>
          </a:p>
          <a:p>
            <a:pPr algn="ctr" eaLnBrk="1" fontAlgn="base" hangingPunct="1">
              <a:spcBef>
                <a:spcPct val="0"/>
              </a:spcBef>
              <a:spcAft>
                <a:spcPct val="0"/>
              </a:spcAft>
              <a:buFontTx/>
              <a:buNone/>
            </a:pPr>
            <a:r>
              <a:rPr lang="it-IT" altLang="it-IT" sz="4400" dirty="0" err="1">
                <a:solidFill>
                  <a:srgbClr val="000000"/>
                </a:solidFill>
                <a:latin typeface="Arial" pitchFamily="34" charset="0"/>
                <a:cs typeface="Arial" pitchFamily="34" charset="0"/>
              </a:rPr>
              <a:t>However</a:t>
            </a:r>
            <a:r>
              <a:rPr lang="it-IT" altLang="it-IT" sz="4400" dirty="0">
                <a:solidFill>
                  <a:srgbClr val="000000"/>
                </a:solidFill>
                <a:latin typeface="Arial" pitchFamily="34" charset="0"/>
                <a:cs typeface="Arial" pitchFamily="34" charset="0"/>
              </a:rPr>
              <a:t>, </a:t>
            </a:r>
            <a:r>
              <a:rPr lang="it-IT" altLang="it-IT" sz="4400" dirty="0" err="1">
                <a:solidFill>
                  <a:srgbClr val="000000"/>
                </a:solidFill>
                <a:latin typeface="Arial" pitchFamily="34" charset="0"/>
                <a:cs typeface="Arial" pitchFamily="34" charset="0"/>
              </a:rPr>
              <a:t>this</a:t>
            </a:r>
            <a:r>
              <a:rPr lang="it-IT" altLang="it-IT" sz="4400" dirty="0">
                <a:solidFill>
                  <a:srgbClr val="000000"/>
                </a:solidFill>
                <a:latin typeface="Arial" pitchFamily="34" charset="0"/>
                <a:cs typeface="Arial" pitchFamily="34" charset="0"/>
              </a:rPr>
              <a:t> </a:t>
            </a:r>
            <a:r>
              <a:rPr lang="it-IT" altLang="it-IT" sz="4400" dirty="0" err="1">
                <a:solidFill>
                  <a:srgbClr val="000000"/>
                </a:solidFill>
                <a:latin typeface="Arial" pitchFamily="34" charset="0"/>
                <a:cs typeface="Arial" pitchFamily="34" charset="0"/>
              </a:rPr>
              <a:t>is</a:t>
            </a:r>
            <a:r>
              <a:rPr lang="it-IT" altLang="it-IT" sz="4400" dirty="0">
                <a:solidFill>
                  <a:srgbClr val="000000"/>
                </a:solidFill>
                <a:latin typeface="Arial" pitchFamily="34" charset="0"/>
                <a:cs typeface="Arial" pitchFamily="34" charset="0"/>
              </a:rPr>
              <a:t> </a:t>
            </a:r>
            <a:r>
              <a:rPr lang="it-IT" altLang="it-IT" sz="4400" dirty="0" err="1">
                <a:solidFill>
                  <a:srgbClr val="000000"/>
                </a:solidFill>
                <a:latin typeface="Arial" pitchFamily="34" charset="0"/>
                <a:cs typeface="Arial" pitchFamily="34" charset="0"/>
              </a:rPr>
              <a:t>currently</a:t>
            </a:r>
            <a:r>
              <a:rPr lang="it-IT" altLang="it-IT" sz="4400" dirty="0">
                <a:solidFill>
                  <a:srgbClr val="000000"/>
                </a:solidFill>
                <a:latin typeface="Arial" pitchFamily="34" charset="0"/>
                <a:cs typeface="Arial" pitchFamily="34" charset="0"/>
              </a:rPr>
              <a:t> </a:t>
            </a:r>
            <a:r>
              <a:rPr lang="it-IT" altLang="it-IT" sz="4400" b="1" dirty="0" err="1">
                <a:solidFill>
                  <a:srgbClr val="000000"/>
                </a:solidFill>
                <a:latin typeface="Arial" pitchFamily="34" charset="0"/>
                <a:cs typeface="Arial" pitchFamily="34" charset="0"/>
              </a:rPr>
              <a:t>not</a:t>
            </a:r>
            <a:r>
              <a:rPr lang="it-IT" altLang="it-IT" sz="4400" b="1" dirty="0">
                <a:solidFill>
                  <a:srgbClr val="000000"/>
                </a:solidFill>
                <a:latin typeface="Arial" pitchFamily="34" charset="0"/>
                <a:cs typeface="Arial" pitchFamily="34" charset="0"/>
              </a:rPr>
              <a:t> </a:t>
            </a:r>
            <a:r>
              <a:rPr lang="it-IT" altLang="it-IT" sz="4400" b="1" dirty="0" err="1">
                <a:solidFill>
                  <a:srgbClr val="000000"/>
                </a:solidFill>
                <a:latin typeface="Arial" pitchFamily="34" charset="0"/>
                <a:cs typeface="Arial" pitchFamily="34" charset="0"/>
              </a:rPr>
              <a:t>possible</a:t>
            </a:r>
            <a:r>
              <a:rPr lang="it-IT" altLang="it-IT" sz="4400" b="1" dirty="0">
                <a:solidFill>
                  <a:srgbClr val="000000"/>
                </a:solidFill>
                <a:latin typeface="Arial" pitchFamily="34" charset="0"/>
                <a:cs typeface="Arial" pitchFamily="34" charset="0"/>
              </a:rPr>
              <a:t> for </a:t>
            </a:r>
            <a:r>
              <a:rPr lang="it-IT" altLang="it-IT" sz="4400" b="1" dirty="0" err="1">
                <a:solidFill>
                  <a:srgbClr val="000000"/>
                </a:solidFill>
                <a:latin typeface="Arial" pitchFamily="34" charset="0"/>
                <a:cs typeface="Arial" pitchFamily="34" charset="0"/>
              </a:rPr>
              <a:t>most</a:t>
            </a:r>
            <a:r>
              <a:rPr lang="it-IT" altLang="it-IT" sz="4400" b="1" dirty="0">
                <a:solidFill>
                  <a:srgbClr val="000000"/>
                </a:solidFill>
                <a:latin typeface="Arial" pitchFamily="34" charset="0"/>
                <a:cs typeface="Arial" pitchFamily="34" charset="0"/>
              </a:rPr>
              <a:t> </a:t>
            </a:r>
            <a:r>
              <a:rPr lang="it-IT" altLang="it-IT" sz="4400" b="1" dirty="0" err="1">
                <a:solidFill>
                  <a:srgbClr val="000000"/>
                </a:solidFill>
                <a:latin typeface="Arial" pitchFamily="34" charset="0"/>
                <a:cs typeface="Arial" pitchFamily="34" charset="0"/>
              </a:rPr>
              <a:t>mental</a:t>
            </a:r>
            <a:r>
              <a:rPr lang="it-IT" altLang="it-IT" sz="4400" b="1" dirty="0">
                <a:solidFill>
                  <a:srgbClr val="000000"/>
                </a:solidFill>
                <a:latin typeface="Arial" pitchFamily="34" charset="0"/>
                <a:cs typeface="Arial" pitchFamily="34" charset="0"/>
              </a:rPr>
              <a:t> </a:t>
            </a:r>
            <a:r>
              <a:rPr lang="it-IT" altLang="it-IT" sz="4400" b="1" dirty="0" err="1">
                <a:solidFill>
                  <a:srgbClr val="000000"/>
                </a:solidFill>
                <a:latin typeface="Arial" pitchFamily="34" charset="0"/>
                <a:cs typeface="Arial" pitchFamily="34" charset="0"/>
              </a:rPr>
              <a:t>illnesses</a:t>
            </a:r>
            <a:r>
              <a:rPr lang="it-IT" altLang="it-IT" sz="4400" dirty="0">
                <a:solidFill>
                  <a:srgbClr val="000000"/>
                </a:solidFill>
                <a:latin typeface="Arial" pitchFamily="34" charset="0"/>
                <a:cs typeface="Arial" pitchFamily="34" charset="0"/>
              </a:rPr>
              <a:t>, </a:t>
            </a:r>
            <a:r>
              <a:rPr lang="it-IT" altLang="it-IT" sz="4400" dirty="0" err="1">
                <a:solidFill>
                  <a:srgbClr val="000000"/>
                </a:solidFill>
                <a:latin typeface="Arial" pitchFamily="34" charset="0"/>
                <a:cs typeface="Arial" pitchFamily="34" charset="0"/>
              </a:rPr>
              <a:t>as</a:t>
            </a:r>
            <a:r>
              <a:rPr lang="it-IT" altLang="it-IT" sz="4400" dirty="0">
                <a:solidFill>
                  <a:srgbClr val="000000"/>
                </a:solidFill>
                <a:latin typeface="Arial" pitchFamily="34" charset="0"/>
                <a:cs typeface="Arial" pitchFamily="34" charset="0"/>
              </a:rPr>
              <a:t> </a:t>
            </a:r>
            <a:r>
              <a:rPr lang="it-IT" altLang="it-IT" sz="4400" dirty="0" err="1">
                <a:solidFill>
                  <a:srgbClr val="000000"/>
                </a:solidFill>
                <a:latin typeface="Arial" pitchFamily="34" charset="0"/>
                <a:cs typeface="Arial" pitchFamily="34" charset="0"/>
              </a:rPr>
              <a:t>such</a:t>
            </a:r>
            <a:r>
              <a:rPr lang="it-IT" altLang="it-IT" sz="4400" dirty="0">
                <a:solidFill>
                  <a:srgbClr val="000000"/>
                </a:solidFill>
                <a:latin typeface="Arial" pitchFamily="34" charset="0"/>
                <a:cs typeface="Arial" pitchFamily="34" charset="0"/>
              </a:rPr>
              <a:t> </a:t>
            </a:r>
            <a:r>
              <a:rPr lang="it-IT" altLang="it-IT" sz="4400" dirty="0" err="1">
                <a:solidFill>
                  <a:srgbClr val="000000"/>
                </a:solidFill>
                <a:latin typeface="Arial" pitchFamily="34" charset="0"/>
                <a:cs typeface="Arial" pitchFamily="34" charset="0"/>
              </a:rPr>
              <a:t>disease-causing</a:t>
            </a:r>
            <a:r>
              <a:rPr lang="it-IT" altLang="it-IT" sz="4400" dirty="0">
                <a:solidFill>
                  <a:srgbClr val="000000"/>
                </a:solidFill>
                <a:latin typeface="Arial" pitchFamily="34" charset="0"/>
                <a:cs typeface="Arial" pitchFamily="34" charset="0"/>
              </a:rPr>
              <a:t> </a:t>
            </a:r>
            <a:r>
              <a:rPr lang="it-IT" altLang="it-IT" sz="4400" dirty="0" err="1">
                <a:solidFill>
                  <a:srgbClr val="000000"/>
                </a:solidFill>
                <a:latin typeface="Arial" pitchFamily="34" charset="0"/>
                <a:cs typeface="Arial" pitchFamily="34" charset="0"/>
              </a:rPr>
              <a:t>genes</a:t>
            </a:r>
            <a:r>
              <a:rPr lang="it-IT" altLang="it-IT" sz="4400" dirty="0">
                <a:solidFill>
                  <a:srgbClr val="000000"/>
                </a:solidFill>
                <a:latin typeface="Arial" pitchFamily="34" charset="0"/>
                <a:cs typeface="Arial" pitchFamily="34" charset="0"/>
              </a:rPr>
              <a:t> </a:t>
            </a:r>
            <a:r>
              <a:rPr lang="it-IT" altLang="it-IT" sz="4400" dirty="0" err="1">
                <a:solidFill>
                  <a:srgbClr val="000000"/>
                </a:solidFill>
                <a:latin typeface="Arial" pitchFamily="34" charset="0"/>
                <a:cs typeface="Arial" pitchFamily="34" charset="0"/>
              </a:rPr>
              <a:t>have</a:t>
            </a:r>
            <a:r>
              <a:rPr lang="it-IT" altLang="it-IT" sz="4400" dirty="0">
                <a:solidFill>
                  <a:srgbClr val="000000"/>
                </a:solidFill>
                <a:latin typeface="Arial" pitchFamily="34" charset="0"/>
                <a:cs typeface="Arial" pitchFamily="34" charset="0"/>
              </a:rPr>
              <a:t> </a:t>
            </a:r>
            <a:r>
              <a:rPr lang="it-IT" altLang="it-IT" sz="4400" dirty="0" err="1">
                <a:solidFill>
                  <a:srgbClr val="000000"/>
                </a:solidFill>
                <a:latin typeface="Arial" pitchFamily="34" charset="0"/>
                <a:cs typeface="Arial" pitchFamily="34" charset="0"/>
              </a:rPr>
              <a:t>not</a:t>
            </a:r>
            <a:r>
              <a:rPr lang="it-IT" altLang="it-IT" sz="4400" dirty="0">
                <a:solidFill>
                  <a:srgbClr val="000000"/>
                </a:solidFill>
                <a:latin typeface="Arial" pitchFamily="34" charset="0"/>
                <a:cs typeface="Arial" pitchFamily="34" charset="0"/>
              </a:rPr>
              <a:t> </a:t>
            </a:r>
            <a:r>
              <a:rPr lang="it-IT" altLang="it-IT" sz="4400" dirty="0" err="1">
                <a:solidFill>
                  <a:srgbClr val="000000"/>
                </a:solidFill>
                <a:latin typeface="Arial" pitchFamily="34" charset="0"/>
                <a:cs typeface="Arial" pitchFamily="34" charset="0"/>
              </a:rPr>
              <a:t>been</a:t>
            </a:r>
            <a:r>
              <a:rPr lang="it-IT" altLang="it-IT" sz="4400" dirty="0">
                <a:solidFill>
                  <a:srgbClr val="000000"/>
                </a:solidFill>
                <a:latin typeface="Arial" pitchFamily="34" charset="0"/>
                <a:cs typeface="Arial" pitchFamily="34" charset="0"/>
              </a:rPr>
              <a:t> </a:t>
            </a:r>
            <a:r>
              <a:rPr lang="it-IT" altLang="it-IT" sz="4400" dirty="0" err="1">
                <a:solidFill>
                  <a:srgbClr val="000000"/>
                </a:solidFill>
                <a:latin typeface="Arial" pitchFamily="34" charset="0"/>
                <a:cs typeface="Arial" pitchFamily="34" charset="0"/>
              </a:rPr>
              <a:t>established</a:t>
            </a:r>
            <a:r>
              <a:rPr lang="it-IT" altLang="it-IT" sz="4400" dirty="0">
                <a:solidFill>
                  <a:srgbClr val="000000"/>
                </a:solidFill>
                <a:latin typeface="Arial" pitchFamily="34" charset="0"/>
                <a:cs typeface="Arial" pitchFamily="34" charset="0"/>
              </a:rPr>
              <a:t> with </a:t>
            </a:r>
            <a:r>
              <a:rPr lang="it-IT" altLang="it-IT" sz="4400" dirty="0" err="1">
                <a:solidFill>
                  <a:srgbClr val="000000"/>
                </a:solidFill>
                <a:latin typeface="Arial" pitchFamily="34" charset="0"/>
                <a:cs typeface="Arial" pitchFamily="34" charset="0"/>
              </a:rPr>
              <a:t>certainty</a:t>
            </a:r>
            <a:r>
              <a:rPr lang="it-IT" altLang="it-IT" sz="4400" dirty="0">
                <a:solidFill>
                  <a:srgbClr val="000000"/>
                </a:solidFill>
                <a:latin typeface="Arial" pitchFamily="34" charset="0"/>
                <a:cs typeface="Arial" pitchFamily="34" charset="0"/>
              </a:rPr>
              <a:t> and </a:t>
            </a:r>
            <a:r>
              <a:rPr lang="it-IT" altLang="it-IT" sz="4400" dirty="0" err="1">
                <a:solidFill>
                  <a:srgbClr val="000000"/>
                </a:solidFill>
                <a:latin typeface="Arial" pitchFamily="34" charset="0"/>
                <a:cs typeface="Arial" pitchFamily="34" charset="0"/>
              </a:rPr>
              <a:t>most</a:t>
            </a:r>
            <a:r>
              <a:rPr lang="it-IT" altLang="it-IT" sz="4400" dirty="0">
                <a:solidFill>
                  <a:srgbClr val="000000"/>
                </a:solidFill>
                <a:latin typeface="Arial" pitchFamily="34" charset="0"/>
                <a:cs typeface="Arial" pitchFamily="34" charset="0"/>
              </a:rPr>
              <a:t> </a:t>
            </a:r>
            <a:r>
              <a:rPr lang="it-IT" altLang="it-IT" sz="4400" dirty="0" err="1">
                <a:solidFill>
                  <a:srgbClr val="000000"/>
                </a:solidFill>
                <a:latin typeface="Arial" pitchFamily="34" charset="0"/>
                <a:cs typeface="Arial" pitchFamily="34" charset="0"/>
              </a:rPr>
              <a:t>disorders</a:t>
            </a:r>
            <a:r>
              <a:rPr lang="it-IT" altLang="it-IT" sz="4400" dirty="0">
                <a:solidFill>
                  <a:srgbClr val="000000"/>
                </a:solidFill>
                <a:latin typeface="Arial" pitchFamily="34" charset="0"/>
                <a:cs typeface="Arial" pitchFamily="34" charset="0"/>
              </a:rPr>
              <a:t> </a:t>
            </a:r>
            <a:r>
              <a:rPr lang="it-IT" altLang="it-IT" sz="4400" dirty="0" err="1">
                <a:solidFill>
                  <a:srgbClr val="000000"/>
                </a:solidFill>
                <a:latin typeface="Arial" pitchFamily="34" charset="0"/>
                <a:cs typeface="Arial" pitchFamily="34" charset="0"/>
              </a:rPr>
              <a:t>exhibit</a:t>
            </a:r>
            <a:r>
              <a:rPr lang="it-IT" altLang="it-IT" sz="4400" dirty="0">
                <a:solidFill>
                  <a:srgbClr val="000000"/>
                </a:solidFill>
                <a:latin typeface="Arial" pitchFamily="34" charset="0"/>
                <a:cs typeface="Arial" pitchFamily="34" charset="0"/>
              </a:rPr>
              <a:t> </a:t>
            </a:r>
            <a:r>
              <a:rPr lang="it-IT" altLang="it-IT" sz="4400" dirty="0" err="1">
                <a:solidFill>
                  <a:srgbClr val="000000"/>
                </a:solidFill>
                <a:latin typeface="Arial" pitchFamily="34" charset="0"/>
                <a:cs typeface="Arial" pitchFamily="34" charset="0"/>
              </a:rPr>
              <a:t>highly</a:t>
            </a:r>
            <a:r>
              <a:rPr lang="it-IT" altLang="it-IT" sz="4400" dirty="0">
                <a:solidFill>
                  <a:srgbClr val="000000"/>
                </a:solidFill>
                <a:latin typeface="Arial" pitchFamily="34" charset="0"/>
                <a:cs typeface="Arial" pitchFamily="34" charset="0"/>
              </a:rPr>
              <a:t> </a:t>
            </a:r>
            <a:r>
              <a:rPr lang="it-IT" altLang="it-IT" sz="4400" dirty="0" err="1">
                <a:solidFill>
                  <a:srgbClr val="000000"/>
                </a:solidFill>
                <a:latin typeface="Arial" pitchFamily="34" charset="0"/>
                <a:cs typeface="Arial" pitchFamily="34" charset="0"/>
              </a:rPr>
              <a:t>complex</a:t>
            </a:r>
            <a:r>
              <a:rPr lang="it-IT" altLang="it-IT" sz="4400" dirty="0">
                <a:solidFill>
                  <a:srgbClr val="000000"/>
                </a:solidFill>
                <a:latin typeface="Arial" pitchFamily="34" charset="0"/>
                <a:cs typeface="Arial" pitchFamily="34" charset="0"/>
              </a:rPr>
              <a:t> </a:t>
            </a:r>
            <a:r>
              <a:rPr lang="it-IT" altLang="it-IT" sz="4400" dirty="0" err="1">
                <a:solidFill>
                  <a:srgbClr val="000000"/>
                </a:solidFill>
                <a:latin typeface="Arial" pitchFamily="34" charset="0"/>
                <a:cs typeface="Arial" pitchFamily="34" charset="0"/>
              </a:rPr>
              <a:t>genetic</a:t>
            </a:r>
            <a:r>
              <a:rPr lang="it-IT" altLang="it-IT" sz="4400" dirty="0">
                <a:solidFill>
                  <a:srgbClr val="000000"/>
                </a:solidFill>
                <a:latin typeface="Arial" pitchFamily="34" charset="0"/>
                <a:cs typeface="Arial" pitchFamily="34" charset="0"/>
              </a:rPr>
              <a:t> </a:t>
            </a:r>
            <a:r>
              <a:rPr lang="it-IT" altLang="it-IT" sz="4400" dirty="0" err="1">
                <a:solidFill>
                  <a:srgbClr val="000000"/>
                </a:solidFill>
                <a:latin typeface="Arial" pitchFamily="34" charset="0"/>
                <a:cs typeface="Arial" pitchFamily="34" charset="0"/>
              </a:rPr>
              <a:t>architecture</a:t>
            </a:r>
            <a:r>
              <a:rPr lang="it-IT" altLang="it-IT" sz="4400" dirty="0">
                <a:solidFill>
                  <a:srgbClr val="000000"/>
                </a:solidFill>
                <a:latin typeface="Arial" pitchFamily="34" charset="0"/>
                <a:cs typeface="Arial" pitchFamily="34" charset="0"/>
              </a:rPr>
              <a:t>.</a:t>
            </a:r>
          </a:p>
        </p:txBody>
      </p:sp>
    </p:spTree>
    <p:extLst>
      <p:ext uri="{BB962C8B-B14F-4D97-AF65-F5344CB8AC3E}">
        <p14:creationId xmlns:p14="http://schemas.microsoft.com/office/powerpoint/2010/main" val="13944978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8962" name="Picture 2"/>
          <p:cNvPicPr>
            <a:picLocks noChangeAspect="1" noChangeArrowheads="1"/>
          </p:cNvPicPr>
          <p:nvPr/>
        </p:nvPicPr>
        <p:blipFill>
          <a:blip r:embed="rId2">
            <a:extLst>
              <a:ext uri="{28A0092B-C50C-407E-A947-70E740481C1C}">
                <a14:useLocalDpi xmlns:a14="http://schemas.microsoft.com/office/drawing/2010/main" val="0"/>
              </a:ext>
            </a:extLst>
          </a:blip>
          <a:srcRect b="64832"/>
          <a:stretch>
            <a:fillRect/>
          </a:stretch>
        </p:blipFill>
        <p:spPr bwMode="auto">
          <a:xfrm>
            <a:off x="0" y="404813"/>
            <a:ext cx="9178925" cy="4103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8963" name="Rectangle 3"/>
          <p:cNvSpPr>
            <a:spLocks noChangeArrowheads="1"/>
          </p:cNvSpPr>
          <p:nvPr/>
        </p:nvSpPr>
        <p:spPr bwMode="auto">
          <a:xfrm>
            <a:off x="0" y="2281238"/>
            <a:ext cx="9144000" cy="503237"/>
          </a:xfrm>
          <a:prstGeom prst="rect">
            <a:avLst/>
          </a:prstGeom>
          <a:noFill/>
          <a:ln w="285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fontAlgn="base" hangingPunct="1">
              <a:spcBef>
                <a:spcPts val="800"/>
              </a:spcBef>
              <a:spcAft>
                <a:spcPct val="0"/>
              </a:spcAft>
              <a:buFontTx/>
              <a:buNone/>
            </a:pPr>
            <a:endParaRPr lang="it-IT" altLang="it-IT">
              <a:solidFill>
                <a:srgbClr val="000000"/>
              </a:solidFill>
              <a:latin typeface="Arial" pitchFamily="34" charset="0"/>
              <a:cs typeface="Arial" pitchFamily="34" charset="0"/>
            </a:endParaRPr>
          </a:p>
        </p:txBody>
      </p:sp>
      <p:sp>
        <p:nvSpPr>
          <p:cNvPr id="168964" name="Rectangle 4"/>
          <p:cNvSpPr>
            <a:spLocks noChangeArrowheads="1"/>
          </p:cNvSpPr>
          <p:nvPr/>
        </p:nvSpPr>
        <p:spPr bwMode="auto">
          <a:xfrm>
            <a:off x="0" y="3068961"/>
            <a:ext cx="9144000" cy="1655440"/>
          </a:xfrm>
          <a:prstGeom prst="rect">
            <a:avLst/>
          </a:prstGeom>
          <a:noFill/>
          <a:ln w="38100">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fontAlgn="base" hangingPunct="1">
              <a:spcBef>
                <a:spcPts val="800"/>
              </a:spcBef>
              <a:spcAft>
                <a:spcPct val="0"/>
              </a:spcAft>
              <a:buFontTx/>
              <a:buNone/>
            </a:pPr>
            <a:endParaRPr lang="it-IT" altLang="it-IT">
              <a:solidFill>
                <a:srgbClr val="000000"/>
              </a:solidFill>
              <a:latin typeface="Arial" pitchFamily="34" charset="0"/>
              <a:cs typeface="Arial" pitchFamily="34" charset="0"/>
            </a:endParaRPr>
          </a:p>
        </p:txBody>
      </p:sp>
      <p:sp>
        <p:nvSpPr>
          <p:cNvPr id="2" name="CasellaDiTesto 1"/>
          <p:cNvSpPr txBox="1"/>
          <p:nvPr/>
        </p:nvSpPr>
        <p:spPr>
          <a:xfrm>
            <a:off x="-46225" y="4869160"/>
            <a:ext cx="9154630" cy="1754326"/>
          </a:xfrm>
          <a:prstGeom prst="rect">
            <a:avLst/>
          </a:prstGeom>
          <a:noFill/>
        </p:spPr>
        <p:txBody>
          <a:bodyPr wrap="square" rtlCol="0">
            <a:spAutoFit/>
          </a:bodyPr>
          <a:lstStyle/>
          <a:p>
            <a:pPr algn="ctr"/>
            <a:r>
              <a:rPr lang="it-IT" sz="3600" dirty="0" smtClean="0">
                <a:latin typeface="Arial" panose="020B0604020202020204" pitchFamily="34" charset="0"/>
                <a:cs typeface="Arial" panose="020B0604020202020204" pitchFamily="34" charset="0"/>
              </a:rPr>
              <a:t>Il problema dei modelli animali per le demenze neurodegenerative come AD: </a:t>
            </a:r>
            <a:r>
              <a:rPr lang="it-IT" sz="3600" dirty="0" err="1" smtClean="0">
                <a:latin typeface="Arial" panose="020B0604020202020204" pitchFamily="34" charset="0"/>
                <a:cs typeface="Arial" panose="020B0604020202020204" pitchFamily="34" charset="0"/>
              </a:rPr>
              <a:t>familial</a:t>
            </a:r>
            <a:r>
              <a:rPr lang="it-IT" sz="3600" dirty="0" smtClean="0">
                <a:latin typeface="Arial" panose="020B0604020202020204" pitchFamily="34" charset="0"/>
                <a:cs typeface="Arial" panose="020B0604020202020204" pitchFamily="34" charset="0"/>
              </a:rPr>
              <a:t> AD vs </a:t>
            </a:r>
            <a:r>
              <a:rPr lang="it-IT" sz="3600" dirty="0" err="1" smtClean="0">
                <a:latin typeface="Arial" panose="020B0604020202020204" pitchFamily="34" charset="0"/>
                <a:cs typeface="Arial" panose="020B0604020202020204" pitchFamily="34" charset="0"/>
              </a:rPr>
              <a:t>sporadic</a:t>
            </a:r>
            <a:r>
              <a:rPr lang="it-IT" sz="3600" dirty="0" smtClean="0">
                <a:latin typeface="Arial" panose="020B0604020202020204" pitchFamily="34" charset="0"/>
                <a:cs typeface="Arial" panose="020B0604020202020204" pitchFamily="34" charset="0"/>
              </a:rPr>
              <a:t> AD</a:t>
            </a:r>
            <a:endParaRPr lang="it-IT" sz="3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444487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9986" name="Picture 2"/>
          <p:cNvPicPr>
            <a:picLocks noChangeAspect="1" noChangeArrowheads="1"/>
          </p:cNvPicPr>
          <p:nvPr/>
        </p:nvPicPr>
        <p:blipFill>
          <a:blip r:embed="rId2">
            <a:extLst>
              <a:ext uri="{28A0092B-C50C-407E-A947-70E740481C1C}">
                <a14:useLocalDpi xmlns:a14="http://schemas.microsoft.com/office/drawing/2010/main" val="0"/>
              </a:ext>
            </a:extLst>
          </a:blip>
          <a:srcRect t="35336" r="2603" b="37230"/>
          <a:stretch>
            <a:fillRect/>
          </a:stretch>
        </p:blipFill>
        <p:spPr bwMode="auto">
          <a:xfrm>
            <a:off x="0" y="1917105"/>
            <a:ext cx="9144000" cy="3240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9987" name="Rectangle 3"/>
          <p:cNvSpPr>
            <a:spLocks noChangeArrowheads="1"/>
          </p:cNvSpPr>
          <p:nvPr/>
        </p:nvSpPr>
        <p:spPr bwMode="auto">
          <a:xfrm>
            <a:off x="0" y="2724288"/>
            <a:ext cx="9144000" cy="648072"/>
          </a:xfrm>
          <a:prstGeom prst="rect">
            <a:avLst/>
          </a:prstGeom>
          <a:noFill/>
          <a:ln w="285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fontAlgn="base" hangingPunct="1">
              <a:spcBef>
                <a:spcPts val="800"/>
              </a:spcBef>
              <a:spcAft>
                <a:spcPct val="0"/>
              </a:spcAft>
              <a:buFontTx/>
              <a:buNone/>
            </a:pPr>
            <a:endParaRPr lang="it-IT" altLang="it-IT">
              <a:solidFill>
                <a:srgbClr val="000000"/>
              </a:solidFill>
              <a:latin typeface="Arial" pitchFamily="34" charset="0"/>
              <a:cs typeface="Arial" pitchFamily="34" charset="0"/>
            </a:endParaRPr>
          </a:p>
        </p:txBody>
      </p:sp>
      <p:sp>
        <p:nvSpPr>
          <p:cNvPr id="169988" name="Rectangle 4"/>
          <p:cNvSpPr>
            <a:spLocks noChangeArrowheads="1"/>
          </p:cNvSpPr>
          <p:nvPr/>
        </p:nvSpPr>
        <p:spPr bwMode="auto">
          <a:xfrm>
            <a:off x="0" y="3925292"/>
            <a:ext cx="9144000" cy="1160463"/>
          </a:xfrm>
          <a:prstGeom prst="rect">
            <a:avLst/>
          </a:prstGeom>
          <a:noFill/>
          <a:ln w="28575">
            <a:solidFill>
              <a:srgbClr val="FF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fontAlgn="base" hangingPunct="1">
              <a:spcBef>
                <a:spcPts val="800"/>
              </a:spcBef>
              <a:spcAft>
                <a:spcPct val="0"/>
              </a:spcAft>
              <a:buFontTx/>
              <a:buNone/>
            </a:pPr>
            <a:endParaRPr lang="it-IT" altLang="it-IT">
              <a:solidFill>
                <a:srgbClr val="000000"/>
              </a:solidFill>
              <a:latin typeface="Arial" pitchFamily="34" charset="0"/>
              <a:cs typeface="Arial" pitchFamily="34" charset="0"/>
            </a:endParaRPr>
          </a:p>
        </p:txBody>
      </p:sp>
      <p:sp>
        <p:nvSpPr>
          <p:cNvPr id="2" name="CasellaDiTesto 1"/>
          <p:cNvSpPr txBox="1"/>
          <p:nvPr/>
        </p:nvSpPr>
        <p:spPr>
          <a:xfrm>
            <a:off x="1" y="212329"/>
            <a:ext cx="9144000" cy="1754326"/>
          </a:xfrm>
          <a:prstGeom prst="rect">
            <a:avLst/>
          </a:prstGeom>
          <a:noFill/>
        </p:spPr>
        <p:txBody>
          <a:bodyPr wrap="square" rtlCol="0">
            <a:spAutoFit/>
          </a:bodyPr>
          <a:lstStyle/>
          <a:p>
            <a:pPr algn="ctr"/>
            <a:r>
              <a:rPr lang="it-IT" sz="3600" dirty="0" smtClean="0">
                <a:latin typeface="Arial" panose="020B0604020202020204" pitchFamily="34" charset="0"/>
                <a:cs typeface="Arial" panose="020B0604020202020204" pitchFamily="34" charset="0"/>
              </a:rPr>
              <a:t>Secondo problema, la stessa mutazione può essere associata con sindromi differenti e con fenotipi differenti</a:t>
            </a:r>
            <a:endParaRPr lang="it-IT" sz="3600" dirty="0">
              <a:latin typeface="Arial" panose="020B0604020202020204" pitchFamily="34" charset="0"/>
              <a:cs typeface="Arial" panose="020B0604020202020204" pitchFamily="34" charset="0"/>
            </a:endParaRPr>
          </a:p>
        </p:txBody>
      </p:sp>
      <p:sp>
        <p:nvSpPr>
          <p:cNvPr id="3" name="CasellaDiTesto 2"/>
          <p:cNvSpPr txBox="1"/>
          <p:nvPr/>
        </p:nvSpPr>
        <p:spPr>
          <a:xfrm>
            <a:off x="1" y="3413760"/>
            <a:ext cx="9144000" cy="3539430"/>
          </a:xfrm>
          <a:prstGeom prst="rect">
            <a:avLst/>
          </a:prstGeom>
          <a:solidFill>
            <a:schemeClr val="bg1"/>
          </a:solidFill>
        </p:spPr>
        <p:txBody>
          <a:bodyPr wrap="square" rtlCol="0">
            <a:spAutoFit/>
          </a:bodyPr>
          <a:lstStyle/>
          <a:p>
            <a:pPr algn="ctr"/>
            <a:r>
              <a:rPr lang="it-IT" sz="2800" dirty="0" err="1" smtClean="0">
                <a:latin typeface="Arial" panose="020B0604020202020204" pitchFamily="34" charset="0"/>
                <a:cs typeface="Arial" panose="020B0604020202020204" pitchFamily="34" charset="0"/>
              </a:rPr>
              <a:t>Basically</a:t>
            </a:r>
            <a:r>
              <a:rPr lang="it-IT" sz="2800" dirty="0" smtClean="0">
                <a:latin typeface="Arial" panose="020B0604020202020204" pitchFamily="34" charset="0"/>
                <a:cs typeface="Arial" panose="020B0604020202020204" pitchFamily="34" charset="0"/>
              </a:rPr>
              <a:t>, </a:t>
            </a:r>
            <a:r>
              <a:rPr lang="it-IT" sz="2800" dirty="0" err="1" smtClean="0">
                <a:latin typeface="Arial" panose="020B0604020202020204" pitchFamily="34" charset="0"/>
                <a:cs typeface="Arial" panose="020B0604020202020204" pitchFamily="34" charset="0"/>
              </a:rPr>
              <a:t>given</a:t>
            </a:r>
            <a:r>
              <a:rPr lang="it-IT" sz="2800" dirty="0" smtClean="0">
                <a:latin typeface="Arial" panose="020B0604020202020204" pitchFamily="34" charset="0"/>
                <a:cs typeface="Arial" panose="020B0604020202020204" pitchFamily="34" charset="0"/>
              </a:rPr>
              <a:t> </a:t>
            </a:r>
            <a:r>
              <a:rPr lang="it-IT" sz="2800" dirty="0" err="1" smtClean="0">
                <a:latin typeface="Arial" panose="020B0604020202020204" pitchFamily="34" charset="0"/>
                <a:cs typeface="Arial" panose="020B0604020202020204" pitchFamily="34" charset="0"/>
              </a:rPr>
              <a:t>what</a:t>
            </a:r>
            <a:r>
              <a:rPr lang="it-IT" sz="2800" dirty="0" smtClean="0">
                <a:latin typeface="Arial" panose="020B0604020202020204" pitchFamily="34" charset="0"/>
                <a:cs typeface="Arial" panose="020B0604020202020204" pitchFamily="34" charset="0"/>
              </a:rPr>
              <a:t> </a:t>
            </a:r>
            <a:r>
              <a:rPr lang="it-IT" sz="2800" dirty="0" err="1" smtClean="0">
                <a:latin typeface="Arial" panose="020B0604020202020204" pitchFamily="34" charset="0"/>
                <a:cs typeface="Arial" panose="020B0604020202020204" pitchFamily="34" charset="0"/>
              </a:rPr>
              <a:t>we</a:t>
            </a:r>
            <a:r>
              <a:rPr lang="it-IT" sz="2800" dirty="0" smtClean="0">
                <a:latin typeface="Arial" panose="020B0604020202020204" pitchFamily="34" charset="0"/>
                <a:cs typeface="Arial" panose="020B0604020202020204" pitchFamily="34" charset="0"/>
              </a:rPr>
              <a:t> </a:t>
            </a:r>
            <a:r>
              <a:rPr lang="it-IT" sz="2800" dirty="0" err="1" smtClean="0">
                <a:latin typeface="Arial" panose="020B0604020202020204" pitchFamily="34" charset="0"/>
                <a:cs typeface="Arial" panose="020B0604020202020204" pitchFamily="34" charset="0"/>
              </a:rPr>
              <a:t>now</a:t>
            </a:r>
            <a:r>
              <a:rPr lang="it-IT" sz="2800" dirty="0" smtClean="0">
                <a:latin typeface="Arial" panose="020B0604020202020204" pitchFamily="34" charset="0"/>
                <a:cs typeface="Arial" panose="020B0604020202020204" pitchFamily="34" charset="0"/>
              </a:rPr>
              <a:t> </a:t>
            </a:r>
            <a:r>
              <a:rPr lang="it-IT" sz="2800" dirty="0" err="1" smtClean="0">
                <a:latin typeface="Arial" panose="020B0604020202020204" pitchFamily="34" charset="0"/>
                <a:cs typeface="Arial" panose="020B0604020202020204" pitchFamily="34" charset="0"/>
              </a:rPr>
              <a:t>know</a:t>
            </a:r>
            <a:r>
              <a:rPr lang="it-IT" sz="2800" dirty="0" smtClean="0">
                <a:latin typeface="Arial" panose="020B0604020202020204" pitchFamily="34" charset="0"/>
                <a:cs typeface="Arial" panose="020B0604020202020204" pitchFamily="34" charset="0"/>
              </a:rPr>
              <a:t>, </a:t>
            </a:r>
            <a:r>
              <a:rPr lang="it-IT" sz="2800" dirty="0" err="1" smtClean="0">
                <a:latin typeface="Arial" panose="020B0604020202020204" pitchFamily="34" charset="0"/>
                <a:cs typeface="Arial" panose="020B0604020202020204" pitchFamily="34" charset="0"/>
              </a:rPr>
              <a:t>even</a:t>
            </a:r>
            <a:r>
              <a:rPr lang="it-IT" sz="2800" dirty="0" smtClean="0">
                <a:latin typeface="Arial" panose="020B0604020202020204" pitchFamily="34" charset="0"/>
                <a:cs typeface="Arial" panose="020B0604020202020204" pitchFamily="34" charset="0"/>
              </a:rPr>
              <a:t> for ASD, </a:t>
            </a:r>
            <a:r>
              <a:rPr lang="it-IT" sz="2800" dirty="0" err="1" smtClean="0">
                <a:latin typeface="Arial" panose="020B0604020202020204" pitchFamily="34" charset="0"/>
                <a:cs typeface="Arial" panose="020B0604020202020204" pitchFamily="34" charset="0"/>
              </a:rPr>
              <a:t>schizophrenia</a:t>
            </a:r>
            <a:r>
              <a:rPr lang="it-IT" sz="2800" dirty="0" smtClean="0">
                <a:latin typeface="Arial" panose="020B0604020202020204" pitchFamily="34" charset="0"/>
                <a:cs typeface="Arial" panose="020B0604020202020204" pitchFamily="34" charset="0"/>
              </a:rPr>
              <a:t>, </a:t>
            </a:r>
            <a:r>
              <a:rPr lang="it-IT" sz="2800" dirty="0" err="1" smtClean="0">
                <a:latin typeface="Arial" panose="020B0604020202020204" pitchFamily="34" charset="0"/>
                <a:cs typeface="Arial" panose="020B0604020202020204" pitchFamily="34" charset="0"/>
              </a:rPr>
              <a:t>bipolar</a:t>
            </a:r>
            <a:r>
              <a:rPr lang="it-IT" sz="2800" dirty="0" smtClean="0">
                <a:latin typeface="Arial" panose="020B0604020202020204" pitchFamily="34" charset="0"/>
                <a:cs typeface="Arial" panose="020B0604020202020204" pitchFamily="34" charset="0"/>
              </a:rPr>
              <a:t> </a:t>
            </a:r>
            <a:r>
              <a:rPr lang="it-IT" sz="2800" dirty="0" err="1" smtClean="0">
                <a:latin typeface="Arial" panose="020B0604020202020204" pitchFamily="34" charset="0"/>
                <a:cs typeface="Arial" panose="020B0604020202020204" pitchFamily="34" charset="0"/>
              </a:rPr>
              <a:t>disorders</a:t>
            </a:r>
            <a:r>
              <a:rPr lang="it-IT" sz="2800" dirty="0" smtClean="0">
                <a:latin typeface="Arial" panose="020B0604020202020204" pitchFamily="34" charset="0"/>
                <a:cs typeface="Arial" panose="020B0604020202020204" pitchFamily="34" charset="0"/>
              </a:rPr>
              <a:t>, </a:t>
            </a:r>
            <a:r>
              <a:rPr lang="it-IT" sz="2800" dirty="0" err="1" smtClean="0">
                <a:latin typeface="Arial" panose="020B0604020202020204" pitchFamily="34" charset="0"/>
                <a:cs typeface="Arial" panose="020B0604020202020204" pitchFamily="34" charset="0"/>
              </a:rPr>
              <a:t>which</a:t>
            </a:r>
            <a:r>
              <a:rPr lang="it-IT" sz="2800" dirty="0" smtClean="0">
                <a:latin typeface="Arial" panose="020B0604020202020204" pitchFamily="34" charset="0"/>
                <a:cs typeface="Arial" panose="020B0604020202020204" pitchFamily="34" charset="0"/>
              </a:rPr>
              <a:t> are </a:t>
            </a:r>
            <a:r>
              <a:rPr lang="it-IT" sz="2800" dirty="0" err="1" smtClean="0">
                <a:latin typeface="Arial" panose="020B0604020202020204" pitchFamily="34" charset="0"/>
                <a:cs typeface="Arial" panose="020B0604020202020204" pitchFamily="34" charset="0"/>
              </a:rPr>
              <a:t>highly</a:t>
            </a:r>
            <a:r>
              <a:rPr lang="it-IT" sz="2800" dirty="0" smtClean="0">
                <a:latin typeface="Arial" panose="020B0604020202020204" pitchFamily="34" charset="0"/>
                <a:cs typeface="Arial" panose="020B0604020202020204" pitchFamily="34" charset="0"/>
              </a:rPr>
              <a:t> </a:t>
            </a:r>
            <a:r>
              <a:rPr lang="it-IT" sz="2800" dirty="0" err="1" smtClean="0">
                <a:latin typeface="Arial" panose="020B0604020202020204" pitchFamily="34" charset="0"/>
                <a:cs typeface="Arial" panose="020B0604020202020204" pitchFamily="34" charset="0"/>
              </a:rPr>
              <a:t>geentically</a:t>
            </a:r>
            <a:r>
              <a:rPr lang="it-IT" sz="2800" dirty="0" smtClean="0">
                <a:latin typeface="Arial" panose="020B0604020202020204" pitchFamily="34" charset="0"/>
                <a:cs typeface="Arial" panose="020B0604020202020204" pitchFamily="34" charset="0"/>
              </a:rPr>
              <a:t> </a:t>
            </a:r>
            <a:r>
              <a:rPr lang="it-IT" sz="2800" dirty="0" err="1" smtClean="0">
                <a:latin typeface="Arial" panose="020B0604020202020204" pitchFamily="34" charset="0"/>
                <a:cs typeface="Arial" panose="020B0604020202020204" pitchFamily="34" charset="0"/>
              </a:rPr>
              <a:t>influenced</a:t>
            </a:r>
            <a:r>
              <a:rPr lang="it-IT" sz="2800" dirty="0" smtClean="0">
                <a:latin typeface="Arial" panose="020B0604020202020204" pitchFamily="34" charset="0"/>
                <a:cs typeface="Arial" panose="020B0604020202020204" pitchFamily="34" charset="0"/>
              </a:rPr>
              <a:t>, </a:t>
            </a:r>
            <a:r>
              <a:rPr lang="it-IT" sz="2800" dirty="0" err="1" smtClean="0">
                <a:latin typeface="Arial" panose="020B0604020202020204" pitchFamily="34" charset="0"/>
                <a:cs typeface="Arial" panose="020B0604020202020204" pitchFamily="34" charset="0"/>
              </a:rPr>
              <a:t>these</a:t>
            </a:r>
            <a:r>
              <a:rPr lang="it-IT" sz="2800" dirty="0" smtClean="0">
                <a:latin typeface="Arial" panose="020B0604020202020204" pitchFamily="34" charset="0"/>
                <a:cs typeface="Arial" panose="020B0604020202020204" pitchFamily="34" charset="0"/>
              </a:rPr>
              <a:t> </a:t>
            </a:r>
            <a:r>
              <a:rPr lang="it-IT" sz="2800" dirty="0" err="1" smtClean="0">
                <a:latin typeface="Arial" panose="020B0604020202020204" pitchFamily="34" charset="0"/>
                <a:cs typeface="Arial" panose="020B0604020202020204" pitchFamily="34" charset="0"/>
              </a:rPr>
              <a:t>syndromes</a:t>
            </a:r>
            <a:r>
              <a:rPr lang="it-IT" sz="2800" dirty="0" smtClean="0">
                <a:latin typeface="Arial" panose="020B0604020202020204" pitchFamily="34" charset="0"/>
                <a:cs typeface="Arial" panose="020B0604020202020204" pitchFamily="34" charset="0"/>
              </a:rPr>
              <a:t> are </a:t>
            </a:r>
            <a:r>
              <a:rPr lang="it-IT" sz="2800" dirty="0" err="1" smtClean="0">
                <a:latin typeface="Arial" panose="020B0604020202020204" pitchFamily="34" charset="0"/>
                <a:cs typeface="Arial" panose="020B0604020202020204" pitchFamily="34" charset="0"/>
              </a:rPr>
              <a:t>associated</a:t>
            </a:r>
            <a:r>
              <a:rPr lang="it-IT" sz="2800" dirty="0" smtClean="0">
                <a:latin typeface="Arial" panose="020B0604020202020204" pitchFamily="34" charset="0"/>
                <a:cs typeface="Arial" panose="020B0604020202020204" pitchFamily="34" charset="0"/>
              </a:rPr>
              <a:t> with </a:t>
            </a:r>
            <a:r>
              <a:rPr lang="it-IT" sz="2800" dirty="0" err="1" smtClean="0">
                <a:latin typeface="Arial" panose="020B0604020202020204" pitchFamily="34" charset="0"/>
                <a:cs typeface="Arial" panose="020B0604020202020204" pitchFamily="34" charset="0"/>
              </a:rPr>
              <a:t>both</a:t>
            </a:r>
            <a:r>
              <a:rPr lang="it-IT" sz="2800" dirty="0" smtClean="0">
                <a:latin typeface="Arial" panose="020B0604020202020204" pitchFamily="34" charset="0"/>
                <a:cs typeface="Arial" panose="020B0604020202020204" pitchFamily="34" charset="0"/>
              </a:rPr>
              <a:t> large </a:t>
            </a:r>
            <a:r>
              <a:rPr lang="it-IT" sz="2800" dirty="0" err="1" smtClean="0">
                <a:latin typeface="Arial" panose="020B0604020202020204" pitchFamily="34" charset="0"/>
                <a:cs typeface="Arial" panose="020B0604020202020204" pitchFamily="34" charset="0"/>
              </a:rPr>
              <a:t>numbers</a:t>
            </a:r>
            <a:r>
              <a:rPr lang="it-IT" sz="2800" dirty="0" smtClean="0">
                <a:latin typeface="Arial" panose="020B0604020202020204" pitchFamily="34" charset="0"/>
                <a:cs typeface="Arial" panose="020B0604020202020204" pitchFamily="34" charset="0"/>
              </a:rPr>
              <a:t> of common </a:t>
            </a:r>
            <a:r>
              <a:rPr lang="it-IT" sz="2800" dirty="0" err="1" smtClean="0">
                <a:latin typeface="Arial" panose="020B0604020202020204" pitchFamily="34" charset="0"/>
                <a:cs typeface="Arial" panose="020B0604020202020204" pitchFamily="34" charset="0"/>
              </a:rPr>
              <a:t>genetic</a:t>
            </a:r>
            <a:r>
              <a:rPr lang="it-IT" sz="2800" dirty="0" smtClean="0">
                <a:latin typeface="Arial" panose="020B0604020202020204" pitchFamily="34" charset="0"/>
                <a:cs typeface="Arial" panose="020B0604020202020204" pitchFamily="34" charset="0"/>
              </a:rPr>
              <a:t> </a:t>
            </a:r>
            <a:r>
              <a:rPr lang="it-IT" sz="2800" dirty="0" err="1" smtClean="0">
                <a:latin typeface="Arial" panose="020B0604020202020204" pitchFamily="34" charset="0"/>
                <a:cs typeface="Arial" panose="020B0604020202020204" pitchFamily="34" charset="0"/>
              </a:rPr>
              <a:t>variants</a:t>
            </a:r>
            <a:r>
              <a:rPr lang="it-IT" sz="2800" dirty="0" smtClean="0">
                <a:latin typeface="Arial" panose="020B0604020202020204" pitchFamily="34" charset="0"/>
                <a:cs typeface="Arial" panose="020B0604020202020204" pitchFamily="34" charset="0"/>
              </a:rPr>
              <a:t> of small </a:t>
            </a:r>
            <a:r>
              <a:rPr lang="it-IT" sz="2800" dirty="0" err="1" smtClean="0">
                <a:latin typeface="Arial" panose="020B0604020202020204" pitchFamily="34" charset="0"/>
                <a:cs typeface="Arial" panose="020B0604020202020204" pitchFamily="34" charset="0"/>
              </a:rPr>
              <a:t>effects</a:t>
            </a:r>
            <a:r>
              <a:rPr lang="it-IT" sz="2800" dirty="0" smtClean="0">
                <a:latin typeface="Arial" panose="020B0604020202020204" pitchFamily="34" charset="0"/>
                <a:cs typeface="Arial" panose="020B0604020202020204" pitchFamily="34" charset="0"/>
              </a:rPr>
              <a:t> and rare, more </a:t>
            </a:r>
            <a:r>
              <a:rPr lang="it-IT" sz="2800" dirty="0" err="1" smtClean="0">
                <a:latin typeface="Arial" panose="020B0604020202020204" pitchFamily="34" charset="0"/>
                <a:cs typeface="Arial" panose="020B0604020202020204" pitchFamily="34" charset="0"/>
              </a:rPr>
              <a:t>highly</a:t>
            </a:r>
            <a:r>
              <a:rPr lang="it-IT" sz="2800" dirty="0" smtClean="0">
                <a:latin typeface="Arial" panose="020B0604020202020204" pitchFamily="34" charset="0"/>
                <a:cs typeface="Arial" panose="020B0604020202020204" pitchFamily="34" charset="0"/>
              </a:rPr>
              <a:t> </a:t>
            </a:r>
            <a:r>
              <a:rPr lang="it-IT" sz="2800" dirty="0" err="1" smtClean="0">
                <a:latin typeface="Arial" panose="020B0604020202020204" pitchFamily="34" charset="0"/>
                <a:cs typeface="Arial" panose="020B0604020202020204" pitchFamily="34" charset="0"/>
              </a:rPr>
              <a:t>penetrant</a:t>
            </a:r>
            <a:r>
              <a:rPr lang="it-IT" sz="2800" dirty="0" smtClean="0">
                <a:latin typeface="Arial" panose="020B0604020202020204" pitchFamily="34" charset="0"/>
                <a:cs typeface="Arial" panose="020B0604020202020204" pitchFamily="34" charset="0"/>
              </a:rPr>
              <a:t> </a:t>
            </a:r>
            <a:r>
              <a:rPr lang="it-IT" sz="2800" dirty="0" err="1" smtClean="0">
                <a:latin typeface="Arial" panose="020B0604020202020204" pitchFamily="34" charset="0"/>
                <a:cs typeface="Arial" panose="020B0604020202020204" pitchFamily="34" charset="0"/>
              </a:rPr>
              <a:t>mutations</a:t>
            </a:r>
            <a:r>
              <a:rPr lang="it-IT" sz="2800" dirty="0" smtClean="0">
                <a:latin typeface="Arial" panose="020B0604020202020204" pitchFamily="34" charset="0"/>
                <a:cs typeface="Arial" panose="020B0604020202020204" pitchFamily="34" charset="0"/>
              </a:rPr>
              <a:t>. </a:t>
            </a:r>
            <a:r>
              <a:rPr lang="it-IT" sz="2800" b="1" dirty="0" err="1" smtClean="0">
                <a:latin typeface="Arial" panose="020B0604020202020204" pitchFamily="34" charset="0"/>
                <a:cs typeface="Arial" panose="020B0604020202020204" pitchFamily="34" charset="0"/>
              </a:rPr>
              <a:t>Thus</a:t>
            </a:r>
            <a:r>
              <a:rPr lang="it-IT" sz="2800" b="1" dirty="0" smtClean="0">
                <a:latin typeface="Arial" panose="020B0604020202020204" pitchFamily="34" charset="0"/>
                <a:cs typeface="Arial" panose="020B0604020202020204" pitchFamily="34" charset="0"/>
              </a:rPr>
              <a:t>, </a:t>
            </a:r>
            <a:r>
              <a:rPr lang="it-IT" sz="2800" b="1" dirty="0" err="1" smtClean="0">
                <a:latin typeface="Arial" panose="020B0604020202020204" pitchFamily="34" charset="0"/>
                <a:cs typeface="Arial" panose="020B0604020202020204" pitchFamily="34" charset="0"/>
              </a:rPr>
              <a:t>different</a:t>
            </a:r>
            <a:r>
              <a:rPr lang="it-IT" sz="2800" b="1" dirty="0" smtClean="0">
                <a:latin typeface="Arial" panose="020B0604020202020204" pitchFamily="34" charset="0"/>
                <a:cs typeface="Arial" panose="020B0604020202020204" pitchFamily="34" charset="0"/>
              </a:rPr>
              <a:t> </a:t>
            </a:r>
            <a:r>
              <a:rPr lang="it-IT" sz="2800" b="1" dirty="0" err="1" smtClean="0">
                <a:latin typeface="Arial" panose="020B0604020202020204" pitchFamily="34" charset="0"/>
                <a:cs typeface="Arial" panose="020B0604020202020204" pitchFamily="34" charset="0"/>
              </a:rPr>
              <a:t>individuals</a:t>
            </a:r>
            <a:r>
              <a:rPr lang="it-IT" sz="2800" b="1" dirty="0" smtClean="0">
                <a:latin typeface="Arial" panose="020B0604020202020204" pitchFamily="34" charset="0"/>
                <a:cs typeface="Arial" panose="020B0604020202020204" pitchFamily="34" charset="0"/>
              </a:rPr>
              <a:t> </a:t>
            </a:r>
            <a:r>
              <a:rPr lang="it-IT" sz="2800" b="1" dirty="0" err="1" smtClean="0">
                <a:latin typeface="Arial" panose="020B0604020202020204" pitchFamily="34" charset="0"/>
                <a:cs typeface="Arial" panose="020B0604020202020204" pitchFamily="34" charset="0"/>
              </a:rPr>
              <a:t>likely</a:t>
            </a:r>
            <a:r>
              <a:rPr lang="it-IT" sz="2800" b="1" dirty="0" smtClean="0">
                <a:latin typeface="Arial" panose="020B0604020202020204" pitchFamily="34" charset="0"/>
                <a:cs typeface="Arial" panose="020B0604020202020204" pitchFamily="34" charset="0"/>
              </a:rPr>
              <a:t> </a:t>
            </a:r>
            <a:r>
              <a:rPr lang="it-IT" sz="2800" b="1" dirty="0" err="1" smtClean="0">
                <a:latin typeface="Arial" panose="020B0604020202020204" pitchFamily="34" charset="0"/>
                <a:cs typeface="Arial" panose="020B0604020202020204" pitchFamily="34" charset="0"/>
              </a:rPr>
              <a:t>have</a:t>
            </a:r>
            <a:r>
              <a:rPr lang="it-IT" sz="2800" b="1" dirty="0" smtClean="0">
                <a:latin typeface="Arial" panose="020B0604020202020204" pitchFamily="34" charset="0"/>
                <a:cs typeface="Arial" panose="020B0604020202020204" pitchFamily="34" charset="0"/>
              </a:rPr>
              <a:t> </a:t>
            </a:r>
            <a:r>
              <a:rPr lang="it-IT" sz="2800" b="1" dirty="0" err="1" smtClean="0">
                <a:latin typeface="Arial" panose="020B0604020202020204" pitchFamily="34" charset="0"/>
                <a:cs typeface="Arial" panose="020B0604020202020204" pitchFamily="34" charset="0"/>
              </a:rPr>
              <a:t>different</a:t>
            </a:r>
            <a:r>
              <a:rPr lang="it-IT" sz="2800" b="1" dirty="0" smtClean="0">
                <a:latin typeface="Arial" panose="020B0604020202020204" pitchFamily="34" charset="0"/>
                <a:cs typeface="Arial" panose="020B0604020202020204" pitchFamily="34" charset="0"/>
              </a:rPr>
              <a:t> </a:t>
            </a:r>
            <a:r>
              <a:rPr lang="it-IT" sz="2800" b="1" dirty="0" err="1" smtClean="0">
                <a:latin typeface="Arial" panose="020B0604020202020204" pitchFamily="34" charset="0"/>
                <a:cs typeface="Arial" panose="020B0604020202020204" pitchFamily="34" charset="0"/>
              </a:rPr>
              <a:t>genetic</a:t>
            </a:r>
            <a:r>
              <a:rPr lang="it-IT" sz="2800" b="1" dirty="0" smtClean="0">
                <a:latin typeface="Arial" panose="020B0604020202020204" pitchFamily="34" charset="0"/>
                <a:cs typeface="Arial" panose="020B0604020202020204" pitchFamily="34" charset="0"/>
              </a:rPr>
              <a:t> </a:t>
            </a:r>
            <a:r>
              <a:rPr lang="it-IT" sz="2800" b="1" dirty="0" err="1" smtClean="0">
                <a:latin typeface="Arial" panose="020B0604020202020204" pitchFamily="34" charset="0"/>
                <a:cs typeface="Arial" panose="020B0604020202020204" pitchFamily="34" charset="0"/>
              </a:rPr>
              <a:t>pathways</a:t>
            </a:r>
            <a:r>
              <a:rPr lang="it-IT" sz="2800" b="1" dirty="0" smtClean="0">
                <a:latin typeface="Arial" panose="020B0604020202020204" pitchFamily="34" charset="0"/>
                <a:cs typeface="Arial" panose="020B0604020202020204" pitchFamily="34" charset="0"/>
              </a:rPr>
              <a:t> to </a:t>
            </a:r>
            <a:r>
              <a:rPr lang="it-IT" sz="2800" b="1" dirty="0" err="1" smtClean="0">
                <a:latin typeface="Arial" panose="020B0604020202020204" pitchFamily="34" charset="0"/>
                <a:cs typeface="Arial" panose="020B0604020202020204" pitchFamily="34" charset="0"/>
              </a:rPr>
              <a:t>each</a:t>
            </a:r>
            <a:r>
              <a:rPr lang="it-IT" sz="2800" b="1" dirty="0" smtClean="0">
                <a:latin typeface="Arial" panose="020B0604020202020204" pitchFamily="34" charset="0"/>
                <a:cs typeface="Arial" panose="020B0604020202020204" pitchFamily="34" charset="0"/>
              </a:rPr>
              <a:t> of </a:t>
            </a:r>
            <a:r>
              <a:rPr lang="it-IT" sz="2800" b="1" dirty="0" err="1" smtClean="0">
                <a:latin typeface="Arial" panose="020B0604020202020204" pitchFamily="34" charset="0"/>
                <a:cs typeface="Arial" panose="020B0604020202020204" pitchFamily="34" charset="0"/>
              </a:rPr>
              <a:t>these</a:t>
            </a:r>
            <a:r>
              <a:rPr lang="it-IT" sz="2800" b="1" dirty="0" smtClean="0">
                <a:latin typeface="Arial" panose="020B0604020202020204" pitchFamily="34" charset="0"/>
                <a:cs typeface="Arial" panose="020B0604020202020204" pitchFamily="34" charset="0"/>
              </a:rPr>
              <a:t> </a:t>
            </a:r>
            <a:r>
              <a:rPr lang="it-IT" sz="2800" b="1" dirty="0" err="1" smtClean="0">
                <a:latin typeface="Arial" panose="020B0604020202020204" pitchFamily="34" charset="0"/>
                <a:cs typeface="Arial" panose="020B0604020202020204" pitchFamily="34" charset="0"/>
              </a:rPr>
              <a:t>disorders</a:t>
            </a:r>
            <a:r>
              <a:rPr lang="it-IT" sz="2800" b="1" dirty="0" smtClean="0">
                <a:latin typeface="Arial" panose="020B0604020202020204" pitchFamily="34" charset="0"/>
                <a:cs typeface="Arial" panose="020B0604020202020204" pitchFamily="34" charset="0"/>
              </a:rPr>
              <a:t>.</a:t>
            </a:r>
          </a:p>
          <a:p>
            <a:pPr algn="ctr"/>
            <a:r>
              <a:rPr lang="it-IT" sz="2800" b="1" dirty="0" err="1" smtClean="0">
                <a:latin typeface="Arial" panose="020B0604020202020204" pitchFamily="34" charset="0"/>
                <a:cs typeface="Arial" panose="020B0604020202020204" pitchFamily="34" charset="0"/>
              </a:rPr>
              <a:t>Patient</a:t>
            </a:r>
            <a:r>
              <a:rPr lang="it-IT" sz="2800" b="1" dirty="0" smtClean="0">
                <a:latin typeface="Arial" panose="020B0604020202020204" pitchFamily="34" charset="0"/>
                <a:cs typeface="Arial" panose="020B0604020202020204" pitchFamily="34" charset="0"/>
              </a:rPr>
              <a:t> </a:t>
            </a:r>
            <a:r>
              <a:rPr lang="it-IT" sz="2800" b="1" dirty="0" err="1" smtClean="0">
                <a:latin typeface="Arial" panose="020B0604020202020204" pitchFamily="34" charset="0"/>
                <a:cs typeface="Arial" panose="020B0604020202020204" pitchFamily="34" charset="0"/>
              </a:rPr>
              <a:t>stratification</a:t>
            </a:r>
            <a:r>
              <a:rPr lang="it-IT" sz="2800" b="1" dirty="0" smtClean="0">
                <a:latin typeface="Arial" panose="020B0604020202020204" pitchFamily="34" charset="0"/>
                <a:cs typeface="Arial" panose="020B0604020202020204" pitchFamily="34" charset="0"/>
              </a:rPr>
              <a:t>, </a:t>
            </a:r>
            <a:r>
              <a:rPr lang="it-IT" sz="2800" b="1" dirty="0" err="1" smtClean="0">
                <a:latin typeface="Arial" panose="020B0604020202020204" pitchFamily="34" charset="0"/>
                <a:cs typeface="Arial" panose="020B0604020202020204" pitchFamily="34" charset="0"/>
              </a:rPr>
              <a:t>biomarker</a:t>
            </a:r>
            <a:r>
              <a:rPr lang="it-IT" sz="2800" b="1" dirty="0" smtClean="0">
                <a:latin typeface="Arial" panose="020B0604020202020204" pitchFamily="34" charset="0"/>
                <a:cs typeface="Arial" panose="020B0604020202020204" pitchFamily="34" charset="0"/>
              </a:rPr>
              <a:t> clusters</a:t>
            </a:r>
            <a:endParaRPr lang="it-IT"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3097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ChangeArrowheads="1"/>
          </p:cNvSpPr>
          <p:nvPr/>
        </p:nvSpPr>
        <p:spPr bwMode="auto">
          <a:xfrm>
            <a:off x="34699" y="116632"/>
            <a:ext cx="9144000" cy="58169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fontAlgn="base" hangingPunct="1">
              <a:spcBef>
                <a:spcPct val="0"/>
              </a:spcBef>
              <a:spcAft>
                <a:spcPct val="0"/>
              </a:spcAft>
              <a:buFontTx/>
              <a:buNone/>
            </a:pPr>
            <a:r>
              <a:rPr lang="it-IT" altLang="it-IT" sz="4000" b="1" dirty="0">
                <a:solidFill>
                  <a:srgbClr val="FF0000"/>
                </a:solidFill>
                <a:latin typeface="Arial" pitchFamily="34" charset="0"/>
                <a:cs typeface="Arial" pitchFamily="34" charset="0"/>
              </a:rPr>
              <a:t>Face</a:t>
            </a:r>
            <a:r>
              <a:rPr lang="it-IT" altLang="it-IT" sz="4000" b="1" dirty="0">
                <a:solidFill>
                  <a:srgbClr val="000000"/>
                </a:solidFill>
                <a:latin typeface="Arial" pitchFamily="34" charset="0"/>
                <a:cs typeface="Arial" pitchFamily="34" charset="0"/>
              </a:rPr>
              <a:t> </a:t>
            </a:r>
            <a:r>
              <a:rPr lang="it-IT" altLang="it-IT" sz="4000" b="1" dirty="0" err="1">
                <a:solidFill>
                  <a:srgbClr val="000000"/>
                </a:solidFill>
                <a:latin typeface="Arial" pitchFamily="34" charset="0"/>
                <a:cs typeface="Arial" pitchFamily="34" charset="0"/>
              </a:rPr>
              <a:t>validity</a:t>
            </a:r>
            <a:r>
              <a:rPr lang="it-IT" altLang="it-IT" sz="4000" dirty="0">
                <a:solidFill>
                  <a:srgbClr val="000000"/>
                </a:solidFill>
                <a:latin typeface="Arial" pitchFamily="34" charset="0"/>
                <a:cs typeface="Arial" pitchFamily="34" charset="0"/>
              </a:rPr>
              <a:t> </a:t>
            </a:r>
            <a:r>
              <a:rPr lang="it-IT" altLang="it-IT" sz="4000" dirty="0" err="1">
                <a:solidFill>
                  <a:srgbClr val="000000"/>
                </a:solidFill>
                <a:latin typeface="Arial" pitchFamily="34" charset="0"/>
                <a:cs typeface="Arial" pitchFamily="34" charset="0"/>
              </a:rPr>
              <a:t>indicates</a:t>
            </a:r>
            <a:r>
              <a:rPr lang="it-IT" altLang="it-IT" sz="4000" dirty="0">
                <a:solidFill>
                  <a:srgbClr val="000000"/>
                </a:solidFill>
                <a:latin typeface="Arial" pitchFamily="34" charset="0"/>
                <a:cs typeface="Arial" pitchFamily="34" charset="0"/>
              </a:rPr>
              <a:t> </a:t>
            </a:r>
            <a:r>
              <a:rPr lang="it-IT" altLang="it-IT" sz="4000" dirty="0" err="1">
                <a:solidFill>
                  <a:srgbClr val="000000"/>
                </a:solidFill>
                <a:latin typeface="Arial" pitchFamily="34" charset="0"/>
                <a:cs typeface="Arial" pitchFamily="34" charset="0"/>
              </a:rPr>
              <a:t>that</a:t>
            </a:r>
            <a:r>
              <a:rPr lang="it-IT" altLang="it-IT" sz="4000" dirty="0">
                <a:solidFill>
                  <a:srgbClr val="000000"/>
                </a:solidFill>
                <a:latin typeface="Arial" pitchFamily="34" charset="0"/>
                <a:cs typeface="Arial" pitchFamily="34" charset="0"/>
              </a:rPr>
              <a:t> a model </a:t>
            </a:r>
            <a:r>
              <a:rPr lang="it-IT" altLang="it-IT" sz="4000" dirty="0" err="1">
                <a:solidFill>
                  <a:srgbClr val="000000"/>
                </a:solidFill>
                <a:latin typeface="Arial" pitchFamily="34" charset="0"/>
                <a:cs typeface="Arial" pitchFamily="34" charset="0"/>
              </a:rPr>
              <a:t>recapitulates</a:t>
            </a:r>
            <a:r>
              <a:rPr lang="it-IT" altLang="it-IT" sz="4000" dirty="0">
                <a:solidFill>
                  <a:srgbClr val="000000"/>
                </a:solidFill>
                <a:latin typeface="Arial" pitchFamily="34" charset="0"/>
                <a:cs typeface="Arial" pitchFamily="34" charset="0"/>
              </a:rPr>
              <a:t> </a:t>
            </a:r>
            <a:r>
              <a:rPr lang="it-IT" altLang="it-IT" sz="4000" dirty="0" err="1">
                <a:solidFill>
                  <a:srgbClr val="000000"/>
                </a:solidFill>
                <a:latin typeface="Arial" pitchFamily="34" charset="0"/>
                <a:cs typeface="Arial" pitchFamily="34" charset="0"/>
              </a:rPr>
              <a:t>important</a:t>
            </a:r>
            <a:r>
              <a:rPr lang="it-IT" altLang="it-IT" sz="4000" dirty="0">
                <a:solidFill>
                  <a:srgbClr val="000000"/>
                </a:solidFill>
                <a:latin typeface="Arial" pitchFamily="34" charset="0"/>
                <a:cs typeface="Arial" pitchFamily="34" charset="0"/>
              </a:rPr>
              <a:t> </a:t>
            </a:r>
            <a:r>
              <a:rPr lang="it-IT" altLang="it-IT" sz="4000" dirty="0" err="1">
                <a:solidFill>
                  <a:srgbClr val="000000"/>
                </a:solidFill>
                <a:latin typeface="Arial" pitchFamily="34" charset="0"/>
                <a:cs typeface="Arial" pitchFamily="34" charset="0"/>
              </a:rPr>
              <a:t>anatomical</a:t>
            </a:r>
            <a:r>
              <a:rPr lang="it-IT" altLang="it-IT" sz="4000" dirty="0">
                <a:solidFill>
                  <a:srgbClr val="000000"/>
                </a:solidFill>
                <a:latin typeface="Arial" pitchFamily="34" charset="0"/>
                <a:cs typeface="Arial" pitchFamily="34" charset="0"/>
              </a:rPr>
              <a:t>, </a:t>
            </a:r>
            <a:r>
              <a:rPr lang="it-IT" altLang="it-IT" sz="4000" dirty="0" err="1">
                <a:solidFill>
                  <a:srgbClr val="000000"/>
                </a:solidFill>
                <a:latin typeface="Arial" pitchFamily="34" charset="0"/>
                <a:cs typeface="Arial" pitchFamily="34" charset="0"/>
              </a:rPr>
              <a:t>biochemical</a:t>
            </a:r>
            <a:r>
              <a:rPr lang="it-IT" altLang="it-IT" sz="4000" dirty="0">
                <a:solidFill>
                  <a:srgbClr val="000000"/>
                </a:solidFill>
                <a:latin typeface="Arial" pitchFamily="34" charset="0"/>
                <a:cs typeface="Arial" pitchFamily="34" charset="0"/>
              </a:rPr>
              <a:t>, </a:t>
            </a:r>
            <a:r>
              <a:rPr lang="it-IT" altLang="it-IT" sz="4000" dirty="0" err="1">
                <a:solidFill>
                  <a:srgbClr val="000000"/>
                </a:solidFill>
                <a:latin typeface="Arial" pitchFamily="34" charset="0"/>
                <a:cs typeface="Arial" pitchFamily="34" charset="0"/>
              </a:rPr>
              <a:t>neuropathological</a:t>
            </a:r>
            <a:r>
              <a:rPr lang="it-IT" altLang="it-IT" sz="4000" dirty="0">
                <a:solidFill>
                  <a:srgbClr val="000000"/>
                </a:solidFill>
                <a:latin typeface="Arial" pitchFamily="34" charset="0"/>
                <a:cs typeface="Arial" pitchFamily="34" charset="0"/>
              </a:rPr>
              <a:t> or </a:t>
            </a:r>
            <a:r>
              <a:rPr lang="it-IT" altLang="it-IT" sz="4000" dirty="0" err="1">
                <a:solidFill>
                  <a:srgbClr val="000000"/>
                </a:solidFill>
                <a:latin typeface="Arial" pitchFamily="34" charset="0"/>
                <a:cs typeface="Arial" pitchFamily="34" charset="0"/>
              </a:rPr>
              <a:t>behavioral</a:t>
            </a:r>
            <a:r>
              <a:rPr lang="it-IT" altLang="it-IT" sz="4000" dirty="0">
                <a:solidFill>
                  <a:srgbClr val="000000"/>
                </a:solidFill>
                <a:latin typeface="Arial" pitchFamily="34" charset="0"/>
                <a:cs typeface="Arial" pitchFamily="34" charset="0"/>
              </a:rPr>
              <a:t> </a:t>
            </a:r>
            <a:r>
              <a:rPr lang="it-IT" altLang="it-IT" sz="4000" dirty="0" err="1">
                <a:solidFill>
                  <a:srgbClr val="000000"/>
                </a:solidFill>
                <a:latin typeface="Arial" pitchFamily="34" charset="0"/>
                <a:cs typeface="Arial" pitchFamily="34" charset="0"/>
              </a:rPr>
              <a:t>features</a:t>
            </a:r>
            <a:r>
              <a:rPr lang="it-IT" altLang="it-IT" sz="4000" dirty="0">
                <a:solidFill>
                  <a:srgbClr val="000000"/>
                </a:solidFill>
                <a:latin typeface="Arial" pitchFamily="34" charset="0"/>
                <a:cs typeface="Arial" pitchFamily="34" charset="0"/>
              </a:rPr>
              <a:t> of a human </a:t>
            </a:r>
            <a:r>
              <a:rPr lang="it-IT" altLang="it-IT" sz="4000" dirty="0" err="1">
                <a:solidFill>
                  <a:srgbClr val="000000"/>
                </a:solidFill>
                <a:latin typeface="Arial" pitchFamily="34" charset="0"/>
                <a:cs typeface="Arial" pitchFamily="34" charset="0"/>
              </a:rPr>
              <a:t>disease</a:t>
            </a:r>
            <a:r>
              <a:rPr lang="it-IT" altLang="it-IT" sz="4000" dirty="0">
                <a:solidFill>
                  <a:srgbClr val="000000"/>
                </a:solidFill>
                <a:latin typeface="Arial" pitchFamily="34" charset="0"/>
                <a:cs typeface="Arial" pitchFamily="34" charset="0"/>
              </a:rPr>
              <a:t>. </a:t>
            </a:r>
            <a:endParaRPr lang="it-IT" altLang="it-IT" sz="4000" dirty="0" smtClean="0">
              <a:solidFill>
                <a:srgbClr val="000000"/>
              </a:solidFill>
              <a:latin typeface="Arial" pitchFamily="34" charset="0"/>
              <a:cs typeface="Arial" pitchFamily="34" charset="0"/>
            </a:endParaRPr>
          </a:p>
          <a:p>
            <a:pPr algn="ctr" eaLnBrk="1" fontAlgn="base" hangingPunct="1">
              <a:spcBef>
                <a:spcPct val="0"/>
              </a:spcBef>
              <a:spcAft>
                <a:spcPct val="0"/>
              </a:spcAft>
              <a:buFontTx/>
              <a:buNone/>
            </a:pPr>
            <a:endParaRPr lang="it-IT" altLang="it-IT" sz="4000" dirty="0">
              <a:solidFill>
                <a:srgbClr val="000000"/>
              </a:solidFill>
              <a:latin typeface="Arial" pitchFamily="34" charset="0"/>
              <a:cs typeface="Arial" pitchFamily="34" charset="0"/>
            </a:endParaRPr>
          </a:p>
          <a:p>
            <a:pPr algn="ctr" eaLnBrk="1" fontAlgn="base" hangingPunct="1">
              <a:spcBef>
                <a:spcPct val="0"/>
              </a:spcBef>
              <a:spcAft>
                <a:spcPct val="0"/>
              </a:spcAft>
              <a:buFontTx/>
              <a:buNone/>
            </a:pPr>
            <a:endParaRPr lang="it-IT" altLang="it-IT" sz="1200" dirty="0">
              <a:solidFill>
                <a:srgbClr val="000000"/>
              </a:solidFill>
              <a:latin typeface="Arial" pitchFamily="34" charset="0"/>
              <a:cs typeface="Arial" pitchFamily="34" charset="0"/>
            </a:endParaRPr>
          </a:p>
          <a:p>
            <a:pPr algn="ctr" eaLnBrk="1" fontAlgn="base" hangingPunct="1">
              <a:spcBef>
                <a:spcPct val="0"/>
              </a:spcBef>
              <a:spcAft>
                <a:spcPct val="0"/>
              </a:spcAft>
              <a:buFontTx/>
              <a:buNone/>
            </a:pPr>
            <a:r>
              <a:rPr lang="it-IT" altLang="it-IT" sz="4000" dirty="0" err="1">
                <a:solidFill>
                  <a:srgbClr val="000000"/>
                </a:solidFill>
                <a:latin typeface="Arial" pitchFamily="34" charset="0"/>
                <a:cs typeface="Arial" pitchFamily="34" charset="0"/>
              </a:rPr>
              <a:t>Biochemical</a:t>
            </a:r>
            <a:r>
              <a:rPr lang="it-IT" altLang="it-IT" sz="4000" dirty="0">
                <a:solidFill>
                  <a:srgbClr val="000000"/>
                </a:solidFill>
                <a:latin typeface="Arial" pitchFamily="34" charset="0"/>
                <a:cs typeface="Arial" pitchFamily="34" charset="0"/>
              </a:rPr>
              <a:t> </a:t>
            </a:r>
            <a:r>
              <a:rPr lang="it-IT" altLang="it-IT" sz="4000" dirty="0" err="1">
                <a:solidFill>
                  <a:srgbClr val="000000"/>
                </a:solidFill>
                <a:latin typeface="Arial" pitchFamily="34" charset="0"/>
                <a:cs typeface="Arial" pitchFamily="34" charset="0"/>
              </a:rPr>
              <a:t>abnormalities</a:t>
            </a:r>
            <a:r>
              <a:rPr lang="it-IT" altLang="it-IT" sz="4000" dirty="0">
                <a:solidFill>
                  <a:srgbClr val="000000"/>
                </a:solidFill>
                <a:latin typeface="Arial" pitchFamily="34" charset="0"/>
                <a:cs typeface="Arial" pitchFamily="34" charset="0"/>
              </a:rPr>
              <a:t> alone are </a:t>
            </a:r>
            <a:r>
              <a:rPr lang="it-IT" altLang="it-IT" sz="4000" dirty="0" err="1">
                <a:solidFill>
                  <a:srgbClr val="000000"/>
                </a:solidFill>
                <a:latin typeface="Arial" pitchFamily="34" charset="0"/>
                <a:cs typeface="Arial" pitchFamily="34" charset="0"/>
              </a:rPr>
              <a:t>not</a:t>
            </a:r>
            <a:r>
              <a:rPr lang="it-IT" altLang="it-IT" sz="4000" dirty="0">
                <a:solidFill>
                  <a:srgbClr val="000000"/>
                </a:solidFill>
                <a:latin typeface="Arial" pitchFamily="34" charset="0"/>
                <a:cs typeface="Arial" pitchFamily="34" charset="0"/>
              </a:rPr>
              <a:t> </a:t>
            </a:r>
            <a:r>
              <a:rPr lang="it-IT" altLang="it-IT" sz="4000" dirty="0" err="1">
                <a:solidFill>
                  <a:srgbClr val="000000"/>
                </a:solidFill>
                <a:latin typeface="Arial" pitchFamily="34" charset="0"/>
                <a:cs typeface="Arial" pitchFamily="34" charset="0"/>
              </a:rPr>
              <a:t>enough</a:t>
            </a:r>
            <a:r>
              <a:rPr lang="it-IT" altLang="it-IT" sz="4000" dirty="0">
                <a:solidFill>
                  <a:srgbClr val="000000"/>
                </a:solidFill>
                <a:latin typeface="Arial" pitchFamily="34" charset="0"/>
                <a:cs typeface="Arial" pitchFamily="34" charset="0"/>
              </a:rPr>
              <a:t>.</a:t>
            </a:r>
          </a:p>
          <a:p>
            <a:pPr algn="ctr" eaLnBrk="1" fontAlgn="base" hangingPunct="1">
              <a:spcBef>
                <a:spcPct val="0"/>
              </a:spcBef>
              <a:spcAft>
                <a:spcPct val="0"/>
              </a:spcAft>
              <a:buFontTx/>
              <a:buNone/>
            </a:pPr>
            <a:endParaRPr lang="it-IT" altLang="it-IT" sz="4000"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30206892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ChangeArrowheads="1"/>
          </p:cNvSpPr>
          <p:nvPr/>
        </p:nvSpPr>
        <p:spPr bwMode="auto">
          <a:xfrm>
            <a:off x="34699" y="116632"/>
            <a:ext cx="9144000" cy="6247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fontAlgn="base" hangingPunct="1">
              <a:spcBef>
                <a:spcPct val="0"/>
              </a:spcBef>
              <a:spcAft>
                <a:spcPct val="0"/>
              </a:spcAft>
              <a:buFontTx/>
              <a:buNone/>
            </a:pPr>
            <a:endParaRPr lang="it-IT" altLang="it-IT" sz="4000" dirty="0">
              <a:solidFill>
                <a:srgbClr val="000000"/>
              </a:solidFill>
              <a:latin typeface="Arial" pitchFamily="34" charset="0"/>
              <a:cs typeface="Arial" pitchFamily="34" charset="0"/>
            </a:endParaRPr>
          </a:p>
          <a:p>
            <a:pPr algn="ctr" eaLnBrk="1" fontAlgn="base" hangingPunct="1">
              <a:spcBef>
                <a:spcPct val="0"/>
              </a:spcBef>
              <a:spcAft>
                <a:spcPct val="0"/>
              </a:spcAft>
              <a:buFontTx/>
              <a:buNone/>
            </a:pPr>
            <a:r>
              <a:rPr lang="it-IT" altLang="it-IT" sz="4000" b="1" dirty="0" err="1">
                <a:solidFill>
                  <a:srgbClr val="000000"/>
                </a:solidFill>
                <a:latin typeface="Arial" pitchFamily="34" charset="0"/>
                <a:cs typeface="Arial" pitchFamily="34" charset="0"/>
              </a:rPr>
              <a:t>Behavioral</a:t>
            </a:r>
            <a:r>
              <a:rPr lang="it-IT" altLang="it-IT" sz="4000" b="1" dirty="0">
                <a:solidFill>
                  <a:srgbClr val="000000"/>
                </a:solidFill>
                <a:latin typeface="Arial" pitchFamily="34" charset="0"/>
                <a:cs typeface="Arial" pitchFamily="34" charset="0"/>
              </a:rPr>
              <a:t> </a:t>
            </a:r>
            <a:r>
              <a:rPr lang="it-IT" altLang="it-IT" sz="4000" b="1" dirty="0" err="1">
                <a:solidFill>
                  <a:srgbClr val="000000"/>
                </a:solidFill>
                <a:latin typeface="Arial" pitchFamily="34" charset="0"/>
                <a:cs typeface="Arial" pitchFamily="34" charset="0"/>
              </a:rPr>
              <a:t>features</a:t>
            </a:r>
            <a:r>
              <a:rPr lang="it-IT" altLang="it-IT" sz="4000" b="1" dirty="0">
                <a:solidFill>
                  <a:srgbClr val="000000"/>
                </a:solidFill>
                <a:latin typeface="Arial" pitchFamily="34" charset="0"/>
                <a:cs typeface="Arial" pitchFamily="34" charset="0"/>
              </a:rPr>
              <a:t> and </a:t>
            </a:r>
            <a:r>
              <a:rPr lang="it-IT" altLang="it-IT" sz="4000" b="1" dirty="0" err="1">
                <a:solidFill>
                  <a:srgbClr val="000000"/>
                </a:solidFill>
                <a:latin typeface="Arial" pitchFamily="34" charset="0"/>
                <a:cs typeface="Arial" pitchFamily="34" charset="0"/>
              </a:rPr>
              <a:t>neuropathological</a:t>
            </a:r>
            <a:r>
              <a:rPr lang="it-IT" altLang="it-IT" sz="4000" b="1" dirty="0">
                <a:solidFill>
                  <a:srgbClr val="000000"/>
                </a:solidFill>
                <a:latin typeface="Arial" pitchFamily="34" charset="0"/>
                <a:cs typeface="Arial" pitchFamily="34" charset="0"/>
              </a:rPr>
              <a:t> </a:t>
            </a:r>
            <a:r>
              <a:rPr lang="it-IT" altLang="it-IT" sz="4000" b="1" dirty="0" err="1">
                <a:solidFill>
                  <a:srgbClr val="000000"/>
                </a:solidFill>
                <a:latin typeface="Arial" pitchFamily="34" charset="0"/>
                <a:cs typeface="Arial" pitchFamily="34" charset="0"/>
              </a:rPr>
              <a:t>features</a:t>
            </a:r>
            <a:r>
              <a:rPr lang="it-IT" altLang="it-IT" sz="4000" b="1" dirty="0">
                <a:solidFill>
                  <a:srgbClr val="000000"/>
                </a:solidFill>
                <a:latin typeface="Arial" pitchFamily="34" charset="0"/>
                <a:cs typeface="Arial" pitchFamily="34" charset="0"/>
              </a:rPr>
              <a:t> </a:t>
            </a:r>
            <a:r>
              <a:rPr lang="it-IT" altLang="it-IT" sz="4000" dirty="0" err="1">
                <a:solidFill>
                  <a:srgbClr val="000000"/>
                </a:solidFill>
                <a:latin typeface="Arial" pitchFamily="34" charset="0"/>
                <a:cs typeface="Arial" pitchFamily="34" charset="0"/>
              </a:rPr>
              <a:t>reminiscent</a:t>
            </a:r>
            <a:r>
              <a:rPr lang="it-IT" altLang="it-IT" sz="4000" dirty="0">
                <a:solidFill>
                  <a:srgbClr val="000000"/>
                </a:solidFill>
                <a:latin typeface="Arial" pitchFamily="34" charset="0"/>
                <a:cs typeface="Arial" pitchFamily="34" charset="0"/>
              </a:rPr>
              <a:t> of a </a:t>
            </a:r>
            <a:r>
              <a:rPr lang="it-IT" altLang="it-IT" sz="4000" b="1" dirty="0">
                <a:solidFill>
                  <a:srgbClr val="000000"/>
                </a:solidFill>
                <a:latin typeface="Arial" pitchFamily="34" charset="0"/>
                <a:cs typeface="Arial" pitchFamily="34" charset="0"/>
              </a:rPr>
              <a:t>human </a:t>
            </a:r>
            <a:r>
              <a:rPr lang="it-IT" altLang="it-IT" sz="4000" b="1" dirty="0" err="1">
                <a:solidFill>
                  <a:srgbClr val="000000"/>
                </a:solidFill>
                <a:latin typeface="Arial" pitchFamily="34" charset="0"/>
                <a:cs typeface="Arial" pitchFamily="34" charset="0"/>
              </a:rPr>
              <a:t>disorder</a:t>
            </a:r>
            <a:r>
              <a:rPr lang="it-IT" altLang="it-IT" sz="4000" b="1" dirty="0">
                <a:solidFill>
                  <a:srgbClr val="000000"/>
                </a:solidFill>
                <a:latin typeface="Arial" pitchFamily="34" charset="0"/>
                <a:cs typeface="Arial" pitchFamily="34" charset="0"/>
              </a:rPr>
              <a:t> </a:t>
            </a:r>
            <a:r>
              <a:rPr lang="it-IT" altLang="it-IT" sz="4000" dirty="0">
                <a:solidFill>
                  <a:srgbClr val="000000"/>
                </a:solidFill>
                <a:latin typeface="Arial" pitchFamily="34" charset="0"/>
                <a:cs typeface="Arial" pitchFamily="34" charset="0"/>
              </a:rPr>
              <a:t>are </a:t>
            </a:r>
            <a:r>
              <a:rPr lang="it-IT" altLang="it-IT" sz="4000" dirty="0" err="1">
                <a:solidFill>
                  <a:srgbClr val="000000"/>
                </a:solidFill>
                <a:latin typeface="Arial" pitchFamily="34" charset="0"/>
                <a:cs typeface="Arial" pitchFamily="34" charset="0"/>
              </a:rPr>
              <a:t>required</a:t>
            </a:r>
            <a:r>
              <a:rPr lang="it-IT" altLang="it-IT" sz="4000" dirty="0">
                <a:solidFill>
                  <a:srgbClr val="000000"/>
                </a:solidFill>
                <a:latin typeface="Arial" pitchFamily="34" charset="0"/>
                <a:cs typeface="Arial" pitchFamily="34" charset="0"/>
              </a:rPr>
              <a:t> to </a:t>
            </a:r>
            <a:r>
              <a:rPr lang="it-IT" altLang="it-IT" sz="4000" dirty="0" err="1">
                <a:solidFill>
                  <a:srgbClr val="000000"/>
                </a:solidFill>
                <a:latin typeface="Arial" pitchFamily="34" charset="0"/>
                <a:cs typeface="Arial" pitchFamily="34" charset="0"/>
              </a:rPr>
              <a:t>achieve</a:t>
            </a:r>
            <a:r>
              <a:rPr lang="it-IT" altLang="it-IT" sz="4000" dirty="0">
                <a:solidFill>
                  <a:srgbClr val="000000"/>
                </a:solidFill>
                <a:latin typeface="Arial" pitchFamily="34" charset="0"/>
                <a:cs typeface="Arial" pitchFamily="34" charset="0"/>
              </a:rPr>
              <a:t> </a:t>
            </a:r>
            <a:r>
              <a:rPr lang="it-IT" altLang="it-IT" sz="4000" b="1" dirty="0">
                <a:solidFill>
                  <a:srgbClr val="000000"/>
                </a:solidFill>
                <a:latin typeface="Arial" pitchFamily="34" charset="0"/>
                <a:cs typeface="Arial" pitchFamily="34" charset="0"/>
              </a:rPr>
              <a:t>face </a:t>
            </a:r>
            <a:r>
              <a:rPr lang="it-IT" altLang="it-IT" sz="4000" b="1" dirty="0" err="1">
                <a:solidFill>
                  <a:srgbClr val="000000"/>
                </a:solidFill>
                <a:latin typeface="Arial" pitchFamily="34" charset="0"/>
                <a:cs typeface="Arial" pitchFamily="34" charset="0"/>
              </a:rPr>
              <a:t>validity</a:t>
            </a:r>
            <a:r>
              <a:rPr lang="it-IT" altLang="it-IT" sz="4000" dirty="0" smtClean="0">
                <a:solidFill>
                  <a:srgbClr val="000000"/>
                </a:solidFill>
                <a:latin typeface="Arial" pitchFamily="34" charset="0"/>
                <a:cs typeface="Arial" pitchFamily="34" charset="0"/>
              </a:rPr>
              <a:t>.</a:t>
            </a:r>
          </a:p>
          <a:p>
            <a:pPr algn="ctr" eaLnBrk="1" fontAlgn="base" hangingPunct="1">
              <a:spcBef>
                <a:spcPct val="0"/>
              </a:spcBef>
              <a:spcAft>
                <a:spcPct val="0"/>
              </a:spcAft>
              <a:buFontTx/>
              <a:buNone/>
            </a:pPr>
            <a:endParaRPr lang="it-IT" altLang="it-IT" sz="4000" dirty="0" smtClean="0">
              <a:solidFill>
                <a:srgbClr val="000000"/>
              </a:solidFill>
              <a:latin typeface="Arial" pitchFamily="34" charset="0"/>
              <a:cs typeface="Arial" pitchFamily="34" charset="0"/>
            </a:endParaRPr>
          </a:p>
          <a:p>
            <a:pPr algn="ctr" eaLnBrk="1" fontAlgn="base" hangingPunct="1">
              <a:spcBef>
                <a:spcPct val="0"/>
              </a:spcBef>
              <a:spcAft>
                <a:spcPct val="0"/>
              </a:spcAft>
              <a:buFontTx/>
              <a:buNone/>
            </a:pPr>
            <a:r>
              <a:rPr lang="it-IT" altLang="it-IT" sz="4000" dirty="0" smtClean="0">
                <a:solidFill>
                  <a:srgbClr val="000000"/>
                </a:solidFill>
                <a:latin typeface="Arial" pitchFamily="34" charset="0"/>
                <a:cs typeface="Arial" pitchFamily="34" charset="0"/>
              </a:rPr>
              <a:t>In </a:t>
            </a:r>
            <a:r>
              <a:rPr lang="it-IT" altLang="it-IT" sz="4000" dirty="0" err="1" smtClean="0">
                <a:solidFill>
                  <a:srgbClr val="000000"/>
                </a:solidFill>
                <a:latin typeface="Arial" pitchFamily="34" charset="0"/>
                <a:cs typeface="Arial" pitchFamily="34" charset="0"/>
              </a:rPr>
              <a:t>addition</a:t>
            </a:r>
            <a:r>
              <a:rPr lang="it-IT" altLang="it-IT" sz="4000" dirty="0" smtClean="0">
                <a:solidFill>
                  <a:srgbClr val="000000"/>
                </a:solidFill>
                <a:latin typeface="Arial" pitchFamily="34" charset="0"/>
                <a:cs typeface="Arial" pitchFamily="34" charset="0"/>
              </a:rPr>
              <a:t>, the </a:t>
            </a:r>
            <a:r>
              <a:rPr lang="it-IT" altLang="it-IT" sz="4000" b="1" dirty="0" err="1" smtClean="0">
                <a:solidFill>
                  <a:srgbClr val="000000"/>
                </a:solidFill>
                <a:latin typeface="Arial" pitchFamily="34" charset="0"/>
                <a:cs typeface="Arial" pitchFamily="34" charset="0"/>
              </a:rPr>
              <a:t>temporal</a:t>
            </a:r>
            <a:r>
              <a:rPr lang="it-IT" altLang="it-IT" sz="4000" b="1" dirty="0" smtClean="0">
                <a:solidFill>
                  <a:srgbClr val="000000"/>
                </a:solidFill>
                <a:latin typeface="Arial" pitchFamily="34" charset="0"/>
                <a:cs typeface="Arial" pitchFamily="34" charset="0"/>
              </a:rPr>
              <a:t> </a:t>
            </a:r>
            <a:r>
              <a:rPr lang="it-IT" altLang="it-IT" sz="4000" b="1" dirty="0" err="1" smtClean="0">
                <a:solidFill>
                  <a:srgbClr val="000000"/>
                </a:solidFill>
                <a:latin typeface="Arial" pitchFamily="34" charset="0"/>
                <a:cs typeface="Arial" pitchFamily="34" charset="0"/>
              </a:rPr>
              <a:t>course</a:t>
            </a:r>
            <a:r>
              <a:rPr lang="it-IT" altLang="it-IT" sz="4000" b="1" dirty="0" smtClean="0">
                <a:solidFill>
                  <a:srgbClr val="000000"/>
                </a:solidFill>
                <a:latin typeface="Arial" pitchFamily="34" charset="0"/>
                <a:cs typeface="Arial" pitchFamily="34" charset="0"/>
              </a:rPr>
              <a:t> of </a:t>
            </a:r>
            <a:r>
              <a:rPr lang="it-IT" altLang="it-IT" sz="4000" b="1" dirty="0" err="1" smtClean="0">
                <a:solidFill>
                  <a:srgbClr val="000000"/>
                </a:solidFill>
                <a:latin typeface="Arial" pitchFamily="34" charset="0"/>
                <a:cs typeface="Arial" pitchFamily="34" charset="0"/>
              </a:rPr>
              <a:t>pathological</a:t>
            </a:r>
            <a:r>
              <a:rPr lang="it-IT" altLang="it-IT" sz="4000" b="1" dirty="0" smtClean="0">
                <a:solidFill>
                  <a:srgbClr val="000000"/>
                </a:solidFill>
                <a:latin typeface="Arial" pitchFamily="34" charset="0"/>
                <a:cs typeface="Arial" pitchFamily="34" charset="0"/>
              </a:rPr>
              <a:t> </a:t>
            </a:r>
            <a:r>
              <a:rPr lang="it-IT" altLang="it-IT" sz="4000" b="1" dirty="0" err="1" smtClean="0">
                <a:solidFill>
                  <a:srgbClr val="000000"/>
                </a:solidFill>
                <a:latin typeface="Arial" pitchFamily="34" charset="0"/>
                <a:cs typeface="Arial" pitchFamily="34" charset="0"/>
              </a:rPr>
              <a:t>sign</a:t>
            </a:r>
            <a:r>
              <a:rPr lang="it-IT" altLang="it-IT" sz="4000" b="1" dirty="0" smtClean="0">
                <a:solidFill>
                  <a:srgbClr val="000000"/>
                </a:solidFill>
                <a:latin typeface="Arial" pitchFamily="34" charset="0"/>
                <a:cs typeface="Arial" pitchFamily="34" charset="0"/>
              </a:rPr>
              <a:t> </a:t>
            </a:r>
            <a:r>
              <a:rPr lang="it-IT" altLang="it-IT" sz="4000" b="1" dirty="0" err="1" smtClean="0">
                <a:solidFill>
                  <a:srgbClr val="000000"/>
                </a:solidFill>
                <a:latin typeface="Arial" pitchFamily="34" charset="0"/>
                <a:cs typeface="Arial" pitchFamily="34" charset="0"/>
              </a:rPr>
              <a:t>onset</a:t>
            </a:r>
            <a:r>
              <a:rPr lang="it-IT" altLang="it-IT" sz="4000" b="1" dirty="0" smtClean="0">
                <a:solidFill>
                  <a:srgbClr val="000000"/>
                </a:solidFill>
                <a:latin typeface="Arial" pitchFamily="34" charset="0"/>
                <a:cs typeface="Arial" pitchFamily="34" charset="0"/>
              </a:rPr>
              <a:t> must </a:t>
            </a:r>
            <a:r>
              <a:rPr lang="it-IT" altLang="it-IT" sz="4000" b="1" dirty="0" err="1" smtClean="0">
                <a:solidFill>
                  <a:srgbClr val="000000"/>
                </a:solidFill>
                <a:latin typeface="Arial" pitchFamily="34" charset="0"/>
                <a:cs typeface="Arial" pitchFamily="34" charset="0"/>
              </a:rPr>
              <a:t>recapitulate</a:t>
            </a:r>
            <a:r>
              <a:rPr lang="it-IT" altLang="it-IT" sz="4000" b="1" dirty="0" smtClean="0">
                <a:solidFill>
                  <a:srgbClr val="000000"/>
                </a:solidFill>
                <a:latin typeface="Arial" pitchFamily="34" charset="0"/>
                <a:cs typeface="Arial" pitchFamily="34" charset="0"/>
              </a:rPr>
              <a:t> the human </a:t>
            </a:r>
            <a:r>
              <a:rPr lang="it-IT" altLang="it-IT" sz="4000" b="1" dirty="0" err="1" smtClean="0">
                <a:solidFill>
                  <a:srgbClr val="000000"/>
                </a:solidFill>
                <a:latin typeface="Arial" pitchFamily="34" charset="0"/>
                <a:cs typeface="Arial" pitchFamily="34" charset="0"/>
              </a:rPr>
              <a:t>one</a:t>
            </a:r>
            <a:r>
              <a:rPr lang="it-IT" altLang="it-IT" sz="4000" b="1" dirty="0" smtClean="0">
                <a:solidFill>
                  <a:srgbClr val="000000"/>
                </a:solidFill>
                <a:latin typeface="Arial" pitchFamily="34" charset="0"/>
                <a:cs typeface="Arial" pitchFamily="34" charset="0"/>
              </a:rPr>
              <a:t> </a:t>
            </a:r>
            <a:r>
              <a:rPr lang="it-IT" altLang="it-IT" sz="4000" dirty="0" smtClean="0">
                <a:solidFill>
                  <a:srgbClr val="000000"/>
                </a:solidFill>
                <a:latin typeface="Arial" pitchFamily="34" charset="0"/>
                <a:cs typeface="Arial" pitchFamily="34" charset="0"/>
              </a:rPr>
              <a:t>(</a:t>
            </a:r>
            <a:r>
              <a:rPr lang="it-IT" altLang="it-IT" sz="4000" dirty="0" err="1" smtClean="0">
                <a:solidFill>
                  <a:srgbClr val="000000"/>
                </a:solidFill>
                <a:latin typeface="Arial" pitchFamily="34" charset="0"/>
                <a:cs typeface="Arial" pitchFamily="34" charset="0"/>
              </a:rPr>
              <a:t>scaled</a:t>
            </a:r>
            <a:r>
              <a:rPr lang="it-IT" altLang="it-IT" sz="4000" dirty="0" smtClean="0">
                <a:solidFill>
                  <a:srgbClr val="000000"/>
                </a:solidFill>
                <a:latin typeface="Arial" pitchFamily="34" charset="0"/>
                <a:cs typeface="Arial" pitchFamily="34" charset="0"/>
              </a:rPr>
              <a:t> for human/</a:t>
            </a:r>
            <a:r>
              <a:rPr lang="it-IT" altLang="it-IT" sz="4000" dirty="0" err="1" smtClean="0">
                <a:solidFill>
                  <a:srgbClr val="000000"/>
                </a:solidFill>
                <a:latin typeface="Arial" pitchFamily="34" charset="0"/>
                <a:cs typeface="Arial" pitchFamily="34" charset="0"/>
              </a:rPr>
              <a:t>animal</a:t>
            </a:r>
            <a:r>
              <a:rPr lang="it-IT" altLang="it-IT" sz="4000" dirty="0" smtClean="0">
                <a:solidFill>
                  <a:srgbClr val="000000"/>
                </a:solidFill>
                <a:latin typeface="Arial" pitchFamily="34" charset="0"/>
                <a:cs typeface="Arial" pitchFamily="34" charset="0"/>
              </a:rPr>
              <a:t> </a:t>
            </a:r>
            <a:r>
              <a:rPr lang="it-IT" altLang="it-IT" sz="4000" dirty="0" err="1" smtClean="0">
                <a:solidFill>
                  <a:srgbClr val="000000"/>
                </a:solidFill>
                <a:latin typeface="Arial" pitchFamily="34" charset="0"/>
                <a:cs typeface="Arial" pitchFamily="34" charset="0"/>
              </a:rPr>
              <a:t>age</a:t>
            </a:r>
            <a:r>
              <a:rPr lang="it-IT" altLang="it-IT" sz="4000" dirty="0" smtClean="0">
                <a:solidFill>
                  <a:srgbClr val="000000"/>
                </a:solidFill>
                <a:latin typeface="Arial" pitchFamily="34" charset="0"/>
                <a:cs typeface="Arial" pitchFamily="34" charset="0"/>
              </a:rPr>
              <a:t>)</a:t>
            </a:r>
            <a:endParaRPr lang="it-IT" altLang="it-IT" sz="4000"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14873407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0" y="908720"/>
            <a:ext cx="9144000" cy="3170099"/>
          </a:xfrm>
          <a:prstGeom prst="rect">
            <a:avLst/>
          </a:prstGeom>
          <a:noFill/>
        </p:spPr>
        <p:txBody>
          <a:bodyPr wrap="square" rtlCol="0">
            <a:spAutoFit/>
          </a:bodyPr>
          <a:lstStyle/>
          <a:p>
            <a:pPr algn="ctr"/>
            <a:r>
              <a:rPr lang="it-IT" sz="4000" dirty="0" smtClean="0">
                <a:latin typeface="Arial" panose="020B0604020202020204" pitchFamily="34" charset="0"/>
                <a:cs typeface="Arial" panose="020B0604020202020204" pitchFamily="34" charset="0"/>
              </a:rPr>
              <a:t>Esempi: </a:t>
            </a:r>
          </a:p>
          <a:p>
            <a:pPr algn="ctr"/>
            <a:endParaRPr lang="it-IT" sz="4000" dirty="0" smtClean="0">
              <a:latin typeface="Arial" panose="020B0604020202020204" pitchFamily="34" charset="0"/>
              <a:cs typeface="Arial" panose="020B0604020202020204" pitchFamily="34" charset="0"/>
            </a:endParaRPr>
          </a:p>
          <a:p>
            <a:pPr algn="ctr"/>
            <a:r>
              <a:rPr lang="it-IT" sz="4000" dirty="0">
                <a:latin typeface="Arial" panose="020B0604020202020204" pitchFamily="34" charset="0"/>
                <a:cs typeface="Arial" panose="020B0604020202020204" pitchFamily="34" charset="0"/>
              </a:rPr>
              <a:t>M</a:t>
            </a:r>
            <a:r>
              <a:rPr lang="it-IT" sz="4000" dirty="0" smtClean="0">
                <a:latin typeface="Arial" panose="020B0604020202020204" pitchFamily="34" charset="0"/>
                <a:cs typeface="Arial" panose="020B0604020202020204" pitchFamily="34" charset="0"/>
              </a:rPr>
              <a:t>odelli animali sindrome di </a:t>
            </a:r>
            <a:r>
              <a:rPr lang="it-IT" sz="4000" dirty="0" err="1" smtClean="0">
                <a:latin typeface="Arial" panose="020B0604020202020204" pitchFamily="34" charset="0"/>
                <a:cs typeface="Arial" panose="020B0604020202020204" pitchFamily="34" charset="0"/>
              </a:rPr>
              <a:t>Rett</a:t>
            </a:r>
            <a:r>
              <a:rPr lang="it-IT" sz="4000" dirty="0" smtClean="0">
                <a:latin typeface="Arial" panose="020B0604020202020204" pitchFamily="34" charset="0"/>
                <a:cs typeface="Arial" panose="020B0604020202020204" pitchFamily="34" charset="0"/>
              </a:rPr>
              <a:t> (OK)</a:t>
            </a:r>
          </a:p>
          <a:p>
            <a:pPr algn="ctr"/>
            <a:endParaRPr lang="it-IT" sz="4000" dirty="0" smtClean="0">
              <a:latin typeface="Arial" panose="020B0604020202020204" pitchFamily="34" charset="0"/>
              <a:cs typeface="Arial" panose="020B0604020202020204" pitchFamily="34" charset="0"/>
            </a:endParaRPr>
          </a:p>
          <a:p>
            <a:pPr algn="ctr"/>
            <a:r>
              <a:rPr lang="it-IT" sz="4000" dirty="0" smtClean="0">
                <a:latin typeface="Arial" panose="020B0604020202020204" pitchFamily="34" charset="0"/>
                <a:cs typeface="Arial" panose="020B0604020202020204" pitchFamily="34" charset="0"/>
              </a:rPr>
              <a:t>Modelli di </a:t>
            </a:r>
            <a:r>
              <a:rPr lang="it-IT" sz="4000" dirty="0" err="1" smtClean="0">
                <a:latin typeface="Arial" panose="020B0604020202020204" pitchFamily="34" charset="0"/>
                <a:cs typeface="Arial" panose="020B0604020202020204" pitchFamily="34" charset="0"/>
              </a:rPr>
              <a:t>fAD</a:t>
            </a:r>
            <a:r>
              <a:rPr lang="it-IT" sz="4000" dirty="0" smtClean="0">
                <a:latin typeface="Arial" panose="020B0604020202020204" pitchFamily="34" charset="0"/>
                <a:cs typeface="Arial" panose="020B0604020202020204" pitchFamily="34" charset="0"/>
              </a:rPr>
              <a:t> (non OK) </a:t>
            </a:r>
            <a:endParaRPr lang="it-IT"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89159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0" y="908720"/>
            <a:ext cx="9144000" cy="1938992"/>
          </a:xfrm>
          <a:prstGeom prst="rect">
            <a:avLst/>
          </a:prstGeom>
          <a:noFill/>
        </p:spPr>
        <p:txBody>
          <a:bodyPr wrap="square" rtlCol="0">
            <a:spAutoFit/>
          </a:bodyPr>
          <a:lstStyle/>
          <a:p>
            <a:pPr algn="ctr"/>
            <a:r>
              <a:rPr lang="it-IT" sz="4000" dirty="0" smtClean="0">
                <a:latin typeface="Arial" panose="020B0604020202020204" pitchFamily="34" charset="0"/>
                <a:cs typeface="Arial" panose="020B0604020202020204" pitchFamily="34" charset="0"/>
              </a:rPr>
              <a:t>Come considerare un modello che ha una buona face </a:t>
            </a:r>
            <a:r>
              <a:rPr lang="it-IT" sz="4000" dirty="0" err="1" smtClean="0">
                <a:latin typeface="Arial" panose="020B0604020202020204" pitchFamily="34" charset="0"/>
                <a:cs typeface="Arial" panose="020B0604020202020204" pitchFamily="34" charset="0"/>
              </a:rPr>
              <a:t>validity</a:t>
            </a:r>
            <a:r>
              <a:rPr lang="it-IT" sz="4000" dirty="0" smtClean="0">
                <a:latin typeface="Arial" panose="020B0604020202020204" pitchFamily="34" charset="0"/>
                <a:cs typeface="Arial" panose="020B0604020202020204" pitchFamily="34" charset="0"/>
              </a:rPr>
              <a:t> ma non ha </a:t>
            </a:r>
            <a:r>
              <a:rPr lang="it-IT" sz="4000" dirty="0" err="1" smtClean="0">
                <a:latin typeface="Arial" panose="020B0604020202020204" pitchFamily="34" charset="0"/>
                <a:cs typeface="Arial" panose="020B0604020202020204" pitchFamily="34" charset="0"/>
              </a:rPr>
              <a:t>construct</a:t>
            </a:r>
            <a:r>
              <a:rPr lang="it-IT" sz="4000" dirty="0" smtClean="0">
                <a:latin typeface="Arial" panose="020B0604020202020204" pitchFamily="34" charset="0"/>
                <a:cs typeface="Arial" panose="020B0604020202020204" pitchFamily="34" charset="0"/>
              </a:rPr>
              <a:t> </a:t>
            </a:r>
            <a:r>
              <a:rPr lang="it-IT" sz="4000" dirty="0" err="1" smtClean="0">
                <a:latin typeface="Arial" panose="020B0604020202020204" pitchFamily="34" charset="0"/>
                <a:cs typeface="Arial" panose="020B0604020202020204" pitchFamily="34" charset="0"/>
              </a:rPr>
              <a:t>validity</a:t>
            </a:r>
            <a:r>
              <a:rPr lang="it-IT" sz="4000" dirty="0" smtClean="0">
                <a:latin typeface="Arial" panose="020B0604020202020204" pitchFamily="34" charset="0"/>
                <a:cs typeface="Arial" panose="020B0604020202020204" pitchFamily="34" charset="0"/>
              </a:rPr>
              <a:t>?</a:t>
            </a:r>
            <a:endParaRPr lang="it-IT"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3217705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Text Box 2"/>
          <p:cNvSpPr txBox="1">
            <a:spLocks noChangeArrowheads="1"/>
          </p:cNvSpPr>
          <p:nvPr/>
        </p:nvSpPr>
        <p:spPr bwMode="auto">
          <a:xfrm>
            <a:off x="0" y="1341438"/>
            <a:ext cx="91440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fontAlgn="base" hangingPunct="1">
              <a:spcBef>
                <a:spcPct val="0"/>
              </a:spcBef>
              <a:spcAft>
                <a:spcPct val="0"/>
              </a:spcAft>
              <a:buFontTx/>
              <a:buNone/>
            </a:pPr>
            <a:r>
              <a:rPr lang="it-IT" altLang="it-IT" sz="4000" b="1" dirty="0" err="1">
                <a:solidFill>
                  <a:srgbClr val="FF0000"/>
                </a:solidFill>
                <a:latin typeface="Arial" pitchFamily="34" charset="0"/>
                <a:cs typeface="Arial" pitchFamily="34" charset="0"/>
              </a:rPr>
              <a:t>Predictive</a:t>
            </a:r>
            <a:r>
              <a:rPr lang="it-IT" altLang="it-IT" sz="4000" b="1" dirty="0">
                <a:solidFill>
                  <a:srgbClr val="FF0000"/>
                </a:solidFill>
                <a:latin typeface="Arial" pitchFamily="34" charset="0"/>
                <a:cs typeface="Arial" pitchFamily="34" charset="0"/>
              </a:rPr>
              <a:t> </a:t>
            </a:r>
            <a:r>
              <a:rPr lang="it-IT" altLang="it-IT" sz="4000" b="1" dirty="0" err="1">
                <a:solidFill>
                  <a:srgbClr val="000000"/>
                </a:solidFill>
                <a:latin typeface="Arial" pitchFamily="34" charset="0"/>
                <a:cs typeface="Arial" pitchFamily="34" charset="0"/>
              </a:rPr>
              <a:t>validity</a:t>
            </a:r>
            <a:r>
              <a:rPr lang="it-IT" altLang="it-IT" sz="4000" dirty="0">
                <a:solidFill>
                  <a:srgbClr val="000000"/>
                </a:solidFill>
                <a:latin typeface="Arial" pitchFamily="34" charset="0"/>
                <a:cs typeface="Arial" pitchFamily="34" charset="0"/>
              </a:rPr>
              <a:t> </a:t>
            </a:r>
            <a:r>
              <a:rPr lang="it-IT" altLang="it-IT" sz="4000" dirty="0" err="1">
                <a:solidFill>
                  <a:srgbClr val="000000"/>
                </a:solidFill>
                <a:latin typeface="Arial" pitchFamily="34" charset="0"/>
                <a:cs typeface="Arial" pitchFamily="34" charset="0"/>
              </a:rPr>
              <a:t>refers</a:t>
            </a:r>
            <a:r>
              <a:rPr lang="it-IT" altLang="it-IT" sz="4000" dirty="0">
                <a:solidFill>
                  <a:srgbClr val="000000"/>
                </a:solidFill>
                <a:latin typeface="Arial" pitchFamily="34" charset="0"/>
                <a:cs typeface="Arial" pitchFamily="34" charset="0"/>
              </a:rPr>
              <a:t> to the </a:t>
            </a:r>
            <a:r>
              <a:rPr lang="it-IT" altLang="it-IT" sz="4000" dirty="0" err="1">
                <a:solidFill>
                  <a:srgbClr val="000000"/>
                </a:solidFill>
                <a:latin typeface="Arial" pitchFamily="34" charset="0"/>
                <a:cs typeface="Arial" pitchFamily="34" charset="0"/>
              </a:rPr>
              <a:t>fact</a:t>
            </a:r>
            <a:r>
              <a:rPr lang="it-IT" altLang="it-IT" sz="4000" dirty="0">
                <a:solidFill>
                  <a:srgbClr val="000000"/>
                </a:solidFill>
                <a:latin typeface="Arial" pitchFamily="34" charset="0"/>
                <a:cs typeface="Arial" pitchFamily="34" charset="0"/>
              </a:rPr>
              <a:t> </a:t>
            </a:r>
            <a:r>
              <a:rPr lang="it-IT" altLang="it-IT" sz="4000" dirty="0" err="1">
                <a:solidFill>
                  <a:srgbClr val="000000"/>
                </a:solidFill>
                <a:latin typeface="Arial" pitchFamily="34" charset="0"/>
                <a:cs typeface="Arial" pitchFamily="34" charset="0"/>
              </a:rPr>
              <a:t>that</a:t>
            </a:r>
            <a:r>
              <a:rPr lang="it-IT" altLang="it-IT" sz="4000" dirty="0">
                <a:solidFill>
                  <a:srgbClr val="000000"/>
                </a:solidFill>
                <a:latin typeface="Arial" pitchFamily="34" charset="0"/>
                <a:cs typeface="Arial" pitchFamily="34" charset="0"/>
              </a:rPr>
              <a:t> the </a:t>
            </a:r>
            <a:r>
              <a:rPr lang="it-IT" altLang="it-IT" sz="4000" dirty="0" err="1">
                <a:solidFill>
                  <a:srgbClr val="000000"/>
                </a:solidFill>
                <a:latin typeface="Arial" pitchFamily="34" charset="0"/>
                <a:cs typeface="Arial" pitchFamily="34" charset="0"/>
              </a:rPr>
              <a:t>animal</a:t>
            </a:r>
            <a:r>
              <a:rPr lang="it-IT" altLang="it-IT" sz="4000" dirty="0">
                <a:solidFill>
                  <a:srgbClr val="000000"/>
                </a:solidFill>
                <a:latin typeface="Arial" pitchFamily="34" charset="0"/>
                <a:cs typeface="Arial" pitchFamily="34" charset="0"/>
              </a:rPr>
              <a:t> model </a:t>
            </a:r>
            <a:r>
              <a:rPr lang="it-IT" altLang="it-IT" sz="4000" dirty="0" err="1">
                <a:solidFill>
                  <a:srgbClr val="000000"/>
                </a:solidFill>
                <a:latin typeface="Arial" pitchFamily="34" charset="0"/>
                <a:cs typeface="Arial" pitchFamily="34" charset="0"/>
              </a:rPr>
              <a:t>responds</a:t>
            </a:r>
            <a:r>
              <a:rPr lang="it-IT" altLang="it-IT" sz="4000" dirty="0">
                <a:solidFill>
                  <a:srgbClr val="000000"/>
                </a:solidFill>
                <a:latin typeface="Arial" pitchFamily="34" charset="0"/>
                <a:cs typeface="Arial" pitchFamily="34" charset="0"/>
              </a:rPr>
              <a:t> to human </a:t>
            </a:r>
            <a:r>
              <a:rPr lang="it-IT" altLang="it-IT" sz="4000" dirty="0" err="1">
                <a:solidFill>
                  <a:srgbClr val="000000"/>
                </a:solidFill>
                <a:latin typeface="Arial" pitchFamily="34" charset="0"/>
                <a:cs typeface="Arial" pitchFamily="34" charset="0"/>
              </a:rPr>
              <a:t>known</a:t>
            </a:r>
            <a:r>
              <a:rPr lang="it-IT" altLang="it-IT" sz="4000" dirty="0">
                <a:solidFill>
                  <a:srgbClr val="000000"/>
                </a:solidFill>
                <a:latin typeface="Arial" pitchFamily="34" charset="0"/>
                <a:cs typeface="Arial" pitchFamily="34" charset="0"/>
              </a:rPr>
              <a:t> </a:t>
            </a:r>
            <a:r>
              <a:rPr lang="it-IT" altLang="it-IT" sz="4000" dirty="0" err="1">
                <a:solidFill>
                  <a:srgbClr val="000000"/>
                </a:solidFill>
                <a:latin typeface="Arial" pitchFamily="34" charset="0"/>
                <a:cs typeface="Arial" pitchFamily="34" charset="0"/>
              </a:rPr>
              <a:t>therapeutic</a:t>
            </a:r>
            <a:r>
              <a:rPr lang="it-IT" altLang="it-IT" sz="4000" dirty="0">
                <a:solidFill>
                  <a:srgbClr val="000000"/>
                </a:solidFill>
                <a:latin typeface="Arial" pitchFamily="34" charset="0"/>
                <a:cs typeface="Arial" pitchFamily="34" charset="0"/>
              </a:rPr>
              <a:t> and  can </a:t>
            </a:r>
            <a:r>
              <a:rPr lang="it-IT" altLang="it-IT" sz="4000" dirty="0" err="1">
                <a:solidFill>
                  <a:srgbClr val="000000"/>
                </a:solidFill>
                <a:latin typeface="Arial" pitchFamily="34" charset="0"/>
                <a:cs typeface="Arial" pitchFamily="34" charset="0"/>
              </a:rPr>
              <a:t>correctly</a:t>
            </a:r>
            <a:r>
              <a:rPr lang="it-IT" altLang="it-IT" sz="4000" dirty="0">
                <a:solidFill>
                  <a:srgbClr val="000000"/>
                </a:solidFill>
                <a:latin typeface="Arial" pitchFamily="34" charset="0"/>
                <a:cs typeface="Arial" pitchFamily="34" charset="0"/>
              </a:rPr>
              <a:t> </a:t>
            </a:r>
            <a:r>
              <a:rPr lang="it-IT" altLang="it-IT" sz="4000" dirty="0" err="1">
                <a:solidFill>
                  <a:srgbClr val="000000"/>
                </a:solidFill>
                <a:latin typeface="Arial" pitchFamily="34" charset="0"/>
                <a:cs typeface="Arial" pitchFamily="34" charset="0"/>
              </a:rPr>
              <a:t>identify</a:t>
            </a:r>
            <a:r>
              <a:rPr lang="it-IT" altLang="it-IT" sz="4000" dirty="0">
                <a:solidFill>
                  <a:srgbClr val="000000"/>
                </a:solidFill>
                <a:latin typeface="Arial" pitchFamily="34" charset="0"/>
                <a:cs typeface="Arial" pitchFamily="34" charset="0"/>
              </a:rPr>
              <a:t> the </a:t>
            </a:r>
            <a:r>
              <a:rPr lang="it-IT" altLang="it-IT" sz="4000" dirty="0" err="1">
                <a:solidFill>
                  <a:srgbClr val="000000"/>
                </a:solidFill>
                <a:latin typeface="Arial" pitchFamily="34" charset="0"/>
                <a:cs typeface="Arial" pitchFamily="34" charset="0"/>
              </a:rPr>
              <a:t>efficacy</a:t>
            </a:r>
            <a:r>
              <a:rPr lang="it-IT" altLang="it-IT" sz="4000" dirty="0">
                <a:solidFill>
                  <a:srgbClr val="000000"/>
                </a:solidFill>
                <a:latin typeface="Arial" pitchFamily="34" charset="0"/>
                <a:cs typeface="Arial" pitchFamily="34" charset="0"/>
              </a:rPr>
              <a:t> of new putative </a:t>
            </a:r>
            <a:r>
              <a:rPr lang="it-IT" altLang="it-IT" sz="4000" dirty="0" err="1">
                <a:solidFill>
                  <a:srgbClr val="000000"/>
                </a:solidFill>
                <a:latin typeface="Arial" pitchFamily="34" charset="0"/>
                <a:cs typeface="Arial" pitchFamily="34" charset="0"/>
              </a:rPr>
              <a:t>therapeutic</a:t>
            </a:r>
            <a:r>
              <a:rPr lang="it-IT" altLang="it-IT" sz="4000" dirty="0" smtClean="0">
                <a:solidFill>
                  <a:srgbClr val="000000"/>
                </a:solidFill>
                <a:latin typeface="Arial" pitchFamily="34" charset="0"/>
                <a:cs typeface="Arial" pitchFamily="34" charset="0"/>
              </a:rPr>
              <a:t>.</a:t>
            </a:r>
          </a:p>
          <a:p>
            <a:pPr algn="ctr" eaLnBrk="1" fontAlgn="base" hangingPunct="1">
              <a:spcBef>
                <a:spcPct val="0"/>
              </a:spcBef>
              <a:spcAft>
                <a:spcPct val="0"/>
              </a:spcAft>
              <a:buFontTx/>
              <a:buNone/>
            </a:pPr>
            <a:endParaRPr lang="it-IT" altLang="it-IT" sz="4000" dirty="0">
              <a:solidFill>
                <a:srgbClr val="000000"/>
              </a:solidFill>
              <a:latin typeface="Arial" pitchFamily="34" charset="0"/>
              <a:cs typeface="Arial" pitchFamily="34" charset="0"/>
            </a:endParaRPr>
          </a:p>
          <a:p>
            <a:pPr algn="ctr" eaLnBrk="1" fontAlgn="base" hangingPunct="1">
              <a:spcBef>
                <a:spcPct val="0"/>
              </a:spcBef>
              <a:spcAft>
                <a:spcPct val="0"/>
              </a:spcAft>
              <a:buFontTx/>
              <a:buNone/>
            </a:pPr>
            <a:r>
              <a:rPr lang="it-IT" altLang="it-IT" sz="4000" dirty="0" smtClean="0">
                <a:solidFill>
                  <a:srgbClr val="000000"/>
                </a:solidFill>
                <a:latin typeface="Arial" pitchFamily="34" charset="0"/>
                <a:cs typeface="Arial" pitchFamily="34" charset="0"/>
              </a:rPr>
              <a:t>Questo conferisce validità predittiva alla sperimentazione di NUOVI terapeutici</a:t>
            </a:r>
            <a:endParaRPr lang="it-IT" altLang="it-IT" sz="4000"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34027771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0" y="1484783"/>
            <a:ext cx="9144000" cy="5632311"/>
          </a:xfrm>
          <a:prstGeom prst="rect">
            <a:avLst/>
          </a:prstGeom>
          <a:noFill/>
        </p:spPr>
        <p:txBody>
          <a:bodyPr wrap="square" rtlCol="0">
            <a:spAutoFit/>
          </a:bodyPr>
          <a:lstStyle/>
          <a:p>
            <a:pPr algn="ctr"/>
            <a:r>
              <a:rPr lang="it-IT" sz="4000" dirty="0" smtClean="0">
                <a:latin typeface="Arial" panose="020B0604020202020204" pitchFamily="34" charset="0"/>
                <a:cs typeface="Arial" panose="020B0604020202020204" pitchFamily="34" charset="0"/>
              </a:rPr>
              <a:t>Esempi comunemente portati: modelli animali di depressione </a:t>
            </a:r>
          </a:p>
          <a:p>
            <a:pPr algn="ctr"/>
            <a:endParaRPr lang="it-IT" sz="4000" dirty="0">
              <a:latin typeface="Arial" panose="020B0604020202020204" pitchFamily="34" charset="0"/>
              <a:cs typeface="Arial" panose="020B0604020202020204" pitchFamily="34" charset="0"/>
            </a:endParaRPr>
          </a:p>
          <a:p>
            <a:pPr algn="ctr"/>
            <a:r>
              <a:rPr lang="it-IT" sz="4000" dirty="0" smtClean="0">
                <a:latin typeface="Arial" panose="020B0604020202020204" pitchFamily="34" charset="0"/>
                <a:cs typeface="Arial" panose="020B0604020202020204" pitchFamily="34" charset="0"/>
              </a:rPr>
              <a:t>Va tenuto presente che nell’uomo i trattamenti con antidepressivi sono efficaci con protocolli di trattamenti cronico, non </a:t>
            </a:r>
            <a:r>
              <a:rPr lang="it-IT" sz="4000" dirty="0" smtClean="0">
                <a:latin typeface="Arial" panose="020B0604020202020204" pitchFamily="34" charset="0"/>
                <a:cs typeface="Arial" panose="020B0604020202020204" pitchFamily="34" charset="0"/>
              </a:rPr>
              <a:t>acuto</a:t>
            </a:r>
          </a:p>
          <a:p>
            <a:pPr algn="ctr"/>
            <a:r>
              <a:rPr lang="it-IT" sz="4000" dirty="0" smtClean="0">
                <a:solidFill>
                  <a:srgbClr val="FF0000"/>
                </a:solidFill>
                <a:latin typeface="Arial" panose="020B0604020202020204" pitchFamily="34" charset="0"/>
                <a:cs typeface="Arial" panose="020B0604020202020204" pitchFamily="34" charset="0"/>
              </a:rPr>
              <a:t>Fin qui 27 febbraio</a:t>
            </a:r>
            <a:endParaRPr lang="it-IT" sz="4000" dirty="0" smtClean="0">
              <a:solidFill>
                <a:srgbClr val="FF0000"/>
              </a:solidFill>
              <a:latin typeface="Arial" panose="020B0604020202020204" pitchFamily="34" charset="0"/>
              <a:cs typeface="Arial" panose="020B0604020202020204" pitchFamily="34" charset="0"/>
            </a:endParaRPr>
          </a:p>
          <a:p>
            <a:pPr algn="ctr"/>
            <a:endParaRPr lang="it-IT"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68999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0" y="476672"/>
            <a:ext cx="9144000" cy="6247864"/>
          </a:xfrm>
          <a:prstGeom prst="rect">
            <a:avLst/>
          </a:prstGeom>
          <a:noFill/>
        </p:spPr>
        <p:txBody>
          <a:bodyPr wrap="square" rtlCol="0">
            <a:spAutoFit/>
          </a:bodyPr>
          <a:lstStyle/>
          <a:p>
            <a:pPr algn="ctr"/>
            <a:r>
              <a:rPr lang="it-IT" sz="4000" dirty="0" smtClean="0"/>
              <a:t>Innanzi tutto, modello animale di cosa?</a:t>
            </a:r>
          </a:p>
          <a:p>
            <a:pPr algn="ctr"/>
            <a:endParaRPr lang="it-IT" sz="4000" dirty="0"/>
          </a:p>
          <a:p>
            <a:pPr algn="ctr"/>
            <a:r>
              <a:rPr lang="it-IT" sz="4000" dirty="0" smtClean="0"/>
              <a:t>Necessità di definire con chiarezza per quale aspetto del comportamento e delle funzioni cerebrali umane, fisiologiche o patologiche, si propone un modello animale </a:t>
            </a:r>
          </a:p>
          <a:p>
            <a:pPr algn="ctr"/>
            <a:r>
              <a:rPr lang="it-IT" sz="4000" dirty="0" smtClean="0"/>
              <a:t>Necessità di conoscere con chiarezza la fisiologia/anatomia del modello animale relativamente a quella funzione</a:t>
            </a:r>
            <a:endParaRPr lang="it-IT" sz="4000" dirty="0"/>
          </a:p>
        </p:txBody>
      </p:sp>
    </p:spTree>
    <p:extLst>
      <p:ext uri="{BB962C8B-B14F-4D97-AF65-F5344CB8AC3E}">
        <p14:creationId xmlns:p14="http://schemas.microsoft.com/office/powerpoint/2010/main" val="63947695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 y="1484784"/>
            <a:ext cx="9144000" cy="1323439"/>
          </a:xfrm>
          <a:prstGeom prst="rect">
            <a:avLst/>
          </a:prstGeom>
          <a:noFill/>
        </p:spPr>
        <p:txBody>
          <a:bodyPr wrap="square" rtlCol="0">
            <a:spAutoFit/>
          </a:bodyPr>
          <a:lstStyle/>
          <a:p>
            <a:pPr algn="ctr"/>
            <a:r>
              <a:rPr lang="it-IT" sz="4000" dirty="0" smtClean="0">
                <a:latin typeface="Arial" panose="020B0604020202020204" pitchFamily="34" charset="0"/>
                <a:cs typeface="Arial" panose="020B0604020202020204" pitchFamily="34" charset="0"/>
              </a:rPr>
              <a:t>Quali metodiche utilizzare per </a:t>
            </a:r>
            <a:r>
              <a:rPr lang="it-IT" sz="4000" dirty="0" err="1" smtClean="0">
                <a:latin typeface="Arial" panose="020B0604020202020204" pitchFamily="34" charset="0"/>
                <a:cs typeface="Arial" panose="020B0604020202020204" pitchFamily="34" charset="0"/>
              </a:rPr>
              <a:t>fenotipizzare</a:t>
            </a:r>
            <a:r>
              <a:rPr lang="it-IT" sz="4000" dirty="0" smtClean="0">
                <a:latin typeface="Arial" panose="020B0604020202020204" pitchFamily="34" charset="0"/>
                <a:cs typeface="Arial" panose="020B0604020202020204" pitchFamily="34" charset="0"/>
              </a:rPr>
              <a:t> il modello animale?</a:t>
            </a:r>
            <a:endParaRPr lang="it-IT"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510964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Text Box 2"/>
          <p:cNvSpPr txBox="1">
            <a:spLocks noChangeArrowheads="1"/>
          </p:cNvSpPr>
          <p:nvPr/>
        </p:nvSpPr>
        <p:spPr bwMode="auto">
          <a:xfrm>
            <a:off x="0" y="1557338"/>
            <a:ext cx="91440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fontAlgn="base" hangingPunct="1">
              <a:spcBef>
                <a:spcPct val="0"/>
              </a:spcBef>
              <a:spcAft>
                <a:spcPct val="0"/>
              </a:spcAft>
              <a:buFontTx/>
              <a:buNone/>
            </a:pPr>
            <a:r>
              <a:rPr lang="it-IT" altLang="it-IT" sz="4000" dirty="0">
                <a:solidFill>
                  <a:srgbClr val="000000"/>
                </a:solidFill>
                <a:latin typeface="Arial" pitchFamily="34" charset="0"/>
                <a:cs typeface="Arial" pitchFamily="34" charset="0"/>
              </a:rPr>
              <a:t>Il problema dei test comportamentali per i modelli animali di disturbi </a:t>
            </a:r>
            <a:r>
              <a:rPr lang="it-IT" altLang="it-IT" sz="4000" dirty="0" smtClean="0">
                <a:solidFill>
                  <a:srgbClr val="000000"/>
                </a:solidFill>
                <a:latin typeface="Arial" pitchFamily="34" charset="0"/>
                <a:cs typeface="Arial" pitchFamily="34" charset="0"/>
              </a:rPr>
              <a:t>umani è molto sentito in letteratura</a:t>
            </a:r>
            <a:endParaRPr lang="it-IT" altLang="it-IT" sz="4000"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10668899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920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036496"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asellaDiTesto 2"/>
          <p:cNvSpPr txBox="1"/>
          <p:nvPr/>
        </p:nvSpPr>
        <p:spPr>
          <a:xfrm>
            <a:off x="1" y="18360"/>
            <a:ext cx="9144000" cy="1077218"/>
          </a:xfrm>
          <a:prstGeom prst="rect">
            <a:avLst/>
          </a:prstGeom>
          <a:solidFill>
            <a:schemeClr val="bg1"/>
          </a:solidFill>
        </p:spPr>
        <p:txBody>
          <a:bodyPr wrap="square" rtlCol="0">
            <a:spAutoFit/>
          </a:bodyPr>
          <a:lstStyle/>
          <a:p>
            <a:pPr algn="ctr"/>
            <a:r>
              <a:rPr lang="it-IT" sz="3200" dirty="0" smtClean="0">
                <a:latin typeface="Arial" panose="020B0604020202020204" pitchFamily="34" charset="0"/>
                <a:cs typeface="Arial" panose="020B0604020202020204" pitchFamily="34" charset="0"/>
              </a:rPr>
              <a:t>Esempi di valutazioni comportamentali utilizzate nel campo della ricerca sulla depressione</a:t>
            </a:r>
            <a:endParaRPr lang="it-IT"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58134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ChangeArrowheads="1"/>
          </p:cNvSpPr>
          <p:nvPr/>
        </p:nvSpPr>
        <p:spPr bwMode="auto">
          <a:xfrm>
            <a:off x="-12700" y="333375"/>
            <a:ext cx="9144000"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fontAlgn="base" hangingPunct="1">
              <a:spcBef>
                <a:spcPct val="0"/>
              </a:spcBef>
              <a:spcAft>
                <a:spcPct val="0"/>
              </a:spcAft>
              <a:buFontTx/>
              <a:buNone/>
            </a:pPr>
            <a:r>
              <a:rPr lang="it-IT" altLang="it-IT" sz="2400" b="1">
                <a:solidFill>
                  <a:srgbClr val="000000"/>
                </a:solidFill>
                <a:latin typeface="Arial" pitchFamily="34" charset="0"/>
                <a:cs typeface="Arial" pitchFamily="34" charset="0"/>
              </a:rPr>
              <a:t>Learned helplessness</a:t>
            </a:r>
            <a:r>
              <a:rPr lang="it-IT" altLang="it-IT" sz="2400">
                <a:solidFill>
                  <a:srgbClr val="000000"/>
                </a:solidFill>
                <a:latin typeface="Arial" pitchFamily="34" charset="0"/>
                <a:cs typeface="Arial" pitchFamily="34" charset="0"/>
              </a:rPr>
              <a:t>, defines the condition of a human person or of another animal who has learned to behave helplessly, even when the opportunity is restored for it to help itself by avoiding an unpleasant or harmful circumstance to which it has been subjected. </a:t>
            </a:r>
          </a:p>
        </p:txBody>
      </p:sp>
      <p:pic>
        <p:nvPicPr>
          <p:cNvPr id="1802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550" y="2371725"/>
            <a:ext cx="4238625" cy="4486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0228" name="Rectangle 4"/>
          <p:cNvSpPr>
            <a:spLocks noChangeArrowheads="1"/>
          </p:cNvSpPr>
          <p:nvPr/>
        </p:nvSpPr>
        <p:spPr bwMode="auto">
          <a:xfrm>
            <a:off x="5435600" y="2351088"/>
            <a:ext cx="3708400" cy="393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fontAlgn="base" hangingPunct="1">
              <a:spcBef>
                <a:spcPct val="0"/>
              </a:spcBef>
              <a:spcAft>
                <a:spcPct val="0"/>
              </a:spcAft>
              <a:buFontTx/>
              <a:buNone/>
            </a:pPr>
            <a:r>
              <a:rPr lang="it-IT" altLang="it-IT" sz="1800">
                <a:solidFill>
                  <a:srgbClr val="000000"/>
                </a:solidFill>
                <a:latin typeface="Arial" pitchFamily="34" charset="0"/>
                <a:cs typeface="Arial" pitchFamily="34" charset="0"/>
              </a:rPr>
              <a:t>Put in a cage with an easy escape way, animals in the yoked groups did not attempt to escape (learned helplessness) and exhibited some behaviour typical of human depression (anhedonia) .</a:t>
            </a:r>
          </a:p>
          <a:p>
            <a:pPr algn="ctr" eaLnBrk="1" fontAlgn="base" hangingPunct="1">
              <a:spcBef>
                <a:spcPct val="0"/>
              </a:spcBef>
              <a:spcAft>
                <a:spcPct val="0"/>
              </a:spcAft>
              <a:buFontTx/>
              <a:buNone/>
            </a:pPr>
            <a:endParaRPr lang="it-IT" altLang="it-IT" sz="1800">
              <a:solidFill>
                <a:srgbClr val="000000"/>
              </a:solidFill>
              <a:latin typeface="Arial" pitchFamily="34" charset="0"/>
              <a:cs typeface="Arial" pitchFamily="34" charset="0"/>
            </a:endParaRPr>
          </a:p>
          <a:p>
            <a:pPr algn="ctr" eaLnBrk="1" fontAlgn="base" hangingPunct="1">
              <a:spcBef>
                <a:spcPct val="0"/>
              </a:spcBef>
              <a:spcAft>
                <a:spcPct val="0"/>
              </a:spcAft>
              <a:buFontTx/>
              <a:buNone/>
            </a:pPr>
            <a:r>
              <a:rPr lang="it-IT" altLang="it-IT" sz="1800">
                <a:solidFill>
                  <a:srgbClr val="000000"/>
                </a:solidFill>
                <a:latin typeface="Arial" pitchFamily="34" charset="0"/>
                <a:cs typeface="Arial" pitchFamily="34" charset="0"/>
              </a:rPr>
              <a:t>The strongest predictor of a depressive response was lack of control over the aversive stimulus. </a:t>
            </a:r>
          </a:p>
          <a:p>
            <a:pPr algn="ctr" eaLnBrk="1" fontAlgn="base" hangingPunct="1">
              <a:spcBef>
                <a:spcPct val="0"/>
              </a:spcBef>
              <a:spcAft>
                <a:spcPct val="0"/>
              </a:spcAft>
              <a:buFontTx/>
              <a:buNone/>
            </a:pPr>
            <a:endParaRPr lang="it-IT" altLang="it-IT" sz="1800">
              <a:solidFill>
                <a:srgbClr val="000000"/>
              </a:solidFill>
              <a:latin typeface="Arial" pitchFamily="34" charset="0"/>
              <a:cs typeface="Arial" pitchFamily="34" charset="0"/>
            </a:endParaRPr>
          </a:p>
          <a:p>
            <a:pPr algn="ctr" eaLnBrk="1" fontAlgn="base" hangingPunct="1">
              <a:spcBef>
                <a:spcPct val="0"/>
              </a:spcBef>
              <a:spcAft>
                <a:spcPct val="0"/>
              </a:spcAft>
              <a:buFontTx/>
              <a:buNone/>
            </a:pPr>
            <a:r>
              <a:rPr lang="it-IT" altLang="it-IT" sz="1800">
                <a:solidFill>
                  <a:srgbClr val="000000"/>
                </a:solidFill>
                <a:latin typeface="Arial" pitchFamily="34" charset="0"/>
                <a:cs typeface="Arial" pitchFamily="34" charset="0"/>
              </a:rPr>
              <a:t>Note: not all the animals in the yoked group developed learned helplessness</a:t>
            </a:r>
          </a:p>
        </p:txBody>
      </p:sp>
    </p:spTree>
    <p:extLst>
      <p:ext uri="{BB962C8B-B14F-4D97-AF65-F5344CB8AC3E}">
        <p14:creationId xmlns:p14="http://schemas.microsoft.com/office/powerpoint/2010/main" val="25481669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ChangeArrowheads="1"/>
          </p:cNvSpPr>
          <p:nvPr/>
        </p:nvSpPr>
        <p:spPr bwMode="auto">
          <a:xfrm>
            <a:off x="0" y="233363"/>
            <a:ext cx="9144000" cy="61247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fontAlgn="base" hangingPunct="1">
              <a:spcBef>
                <a:spcPct val="0"/>
              </a:spcBef>
              <a:spcAft>
                <a:spcPct val="0"/>
              </a:spcAft>
              <a:buFontTx/>
              <a:buNone/>
            </a:pPr>
            <a:r>
              <a:rPr lang="it-IT" altLang="it-IT" sz="2800" dirty="0">
                <a:solidFill>
                  <a:srgbClr val="000000"/>
                </a:solidFill>
                <a:latin typeface="Arial" pitchFamily="34" charset="0"/>
                <a:cs typeface="Arial" pitchFamily="34" charset="0"/>
              </a:rPr>
              <a:t>A major </a:t>
            </a:r>
            <a:r>
              <a:rPr lang="it-IT" altLang="it-IT" sz="2800" dirty="0" err="1">
                <a:solidFill>
                  <a:srgbClr val="000000"/>
                </a:solidFill>
                <a:latin typeface="Arial" pitchFamily="34" charset="0"/>
                <a:cs typeface="Arial" pitchFamily="34" charset="0"/>
              </a:rPr>
              <a:t>weakness</a:t>
            </a:r>
            <a:r>
              <a:rPr lang="it-IT" altLang="it-IT" sz="2800" dirty="0">
                <a:solidFill>
                  <a:srgbClr val="000000"/>
                </a:solidFill>
                <a:latin typeface="Arial" pitchFamily="34" charset="0"/>
                <a:cs typeface="Arial" pitchFamily="34" charset="0"/>
              </a:rPr>
              <a:t> of </a:t>
            </a:r>
            <a:r>
              <a:rPr lang="it-IT" altLang="it-IT" sz="2800" dirty="0" err="1">
                <a:solidFill>
                  <a:srgbClr val="000000"/>
                </a:solidFill>
                <a:latin typeface="Arial" pitchFamily="34" charset="0"/>
                <a:cs typeface="Arial" pitchFamily="34" charset="0"/>
              </a:rPr>
              <a:t>all</a:t>
            </a:r>
            <a:r>
              <a:rPr lang="it-IT" altLang="it-IT" sz="2800" dirty="0">
                <a:solidFill>
                  <a:srgbClr val="000000"/>
                </a:solidFill>
                <a:latin typeface="Arial" pitchFamily="34" charset="0"/>
                <a:cs typeface="Arial" pitchFamily="34" charset="0"/>
              </a:rPr>
              <a:t> </a:t>
            </a:r>
            <a:r>
              <a:rPr lang="it-IT" altLang="it-IT" sz="2800" dirty="0" err="1">
                <a:solidFill>
                  <a:srgbClr val="000000"/>
                </a:solidFill>
                <a:latin typeface="Arial" pitchFamily="34" charset="0"/>
                <a:cs typeface="Arial" pitchFamily="34" charset="0"/>
              </a:rPr>
              <a:t>three</a:t>
            </a:r>
            <a:r>
              <a:rPr lang="it-IT" altLang="it-IT" sz="2800" dirty="0">
                <a:solidFill>
                  <a:srgbClr val="000000"/>
                </a:solidFill>
                <a:latin typeface="Arial" pitchFamily="34" charset="0"/>
                <a:cs typeface="Arial" pitchFamily="34" charset="0"/>
              </a:rPr>
              <a:t> </a:t>
            </a:r>
            <a:r>
              <a:rPr lang="it-IT" altLang="it-IT" sz="2800" dirty="0" err="1">
                <a:solidFill>
                  <a:srgbClr val="000000"/>
                </a:solidFill>
                <a:latin typeface="Arial" pitchFamily="34" charset="0"/>
                <a:cs typeface="Arial" pitchFamily="34" charset="0"/>
              </a:rPr>
              <a:t>tests</a:t>
            </a:r>
            <a:r>
              <a:rPr lang="it-IT" altLang="it-IT" sz="2800" dirty="0">
                <a:solidFill>
                  <a:srgbClr val="000000"/>
                </a:solidFill>
                <a:latin typeface="Arial" pitchFamily="34" charset="0"/>
                <a:cs typeface="Arial" pitchFamily="34" charset="0"/>
              </a:rPr>
              <a:t> (</a:t>
            </a:r>
            <a:r>
              <a:rPr lang="it-IT" altLang="it-IT" sz="2800" dirty="0" err="1">
                <a:solidFill>
                  <a:srgbClr val="000000"/>
                </a:solidFill>
                <a:latin typeface="Arial" pitchFamily="34" charset="0"/>
                <a:cs typeface="Arial" pitchFamily="34" charset="0"/>
              </a:rPr>
              <a:t>forced</a:t>
            </a:r>
            <a:r>
              <a:rPr lang="it-IT" altLang="it-IT" sz="2800" dirty="0">
                <a:solidFill>
                  <a:srgbClr val="000000"/>
                </a:solidFill>
                <a:latin typeface="Arial" pitchFamily="34" charset="0"/>
                <a:cs typeface="Arial" pitchFamily="34" charset="0"/>
              </a:rPr>
              <a:t> </a:t>
            </a:r>
            <a:r>
              <a:rPr lang="it-IT" altLang="it-IT" sz="2800" dirty="0" err="1">
                <a:solidFill>
                  <a:srgbClr val="000000"/>
                </a:solidFill>
                <a:latin typeface="Arial" pitchFamily="34" charset="0"/>
                <a:cs typeface="Arial" pitchFamily="34" charset="0"/>
              </a:rPr>
              <a:t>swimming</a:t>
            </a:r>
            <a:r>
              <a:rPr lang="it-IT" altLang="it-IT" sz="2800" dirty="0">
                <a:solidFill>
                  <a:srgbClr val="000000"/>
                </a:solidFill>
                <a:latin typeface="Arial" pitchFamily="34" charset="0"/>
                <a:cs typeface="Arial" pitchFamily="34" charset="0"/>
              </a:rPr>
              <a:t>, </a:t>
            </a:r>
            <a:r>
              <a:rPr lang="it-IT" altLang="it-IT" sz="2800" dirty="0" err="1">
                <a:solidFill>
                  <a:srgbClr val="000000"/>
                </a:solidFill>
                <a:latin typeface="Arial" pitchFamily="34" charset="0"/>
                <a:cs typeface="Arial" pitchFamily="34" charset="0"/>
              </a:rPr>
              <a:t>tail</a:t>
            </a:r>
            <a:r>
              <a:rPr lang="it-IT" altLang="it-IT" sz="2800" dirty="0">
                <a:solidFill>
                  <a:srgbClr val="000000"/>
                </a:solidFill>
                <a:latin typeface="Arial" pitchFamily="34" charset="0"/>
                <a:cs typeface="Arial" pitchFamily="34" charset="0"/>
              </a:rPr>
              <a:t> </a:t>
            </a:r>
            <a:r>
              <a:rPr lang="it-IT" altLang="it-IT" sz="2800" dirty="0" err="1">
                <a:solidFill>
                  <a:srgbClr val="000000"/>
                </a:solidFill>
                <a:latin typeface="Arial" pitchFamily="34" charset="0"/>
                <a:cs typeface="Arial" pitchFamily="34" charset="0"/>
              </a:rPr>
              <a:t>suspension</a:t>
            </a:r>
            <a:r>
              <a:rPr lang="it-IT" altLang="it-IT" sz="2800" dirty="0">
                <a:solidFill>
                  <a:srgbClr val="000000"/>
                </a:solidFill>
                <a:latin typeface="Arial" pitchFamily="34" charset="0"/>
                <a:cs typeface="Arial" pitchFamily="34" charset="0"/>
              </a:rPr>
              <a:t> and </a:t>
            </a:r>
            <a:r>
              <a:rPr lang="it-IT" altLang="it-IT" sz="2800" dirty="0" err="1">
                <a:solidFill>
                  <a:srgbClr val="000000"/>
                </a:solidFill>
                <a:latin typeface="Arial" pitchFamily="34" charset="0"/>
                <a:cs typeface="Arial" pitchFamily="34" charset="0"/>
              </a:rPr>
              <a:t>learned</a:t>
            </a:r>
            <a:r>
              <a:rPr lang="it-IT" altLang="it-IT" sz="2800" dirty="0">
                <a:solidFill>
                  <a:srgbClr val="000000"/>
                </a:solidFill>
                <a:latin typeface="Arial" pitchFamily="34" charset="0"/>
                <a:cs typeface="Arial" pitchFamily="34" charset="0"/>
              </a:rPr>
              <a:t> </a:t>
            </a:r>
            <a:r>
              <a:rPr lang="it-IT" altLang="it-IT" sz="2800" dirty="0" err="1">
                <a:solidFill>
                  <a:srgbClr val="000000"/>
                </a:solidFill>
                <a:latin typeface="Arial" pitchFamily="34" charset="0"/>
                <a:cs typeface="Arial" pitchFamily="34" charset="0"/>
              </a:rPr>
              <a:t>helplessness</a:t>
            </a:r>
            <a:r>
              <a:rPr lang="it-IT" altLang="it-IT" sz="2800" dirty="0">
                <a:solidFill>
                  <a:srgbClr val="000000"/>
                </a:solidFill>
                <a:latin typeface="Arial" pitchFamily="34" charset="0"/>
                <a:cs typeface="Arial" pitchFamily="34" charset="0"/>
              </a:rPr>
              <a:t>) </a:t>
            </a:r>
            <a:r>
              <a:rPr lang="it-IT" altLang="it-IT" sz="2800" dirty="0" err="1">
                <a:solidFill>
                  <a:srgbClr val="000000"/>
                </a:solidFill>
                <a:latin typeface="Arial" pitchFamily="34" charset="0"/>
                <a:cs typeface="Arial" pitchFamily="34" charset="0"/>
              </a:rPr>
              <a:t>is</a:t>
            </a:r>
            <a:r>
              <a:rPr lang="it-IT" altLang="it-IT" sz="2800" dirty="0">
                <a:solidFill>
                  <a:srgbClr val="000000"/>
                </a:solidFill>
                <a:latin typeface="Arial" pitchFamily="34" charset="0"/>
                <a:cs typeface="Arial" pitchFamily="34" charset="0"/>
              </a:rPr>
              <a:t> </a:t>
            </a:r>
            <a:r>
              <a:rPr lang="it-IT" altLang="it-IT" sz="2800" dirty="0" err="1">
                <a:solidFill>
                  <a:srgbClr val="000000"/>
                </a:solidFill>
                <a:latin typeface="Arial" pitchFamily="34" charset="0"/>
                <a:cs typeface="Arial" pitchFamily="34" charset="0"/>
              </a:rPr>
              <a:t>that</a:t>
            </a:r>
            <a:r>
              <a:rPr lang="it-IT" altLang="it-IT" sz="2800" dirty="0">
                <a:solidFill>
                  <a:srgbClr val="000000"/>
                </a:solidFill>
                <a:latin typeface="Arial" pitchFamily="34" charset="0"/>
                <a:cs typeface="Arial" pitchFamily="34" charset="0"/>
              </a:rPr>
              <a:t> </a:t>
            </a:r>
            <a:r>
              <a:rPr lang="it-IT" altLang="it-IT" sz="2800" dirty="0" err="1">
                <a:solidFill>
                  <a:srgbClr val="000000"/>
                </a:solidFill>
                <a:latin typeface="Arial" pitchFamily="34" charset="0"/>
                <a:cs typeface="Arial" pitchFamily="34" charset="0"/>
              </a:rPr>
              <a:t>they</a:t>
            </a:r>
            <a:r>
              <a:rPr lang="it-IT" altLang="it-IT" sz="2800" dirty="0">
                <a:solidFill>
                  <a:srgbClr val="000000"/>
                </a:solidFill>
                <a:latin typeface="Arial" pitchFamily="34" charset="0"/>
                <a:cs typeface="Arial" pitchFamily="34" charset="0"/>
              </a:rPr>
              <a:t> involve short-</a:t>
            </a:r>
            <a:r>
              <a:rPr lang="it-IT" altLang="it-IT" sz="2800" dirty="0" err="1">
                <a:solidFill>
                  <a:srgbClr val="000000"/>
                </a:solidFill>
                <a:latin typeface="Arial" pitchFamily="34" charset="0"/>
                <a:cs typeface="Arial" pitchFamily="34" charset="0"/>
              </a:rPr>
              <a:t>term</a:t>
            </a:r>
            <a:r>
              <a:rPr lang="it-IT" altLang="it-IT" sz="2800" dirty="0">
                <a:solidFill>
                  <a:srgbClr val="000000"/>
                </a:solidFill>
                <a:latin typeface="Arial" pitchFamily="34" charset="0"/>
                <a:cs typeface="Arial" pitchFamily="34" charset="0"/>
              </a:rPr>
              <a:t> stress </a:t>
            </a:r>
            <a:r>
              <a:rPr lang="it-IT" altLang="it-IT" sz="2800" dirty="0" err="1">
                <a:solidFill>
                  <a:srgbClr val="000000"/>
                </a:solidFill>
                <a:latin typeface="Arial" pitchFamily="34" charset="0"/>
                <a:cs typeface="Arial" pitchFamily="34" charset="0"/>
              </a:rPr>
              <a:t>applied</a:t>
            </a:r>
            <a:r>
              <a:rPr lang="it-IT" altLang="it-IT" sz="2800" dirty="0">
                <a:solidFill>
                  <a:srgbClr val="000000"/>
                </a:solidFill>
                <a:latin typeface="Arial" pitchFamily="34" charset="0"/>
                <a:cs typeface="Arial" pitchFamily="34" charset="0"/>
              </a:rPr>
              <a:t> to </a:t>
            </a:r>
            <a:r>
              <a:rPr lang="it-IT" altLang="it-IT" sz="2800" dirty="0" err="1">
                <a:solidFill>
                  <a:srgbClr val="000000"/>
                </a:solidFill>
                <a:latin typeface="Arial" pitchFamily="34" charset="0"/>
                <a:cs typeface="Arial" pitchFamily="34" charset="0"/>
              </a:rPr>
              <a:t>normal</a:t>
            </a:r>
            <a:r>
              <a:rPr lang="it-IT" altLang="it-IT" sz="2800" dirty="0">
                <a:solidFill>
                  <a:srgbClr val="000000"/>
                </a:solidFill>
                <a:latin typeface="Arial" pitchFamily="34" charset="0"/>
                <a:cs typeface="Arial" pitchFamily="34" charset="0"/>
              </a:rPr>
              <a:t> </a:t>
            </a:r>
            <a:r>
              <a:rPr lang="it-IT" altLang="it-IT" sz="2800" dirty="0" err="1">
                <a:solidFill>
                  <a:srgbClr val="000000"/>
                </a:solidFill>
                <a:latin typeface="Arial" pitchFamily="34" charset="0"/>
                <a:cs typeface="Arial" pitchFamily="34" charset="0"/>
              </a:rPr>
              <a:t>rodents</a:t>
            </a:r>
            <a:r>
              <a:rPr lang="it-IT" altLang="it-IT" sz="2800" dirty="0">
                <a:solidFill>
                  <a:srgbClr val="000000"/>
                </a:solidFill>
                <a:latin typeface="Arial" pitchFamily="34" charset="0"/>
                <a:cs typeface="Arial" pitchFamily="34" charset="0"/>
              </a:rPr>
              <a:t>, </a:t>
            </a:r>
            <a:r>
              <a:rPr lang="it-IT" altLang="it-IT" sz="2800" dirty="0" err="1">
                <a:solidFill>
                  <a:srgbClr val="000000"/>
                </a:solidFill>
                <a:latin typeface="Arial" pitchFamily="34" charset="0"/>
                <a:cs typeface="Arial" pitchFamily="34" charset="0"/>
              </a:rPr>
              <a:t>which</a:t>
            </a:r>
            <a:r>
              <a:rPr lang="it-IT" altLang="it-IT" sz="2800" dirty="0">
                <a:solidFill>
                  <a:srgbClr val="000000"/>
                </a:solidFill>
                <a:latin typeface="Arial" pitchFamily="34" charset="0"/>
                <a:cs typeface="Arial" pitchFamily="34" charset="0"/>
              </a:rPr>
              <a:t> </a:t>
            </a:r>
            <a:r>
              <a:rPr lang="it-IT" altLang="it-IT" sz="2800" dirty="0" err="1">
                <a:solidFill>
                  <a:srgbClr val="000000"/>
                </a:solidFill>
                <a:latin typeface="Arial" pitchFamily="34" charset="0"/>
                <a:cs typeface="Arial" pitchFamily="34" charset="0"/>
              </a:rPr>
              <a:t>is</a:t>
            </a:r>
            <a:r>
              <a:rPr lang="it-IT" altLang="it-IT" sz="2800" dirty="0">
                <a:solidFill>
                  <a:srgbClr val="000000"/>
                </a:solidFill>
                <a:latin typeface="Arial" pitchFamily="34" charset="0"/>
                <a:cs typeface="Arial" pitchFamily="34" charset="0"/>
              </a:rPr>
              <a:t> </a:t>
            </a:r>
            <a:r>
              <a:rPr lang="it-IT" altLang="it-IT" sz="2800" b="1" dirty="0" err="1">
                <a:solidFill>
                  <a:srgbClr val="000000"/>
                </a:solidFill>
                <a:latin typeface="Arial" pitchFamily="34" charset="0"/>
                <a:cs typeface="Arial" pitchFamily="34" charset="0"/>
              </a:rPr>
              <a:t>very</a:t>
            </a:r>
            <a:r>
              <a:rPr lang="it-IT" altLang="it-IT" sz="2800" b="1" dirty="0">
                <a:solidFill>
                  <a:srgbClr val="000000"/>
                </a:solidFill>
                <a:latin typeface="Arial" pitchFamily="34" charset="0"/>
                <a:cs typeface="Arial" pitchFamily="34" charset="0"/>
              </a:rPr>
              <a:t> </a:t>
            </a:r>
            <a:r>
              <a:rPr lang="it-IT" altLang="it-IT" sz="2800" b="1" dirty="0" err="1">
                <a:solidFill>
                  <a:srgbClr val="000000"/>
                </a:solidFill>
                <a:latin typeface="Arial" pitchFamily="34" charset="0"/>
                <a:cs typeface="Arial" pitchFamily="34" charset="0"/>
              </a:rPr>
              <a:t>different</a:t>
            </a:r>
            <a:r>
              <a:rPr lang="it-IT" altLang="it-IT" sz="2800" b="1" dirty="0">
                <a:solidFill>
                  <a:srgbClr val="000000"/>
                </a:solidFill>
                <a:latin typeface="Arial" pitchFamily="34" charset="0"/>
                <a:cs typeface="Arial" pitchFamily="34" charset="0"/>
              </a:rPr>
              <a:t> from human </a:t>
            </a:r>
            <a:r>
              <a:rPr lang="it-IT" altLang="it-IT" sz="2800" b="1" dirty="0" err="1">
                <a:solidFill>
                  <a:srgbClr val="000000"/>
                </a:solidFill>
                <a:latin typeface="Arial" pitchFamily="34" charset="0"/>
                <a:cs typeface="Arial" pitchFamily="34" charset="0"/>
              </a:rPr>
              <a:t>depression</a:t>
            </a:r>
            <a:r>
              <a:rPr lang="it-IT" altLang="it-IT" sz="2800" b="1" dirty="0">
                <a:solidFill>
                  <a:srgbClr val="000000"/>
                </a:solidFill>
                <a:latin typeface="Arial" pitchFamily="34" charset="0"/>
                <a:cs typeface="Arial" pitchFamily="34" charset="0"/>
              </a:rPr>
              <a:t>, in </a:t>
            </a:r>
            <a:r>
              <a:rPr lang="it-IT" altLang="it-IT" sz="2800" b="1" dirty="0" err="1">
                <a:solidFill>
                  <a:srgbClr val="000000"/>
                </a:solidFill>
                <a:latin typeface="Arial" pitchFamily="34" charset="0"/>
                <a:cs typeface="Arial" pitchFamily="34" charset="0"/>
              </a:rPr>
              <a:t>which</a:t>
            </a:r>
            <a:r>
              <a:rPr lang="it-IT" altLang="it-IT" sz="2800" b="1" dirty="0">
                <a:solidFill>
                  <a:srgbClr val="000000"/>
                </a:solidFill>
                <a:latin typeface="Arial" pitchFamily="34" charset="0"/>
                <a:cs typeface="Arial" pitchFamily="34" charset="0"/>
              </a:rPr>
              <a:t> an </a:t>
            </a:r>
            <a:r>
              <a:rPr lang="it-IT" altLang="it-IT" sz="2800" b="1" dirty="0" err="1">
                <a:solidFill>
                  <a:srgbClr val="000000"/>
                </a:solidFill>
                <a:latin typeface="Arial" pitchFamily="34" charset="0"/>
                <a:cs typeface="Arial" pitchFamily="34" charset="0"/>
              </a:rPr>
              <a:t>underlying</a:t>
            </a:r>
            <a:r>
              <a:rPr lang="it-IT" altLang="it-IT" sz="2800" b="1" dirty="0">
                <a:solidFill>
                  <a:srgbClr val="000000"/>
                </a:solidFill>
                <a:latin typeface="Arial" pitchFamily="34" charset="0"/>
                <a:cs typeface="Arial" pitchFamily="34" charset="0"/>
              </a:rPr>
              <a:t> </a:t>
            </a:r>
            <a:r>
              <a:rPr lang="it-IT" altLang="it-IT" sz="2800" b="1" dirty="0" err="1">
                <a:solidFill>
                  <a:srgbClr val="000000"/>
                </a:solidFill>
                <a:latin typeface="Arial" pitchFamily="34" charset="0"/>
                <a:cs typeface="Arial" pitchFamily="34" charset="0"/>
              </a:rPr>
              <a:t>genetic</a:t>
            </a:r>
            <a:r>
              <a:rPr lang="it-IT" altLang="it-IT" sz="2800" b="1" dirty="0">
                <a:solidFill>
                  <a:srgbClr val="000000"/>
                </a:solidFill>
                <a:latin typeface="Arial" pitchFamily="34" charset="0"/>
                <a:cs typeface="Arial" pitchFamily="34" charset="0"/>
              </a:rPr>
              <a:t> </a:t>
            </a:r>
            <a:r>
              <a:rPr lang="it-IT" altLang="it-IT" sz="2800" b="1" dirty="0" err="1">
                <a:solidFill>
                  <a:srgbClr val="000000"/>
                </a:solidFill>
                <a:latin typeface="Arial" pitchFamily="34" charset="0"/>
                <a:cs typeface="Arial" pitchFamily="34" charset="0"/>
              </a:rPr>
              <a:t>vulnerability</a:t>
            </a:r>
            <a:r>
              <a:rPr lang="it-IT" altLang="it-IT" sz="2800" b="1" dirty="0">
                <a:solidFill>
                  <a:srgbClr val="000000"/>
                </a:solidFill>
                <a:latin typeface="Arial" pitchFamily="34" charset="0"/>
                <a:cs typeface="Arial" pitchFamily="34" charset="0"/>
              </a:rPr>
              <a:t> </a:t>
            </a:r>
            <a:r>
              <a:rPr lang="it-IT" altLang="it-IT" sz="2800" b="1" dirty="0" err="1">
                <a:solidFill>
                  <a:srgbClr val="000000"/>
                </a:solidFill>
                <a:latin typeface="Arial" pitchFamily="34" charset="0"/>
                <a:cs typeface="Arial" pitchFamily="34" charset="0"/>
              </a:rPr>
              <a:t>combines</a:t>
            </a:r>
            <a:r>
              <a:rPr lang="it-IT" altLang="it-IT" sz="2800" b="1" dirty="0">
                <a:solidFill>
                  <a:srgbClr val="000000"/>
                </a:solidFill>
                <a:latin typeface="Arial" pitchFamily="34" charset="0"/>
                <a:cs typeface="Arial" pitchFamily="34" charset="0"/>
              </a:rPr>
              <a:t> with </a:t>
            </a:r>
            <a:r>
              <a:rPr lang="it-IT" altLang="it-IT" sz="2800" b="1" dirty="0" err="1">
                <a:solidFill>
                  <a:srgbClr val="000000"/>
                </a:solidFill>
                <a:latin typeface="Arial" pitchFamily="34" charset="0"/>
                <a:cs typeface="Arial" pitchFamily="34" charset="0"/>
              </a:rPr>
              <a:t>stochastic</a:t>
            </a:r>
            <a:r>
              <a:rPr lang="it-IT" altLang="it-IT" sz="2800" b="1" dirty="0">
                <a:solidFill>
                  <a:srgbClr val="000000"/>
                </a:solidFill>
                <a:latin typeface="Arial" pitchFamily="34" charset="0"/>
                <a:cs typeface="Arial" pitchFamily="34" charset="0"/>
              </a:rPr>
              <a:t> and </a:t>
            </a:r>
            <a:r>
              <a:rPr lang="it-IT" altLang="it-IT" sz="2800" b="1" dirty="0" err="1">
                <a:solidFill>
                  <a:srgbClr val="000000"/>
                </a:solidFill>
                <a:latin typeface="Arial" pitchFamily="34" charset="0"/>
                <a:cs typeface="Arial" pitchFamily="34" charset="0"/>
              </a:rPr>
              <a:t>chronic</a:t>
            </a:r>
            <a:r>
              <a:rPr lang="it-IT" altLang="it-IT" sz="2800" b="1" dirty="0">
                <a:solidFill>
                  <a:srgbClr val="000000"/>
                </a:solidFill>
                <a:latin typeface="Arial" pitchFamily="34" charset="0"/>
                <a:cs typeface="Arial" pitchFamily="34" charset="0"/>
              </a:rPr>
              <a:t> </a:t>
            </a:r>
            <a:r>
              <a:rPr lang="it-IT" altLang="it-IT" sz="2800" b="1" dirty="0" err="1">
                <a:solidFill>
                  <a:srgbClr val="000000"/>
                </a:solidFill>
                <a:latin typeface="Arial" pitchFamily="34" charset="0"/>
                <a:cs typeface="Arial" pitchFamily="34" charset="0"/>
              </a:rPr>
              <a:t>environmental</a:t>
            </a:r>
            <a:r>
              <a:rPr lang="it-IT" altLang="it-IT" sz="2800" b="1" dirty="0">
                <a:solidFill>
                  <a:srgbClr val="000000"/>
                </a:solidFill>
                <a:latin typeface="Arial" pitchFamily="34" charset="0"/>
                <a:cs typeface="Arial" pitchFamily="34" charset="0"/>
              </a:rPr>
              <a:t> </a:t>
            </a:r>
            <a:r>
              <a:rPr lang="it-IT" altLang="it-IT" sz="2800" b="1" dirty="0" err="1">
                <a:solidFill>
                  <a:srgbClr val="000000"/>
                </a:solidFill>
                <a:latin typeface="Arial" pitchFamily="34" charset="0"/>
                <a:cs typeface="Arial" pitchFamily="34" charset="0"/>
              </a:rPr>
              <a:t>exposures</a:t>
            </a:r>
            <a:r>
              <a:rPr lang="it-IT" altLang="it-IT" sz="2800" b="1" dirty="0">
                <a:solidFill>
                  <a:srgbClr val="000000"/>
                </a:solidFill>
                <a:latin typeface="Arial" pitchFamily="34" charset="0"/>
                <a:cs typeface="Arial" pitchFamily="34" charset="0"/>
              </a:rPr>
              <a:t> to produce long-</a:t>
            </a:r>
            <a:r>
              <a:rPr lang="it-IT" altLang="it-IT" sz="2800" b="1" dirty="0" err="1">
                <a:solidFill>
                  <a:srgbClr val="000000"/>
                </a:solidFill>
                <a:latin typeface="Arial" pitchFamily="34" charset="0"/>
                <a:cs typeface="Arial" pitchFamily="34" charset="0"/>
              </a:rPr>
              <a:t>lasting</a:t>
            </a:r>
            <a:r>
              <a:rPr lang="it-IT" altLang="it-IT" sz="2800" b="1" dirty="0">
                <a:solidFill>
                  <a:srgbClr val="000000"/>
                </a:solidFill>
                <a:latin typeface="Arial" pitchFamily="34" charset="0"/>
                <a:cs typeface="Arial" pitchFamily="34" charset="0"/>
              </a:rPr>
              <a:t> </a:t>
            </a:r>
            <a:r>
              <a:rPr lang="it-IT" altLang="it-IT" sz="2800" b="1" dirty="0" err="1">
                <a:solidFill>
                  <a:srgbClr val="000000"/>
                </a:solidFill>
                <a:latin typeface="Arial" pitchFamily="34" charset="0"/>
                <a:cs typeface="Arial" pitchFamily="34" charset="0"/>
              </a:rPr>
              <a:t>behavioral</a:t>
            </a:r>
            <a:r>
              <a:rPr lang="it-IT" altLang="it-IT" sz="2800" b="1" dirty="0">
                <a:solidFill>
                  <a:srgbClr val="000000"/>
                </a:solidFill>
                <a:latin typeface="Arial" pitchFamily="34" charset="0"/>
                <a:cs typeface="Arial" pitchFamily="34" charset="0"/>
              </a:rPr>
              <a:t> </a:t>
            </a:r>
            <a:r>
              <a:rPr lang="it-IT" altLang="it-IT" sz="2800" b="1" dirty="0" err="1">
                <a:solidFill>
                  <a:srgbClr val="000000"/>
                </a:solidFill>
                <a:latin typeface="Arial" pitchFamily="34" charset="0"/>
                <a:cs typeface="Arial" pitchFamily="34" charset="0"/>
              </a:rPr>
              <a:t>pathology</a:t>
            </a:r>
            <a:r>
              <a:rPr lang="it-IT" altLang="it-IT" sz="2800" dirty="0">
                <a:solidFill>
                  <a:srgbClr val="000000"/>
                </a:solidFill>
                <a:latin typeface="Arial" pitchFamily="34" charset="0"/>
                <a:cs typeface="Arial" pitchFamily="34" charset="0"/>
              </a:rPr>
              <a:t>. </a:t>
            </a:r>
          </a:p>
          <a:p>
            <a:pPr algn="ctr" eaLnBrk="1" fontAlgn="base" hangingPunct="1">
              <a:spcBef>
                <a:spcPct val="0"/>
              </a:spcBef>
              <a:spcAft>
                <a:spcPct val="0"/>
              </a:spcAft>
              <a:buFontTx/>
              <a:buNone/>
            </a:pPr>
            <a:endParaRPr lang="it-IT" altLang="it-IT" sz="2800" dirty="0">
              <a:solidFill>
                <a:srgbClr val="000000"/>
              </a:solidFill>
              <a:latin typeface="Arial" pitchFamily="34" charset="0"/>
              <a:cs typeface="Arial" pitchFamily="34" charset="0"/>
            </a:endParaRPr>
          </a:p>
          <a:p>
            <a:pPr algn="ctr" eaLnBrk="1" fontAlgn="base" hangingPunct="1">
              <a:spcBef>
                <a:spcPct val="0"/>
              </a:spcBef>
              <a:spcAft>
                <a:spcPct val="0"/>
              </a:spcAft>
              <a:buFontTx/>
              <a:buNone/>
            </a:pPr>
            <a:r>
              <a:rPr lang="it-IT" altLang="it-IT" sz="2800" dirty="0" err="1">
                <a:solidFill>
                  <a:srgbClr val="000000"/>
                </a:solidFill>
                <a:latin typeface="Arial" pitchFamily="34" charset="0"/>
                <a:cs typeface="Arial" pitchFamily="34" charset="0"/>
              </a:rPr>
              <a:t>Similarly</a:t>
            </a:r>
            <a:r>
              <a:rPr lang="it-IT" altLang="it-IT" sz="2800" dirty="0">
                <a:solidFill>
                  <a:srgbClr val="000000"/>
                </a:solidFill>
                <a:latin typeface="Arial" pitchFamily="34" charset="0"/>
                <a:cs typeface="Arial" pitchFamily="34" charset="0"/>
              </a:rPr>
              <a:t>, the </a:t>
            </a:r>
            <a:r>
              <a:rPr lang="it-IT" altLang="it-IT" sz="2800" dirty="0" err="1">
                <a:solidFill>
                  <a:srgbClr val="000000"/>
                </a:solidFill>
                <a:latin typeface="Arial" pitchFamily="34" charset="0"/>
                <a:cs typeface="Arial" pitchFamily="34" charset="0"/>
              </a:rPr>
              <a:t>ability</a:t>
            </a:r>
            <a:r>
              <a:rPr lang="it-IT" altLang="it-IT" sz="2800" dirty="0">
                <a:solidFill>
                  <a:srgbClr val="000000"/>
                </a:solidFill>
                <a:latin typeface="Arial" pitchFamily="34" charset="0"/>
                <a:cs typeface="Arial" pitchFamily="34" charset="0"/>
              </a:rPr>
              <a:t> of </a:t>
            </a:r>
            <a:r>
              <a:rPr lang="it-IT" altLang="it-IT" sz="2800" dirty="0" err="1">
                <a:solidFill>
                  <a:srgbClr val="000000"/>
                </a:solidFill>
                <a:latin typeface="Arial" pitchFamily="34" charset="0"/>
                <a:cs typeface="Arial" pitchFamily="34" charset="0"/>
              </a:rPr>
              <a:t>antidepressants</a:t>
            </a:r>
            <a:r>
              <a:rPr lang="it-IT" altLang="it-IT" sz="2800" dirty="0">
                <a:solidFill>
                  <a:srgbClr val="000000"/>
                </a:solidFill>
                <a:latin typeface="Arial" pitchFamily="34" charset="0"/>
                <a:cs typeface="Arial" pitchFamily="34" charset="0"/>
              </a:rPr>
              <a:t> to produce a </a:t>
            </a:r>
            <a:r>
              <a:rPr lang="it-IT" altLang="it-IT" sz="2800" dirty="0" err="1">
                <a:solidFill>
                  <a:srgbClr val="000000"/>
                </a:solidFill>
                <a:latin typeface="Arial" pitchFamily="34" charset="0"/>
                <a:cs typeface="Arial" pitchFamily="34" charset="0"/>
              </a:rPr>
              <a:t>rapid</a:t>
            </a:r>
            <a:r>
              <a:rPr lang="it-IT" altLang="it-IT" sz="2800" dirty="0">
                <a:solidFill>
                  <a:srgbClr val="000000"/>
                </a:solidFill>
                <a:latin typeface="Arial" pitchFamily="34" charset="0"/>
                <a:cs typeface="Arial" pitchFamily="34" charset="0"/>
              </a:rPr>
              <a:t> </a:t>
            </a:r>
            <a:r>
              <a:rPr lang="it-IT" altLang="it-IT" sz="2800" dirty="0" err="1">
                <a:solidFill>
                  <a:srgbClr val="000000"/>
                </a:solidFill>
                <a:latin typeface="Arial" pitchFamily="34" charset="0"/>
                <a:cs typeface="Arial" pitchFamily="34" charset="0"/>
              </a:rPr>
              <a:t>response</a:t>
            </a:r>
            <a:r>
              <a:rPr lang="it-IT" altLang="it-IT" sz="2800" dirty="0">
                <a:solidFill>
                  <a:srgbClr val="000000"/>
                </a:solidFill>
                <a:latin typeface="Arial" pitchFamily="34" charset="0"/>
                <a:cs typeface="Arial" pitchFamily="34" charset="0"/>
              </a:rPr>
              <a:t> </a:t>
            </a:r>
            <a:r>
              <a:rPr lang="it-IT" altLang="it-IT" sz="2800" dirty="0" err="1">
                <a:solidFill>
                  <a:srgbClr val="000000"/>
                </a:solidFill>
                <a:latin typeface="Arial" pitchFamily="34" charset="0"/>
                <a:cs typeface="Arial" pitchFamily="34" charset="0"/>
              </a:rPr>
              <a:t>after</a:t>
            </a:r>
            <a:r>
              <a:rPr lang="it-IT" altLang="it-IT" sz="2800" dirty="0">
                <a:solidFill>
                  <a:srgbClr val="000000"/>
                </a:solidFill>
                <a:latin typeface="Arial" pitchFamily="34" charset="0"/>
                <a:cs typeface="Arial" pitchFamily="34" charset="0"/>
              </a:rPr>
              <a:t> single </a:t>
            </a:r>
            <a:r>
              <a:rPr lang="it-IT" altLang="it-IT" sz="2800" dirty="0" err="1">
                <a:solidFill>
                  <a:srgbClr val="000000"/>
                </a:solidFill>
                <a:latin typeface="Arial" pitchFamily="34" charset="0"/>
                <a:cs typeface="Arial" pitchFamily="34" charset="0"/>
              </a:rPr>
              <a:t>doses</a:t>
            </a:r>
            <a:r>
              <a:rPr lang="it-IT" altLang="it-IT" sz="2800" dirty="0">
                <a:solidFill>
                  <a:srgbClr val="000000"/>
                </a:solidFill>
                <a:latin typeface="Arial" pitchFamily="34" charset="0"/>
                <a:cs typeface="Arial" pitchFamily="34" charset="0"/>
              </a:rPr>
              <a:t> in </a:t>
            </a:r>
            <a:r>
              <a:rPr lang="it-IT" altLang="it-IT" sz="2800" dirty="0" err="1">
                <a:solidFill>
                  <a:srgbClr val="000000"/>
                </a:solidFill>
                <a:latin typeface="Arial" pitchFamily="34" charset="0"/>
                <a:cs typeface="Arial" pitchFamily="34" charset="0"/>
              </a:rPr>
              <a:t>these</a:t>
            </a:r>
            <a:r>
              <a:rPr lang="it-IT" altLang="it-IT" sz="2800" dirty="0">
                <a:solidFill>
                  <a:srgbClr val="000000"/>
                </a:solidFill>
                <a:latin typeface="Arial" pitchFamily="34" charset="0"/>
                <a:cs typeface="Arial" pitchFamily="34" charset="0"/>
              </a:rPr>
              <a:t> </a:t>
            </a:r>
            <a:r>
              <a:rPr lang="it-IT" altLang="it-IT" sz="2800" dirty="0" err="1">
                <a:solidFill>
                  <a:srgbClr val="000000"/>
                </a:solidFill>
                <a:latin typeface="Arial" pitchFamily="34" charset="0"/>
                <a:cs typeface="Arial" pitchFamily="34" charset="0"/>
              </a:rPr>
              <a:t>tests</a:t>
            </a:r>
            <a:r>
              <a:rPr lang="it-IT" altLang="it-IT" sz="2800" dirty="0">
                <a:solidFill>
                  <a:srgbClr val="000000"/>
                </a:solidFill>
                <a:latin typeface="Arial" pitchFamily="34" charset="0"/>
                <a:cs typeface="Arial" pitchFamily="34" charset="0"/>
              </a:rPr>
              <a:t> </a:t>
            </a:r>
            <a:r>
              <a:rPr lang="it-IT" altLang="it-IT" sz="2800" dirty="0" err="1">
                <a:solidFill>
                  <a:srgbClr val="000000"/>
                </a:solidFill>
                <a:latin typeface="Arial" pitchFamily="34" charset="0"/>
                <a:cs typeface="Arial" pitchFamily="34" charset="0"/>
              </a:rPr>
              <a:t>contrasts</a:t>
            </a:r>
            <a:r>
              <a:rPr lang="it-IT" altLang="it-IT" sz="2800" dirty="0">
                <a:solidFill>
                  <a:srgbClr val="000000"/>
                </a:solidFill>
                <a:latin typeface="Arial" pitchFamily="34" charset="0"/>
                <a:cs typeface="Arial" pitchFamily="34" charset="0"/>
              </a:rPr>
              <a:t> </a:t>
            </a:r>
            <a:r>
              <a:rPr lang="it-IT" altLang="it-IT" sz="2800" dirty="0" err="1">
                <a:solidFill>
                  <a:srgbClr val="000000"/>
                </a:solidFill>
                <a:latin typeface="Arial" pitchFamily="34" charset="0"/>
                <a:cs typeface="Arial" pitchFamily="34" charset="0"/>
              </a:rPr>
              <a:t>markedly</a:t>
            </a:r>
            <a:r>
              <a:rPr lang="it-IT" altLang="it-IT" sz="2800" dirty="0">
                <a:solidFill>
                  <a:srgbClr val="000000"/>
                </a:solidFill>
                <a:latin typeface="Arial" pitchFamily="34" charset="0"/>
                <a:cs typeface="Arial" pitchFamily="34" charset="0"/>
              </a:rPr>
              <a:t> with the </a:t>
            </a:r>
            <a:r>
              <a:rPr lang="it-IT" altLang="it-IT" sz="2800" dirty="0" err="1">
                <a:solidFill>
                  <a:srgbClr val="000000"/>
                </a:solidFill>
                <a:latin typeface="Arial" pitchFamily="34" charset="0"/>
                <a:cs typeface="Arial" pitchFamily="34" charset="0"/>
              </a:rPr>
              <a:t>well-established</a:t>
            </a:r>
            <a:r>
              <a:rPr lang="it-IT" altLang="it-IT" sz="2800" dirty="0">
                <a:solidFill>
                  <a:srgbClr val="000000"/>
                </a:solidFill>
                <a:latin typeface="Arial" pitchFamily="34" charset="0"/>
                <a:cs typeface="Arial" pitchFamily="34" charset="0"/>
              </a:rPr>
              <a:t> </a:t>
            </a:r>
            <a:r>
              <a:rPr lang="it-IT" altLang="it-IT" sz="2800" dirty="0" err="1">
                <a:solidFill>
                  <a:srgbClr val="000000"/>
                </a:solidFill>
                <a:latin typeface="Arial" pitchFamily="34" charset="0"/>
                <a:cs typeface="Arial" pitchFamily="34" charset="0"/>
              </a:rPr>
              <a:t>need</a:t>
            </a:r>
            <a:r>
              <a:rPr lang="it-IT" altLang="it-IT" sz="2800" dirty="0">
                <a:solidFill>
                  <a:srgbClr val="000000"/>
                </a:solidFill>
                <a:latin typeface="Arial" pitchFamily="34" charset="0"/>
                <a:cs typeface="Arial" pitchFamily="34" charset="0"/>
              </a:rPr>
              <a:t> to use </a:t>
            </a:r>
            <a:r>
              <a:rPr lang="it-IT" altLang="it-IT" sz="2800" dirty="0" err="1">
                <a:solidFill>
                  <a:srgbClr val="000000"/>
                </a:solidFill>
                <a:latin typeface="Arial" pitchFamily="34" charset="0"/>
                <a:cs typeface="Arial" pitchFamily="34" charset="0"/>
              </a:rPr>
              <a:t>antidepressants</a:t>
            </a:r>
            <a:r>
              <a:rPr lang="it-IT" altLang="it-IT" sz="2800" dirty="0">
                <a:solidFill>
                  <a:srgbClr val="000000"/>
                </a:solidFill>
                <a:latin typeface="Arial" pitchFamily="34" charset="0"/>
                <a:cs typeface="Arial" pitchFamily="34" charset="0"/>
              </a:rPr>
              <a:t> </a:t>
            </a:r>
            <a:r>
              <a:rPr lang="it-IT" altLang="it-IT" sz="2800" dirty="0" err="1">
                <a:solidFill>
                  <a:srgbClr val="000000"/>
                </a:solidFill>
                <a:latin typeface="Arial" pitchFamily="34" charset="0"/>
                <a:cs typeface="Arial" pitchFamily="34" charset="0"/>
              </a:rPr>
              <a:t>chronically</a:t>
            </a:r>
            <a:r>
              <a:rPr lang="it-IT" altLang="it-IT" sz="2800" dirty="0">
                <a:solidFill>
                  <a:srgbClr val="000000"/>
                </a:solidFill>
                <a:latin typeface="Arial" pitchFamily="34" charset="0"/>
                <a:cs typeface="Arial" pitchFamily="34" charset="0"/>
              </a:rPr>
              <a:t> (weeks to </a:t>
            </a:r>
            <a:r>
              <a:rPr lang="it-IT" altLang="it-IT" sz="2800" dirty="0" err="1">
                <a:solidFill>
                  <a:srgbClr val="000000"/>
                </a:solidFill>
                <a:latin typeface="Arial" pitchFamily="34" charset="0"/>
                <a:cs typeface="Arial" pitchFamily="34" charset="0"/>
              </a:rPr>
              <a:t>months</a:t>
            </a:r>
            <a:r>
              <a:rPr lang="it-IT" altLang="it-IT" sz="2800" dirty="0">
                <a:solidFill>
                  <a:srgbClr val="000000"/>
                </a:solidFill>
                <a:latin typeface="Arial" pitchFamily="34" charset="0"/>
                <a:cs typeface="Arial" pitchFamily="34" charset="0"/>
              </a:rPr>
              <a:t>) to </a:t>
            </a:r>
            <a:r>
              <a:rPr lang="it-IT" altLang="it-IT" sz="2800" dirty="0" err="1">
                <a:solidFill>
                  <a:srgbClr val="000000"/>
                </a:solidFill>
                <a:latin typeface="Arial" pitchFamily="34" charset="0"/>
                <a:cs typeface="Arial" pitchFamily="34" charset="0"/>
              </a:rPr>
              <a:t>obtain</a:t>
            </a:r>
            <a:r>
              <a:rPr lang="it-IT" altLang="it-IT" sz="2800" dirty="0">
                <a:solidFill>
                  <a:srgbClr val="000000"/>
                </a:solidFill>
                <a:latin typeface="Arial" pitchFamily="34" charset="0"/>
                <a:cs typeface="Arial" pitchFamily="34" charset="0"/>
              </a:rPr>
              <a:t> a </a:t>
            </a:r>
            <a:r>
              <a:rPr lang="it-IT" altLang="it-IT" sz="2800" dirty="0" err="1">
                <a:solidFill>
                  <a:srgbClr val="000000"/>
                </a:solidFill>
                <a:latin typeface="Arial" pitchFamily="34" charset="0"/>
                <a:cs typeface="Arial" pitchFamily="34" charset="0"/>
              </a:rPr>
              <a:t>clinical</a:t>
            </a:r>
            <a:r>
              <a:rPr lang="it-IT" altLang="it-IT" sz="2800" dirty="0">
                <a:solidFill>
                  <a:srgbClr val="000000"/>
                </a:solidFill>
                <a:latin typeface="Arial" pitchFamily="34" charset="0"/>
                <a:cs typeface="Arial" pitchFamily="34" charset="0"/>
              </a:rPr>
              <a:t> </a:t>
            </a:r>
            <a:r>
              <a:rPr lang="it-IT" altLang="it-IT" sz="2800" dirty="0" err="1">
                <a:solidFill>
                  <a:srgbClr val="000000"/>
                </a:solidFill>
                <a:latin typeface="Arial" pitchFamily="34" charset="0"/>
                <a:cs typeface="Arial" pitchFamily="34" charset="0"/>
              </a:rPr>
              <a:t>response</a:t>
            </a:r>
            <a:r>
              <a:rPr lang="it-IT" altLang="it-IT" sz="2800" dirty="0">
                <a:solidFill>
                  <a:srgbClr val="000000"/>
                </a:solidFill>
                <a:latin typeface="Arial" pitchFamily="34" charset="0"/>
                <a:cs typeface="Arial" pitchFamily="34" charset="0"/>
              </a:rPr>
              <a:t> in </a:t>
            </a:r>
            <a:r>
              <a:rPr lang="it-IT" altLang="it-IT" sz="2800" dirty="0" err="1">
                <a:solidFill>
                  <a:srgbClr val="000000"/>
                </a:solidFill>
                <a:latin typeface="Arial" pitchFamily="34" charset="0"/>
                <a:cs typeface="Arial" pitchFamily="34" charset="0"/>
              </a:rPr>
              <a:t>humans</a:t>
            </a:r>
            <a:r>
              <a:rPr lang="it-IT" altLang="it-IT" sz="2800" dirty="0">
                <a:solidFill>
                  <a:srgbClr val="000000"/>
                </a:solidFill>
                <a:latin typeface="Arial" pitchFamily="34" charset="0"/>
                <a:cs typeface="Arial" pitchFamily="34" charset="0"/>
              </a:rPr>
              <a:t>.</a:t>
            </a:r>
          </a:p>
        </p:txBody>
      </p:sp>
    </p:spTree>
    <p:extLst>
      <p:ext uri="{BB962C8B-B14F-4D97-AF65-F5344CB8AC3E}">
        <p14:creationId xmlns:p14="http://schemas.microsoft.com/office/powerpoint/2010/main" val="20854343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ChangeArrowheads="1"/>
          </p:cNvSpPr>
          <p:nvPr/>
        </p:nvSpPr>
        <p:spPr bwMode="auto">
          <a:xfrm>
            <a:off x="0" y="115888"/>
            <a:ext cx="9144000" cy="6664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fontAlgn="base" hangingPunct="1">
              <a:spcBef>
                <a:spcPct val="0"/>
              </a:spcBef>
              <a:spcAft>
                <a:spcPct val="0"/>
              </a:spcAft>
              <a:buFontTx/>
              <a:buNone/>
            </a:pPr>
            <a:r>
              <a:rPr lang="it-IT" altLang="it-IT" sz="2400">
                <a:solidFill>
                  <a:srgbClr val="000000"/>
                </a:solidFill>
                <a:latin typeface="Arial" pitchFamily="34" charset="0"/>
                <a:cs typeface="Arial" pitchFamily="34" charset="0"/>
              </a:rPr>
              <a:t>A second major class of tests of depression-related behavior involves measuring </a:t>
            </a:r>
            <a:r>
              <a:rPr lang="it-IT" altLang="it-IT" sz="2400" b="1" u="sng">
                <a:solidFill>
                  <a:srgbClr val="000000"/>
                </a:solidFill>
                <a:latin typeface="Arial" pitchFamily="34" charset="0"/>
                <a:cs typeface="Arial" pitchFamily="34" charset="0"/>
              </a:rPr>
              <a:t>anhedonia or homeostatic symptoms</a:t>
            </a:r>
            <a:r>
              <a:rPr lang="it-IT" altLang="it-IT" sz="2400">
                <a:solidFill>
                  <a:srgbClr val="000000"/>
                </a:solidFill>
                <a:latin typeface="Arial" pitchFamily="34" charset="0"/>
                <a:cs typeface="Arial" pitchFamily="34" charset="0"/>
              </a:rPr>
              <a:t>. </a:t>
            </a:r>
          </a:p>
          <a:p>
            <a:pPr algn="ctr" eaLnBrk="1" fontAlgn="base" hangingPunct="1">
              <a:spcBef>
                <a:spcPct val="0"/>
              </a:spcBef>
              <a:spcAft>
                <a:spcPct val="0"/>
              </a:spcAft>
              <a:buFontTx/>
              <a:buNone/>
            </a:pPr>
            <a:endParaRPr lang="it-IT" altLang="it-IT" sz="2400">
              <a:solidFill>
                <a:srgbClr val="000000"/>
              </a:solidFill>
              <a:latin typeface="Arial" pitchFamily="34" charset="0"/>
              <a:cs typeface="Arial" pitchFamily="34" charset="0"/>
            </a:endParaRPr>
          </a:p>
          <a:p>
            <a:pPr algn="ctr" eaLnBrk="1" fontAlgn="base" hangingPunct="1">
              <a:spcBef>
                <a:spcPct val="0"/>
              </a:spcBef>
              <a:spcAft>
                <a:spcPct val="0"/>
              </a:spcAft>
              <a:buFontTx/>
              <a:buNone/>
            </a:pPr>
            <a:r>
              <a:rPr lang="it-IT" altLang="it-IT" sz="2400" b="1">
                <a:solidFill>
                  <a:srgbClr val="000000"/>
                </a:solidFill>
                <a:latin typeface="Arial" pitchFamily="34" charset="0"/>
                <a:cs typeface="Arial" pitchFamily="34" charset="0"/>
              </a:rPr>
              <a:t>This approach has the advantage of being based on symptoms of depression, and therefore yielding more convincing face validity, rather than on properties of current antidepressants.</a:t>
            </a:r>
          </a:p>
          <a:p>
            <a:pPr algn="ctr" eaLnBrk="1" fontAlgn="base" hangingPunct="1">
              <a:spcBef>
                <a:spcPct val="0"/>
              </a:spcBef>
              <a:spcAft>
                <a:spcPct val="0"/>
              </a:spcAft>
              <a:buFontTx/>
              <a:buNone/>
            </a:pPr>
            <a:r>
              <a:rPr lang="it-IT" altLang="it-IT" sz="2400" b="1">
                <a:solidFill>
                  <a:srgbClr val="000000"/>
                </a:solidFill>
                <a:latin typeface="Arial" pitchFamily="34" charset="0"/>
                <a:cs typeface="Arial" pitchFamily="34" charset="0"/>
              </a:rPr>
              <a:t> </a:t>
            </a:r>
          </a:p>
          <a:p>
            <a:pPr algn="ctr" eaLnBrk="1" fontAlgn="base" hangingPunct="1">
              <a:spcBef>
                <a:spcPct val="0"/>
              </a:spcBef>
              <a:spcAft>
                <a:spcPct val="0"/>
              </a:spcAft>
              <a:buFontTx/>
              <a:buNone/>
            </a:pPr>
            <a:r>
              <a:rPr lang="it-IT" altLang="it-IT" sz="2400">
                <a:solidFill>
                  <a:srgbClr val="000000"/>
                </a:solidFill>
                <a:latin typeface="Arial" pitchFamily="34" charset="0"/>
                <a:cs typeface="Arial" pitchFamily="34" charset="0"/>
              </a:rPr>
              <a:t>Most frequently examined is an animal’s interest in pleasurable activities, such as preference for a sucrose solution over water or engaging in social or sexual behavior. Models with decreased sucrose preference, not resulting from a motor or sensory deficit, are interpreted as demonstrating anhedonia and thus depression-like behavior. </a:t>
            </a:r>
          </a:p>
          <a:p>
            <a:pPr algn="ctr" eaLnBrk="1" fontAlgn="base" hangingPunct="1">
              <a:spcBef>
                <a:spcPct val="0"/>
              </a:spcBef>
              <a:spcAft>
                <a:spcPct val="0"/>
              </a:spcAft>
              <a:buFontTx/>
              <a:buNone/>
            </a:pPr>
            <a:r>
              <a:rPr lang="it-IT" altLang="it-IT" sz="2400">
                <a:solidFill>
                  <a:srgbClr val="000000"/>
                </a:solidFill>
                <a:latin typeface="Arial" pitchFamily="34" charset="0"/>
                <a:cs typeface="Arial" pitchFamily="34" charset="0"/>
              </a:rPr>
              <a:t>Although anhedonia is not specific to depression, it is a core symptom of depression about which there are testable neurobiological hypotheses, making it an attractive target for investigation in animal models.</a:t>
            </a:r>
          </a:p>
        </p:txBody>
      </p:sp>
    </p:spTree>
    <p:extLst>
      <p:ext uri="{BB962C8B-B14F-4D97-AF65-F5344CB8AC3E}">
        <p14:creationId xmlns:p14="http://schemas.microsoft.com/office/powerpoint/2010/main" val="20634888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ChangeArrowheads="1"/>
          </p:cNvSpPr>
          <p:nvPr/>
        </p:nvSpPr>
        <p:spPr bwMode="auto">
          <a:xfrm>
            <a:off x="-12700" y="260350"/>
            <a:ext cx="9144000" cy="287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fontAlgn="base" hangingPunct="1">
              <a:lnSpc>
                <a:spcPct val="130000"/>
              </a:lnSpc>
              <a:spcBef>
                <a:spcPct val="0"/>
              </a:spcBef>
              <a:spcAft>
                <a:spcPct val="0"/>
              </a:spcAft>
              <a:buFontTx/>
              <a:buNone/>
            </a:pPr>
            <a:r>
              <a:rPr lang="it-IT" altLang="it-IT" sz="2800">
                <a:solidFill>
                  <a:srgbClr val="000000"/>
                </a:solidFill>
                <a:latin typeface="Arial" pitchFamily="34" charset="0"/>
                <a:cs typeface="Arial" pitchFamily="34" charset="0"/>
              </a:rPr>
              <a:t>A range of homeostatic symptoms (alterations in sleep, circadian rhythms and feeding with attendant metabolic parameters) that are common in depressed humans, but only infrequently examined in animal models, would add a useful objective dimension to rodent studies.</a:t>
            </a:r>
          </a:p>
        </p:txBody>
      </p:sp>
      <p:pic>
        <p:nvPicPr>
          <p:cNvPr id="1832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429000"/>
            <a:ext cx="9144000" cy="3429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490346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828584" cy="702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CasellaDiTesto 1"/>
          <p:cNvSpPr txBox="1"/>
          <p:nvPr/>
        </p:nvSpPr>
        <p:spPr>
          <a:xfrm>
            <a:off x="0" y="18360"/>
            <a:ext cx="9828583" cy="1077218"/>
          </a:xfrm>
          <a:prstGeom prst="rect">
            <a:avLst/>
          </a:prstGeom>
          <a:solidFill>
            <a:schemeClr val="bg1"/>
          </a:solidFill>
        </p:spPr>
        <p:txBody>
          <a:bodyPr wrap="square" rtlCol="0">
            <a:spAutoFit/>
          </a:bodyPr>
          <a:lstStyle/>
          <a:p>
            <a:pPr algn="ctr"/>
            <a:r>
              <a:rPr lang="it-IT" sz="3200" dirty="0" smtClean="0">
                <a:latin typeface="Arial" panose="020B0604020202020204" pitchFamily="34" charset="0"/>
                <a:cs typeface="Arial" panose="020B0604020202020204" pitchFamily="34" charset="0"/>
              </a:rPr>
              <a:t>Esempi di valutazioni comportamentali utilizzate nel campo della ricerca sulla schizofrenia</a:t>
            </a:r>
            <a:endParaRPr lang="it-IT"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822940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ChangeArrowheads="1"/>
          </p:cNvSpPr>
          <p:nvPr/>
        </p:nvSpPr>
        <p:spPr bwMode="auto">
          <a:xfrm>
            <a:off x="0" y="188913"/>
            <a:ext cx="91440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fontAlgn="base" hangingPunct="1">
              <a:spcBef>
                <a:spcPct val="0"/>
              </a:spcBef>
              <a:spcAft>
                <a:spcPct val="0"/>
              </a:spcAft>
              <a:buFontTx/>
              <a:buNone/>
            </a:pPr>
            <a:r>
              <a:rPr lang="it-IT" altLang="it-IT" dirty="0">
                <a:solidFill>
                  <a:srgbClr val="000000"/>
                </a:solidFill>
                <a:latin typeface="Arial" pitchFamily="34" charset="0"/>
                <a:cs typeface="Arial" pitchFamily="34" charset="0"/>
              </a:rPr>
              <a:t>More </a:t>
            </a:r>
            <a:r>
              <a:rPr lang="it-IT" altLang="it-IT" dirty="0" err="1">
                <a:solidFill>
                  <a:srgbClr val="000000"/>
                </a:solidFill>
                <a:latin typeface="Arial" pitchFamily="34" charset="0"/>
                <a:cs typeface="Arial" pitchFamily="34" charset="0"/>
              </a:rPr>
              <a:t>recently</a:t>
            </a:r>
            <a:r>
              <a:rPr lang="it-IT" altLang="it-IT" dirty="0">
                <a:solidFill>
                  <a:srgbClr val="000000"/>
                </a:solidFill>
                <a:latin typeface="Arial" pitchFamily="34" charset="0"/>
                <a:cs typeface="Arial" pitchFamily="34" charset="0"/>
              </a:rPr>
              <a:t>, cognitive </a:t>
            </a:r>
            <a:r>
              <a:rPr lang="it-IT" altLang="it-IT" dirty="0" err="1">
                <a:solidFill>
                  <a:srgbClr val="000000"/>
                </a:solidFill>
                <a:latin typeface="Arial" pitchFamily="34" charset="0"/>
                <a:cs typeface="Arial" pitchFamily="34" charset="0"/>
              </a:rPr>
              <a:t>deficits</a:t>
            </a:r>
            <a:r>
              <a:rPr lang="it-IT" altLang="it-IT" dirty="0">
                <a:solidFill>
                  <a:srgbClr val="000000"/>
                </a:solidFill>
                <a:latin typeface="Arial" pitchFamily="34" charset="0"/>
                <a:cs typeface="Arial" pitchFamily="34" charset="0"/>
              </a:rPr>
              <a:t> </a:t>
            </a:r>
            <a:r>
              <a:rPr lang="it-IT" altLang="it-IT" dirty="0" err="1">
                <a:solidFill>
                  <a:srgbClr val="000000"/>
                </a:solidFill>
                <a:latin typeface="Arial" pitchFamily="34" charset="0"/>
                <a:cs typeface="Arial" pitchFamily="34" charset="0"/>
              </a:rPr>
              <a:t>characteristic</a:t>
            </a:r>
            <a:r>
              <a:rPr lang="it-IT" altLang="it-IT" dirty="0">
                <a:solidFill>
                  <a:srgbClr val="000000"/>
                </a:solidFill>
                <a:latin typeface="Arial" pitchFamily="34" charset="0"/>
                <a:cs typeface="Arial" pitchFamily="34" charset="0"/>
              </a:rPr>
              <a:t> of </a:t>
            </a:r>
            <a:r>
              <a:rPr lang="it-IT" altLang="it-IT" dirty="0" err="1">
                <a:solidFill>
                  <a:srgbClr val="000000"/>
                </a:solidFill>
                <a:latin typeface="Arial" pitchFamily="34" charset="0"/>
                <a:cs typeface="Arial" pitchFamily="34" charset="0"/>
              </a:rPr>
              <a:t>schizophrenia</a:t>
            </a:r>
            <a:r>
              <a:rPr lang="it-IT" altLang="it-IT" dirty="0">
                <a:solidFill>
                  <a:srgbClr val="000000"/>
                </a:solidFill>
                <a:latin typeface="Arial" pitchFamily="34" charset="0"/>
                <a:cs typeface="Arial" pitchFamily="34" charset="0"/>
              </a:rPr>
              <a:t> </a:t>
            </a:r>
            <a:r>
              <a:rPr lang="it-IT" altLang="it-IT" dirty="0" err="1" smtClean="0">
                <a:solidFill>
                  <a:srgbClr val="000000"/>
                </a:solidFill>
                <a:latin typeface="Arial" pitchFamily="34" charset="0"/>
                <a:cs typeface="Arial" pitchFamily="34" charset="0"/>
              </a:rPr>
              <a:t>have</a:t>
            </a:r>
            <a:r>
              <a:rPr lang="it-IT" altLang="it-IT" dirty="0" smtClean="0">
                <a:solidFill>
                  <a:srgbClr val="000000"/>
                </a:solidFill>
                <a:latin typeface="Arial" pitchFamily="34" charset="0"/>
                <a:cs typeface="Arial" pitchFamily="34" charset="0"/>
              </a:rPr>
              <a:t> </a:t>
            </a:r>
            <a:r>
              <a:rPr lang="it-IT" altLang="it-IT" dirty="0" err="1">
                <a:solidFill>
                  <a:srgbClr val="000000"/>
                </a:solidFill>
                <a:latin typeface="Arial" pitchFamily="34" charset="0"/>
                <a:cs typeface="Arial" pitchFamily="34" charset="0"/>
              </a:rPr>
              <a:t>been</a:t>
            </a:r>
            <a:r>
              <a:rPr lang="it-IT" altLang="it-IT" dirty="0">
                <a:solidFill>
                  <a:srgbClr val="000000"/>
                </a:solidFill>
                <a:latin typeface="Arial" pitchFamily="34" charset="0"/>
                <a:cs typeface="Arial" pitchFamily="34" charset="0"/>
              </a:rPr>
              <a:t> </a:t>
            </a:r>
            <a:r>
              <a:rPr lang="it-IT" altLang="it-IT" dirty="0" err="1">
                <a:solidFill>
                  <a:srgbClr val="000000"/>
                </a:solidFill>
                <a:latin typeface="Arial" pitchFamily="34" charset="0"/>
                <a:cs typeface="Arial" pitchFamily="34" charset="0"/>
              </a:rPr>
              <a:t>used</a:t>
            </a:r>
            <a:r>
              <a:rPr lang="it-IT" altLang="it-IT" dirty="0">
                <a:solidFill>
                  <a:srgbClr val="000000"/>
                </a:solidFill>
                <a:latin typeface="Arial" pitchFamily="34" charset="0"/>
                <a:cs typeface="Arial" pitchFamily="34" charset="0"/>
              </a:rPr>
              <a:t> to </a:t>
            </a:r>
            <a:r>
              <a:rPr lang="it-IT" altLang="it-IT" dirty="0" err="1">
                <a:solidFill>
                  <a:srgbClr val="000000"/>
                </a:solidFill>
                <a:latin typeface="Arial" pitchFamily="34" charset="0"/>
                <a:cs typeface="Arial" pitchFamily="34" charset="0"/>
              </a:rPr>
              <a:t>evaluate</a:t>
            </a:r>
            <a:r>
              <a:rPr lang="it-IT" altLang="it-IT" dirty="0">
                <a:solidFill>
                  <a:srgbClr val="000000"/>
                </a:solidFill>
                <a:latin typeface="Arial" pitchFamily="34" charset="0"/>
                <a:cs typeface="Arial" pitchFamily="34" charset="0"/>
              </a:rPr>
              <a:t> </a:t>
            </a:r>
            <a:r>
              <a:rPr lang="it-IT" altLang="it-IT" dirty="0" err="1">
                <a:solidFill>
                  <a:srgbClr val="000000"/>
                </a:solidFill>
                <a:latin typeface="Arial" pitchFamily="34" charset="0"/>
                <a:cs typeface="Arial" pitchFamily="34" charset="0"/>
              </a:rPr>
              <a:t>animal</a:t>
            </a:r>
            <a:r>
              <a:rPr lang="it-IT" altLang="it-IT" dirty="0">
                <a:solidFill>
                  <a:srgbClr val="000000"/>
                </a:solidFill>
                <a:latin typeface="Arial" pitchFamily="34" charset="0"/>
                <a:cs typeface="Arial" pitchFamily="34" charset="0"/>
              </a:rPr>
              <a:t> </a:t>
            </a:r>
            <a:r>
              <a:rPr lang="it-IT" altLang="it-IT" dirty="0" err="1">
                <a:solidFill>
                  <a:srgbClr val="000000"/>
                </a:solidFill>
                <a:latin typeface="Arial" pitchFamily="34" charset="0"/>
                <a:cs typeface="Arial" pitchFamily="34" charset="0"/>
              </a:rPr>
              <a:t>models</a:t>
            </a:r>
            <a:r>
              <a:rPr lang="it-IT" altLang="it-IT" dirty="0">
                <a:solidFill>
                  <a:srgbClr val="000000"/>
                </a:solidFill>
                <a:latin typeface="Arial" pitchFamily="34" charset="0"/>
                <a:cs typeface="Arial" pitchFamily="34" charset="0"/>
              </a:rPr>
              <a:t>. </a:t>
            </a:r>
          </a:p>
          <a:p>
            <a:pPr algn="ctr" eaLnBrk="1" fontAlgn="base" hangingPunct="1">
              <a:spcBef>
                <a:spcPct val="0"/>
              </a:spcBef>
              <a:spcAft>
                <a:spcPct val="0"/>
              </a:spcAft>
              <a:buFontTx/>
              <a:buNone/>
            </a:pPr>
            <a:endParaRPr lang="it-IT" altLang="it-IT" dirty="0">
              <a:solidFill>
                <a:srgbClr val="000000"/>
              </a:solidFill>
              <a:latin typeface="Arial" pitchFamily="34" charset="0"/>
              <a:cs typeface="Arial" pitchFamily="34" charset="0"/>
            </a:endParaRPr>
          </a:p>
          <a:p>
            <a:pPr algn="ctr" eaLnBrk="1" fontAlgn="base" hangingPunct="1">
              <a:spcBef>
                <a:spcPct val="0"/>
              </a:spcBef>
              <a:spcAft>
                <a:spcPct val="0"/>
              </a:spcAft>
              <a:buFontTx/>
              <a:buNone/>
            </a:pPr>
            <a:r>
              <a:rPr lang="it-IT" altLang="it-IT" dirty="0" err="1">
                <a:solidFill>
                  <a:srgbClr val="000000"/>
                </a:solidFill>
                <a:latin typeface="Arial" pitchFamily="34" charset="0"/>
                <a:cs typeface="Arial" pitchFamily="34" charset="0"/>
              </a:rPr>
              <a:t>Although</a:t>
            </a:r>
            <a:r>
              <a:rPr lang="it-IT" altLang="it-IT" dirty="0">
                <a:solidFill>
                  <a:srgbClr val="000000"/>
                </a:solidFill>
                <a:latin typeface="Arial" pitchFamily="34" charset="0"/>
                <a:cs typeface="Arial" pitchFamily="34" charset="0"/>
              </a:rPr>
              <a:t> </a:t>
            </a:r>
            <a:r>
              <a:rPr lang="it-IT" altLang="it-IT" b="1" dirty="0" err="1">
                <a:solidFill>
                  <a:srgbClr val="000000"/>
                </a:solidFill>
                <a:latin typeface="Arial" pitchFamily="34" charset="0"/>
                <a:cs typeface="Arial" pitchFamily="34" charset="0"/>
              </a:rPr>
              <a:t>deficits</a:t>
            </a:r>
            <a:r>
              <a:rPr lang="it-IT" altLang="it-IT" b="1" dirty="0">
                <a:solidFill>
                  <a:srgbClr val="000000"/>
                </a:solidFill>
                <a:latin typeface="Arial" pitchFamily="34" charset="0"/>
                <a:cs typeface="Arial" pitchFamily="34" charset="0"/>
              </a:rPr>
              <a:t> in </a:t>
            </a:r>
            <a:r>
              <a:rPr lang="it-IT" altLang="it-IT" b="1" dirty="0" err="1">
                <a:solidFill>
                  <a:srgbClr val="000000"/>
                </a:solidFill>
                <a:latin typeface="Arial" pitchFamily="34" charset="0"/>
                <a:cs typeface="Arial" pitchFamily="34" charset="0"/>
              </a:rPr>
              <a:t>attention</a:t>
            </a:r>
            <a:r>
              <a:rPr lang="it-IT" altLang="it-IT" b="1" dirty="0">
                <a:solidFill>
                  <a:srgbClr val="000000"/>
                </a:solidFill>
                <a:latin typeface="Arial" pitchFamily="34" charset="0"/>
                <a:cs typeface="Arial" pitchFamily="34" charset="0"/>
              </a:rPr>
              <a:t>, </a:t>
            </a:r>
            <a:r>
              <a:rPr lang="it-IT" altLang="it-IT" b="1" dirty="0" err="1">
                <a:solidFill>
                  <a:srgbClr val="000000"/>
                </a:solidFill>
                <a:latin typeface="Arial" pitchFamily="34" charset="0"/>
                <a:cs typeface="Arial" pitchFamily="34" charset="0"/>
              </a:rPr>
              <a:t>working</a:t>
            </a:r>
            <a:r>
              <a:rPr lang="it-IT" altLang="it-IT" b="1" dirty="0">
                <a:solidFill>
                  <a:srgbClr val="000000"/>
                </a:solidFill>
                <a:latin typeface="Arial" pitchFamily="34" charset="0"/>
                <a:cs typeface="Arial" pitchFamily="34" charset="0"/>
              </a:rPr>
              <a:t> </a:t>
            </a:r>
            <a:r>
              <a:rPr lang="it-IT" altLang="it-IT" b="1" dirty="0" err="1">
                <a:solidFill>
                  <a:srgbClr val="000000"/>
                </a:solidFill>
                <a:latin typeface="Arial" pitchFamily="34" charset="0"/>
                <a:cs typeface="Arial" pitchFamily="34" charset="0"/>
              </a:rPr>
              <a:t>memory</a:t>
            </a:r>
            <a:r>
              <a:rPr lang="it-IT" altLang="it-IT" b="1" dirty="0">
                <a:solidFill>
                  <a:srgbClr val="000000"/>
                </a:solidFill>
                <a:latin typeface="Arial" pitchFamily="34" charset="0"/>
                <a:cs typeface="Arial" pitchFamily="34" charset="0"/>
              </a:rPr>
              <a:t> and executive </a:t>
            </a:r>
            <a:r>
              <a:rPr lang="it-IT" altLang="it-IT" b="1" dirty="0" err="1">
                <a:solidFill>
                  <a:srgbClr val="000000"/>
                </a:solidFill>
                <a:latin typeface="Arial" pitchFamily="34" charset="0"/>
                <a:cs typeface="Arial" pitchFamily="34" charset="0"/>
              </a:rPr>
              <a:t>function</a:t>
            </a:r>
            <a:r>
              <a:rPr lang="it-IT" altLang="it-IT" dirty="0">
                <a:solidFill>
                  <a:srgbClr val="000000"/>
                </a:solidFill>
                <a:latin typeface="Arial" pitchFamily="34" charset="0"/>
                <a:cs typeface="Arial" pitchFamily="34" charset="0"/>
              </a:rPr>
              <a:t> </a:t>
            </a:r>
            <a:r>
              <a:rPr lang="it-IT" altLang="it-IT" b="1" u="sng" dirty="0">
                <a:solidFill>
                  <a:srgbClr val="000000"/>
                </a:solidFill>
                <a:latin typeface="Arial" pitchFamily="34" charset="0"/>
                <a:cs typeface="Arial" pitchFamily="34" charset="0"/>
              </a:rPr>
              <a:t>are </a:t>
            </a:r>
            <a:r>
              <a:rPr lang="it-IT" altLang="it-IT" b="1" u="sng" dirty="0" err="1">
                <a:solidFill>
                  <a:srgbClr val="000000"/>
                </a:solidFill>
                <a:latin typeface="Arial" pitchFamily="34" charset="0"/>
                <a:cs typeface="Arial" pitchFamily="34" charset="0"/>
              </a:rPr>
              <a:t>not</a:t>
            </a:r>
            <a:r>
              <a:rPr lang="it-IT" altLang="it-IT" dirty="0">
                <a:solidFill>
                  <a:srgbClr val="000000"/>
                </a:solidFill>
                <a:latin typeface="Arial" pitchFamily="34" charset="0"/>
                <a:cs typeface="Arial" pitchFamily="34" charset="0"/>
              </a:rPr>
              <a:t> </a:t>
            </a:r>
            <a:r>
              <a:rPr lang="it-IT" altLang="it-IT" dirty="0" err="1">
                <a:solidFill>
                  <a:srgbClr val="000000"/>
                </a:solidFill>
                <a:latin typeface="Arial" pitchFamily="34" charset="0"/>
                <a:cs typeface="Arial" pitchFamily="34" charset="0"/>
              </a:rPr>
              <a:t>individually</a:t>
            </a:r>
            <a:r>
              <a:rPr lang="it-IT" altLang="it-IT" dirty="0">
                <a:solidFill>
                  <a:srgbClr val="000000"/>
                </a:solidFill>
                <a:latin typeface="Arial" pitchFamily="34" charset="0"/>
                <a:cs typeface="Arial" pitchFamily="34" charset="0"/>
              </a:rPr>
              <a:t> </a:t>
            </a:r>
            <a:r>
              <a:rPr lang="it-IT" altLang="it-IT" b="1" dirty="0" err="1">
                <a:solidFill>
                  <a:srgbClr val="000000"/>
                </a:solidFill>
                <a:latin typeface="Arial" pitchFamily="34" charset="0"/>
                <a:cs typeface="Arial" pitchFamily="34" charset="0"/>
              </a:rPr>
              <a:t>specific</a:t>
            </a:r>
            <a:r>
              <a:rPr lang="it-IT" altLang="it-IT" b="1" dirty="0">
                <a:solidFill>
                  <a:srgbClr val="000000"/>
                </a:solidFill>
                <a:latin typeface="Arial" pitchFamily="34" charset="0"/>
                <a:cs typeface="Arial" pitchFamily="34" charset="0"/>
              </a:rPr>
              <a:t> to </a:t>
            </a:r>
            <a:r>
              <a:rPr lang="it-IT" altLang="it-IT" b="1" dirty="0" err="1">
                <a:solidFill>
                  <a:srgbClr val="000000"/>
                </a:solidFill>
                <a:latin typeface="Arial" pitchFamily="34" charset="0"/>
                <a:cs typeface="Arial" pitchFamily="34" charset="0"/>
              </a:rPr>
              <a:t>schizophrenia</a:t>
            </a:r>
            <a:r>
              <a:rPr lang="it-IT" altLang="it-IT" dirty="0">
                <a:solidFill>
                  <a:srgbClr val="000000"/>
                </a:solidFill>
                <a:latin typeface="Arial" pitchFamily="34" charset="0"/>
                <a:cs typeface="Arial" pitchFamily="34" charset="0"/>
              </a:rPr>
              <a:t>, </a:t>
            </a:r>
            <a:r>
              <a:rPr lang="it-IT" altLang="it-IT" dirty="0" err="1">
                <a:solidFill>
                  <a:srgbClr val="000000"/>
                </a:solidFill>
                <a:latin typeface="Arial" pitchFamily="34" charset="0"/>
                <a:cs typeface="Arial" pitchFamily="34" charset="0"/>
              </a:rPr>
              <a:t>they</a:t>
            </a:r>
            <a:r>
              <a:rPr lang="it-IT" altLang="it-IT" dirty="0">
                <a:solidFill>
                  <a:srgbClr val="000000"/>
                </a:solidFill>
                <a:latin typeface="Arial" pitchFamily="34" charset="0"/>
                <a:cs typeface="Arial" pitchFamily="34" charset="0"/>
              </a:rPr>
              <a:t> are </a:t>
            </a:r>
            <a:r>
              <a:rPr lang="it-IT" altLang="it-IT" dirty="0" err="1">
                <a:solidFill>
                  <a:srgbClr val="000000"/>
                </a:solidFill>
                <a:latin typeface="Arial" pitchFamily="34" charset="0"/>
                <a:cs typeface="Arial" pitchFamily="34" charset="0"/>
              </a:rPr>
              <a:t>important</a:t>
            </a:r>
            <a:r>
              <a:rPr lang="it-IT" altLang="it-IT" dirty="0">
                <a:solidFill>
                  <a:srgbClr val="000000"/>
                </a:solidFill>
                <a:latin typeface="Arial" pitchFamily="34" charset="0"/>
                <a:cs typeface="Arial" pitchFamily="34" charset="0"/>
              </a:rPr>
              <a:t> and </a:t>
            </a:r>
            <a:r>
              <a:rPr lang="it-IT" altLang="it-IT" dirty="0" err="1">
                <a:solidFill>
                  <a:srgbClr val="000000"/>
                </a:solidFill>
                <a:latin typeface="Arial" pitchFamily="34" charset="0"/>
                <a:cs typeface="Arial" pitchFamily="34" charset="0"/>
              </a:rPr>
              <a:t>disabling</a:t>
            </a:r>
            <a:r>
              <a:rPr lang="it-IT" altLang="it-IT" dirty="0">
                <a:solidFill>
                  <a:srgbClr val="000000"/>
                </a:solidFill>
                <a:latin typeface="Arial" pitchFamily="34" charset="0"/>
                <a:cs typeface="Arial" pitchFamily="34" charset="0"/>
              </a:rPr>
              <a:t> </a:t>
            </a:r>
            <a:r>
              <a:rPr lang="it-IT" altLang="it-IT" dirty="0" err="1">
                <a:solidFill>
                  <a:srgbClr val="000000"/>
                </a:solidFill>
                <a:latin typeface="Arial" pitchFamily="34" charset="0"/>
                <a:cs typeface="Arial" pitchFamily="34" charset="0"/>
              </a:rPr>
              <a:t>features</a:t>
            </a:r>
            <a:r>
              <a:rPr lang="it-IT" altLang="it-IT" dirty="0">
                <a:solidFill>
                  <a:srgbClr val="000000"/>
                </a:solidFill>
                <a:latin typeface="Arial" pitchFamily="34" charset="0"/>
                <a:cs typeface="Arial" pitchFamily="34" charset="0"/>
              </a:rPr>
              <a:t> of the </a:t>
            </a:r>
            <a:r>
              <a:rPr lang="it-IT" altLang="it-IT" dirty="0" err="1">
                <a:solidFill>
                  <a:srgbClr val="000000"/>
                </a:solidFill>
                <a:latin typeface="Arial" pitchFamily="34" charset="0"/>
                <a:cs typeface="Arial" pitchFamily="34" charset="0"/>
              </a:rPr>
              <a:t>disorder</a:t>
            </a:r>
            <a:r>
              <a:rPr lang="it-IT" altLang="it-IT" dirty="0">
                <a:solidFill>
                  <a:srgbClr val="000000"/>
                </a:solidFill>
                <a:latin typeface="Arial" pitchFamily="34" charset="0"/>
                <a:cs typeface="Arial" pitchFamily="34" charset="0"/>
              </a:rPr>
              <a:t>; </a:t>
            </a:r>
            <a:r>
              <a:rPr lang="it-IT" altLang="it-IT" dirty="0" err="1">
                <a:solidFill>
                  <a:srgbClr val="000000"/>
                </a:solidFill>
                <a:latin typeface="Arial" pitchFamily="34" charset="0"/>
                <a:cs typeface="Arial" pitchFamily="34" charset="0"/>
              </a:rPr>
              <a:t>thus</a:t>
            </a:r>
            <a:r>
              <a:rPr lang="it-IT" altLang="it-IT" dirty="0">
                <a:solidFill>
                  <a:srgbClr val="000000"/>
                </a:solidFill>
                <a:latin typeface="Arial" pitchFamily="34" charset="0"/>
                <a:cs typeface="Arial" pitchFamily="34" charset="0"/>
              </a:rPr>
              <a:t>, </a:t>
            </a:r>
            <a:r>
              <a:rPr lang="it-IT" altLang="it-IT" dirty="0" err="1">
                <a:solidFill>
                  <a:srgbClr val="000000"/>
                </a:solidFill>
                <a:latin typeface="Arial" pitchFamily="34" charset="0"/>
                <a:cs typeface="Arial" pitchFamily="34" charset="0"/>
              </a:rPr>
              <a:t>animal</a:t>
            </a:r>
            <a:r>
              <a:rPr lang="it-IT" altLang="it-IT" dirty="0">
                <a:solidFill>
                  <a:srgbClr val="000000"/>
                </a:solidFill>
                <a:latin typeface="Arial" pitchFamily="34" charset="0"/>
                <a:cs typeface="Arial" pitchFamily="34" charset="0"/>
              </a:rPr>
              <a:t> </a:t>
            </a:r>
            <a:r>
              <a:rPr lang="it-IT" altLang="it-IT" dirty="0" err="1">
                <a:solidFill>
                  <a:srgbClr val="000000"/>
                </a:solidFill>
                <a:latin typeface="Arial" pitchFamily="34" charset="0"/>
                <a:cs typeface="Arial" pitchFamily="34" charset="0"/>
              </a:rPr>
              <a:t>models</a:t>
            </a:r>
            <a:r>
              <a:rPr lang="it-IT" altLang="it-IT" dirty="0">
                <a:solidFill>
                  <a:srgbClr val="000000"/>
                </a:solidFill>
                <a:latin typeface="Arial" pitchFamily="34" charset="0"/>
                <a:cs typeface="Arial" pitchFamily="34" charset="0"/>
              </a:rPr>
              <a:t> </a:t>
            </a:r>
            <a:r>
              <a:rPr lang="it-IT" altLang="it-IT" dirty="0" err="1">
                <a:solidFill>
                  <a:srgbClr val="000000"/>
                </a:solidFill>
                <a:latin typeface="Arial" pitchFamily="34" charset="0"/>
                <a:cs typeface="Arial" pitchFamily="34" charset="0"/>
              </a:rPr>
              <a:t>that</a:t>
            </a:r>
            <a:r>
              <a:rPr lang="it-IT" altLang="it-IT" dirty="0">
                <a:solidFill>
                  <a:srgbClr val="000000"/>
                </a:solidFill>
                <a:latin typeface="Arial" pitchFamily="34" charset="0"/>
                <a:cs typeface="Arial" pitchFamily="34" charset="0"/>
              </a:rPr>
              <a:t> </a:t>
            </a:r>
            <a:r>
              <a:rPr lang="it-IT" altLang="it-IT" dirty="0" err="1">
                <a:solidFill>
                  <a:srgbClr val="000000"/>
                </a:solidFill>
                <a:latin typeface="Arial" pitchFamily="34" charset="0"/>
                <a:cs typeface="Arial" pitchFamily="34" charset="0"/>
              </a:rPr>
              <a:t>reproduce</a:t>
            </a:r>
            <a:r>
              <a:rPr lang="it-IT" altLang="it-IT" dirty="0">
                <a:solidFill>
                  <a:srgbClr val="000000"/>
                </a:solidFill>
                <a:latin typeface="Arial" pitchFamily="34" charset="0"/>
                <a:cs typeface="Arial" pitchFamily="34" charset="0"/>
              </a:rPr>
              <a:t> </a:t>
            </a:r>
            <a:r>
              <a:rPr lang="it-IT" altLang="it-IT" dirty="0" err="1">
                <a:solidFill>
                  <a:srgbClr val="000000"/>
                </a:solidFill>
                <a:latin typeface="Arial" pitchFamily="34" charset="0"/>
                <a:cs typeface="Arial" pitchFamily="34" charset="0"/>
              </a:rPr>
              <a:t>such</a:t>
            </a:r>
            <a:r>
              <a:rPr lang="it-IT" altLang="it-IT" dirty="0">
                <a:solidFill>
                  <a:srgbClr val="000000"/>
                </a:solidFill>
                <a:latin typeface="Arial" pitchFamily="34" charset="0"/>
                <a:cs typeface="Arial" pitchFamily="34" charset="0"/>
              </a:rPr>
              <a:t> </a:t>
            </a:r>
            <a:r>
              <a:rPr lang="it-IT" altLang="it-IT" dirty="0" err="1">
                <a:solidFill>
                  <a:srgbClr val="000000"/>
                </a:solidFill>
                <a:latin typeface="Arial" pitchFamily="34" charset="0"/>
                <a:cs typeface="Arial" pitchFamily="34" charset="0"/>
              </a:rPr>
              <a:t>symptoms</a:t>
            </a:r>
            <a:r>
              <a:rPr lang="it-IT" altLang="it-IT" dirty="0">
                <a:solidFill>
                  <a:srgbClr val="000000"/>
                </a:solidFill>
                <a:latin typeface="Arial" pitchFamily="34" charset="0"/>
                <a:cs typeface="Arial" pitchFamily="34" charset="0"/>
              </a:rPr>
              <a:t> </a:t>
            </a:r>
            <a:r>
              <a:rPr lang="it-IT" altLang="it-IT" dirty="0" err="1">
                <a:solidFill>
                  <a:srgbClr val="000000"/>
                </a:solidFill>
                <a:latin typeface="Arial" pitchFamily="34" charset="0"/>
                <a:cs typeface="Arial" pitchFamily="34" charset="0"/>
              </a:rPr>
              <a:t>have</a:t>
            </a:r>
            <a:r>
              <a:rPr lang="it-IT" altLang="it-IT" dirty="0">
                <a:solidFill>
                  <a:srgbClr val="000000"/>
                </a:solidFill>
                <a:latin typeface="Arial" pitchFamily="34" charset="0"/>
                <a:cs typeface="Arial" pitchFamily="34" charset="0"/>
              </a:rPr>
              <a:t> some </a:t>
            </a:r>
            <a:r>
              <a:rPr lang="it-IT" altLang="it-IT" dirty="0" err="1">
                <a:solidFill>
                  <a:srgbClr val="000000"/>
                </a:solidFill>
                <a:latin typeface="Arial" pitchFamily="34" charset="0"/>
                <a:cs typeface="Arial" pitchFamily="34" charset="0"/>
              </a:rPr>
              <a:t>claim</a:t>
            </a:r>
            <a:r>
              <a:rPr lang="it-IT" altLang="it-IT" dirty="0">
                <a:solidFill>
                  <a:srgbClr val="000000"/>
                </a:solidFill>
                <a:latin typeface="Arial" pitchFamily="34" charset="0"/>
                <a:cs typeface="Arial" pitchFamily="34" charset="0"/>
              </a:rPr>
              <a:t> on face </a:t>
            </a:r>
            <a:r>
              <a:rPr lang="it-IT" altLang="it-IT" dirty="0" err="1">
                <a:solidFill>
                  <a:srgbClr val="000000"/>
                </a:solidFill>
                <a:latin typeface="Arial" pitchFamily="34" charset="0"/>
                <a:cs typeface="Arial" pitchFamily="34" charset="0"/>
              </a:rPr>
              <a:t>validity</a:t>
            </a:r>
            <a:r>
              <a:rPr lang="it-IT" altLang="it-IT" dirty="0">
                <a:solidFill>
                  <a:srgbClr val="000000"/>
                </a:solidFill>
                <a:latin typeface="Arial" pitchFamily="34" charset="0"/>
                <a:cs typeface="Arial" pitchFamily="34" charset="0"/>
              </a:rPr>
              <a:t>. </a:t>
            </a:r>
          </a:p>
        </p:txBody>
      </p:sp>
    </p:spTree>
    <p:extLst>
      <p:ext uri="{BB962C8B-B14F-4D97-AF65-F5344CB8AC3E}">
        <p14:creationId xmlns:p14="http://schemas.microsoft.com/office/powerpoint/2010/main" val="42802381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ChangeArrowheads="1"/>
          </p:cNvSpPr>
          <p:nvPr/>
        </p:nvSpPr>
        <p:spPr bwMode="auto">
          <a:xfrm>
            <a:off x="0" y="188913"/>
            <a:ext cx="9144000" cy="6863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fontAlgn="base" hangingPunct="1">
              <a:spcBef>
                <a:spcPct val="0"/>
              </a:spcBef>
              <a:spcAft>
                <a:spcPct val="0"/>
              </a:spcAft>
              <a:buFontTx/>
              <a:buNone/>
            </a:pPr>
            <a:r>
              <a:rPr lang="it-IT" altLang="it-IT" sz="4000" dirty="0" err="1">
                <a:solidFill>
                  <a:srgbClr val="000000"/>
                </a:solidFill>
                <a:latin typeface="Arial" pitchFamily="34" charset="0"/>
                <a:cs typeface="Arial" pitchFamily="34" charset="0"/>
              </a:rPr>
              <a:t>Another</a:t>
            </a:r>
            <a:r>
              <a:rPr lang="it-IT" altLang="it-IT" sz="4000" dirty="0">
                <a:solidFill>
                  <a:srgbClr val="000000"/>
                </a:solidFill>
                <a:latin typeface="Arial" pitchFamily="34" charset="0"/>
                <a:cs typeface="Arial" pitchFamily="34" charset="0"/>
              </a:rPr>
              <a:t> test </a:t>
            </a:r>
            <a:r>
              <a:rPr lang="it-IT" altLang="it-IT" sz="4000" dirty="0" err="1">
                <a:solidFill>
                  <a:srgbClr val="000000"/>
                </a:solidFill>
                <a:latin typeface="Arial" pitchFamily="34" charset="0"/>
                <a:cs typeface="Arial" pitchFamily="34" charset="0"/>
              </a:rPr>
              <a:t>recently</a:t>
            </a:r>
            <a:r>
              <a:rPr lang="it-IT" altLang="it-IT" sz="4000" dirty="0">
                <a:solidFill>
                  <a:srgbClr val="000000"/>
                </a:solidFill>
                <a:latin typeface="Arial" pitchFamily="34" charset="0"/>
                <a:cs typeface="Arial" pitchFamily="34" charset="0"/>
              </a:rPr>
              <a:t> </a:t>
            </a:r>
            <a:r>
              <a:rPr lang="it-IT" altLang="it-IT" sz="4000" dirty="0" err="1">
                <a:solidFill>
                  <a:srgbClr val="000000"/>
                </a:solidFill>
                <a:latin typeface="Arial" pitchFamily="34" charset="0"/>
                <a:cs typeface="Arial" pitchFamily="34" charset="0"/>
              </a:rPr>
              <a:t>used</a:t>
            </a:r>
            <a:r>
              <a:rPr lang="it-IT" altLang="it-IT" sz="4000" dirty="0">
                <a:solidFill>
                  <a:srgbClr val="000000"/>
                </a:solidFill>
                <a:latin typeface="Arial" pitchFamily="34" charset="0"/>
                <a:cs typeface="Arial" pitchFamily="34" charset="0"/>
              </a:rPr>
              <a:t> in </a:t>
            </a:r>
            <a:r>
              <a:rPr lang="it-IT" altLang="it-IT" sz="4000" dirty="0" err="1">
                <a:solidFill>
                  <a:srgbClr val="000000"/>
                </a:solidFill>
                <a:latin typeface="Arial" pitchFamily="34" charset="0"/>
                <a:cs typeface="Arial" pitchFamily="34" charset="0"/>
              </a:rPr>
              <a:t>animal</a:t>
            </a:r>
            <a:r>
              <a:rPr lang="it-IT" altLang="it-IT" sz="4000" dirty="0">
                <a:solidFill>
                  <a:srgbClr val="000000"/>
                </a:solidFill>
                <a:latin typeface="Arial" pitchFamily="34" charset="0"/>
                <a:cs typeface="Arial" pitchFamily="34" charset="0"/>
              </a:rPr>
              <a:t> </a:t>
            </a:r>
            <a:r>
              <a:rPr lang="it-IT" altLang="it-IT" sz="4000" dirty="0" err="1">
                <a:solidFill>
                  <a:srgbClr val="000000"/>
                </a:solidFill>
                <a:latin typeface="Arial" pitchFamily="34" charset="0"/>
                <a:cs typeface="Arial" pitchFamily="34" charset="0"/>
              </a:rPr>
              <a:t>models</a:t>
            </a:r>
            <a:r>
              <a:rPr lang="it-IT" altLang="it-IT" sz="4000" dirty="0">
                <a:solidFill>
                  <a:srgbClr val="000000"/>
                </a:solidFill>
                <a:latin typeface="Arial" pitchFamily="34" charset="0"/>
                <a:cs typeface="Arial" pitchFamily="34" charset="0"/>
              </a:rPr>
              <a:t> of </a:t>
            </a:r>
            <a:r>
              <a:rPr lang="it-IT" altLang="it-IT" sz="4000" dirty="0" err="1">
                <a:solidFill>
                  <a:srgbClr val="000000"/>
                </a:solidFill>
                <a:latin typeface="Arial" pitchFamily="34" charset="0"/>
                <a:cs typeface="Arial" pitchFamily="34" charset="0"/>
              </a:rPr>
              <a:t>schizophrenia</a:t>
            </a:r>
            <a:r>
              <a:rPr lang="it-IT" altLang="it-IT" sz="4000" dirty="0">
                <a:solidFill>
                  <a:srgbClr val="000000"/>
                </a:solidFill>
                <a:latin typeface="Arial" pitchFamily="34" charset="0"/>
                <a:cs typeface="Arial" pitchFamily="34" charset="0"/>
              </a:rPr>
              <a:t> </a:t>
            </a:r>
            <a:r>
              <a:rPr lang="it-IT" altLang="it-IT" sz="4000" dirty="0" err="1">
                <a:solidFill>
                  <a:srgbClr val="000000"/>
                </a:solidFill>
                <a:latin typeface="Arial" pitchFamily="34" charset="0"/>
                <a:cs typeface="Arial" pitchFamily="34" charset="0"/>
              </a:rPr>
              <a:t>is</a:t>
            </a:r>
            <a:r>
              <a:rPr lang="it-IT" altLang="it-IT" sz="4000" dirty="0">
                <a:solidFill>
                  <a:srgbClr val="000000"/>
                </a:solidFill>
                <a:latin typeface="Arial" pitchFamily="34" charset="0"/>
                <a:cs typeface="Arial" pitchFamily="34" charset="0"/>
              </a:rPr>
              <a:t> </a:t>
            </a:r>
            <a:r>
              <a:rPr lang="it-IT" altLang="it-IT" sz="4000" dirty="0" err="1">
                <a:solidFill>
                  <a:srgbClr val="000000"/>
                </a:solidFill>
                <a:latin typeface="Arial" pitchFamily="34" charset="0"/>
                <a:cs typeface="Arial" pitchFamily="34" charset="0"/>
              </a:rPr>
              <a:t>Pre</a:t>
            </a:r>
            <a:r>
              <a:rPr lang="it-IT" altLang="it-IT" sz="4000" dirty="0">
                <a:solidFill>
                  <a:srgbClr val="000000"/>
                </a:solidFill>
                <a:latin typeface="Arial" pitchFamily="34" charset="0"/>
                <a:cs typeface="Arial" pitchFamily="34" charset="0"/>
              </a:rPr>
              <a:t> </a:t>
            </a:r>
            <a:r>
              <a:rPr lang="it-IT" altLang="it-IT" sz="4000" dirty="0" err="1">
                <a:solidFill>
                  <a:srgbClr val="000000"/>
                </a:solidFill>
                <a:latin typeface="Arial" pitchFamily="34" charset="0"/>
                <a:cs typeface="Arial" pitchFamily="34" charset="0"/>
              </a:rPr>
              <a:t>Pulse</a:t>
            </a:r>
            <a:r>
              <a:rPr lang="it-IT" altLang="it-IT" sz="4000" dirty="0">
                <a:solidFill>
                  <a:srgbClr val="000000"/>
                </a:solidFill>
                <a:latin typeface="Arial" pitchFamily="34" charset="0"/>
                <a:cs typeface="Arial" pitchFamily="34" charset="0"/>
              </a:rPr>
              <a:t> </a:t>
            </a:r>
            <a:r>
              <a:rPr lang="it-IT" altLang="it-IT" sz="4000" dirty="0" err="1">
                <a:solidFill>
                  <a:srgbClr val="000000"/>
                </a:solidFill>
                <a:latin typeface="Arial" pitchFamily="34" charset="0"/>
                <a:cs typeface="Arial" pitchFamily="34" charset="0"/>
              </a:rPr>
              <a:t>Inhibition</a:t>
            </a:r>
            <a:r>
              <a:rPr lang="it-IT" altLang="it-IT" sz="4000" dirty="0">
                <a:solidFill>
                  <a:srgbClr val="000000"/>
                </a:solidFill>
                <a:latin typeface="Arial" pitchFamily="34" charset="0"/>
                <a:cs typeface="Arial" pitchFamily="34" charset="0"/>
              </a:rPr>
              <a:t> (PPI</a:t>
            </a:r>
            <a:r>
              <a:rPr lang="it-IT" altLang="it-IT" sz="4000" dirty="0" smtClean="0">
                <a:solidFill>
                  <a:srgbClr val="000000"/>
                </a:solidFill>
                <a:latin typeface="Arial" pitchFamily="34" charset="0"/>
                <a:cs typeface="Arial" pitchFamily="34" charset="0"/>
              </a:rPr>
              <a:t>).</a:t>
            </a:r>
            <a:endParaRPr lang="it-IT" altLang="it-IT" sz="4000" dirty="0">
              <a:solidFill>
                <a:srgbClr val="000000"/>
              </a:solidFill>
              <a:latin typeface="Arial" pitchFamily="34" charset="0"/>
              <a:cs typeface="Arial" pitchFamily="34" charset="0"/>
            </a:endParaRPr>
          </a:p>
          <a:p>
            <a:pPr algn="ctr" eaLnBrk="1" fontAlgn="base" hangingPunct="1">
              <a:spcBef>
                <a:spcPct val="0"/>
              </a:spcBef>
              <a:spcAft>
                <a:spcPct val="0"/>
              </a:spcAft>
              <a:buFontTx/>
              <a:buNone/>
            </a:pPr>
            <a:r>
              <a:rPr lang="it-IT" altLang="it-IT" sz="4000" dirty="0">
                <a:solidFill>
                  <a:srgbClr val="000000"/>
                </a:solidFill>
                <a:latin typeface="Arial" pitchFamily="34" charset="0"/>
                <a:cs typeface="Arial" pitchFamily="34" charset="0"/>
              </a:rPr>
              <a:t>An </a:t>
            </a:r>
            <a:r>
              <a:rPr lang="it-IT" altLang="it-IT" sz="4000" dirty="0" err="1">
                <a:solidFill>
                  <a:srgbClr val="000000"/>
                </a:solidFill>
                <a:latin typeface="Arial" pitchFamily="34" charset="0"/>
                <a:cs typeface="Arial" pitchFamily="34" charset="0"/>
              </a:rPr>
              <a:t>advantage</a:t>
            </a:r>
            <a:r>
              <a:rPr lang="it-IT" altLang="it-IT" sz="4000" dirty="0">
                <a:solidFill>
                  <a:srgbClr val="000000"/>
                </a:solidFill>
                <a:latin typeface="Arial" pitchFamily="34" charset="0"/>
                <a:cs typeface="Arial" pitchFamily="34" charset="0"/>
              </a:rPr>
              <a:t> of PPI </a:t>
            </a:r>
            <a:r>
              <a:rPr lang="it-IT" altLang="it-IT" sz="4000" dirty="0" err="1">
                <a:solidFill>
                  <a:srgbClr val="000000"/>
                </a:solidFill>
                <a:latin typeface="Arial" pitchFamily="34" charset="0"/>
                <a:cs typeface="Arial" pitchFamily="34" charset="0"/>
              </a:rPr>
              <a:t>is</a:t>
            </a:r>
            <a:r>
              <a:rPr lang="it-IT" altLang="it-IT" sz="4000" dirty="0">
                <a:solidFill>
                  <a:srgbClr val="000000"/>
                </a:solidFill>
                <a:latin typeface="Arial" pitchFamily="34" charset="0"/>
                <a:cs typeface="Arial" pitchFamily="34" charset="0"/>
              </a:rPr>
              <a:t> </a:t>
            </a:r>
            <a:r>
              <a:rPr lang="it-IT" altLang="it-IT" sz="4000" dirty="0" err="1">
                <a:solidFill>
                  <a:srgbClr val="000000"/>
                </a:solidFill>
                <a:latin typeface="Arial" pitchFamily="34" charset="0"/>
                <a:cs typeface="Arial" pitchFamily="34" charset="0"/>
              </a:rPr>
              <a:t>that</a:t>
            </a:r>
            <a:r>
              <a:rPr lang="it-IT" altLang="it-IT" sz="4000" dirty="0">
                <a:solidFill>
                  <a:srgbClr val="000000"/>
                </a:solidFill>
                <a:latin typeface="Arial" pitchFamily="34" charset="0"/>
                <a:cs typeface="Arial" pitchFamily="34" charset="0"/>
              </a:rPr>
              <a:t> </a:t>
            </a:r>
            <a:r>
              <a:rPr lang="it-IT" altLang="it-IT" sz="4000" dirty="0" err="1">
                <a:solidFill>
                  <a:srgbClr val="000000"/>
                </a:solidFill>
                <a:latin typeface="Arial" pitchFamily="34" charset="0"/>
                <a:cs typeface="Arial" pitchFamily="34" charset="0"/>
              </a:rPr>
              <a:t>deficits</a:t>
            </a:r>
            <a:r>
              <a:rPr lang="it-IT" altLang="it-IT" sz="4000" dirty="0">
                <a:solidFill>
                  <a:srgbClr val="000000"/>
                </a:solidFill>
                <a:latin typeface="Arial" pitchFamily="34" charset="0"/>
                <a:cs typeface="Arial" pitchFamily="34" charset="0"/>
              </a:rPr>
              <a:t> are </a:t>
            </a:r>
            <a:r>
              <a:rPr lang="it-IT" altLang="it-IT" sz="4000" dirty="0" err="1">
                <a:solidFill>
                  <a:srgbClr val="000000"/>
                </a:solidFill>
                <a:latin typeface="Arial" pitchFamily="34" charset="0"/>
                <a:cs typeface="Arial" pitchFamily="34" charset="0"/>
              </a:rPr>
              <a:t>documented</a:t>
            </a:r>
            <a:r>
              <a:rPr lang="it-IT" altLang="it-IT" sz="4000" dirty="0">
                <a:solidFill>
                  <a:srgbClr val="000000"/>
                </a:solidFill>
                <a:latin typeface="Arial" pitchFamily="34" charset="0"/>
                <a:cs typeface="Arial" pitchFamily="34" charset="0"/>
              </a:rPr>
              <a:t> in </a:t>
            </a:r>
            <a:r>
              <a:rPr lang="it-IT" altLang="it-IT" sz="4000" dirty="0" err="1">
                <a:solidFill>
                  <a:srgbClr val="000000"/>
                </a:solidFill>
                <a:latin typeface="Arial" pitchFamily="34" charset="0"/>
                <a:cs typeface="Arial" pitchFamily="34" charset="0"/>
              </a:rPr>
              <a:t>many</a:t>
            </a:r>
            <a:endParaRPr lang="it-IT" altLang="it-IT" sz="4000" dirty="0">
              <a:solidFill>
                <a:srgbClr val="000000"/>
              </a:solidFill>
              <a:latin typeface="Arial" pitchFamily="34" charset="0"/>
              <a:cs typeface="Arial" pitchFamily="34" charset="0"/>
            </a:endParaRPr>
          </a:p>
          <a:p>
            <a:pPr algn="ctr" eaLnBrk="1" fontAlgn="base" hangingPunct="1">
              <a:spcBef>
                <a:spcPct val="0"/>
              </a:spcBef>
              <a:spcAft>
                <a:spcPct val="0"/>
              </a:spcAft>
              <a:buFontTx/>
              <a:buNone/>
            </a:pPr>
            <a:r>
              <a:rPr lang="it-IT" altLang="it-IT" sz="4000" dirty="0" err="1">
                <a:solidFill>
                  <a:srgbClr val="000000"/>
                </a:solidFill>
                <a:latin typeface="Arial" pitchFamily="34" charset="0"/>
                <a:cs typeface="Arial" pitchFamily="34" charset="0"/>
              </a:rPr>
              <a:t>individuals</a:t>
            </a:r>
            <a:r>
              <a:rPr lang="it-IT" altLang="it-IT" sz="4000" dirty="0">
                <a:solidFill>
                  <a:srgbClr val="000000"/>
                </a:solidFill>
                <a:latin typeface="Arial" pitchFamily="34" charset="0"/>
                <a:cs typeface="Arial" pitchFamily="34" charset="0"/>
              </a:rPr>
              <a:t> with </a:t>
            </a:r>
            <a:r>
              <a:rPr lang="it-IT" altLang="it-IT" sz="4000" dirty="0" err="1">
                <a:solidFill>
                  <a:srgbClr val="000000"/>
                </a:solidFill>
                <a:latin typeface="Arial" pitchFamily="34" charset="0"/>
                <a:cs typeface="Arial" pitchFamily="34" charset="0"/>
              </a:rPr>
              <a:t>schizophrenia</a:t>
            </a:r>
            <a:r>
              <a:rPr lang="it-IT" altLang="it-IT" sz="4000" dirty="0">
                <a:solidFill>
                  <a:srgbClr val="000000"/>
                </a:solidFill>
                <a:latin typeface="Arial" pitchFamily="34" charset="0"/>
                <a:cs typeface="Arial" pitchFamily="34" charset="0"/>
              </a:rPr>
              <a:t>. </a:t>
            </a:r>
            <a:endParaRPr lang="it-IT" altLang="it-IT" sz="4000" dirty="0" smtClean="0">
              <a:solidFill>
                <a:srgbClr val="000000"/>
              </a:solidFill>
              <a:latin typeface="Arial" pitchFamily="34" charset="0"/>
              <a:cs typeface="Arial" pitchFamily="34" charset="0"/>
            </a:endParaRPr>
          </a:p>
          <a:p>
            <a:pPr algn="ctr" eaLnBrk="1" fontAlgn="base" hangingPunct="1">
              <a:spcBef>
                <a:spcPct val="0"/>
              </a:spcBef>
              <a:spcAft>
                <a:spcPct val="0"/>
              </a:spcAft>
              <a:buFontTx/>
              <a:buNone/>
            </a:pPr>
            <a:endParaRPr lang="it-IT" altLang="it-IT" sz="4000" dirty="0">
              <a:solidFill>
                <a:srgbClr val="000000"/>
              </a:solidFill>
              <a:latin typeface="Arial" pitchFamily="34" charset="0"/>
              <a:cs typeface="Arial" pitchFamily="34" charset="0"/>
            </a:endParaRPr>
          </a:p>
          <a:p>
            <a:pPr algn="ctr" eaLnBrk="1" fontAlgn="base" hangingPunct="1">
              <a:spcBef>
                <a:spcPct val="0"/>
              </a:spcBef>
              <a:spcAft>
                <a:spcPct val="0"/>
              </a:spcAft>
              <a:buFontTx/>
              <a:buNone/>
            </a:pPr>
            <a:r>
              <a:rPr lang="it-IT" altLang="it-IT" sz="4000" dirty="0" smtClean="0">
                <a:solidFill>
                  <a:srgbClr val="000000"/>
                </a:solidFill>
                <a:latin typeface="Arial" pitchFamily="34" charset="0"/>
                <a:cs typeface="Arial" pitchFamily="34" charset="0"/>
              </a:rPr>
              <a:t>A </a:t>
            </a:r>
            <a:r>
              <a:rPr lang="it-IT" altLang="it-IT" sz="4000" dirty="0" err="1">
                <a:solidFill>
                  <a:srgbClr val="000000"/>
                </a:solidFill>
                <a:latin typeface="Arial" pitchFamily="34" charset="0"/>
                <a:cs typeface="Arial" pitchFamily="34" charset="0"/>
              </a:rPr>
              <a:t>limitation</a:t>
            </a:r>
            <a:r>
              <a:rPr lang="it-IT" altLang="it-IT" sz="4000" dirty="0">
                <a:solidFill>
                  <a:srgbClr val="000000"/>
                </a:solidFill>
                <a:latin typeface="Arial" pitchFamily="34" charset="0"/>
                <a:cs typeface="Arial" pitchFamily="34" charset="0"/>
              </a:rPr>
              <a:t> </a:t>
            </a:r>
            <a:r>
              <a:rPr lang="it-IT" altLang="it-IT" sz="4000" dirty="0" err="1">
                <a:solidFill>
                  <a:srgbClr val="000000"/>
                </a:solidFill>
                <a:latin typeface="Arial" pitchFamily="34" charset="0"/>
                <a:cs typeface="Arial" pitchFamily="34" charset="0"/>
              </a:rPr>
              <a:t>is</a:t>
            </a:r>
            <a:r>
              <a:rPr lang="it-IT" altLang="it-IT" sz="4000" dirty="0">
                <a:solidFill>
                  <a:srgbClr val="000000"/>
                </a:solidFill>
                <a:latin typeface="Arial" pitchFamily="34" charset="0"/>
                <a:cs typeface="Arial" pitchFamily="34" charset="0"/>
              </a:rPr>
              <a:t> </a:t>
            </a:r>
            <a:r>
              <a:rPr lang="it-IT" altLang="it-IT" sz="4000" dirty="0" err="1">
                <a:solidFill>
                  <a:srgbClr val="000000"/>
                </a:solidFill>
                <a:latin typeface="Arial" pitchFamily="34" charset="0"/>
                <a:cs typeface="Arial" pitchFamily="34" charset="0"/>
              </a:rPr>
              <a:t>that</a:t>
            </a:r>
            <a:r>
              <a:rPr lang="it-IT" altLang="it-IT" sz="4000" dirty="0">
                <a:solidFill>
                  <a:srgbClr val="000000"/>
                </a:solidFill>
                <a:latin typeface="Arial" pitchFamily="34" charset="0"/>
                <a:cs typeface="Arial" pitchFamily="34" charset="0"/>
              </a:rPr>
              <a:t> PPI </a:t>
            </a:r>
            <a:r>
              <a:rPr lang="it-IT" altLang="it-IT" sz="4000" dirty="0" err="1">
                <a:solidFill>
                  <a:srgbClr val="000000"/>
                </a:solidFill>
                <a:latin typeface="Arial" pitchFamily="34" charset="0"/>
                <a:cs typeface="Arial" pitchFamily="34" charset="0"/>
              </a:rPr>
              <a:t>deficits</a:t>
            </a:r>
            <a:r>
              <a:rPr lang="it-IT" altLang="it-IT" sz="4000" dirty="0">
                <a:solidFill>
                  <a:srgbClr val="000000"/>
                </a:solidFill>
                <a:latin typeface="Arial" pitchFamily="34" charset="0"/>
                <a:cs typeface="Arial" pitchFamily="34" charset="0"/>
              </a:rPr>
              <a:t> are </a:t>
            </a:r>
            <a:r>
              <a:rPr lang="it-IT" altLang="it-IT" sz="4000" dirty="0" err="1">
                <a:solidFill>
                  <a:srgbClr val="000000"/>
                </a:solidFill>
                <a:latin typeface="Arial" pitchFamily="34" charset="0"/>
                <a:cs typeface="Arial" pitchFamily="34" charset="0"/>
              </a:rPr>
              <a:t>not</a:t>
            </a:r>
            <a:r>
              <a:rPr lang="it-IT" altLang="it-IT" sz="4000" dirty="0">
                <a:solidFill>
                  <a:srgbClr val="000000"/>
                </a:solidFill>
                <a:latin typeface="Arial" pitchFamily="34" charset="0"/>
                <a:cs typeface="Arial" pitchFamily="34" charset="0"/>
              </a:rPr>
              <a:t> </a:t>
            </a:r>
            <a:r>
              <a:rPr lang="it-IT" altLang="it-IT" sz="4000" dirty="0" err="1">
                <a:solidFill>
                  <a:srgbClr val="000000"/>
                </a:solidFill>
                <a:latin typeface="Arial" pitchFamily="34" charset="0"/>
                <a:cs typeface="Arial" pitchFamily="34" charset="0"/>
              </a:rPr>
              <a:t>specific</a:t>
            </a:r>
            <a:r>
              <a:rPr lang="it-IT" altLang="it-IT" sz="4000" dirty="0">
                <a:solidFill>
                  <a:srgbClr val="000000"/>
                </a:solidFill>
                <a:latin typeface="Arial" pitchFamily="34" charset="0"/>
                <a:cs typeface="Arial" pitchFamily="34" charset="0"/>
              </a:rPr>
              <a:t>; </a:t>
            </a:r>
            <a:r>
              <a:rPr lang="it-IT" altLang="it-IT" sz="4000" dirty="0" err="1">
                <a:solidFill>
                  <a:srgbClr val="000000"/>
                </a:solidFill>
                <a:latin typeface="Arial" pitchFamily="34" charset="0"/>
                <a:cs typeface="Arial" pitchFamily="34" charset="0"/>
              </a:rPr>
              <a:t>they</a:t>
            </a:r>
            <a:r>
              <a:rPr lang="it-IT" altLang="it-IT" sz="4000" dirty="0">
                <a:solidFill>
                  <a:srgbClr val="000000"/>
                </a:solidFill>
                <a:latin typeface="Arial" pitchFamily="34" charset="0"/>
                <a:cs typeface="Arial" pitchFamily="34" charset="0"/>
              </a:rPr>
              <a:t> </a:t>
            </a:r>
            <a:r>
              <a:rPr lang="it-IT" altLang="it-IT" sz="4000" dirty="0" err="1">
                <a:solidFill>
                  <a:srgbClr val="000000"/>
                </a:solidFill>
                <a:latin typeface="Arial" pitchFamily="34" charset="0"/>
                <a:cs typeface="Arial" pitchFamily="34" charset="0"/>
              </a:rPr>
              <a:t>occur</a:t>
            </a:r>
            <a:r>
              <a:rPr lang="it-IT" altLang="it-IT" sz="4000" dirty="0">
                <a:solidFill>
                  <a:srgbClr val="000000"/>
                </a:solidFill>
                <a:latin typeface="Arial" pitchFamily="34" charset="0"/>
                <a:cs typeface="Arial" pitchFamily="34" charset="0"/>
              </a:rPr>
              <a:t> in </a:t>
            </a:r>
            <a:r>
              <a:rPr lang="it-IT" altLang="it-IT" sz="4000" dirty="0" err="1">
                <a:solidFill>
                  <a:srgbClr val="000000"/>
                </a:solidFill>
                <a:latin typeface="Arial" pitchFamily="34" charset="0"/>
                <a:cs typeface="Arial" pitchFamily="34" charset="0"/>
              </a:rPr>
              <a:t>other</a:t>
            </a:r>
            <a:r>
              <a:rPr lang="it-IT" altLang="it-IT" sz="4000" dirty="0">
                <a:solidFill>
                  <a:srgbClr val="000000"/>
                </a:solidFill>
                <a:latin typeface="Arial" pitchFamily="34" charset="0"/>
                <a:cs typeface="Arial" pitchFamily="34" charset="0"/>
              </a:rPr>
              <a:t> </a:t>
            </a:r>
            <a:r>
              <a:rPr lang="it-IT" altLang="it-IT" sz="4000" dirty="0" err="1">
                <a:solidFill>
                  <a:srgbClr val="000000"/>
                </a:solidFill>
                <a:latin typeface="Arial" pitchFamily="34" charset="0"/>
                <a:cs typeface="Arial" pitchFamily="34" charset="0"/>
              </a:rPr>
              <a:t>conditions</a:t>
            </a:r>
            <a:r>
              <a:rPr lang="it-IT" altLang="it-IT" sz="4000" dirty="0">
                <a:solidFill>
                  <a:srgbClr val="000000"/>
                </a:solidFill>
                <a:latin typeface="Arial" pitchFamily="34" charset="0"/>
                <a:cs typeface="Arial" pitchFamily="34" charset="0"/>
              </a:rPr>
              <a:t>, </a:t>
            </a:r>
            <a:r>
              <a:rPr lang="it-IT" altLang="it-IT" sz="4000" dirty="0" err="1">
                <a:solidFill>
                  <a:srgbClr val="000000"/>
                </a:solidFill>
                <a:latin typeface="Arial" pitchFamily="34" charset="0"/>
                <a:cs typeface="Arial" pitchFamily="34" charset="0"/>
              </a:rPr>
              <a:t>including</a:t>
            </a:r>
            <a:r>
              <a:rPr lang="it-IT" altLang="it-IT" sz="4000" dirty="0">
                <a:solidFill>
                  <a:srgbClr val="000000"/>
                </a:solidFill>
                <a:latin typeface="Arial" pitchFamily="34" charset="0"/>
                <a:cs typeface="Arial" pitchFamily="34" charset="0"/>
              </a:rPr>
              <a:t> </a:t>
            </a:r>
            <a:r>
              <a:rPr lang="it-IT" altLang="it-IT" sz="4000" dirty="0" err="1">
                <a:solidFill>
                  <a:srgbClr val="000000"/>
                </a:solidFill>
                <a:latin typeface="Arial" pitchFamily="34" charset="0"/>
                <a:cs typeface="Arial" pitchFamily="34" charset="0"/>
              </a:rPr>
              <a:t>Alzheimer’s</a:t>
            </a:r>
            <a:r>
              <a:rPr lang="it-IT" altLang="it-IT" sz="4000" dirty="0">
                <a:solidFill>
                  <a:srgbClr val="000000"/>
                </a:solidFill>
                <a:latin typeface="Arial" pitchFamily="34" charset="0"/>
                <a:cs typeface="Arial" pitchFamily="34" charset="0"/>
              </a:rPr>
              <a:t> </a:t>
            </a:r>
            <a:r>
              <a:rPr lang="it-IT" altLang="it-IT" sz="4000" dirty="0" err="1">
                <a:solidFill>
                  <a:srgbClr val="000000"/>
                </a:solidFill>
                <a:latin typeface="Arial" pitchFamily="34" charset="0"/>
                <a:cs typeface="Arial" pitchFamily="34" charset="0"/>
              </a:rPr>
              <a:t>disease</a:t>
            </a:r>
            <a:r>
              <a:rPr lang="it-IT" altLang="it-IT" sz="4000" dirty="0">
                <a:solidFill>
                  <a:srgbClr val="000000"/>
                </a:solidFill>
                <a:latin typeface="Arial" pitchFamily="34" charset="0"/>
                <a:cs typeface="Arial" pitchFamily="34" charset="0"/>
              </a:rPr>
              <a:t>.</a:t>
            </a:r>
          </a:p>
          <a:p>
            <a:pPr algn="ctr" eaLnBrk="1" fontAlgn="base" hangingPunct="1">
              <a:spcBef>
                <a:spcPct val="0"/>
              </a:spcBef>
              <a:spcAft>
                <a:spcPct val="0"/>
              </a:spcAft>
              <a:buFontTx/>
              <a:buNone/>
            </a:pPr>
            <a:endParaRPr lang="it-IT" altLang="it-IT" sz="4000"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41122824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0" y="44624"/>
            <a:ext cx="9144000" cy="8894743"/>
          </a:xfrm>
          <a:prstGeom prst="rect">
            <a:avLst/>
          </a:prstGeom>
          <a:noFill/>
        </p:spPr>
        <p:txBody>
          <a:bodyPr wrap="square" rtlCol="0">
            <a:spAutoFit/>
          </a:bodyPr>
          <a:lstStyle/>
          <a:p>
            <a:pPr algn="ctr"/>
            <a:r>
              <a:rPr lang="it-IT" sz="4000" dirty="0" smtClean="0"/>
              <a:t>Esempio: Modelli animali del funzionamento dei </a:t>
            </a:r>
            <a:r>
              <a:rPr lang="it-IT" sz="4000" b="1" dirty="0" smtClean="0"/>
              <a:t>circuiti della corteccia visiva </a:t>
            </a:r>
            <a:r>
              <a:rPr lang="it-IT" sz="4000" dirty="0" smtClean="0"/>
              <a:t>alla base della </a:t>
            </a:r>
            <a:r>
              <a:rPr lang="it-IT" sz="4000" b="1" dirty="0" smtClean="0"/>
              <a:t>percezione visiva</a:t>
            </a:r>
          </a:p>
          <a:p>
            <a:pPr algn="ctr"/>
            <a:endParaRPr lang="it-IT" sz="4000" dirty="0"/>
          </a:p>
          <a:p>
            <a:pPr algn="ctr"/>
            <a:r>
              <a:rPr lang="it-IT" sz="4000" dirty="0" smtClean="0"/>
              <a:t>Percezione del colore (primati)</a:t>
            </a:r>
          </a:p>
          <a:p>
            <a:pPr algn="ctr"/>
            <a:endParaRPr lang="it-IT" sz="1200" dirty="0" smtClean="0"/>
          </a:p>
          <a:p>
            <a:pPr algn="ctr"/>
            <a:r>
              <a:rPr lang="it-IT" sz="4000" dirty="0" smtClean="0"/>
              <a:t>Percezione del contrasto chiaro/scuro (mammiferi (per la retina anche vertebrati))</a:t>
            </a:r>
          </a:p>
          <a:p>
            <a:pPr algn="ctr"/>
            <a:endParaRPr lang="it-IT" sz="4000" dirty="0" smtClean="0"/>
          </a:p>
          <a:p>
            <a:pPr algn="ctr"/>
            <a:endParaRPr lang="it-IT" sz="4000" dirty="0" smtClean="0"/>
          </a:p>
          <a:p>
            <a:pPr algn="ctr"/>
            <a:endParaRPr lang="it-IT" sz="4000" dirty="0"/>
          </a:p>
          <a:p>
            <a:pPr algn="ctr"/>
            <a:endParaRPr lang="it-IT" sz="4000" dirty="0" smtClean="0"/>
          </a:p>
          <a:p>
            <a:pPr algn="ctr"/>
            <a:endParaRPr lang="it-IT" sz="4000" dirty="0"/>
          </a:p>
          <a:p>
            <a:pPr algn="ctr"/>
            <a:endParaRPr lang="it-IT" sz="4000" dirty="0"/>
          </a:p>
        </p:txBody>
      </p:sp>
    </p:spTree>
    <p:extLst>
      <p:ext uri="{BB962C8B-B14F-4D97-AF65-F5344CB8AC3E}">
        <p14:creationId xmlns:p14="http://schemas.microsoft.com/office/powerpoint/2010/main" val="201846277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ChangeArrowheads="1"/>
          </p:cNvSpPr>
          <p:nvPr/>
        </p:nvSpPr>
        <p:spPr bwMode="auto">
          <a:xfrm>
            <a:off x="-16462" y="1556792"/>
            <a:ext cx="91440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fontAlgn="base" hangingPunct="1">
              <a:spcBef>
                <a:spcPct val="0"/>
              </a:spcBef>
              <a:spcAft>
                <a:spcPct val="0"/>
              </a:spcAft>
              <a:buFontTx/>
              <a:buNone/>
            </a:pPr>
            <a:r>
              <a:rPr lang="it-IT" altLang="it-IT" sz="4000" b="1" dirty="0" err="1" smtClean="0">
                <a:solidFill>
                  <a:srgbClr val="000000"/>
                </a:solidFill>
                <a:latin typeface="Arial" pitchFamily="34" charset="0"/>
                <a:cs typeface="Arial" pitchFamily="34" charset="0"/>
              </a:rPr>
              <a:t>Thus</a:t>
            </a:r>
            <a:r>
              <a:rPr lang="it-IT" altLang="it-IT" sz="4000" b="1" dirty="0">
                <a:solidFill>
                  <a:srgbClr val="000000"/>
                </a:solidFill>
                <a:latin typeface="Arial" pitchFamily="34" charset="0"/>
                <a:cs typeface="Arial" pitchFamily="34" charset="0"/>
              </a:rPr>
              <a:t>, PPI can </a:t>
            </a:r>
            <a:r>
              <a:rPr lang="it-IT" altLang="it-IT" sz="4000" b="1" dirty="0" err="1">
                <a:solidFill>
                  <a:srgbClr val="000000"/>
                </a:solidFill>
                <a:latin typeface="Arial" pitchFamily="34" charset="0"/>
                <a:cs typeface="Arial" pitchFamily="34" charset="0"/>
              </a:rPr>
              <a:t>contribute</a:t>
            </a:r>
            <a:r>
              <a:rPr lang="it-IT" altLang="it-IT" sz="4000" b="1" dirty="0">
                <a:solidFill>
                  <a:srgbClr val="000000"/>
                </a:solidFill>
                <a:latin typeface="Arial" pitchFamily="34" charset="0"/>
                <a:cs typeface="Arial" pitchFamily="34" charset="0"/>
              </a:rPr>
              <a:t> to establishment of face </a:t>
            </a:r>
            <a:r>
              <a:rPr lang="it-IT" altLang="it-IT" sz="4000" b="1" dirty="0" err="1">
                <a:solidFill>
                  <a:srgbClr val="000000"/>
                </a:solidFill>
                <a:latin typeface="Arial" pitchFamily="34" charset="0"/>
                <a:cs typeface="Arial" pitchFamily="34" charset="0"/>
              </a:rPr>
              <a:t>validity</a:t>
            </a:r>
            <a:r>
              <a:rPr lang="it-IT" altLang="it-IT" sz="4000" b="1" dirty="0">
                <a:solidFill>
                  <a:srgbClr val="000000"/>
                </a:solidFill>
                <a:latin typeface="Arial" pitchFamily="34" charset="0"/>
                <a:cs typeface="Arial" pitchFamily="34" charset="0"/>
              </a:rPr>
              <a:t>, </a:t>
            </a:r>
            <a:r>
              <a:rPr lang="it-IT" altLang="it-IT" sz="4000" b="1" dirty="0" err="1">
                <a:solidFill>
                  <a:srgbClr val="000000"/>
                </a:solidFill>
                <a:latin typeface="Arial" pitchFamily="34" charset="0"/>
                <a:cs typeface="Arial" pitchFamily="34" charset="0"/>
              </a:rPr>
              <a:t>but</a:t>
            </a:r>
            <a:r>
              <a:rPr lang="it-IT" altLang="it-IT" sz="4000" b="1" dirty="0">
                <a:solidFill>
                  <a:srgbClr val="000000"/>
                </a:solidFill>
                <a:latin typeface="Arial" pitchFamily="34" charset="0"/>
                <a:cs typeface="Arial" pitchFamily="34" charset="0"/>
              </a:rPr>
              <a:t> </a:t>
            </a:r>
            <a:r>
              <a:rPr lang="it-IT" altLang="it-IT" sz="4000" b="1" dirty="0" err="1">
                <a:solidFill>
                  <a:srgbClr val="000000"/>
                </a:solidFill>
                <a:latin typeface="Arial" pitchFamily="34" charset="0"/>
                <a:cs typeface="Arial" pitchFamily="34" charset="0"/>
              </a:rPr>
              <a:t>does</a:t>
            </a:r>
            <a:r>
              <a:rPr lang="it-IT" altLang="it-IT" sz="4000" b="1" dirty="0">
                <a:solidFill>
                  <a:srgbClr val="000000"/>
                </a:solidFill>
                <a:latin typeface="Arial" pitchFamily="34" charset="0"/>
                <a:cs typeface="Arial" pitchFamily="34" charset="0"/>
              </a:rPr>
              <a:t> </a:t>
            </a:r>
            <a:r>
              <a:rPr lang="it-IT" altLang="it-IT" sz="4000" b="1" dirty="0" err="1">
                <a:solidFill>
                  <a:srgbClr val="000000"/>
                </a:solidFill>
                <a:latin typeface="Arial" pitchFamily="34" charset="0"/>
                <a:cs typeface="Arial" pitchFamily="34" charset="0"/>
              </a:rPr>
              <a:t>not</a:t>
            </a:r>
            <a:r>
              <a:rPr lang="it-IT" altLang="it-IT" sz="4000" b="1" dirty="0">
                <a:solidFill>
                  <a:srgbClr val="000000"/>
                </a:solidFill>
                <a:latin typeface="Arial" pitchFamily="34" charset="0"/>
                <a:cs typeface="Arial" pitchFamily="34" charset="0"/>
              </a:rPr>
              <a:t>, by </a:t>
            </a:r>
            <a:r>
              <a:rPr lang="it-IT" altLang="it-IT" sz="4000" b="1" dirty="0" err="1">
                <a:solidFill>
                  <a:srgbClr val="000000"/>
                </a:solidFill>
                <a:latin typeface="Arial" pitchFamily="34" charset="0"/>
                <a:cs typeface="Arial" pitchFamily="34" charset="0"/>
              </a:rPr>
              <a:t>itself</a:t>
            </a:r>
            <a:r>
              <a:rPr lang="it-IT" altLang="it-IT" sz="4000" b="1" dirty="0">
                <a:solidFill>
                  <a:srgbClr val="000000"/>
                </a:solidFill>
                <a:latin typeface="Arial" pitchFamily="34" charset="0"/>
                <a:cs typeface="Arial" pitchFamily="34" charset="0"/>
              </a:rPr>
              <a:t>, </a:t>
            </a:r>
            <a:r>
              <a:rPr lang="it-IT" altLang="it-IT" sz="4000" b="1" dirty="0" err="1">
                <a:solidFill>
                  <a:srgbClr val="000000"/>
                </a:solidFill>
                <a:latin typeface="Arial" pitchFamily="34" charset="0"/>
                <a:cs typeface="Arial" pitchFamily="34" charset="0"/>
              </a:rPr>
              <a:t>make</a:t>
            </a:r>
            <a:r>
              <a:rPr lang="it-IT" altLang="it-IT" sz="4000" b="1" dirty="0">
                <a:solidFill>
                  <a:srgbClr val="000000"/>
                </a:solidFill>
                <a:latin typeface="Arial" pitchFamily="34" charset="0"/>
                <a:cs typeface="Arial" pitchFamily="34" charset="0"/>
              </a:rPr>
              <a:t> the case.</a:t>
            </a:r>
          </a:p>
        </p:txBody>
      </p:sp>
    </p:spTree>
    <p:extLst>
      <p:ext uri="{BB962C8B-B14F-4D97-AF65-F5344CB8AC3E}">
        <p14:creationId xmlns:p14="http://schemas.microsoft.com/office/powerpoint/2010/main" val="40210127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Text Box 2"/>
          <p:cNvSpPr txBox="1">
            <a:spLocks noChangeArrowheads="1"/>
          </p:cNvSpPr>
          <p:nvPr/>
        </p:nvSpPr>
        <p:spPr bwMode="auto">
          <a:xfrm>
            <a:off x="6084888" y="187325"/>
            <a:ext cx="299085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fontAlgn="base" hangingPunct="1">
              <a:spcBef>
                <a:spcPct val="0"/>
              </a:spcBef>
              <a:spcAft>
                <a:spcPct val="0"/>
              </a:spcAft>
              <a:buFontTx/>
              <a:buNone/>
            </a:pPr>
            <a:r>
              <a:rPr lang="it-IT" altLang="it-IT" sz="2400" b="1">
                <a:solidFill>
                  <a:srgbClr val="000000"/>
                </a:solidFill>
                <a:latin typeface="Arial" pitchFamily="34" charset="0"/>
                <a:cs typeface="Arial" pitchFamily="34" charset="0"/>
              </a:rPr>
              <a:t>Prepulse inhibition</a:t>
            </a:r>
          </a:p>
          <a:p>
            <a:pPr algn="ctr" eaLnBrk="1" fontAlgn="base" hangingPunct="1">
              <a:spcBef>
                <a:spcPct val="0"/>
              </a:spcBef>
              <a:spcAft>
                <a:spcPct val="0"/>
              </a:spcAft>
              <a:buFontTx/>
              <a:buNone/>
            </a:pPr>
            <a:r>
              <a:rPr lang="it-IT" altLang="it-IT" sz="2400" b="1">
                <a:solidFill>
                  <a:srgbClr val="000000"/>
                </a:solidFill>
                <a:latin typeface="Arial" pitchFamily="34" charset="0"/>
                <a:cs typeface="Arial" pitchFamily="34" charset="0"/>
              </a:rPr>
              <a:t>(PPI)</a:t>
            </a:r>
          </a:p>
        </p:txBody>
      </p:sp>
      <p:pic>
        <p:nvPicPr>
          <p:cNvPr id="17715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25" y="0"/>
            <a:ext cx="5113338" cy="353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7156" name="Rectangle 4"/>
          <p:cNvSpPr>
            <a:spLocks noChangeArrowheads="1"/>
          </p:cNvSpPr>
          <p:nvPr/>
        </p:nvSpPr>
        <p:spPr bwMode="auto">
          <a:xfrm>
            <a:off x="0" y="3500438"/>
            <a:ext cx="9144000" cy="3662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fontAlgn="base" hangingPunct="1">
              <a:spcBef>
                <a:spcPct val="0"/>
              </a:spcBef>
              <a:spcAft>
                <a:spcPct val="0"/>
              </a:spcAft>
              <a:buFontTx/>
              <a:buNone/>
            </a:pPr>
            <a:r>
              <a:rPr lang="it-IT" altLang="it-IT" sz="1800" b="1">
                <a:solidFill>
                  <a:srgbClr val="000000"/>
                </a:solidFill>
                <a:latin typeface="Arial" pitchFamily="34" charset="0"/>
                <a:cs typeface="Arial" pitchFamily="34" charset="0"/>
              </a:rPr>
              <a:t>In the prepulse inhibition (PPI) procedure, the rodent is placed in a small chamber and exposed to a brief pulse of noise.  The test is used to assess the subject’s ability to "gate" or filter environmental information. In the acoustic (startle model) of sensorimotor gating, a weak acoustic stimulus (ie, the prepulse) decreases the reflexive flinching response (startle) produced by a second, more intense, stimulus (the pulse).  </a:t>
            </a:r>
          </a:p>
          <a:p>
            <a:pPr algn="ctr" eaLnBrk="1" fontAlgn="base" hangingPunct="1">
              <a:spcBef>
                <a:spcPct val="0"/>
              </a:spcBef>
              <a:spcAft>
                <a:spcPct val="0"/>
              </a:spcAft>
              <a:buFontTx/>
              <a:buNone/>
            </a:pPr>
            <a:r>
              <a:rPr lang="it-IT" altLang="it-IT" sz="1800" b="1">
                <a:solidFill>
                  <a:srgbClr val="000000"/>
                </a:solidFill>
                <a:latin typeface="Arial" pitchFamily="34" charset="0"/>
                <a:cs typeface="Arial" pitchFamily="34" charset="0"/>
              </a:rPr>
              <a:t>Prepulse inhibition is a cross-species phenomenon (ie, it is present in mammals ranging from mice to humans), yet it is relatively absent among schizophrenic patients and, more recently discovered, among patients with Alzheimer’s disease.  The reduced ability to filter out irrelevant auditory stimulation is a characteristic thought to contribute to certain manifestations of these conditions including inattention, distractibility, and cognitive deficits.  </a:t>
            </a:r>
          </a:p>
          <a:p>
            <a:pPr algn="ctr" fontAlgn="base">
              <a:spcBef>
                <a:spcPct val="0"/>
              </a:spcBef>
              <a:spcAft>
                <a:spcPct val="0"/>
              </a:spcAft>
              <a:buFontTx/>
              <a:buNone/>
            </a:pPr>
            <a:endParaRPr lang="it-IT" altLang="it-IT" sz="1800">
              <a:solidFill>
                <a:srgbClr val="000000"/>
              </a:solidFill>
              <a:latin typeface="Arial" pitchFamily="34" charset="0"/>
              <a:cs typeface="Arial" pitchFamily="34" charset="0"/>
            </a:endParaRPr>
          </a:p>
        </p:txBody>
      </p:sp>
      <p:pic>
        <p:nvPicPr>
          <p:cNvPr id="17715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51500" y="1285875"/>
            <a:ext cx="2857500"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4290838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ChangeArrowheads="1"/>
          </p:cNvSpPr>
          <p:nvPr/>
        </p:nvSpPr>
        <p:spPr bwMode="auto">
          <a:xfrm>
            <a:off x="0" y="-2708"/>
            <a:ext cx="9144000" cy="6863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fontAlgn="base" hangingPunct="1">
              <a:spcBef>
                <a:spcPct val="0"/>
              </a:spcBef>
              <a:spcAft>
                <a:spcPct val="0"/>
              </a:spcAft>
              <a:buFontTx/>
              <a:buNone/>
            </a:pPr>
            <a:r>
              <a:rPr lang="it-IT" altLang="it-IT" sz="4000" b="1" dirty="0" err="1">
                <a:solidFill>
                  <a:srgbClr val="000000"/>
                </a:solidFill>
                <a:latin typeface="Arial" pitchFamily="34" charset="0"/>
                <a:cs typeface="Arial" pitchFamily="34" charset="0"/>
              </a:rPr>
              <a:t>Deficits</a:t>
            </a:r>
            <a:r>
              <a:rPr lang="it-IT" altLang="it-IT" sz="4000" b="1" dirty="0">
                <a:solidFill>
                  <a:srgbClr val="000000"/>
                </a:solidFill>
                <a:latin typeface="Arial" pitchFamily="34" charset="0"/>
                <a:cs typeface="Arial" pitchFamily="34" charset="0"/>
              </a:rPr>
              <a:t> of </a:t>
            </a:r>
            <a:r>
              <a:rPr lang="it-IT" altLang="it-IT" sz="4000" b="1" dirty="0" err="1">
                <a:solidFill>
                  <a:srgbClr val="000000"/>
                </a:solidFill>
                <a:latin typeface="Arial" pitchFamily="34" charset="0"/>
                <a:cs typeface="Arial" pitchFamily="34" charset="0"/>
              </a:rPr>
              <a:t>prepulse</a:t>
            </a:r>
            <a:r>
              <a:rPr lang="it-IT" altLang="it-IT" sz="4000" b="1" dirty="0">
                <a:solidFill>
                  <a:srgbClr val="000000"/>
                </a:solidFill>
                <a:latin typeface="Arial" pitchFamily="34" charset="0"/>
                <a:cs typeface="Arial" pitchFamily="34" charset="0"/>
              </a:rPr>
              <a:t> </a:t>
            </a:r>
            <a:r>
              <a:rPr lang="it-IT" altLang="it-IT" sz="4000" b="1" dirty="0" err="1">
                <a:solidFill>
                  <a:srgbClr val="000000"/>
                </a:solidFill>
                <a:latin typeface="Arial" pitchFamily="34" charset="0"/>
                <a:cs typeface="Arial" pitchFamily="34" charset="0"/>
              </a:rPr>
              <a:t>inhibition</a:t>
            </a:r>
            <a:r>
              <a:rPr lang="it-IT" altLang="it-IT" sz="4000" b="1" dirty="0">
                <a:solidFill>
                  <a:srgbClr val="000000"/>
                </a:solidFill>
                <a:latin typeface="Arial" pitchFamily="34" charset="0"/>
                <a:cs typeface="Arial" pitchFamily="34" charset="0"/>
              </a:rPr>
              <a:t> </a:t>
            </a:r>
            <a:r>
              <a:rPr lang="it-IT" altLang="it-IT" sz="4000" b="1" dirty="0" err="1">
                <a:solidFill>
                  <a:srgbClr val="000000"/>
                </a:solidFill>
                <a:latin typeface="Arial" pitchFamily="34" charset="0"/>
                <a:cs typeface="Arial" pitchFamily="34" charset="0"/>
              </a:rPr>
              <a:t>manifest</a:t>
            </a:r>
            <a:r>
              <a:rPr lang="it-IT" altLang="it-IT" sz="4000" b="1" dirty="0">
                <a:solidFill>
                  <a:srgbClr val="000000"/>
                </a:solidFill>
                <a:latin typeface="Arial" pitchFamily="34" charset="0"/>
                <a:cs typeface="Arial" pitchFamily="34" charset="0"/>
              </a:rPr>
              <a:t> in the </a:t>
            </a:r>
            <a:r>
              <a:rPr lang="it-IT" altLang="it-IT" sz="4000" b="1" dirty="0" err="1">
                <a:solidFill>
                  <a:srgbClr val="000000"/>
                </a:solidFill>
                <a:latin typeface="Arial" pitchFamily="34" charset="0"/>
                <a:cs typeface="Arial" pitchFamily="34" charset="0"/>
              </a:rPr>
              <a:t>inability</a:t>
            </a:r>
            <a:r>
              <a:rPr lang="it-IT" altLang="it-IT" sz="4000" b="1" dirty="0">
                <a:solidFill>
                  <a:srgbClr val="000000"/>
                </a:solidFill>
                <a:latin typeface="Arial" pitchFamily="34" charset="0"/>
                <a:cs typeface="Arial" pitchFamily="34" charset="0"/>
              </a:rPr>
              <a:t> to </a:t>
            </a:r>
            <a:r>
              <a:rPr lang="it-IT" altLang="it-IT" sz="4000" b="1" dirty="0" err="1">
                <a:solidFill>
                  <a:srgbClr val="000000"/>
                </a:solidFill>
                <a:latin typeface="Arial" pitchFamily="34" charset="0"/>
                <a:cs typeface="Arial" pitchFamily="34" charset="0"/>
              </a:rPr>
              <a:t>filter</a:t>
            </a:r>
            <a:r>
              <a:rPr lang="it-IT" altLang="it-IT" sz="4000" b="1" dirty="0">
                <a:solidFill>
                  <a:srgbClr val="000000"/>
                </a:solidFill>
                <a:latin typeface="Arial" pitchFamily="34" charset="0"/>
                <a:cs typeface="Arial" pitchFamily="34" charset="0"/>
              </a:rPr>
              <a:t> out the </a:t>
            </a:r>
            <a:r>
              <a:rPr lang="it-IT" altLang="it-IT" sz="4000" b="1" dirty="0" err="1">
                <a:solidFill>
                  <a:srgbClr val="000000"/>
                </a:solidFill>
                <a:latin typeface="Arial" pitchFamily="34" charset="0"/>
                <a:cs typeface="Arial" pitchFamily="34" charset="0"/>
              </a:rPr>
              <a:t>unnecessary</a:t>
            </a:r>
            <a:r>
              <a:rPr lang="it-IT" altLang="it-IT" sz="4000" b="1" dirty="0">
                <a:solidFill>
                  <a:srgbClr val="000000"/>
                </a:solidFill>
                <a:latin typeface="Arial" pitchFamily="34" charset="0"/>
                <a:cs typeface="Arial" pitchFamily="34" charset="0"/>
              </a:rPr>
              <a:t> information; </a:t>
            </a:r>
            <a:r>
              <a:rPr lang="it-IT" altLang="it-IT" sz="4000" b="1" dirty="0" err="1">
                <a:solidFill>
                  <a:srgbClr val="000000"/>
                </a:solidFill>
                <a:latin typeface="Arial" pitchFamily="34" charset="0"/>
                <a:cs typeface="Arial" pitchFamily="34" charset="0"/>
              </a:rPr>
              <a:t>they</a:t>
            </a:r>
            <a:r>
              <a:rPr lang="it-IT" altLang="it-IT" sz="4000" b="1" dirty="0">
                <a:solidFill>
                  <a:srgbClr val="000000"/>
                </a:solidFill>
                <a:latin typeface="Arial" pitchFamily="34" charset="0"/>
                <a:cs typeface="Arial" pitchFamily="34" charset="0"/>
              </a:rPr>
              <a:t> </a:t>
            </a:r>
            <a:r>
              <a:rPr lang="it-IT" altLang="it-IT" sz="4000" b="1" dirty="0" err="1">
                <a:solidFill>
                  <a:srgbClr val="000000"/>
                </a:solidFill>
                <a:latin typeface="Arial" pitchFamily="34" charset="0"/>
                <a:cs typeface="Arial" pitchFamily="34" charset="0"/>
              </a:rPr>
              <a:t>have</a:t>
            </a:r>
            <a:r>
              <a:rPr lang="it-IT" altLang="it-IT" sz="4000" b="1" dirty="0">
                <a:solidFill>
                  <a:srgbClr val="000000"/>
                </a:solidFill>
                <a:latin typeface="Arial" pitchFamily="34" charset="0"/>
                <a:cs typeface="Arial" pitchFamily="34" charset="0"/>
              </a:rPr>
              <a:t> </a:t>
            </a:r>
            <a:r>
              <a:rPr lang="it-IT" altLang="it-IT" sz="4000" b="1" dirty="0" err="1">
                <a:solidFill>
                  <a:srgbClr val="000000"/>
                </a:solidFill>
                <a:latin typeface="Arial" pitchFamily="34" charset="0"/>
                <a:cs typeface="Arial" pitchFamily="34" charset="0"/>
              </a:rPr>
              <a:t>been</a:t>
            </a:r>
            <a:r>
              <a:rPr lang="it-IT" altLang="it-IT" sz="4000" b="1" dirty="0">
                <a:solidFill>
                  <a:srgbClr val="000000"/>
                </a:solidFill>
                <a:latin typeface="Arial" pitchFamily="34" charset="0"/>
                <a:cs typeface="Arial" pitchFamily="34" charset="0"/>
              </a:rPr>
              <a:t> </a:t>
            </a:r>
            <a:r>
              <a:rPr lang="it-IT" altLang="it-IT" sz="4000" b="1" dirty="0" err="1">
                <a:solidFill>
                  <a:srgbClr val="000000"/>
                </a:solidFill>
                <a:latin typeface="Arial" pitchFamily="34" charset="0"/>
                <a:cs typeface="Arial" pitchFamily="34" charset="0"/>
              </a:rPr>
              <a:t>linked</a:t>
            </a:r>
            <a:r>
              <a:rPr lang="it-IT" altLang="it-IT" sz="4000" b="1" dirty="0">
                <a:solidFill>
                  <a:srgbClr val="000000"/>
                </a:solidFill>
                <a:latin typeface="Arial" pitchFamily="34" charset="0"/>
                <a:cs typeface="Arial" pitchFamily="34" charset="0"/>
              </a:rPr>
              <a:t> to </a:t>
            </a:r>
            <a:r>
              <a:rPr lang="it-IT" altLang="it-IT" sz="4000" b="1" dirty="0" err="1">
                <a:solidFill>
                  <a:srgbClr val="000000"/>
                </a:solidFill>
                <a:latin typeface="Arial" pitchFamily="34" charset="0"/>
                <a:cs typeface="Arial" pitchFamily="34" charset="0"/>
              </a:rPr>
              <a:t>abnormalities</a:t>
            </a:r>
            <a:r>
              <a:rPr lang="it-IT" altLang="it-IT" sz="4000" b="1" dirty="0">
                <a:solidFill>
                  <a:srgbClr val="000000"/>
                </a:solidFill>
                <a:latin typeface="Arial" pitchFamily="34" charset="0"/>
                <a:cs typeface="Arial" pitchFamily="34" charset="0"/>
              </a:rPr>
              <a:t> of </a:t>
            </a:r>
            <a:r>
              <a:rPr lang="it-IT" altLang="it-IT" sz="4000" b="1" u="sng" dirty="0" err="1">
                <a:solidFill>
                  <a:srgbClr val="000000"/>
                </a:solidFill>
                <a:latin typeface="Arial" pitchFamily="34" charset="0"/>
                <a:cs typeface="Arial" pitchFamily="34" charset="0"/>
              </a:rPr>
              <a:t>sensorimotor</a:t>
            </a:r>
            <a:r>
              <a:rPr lang="it-IT" altLang="it-IT" sz="4000" b="1" u="sng" dirty="0">
                <a:solidFill>
                  <a:srgbClr val="000000"/>
                </a:solidFill>
                <a:latin typeface="Arial" pitchFamily="34" charset="0"/>
                <a:cs typeface="Arial" pitchFamily="34" charset="0"/>
              </a:rPr>
              <a:t> </a:t>
            </a:r>
            <a:r>
              <a:rPr lang="it-IT" altLang="it-IT" sz="4000" b="1" u="sng" dirty="0" err="1">
                <a:solidFill>
                  <a:srgbClr val="000000"/>
                </a:solidFill>
                <a:latin typeface="Arial" pitchFamily="34" charset="0"/>
                <a:cs typeface="Arial" pitchFamily="34" charset="0"/>
              </a:rPr>
              <a:t>gating</a:t>
            </a:r>
            <a:r>
              <a:rPr lang="it-IT" altLang="it-IT" sz="4000" b="1" dirty="0">
                <a:solidFill>
                  <a:srgbClr val="000000"/>
                </a:solidFill>
                <a:latin typeface="Arial" pitchFamily="34" charset="0"/>
                <a:cs typeface="Arial" pitchFamily="34" charset="0"/>
              </a:rPr>
              <a:t>.</a:t>
            </a:r>
          </a:p>
          <a:p>
            <a:pPr algn="ctr" eaLnBrk="1" fontAlgn="base" hangingPunct="1">
              <a:spcBef>
                <a:spcPct val="0"/>
              </a:spcBef>
              <a:spcAft>
                <a:spcPct val="0"/>
              </a:spcAft>
              <a:buFontTx/>
              <a:buNone/>
            </a:pPr>
            <a:endParaRPr lang="it-IT" altLang="it-IT" sz="4000" dirty="0" smtClean="0">
              <a:solidFill>
                <a:srgbClr val="000000"/>
              </a:solidFill>
              <a:latin typeface="Arial" pitchFamily="34" charset="0"/>
              <a:cs typeface="Arial" pitchFamily="34" charset="0"/>
            </a:endParaRPr>
          </a:p>
          <a:p>
            <a:pPr algn="ctr" eaLnBrk="1" fontAlgn="base" hangingPunct="1">
              <a:spcBef>
                <a:spcPct val="0"/>
              </a:spcBef>
              <a:spcAft>
                <a:spcPct val="0"/>
              </a:spcAft>
              <a:buFontTx/>
              <a:buNone/>
            </a:pPr>
            <a:r>
              <a:rPr lang="it-IT" altLang="it-IT" sz="4000" dirty="0" err="1" smtClean="0">
                <a:solidFill>
                  <a:srgbClr val="000000"/>
                </a:solidFill>
                <a:latin typeface="Arial" pitchFamily="34" charset="0"/>
                <a:cs typeface="Arial" pitchFamily="34" charset="0"/>
              </a:rPr>
              <a:t>Pulse</a:t>
            </a:r>
            <a:r>
              <a:rPr lang="it-IT" altLang="it-IT" sz="4000" dirty="0" smtClean="0">
                <a:solidFill>
                  <a:srgbClr val="000000"/>
                </a:solidFill>
                <a:latin typeface="Arial" pitchFamily="34" charset="0"/>
                <a:cs typeface="Arial" pitchFamily="34" charset="0"/>
              </a:rPr>
              <a:t>-alone </a:t>
            </a:r>
            <a:r>
              <a:rPr lang="it-IT" altLang="it-IT" sz="4000" dirty="0" err="1">
                <a:solidFill>
                  <a:srgbClr val="000000"/>
                </a:solidFill>
                <a:latin typeface="Arial" pitchFamily="34" charset="0"/>
                <a:cs typeface="Arial" pitchFamily="34" charset="0"/>
              </a:rPr>
              <a:t>results</a:t>
            </a:r>
            <a:r>
              <a:rPr lang="it-IT" altLang="it-IT" sz="4000" dirty="0">
                <a:solidFill>
                  <a:srgbClr val="000000"/>
                </a:solidFill>
                <a:latin typeface="Arial" pitchFamily="34" charset="0"/>
                <a:cs typeface="Arial" pitchFamily="34" charset="0"/>
              </a:rPr>
              <a:t> are </a:t>
            </a:r>
            <a:r>
              <a:rPr lang="it-IT" altLang="it-IT" sz="4000" dirty="0" err="1">
                <a:solidFill>
                  <a:srgbClr val="000000"/>
                </a:solidFill>
                <a:latin typeface="Arial" pitchFamily="34" charset="0"/>
                <a:cs typeface="Arial" pitchFamily="34" charset="0"/>
              </a:rPr>
              <a:t>compared</a:t>
            </a:r>
            <a:r>
              <a:rPr lang="it-IT" altLang="it-IT" sz="4000" dirty="0">
                <a:solidFill>
                  <a:srgbClr val="000000"/>
                </a:solidFill>
                <a:latin typeface="Arial" pitchFamily="34" charset="0"/>
                <a:cs typeface="Arial" pitchFamily="34" charset="0"/>
              </a:rPr>
              <a:t> to </a:t>
            </a:r>
            <a:r>
              <a:rPr lang="it-IT" altLang="it-IT" sz="4000" dirty="0" err="1">
                <a:solidFill>
                  <a:srgbClr val="000000"/>
                </a:solidFill>
                <a:latin typeface="Arial" pitchFamily="34" charset="0"/>
                <a:cs typeface="Arial" pitchFamily="34" charset="0"/>
              </a:rPr>
              <a:t>prepulse</a:t>
            </a:r>
            <a:r>
              <a:rPr lang="it-IT" altLang="it-IT" sz="4000" dirty="0">
                <a:solidFill>
                  <a:srgbClr val="000000"/>
                </a:solidFill>
                <a:latin typeface="Arial" pitchFamily="34" charset="0"/>
                <a:cs typeface="Arial" pitchFamily="34" charset="0"/>
              </a:rPr>
              <a:t>-plus-</a:t>
            </a:r>
            <a:r>
              <a:rPr lang="it-IT" altLang="it-IT" sz="4000" dirty="0" err="1">
                <a:solidFill>
                  <a:srgbClr val="000000"/>
                </a:solidFill>
                <a:latin typeface="Arial" pitchFamily="34" charset="0"/>
                <a:cs typeface="Arial" pitchFamily="34" charset="0"/>
              </a:rPr>
              <a:t>pulse</a:t>
            </a:r>
            <a:r>
              <a:rPr lang="it-IT" altLang="it-IT" sz="4000" dirty="0">
                <a:solidFill>
                  <a:srgbClr val="000000"/>
                </a:solidFill>
                <a:latin typeface="Arial" pitchFamily="34" charset="0"/>
                <a:cs typeface="Arial" pitchFamily="34" charset="0"/>
              </a:rPr>
              <a:t>, and the </a:t>
            </a:r>
            <a:r>
              <a:rPr lang="it-IT" altLang="it-IT" sz="4000" dirty="0" err="1">
                <a:solidFill>
                  <a:srgbClr val="000000"/>
                </a:solidFill>
                <a:latin typeface="Arial" pitchFamily="34" charset="0"/>
                <a:cs typeface="Arial" pitchFamily="34" charset="0"/>
              </a:rPr>
              <a:t>percentage</a:t>
            </a:r>
            <a:r>
              <a:rPr lang="it-IT" altLang="it-IT" sz="4000" dirty="0">
                <a:solidFill>
                  <a:srgbClr val="000000"/>
                </a:solidFill>
                <a:latin typeface="Arial" pitchFamily="34" charset="0"/>
                <a:cs typeface="Arial" pitchFamily="34" charset="0"/>
              </a:rPr>
              <a:t> of the </a:t>
            </a:r>
            <a:r>
              <a:rPr lang="it-IT" altLang="it-IT" sz="4000" dirty="0" err="1">
                <a:solidFill>
                  <a:srgbClr val="000000"/>
                </a:solidFill>
                <a:latin typeface="Arial" pitchFamily="34" charset="0"/>
                <a:cs typeface="Arial" pitchFamily="34" charset="0"/>
              </a:rPr>
              <a:t>reduction</a:t>
            </a:r>
            <a:r>
              <a:rPr lang="it-IT" altLang="it-IT" sz="4000" dirty="0">
                <a:solidFill>
                  <a:srgbClr val="000000"/>
                </a:solidFill>
                <a:latin typeface="Arial" pitchFamily="34" charset="0"/>
                <a:cs typeface="Arial" pitchFamily="34" charset="0"/>
              </a:rPr>
              <a:t> in the </a:t>
            </a:r>
            <a:r>
              <a:rPr lang="it-IT" altLang="it-IT" sz="4000" dirty="0" err="1">
                <a:solidFill>
                  <a:srgbClr val="000000"/>
                </a:solidFill>
                <a:latin typeface="Arial" pitchFamily="34" charset="0"/>
                <a:cs typeface="Arial" pitchFamily="34" charset="0"/>
              </a:rPr>
              <a:t>startle</a:t>
            </a:r>
            <a:r>
              <a:rPr lang="it-IT" altLang="it-IT" sz="4000" dirty="0">
                <a:solidFill>
                  <a:srgbClr val="000000"/>
                </a:solidFill>
                <a:latin typeface="Arial" pitchFamily="34" charset="0"/>
                <a:cs typeface="Arial" pitchFamily="34" charset="0"/>
              </a:rPr>
              <a:t> reflex </a:t>
            </a:r>
            <a:r>
              <a:rPr lang="it-IT" altLang="it-IT" sz="4000" dirty="0" err="1">
                <a:solidFill>
                  <a:srgbClr val="000000"/>
                </a:solidFill>
                <a:latin typeface="Arial" pitchFamily="34" charset="0"/>
                <a:cs typeface="Arial" pitchFamily="34" charset="0"/>
              </a:rPr>
              <a:t>represents</a:t>
            </a:r>
            <a:r>
              <a:rPr lang="it-IT" altLang="it-IT" sz="4000" dirty="0">
                <a:solidFill>
                  <a:srgbClr val="000000"/>
                </a:solidFill>
                <a:latin typeface="Arial" pitchFamily="34" charset="0"/>
                <a:cs typeface="Arial" pitchFamily="34" charset="0"/>
              </a:rPr>
              <a:t> </a:t>
            </a:r>
            <a:r>
              <a:rPr lang="it-IT" altLang="it-IT" sz="4000" dirty="0" err="1">
                <a:solidFill>
                  <a:srgbClr val="000000"/>
                </a:solidFill>
                <a:latin typeface="Arial" pitchFamily="34" charset="0"/>
                <a:cs typeface="Arial" pitchFamily="34" charset="0"/>
              </a:rPr>
              <a:t>prepulse</a:t>
            </a:r>
            <a:r>
              <a:rPr lang="it-IT" altLang="it-IT" sz="4000" dirty="0">
                <a:solidFill>
                  <a:srgbClr val="000000"/>
                </a:solidFill>
                <a:latin typeface="Arial" pitchFamily="34" charset="0"/>
                <a:cs typeface="Arial" pitchFamily="34" charset="0"/>
              </a:rPr>
              <a:t> </a:t>
            </a:r>
            <a:r>
              <a:rPr lang="it-IT" altLang="it-IT" sz="4000" dirty="0" err="1">
                <a:solidFill>
                  <a:srgbClr val="000000"/>
                </a:solidFill>
                <a:latin typeface="Arial" pitchFamily="34" charset="0"/>
                <a:cs typeface="Arial" pitchFamily="34" charset="0"/>
              </a:rPr>
              <a:t>inhibition</a:t>
            </a:r>
            <a:r>
              <a:rPr lang="it-IT" altLang="it-IT" sz="4000" dirty="0">
                <a:solidFill>
                  <a:srgbClr val="000000"/>
                </a:solidFill>
                <a:latin typeface="Arial" pitchFamily="34" charset="0"/>
                <a:cs typeface="Arial" pitchFamily="34" charset="0"/>
              </a:rPr>
              <a:t>.  </a:t>
            </a:r>
          </a:p>
        </p:txBody>
      </p:sp>
    </p:spTree>
    <p:extLst>
      <p:ext uri="{BB962C8B-B14F-4D97-AF65-F5344CB8AC3E}">
        <p14:creationId xmlns:p14="http://schemas.microsoft.com/office/powerpoint/2010/main" val="27040141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0" y="1196752"/>
            <a:ext cx="9144000" cy="3785652"/>
          </a:xfrm>
          <a:prstGeom prst="rect">
            <a:avLst/>
          </a:prstGeom>
          <a:noFill/>
        </p:spPr>
        <p:txBody>
          <a:bodyPr wrap="square" rtlCol="0">
            <a:spAutoFit/>
          </a:bodyPr>
          <a:lstStyle/>
          <a:p>
            <a:pPr algn="ctr"/>
            <a:r>
              <a:rPr lang="it-IT" sz="4000" dirty="0" smtClean="0">
                <a:latin typeface="Arial" panose="020B0604020202020204" pitchFamily="34" charset="0"/>
                <a:cs typeface="Arial" panose="020B0604020202020204" pitchFamily="34" charset="0"/>
              </a:rPr>
              <a:t>La presenza di deficit nel PPI test NON fa si che un modello animale sia un modello di schizofrenia (può contribuire alla face </a:t>
            </a:r>
            <a:r>
              <a:rPr lang="it-IT" sz="4000" dirty="0" err="1" smtClean="0">
                <a:latin typeface="Arial" panose="020B0604020202020204" pitchFamily="34" charset="0"/>
                <a:cs typeface="Arial" panose="020B0604020202020204" pitchFamily="34" charset="0"/>
              </a:rPr>
              <a:t>validity</a:t>
            </a:r>
            <a:r>
              <a:rPr lang="it-IT" sz="4000" dirty="0" smtClean="0">
                <a:latin typeface="Arial" panose="020B0604020202020204" pitchFamily="34" charset="0"/>
                <a:cs typeface="Arial" panose="020B0604020202020204" pitchFamily="34" charset="0"/>
              </a:rPr>
              <a:t>). Va inoltre considerato COME è stato ottenuto (</a:t>
            </a:r>
            <a:r>
              <a:rPr lang="it-IT" sz="4000" dirty="0" err="1" smtClean="0">
                <a:latin typeface="Arial" panose="020B0604020202020204" pitchFamily="34" charset="0"/>
                <a:cs typeface="Arial" panose="020B0604020202020204" pitchFamily="34" charset="0"/>
              </a:rPr>
              <a:t>construct</a:t>
            </a:r>
            <a:r>
              <a:rPr lang="it-IT" sz="4000" dirty="0" smtClean="0">
                <a:latin typeface="Arial" panose="020B0604020202020204" pitchFamily="34" charset="0"/>
                <a:cs typeface="Arial" panose="020B0604020202020204" pitchFamily="34" charset="0"/>
              </a:rPr>
              <a:t> </a:t>
            </a:r>
            <a:r>
              <a:rPr lang="it-IT" sz="4000" dirty="0" err="1" smtClean="0">
                <a:latin typeface="Arial" panose="020B0604020202020204" pitchFamily="34" charset="0"/>
                <a:cs typeface="Arial" panose="020B0604020202020204" pitchFamily="34" charset="0"/>
              </a:rPr>
              <a:t>validity</a:t>
            </a:r>
            <a:r>
              <a:rPr lang="it-IT" sz="4000" dirty="0" smtClean="0">
                <a:latin typeface="Arial" panose="020B0604020202020204" pitchFamily="34" charset="0"/>
                <a:cs typeface="Arial" panose="020B0604020202020204" pitchFamily="34" charset="0"/>
              </a:rPr>
              <a:t>).</a:t>
            </a:r>
            <a:endParaRPr lang="it-IT"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1063215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ChangeArrowheads="1"/>
          </p:cNvSpPr>
          <p:nvPr/>
        </p:nvSpPr>
        <p:spPr bwMode="auto">
          <a:xfrm>
            <a:off x="-14289" y="41429"/>
            <a:ext cx="9144001" cy="6801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fontAlgn="base" hangingPunct="1">
              <a:spcBef>
                <a:spcPct val="0"/>
              </a:spcBef>
              <a:spcAft>
                <a:spcPct val="0"/>
              </a:spcAft>
              <a:buFontTx/>
              <a:buNone/>
            </a:pPr>
            <a:r>
              <a:rPr lang="it-IT" altLang="it-IT" dirty="0">
                <a:solidFill>
                  <a:srgbClr val="000000"/>
                </a:solidFill>
                <a:latin typeface="Arial" pitchFamily="34" charset="0"/>
                <a:cs typeface="Arial" pitchFamily="34" charset="0"/>
              </a:rPr>
              <a:t>In </a:t>
            </a:r>
            <a:r>
              <a:rPr lang="it-IT" altLang="it-IT" dirty="0" smtClean="0">
                <a:solidFill>
                  <a:srgbClr val="000000"/>
                </a:solidFill>
                <a:latin typeface="Arial" pitchFamily="34" charset="0"/>
                <a:cs typeface="Arial" pitchFamily="34" charset="0"/>
              </a:rPr>
              <a:t>totale:</a:t>
            </a:r>
            <a:endParaRPr lang="it-IT" altLang="it-IT" dirty="0">
              <a:solidFill>
                <a:srgbClr val="000000"/>
              </a:solidFill>
              <a:latin typeface="Arial" pitchFamily="34" charset="0"/>
              <a:cs typeface="Arial" pitchFamily="34" charset="0"/>
            </a:endParaRPr>
          </a:p>
          <a:p>
            <a:pPr algn="ctr" eaLnBrk="1" fontAlgn="base" hangingPunct="1">
              <a:spcBef>
                <a:spcPct val="0"/>
              </a:spcBef>
              <a:spcAft>
                <a:spcPct val="0"/>
              </a:spcAft>
              <a:buFontTx/>
              <a:buNone/>
            </a:pPr>
            <a:endParaRPr lang="it-IT" altLang="it-IT" dirty="0">
              <a:solidFill>
                <a:srgbClr val="000000"/>
              </a:solidFill>
              <a:latin typeface="Arial" pitchFamily="34" charset="0"/>
              <a:cs typeface="Arial" pitchFamily="34" charset="0"/>
            </a:endParaRPr>
          </a:p>
          <a:p>
            <a:pPr algn="ctr" eaLnBrk="1" fontAlgn="base" hangingPunct="1">
              <a:spcBef>
                <a:spcPct val="0"/>
              </a:spcBef>
              <a:spcAft>
                <a:spcPct val="0"/>
              </a:spcAft>
              <a:buFontTx/>
              <a:buNone/>
            </a:pPr>
            <a:r>
              <a:rPr lang="it-IT" altLang="it-IT" dirty="0" smtClean="0">
                <a:solidFill>
                  <a:srgbClr val="000000"/>
                </a:solidFill>
                <a:latin typeface="Arial" pitchFamily="34" charset="0"/>
                <a:cs typeface="Arial" pitchFamily="34" charset="0"/>
              </a:rPr>
              <a:t>Un buon modello animale deve:</a:t>
            </a:r>
            <a:endParaRPr lang="it-IT" altLang="it-IT" dirty="0">
              <a:solidFill>
                <a:srgbClr val="000000"/>
              </a:solidFill>
              <a:latin typeface="Arial" pitchFamily="34" charset="0"/>
              <a:cs typeface="Arial" pitchFamily="34" charset="0"/>
            </a:endParaRPr>
          </a:p>
          <a:p>
            <a:pPr algn="ctr" eaLnBrk="1" fontAlgn="base" hangingPunct="1">
              <a:spcBef>
                <a:spcPct val="0"/>
              </a:spcBef>
              <a:spcAft>
                <a:spcPct val="0"/>
              </a:spcAft>
              <a:buFontTx/>
              <a:buNone/>
            </a:pPr>
            <a:endParaRPr lang="it-IT" altLang="it-IT" sz="1200" dirty="0">
              <a:solidFill>
                <a:srgbClr val="000000"/>
              </a:solidFill>
              <a:latin typeface="Arial" pitchFamily="34" charset="0"/>
              <a:cs typeface="Arial" pitchFamily="34" charset="0"/>
            </a:endParaRPr>
          </a:p>
          <a:p>
            <a:pPr algn="ctr" eaLnBrk="1" fontAlgn="base" hangingPunct="1">
              <a:spcBef>
                <a:spcPct val="0"/>
              </a:spcBef>
              <a:spcAft>
                <a:spcPct val="0"/>
              </a:spcAft>
              <a:buFontTx/>
              <a:buNone/>
            </a:pPr>
            <a:r>
              <a:rPr lang="it-IT" altLang="it-IT" dirty="0" smtClean="0">
                <a:solidFill>
                  <a:srgbClr val="000000"/>
                </a:solidFill>
                <a:latin typeface="Arial" pitchFamily="34" charset="0"/>
                <a:cs typeface="Arial" pitchFamily="34" charset="0"/>
              </a:rPr>
              <a:t>Incorporare comportamenti che caratterizzano la condizione umana</a:t>
            </a:r>
            <a:endParaRPr lang="it-IT" altLang="it-IT" sz="1000" dirty="0" smtClean="0">
              <a:solidFill>
                <a:srgbClr val="000000"/>
              </a:solidFill>
              <a:latin typeface="Arial" pitchFamily="34" charset="0"/>
              <a:cs typeface="Arial" pitchFamily="34" charset="0"/>
            </a:endParaRPr>
          </a:p>
          <a:p>
            <a:pPr algn="ctr" eaLnBrk="1" fontAlgn="base" hangingPunct="1">
              <a:spcBef>
                <a:spcPct val="0"/>
              </a:spcBef>
              <a:spcAft>
                <a:spcPct val="0"/>
              </a:spcAft>
              <a:buFontTx/>
              <a:buNone/>
            </a:pPr>
            <a:endParaRPr lang="it-IT" altLang="it-IT" sz="1000" dirty="0">
              <a:solidFill>
                <a:srgbClr val="000000"/>
              </a:solidFill>
              <a:latin typeface="Arial" pitchFamily="34" charset="0"/>
              <a:cs typeface="Arial" pitchFamily="34" charset="0"/>
            </a:endParaRPr>
          </a:p>
          <a:p>
            <a:pPr algn="ctr" eaLnBrk="1" fontAlgn="base" hangingPunct="1">
              <a:spcBef>
                <a:spcPct val="0"/>
              </a:spcBef>
              <a:spcAft>
                <a:spcPct val="0"/>
              </a:spcAft>
              <a:buFontTx/>
              <a:buNone/>
            </a:pPr>
            <a:endParaRPr lang="it-IT" altLang="it-IT" sz="1000" dirty="0">
              <a:solidFill>
                <a:srgbClr val="000000"/>
              </a:solidFill>
              <a:latin typeface="Arial" pitchFamily="34" charset="0"/>
              <a:cs typeface="Arial" pitchFamily="34" charset="0"/>
            </a:endParaRPr>
          </a:p>
          <a:p>
            <a:pPr algn="ctr" eaLnBrk="1" fontAlgn="base" hangingPunct="1">
              <a:spcBef>
                <a:spcPct val="0"/>
              </a:spcBef>
              <a:spcAft>
                <a:spcPct val="0"/>
              </a:spcAft>
              <a:buNone/>
            </a:pPr>
            <a:r>
              <a:rPr lang="it-IT" altLang="it-IT" dirty="0" smtClean="0">
                <a:solidFill>
                  <a:srgbClr val="000000"/>
                </a:solidFill>
                <a:latin typeface="Arial" pitchFamily="34" charset="0"/>
                <a:cs typeface="Arial" pitchFamily="34" charset="0"/>
              </a:rPr>
              <a:t>Essere basati su fattori eziologici noti (o fortemente probabili)</a:t>
            </a:r>
            <a:r>
              <a:rPr lang="it-IT" altLang="it-IT" dirty="0">
                <a:solidFill>
                  <a:srgbClr val="000000"/>
                </a:solidFill>
                <a:latin typeface="Arial" pitchFamily="34" charset="0"/>
                <a:cs typeface="Arial" pitchFamily="34" charset="0"/>
              </a:rPr>
              <a:t> </a:t>
            </a:r>
            <a:endParaRPr lang="it-IT" altLang="it-IT" sz="1000" dirty="0" smtClean="0">
              <a:solidFill>
                <a:srgbClr val="000000"/>
              </a:solidFill>
              <a:latin typeface="Arial" pitchFamily="34" charset="0"/>
              <a:cs typeface="Arial" pitchFamily="34" charset="0"/>
            </a:endParaRPr>
          </a:p>
          <a:p>
            <a:pPr algn="ctr" eaLnBrk="1" fontAlgn="base" hangingPunct="1">
              <a:spcBef>
                <a:spcPct val="0"/>
              </a:spcBef>
              <a:spcAft>
                <a:spcPct val="0"/>
              </a:spcAft>
              <a:buNone/>
            </a:pPr>
            <a:endParaRPr lang="it-IT" altLang="it-IT" sz="1000" dirty="0">
              <a:solidFill>
                <a:srgbClr val="000000"/>
              </a:solidFill>
              <a:latin typeface="Arial" pitchFamily="34" charset="0"/>
              <a:cs typeface="Arial" pitchFamily="34" charset="0"/>
            </a:endParaRPr>
          </a:p>
          <a:p>
            <a:pPr algn="ctr" eaLnBrk="1" fontAlgn="base" hangingPunct="1">
              <a:spcBef>
                <a:spcPct val="0"/>
              </a:spcBef>
              <a:spcAft>
                <a:spcPct val="0"/>
              </a:spcAft>
              <a:buNone/>
            </a:pPr>
            <a:r>
              <a:rPr lang="it-IT" altLang="it-IT" dirty="0" smtClean="0">
                <a:solidFill>
                  <a:srgbClr val="000000"/>
                </a:solidFill>
                <a:latin typeface="Arial" pitchFamily="34" charset="0"/>
                <a:cs typeface="Arial" pitchFamily="34" charset="0"/>
              </a:rPr>
              <a:t>Essere </a:t>
            </a:r>
            <a:r>
              <a:rPr lang="it-IT" altLang="it-IT" dirty="0" err="1" smtClean="0">
                <a:solidFill>
                  <a:srgbClr val="000000"/>
                </a:solidFill>
                <a:latin typeface="Arial" pitchFamily="34" charset="0"/>
                <a:cs typeface="Arial" pitchFamily="34" charset="0"/>
              </a:rPr>
              <a:t>molecolarmente</a:t>
            </a:r>
            <a:r>
              <a:rPr lang="it-IT" altLang="it-IT" dirty="0" smtClean="0">
                <a:solidFill>
                  <a:srgbClr val="000000"/>
                </a:solidFill>
                <a:latin typeface="Arial" pitchFamily="34" charset="0"/>
                <a:cs typeface="Arial" pitchFamily="34" charset="0"/>
              </a:rPr>
              <a:t> congruenti con </a:t>
            </a:r>
            <a:r>
              <a:rPr lang="it-IT" altLang="it-IT" dirty="0" err="1" smtClean="0">
                <a:solidFill>
                  <a:srgbClr val="000000"/>
                </a:solidFill>
                <a:latin typeface="Arial" pitchFamily="34" charset="0"/>
                <a:cs typeface="Arial" pitchFamily="34" charset="0"/>
              </a:rPr>
              <a:t>biomarcatori</a:t>
            </a:r>
            <a:r>
              <a:rPr lang="it-IT" altLang="it-IT" dirty="0" smtClean="0">
                <a:solidFill>
                  <a:srgbClr val="000000"/>
                </a:solidFill>
                <a:latin typeface="Arial" pitchFamily="34" charset="0"/>
                <a:cs typeface="Arial" pitchFamily="34" charset="0"/>
              </a:rPr>
              <a:t> della malattia nell’uomo</a:t>
            </a:r>
            <a:endParaRPr lang="it-IT" altLang="it-IT" sz="1000" dirty="0">
              <a:solidFill>
                <a:srgbClr val="000000"/>
              </a:solidFill>
              <a:latin typeface="Arial" pitchFamily="34" charset="0"/>
              <a:cs typeface="Arial" pitchFamily="34" charset="0"/>
            </a:endParaRPr>
          </a:p>
          <a:p>
            <a:pPr algn="ctr" eaLnBrk="1" fontAlgn="base" hangingPunct="1">
              <a:spcBef>
                <a:spcPct val="0"/>
              </a:spcBef>
              <a:spcAft>
                <a:spcPct val="0"/>
              </a:spcAft>
              <a:buFontTx/>
              <a:buNone/>
            </a:pPr>
            <a:endParaRPr lang="it-IT" altLang="it-IT" sz="1000" dirty="0">
              <a:solidFill>
                <a:srgbClr val="000000"/>
              </a:solidFill>
              <a:latin typeface="Arial" pitchFamily="34" charset="0"/>
              <a:cs typeface="Arial" pitchFamily="34" charset="0"/>
            </a:endParaRPr>
          </a:p>
          <a:p>
            <a:pPr algn="ctr" eaLnBrk="1" fontAlgn="base" hangingPunct="1">
              <a:spcBef>
                <a:spcPct val="0"/>
              </a:spcBef>
              <a:spcAft>
                <a:spcPct val="0"/>
              </a:spcAft>
              <a:buFontTx/>
              <a:buNone/>
            </a:pPr>
            <a:r>
              <a:rPr lang="it-IT" altLang="it-IT" dirty="0" smtClean="0">
                <a:solidFill>
                  <a:srgbClr val="000000"/>
                </a:solidFill>
                <a:latin typeface="Arial" pitchFamily="34" charset="0"/>
                <a:cs typeface="Arial" pitchFamily="34" charset="0"/>
              </a:rPr>
              <a:t>Rispondere in maniera prevedibile e con modalità di trattamento analoghe ai trattamenti clinici disponibili</a:t>
            </a:r>
            <a:endParaRPr lang="it-IT" altLang="it-IT" sz="1000"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9379504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14748" y="404664"/>
            <a:ext cx="9129252" cy="6247864"/>
          </a:xfrm>
          <a:prstGeom prst="rect">
            <a:avLst/>
          </a:prstGeom>
          <a:noFill/>
        </p:spPr>
        <p:txBody>
          <a:bodyPr wrap="square" rtlCol="0">
            <a:spAutoFit/>
          </a:bodyPr>
          <a:lstStyle/>
          <a:p>
            <a:pPr algn="ctr"/>
            <a:r>
              <a:rPr lang="it-IT" sz="4000" dirty="0" smtClean="0"/>
              <a:t>Esempio: Modelli animali del funzionamento dei circuiti dell’ippocampo alla base della memoria spaziale</a:t>
            </a:r>
          </a:p>
          <a:p>
            <a:pPr algn="ctr"/>
            <a:endParaRPr lang="it-IT" sz="4000" dirty="0"/>
          </a:p>
          <a:p>
            <a:pPr algn="ctr"/>
            <a:r>
              <a:rPr lang="it-IT" sz="4000" dirty="0" smtClean="0"/>
              <a:t>Mammiferi (i modelli più usati sono i roditori che hanno portato alla scoperta delle </a:t>
            </a:r>
            <a:r>
              <a:rPr lang="it-IT" sz="4000" dirty="0" err="1" smtClean="0"/>
              <a:t>place</a:t>
            </a:r>
            <a:r>
              <a:rPr lang="it-IT" sz="4000" dirty="0" smtClean="0"/>
              <a:t> </a:t>
            </a:r>
            <a:r>
              <a:rPr lang="it-IT" sz="4000" dirty="0" err="1" smtClean="0"/>
              <a:t>cells</a:t>
            </a:r>
            <a:r>
              <a:rPr lang="it-IT" sz="4000" dirty="0" smtClean="0"/>
              <a:t>, </a:t>
            </a:r>
            <a:r>
              <a:rPr lang="it-IT" sz="4000" dirty="0" err="1" smtClean="0"/>
              <a:t>grid</a:t>
            </a:r>
            <a:r>
              <a:rPr lang="it-IT" sz="4000" dirty="0" smtClean="0"/>
              <a:t> </a:t>
            </a:r>
            <a:r>
              <a:rPr lang="it-IT" sz="4000" dirty="0" err="1" smtClean="0"/>
              <a:t>cells</a:t>
            </a:r>
            <a:r>
              <a:rPr lang="it-IT" sz="4000" dirty="0" smtClean="0"/>
              <a:t>,…) </a:t>
            </a:r>
          </a:p>
          <a:p>
            <a:pPr algn="ctr"/>
            <a:endParaRPr lang="it-IT" sz="4000" dirty="0"/>
          </a:p>
          <a:p>
            <a:pPr algn="ctr"/>
            <a:endParaRPr lang="it-IT" sz="4000" dirty="0" smtClean="0"/>
          </a:p>
          <a:p>
            <a:pPr algn="ctr"/>
            <a:endParaRPr lang="it-IT" sz="4000" dirty="0"/>
          </a:p>
        </p:txBody>
      </p:sp>
    </p:spTree>
    <p:extLst>
      <p:ext uri="{BB962C8B-B14F-4D97-AF65-F5344CB8AC3E}">
        <p14:creationId xmlns:p14="http://schemas.microsoft.com/office/powerpoint/2010/main" val="17391176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611560" y="1283871"/>
            <a:ext cx="7537513" cy="707886"/>
          </a:xfrm>
          <a:prstGeom prst="rect">
            <a:avLst/>
          </a:prstGeom>
          <a:noFill/>
        </p:spPr>
        <p:txBody>
          <a:bodyPr wrap="none" rtlCol="0">
            <a:spAutoFit/>
          </a:bodyPr>
          <a:lstStyle/>
          <a:p>
            <a:pPr algn="ctr"/>
            <a:r>
              <a:rPr lang="it-IT" sz="4000" dirty="0" smtClean="0"/>
              <a:t>Modelli animali di patologie umane</a:t>
            </a:r>
            <a:endParaRPr lang="it-IT" sz="4000" dirty="0"/>
          </a:p>
        </p:txBody>
      </p:sp>
    </p:spTree>
    <p:extLst>
      <p:ext uri="{BB962C8B-B14F-4D97-AF65-F5344CB8AC3E}">
        <p14:creationId xmlns:p14="http://schemas.microsoft.com/office/powerpoint/2010/main" val="29575056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ChangeArrowheads="1"/>
          </p:cNvSpPr>
          <p:nvPr/>
        </p:nvSpPr>
        <p:spPr bwMode="auto">
          <a:xfrm>
            <a:off x="-12700" y="701675"/>
            <a:ext cx="9144000" cy="4965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fontAlgn="base" hangingPunct="1">
              <a:spcBef>
                <a:spcPct val="0"/>
              </a:spcBef>
              <a:spcAft>
                <a:spcPct val="0"/>
              </a:spcAft>
              <a:buFontTx/>
              <a:buNone/>
            </a:pPr>
            <a:r>
              <a:rPr lang="it-IT" altLang="it-IT">
                <a:solidFill>
                  <a:srgbClr val="000000"/>
                </a:solidFill>
                <a:latin typeface="Arial" pitchFamily="34" charset="0"/>
                <a:cs typeface="Arial" pitchFamily="34" charset="0"/>
              </a:rPr>
              <a:t>Given the challenges of validation of animal models, it is useful for the scientific community to share criteria for judging whether a particular disease model is good enough to warrant further investments. </a:t>
            </a:r>
          </a:p>
          <a:p>
            <a:pPr algn="ctr" eaLnBrk="1" fontAlgn="base" hangingPunct="1">
              <a:spcBef>
                <a:spcPct val="0"/>
              </a:spcBef>
              <a:spcAft>
                <a:spcPct val="0"/>
              </a:spcAft>
              <a:buFontTx/>
              <a:buNone/>
            </a:pPr>
            <a:endParaRPr lang="it-IT" altLang="it-IT">
              <a:solidFill>
                <a:srgbClr val="000000"/>
              </a:solidFill>
              <a:latin typeface="Arial" pitchFamily="34" charset="0"/>
              <a:cs typeface="Arial" pitchFamily="34" charset="0"/>
            </a:endParaRPr>
          </a:p>
          <a:p>
            <a:pPr algn="ctr" eaLnBrk="1" fontAlgn="base" hangingPunct="1">
              <a:spcBef>
                <a:spcPct val="0"/>
              </a:spcBef>
              <a:spcAft>
                <a:spcPct val="0"/>
              </a:spcAft>
              <a:buFontTx/>
              <a:buNone/>
            </a:pPr>
            <a:r>
              <a:rPr lang="it-IT" altLang="it-IT">
                <a:solidFill>
                  <a:srgbClr val="000000"/>
                </a:solidFill>
                <a:latin typeface="Arial" pitchFamily="34" charset="0"/>
                <a:cs typeface="Arial" pitchFamily="34" charset="0"/>
              </a:rPr>
              <a:t>A longstanding framework posits three types of validators:</a:t>
            </a:r>
          </a:p>
          <a:p>
            <a:pPr algn="ctr" eaLnBrk="1" fontAlgn="base" hangingPunct="1">
              <a:spcBef>
                <a:spcPct val="0"/>
              </a:spcBef>
              <a:spcAft>
                <a:spcPct val="0"/>
              </a:spcAft>
              <a:buFontTx/>
              <a:buNone/>
            </a:pPr>
            <a:endParaRPr lang="it-IT" altLang="it-IT">
              <a:solidFill>
                <a:srgbClr val="000000"/>
              </a:solidFill>
              <a:latin typeface="Arial" pitchFamily="34" charset="0"/>
              <a:cs typeface="Arial" pitchFamily="34" charset="0"/>
            </a:endParaRPr>
          </a:p>
          <a:p>
            <a:pPr algn="ctr" eaLnBrk="1" fontAlgn="base" hangingPunct="1">
              <a:spcBef>
                <a:spcPct val="0"/>
              </a:spcBef>
              <a:spcAft>
                <a:spcPct val="0"/>
              </a:spcAft>
              <a:buFontTx/>
              <a:buNone/>
            </a:pPr>
            <a:r>
              <a:rPr lang="it-IT" altLang="it-IT" b="1">
                <a:solidFill>
                  <a:srgbClr val="FF0000"/>
                </a:solidFill>
                <a:latin typeface="Arial" pitchFamily="34" charset="0"/>
                <a:cs typeface="Arial" pitchFamily="34" charset="0"/>
              </a:rPr>
              <a:t>construct, face and predictive validity</a:t>
            </a:r>
            <a:r>
              <a:rPr lang="it-IT" altLang="it-IT">
                <a:solidFill>
                  <a:srgbClr val="000000"/>
                </a:solidFill>
                <a:latin typeface="Arial" pitchFamily="34" charset="0"/>
                <a:cs typeface="Arial" pitchFamily="34" charset="0"/>
              </a:rPr>
              <a:t>.</a:t>
            </a:r>
          </a:p>
        </p:txBody>
      </p:sp>
    </p:spTree>
    <p:extLst>
      <p:ext uri="{BB962C8B-B14F-4D97-AF65-F5344CB8AC3E}">
        <p14:creationId xmlns:p14="http://schemas.microsoft.com/office/powerpoint/2010/main" val="38326305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ChangeArrowheads="1"/>
          </p:cNvSpPr>
          <p:nvPr/>
        </p:nvSpPr>
        <p:spPr bwMode="auto">
          <a:xfrm>
            <a:off x="0" y="404813"/>
            <a:ext cx="91440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fontAlgn="base" hangingPunct="1">
              <a:spcBef>
                <a:spcPct val="0"/>
              </a:spcBef>
              <a:spcAft>
                <a:spcPct val="0"/>
              </a:spcAft>
              <a:buFontTx/>
              <a:buNone/>
            </a:pPr>
            <a:r>
              <a:rPr lang="it-IT" altLang="it-IT" b="1" dirty="0" err="1">
                <a:solidFill>
                  <a:srgbClr val="FF0000"/>
                </a:solidFill>
                <a:latin typeface="Arial" pitchFamily="34" charset="0"/>
                <a:cs typeface="Arial" pitchFamily="34" charset="0"/>
              </a:rPr>
              <a:t>Construct</a:t>
            </a:r>
            <a:r>
              <a:rPr lang="it-IT" altLang="it-IT" dirty="0">
                <a:solidFill>
                  <a:srgbClr val="000000"/>
                </a:solidFill>
                <a:latin typeface="Arial" pitchFamily="34" charset="0"/>
                <a:cs typeface="Arial" pitchFamily="34" charset="0"/>
              </a:rPr>
              <a:t> (or </a:t>
            </a:r>
            <a:r>
              <a:rPr lang="it-IT" altLang="it-IT" dirty="0" err="1">
                <a:solidFill>
                  <a:srgbClr val="000000"/>
                </a:solidFill>
                <a:latin typeface="Arial" pitchFamily="34" charset="0"/>
                <a:cs typeface="Arial" pitchFamily="34" charset="0"/>
              </a:rPr>
              <a:t>etiologic</a:t>
            </a:r>
            <a:r>
              <a:rPr lang="it-IT" altLang="it-IT" dirty="0">
                <a:solidFill>
                  <a:srgbClr val="000000"/>
                </a:solidFill>
                <a:latin typeface="Arial" pitchFamily="34" charset="0"/>
                <a:cs typeface="Arial" pitchFamily="34" charset="0"/>
              </a:rPr>
              <a:t>) </a:t>
            </a:r>
            <a:r>
              <a:rPr lang="it-IT" altLang="it-IT" dirty="0" err="1">
                <a:solidFill>
                  <a:srgbClr val="000000"/>
                </a:solidFill>
                <a:latin typeface="Arial" pitchFamily="34" charset="0"/>
                <a:cs typeface="Arial" pitchFamily="34" charset="0"/>
              </a:rPr>
              <a:t>validity</a:t>
            </a:r>
            <a:r>
              <a:rPr lang="it-IT" altLang="it-IT" dirty="0">
                <a:solidFill>
                  <a:srgbClr val="000000"/>
                </a:solidFill>
                <a:latin typeface="Arial" pitchFamily="34" charset="0"/>
                <a:cs typeface="Arial" pitchFamily="34" charset="0"/>
              </a:rPr>
              <a:t> </a:t>
            </a:r>
            <a:r>
              <a:rPr lang="it-IT" altLang="it-IT" dirty="0" err="1">
                <a:solidFill>
                  <a:srgbClr val="000000"/>
                </a:solidFill>
                <a:latin typeface="Arial" pitchFamily="34" charset="0"/>
                <a:cs typeface="Arial" pitchFamily="34" charset="0"/>
              </a:rPr>
              <a:t>refers</a:t>
            </a:r>
            <a:r>
              <a:rPr lang="it-IT" altLang="it-IT" dirty="0">
                <a:solidFill>
                  <a:srgbClr val="000000"/>
                </a:solidFill>
                <a:latin typeface="Arial" pitchFamily="34" charset="0"/>
                <a:cs typeface="Arial" pitchFamily="34" charset="0"/>
              </a:rPr>
              <a:t> to the </a:t>
            </a:r>
            <a:r>
              <a:rPr lang="it-IT" altLang="it-IT" dirty="0" err="1">
                <a:solidFill>
                  <a:srgbClr val="000000"/>
                </a:solidFill>
                <a:latin typeface="Arial" pitchFamily="34" charset="0"/>
                <a:cs typeface="Arial" pitchFamily="34" charset="0"/>
              </a:rPr>
              <a:t>disease</a:t>
            </a:r>
            <a:r>
              <a:rPr lang="it-IT" altLang="it-IT" dirty="0">
                <a:solidFill>
                  <a:srgbClr val="000000"/>
                </a:solidFill>
                <a:latin typeface="Arial" pitchFamily="34" charset="0"/>
                <a:cs typeface="Arial" pitchFamily="34" charset="0"/>
              </a:rPr>
              <a:t> </a:t>
            </a:r>
            <a:r>
              <a:rPr lang="it-IT" altLang="it-IT" dirty="0" err="1">
                <a:solidFill>
                  <a:srgbClr val="000000"/>
                </a:solidFill>
                <a:latin typeface="Arial" pitchFamily="34" charset="0"/>
                <a:cs typeface="Arial" pitchFamily="34" charset="0"/>
              </a:rPr>
              <a:t>relevance</a:t>
            </a:r>
            <a:r>
              <a:rPr lang="it-IT" altLang="it-IT" dirty="0">
                <a:solidFill>
                  <a:srgbClr val="000000"/>
                </a:solidFill>
                <a:latin typeface="Arial" pitchFamily="34" charset="0"/>
                <a:cs typeface="Arial" pitchFamily="34" charset="0"/>
              </a:rPr>
              <a:t> of the </a:t>
            </a:r>
            <a:r>
              <a:rPr lang="it-IT" altLang="it-IT" dirty="0" err="1">
                <a:solidFill>
                  <a:srgbClr val="000000"/>
                </a:solidFill>
                <a:latin typeface="Arial" pitchFamily="34" charset="0"/>
                <a:cs typeface="Arial" pitchFamily="34" charset="0"/>
              </a:rPr>
              <a:t>methods</a:t>
            </a:r>
            <a:r>
              <a:rPr lang="it-IT" altLang="it-IT" dirty="0">
                <a:solidFill>
                  <a:srgbClr val="000000"/>
                </a:solidFill>
                <a:latin typeface="Arial" pitchFamily="34" charset="0"/>
                <a:cs typeface="Arial" pitchFamily="34" charset="0"/>
              </a:rPr>
              <a:t> by </a:t>
            </a:r>
            <a:r>
              <a:rPr lang="it-IT" altLang="it-IT" dirty="0" err="1">
                <a:solidFill>
                  <a:srgbClr val="000000"/>
                </a:solidFill>
                <a:latin typeface="Arial" pitchFamily="34" charset="0"/>
                <a:cs typeface="Arial" pitchFamily="34" charset="0"/>
              </a:rPr>
              <a:t>which</a:t>
            </a:r>
            <a:r>
              <a:rPr lang="it-IT" altLang="it-IT" dirty="0">
                <a:solidFill>
                  <a:srgbClr val="000000"/>
                </a:solidFill>
                <a:latin typeface="Arial" pitchFamily="34" charset="0"/>
                <a:cs typeface="Arial" pitchFamily="34" charset="0"/>
              </a:rPr>
              <a:t> a model </a:t>
            </a:r>
            <a:r>
              <a:rPr lang="it-IT" altLang="it-IT" dirty="0" err="1">
                <a:solidFill>
                  <a:srgbClr val="000000"/>
                </a:solidFill>
                <a:latin typeface="Arial" pitchFamily="34" charset="0"/>
                <a:cs typeface="Arial" pitchFamily="34" charset="0"/>
              </a:rPr>
              <a:t>is</a:t>
            </a:r>
            <a:r>
              <a:rPr lang="it-IT" altLang="it-IT" dirty="0">
                <a:solidFill>
                  <a:srgbClr val="000000"/>
                </a:solidFill>
                <a:latin typeface="Arial" pitchFamily="34" charset="0"/>
                <a:cs typeface="Arial" pitchFamily="34" charset="0"/>
              </a:rPr>
              <a:t> </a:t>
            </a:r>
            <a:r>
              <a:rPr lang="it-IT" altLang="it-IT" dirty="0" err="1">
                <a:solidFill>
                  <a:srgbClr val="000000"/>
                </a:solidFill>
                <a:latin typeface="Arial" pitchFamily="34" charset="0"/>
                <a:cs typeface="Arial" pitchFamily="34" charset="0"/>
              </a:rPr>
              <a:t>constructed</a:t>
            </a:r>
            <a:r>
              <a:rPr lang="it-IT" altLang="it-IT" dirty="0">
                <a:solidFill>
                  <a:srgbClr val="000000"/>
                </a:solidFill>
                <a:latin typeface="Arial" pitchFamily="34" charset="0"/>
                <a:cs typeface="Arial" pitchFamily="34" charset="0"/>
              </a:rPr>
              <a:t>.</a:t>
            </a:r>
          </a:p>
          <a:p>
            <a:pPr algn="ctr" eaLnBrk="1" fontAlgn="base" hangingPunct="1">
              <a:spcBef>
                <a:spcPct val="0"/>
              </a:spcBef>
              <a:spcAft>
                <a:spcPct val="0"/>
              </a:spcAft>
              <a:buFontTx/>
              <a:buNone/>
            </a:pPr>
            <a:r>
              <a:rPr lang="it-IT" altLang="it-IT" dirty="0">
                <a:solidFill>
                  <a:srgbClr val="000000"/>
                </a:solidFill>
                <a:latin typeface="Arial" pitchFamily="34" charset="0"/>
                <a:cs typeface="Arial" pitchFamily="34" charset="0"/>
              </a:rPr>
              <a:t> </a:t>
            </a:r>
          </a:p>
          <a:p>
            <a:pPr algn="ctr" eaLnBrk="1" fontAlgn="base" hangingPunct="1">
              <a:spcBef>
                <a:spcPct val="0"/>
              </a:spcBef>
              <a:spcAft>
                <a:spcPct val="0"/>
              </a:spcAft>
              <a:buFontTx/>
              <a:buNone/>
            </a:pPr>
            <a:r>
              <a:rPr lang="it-IT" altLang="it-IT" dirty="0">
                <a:solidFill>
                  <a:srgbClr val="000000"/>
                </a:solidFill>
                <a:latin typeface="Arial" pitchFamily="34" charset="0"/>
                <a:cs typeface="Arial" pitchFamily="34" charset="0"/>
              </a:rPr>
              <a:t>In the </a:t>
            </a:r>
            <a:r>
              <a:rPr lang="it-IT" altLang="it-IT" dirty="0" err="1">
                <a:solidFill>
                  <a:srgbClr val="000000"/>
                </a:solidFill>
                <a:latin typeface="Arial" pitchFamily="34" charset="0"/>
                <a:cs typeface="Arial" pitchFamily="34" charset="0"/>
              </a:rPr>
              <a:t>ideal</a:t>
            </a:r>
            <a:r>
              <a:rPr lang="it-IT" altLang="it-IT" dirty="0">
                <a:solidFill>
                  <a:srgbClr val="000000"/>
                </a:solidFill>
                <a:latin typeface="Arial" pitchFamily="34" charset="0"/>
                <a:cs typeface="Arial" pitchFamily="34" charset="0"/>
              </a:rPr>
              <a:t> situation, </a:t>
            </a:r>
            <a:r>
              <a:rPr lang="it-IT" altLang="it-IT" dirty="0" err="1">
                <a:solidFill>
                  <a:srgbClr val="000000"/>
                </a:solidFill>
                <a:latin typeface="Arial" pitchFamily="34" charset="0"/>
                <a:cs typeface="Arial" pitchFamily="34" charset="0"/>
              </a:rPr>
              <a:t>researchers</a:t>
            </a:r>
            <a:r>
              <a:rPr lang="it-IT" altLang="it-IT" dirty="0">
                <a:solidFill>
                  <a:srgbClr val="000000"/>
                </a:solidFill>
                <a:latin typeface="Arial" pitchFamily="34" charset="0"/>
                <a:cs typeface="Arial" pitchFamily="34" charset="0"/>
              </a:rPr>
              <a:t> </a:t>
            </a:r>
            <a:r>
              <a:rPr lang="it-IT" altLang="it-IT" dirty="0" err="1">
                <a:solidFill>
                  <a:srgbClr val="000000"/>
                </a:solidFill>
                <a:latin typeface="Arial" pitchFamily="34" charset="0"/>
                <a:cs typeface="Arial" pitchFamily="34" charset="0"/>
              </a:rPr>
              <a:t>would</a:t>
            </a:r>
            <a:r>
              <a:rPr lang="it-IT" altLang="it-IT" dirty="0">
                <a:solidFill>
                  <a:srgbClr val="000000"/>
                </a:solidFill>
                <a:latin typeface="Arial" pitchFamily="34" charset="0"/>
                <a:cs typeface="Arial" pitchFamily="34" charset="0"/>
              </a:rPr>
              <a:t> </a:t>
            </a:r>
            <a:r>
              <a:rPr lang="it-IT" altLang="it-IT" dirty="0" err="1">
                <a:solidFill>
                  <a:srgbClr val="000000"/>
                </a:solidFill>
                <a:latin typeface="Arial" pitchFamily="34" charset="0"/>
                <a:cs typeface="Arial" pitchFamily="34" charset="0"/>
              </a:rPr>
              <a:t>achieve</a:t>
            </a:r>
            <a:r>
              <a:rPr lang="it-IT" altLang="it-IT" dirty="0">
                <a:solidFill>
                  <a:srgbClr val="000000"/>
                </a:solidFill>
                <a:latin typeface="Arial" pitchFamily="34" charset="0"/>
                <a:cs typeface="Arial" pitchFamily="34" charset="0"/>
              </a:rPr>
              <a:t> </a:t>
            </a:r>
            <a:r>
              <a:rPr lang="it-IT" altLang="it-IT" b="1" dirty="0" err="1">
                <a:solidFill>
                  <a:srgbClr val="000000"/>
                </a:solidFill>
                <a:latin typeface="Arial" pitchFamily="34" charset="0"/>
                <a:cs typeface="Arial" pitchFamily="34" charset="0"/>
              </a:rPr>
              <a:t>construct</a:t>
            </a:r>
            <a:r>
              <a:rPr lang="it-IT" altLang="it-IT" b="1" dirty="0">
                <a:solidFill>
                  <a:srgbClr val="000000"/>
                </a:solidFill>
                <a:latin typeface="Arial" pitchFamily="34" charset="0"/>
                <a:cs typeface="Arial" pitchFamily="34" charset="0"/>
              </a:rPr>
              <a:t> </a:t>
            </a:r>
            <a:r>
              <a:rPr lang="it-IT" altLang="it-IT" b="1" dirty="0" err="1">
                <a:solidFill>
                  <a:srgbClr val="000000"/>
                </a:solidFill>
                <a:latin typeface="Arial" pitchFamily="34" charset="0"/>
                <a:cs typeface="Arial" pitchFamily="34" charset="0"/>
              </a:rPr>
              <a:t>validity</a:t>
            </a:r>
            <a:r>
              <a:rPr lang="it-IT" altLang="it-IT" b="1" dirty="0">
                <a:solidFill>
                  <a:srgbClr val="000000"/>
                </a:solidFill>
                <a:latin typeface="Arial" pitchFamily="34" charset="0"/>
                <a:cs typeface="Arial" pitchFamily="34" charset="0"/>
              </a:rPr>
              <a:t> by </a:t>
            </a:r>
            <a:r>
              <a:rPr lang="it-IT" altLang="it-IT" b="1" dirty="0" err="1">
                <a:solidFill>
                  <a:srgbClr val="000000"/>
                </a:solidFill>
                <a:latin typeface="Arial" pitchFamily="34" charset="0"/>
                <a:cs typeface="Arial" pitchFamily="34" charset="0"/>
              </a:rPr>
              <a:t>recreating</a:t>
            </a:r>
            <a:r>
              <a:rPr lang="it-IT" altLang="it-IT" b="1" dirty="0">
                <a:solidFill>
                  <a:srgbClr val="000000"/>
                </a:solidFill>
                <a:latin typeface="Arial" pitchFamily="34" charset="0"/>
                <a:cs typeface="Arial" pitchFamily="34" charset="0"/>
              </a:rPr>
              <a:t> in an </a:t>
            </a:r>
            <a:r>
              <a:rPr lang="it-IT" altLang="it-IT" b="1" dirty="0" err="1">
                <a:solidFill>
                  <a:srgbClr val="000000"/>
                </a:solidFill>
                <a:latin typeface="Arial" pitchFamily="34" charset="0"/>
                <a:cs typeface="Arial" pitchFamily="34" charset="0"/>
              </a:rPr>
              <a:t>animal</a:t>
            </a:r>
            <a:endParaRPr lang="it-IT" altLang="it-IT" b="1" dirty="0">
              <a:solidFill>
                <a:srgbClr val="000000"/>
              </a:solidFill>
              <a:latin typeface="Arial" pitchFamily="34" charset="0"/>
              <a:cs typeface="Arial" pitchFamily="34" charset="0"/>
            </a:endParaRPr>
          </a:p>
          <a:p>
            <a:pPr algn="ctr" eaLnBrk="1" fontAlgn="base" hangingPunct="1">
              <a:spcBef>
                <a:spcPct val="0"/>
              </a:spcBef>
              <a:spcAft>
                <a:spcPct val="0"/>
              </a:spcAft>
              <a:buFontTx/>
              <a:buNone/>
            </a:pPr>
            <a:r>
              <a:rPr lang="it-IT" altLang="it-IT" b="1" dirty="0">
                <a:solidFill>
                  <a:srgbClr val="000000"/>
                </a:solidFill>
                <a:latin typeface="Arial" pitchFamily="34" charset="0"/>
                <a:cs typeface="Arial" pitchFamily="34" charset="0"/>
              </a:rPr>
              <a:t>the </a:t>
            </a:r>
            <a:r>
              <a:rPr lang="it-IT" altLang="it-IT" b="1" dirty="0" err="1">
                <a:solidFill>
                  <a:srgbClr val="000000"/>
                </a:solidFill>
                <a:latin typeface="Arial" pitchFamily="34" charset="0"/>
                <a:cs typeface="Arial" pitchFamily="34" charset="0"/>
              </a:rPr>
              <a:t>etiologic</a:t>
            </a:r>
            <a:r>
              <a:rPr lang="it-IT" altLang="it-IT" b="1" dirty="0">
                <a:solidFill>
                  <a:srgbClr val="000000"/>
                </a:solidFill>
                <a:latin typeface="Arial" pitchFamily="34" charset="0"/>
                <a:cs typeface="Arial" pitchFamily="34" charset="0"/>
              </a:rPr>
              <a:t> </a:t>
            </a:r>
            <a:r>
              <a:rPr lang="it-IT" altLang="it-IT" b="1" dirty="0" err="1">
                <a:solidFill>
                  <a:srgbClr val="000000"/>
                </a:solidFill>
                <a:latin typeface="Arial" pitchFamily="34" charset="0"/>
                <a:cs typeface="Arial" pitchFamily="34" charset="0"/>
              </a:rPr>
              <a:t>processes</a:t>
            </a:r>
            <a:r>
              <a:rPr lang="it-IT" altLang="it-IT" b="1" dirty="0">
                <a:solidFill>
                  <a:srgbClr val="000000"/>
                </a:solidFill>
                <a:latin typeface="Arial" pitchFamily="34" charset="0"/>
                <a:cs typeface="Arial" pitchFamily="34" charset="0"/>
              </a:rPr>
              <a:t> </a:t>
            </a:r>
            <a:r>
              <a:rPr lang="it-IT" altLang="it-IT" b="1" dirty="0" err="1">
                <a:solidFill>
                  <a:srgbClr val="000000"/>
                </a:solidFill>
                <a:latin typeface="Arial" pitchFamily="34" charset="0"/>
                <a:cs typeface="Arial" pitchFamily="34" charset="0"/>
              </a:rPr>
              <a:t>that</a:t>
            </a:r>
            <a:r>
              <a:rPr lang="it-IT" altLang="it-IT" b="1" dirty="0">
                <a:solidFill>
                  <a:srgbClr val="000000"/>
                </a:solidFill>
                <a:latin typeface="Arial" pitchFamily="34" charset="0"/>
                <a:cs typeface="Arial" pitchFamily="34" charset="0"/>
              </a:rPr>
              <a:t> cause a </a:t>
            </a:r>
            <a:r>
              <a:rPr lang="it-IT" altLang="it-IT" b="1" dirty="0" err="1">
                <a:solidFill>
                  <a:srgbClr val="000000"/>
                </a:solidFill>
                <a:latin typeface="Arial" pitchFamily="34" charset="0"/>
                <a:cs typeface="Arial" pitchFamily="34" charset="0"/>
              </a:rPr>
              <a:t>disease</a:t>
            </a:r>
            <a:r>
              <a:rPr lang="it-IT" altLang="it-IT" b="1" dirty="0">
                <a:solidFill>
                  <a:srgbClr val="000000"/>
                </a:solidFill>
                <a:latin typeface="Arial" pitchFamily="34" charset="0"/>
                <a:cs typeface="Arial" pitchFamily="34" charset="0"/>
              </a:rPr>
              <a:t> in </a:t>
            </a:r>
            <a:r>
              <a:rPr lang="it-IT" altLang="it-IT" b="1" dirty="0" err="1">
                <a:solidFill>
                  <a:srgbClr val="000000"/>
                </a:solidFill>
                <a:latin typeface="Arial" pitchFamily="34" charset="0"/>
                <a:cs typeface="Arial" pitchFamily="34" charset="0"/>
              </a:rPr>
              <a:t>humans</a:t>
            </a:r>
            <a:r>
              <a:rPr lang="it-IT" altLang="it-IT" b="1" dirty="0">
                <a:solidFill>
                  <a:srgbClr val="000000"/>
                </a:solidFill>
                <a:latin typeface="Arial" pitchFamily="34" charset="0"/>
                <a:cs typeface="Arial" pitchFamily="34" charset="0"/>
              </a:rPr>
              <a:t> and </a:t>
            </a:r>
            <a:r>
              <a:rPr lang="it-IT" altLang="it-IT" b="1" dirty="0" err="1">
                <a:solidFill>
                  <a:srgbClr val="000000"/>
                </a:solidFill>
                <a:latin typeface="Arial" pitchFamily="34" charset="0"/>
                <a:cs typeface="Arial" pitchFamily="34" charset="0"/>
              </a:rPr>
              <a:t>thus</a:t>
            </a:r>
            <a:r>
              <a:rPr lang="it-IT" altLang="it-IT" b="1" dirty="0">
                <a:solidFill>
                  <a:srgbClr val="000000"/>
                </a:solidFill>
                <a:latin typeface="Arial" pitchFamily="34" charset="0"/>
                <a:cs typeface="Arial" pitchFamily="34" charset="0"/>
              </a:rPr>
              <a:t> replicate </a:t>
            </a:r>
            <a:r>
              <a:rPr lang="it-IT" altLang="it-IT" b="1" dirty="0" err="1">
                <a:solidFill>
                  <a:srgbClr val="000000"/>
                </a:solidFill>
                <a:latin typeface="Arial" pitchFamily="34" charset="0"/>
                <a:cs typeface="Arial" pitchFamily="34" charset="0"/>
              </a:rPr>
              <a:t>neural</a:t>
            </a:r>
            <a:r>
              <a:rPr lang="it-IT" altLang="it-IT" b="1" dirty="0">
                <a:solidFill>
                  <a:srgbClr val="000000"/>
                </a:solidFill>
                <a:latin typeface="Arial" pitchFamily="34" charset="0"/>
                <a:cs typeface="Arial" pitchFamily="34" charset="0"/>
              </a:rPr>
              <a:t> and </a:t>
            </a:r>
            <a:r>
              <a:rPr lang="it-IT" altLang="it-IT" b="1" dirty="0" err="1">
                <a:solidFill>
                  <a:srgbClr val="000000"/>
                </a:solidFill>
                <a:latin typeface="Arial" pitchFamily="34" charset="0"/>
                <a:cs typeface="Arial" pitchFamily="34" charset="0"/>
              </a:rPr>
              <a:t>behavioral</a:t>
            </a:r>
            <a:r>
              <a:rPr lang="it-IT" altLang="it-IT" b="1" dirty="0">
                <a:solidFill>
                  <a:srgbClr val="000000"/>
                </a:solidFill>
                <a:latin typeface="Arial" pitchFamily="34" charset="0"/>
                <a:cs typeface="Arial" pitchFamily="34" charset="0"/>
              </a:rPr>
              <a:t> </a:t>
            </a:r>
            <a:r>
              <a:rPr lang="it-IT" altLang="it-IT" b="1" dirty="0" err="1">
                <a:solidFill>
                  <a:srgbClr val="000000"/>
                </a:solidFill>
                <a:latin typeface="Arial" pitchFamily="34" charset="0"/>
                <a:cs typeface="Arial" pitchFamily="34" charset="0"/>
              </a:rPr>
              <a:t>features</a:t>
            </a:r>
            <a:r>
              <a:rPr lang="it-IT" altLang="it-IT" b="1" dirty="0">
                <a:solidFill>
                  <a:srgbClr val="000000"/>
                </a:solidFill>
                <a:latin typeface="Arial" pitchFamily="34" charset="0"/>
                <a:cs typeface="Arial" pitchFamily="34" charset="0"/>
              </a:rPr>
              <a:t> of the </a:t>
            </a:r>
            <a:r>
              <a:rPr lang="it-IT" altLang="it-IT" b="1" dirty="0" err="1">
                <a:solidFill>
                  <a:srgbClr val="000000"/>
                </a:solidFill>
                <a:latin typeface="Arial" pitchFamily="34" charset="0"/>
                <a:cs typeface="Arial" pitchFamily="34" charset="0"/>
              </a:rPr>
              <a:t>illness</a:t>
            </a:r>
            <a:r>
              <a:rPr lang="it-IT" altLang="it-IT" dirty="0">
                <a:solidFill>
                  <a:srgbClr val="000000"/>
                </a:solidFill>
                <a:latin typeface="Arial" pitchFamily="34" charset="0"/>
                <a:cs typeface="Arial" pitchFamily="34" charset="0"/>
              </a:rPr>
              <a:t>. </a:t>
            </a:r>
          </a:p>
        </p:txBody>
      </p:sp>
    </p:spTree>
    <p:extLst>
      <p:ext uri="{BB962C8B-B14F-4D97-AF65-F5344CB8AC3E}">
        <p14:creationId xmlns:p14="http://schemas.microsoft.com/office/powerpoint/2010/main" val="32844575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0" y="260648"/>
            <a:ext cx="9144000" cy="6432530"/>
          </a:xfrm>
          <a:prstGeom prst="rect">
            <a:avLst/>
          </a:prstGeom>
          <a:noFill/>
        </p:spPr>
        <p:txBody>
          <a:bodyPr wrap="square" rtlCol="0">
            <a:spAutoFit/>
          </a:bodyPr>
          <a:lstStyle/>
          <a:p>
            <a:pPr algn="ctr"/>
            <a:r>
              <a:rPr lang="it-IT" sz="4000" dirty="0" smtClean="0">
                <a:latin typeface="Arial" panose="020B0604020202020204" pitchFamily="34" charset="0"/>
                <a:cs typeface="Arial" panose="020B0604020202020204" pitchFamily="34" charset="0"/>
              </a:rPr>
              <a:t>Esempio: modelli animali per la comprensione dei circuiti cerebrali alla base delle risposte di paura e del loro controllo.</a:t>
            </a:r>
          </a:p>
          <a:p>
            <a:pPr algn="ctr"/>
            <a:endParaRPr lang="it-IT" sz="4000" dirty="0" smtClean="0">
              <a:latin typeface="Arial" panose="020B0604020202020204" pitchFamily="34" charset="0"/>
              <a:cs typeface="Arial" panose="020B0604020202020204" pitchFamily="34" charset="0"/>
            </a:endParaRPr>
          </a:p>
          <a:p>
            <a:pPr algn="ctr"/>
            <a:r>
              <a:rPr lang="it-IT" sz="4000" dirty="0" smtClean="0">
                <a:latin typeface="Arial" panose="020B0604020202020204" pitchFamily="34" charset="0"/>
                <a:cs typeface="Arial" panose="020B0604020202020204" pitchFamily="34" charset="0"/>
              </a:rPr>
              <a:t>Risposte di paura innate, evocate da stimoli identici nell’uomo e nell’animale</a:t>
            </a:r>
          </a:p>
          <a:p>
            <a:pPr algn="ctr"/>
            <a:endParaRPr lang="it-IT" sz="1200" dirty="0" smtClean="0">
              <a:latin typeface="Arial" panose="020B0604020202020204" pitchFamily="34" charset="0"/>
              <a:cs typeface="Arial" panose="020B0604020202020204" pitchFamily="34" charset="0"/>
            </a:endParaRPr>
          </a:p>
          <a:p>
            <a:pPr algn="ctr"/>
            <a:r>
              <a:rPr lang="it-IT" sz="4000" dirty="0" smtClean="0">
                <a:latin typeface="Arial" panose="020B0604020202020204" pitchFamily="34" charset="0"/>
                <a:cs typeface="Arial" panose="020B0604020202020204" pitchFamily="34" charset="0"/>
              </a:rPr>
              <a:t>Risposte di paura apprese: condizionamento classico, nell’uomo e nell’animale</a:t>
            </a:r>
            <a:endParaRPr lang="it-IT"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341774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ChangeArrowheads="1"/>
          </p:cNvSpPr>
          <p:nvPr/>
        </p:nvSpPr>
        <p:spPr bwMode="auto">
          <a:xfrm>
            <a:off x="-12700" y="548680"/>
            <a:ext cx="9144000" cy="38472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fontAlgn="base" hangingPunct="1">
              <a:spcBef>
                <a:spcPct val="0"/>
              </a:spcBef>
              <a:spcAft>
                <a:spcPct val="0"/>
              </a:spcAft>
              <a:buFontTx/>
              <a:buNone/>
            </a:pPr>
            <a:r>
              <a:rPr lang="it-IT" altLang="it-IT" dirty="0" smtClean="0">
                <a:solidFill>
                  <a:srgbClr val="000000"/>
                </a:solidFill>
                <a:latin typeface="Arial" pitchFamily="34" charset="0"/>
                <a:cs typeface="Arial" pitchFamily="34" charset="0"/>
              </a:rPr>
              <a:t>A </a:t>
            </a:r>
            <a:r>
              <a:rPr lang="it-IT" altLang="it-IT" dirty="0" err="1">
                <a:solidFill>
                  <a:srgbClr val="000000"/>
                </a:solidFill>
                <a:latin typeface="Arial" pitchFamily="34" charset="0"/>
                <a:cs typeface="Arial" pitchFamily="34" charset="0"/>
              </a:rPr>
              <a:t>straightforward</a:t>
            </a:r>
            <a:r>
              <a:rPr lang="it-IT" altLang="it-IT" dirty="0">
                <a:solidFill>
                  <a:srgbClr val="000000"/>
                </a:solidFill>
                <a:latin typeface="Arial" pitchFamily="34" charset="0"/>
                <a:cs typeface="Arial" pitchFamily="34" charset="0"/>
              </a:rPr>
              <a:t> way of </a:t>
            </a:r>
            <a:r>
              <a:rPr lang="it-IT" altLang="it-IT" dirty="0" err="1">
                <a:solidFill>
                  <a:srgbClr val="000000"/>
                </a:solidFill>
                <a:latin typeface="Arial" pitchFamily="34" charset="0"/>
                <a:cs typeface="Arial" pitchFamily="34" charset="0"/>
              </a:rPr>
              <a:t>accomplishing</a:t>
            </a:r>
            <a:r>
              <a:rPr lang="it-IT" altLang="it-IT" dirty="0">
                <a:solidFill>
                  <a:srgbClr val="000000"/>
                </a:solidFill>
                <a:latin typeface="Arial" pitchFamily="34" charset="0"/>
                <a:cs typeface="Arial" pitchFamily="34" charset="0"/>
              </a:rPr>
              <a:t> </a:t>
            </a:r>
            <a:r>
              <a:rPr lang="it-IT" altLang="it-IT" dirty="0" err="1" smtClean="0">
                <a:solidFill>
                  <a:srgbClr val="000000"/>
                </a:solidFill>
                <a:latin typeface="Arial" pitchFamily="34" charset="0"/>
                <a:cs typeface="Arial" pitchFamily="34" charset="0"/>
              </a:rPr>
              <a:t>construct</a:t>
            </a:r>
            <a:r>
              <a:rPr lang="it-IT" altLang="it-IT" dirty="0" smtClean="0">
                <a:solidFill>
                  <a:srgbClr val="000000"/>
                </a:solidFill>
                <a:latin typeface="Arial" pitchFamily="34" charset="0"/>
                <a:cs typeface="Arial" pitchFamily="34" charset="0"/>
              </a:rPr>
              <a:t> </a:t>
            </a:r>
            <a:r>
              <a:rPr lang="it-IT" altLang="it-IT" dirty="0" err="1" smtClean="0">
                <a:solidFill>
                  <a:srgbClr val="000000"/>
                </a:solidFill>
                <a:latin typeface="Arial" pitchFamily="34" charset="0"/>
                <a:cs typeface="Arial" pitchFamily="34" charset="0"/>
              </a:rPr>
              <a:t>validity</a:t>
            </a:r>
            <a:r>
              <a:rPr lang="it-IT" altLang="it-IT" dirty="0" smtClean="0">
                <a:solidFill>
                  <a:srgbClr val="000000"/>
                </a:solidFill>
                <a:latin typeface="Arial" pitchFamily="34" charset="0"/>
                <a:cs typeface="Arial" pitchFamily="34" charset="0"/>
              </a:rPr>
              <a:t> </a:t>
            </a:r>
            <a:r>
              <a:rPr lang="it-IT" altLang="it-IT" dirty="0" err="1">
                <a:solidFill>
                  <a:srgbClr val="000000"/>
                </a:solidFill>
                <a:latin typeface="Arial" pitchFamily="34" charset="0"/>
                <a:cs typeface="Arial" pitchFamily="34" charset="0"/>
              </a:rPr>
              <a:t>would</a:t>
            </a:r>
            <a:r>
              <a:rPr lang="it-IT" altLang="it-IT" dirty="0">
                <a:solidFill>
                  <a:srgbClr val="000000"/>
                </a:solidFill>
                <a:latin typeface="Arial" pitchFamily="34" charset="0"/>
                <a:cs typeface="Arial" pitchFamily="34" charset="0"/>
              </a:rPr>
              <a:t> be </a:t>
            </a:r>
            <a:r>
              <a:rPr lang="it-IT" altLang="it-IT" b="1" dirty="0" err="1">
                <a:solidFill>
                  <a:srgbClr val="000000"/>
                </a:solidFill>
                <a:latin typeface="Arial" pitchFamily="34" charset="0"/>
                <a:cs typeface="Arial" pitchFamily="34" charset="0"/>
              </a:rPr>
              <a:t>knocking</a:t>
            </a:r>
            <a:r>
              <a:rPr lang="it-IT" altLang="it-IT" b="1" dirty="0">
                <a:solidFill>
                  <a:srgbClr val="000000"/>
                </a:solidFill>
                <a:latin typeface="Arial" pitchFamily="34" charset="0"/>
                <a:cs typeface="Arial" pitchFamily="34" charset="0"/>
              </a:rPr>
              <a:t> a </a:t>
            </a:r>
            <a:r>
              <a:rPr lang="it-IT" altLang="it-IT" b="1" dirty="0" err="1">
                <a:solidFill>
                  <a:srgbClr val="000000"/>
                </a:solidFill>
                <a:latin typeface="Arial" pitchFamily="34" charset="0"/>
                <a:cs typeface="Arial" pitchFamily="34" charset="0"/>
              </a:rPr>
              <a:t>known</a:t>
            </a:r>
            <a:r>
              <a:rPr lang="it-IT" altLang="it-IT" b="1" dirty="0">
                <a:solidFill>
                  <a:srgbClr val="000000"/>
                </a:solidFill>
                <a:latin typeface="Arial" pitchFamily="34" charset="0"/>
                <a:cs typeface="Arial" pitchFamily="34" charset="0"/>
              </a:rPr>
              <a:t> </a:t>
            </a:r>
            <a:r>
              <a:rPr lang="it-IT" altLang="it-IT" b="1" dirty="0" err="1" smtClean="0">
                <a:solidFill>
                  <a:srgbClr val="000000"/>
                </a:solidFill>
                <a:latin typeface="Arial" pitchFamily="34" charset="0"/>
                <a:cs typeface="Arial" pitchFamily="34" charset="0"/>
              </a:rPr>
              <a:t>disease-causing</a:t>
            </a:r>
            <a:r>
              <a:rPr lang="it-IT" altLang="it-IT" b="1" dirty="0" smtClean="0">
                <a:solidFill>
                  <a:srgbClr val="000000"/>
                </a:solidFill>
                <a:latin typeface="Arial" pitchFamily="34" charset="0"/>
                <a:cs typeface="Arial" pitchFamily="34" charset="0"/>
              </a:rPr>
              <a:t> (</a:t>
            </a:r>
            <a:r>
              <a:rPr lang="it-IT" altLang="it-IT" b="1" dirty="0" err="1">
                <a:solidFill>
                  <a:srgbClr val="000000"/>
                </a:solidFill>
                <a:latin typeface="Arial" pitchFamily="34" charset="0"/>
                <a:cs typeface="Arial" pitchFamily="34" charset="0"/>
              </a:rPr>
              <a:t>Mendelian</a:t>
            </a:r>
            <a:r>
              <a:rPr lang="it-IT" altLang="it-IT" b="1" dirty="0">
                <a:solidFill>
                  <a:srgbClr val="000000"/>
                </a:solidFill>
                <a:latin typeface="Arial" pitchFamily="34" charset="0"/>
                <a:cs typeface="Arial" pitchFamily="34" charset="0"/>
              </a:rPr>
              <a:t>) </a:t>
            </a:r>
            <a:r>
              <a:rPr lang="it-IT" altLang="it-IT" b="1" dirty="0" err="1">
                <a:solidFill>
                  <a:srgbClr val="000000"/>
                </a:solidFill>
                <a:latin typeface="Arial" pitchFamily="34" charset="0"/>
                <a:cs typeface="Arial" pitchFamily="34" charset="0"/>
              </a:rPr>
              <a:t>genetic</a:t>
            </a:r>
            <a:r>
              <a:rPr lang="it-IT" altLang="it-IT" b="1" dirty="0">
                <a:solidFill>
                  <a:srgbClr val="000000"/>
                </a:solidFill>
                <a:latin typeface="Arial" pitchFamily="34" charset="0"/>
                <a:cs typeface="Arial" pitchFamily="34" charset="0"/>
              </a:rPr>
              <a:t> </a:t>
            </a:r>
            <a:r>
              <a:rPr lang="it-IT" altLang="it-IT" b="1" dirty="0" err="1">
                <a:solidFill>
                  <a:srgbClr val="000000"/>
                </a:solidFill>
                <a:latin typeface="Arial" pitchFamily="34" charset="0"/>
                <a:cs typeface="Arial" pitchFamily="34" charset="0"/>
              </a:rPr>
              <a:t>mutation</a:t>
            </a:r>
            <a:r>
              <a:rPr lang="it-IT" altLang="it-IT" dirty="0">
                <a:solidFill>
                  <a:srgbClr val="000000"/>
                </a:solidFill>
                <a:latin typeface="Arial" pitchFamily="34" charset="0"/>
                <a:cs typeface="Arial" pitchFamily="34" charset="0"/>
              </a:rPr>
              <a:t> </a:t>
            </a:r>
            <a:r>
              <a:rPr lang="it-IT" altLang="it-IT" dirty="0" err="1">
                <a:solidFill>
                  <a:srgbClr val="000000"/>
                </a:solidFill>
                <a:latin typeface="Arial" pitchFamily="34" charset="0"/>
                <a:cs typeface="Arial" pitchFamily="34" charset="0"/>
              </a:rPr>
              <a:t>into</a:t>
            </a:r>
            <a:r>
              <a:rPr lang="it-IT" altLang="it-IT" dirty="0">
                <a:solidFill>
                  <a:srgbClr val="000000"/>
                </a:solidFill>
                <a:latin typeface="Arial" pitchFamily="34" charset="0"/>
                <a:cs typeface="Arial" pitchFamily="34" charset="0"/>
              </a:rPr>
              <a:t> a mouse or, with </a:t>
            </a:r>
            <a:r>
              <a:rPr lang="it-IT" altLang="it-IT" dirty="0" err="1">
                <a:solidFill>
                  <a:srgbClr val="000000"/>
                </a:solidFill>
                <a:latin typeface="Arial" pitchFamily="34" charset="0"/>
                <a:cs typeface="Arial" pitchFamily="34" charset="0"/>
              </a:rPr>
              <a:t>somewhat</a:t>
            </a:r>
            <a:r>
              <a:rPr lang="it-IT" altLang="it-IT" dirty="0">
                <a:solidFill>
                  <a:srgbClr val="000000"/>
                </a:solidFill>
                <a:latin typeface="Arial" pitchFamily="34" charset="0"/>
                <a:cs typeface="Arial" pitchFamily="34" charset="0"/>
              </a:rPr>
              <a:t> </a:t>
            </a:r>
            <a:r>
              <a:rPr lang="it-IT" altLang="it-IT" dirty="0" err="1">
                <a:solidFill>
                  <a:srgbClr val="000000"/>
                </a:solidFill>
                <a:latin typeface="Arial" pitchFamily="34" charset="0"/>
                <a:cs typeface="Arial" pitchFamily="34" charset="0"/>
              </a:rPr>
              <a:t>less</a:t>
            </a:r>
            <a:r>
              <a:rPr lang="it-IT" altLang="it-IT" dirty="0">
                <a:solidFill>
                  <a:srgbClr val="000000"/>
                </a:solidFill>
                <a:latin typeface="Arial" pitchFamily="34" charset="0"/>
                <a:cs typeface="Arial" pitchFamily="34" charset="0"/>
              </a:rPr>
              <a:t> </a:t>
            </a:r>
            <a:r>
              <a:rPr lang="it-IT" altLang="it-IT" dirty="0" err="1">
                <a:solidFill>
                  <a:srgbClr val="000000"/>
                </a:solidFill>
                <a:latin typeface="Arial" pitchFamily="34" charset="0"/>
                <a:cs typeface="Arial" pitchFamily="34" charset="0"/>
              </a:rPr>
              <a:t>certainty</a:t>
            </a:r>
            <a:r>
              <a:rPr lang="it-IT" altLang="it-IT" dirty="0">
                <a:solidFill>
                  <a:srgbClr val="000000"/>
                </a:solidFill>
                <a:latin typeface="Arial" pitchFamily="34" charset="0"/>
                <a:cs typeface="Arial" pitchFamily="34" charset="0"/>
              </a:rPr>
              <a:t>, </a:t>
            </a:r>
            <a:r>
              <a:rPr lang="it-IT" altLang="it-IT" dirty="0" err="1">
                <a:solidFill>
                  <a:srgbClr val="000000"/>
                </a:solidFill>
                <a:latin typeface="Arial" pitchFamily="34" charset="0"/>
                <a:cs typeface="Arial" pitchFamily="34" charset="0"/>
              </a:rPr>
              <a:t>inserting</a:t>
            </a:r>
            <a:r>
              <a:rPr lang="it-IT" altLang="it-IT" dirty="0">
                <a:solidFill>
                  <a:srgbClr val="000000"/>
                </a:solidFill>
                <a:latin typeface="Arial" pitchFamily="34" charset="0"/>
                <a:cs typeface="Arial" pitchFamily="34" charset="0"/>
              </a:rPr>
              <a:t> a </a:t>
            </a:r>
            <a:r>
              <a:rPr lang="it-IT" altLang="it-IT" dirty="0" err="1">
                <a:solidFill>
                  <a:srgbClr val="000000"/>
                </a:solidFill>
                <a:latin typeface="Arial" pitchFamily="34" charset="0"/>
                <a:cs typeface="Arial" pitchFamily="34" charset="0"/>
              </a:rPr>
              <a:t>highly</a:t>
            </a:r>
            <a:r>
              <a:rPr lang="it-IT" altLang="it-IT" dirty="0">
                <a:solidFill>
                  <a:srgbClr val="000000"/>
                </a:solidFill>
                <a:latin typeface="Arial" pitchFamily="34" charset="0"/>
                <a:cs typeface="Arial" pitchFamily="34" charset="0"/>
              </a:rPr>
              <a:t>, </a:t>
            </a:r>
            <a:r>
              <a:rPr lang="it-IT" altLang="it-IT" dirty="0" err="1">
                <a:solidFill>
                  <a:srgbClr val="000000"/>
                </a:solidFill>
                <a:latin typeface="Arial" pitchFamily="34" charset="0"/>
                <a:cs typeface="Arial" pitchFamily="34" charset="0"/>
              </a:rPr>
              <a:t>but</a:t>
            </a:r>
            <a:r>
              <a:rPr lang="it-IT" altLang="it-IT" dirty="0">
                <a:solidFill>
                  <a:srgbClr val="000000"/>
                </a:solidFill>
                <a:latin typeface="Arial" pitchFamily="34" charset="0"/>
                <a:cs typeface="Arial" pitchFamily="34" charset="0"/>
              </a:rPr>
              <a:t> </a:t>
            </a:r>
            <a:r>
              <a:rPr lang="it-IT" altLang="it-IT" dirty="0" err="1">
                <a:solidFill>
                  <a:srgbClr val="000000"/>
                </a:solidFill>
                <a:latin typeface="Arial" pitchFamily="34" charset="0"/>
                <a:cs typeface="Arial" pitchFamily="34" charset="0"/>
              </a:rPr>
              <a:t>not</a:t>
            </a:r>
            <a:r>
              <a:rPr lang="it-IT" altLang="it-IT" dirty="0">
                <a:solidFill>
                  <a:srgbClr val="000000"/>
                </a:solidFill>
                <a:latin typeface="Arial" pitchFamily="34" charset="0"/>
                <a:cs typeface="Arial" pitchFamily="34" charset="0"/>
              </a:rPr>
              <a:t> </a:t>
            </a:r>
            <a:r>
              <a:rPr lang="it-IT" altLang="it-IT" dirty="0" err="1">
                <a:solidFill>
                  <a:srgbClr val="000000"/>
                </a:solidFill>
                <a:latin typeface="Arial" pitchFamily="34" charset="0"/>
                <a:cs typeface="Arial" pitchFamily="34" charset="0"/>
              </a:rPr>
              <a:t>fully</a:t>
            </a:r>
            <a:r>
              <a:rPr lang="it-IT" altLang="it-IT" dirty="0">
                <a:solidFill>
                  <a:srgbClr val="000000"/>
                </a:solidFill>
                <a:latin typeface="Arial" pitchFamily="34" charset="0"/>
                <a:cs typeface="Arial" pitchFamily="34" charset="0"/>
              </a:rPr>
              <a:t>, </a:t>
            </a:r>
            <a:r>
              <a:rPr lang="it-IT" altLang="it-IT" dirty="0" err="1">
                <a:solidFill>
                  <a:srgbClr val="000000"/>
                </a:solidFill>
                <a:latin typeface="Arial" pitchFamily="34" charset="0"/>
                <a:cs typeface="Arial" pitchFamily="34" charset="0"/>
              </a:rPr>
              <a:t>penetrant</a:t>
            </a:r>
            <a:r>
              <a:rPr lang="it-IT" altLang="it-IT" dirty="0">
                <a:solidFill>
                  <a:srgbClr val="000000"/>
                </a:solidFill>
                <a:latin typeface="Arial" pitchFamily="34" charset="0"/>
                <a:cs typeface="Arial" pitchFamily="34" charset="0"/>
              </a:rPr>
              <a:t> </a:t>
            </a:r>
            <a:r>
              <a:rPr lang="it-IT" altLang="it-IT" dirty="0" err="1">
                <a:solidFill>
                  <a:srgbClr val="000000"/>
                </a:solidFill>
                <a:latin typeface="Arial" pitchFamily="34" charset="0"/>
                <a:cs typeface="Arial" pitchFamily="34" charset="0"/>
              </a:rPr>
              <a:t>genetic</a:t>
            </a:r>
            <a:r>
              <a:rPr lang="it-IT" altLang="it-IT" dirty="0">
                <a:solidFill>
                  <a:srgbClr val="000000"/>
                </a:solidFill>
                <a:latin typeface="Arial" pitchFamily="34" charset="0"/>
                <a:cs typeface="Arial" pitchFamily="34" charset="0"/>
              </a:rPr>
              <a:t> </a:t>
            </a:r>
            <a:r>
              <a:rPr lang="it-IT" altLang="it-IT" dirty="0" err="1">
                <a:solidFill>
                  <a:srgbClr val="000000"/>
                </a:solidFill>
                <a:latin typeface="Arial" pitchFamily="34" charset="0"/>
                <a:cs typeface="Arial" pitchFamily="34" charset="0"/>
              </a:rPr>
              <a:t>variant</a:t>
            </a:r>
            <a:r>
              <a:rPr lang="it-IT" altLang="it-IT" dirty="0">
                <a:solidFill>
                  <a:srgbClr val="000000"/>
                </a:solidFill>
                <a:latin typeface="Arial" pitchFamily="34" charset="0"/>
                <a:cs typeface="Arial" pitchFamily="34" charset="0"/>
              </a:rPr>
              <a:t> </a:t>
            </a:r>
            <a:r>
              <a:rPr lang="it-IT" altLang="it-IT" dirty="0" err="1" smtClean="0">
                <a:solidFill>
                  <a:srgbClr val="000000"/>
                </a:solidFill>
                <a:latin typeface="Arial" pitchFamily="34" charset="0"/>
                <a:cs typeface="Arial" pitchFamily="34" charset="0"/>
              </a:rPr>
              <a:t>that</a:t>
            </a:r>
            <a:r>
              <a:rPr lang="it-IT" altLang="it-IT" dirty="0" smtClean="0">
                <a:solidFill>
                  <a:srgbClr val="000000"/>
                </a:solidFill>
                <a:latin typeface="Arial" pitchFamily="34" charset="0"/>
                <a:cs typeface="Arial" pitchFamily="34" charset="0"/>
              </a:rPr>
              <a:t> </a:t>
            </a:r>
            <a:r>
              <a:rPr lang="it-IT" altLang="it-IT" dirty="0" err="1" smtClean="0">
                <a:solidFill>
                  <a:srgbClr val="000000"/>
                </a:solidFill>
                <a:latin typeface="Arial" pitchFamily="34" charset="0"/>
                <a:cs typeface="Arial" pitchFamily="34" charset="0"/>
              </a:rPr>
              <a:t>markedly</a:t>
            </a:r>
            <a:r>
              <a:rPr lang="it-IT" altLang="it-IT" dirty="0" smtClean="0">
                <a:solidFill>
                  <a:srgbClr val="000000"/>
                </a:solidFill>
                <a:latin typeface="Arial" pitchFamily="34" charset="0"/>
                <a:cs typeface="Arial" pitchFamily="34" charset="0"/>
              </a:rPr>
              <a:t> </a:t>
            </a:r>
            <a:r>
              <a:rPr lang="it-IT" altLang="it-IT" dirty="0" err="1">
                <a:solidFill>
                  <a:srgbClr val="000000"/>
                </a:solidFill>
                <a:latin typeface="Arial" pitchFamily="34" charset="0"/>
                <a:cs typeface="Arial" pitchFamily="34" charset="0"/>
              </a:rPr>
              <a:t>increases</a:t>
            </a:r>
            <a:r>
              <a:rPr lang="it-IT" altLang="it-IT" dirty="0">
                <a:solidFill>
                  <a:srgbClr val="000000"/>
                </a:solidFill>
                <a:latin typeface="Arial" pitchFamily="34" charset="0"/>
                <a:cs typeface="Arial" pitchFamily="34" charset="0"/>
              </a:rPr>
              <a:t> </a:t>
            </a:r>
            <a:r>
              <a:rPr lang="it-IT" altLang="it-IT" dirty="0" err="1">
                <a:solidFill>
                  <a:srgbClr val="000000"/>
                </a:solidFill>
                <a:latin typeface="Arial" pitchFamily="34" charset="0"/>
                <a:cs typeface="Arial" pitchFamily="34" charset="0"/>
              </a:rPr>
              <a:t>vulnerability</a:t>
            </a:r>
            <a:r>
              <a:rPr lang="it-IT" altLang="it-IT" dirty="0">
                <a:solidFill>
                  <a:srgbClr val="000000"/>
                </a:solidFill>
                <a:latin typeface="Arial" pitchFamily="34" charset="0"/>
                <a:cs typeface="Arial" pitchFamily="34" charset="0"/>
              </a:rPr>
              <a:t> for a human </a:t>
            </a:r>
            <a:r>
              <a:rPr lang="it-IT" altLang="it-IT" dirty="0" err="1">
                <a:solidFill>
                  <a:srgbClr val="000000"/>
                </a:solidFill>
                <a:latin typeface="Arial" pitchFamily="34" charset="0"/>
                <a:cs typeface="Arial" pitchFamily="34" charset="0"/>
              </a:rPr>
              <a:t>disease</a:t>
            </a:r>
            <a:r>
              <a:rPr lang="it-IT" altLang="it-IT" dirty="0">
                <a:solidFill>
                  <a:srgbClr val="000000"/>
                </a:solidFill>
                <a:latin typeface="Arial" pitchFamily="34" charset="0"/>
                <a:cs typeface="Arial" pitchFamily="34" charset="0"/>
              </a:rPr>
              <a:t>. </a:t>
            </a:r>
          </a:p>
          <a:p>
            <a:pPr algn="ctr" eaLnBrk="1" fontAlgn="base" hangingPunct="1">
              <a:spcBef>
                <a:spcPct val="0"/>
              </a:spcBef>
              <a:spcAft>
                <a:spcPct val="0"/>
              </a:spcAft>
              <a:buFontTx/>
              <a:buNone/>
            </a:pPr>
            <a:r>
              <a:rPr lang="it-IT" altLang="it-IT" sz="2000" dirty="0" smtClean="0">
                <a:solidFill>
                  <a:srgbClr val="000000"/>
                </a:solidFill>
                <a:latin typeface="Arial" pitchFamily="34" charset="0"/>
                <a:cs typeface="Arial" pitchFamily="34" charset="0"/>
              </a:rPr>
              <a:t>							  (</a:t>
            </a:r>
            <a:r>
              <a:rPr lang="it-IT" altLang="it-IT" sz="2000" dirty="0" err="1" smtClean="0">
                <a:solidFill>
                  <a:srgbClr val="000000"/>
                </a:solidFill>
                <a:latin typeface="Arial" pitchFamily="34" charset="0"/>
                <a:cs typeface="Arial" pitchFamily="34" charset="0"/>
              </a:rPr>
              <a:t>Nestler</a:t>
            </a:r>
            <a:r>
              <a:rPr lang="it-IT" altLang="it-IT" sz="2000" dirty="0" smtClean="0">
                <a:solidFill>
                  <a:srgbClr val="000000"/>
                </a:solidFill>
                <a:latin typeface="Arial" pitchFamily="34" charset="0"/>
                <a:cs typeface="Arial" pitchFamily="34" charset="0"/>
              </a:rPr>
              <a:t>, 2009)</a:t>
            </a:r>
            <a:endParaRPr lang="it-IT" altLang="it-IT" sz="2000"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267567612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truttura predefinita">
  <a:themeElements>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uttura predefinit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147</TotalTime>
  <Words>1390</Words>
  <Application>Microsoft Office PowerPoint</Application>
  <PresentationFormat>Presentazione su schermo (4:3)</PresentationFormat>
  <Paragraphs>117</Paragraphs>
  <Slides>34</Slides>
  <Notes>0</Notes>
  <HiddenSlides>0</HiddenSlides>
  <MMClips>0</MMClips>
  <ScaleCrop>false</ScaleCrop>
  <HeadingPairs>
    <vt:vector size="4" baseType="variant">
      <vt:variant>
        <vt:lpstr>Tema</vt:lpstr>
      </vt:variant>
      <vt:variant>
        <vt:i4>2</vt:i4>
      </vt:variant>
      <vt:variant>
        <vt:lpstr>Titoli diapositive</vt:lpstr>
      </vt:variant>
      <vt:variant>
        <vt:i4>34</vt:i4>
      </vt:variant>
    </vt:vector>
  </HeadingPairs>
  <TitlesOfParts>
    <vt:vector size="36" baseType="lpstr">
      <vt:lpstr>Tema di Office</vt:lpstr>
      <vt:lpstr>Struttura predefinita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admin</dc:creator>
  <cp:lastModifiedBy>admin</cp:lastModifiedBy>
  <cp:revision>18</cp:revision>
  <dcterms:created xsi:type="dcterms:W3CDTF">2020-02-26T14:02:59Z</dcterms:created>
  <dcterms:modified xsi:type="dcterms:W3CDTF">2020-02-27T11:42:44Z</dcterms:modified>
</cp:coreProperties>
</file>