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76" r:id="rId4"/>
    <p:sldId id="277" r:id="rId5"/>
    <p:sldId id="278" r:id="rId6"/>
    <p:sldId id="280" r:id="rId7"/>
    <p:sldId id="257" r:id="rId8"/>
    <p:sldId id="258" r:id="rId9"/>
    <p:sldId id="283" r:id="rId10"/>
    <p:sldId id="259" r:id="rId11"/>
    <p:sldId id="281" r:id="rId12"/>
    <p:sldId id="282" r:id="rId13"/>
    <p:sldId id="260" r:id="rId14"/>
    <p:sldId id="261" r:id="rId15"/>
    <p:sldId id="262" r:id="rId16"/>
    <p:sldId id="286" r:id="rId17"/>
    <p:sldId id="285" r:id="rId18"/>
    <p:sldId id="284" r:id="rId19"/>
    <p:sldId id="263" r:id="rId20"/>
    <p:sldId id="287" r:id="rId21"/>
    <p:sldId id="279" r:id="rId22"/>
    <p:sldId id="264" r:id="rId23"/>
    <p:sldId id="270" r:id="rId24"/>
    <p:sldId id="271" r:id="rId25"/>
    <p:sldId id="272" r:id="rId26"/>
    <p:sldId id="273" r:id="rId27"/>
    <p:sldId id="274" r:id="rId28"/>
    <p:sldId id="265" r:id="rId29"/>
    <p:sldId id="266" r:id="rId30"/>
    <p:sldId id="267" r:id="rId31"/>
    <p:sldId id="288" r:id="rId32"/>
    <p:sldId id="268" r:id="rId33"/>
    <p:sldId id="289" r:id="rId34"/>
    <p:sldId id="290" r:id="rId35"/>
    <p:sldId id="275" r:id="rId3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2" y="-96"/>
      </p:cViewPr>
      <p:guideLst>
        <p:guide orient="horz" pos="2160"/>
        <p:guide pos="2880"/>
      </p:guideLst>
    </p:cSldViewPr>
  </p:slideViewPr>
  <p:notesTextViewPr>
    <p:cViewPr>
      <p:scale>
        <a:sx n="1" d="1"/>
        <a:sy n="1" d="1"/>
      </p:scale>
      <p:origin x="0" y="0"/>
    </p:cViewPr>
  </p:notesTextViewPr>
  <p:sorterViewPr>
    <p:cViewPr>
      <p:scale>
        <a:sx n="100" d="100"/>
        <a:sy n="100" d="100"/>
      </p:scale>
      <p:origin x="0" y="579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8D3727FF-FD1E-43DF-8CCB-5055DD8CA8B5}" type="datetimeFigureOut">
              <a:rPr lang="it-IT" smtClean="0"/>
              <a:t>27/02/2020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FA09CA8-7536-4742-9927-3D1F3CA6EF15}" type="slidenum">
              <a:rPr lang="it-IT" smtClean="0"/>
              <a:t>‹N›</a:t>
            </a:fld>
            <a:endParaRPr lang="it-IT"/>
          </a:p>
        </p:txBody>
      </p:sp>
    </p:spTree>
    <p:extLst>
      <p:ext uri="{BB962C8B-B14F-4D97-AF65-F5344CB8AC3E}">
        <p14:creationId xmlns:p14="http://schemas.microsoft.com/office/powerpoint/2010/main" val="2011856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D3727FF-FD1E-43DF-8CCB-5055DD8CA8B5}" type="datetimeFigureOut">
              <a:rPr lang="it-IT" smtClean="0"/>
              <a:t>27/02/2020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FA09CA8-7536-4742-9927-3D1F3CA6EF15}" type="slidenum">
              <a:rPr lang="it-IT" smtClean="0"/>
              <a:t>‹N›</a:t>
            </a:fld>
            <a:endParaRPr lang="it-IT"/>
          </a:p>
        </p:txBody>
      </p:sp>
    </p:spTree>
    <p:extLst>
      <p:ext uri="{BB962C8B-B14F-4D97-AF65-F5344CB8AC3E}">
        <p14:creationId xmlns:p14="http://schemas.microsoft.com/office/powerpoint/2010/main" val="1738169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D3727FF-FD1E-43DF-8CCB-5055DD8CA8B5}" type="datetimeFigureOut">
              <a:rPr lang="it-IT" smtClean="0"/>
              <a:t>27/02/2020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FA09CA8-7536-4742-9927-3D1F3CA6EF15}" type="slidenum">
              <a:rPr lang="it-IT" smtClean="0"/>
              <a:t>‹N›</a:t>
            </a:fld>
            <a:endParaRPr lang="it-IT"/>
          </a:p>
        </p:txBody>
      </p:sp>
    </p:spTree>
    <p:extLst>
      <p:ext uri="{BB962C8B-B14F-4D97-AF65-F5344CB8AC3E}">
        <p14:creationId xmlns:p14="http://schemas.microsoft.com/office/powerpoint/2010/main" val="16706849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930F257-8AB6-4DC0-BC80-6F4CA140AB6A}"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38499144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9D3F47B-EB57-4B4B-97BE-DDAB03741A55}"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9104269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3AC2448-69A5-429A-94B8-C237508FC4BE}"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3742361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6FB6FB-E814-4C3B-8DFF-EFE4E958C995}"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6750908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A8F6C3D-3A70-432C-B831-9EEC9D388439}"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34056432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6B16086-F6C8-4EA9-AFD2-B9E51D0DDAC6}"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6172039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2CA01F8D-5A1A-4C6C-85FD-3C9F799DEFAB}"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5536886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1AB433-1526-4457-9C80-20D84621EA43}"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423307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D3727FF-FD1E-43DF-8CCB-5055DD8CA8B5}" type="datetimeFigureOut">
              <a:rPr lang="it-IT" smtClean="0"/>
              <a:t>27/02/2020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FA09CA8-7536-4742-9927-3D1F3CA6EF15}" type="slidenum">
              <a:rPr lang="it-IT" smtClean="0"/>
              <a:t>‹N›</a:t>
            </a:fld>
            <a:endParaRPr lang="it-IT"/>
          </a:p>
        </p:txBody>
      </p:sp>
    </p:spTree>
    <p:extLst>
      <p:ext uri="{BB962C8B-B14F-4D97-AF65-F5344CB8AC3E}">
        <p14:creationId xmlns:p14="http://schemas.microsoft.com/office/powerpoint/2010/main" val="40245540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3666DA5-C14F-4CF4-9B79-6B39C4ACF7D2}"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4179411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19A3D90-3901-4F47-943F-3D07B6FFC832}"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40028077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E50F30F-478E-4B0D-9476-D9683F38F4ED}"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410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8D3727FF-FD1E-43DF-8CCB-5055DD8CA8B5}" type="datetimeFigureOut">
              <a:rPr lang="it-IT" smtClean="0"/>
              <a:t>27/02/2020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FA09CA8-7536-4742-9927-3D1F3CA6EF15}" type="slidenum">
              <a:rPr lang="it-IT" smtClean="0"/>
              <a:t>‹N›</a:t>
            </a:fld>
            <a:endParaRPr lang="it-IT"/>
          </a:p>
        </p:txBody>
      </p:sp>
    </p:spTree>
    <p:extLst>
      <p:ext uri="{BB962C8B-B14F-4D97-AF65-F5344CB8AC3E}">
        <p14:creationId xmlns:p14="http://schemas.microsoft.com/office/powerpoint/2010/main" val="1116099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8D3727FF-FD1E-43DF-8CCB-5055DD8CA8B5}" type="datetimeFigureOut">
              <a:rPr lang="it-IT" smtClean="0"/>
              <a:t>27/02/2020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FA09CA8-7536-4742-9927-3D1F3CA6EF15}" type="slidenum">
              <a:rPr lang="it-IT" smtClean="0"/>
              <a:t>‹N›</a:t>
            </a:fld>
            <a:endParaRPr lang="it-IT"/>
          </a:p>
        </p:txBody>
      </p:sp>
    </p:spTree>
    <p:extLst>
      <p:ext uri="{BB962C8B-B14F-4D97-AF65-F5344CB8AC3E}">
        <p14:creationId xmlns:p14="http://schemas.microsoft.com/office/powerpoint/2010/main" val="1097905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8D3727FF-FD1E-43DF-8CCB-5055DD8CA8B5}" type="datetimeFigureOut">
              <a:rPr lang="it-IT" smtClean="0"/>
              <a:t>27/02/2020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FA09CA8-7536-4742-9927-3D1F3CA6EF15}" type="slidenum">
              <a:rPr lang="it-IT" smtClean="0"/>
              <a:t>‹N›</a:t>
            </a:fld>
            <a:endParaRPr lang="it-IT"/>
          </a:p>
        </p:txBody>
      </p:sp>
    </p:spTree>
    <p:extLst>
      <p:ext uri="{BB962C8B-B14F-4D97-AF65-F5344CB8AC3E}">
        <p14:creationId xmlns:p14="http://schemas.microsoft.com/office/powerpoint/2010/main" val="3384342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8D3727FF-FD1E-43DF-8CCB-5055DD8CA8B5}" type="datetimeFigureOut">
              <a:rPr lang="it-IT" smtClean="0"/>
              <a:t>27/02/2020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FA09CA8-7536-4742-9927-3D1F3CA6EF15}" type="slidenum">
              <a:rPr lang="it-IT" smtClean="0"/>
              <a:t>‹N›</a:t>
            </a:fld>
            <a:endParaRPr lang="it-IT"/>
          </a:p>
        </p:txBody>
      </p:sp>
    </p:spTree>
    <p:extLst>
      <p:ext uri="{BB962C8B-B14F-4D97-AF65-F5344CB8AC3E}">
        <p14:creationId xmlns:p14="http://schemas.microsoft.com/office/powerpoint/2010/main" val="421200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D3727FF-FD1E-43DF-8CCB-5055DD8CA8B5}" type="datetimeFigureOut">
              <a:rPr lang="it-IT" smtClean="0"/>
              <a:t>27/02/2020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FA09CA8-7536-4742-9927-3D1F3CA6EF15}" type="slidenum">
              <a:rPr lang="it-IT" smtClean="0"/>
              <a:t>‹N›</a:t>
            </a:fld>
            <a:endParaRPr lang="it-IT"/>
          </a:p>
        </p:txBody>
      </p:sp>
    </p:spTree>
    <p:extLst>
      <p:ext uri="{BB962C8B-B14F-4D97-AF65-F5344CB8AC3E}">
        <p14:creationId xmlns:p14="http://schemas.microsoft.com/office/powerpoint/2010/main" val="2201721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D3727FF-FD1E-43DF-8CCB-5055DD8CA8B5}" type="datetimeFigureOut">
              <a:rPr lang="it-IT" smtClean="0"/>
              <a:t>27/02/2020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FA09CA8-7536-4742-9927-3D1F3CA6EF15}" type="slidenum">
              <a:rPr lang="it-IT" smtClean="0"/>
              <a:t>‹N›</a:t>
            </a:fld>
            <a:endParaRPr lang="it-IT"/>
          </a:p>
        </p:txBody>
      </p:sp>
    </p:spTree>
    <p:extLst>
      <p:ext uri="{BB962C8B-B14F-4D97-AF65-F5344CB8AC3E}">
        <p14:creationId xmlns:p14="http://schemas.microsoft.com/office/powerpoint/2010/main" val="3618140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D3727FF-FD1E-43DF-8CCB-5055DD8CA8B5}" type="datetimeFigureOut">
              <a:rPr lang="it-IT" smtClean="0"/>
              <a:t>27/02/2020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FA09CA8-7536-4742-9927-3D1F3CA6EF15}" type="slidenum">
              <a:rPr lang="it-IT" smtClean="0"/>
              <a:t>‹N›</a:t>
            </a:fld>
            <a:endParaRPr lang="it-IT"/>
          </a:p>
        </p:txBody>
      </p:sp>
    </p:spTree>
    <p:extLst>
      <p:ext uri="{BB962C8B-B14F-4D97-AF65-F5344CB8AC3E}">
        <p14:creationId xmlns:p14="http://schemas.microsoft.com/office/powerpoint/2010/main" val="3190568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3727FF-FD1E-43DF-8CCB-5055DD8CA8B5}" type="datetimeFigureOut">
              <a:rPr lang="it-IT" smtClean="0"/>
              <a:t>27/02/2020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09CA8-7536-4742-9927-3D1F3CA6EF15}" type="slidenum">
              <a:rPr lang="it-IT" smtClean="0"/>
              <a:t>‹N›</a:t>
            </a:fld>
            <a:endParaRPr lang="it-IT"/>
          </a:p>
        </p:txBody>
      </p:sp>
    </p:spTree>
    <p:extLst>
      <p:ext uri="{BB962C8B-B14F-4D97-AF65-F5344CB8AC3E}">
        <p14:creationId xmlns:p14="http://schemas.microsoft.com/office/powerpoint/2010/main" val="224969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400">
                <a:latin typeface="+mn-lt"/>
                <a:cs typeface="+mn-cs"/>
              </a:defRPr>
            </a:lvl1pPr>
          </a:lstStyle>
          <a:p>
            <a:pPr fontAlgn="base">
              <a:spcAft>
                <a:spcPct val="0"/>
              </a:spcAft>
              <a:defRPr/>
            </a:pPr>
            <a:endParaRPr lang="it-IT">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latin typeface="+mn-lt"/>
                <a:cs typeface="+mn-cs"/>
              </a:defRPr>
            </a:lvl1pPr>
          </a:lstStyle>
          <a:p>
            <a:pPr fontAlgn="base">
              <a:spcAft>
                <a:spcPct val="0"/>
              </a:spcAft>
              <a:defRPr/>
            </a:pPr>
            <a:endParaRPr lang="it-IT">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latin typeface="+mn-lt"/>
                <a:cs typeface="+mn-cs"/>
              </a:defRPr>
            </a:lvl1pPr>
          </a:lstStyle>
          <a:p>
            <a:pPr fontAlgn="base">
              <a:spcAft>
                <a:spcPct val="0"/>
              </a:spcAft>
              <a:defRPr/>
            </a:pPr>
            <a:fld id="{D8482882-6D07-4B21-9AA8-82715B19F681}" type="slidenum">
              <a:rPr lang="it-IT">
                <a:solidFill>
                  <a:srgbClr val="000000"/>
                </a:solidFill>
              </a:rPr>
              <a:pPr fontAlgn="base">
                <a:spcAft>
                  <a:spcPct val="0"/>
                </a:spcAft>
                <a:defRPr/>
              </a:pPr>
              <a:t>‹N›</a:t>
            </a:fld>
            <a:endParaRPr lang="it-IT">
              <a:solidFill>
                <a:srgbClr val="000000"/>
              </a:solidFill>
            </a:endParaRPr>
          </a:p>
        </p:txBody>
      </p:sp>
    </p:spTree>
    <p:extLst>
      <p:ext uri="{BB962C8B-B14F-4D97-AF65-F5344CB8AC3E}">
        <p14:creationId xmlns:p14="http://schemas.microsoft.com/office/powerpoint/2010/main" val="1309221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2273" y="1844823"/>
            <a:ext cx="9141727" cy="1569660"/>
          </a:xfrm>
          <a:prstGeom prst="rect">
            <a:avLst/>
          </a:prstGeom>
          <a:noFill/>
        </p:spPr>
        <p:txBody>
          <a:bodyPr wrap="square" rtlCol="0">
            <a:spAutoFit/>
          </a:bodyPr>
          <a:lstStyle/>
          <a:p>
            <a:pPr algn="ctr"/>
            <a:r>
              <a:rPr lang="it-IT" sz="4800" dirty="0" smtClean="0"/>
              <a:t>Cosa caratterizza un buon modello animale</a:t>
            </a:r>
            <a:endParaRPr lang="it-IT" sz="4800" dirty="0"/>
          </a:p>
        </p:txBody>
      </p:sp>
    </p:spTree>
    <p:extLst>
      <p:ext uri="{BB962C8B-B14F-4D97-AF65-F5344CB8AC3E}">
        <p14:creationId xmlns:p14="http://schemas.microsoft.com/office/powerpoint/2010/main" val="10348531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1" y="260648"/>
            <a:ext cx="9144000" cy="7663636"/>
          </a:xfrm>
          <a:prstGeom prst="rect">
            <a:avLst/>
          </a:prstGeom>
          <a:noFill/>
        </p:spPr>
        <p:txBody>
          <a:bodyPr wrap="square" rtlCol="0">
            <a:spAutoFit/>
          </a:bodyPr>
          <a:lstStyle/>
          <a:p>
            <a:pPr algn="ctr"/>
            <a:r>
              <a:rPr lang="it-IT" sz="4000" dirty="0" smtClean="0">
                <a:latin typeface="Arial" panose="020B0604020202020204" pitchFamily="34" charset="0"/>
                <a:cs typeface="Arial" panose="020B0604020202020204" pitchFamily="34" charset="0"/>
              </a:rPr>
              <a:t>Esistono buoni modelli animali di malattie umane su base genetica</a:t>
            </a:r>
          </a:p>
          <a:p>
            <a:pPr algn="ctr"/>
            <a:r>
              <a:rPr lang="it-IT" sz="4000" dirty="0" smtClean="0">
                <a:latin typeface="Arial" panose="020B0604020202020204" pitchFamily="34" charset="0"/>
                <a:cs typeface="Arial" panose="020B0604020202020204" pitchFamily="34" charset="0"/>
              </a:rPr>
              <a:t>Esempi:</a:t>
            </a:r>
          </a:p>
          <a:p>
            <a:pPr algn="ctr"/>
            <a:r>
              <a:rPr lang="it-IT" sz="4000" dirty="0" smtClean="0">
                <a:latin typeface="Arial" panose="020B0604020202020204" pitchFamily="34" charset="0"/>
                <a:cs typeface="Arial" panose="020B0604020202020204" pitchFamily="34" charset="0"/>
              </a:rPr>
              <a:t>Alcuni disturbi del </a:t>
            </a:r>
            <a:r>
              <a:rPr lang="it-IT" sz="4000" dirty="0" err="1" smtClean="0">
                <a:latin typeface="Arial" panose="020B0604020202020204" pitchFamily="34" charset="0"/>
                <a:cs typeface="Arial" panose="020B0604020202020204" pitchFamily="34" charset="0"/>
              </a:rPr>
              <a:t>neurosviluppo</a:t>
            </a:r>
            <a:r>
              <a:rPr lang="it-IT" sz="4000" dirty="0" smtClean="0">
                <a:latin typeface="Arial" panose="020B0604020202020204" pitchFamily="34" charset="0"/>
                <a:cs typeface="Arial" panose="020B0604020202020204" pitchFamily="34" charset="0"/>
              </a:rPr>
              <a:t> causate dalla mutazione di un singolo gene (</a:t>
            </a:r>
            <a:r>
              <a:rPr lang="it-IT" sz="4000" dirty="0" err="1" smtClean="0">
                <a:latin typeface="Arial" panose="020B0604020202020204" pitchFamily="34" charset="0"/>
                <a:cs typeface="Arial" panose="020B0604020202020204" pitchFamily="34" charset="0"/>
              </a:rPr>
              <a:t>Rett</a:t>
            </a:r>
            <a:r>
              <a:rPr lang="it-IT" sz="4000" dirty="0" smtClean="0">
                <a:latin typeface="Arial" panose="020B0604020202020204" pitchFamily="34" charset="0"/>
                <a:cs typeface="Arial" panose="020B0604020202020204" pitchFamily="34" charset="0"/>
              </a:rPr>
              <a:t> </a:t>
            </a:r>
            <a:r>
              <a:rPr lang="it-IT" sz="4000" dirty="0" err="1" smtClean="0">
                <a:latin typeface="Arial" panose="020B0604020202020204" pitchFamily="34" charset="0"/>
                <a:cs typeface="Arial" panose="020B0604020202020204" pitchFamily="34" charset="0"/>
              </a:rPr>
              <a:t>syndrome</a:t>
            </a:r>
            <a:r>
              <a:rPr lang="it-IT" sz="4000" dirty="0" smtClean="0">
                <a:latin typeface="Arial" panose="020B0604020202020204" pitchFamily="34" charset="0"/>
                <a:cs typeface="Arial" panose="020B0604020202020204" pitchFamily="34" charset="0"/>
              </a:rPr>
              <a:t>, X-fragile </a:t>
            </a:r>
            <a:r>
              <a:rPr lang="it-IT" sz="4000" dirty="0" err="1" smtClean="0">
                <a:latin typeface="Arial" panose="020B0604020202020204" pitchFamily="34" charset="0"/>
                <a:cs typeface="Arial" panose="020B0604020202020204" pitchFamily="34" charset="0"/>
              </a:rPr>
              <a:t>syndrome</a:t>
            </a:r>
            <a:r>
              <a:rPr lang="it-IT" sz="4000" dirty="0" smtClean="0">
                <a:latin typeface="Arial" panose="020B0604020202020204" pitchFamily="34" charset="0"/>
                <a:cs typeface="Arial" panose="020B0604020202020204" pitchFamily="34" charset="0"/>
              </a:rPr>
              <a:t>, ..., non così semplice in ASD)</a:t>
            </a:r>
          </a:p>
          <a:p>
            <a:pPr algn="ctr"/>
            <a:r>
              <a:rPr lang="it-IT" sz="4000" dirty="0" smtClean="0">
                <a:latin typeface="Arial" panose="020B0604020202020204" pitchFamily="34" charset="0"/>
                <a:cs typeface="Arial" panose="020B0604020202020204" pitchFamily="34" charset="0"/>
              </a:rPr>
              <a:t>Forme (rare) di emicrania</a:t>
            </a:r>
          </a:p>
          <a:p>
            <a:pPr algn="ctr"/>
            <a:endParaRPr lang="it-IT" sz="1200" dirty="0">
              <a:latin typeface="Arial" panose="020B0604020202020204" pitchFamily="34" charset="0"/>
              <a:cs typeface="Arial" panose="020B0604020202020204" pitchFamily="34" charset="0"/>
            </a:endParaRPr>
          </a:p>
          <a:p>
            <a:pPr algn="ctr"/>
            <a:endParaRPr lang="it-IT" sz="4000" dirty="0" smtClean="0">
              <a:latin typeface="Arial" panose="020B0604020202020204" pitchFamily="34" charset="0"/>
              <a:cs typeface="Arial" panose="020B0604020202020204" pitchFamily="34" charset="0"/>
            </a:endParaRPr>
          </a:p>
          <a:p>
            <a:pPr algn="ctr"/>
            <a:endParaRPr lang="it-IT" sz="4000" dirty="0">
              <a:latin typeface="Arial" panose="020B0604020202020204" pitchFamily="34" charset="0"/>
              <a:cs typeface="Arial" panose="020B0604020202020204" pitchFamily="34" charset="0"/>
            </a:endParaRPr>
          </a:p>
          <a:p>
            <a:pPr algn="ctr"/>
            <a:endParaRPr lang="it-IT"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84519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ChangeArrowheads="1"/>
          </p:cNvSpPr>
          <p:nvPr/>
        </p:nvSpPr>
        <p:spPr bwMode="auto">
          <a:xfrm>
            <a:off x="-12700" y="115888"/>
            <a:ext cx="9144000"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endParaRPr lang="it-IT" altLang="it-IT" sz="44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4400" dirty="0" err="1">
                <a:solidFill>
                  <a:srgbClr val="000000"/>
                </a:solidFill>
                <a:latin typeface="Arial" pitchFamily="34" charset="0"/>
                <a:cs typeface="Arial" pitchFamily="34" charset="0"/>
              </a:rPr>
              <a:t>However</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this</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is</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currently</a:t>
            </a:r>
            <a:r>
              <a:rPr lang="it-IT" altLang="it-IT" sz="4400" dirty="0">
                <a:solidFill>
                  <a:srgbClr val="000000"/>
                </a:solidFill>
                <a:latin typeface="Arial" pitchFamily="34" charset="0"/>
                <a:cs typeface="Arial" pitchFamily="34" charset="0"/>
              </a:rPr>
              <a:t> </a:t>
            </a:r>
            <a:r>
              <a:rPr lang="it-IT" altLang="it-IT" sz="4400" b="1" dirty="0" err="1">
                <a:solidFill>
                  <a:srgbClr val="000000"/>
                </a:solidFill>
                <a:latin typeface="Arial" pitchFamily="34" charset="0"/>
                <a:cs typeface="Arial" pitchFamily="34" charset="0"/>
              </a:rPr>
              <a:t>not</a:t>
            </a:r>
            <a:r>
              <a:rPr lang="it-IT" altLang="it-IT" sz="4400" b="1" dirty="0">
                <a:solidFill>
                  <a:srgbClr val="000000"/>
                </a:solidFill>
                <a:latin typeface="Arial" pitchFamily="34" charset="0"/>
                <a:cs typeface="Arial" pitchFamily="34" charset="0"/>
              </a:rPr>
              <a:t> </a:t>
            </a:r>
            <a:r>
              <a:rPr lang="it-IT" altLang="it-IT" sz="4400" b="1" dirty="0" err="1">
                <a:solidFill>
                  <a:srgbClr val="000000"/>
                </a:solidFill>
                <a:latin typeface="Arial" pitchFamily="34" charset="0"/>
                <a:cs typeface="Arial" pitchFamily="34" charset="0"/>
              </a:rPr>
              <a:t>possible</a:t>
            </a:r>
            <a:r>
              <a:rPr lang="it-IT" altLang="it-IT" sz="4400" b="1" dirty="0">
                <a:solidFill>
                  <a:srgbClr val="000000"/>
                </a:solidFill>
                <a:latin typeface="Arial" pitchFamily="34" charset="0"/>
                <a:cs typeface="Arial" pitchFamily="34" charset="0"/>
              </a:rPr>
              <a:t> for </a:t>
            </a:r>
            <a:r>
              <a:rPr lang="it-IT" altLang="it-IT" sz="4400" b="1" dirty="0" err="1">
                <a:solidFill>
                  <a:srgbClr val="000000"/>
                </a:solidFill>
                <a:latin typeface="Arial" pitchFamily="34" charset="0"/>
                <a:cs typeface="Arial" pitchFamily="34" charset="0"/>
              </a:rPr>
              <a:t>most</a:t>
            </a:r>
            <a:r>
              <a:rPr lang="it-IT" altLang="it-IT" sz="4400" b="1" dirty="0">
                <a:solidFill>
                  <a:srgbClr val="000000"/>
                </a:solidFill>
                <a:latin typeface="Arial" pitchFamily="34" charset="0"/>
                <a:cs typeface="Arial" pitchFamily="34" charset="0"/>
              </a:rPr>
              <a:t> </a:t>
            </a:r>
            <a:r>
              <a:rPr lang="it-IT" altLang="it-IT" sz="4400" b="1" dirty="0" err="1">
                <a:solidFill>
                  <a:srgbClr val="000000"/>
                </a:solidFill>
                <a:latin typeface="Arial" pitchFamily="34" charset="0"/>
                <a:cs typeface="Arial" pitchFamily="34" charset="0"/>
              </a:rPr>
              <a:t>mental</a:t>
            </a:r>
            <a:r>
              <a:rPr lang="it-IT" altLang="it-IT" sz="4400" b="1" dirty="0">
                <a:solidFill>
                  <a:srgbClr val="000000"/>
                </a:solidFill>
                <a:latin typeface="Arial" pitchFamily="34" charset="0"/>
                <a:cs typeface="Arial" pitchFamily="34" charset="0"/>
              </a:rPr>
              <a:t> </a:t>
            </a:r>
            <a:r>
              <a:rPr lang="it-IT" altLang="it-IT" sz="4400" b="1" dirty="0" err="1">
                <a:solidFill>
                  <a:srgbClr val="000000"/>
                </a:solidFill>
                <a:latin typeface="Arial" pitchFamily="34" charset="0"/>
                <a:cs typeface="Arial" pitchFamily="34" charset="0"/>
              </a:rPr>
              <a:t>illnesses</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as</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such</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disease-causing</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genes</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have</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not</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been</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established</a:t>
            </a:r>
            <a:r>
              <a:rPr lang="it-IT" altLang="it-IT" sz="4400" dirty="0">
                <a:solidFill>
                  <a:srgbClr val="000000"/>
                </a:solidFill>
                <a:latin typeface="Arial" pitchFamily="34" charset="0"/>
                <a:cs typeface="Arial" pitchFamily="34" charset="0"/>
              </a:rPr>
              <a:t> with </a:t>
            </a:r>
            <a:r>
              <a:rPr lang="it-IT" altLang="it-IT" sz="4400" dirty="0" err="1">
                <a:solidFill>
                  <a:srgbClr val="000000"/>
                </a:solidFill>
                <a:latin typeface="Arial" pitchFamily="34" charset="0"/>
                <a:cs typeface="Arial" pitchFamily="34" charset="0"/>
              </a:rPr>
              <a:t>certainty</a:t>
            </a:r>
            <a:r>
              <a:rPr lang="it-IT" altLang="it-IT" sz="4400" dirty="0">
                <a:solidFill>
                  <a:srgbClr val="000000"/>
                </a:solidFill>
                <a:latin typeface="Arial" pitchFamily="34" charset="0"/>
                <a:cs typeface="Arial" pitchFamily="34" charset="0"/>
              </a:rPr>
              <a:t> and </a:t>
            </a:r>
            <a:r>
              <a:rPr lang="it-IT" altLang="it-IT" sz="4400" dirty="0" err="1">
                <a:solidFill>
                  <a:srgbClr val="000000"/>
                </a:solidFill>
                <a:latin typeface="Arial" pitchFamily="34" charset="0"/>
                <a:cs typeface="Arial" pitchFamily="34" charset="0"/>
              </a:rPr>
              <a:t>most</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disorders</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exhibit</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highly</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complex</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genetic</a:t>
            </a:r>
            <a:r>
              <a:rPr lang="it-IT" altLang="it-IT" sz="4400" dirty="0">
                <a:solidFill>
                  <a:srgbClr val="000000"/>
                </a:solidFill>
                <a:latin typeface="Arial" pitchFamily="34" charset="0"/>
                <a:cs typeface="Arial" pitchFamily="34" charset="0"/>
              </a:rPr>
              <a:t> </a:t>
            </a:r>
            <a:r>
              <a:rPr lang="it-IT" altLang="it-IT" sz="4400" dirty="0" err="1">
                <a:solidFill>
                  <a:srgbClr val="000000"/>
                </a:solidFill>
                <a:latin typeface="Arial" pitchFamily="34" charset="0"/>
                <a:cs typeface="Arial" pitchFamily="34" charset="0"/>
              </a:rPr>
              <a:t>architecture</a:t>
            </a:r>
            <a:r>
              <a:rPr lang="it-IT" altLang="it-IT" sz="4400" dirty="0">
                <a:solidFill>
                  <a:srgbClr val="000000"/>
                </a:solidFill>
                <a:latin typeface="Arial" pitchFamily="34" charset="0"/>
                <a:cs typeface="Arial" pitchFamily="34" charset="0"/>
              </a:rPr>
              <a:t>.</a:t>
            </a:r>
          </a:p>
        </p:txBody>
      </p:sp>
    </p:spTree>
    <p:extLst>
      <p:ext uri="{BB962C8B-B14F-4D97-AF65-F5344CB8AC3E}">
        <p14:creationId xmlns:p14="http://schemas.microsoft.com/office/powerpoint/2010/main" val="1394497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8962" name="Picture 2"/>
          <p:cNvPicPr>
            <a:picLocks noChangeAspect="1" noChangeArrowheads="1"/>
          </p:cNvPicPr>
          <p:nvPr/>
        </p:nvPicPr>
        <p:blipFill>
          <a:blip r:embed="rId2">
            <a:extLst>
              <a:ext uri="{28A0092B-C50C-407E-A947-70E740481C1C}">
                <a14:useLocalDpi xmlns:a14="http://schemas.microsoft.com/office/drawing/2010/main" val="0"/>
              </a:ext>
            </a:extLst>
          </a:blip>
          <a:srcRect b="64832"/>
          <a:stretch>
            <a:fillRect/>
          </a:stretch>
        </p:blipFill>
        <p:spPr bwMode="auto">
          <a:xfrm>
            <a:off x="0" y="404813"/>
            <a:ext cx="9178925" cy="410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8963" name="Rectangle 3"/>
          <p:cNvSpPr>
            <a:spLocks noChangeArrowheads="1"/>
          </p:cNvSpPr>
          <p:nvPr/>
        </p:nvSpPr>
        <p:spPr bwMode="auto">
          <a:xfrm>
            <a:off x="0" y="2281238"/>
            <a:ext cx="9144000" cy="503237"/>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ts val="800"/>
              </a:spcBef>
              <a:spcAft>
                <a:spcPct val="0"/>
              </a:spcAft>
              <a:buFontTx/>
              <a:buNone/>
            </a:pPr>
            <a:endParaRPr lang="it-IT" altLang="it-IT">
              <a:solidFill>
                <a:srgbClr val="000000"/>
              </a:solidFill>
              <a:latin typeface="Arial" pitchFamily="34" charset="0"/>
              <a:cs typeface="Arial" pitchFamily="34" charset="0"/>
            </a:endParaRPr>
          </a:p>
        </p:txBody>
      </p:sp>
      <p:sp>
        <p:nvSpPr>
          <p:cNvPr id="168964" name="Rectangle 4"/>
          <p:cNvSpPr>
            <a:spLocks noChangeArrowheads="1"/>
          </p:cNvSpPr>
          <p:nvPr/>
        </p:nvSpPr>
        <p:spPr bwMode="auto">
          <a:xfrm>
            <a:off x="0" y="3068961"/>
            <a:ext cx="9144000" cy="165544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ts val="800"/>
              </a:spcBef>
              <a:spcAft>
                <a:spcPct val="0"/>
              </a:spcAft>
              <a:buFontTx/>
              <a:buNone/>
            </a:pPr>
            <a:endParaRPr lang="it-IT" altLang="it-IT">
              <a:solidFill>
                <a:srgbClr val="000000"/>
              </a:solidFill>
              <a:latin typeface="Arial" pitchFamily="34" charset="0"/>
              <a:cs typeface="Arial" pitchFamily="34" charset="0"/>
            </a:endParaRPr>
          </a:p>
        </p:txBody>
      </p:sp>
      <p:sp>
        <p:nvSpPr>
          <p:cNvPr id="2" name="CasellaDiTesto 1"/>
          <p:cNvSpPr txBox="1"/>
          <p:nvPr/>
        </p:nvSpPr>
        <p:spPr>
          <a:xfrm>
            <a:off x="-46225" y="4869160"/>
            <a:ext cx="9154630" cy="1754326"/>
          </a:xfrm>
          <a:prstGeom prst="rect">
            <a:avLst/>
          </a:prstGeom>
          <a:noFill/>
        </p:spPr>
        <p:txBody>
          <a:bodyPr wrap="square" rtlCol="0">
            <a:spAutoFit/>
          </a:bodyPr>
          <a:lstStyle/>
          <a:p>
            <a:pPr algn="ctr"/>
            <a:r>
              <a:rPr lang="it-IT" sz="3600" dirty="0" smtClean="0">
                <a:latin typeface="Arial" panose="020B0604020202020204" pitchFamily="34" charset="0"/>
                <a:cs typeface="Arial" panose="020B0604020202020204" pitchFamily="34" charset="0"/>
              </a:rPr>
              <a:t>Il problema dei modelli animali per le demenze neurodegenerative come AD: </a:t>
            </a:r>
            <a:r>
              <a:rPr lang="it-IT" sz="3600" dirty="0" err="1" smtClean="0">
                <a:latin typeface="Arial" panose="020B0604020202020204" pitchFamily="34" charset="0"/>
                <a:cs typeface="Arial" panose="020B0604020202020204" pitchFamily="34" charset="0"/>
              </a:rPr>
              <a:t>familial</a:t>
            </a:r>
            <a:r>
              <a:rPr lang="it-IT" sz="3600" dirty="0" smtClean="0">
                <a:latin typeface="Arial" panose="020B0604020202020204" pitchFamily="34" charset="0"/>
                <a:cs typeface="Arial" panose="020B0604020202020204" pitchFamily="34" charset="0"/>
              </a:rPr>
              <a:t> AD vs </a:t>
            </a:r>
            <a:r>
              <a:rPr lang="it-IT" sz="3600" dirty="0" err="1" smtClean="0">
                <a:latin typeface="Arial" panose="020B0604020202020204" pitchFamily="34" charset="0"/>
                <a:cs typeface="Arial" panose="020B0604020202020204" pitchFamily="34" charset="0"/>
              </a:rPr>
              <a:t>sporadic</a:t>
            </a:r>
            <a:r>
              <a:rPr lang="it-IT" sz="3600" dirty="0" smtClean="0">
                <a:latin typeface="Arial" panose="020B0604020202020204" pitchFamily="34" charset="0"/>
                <a:cs typeface="Arial" panose="020B0604020202020204" pitchFamily="34" charset="0"/>
              </a:rPr>
              <a:t> AD</a:t>
            </a:r>
            <a:endParaRPr lang="it-IT"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4448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9986" name="Picture 2"/>
          <p:cNvPicPr>
            <a:picLocks noChangeAspect="1" noChangeArrowheads="1"/>
          </p:cNvPicPr>
          <p:nvPr/>
        </p:nvPicPr>
        <p:blipFill>
          <a:blip r:embed="rId2">
            <a:extLst>
              <a:ext uri="{28A0092B-C50C-407E-A947-70E740481C1C}">
                <a14:useLocalDpi xmlns:a14="http://schemas.microsoft.com/office/drawing/2010/main" val="0"/>
              </a:ext>
            </a:extLst>
          </a:blip>
          <a:srcRect t="35336" r="2603" b="37230"/>
          <a:stretch>
            <a:fillRect/>
          </a:stretch>
        </p:blipFill>
        <p:spPr bwMode="auto">
          <a:xfrm>
            <a:off x="0" y="1917105"/>
            <a:ext cx="9144000" cy="3240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9987" name="Rectangle 3"/>
          <p:cNvSpPr>
            <a:spLocks noChangeArrowheads="1"/>
          </p:cNvSpPr>
          <p:nvPr/>
        </p:nvSpPr>
        <p:spPr bwMode="auto">
          <a:xfrm>
            <a:off x="0" y="2724288"/>
            <a:ext cx="9144000" cy="648072"/>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ts val="800"/>
              </a:spcBef>
              <a:spcAft>
                <a:spcPct val="0"/>
              </a:spcAft>
              <a:buFontTx/>
              <a:buNone/>
            </a:pPr>
            <a:endParaRPr lang="it-IT" altLang="it-IT">
              <a:solidFill>
                <a:srgbClr val="000000"/>
              </a:solidFill>
              <a:latin typeface="Arial" pitchFamily="34" charset="0"/>
              <a:cs typeface="Arial" pitchFamily="34" charset="0"/>
            </a:endParaRPr>
          </a:p>
        </p:txBody>
      </p:sp>
      <p:sp>
        <p:nvSpPr>
          <p:cNvPr id="169988" name="Rectangle 4"/>
          <p:cNvSpPr>
            <a:spLocks noChangeArrowheads="1"/>
          </p:cNvSpPr>
          <p:nvPr/>
        </p:nvSpPr>
        <p:spPr bwMode="auto">
          <a:xfrm>
            <a:off x="0" y="3925292"/>
            <a:ext cx="9144000" cy="1160463"/>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ts val="800"/>
              </a:spcBef>
              <a:spcAft>
                <a:spcPct val="0"/>
              </a:spcAft>
              <a:buFontTx/>
              <a:buNone/>
            </a:pPr>
            <a:endParaRPr lang="it-IT" altLang="it-IT">
              <a:solidFill>
                <a:srgbClr val="000000"/>
              </a:solidFill>
              <a:latin typeface="Arial" pitchFamily="34" charset="0"/>
              <a:cs typeface="Arial" pitchFamily="34" charset="0"/>
            </a:endParaRPr>
          </a:p>
        </p:txBody>
      </p:sp>
      <p:sp>
        <p:nvSpPr>
          <p:cNvPr id="2" name="CasellaDiTesto 1"/>
          <p:cNvSpPr txBox="1"/>
          <p:nvPr/>
        </p:nvSpPr>
        <p:spPr>
          <a:xfrm>
            <a:off x="1" y="212329"/>
            <a:ext cx="9144000" cy="1754326"/>
          </a:xfrm>
          <a:prstGeom prst="rect">
            <a:avLst/>
          </a:prstGeom>
          <a:noFill/>
        </p:spPr>
        <p:txBody>
          <a:bodyPr wrap="square" rtlCol="0">
            <a:spAutoFit/>
          </a:bodyPr>
          <a:lstStyle/>
          <a:p>
            <a:pPr algn="ctr"/>
            <a:r>
              <a:rPr lang="it-IT" sz="3600" dirty="0" smtClean="0">
                <a:latin typeface="Arial" panose="020B0604020202020204" pitchFamily="34" charset="0"/>
                <a:cs typeface="Arial" panose="020B0604020202020204" pitchFamily="34" charset="0"/>
              </a:rPr>
              <a:t>Secondo problema, la stessa mutazione può essere associata con sindromi differenti e con fenotipi differenti</a:t>
            </a:r>
            <a:endParaRPr lang="it-IT" sz="3600" dirty="0">
              <a:latin typeface="Arial" panose="020B0604020202020204" pitchFamily="34" charset="0"/>
              <a:cs typeface="Arial" panose="020B0604020202020204" pitchFamily="34" charset="0"/>
            </a:endParaRPr>
          </a:p>
        </p:txBody>
      </p:sp>
      <p:sp>
        <p:nvSpPr>
          <p:cNvPr id="3" name="CasellaDiTesto 2"/>
          <p:cNvSpPr txBox="1"/>
          <p:nvPr/>
        </p:nvSpPr>
        <p:spPr>
          <a:xfrm>
            <a:off x="1" y="3413760"/>
            <a:ext cx="9144000" cy="3539430"/>
          </a:xfrm>
          <a:prstGeom prst="rect">
            <a:avLst/>
          </a:prstGeom>
          <a:solidFill>
            <a:schemeClr val="bg1"/>
          </a:solidFill>
        </p:spPr>
        <p:txBody>
          <a:bodyPr wrap="square" rtlCol="0">
            <a:spAutoFit/>
          </a:bodyPr>
          <a:lstStyle/>
          <a:p>
            <a:pPr algn="ctr"/>
            <a:r>
              <a:rPr lang="it-IT" sz="2800" dirty="0" err="1" smtClean="0">
                <a:latin typeface="Arial" panose="020B0604020202020204" pitchFamily="34" charset="0"/>
                <a:cs typeface="Arial" panose="020B0604020202020204" pitchFamily="34" charset="0"/>
              </a:rPr>
              <a:t>Basically</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given</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what</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we</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now</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know</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even</a:t>
            </a:r>
            <a:r>
              <a:rPr lang="it-IT" sz="2800" dirty="0" smtClean="0">
                <a:latin typeface="Arial" panose="020B0604020202020204" pitchFamily="34" charset="0"/>
                <a:cs typeface="Arial" panose="020B0604020202020204" pitchFamily="34" charset="0"/>
              </a:rPr>
              <a:t> for ASD, </a:t>
            </a:r>
            <a:r>
              <a:rPr lang="it-IT" sz="2800" dirty="0" err="1" smtClean="0">
                <a:latin typeface="Arial" panose="020B0604020202020204" pitchFamily="34" charset="0"/>
                <a:cs typeface="Arial" panose="020B0604020202020204" pitchFamily="34" charset="0"/>
              </a:rPr>
              <a:t>schizophrenia</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bipolar</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disorders</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which</a:t>
            </a:r>
            <a:r>
              <a:rPr lang="it-IT" sz="2800" dirty="0" smtClean="0">
                <a:latin typeface="Arial" panose="020B0604020202020204" pitchFamily="34" charset="0"/>
                <a:cs typeface="Arial" panose="020B0604020202020204" pitchFamily="34" charset="0"/>
              </a:rPr>
              <a:t> are </a:t>
            </a:r>
            <a:r>
              <a:rPr lang="it-IT" sz="2800" dirty="0" err="1" smtClean="0">
                <a:latin typeface="Arial" panose="020B0604020202020204" pitchFamily="34" charset="0"/>
                <a:cs typeface="Arial" panose="020B0604020202020204" pitchFamily="34" charset="0"/>
              </a:rPr>
              <a:t>highly</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geentically</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influenced</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these</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syndromes</a:t>
            </a:r>
            <a:r>
              <a:rPr lang="it-IT" sz="2800" dirty="0" smtClean="0">
                <a:latin typeface="Arial" panose="020B0604020202020204" pitchFamily="34" charset="0"/>
                <a:cs typeface="Arial" panose="020B0604020202020204" pitchFamily="34" charset="0"/>
              </a:rPr>
              <a:t> are </a:t>
            </a:r>
            <a:r>
              <a:rPr lang="it-IT" sz="2800" dirty="0" err="1" smtClean="0">
                <a:latin typeface="Arial" panose="020B0604020202020204" pitchFamily="34" charset="0"/>
                <a:cs typeface="Arial" panose="020B0604020202020204" pitchFamily="34" charset="0"/>
              </a:rPr>
              <a:t>associated</a:t>
            </a:r>
            <a:r>
              <a:rPr lang="it-IT" sz="2800" dirty="0" smtClean="0">
                <a:latin typeface="Arial" panose="020B0604020202020204" pitchFamily="34" charset="0"/>
                <a:cs typeface="Arial" panose="020B0604020202020204" pitchFamily="34" charset="0"/>
              </a:rPr>
              <a:t> with </a:t>
            </a:r>
            <a:r>
              <a:rPr lang="it-IT" sz="2800" dirty="0" err="1" smtClean="0">
                <a:latin typeface="Arial" panose="020B0604020202020204" pitchFamily="34" charset="0"/>
                <a:cs typeface="Arial" panose="020B0604020202020204" pitchFamily="34" charset="0"/>
              </a:rPr>
              <a:t>both</a:t>
            </a:r>
            <a:r>
              <a:rPr lang="it-IT" sz="2800" dirty="0" smtClean="0">
                <a:latin typeface="Arial" panose="020B0604020202020204" pitchFamily="34" charset="0"/>
                <a:cs typeface="Arial" panose="020B0604020202020204" pitchFamily="34" charset="0"/>
              </a:rPr>
              <a:t> large </a:t>
            </a:r>
            <a:r>
              <a:rPr lang="it-IT" sz="2800" dirty="0" err="1" smtClean="0">
                <a:latin typeface="Arial" panose="020B0604020202020204" pitchFamily="34" charset="0"/>
                <a:cs typeface="Arial" panose="020B0604020202020204" pitchFamily="34" charset="0"/>
              </a:rPr>
              <a:t>numbers</a:t>
            </a:r>
            <a:r>
              <a:rPr lang="it-IT" sz="2800" dirty="0" smtClean="0">
                <a:latin typeface="Arial" panose="020B0604020202020204" pitchFamily="34" charset="0"/>
                <a:cs typeface="Arial" panose="020B0604020202020204" pitchFamily="34" charset="0"/>
              </a:rPr>
              <a:t> of common </a:t>
            </a:r>
            <a:r>
              <a:rPr lang="it-IT" sz="2800" dirty="0" err="1" smtClean="0">
                <a:latin typeface="Arial" panose="020B0604020202020204" pitchFamily="34" charset="0"/>
                <a:cs typeface="Arial" panose="020B0604020202020204" pitchFamily="34" charset="0"/>
              </a:rPr>
              <a:t>genetic</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variants</a:t>
            </a:r>
            <a:r>
              <a:rPr lang="it-IT" sz="2800" dirty="0" smtClean="0">
                <a:latin typeface="Arial" panose="020B0604020202020204" pitchFamily="34" charset="0"/>
                <a:cs typeface="Arial" panose="020B0604020202020204" pitchFamily="34" charset="0"/>
              </a:rPr>
              <a:t> of small </a:t>
            </a:r>
            <a:r>
              <a:rPr lang="it-IT" sz="2800" dirty="0" err="1" smtClean="0">
                <a:latin typeface="Arial" panose="020B0604020202020204" pitchFamily="34" charset="0"/>
                <a:cs typeface="Arial" panose="020B0604020202020204" pitchFamily="34" charset="0"/>
              </a:rPr>
              <a:t>effects</a:t>
            </a:r>
            <a:r>
              <a:rPr lang="it-IT" sz="2800" dirty="0" smtClean="0">
                <a:latin typeface="Arial" panose="020B0604020202020204" pitchFamily="34" charset="0"/>
                <a:cs typeface="Arial" panose="020B0604020202020204" pitchFamily="34" charset="0"/>
              </a:rPr>
              <a:t> and rare, more </a:t>
            </a:r>
            <a:r>
              <a:rPr lang="it-IT" sz="2800" dirty="0" err="1" smtClean="0">
                <a:latin typeface="Arial" panose="020B0604020202020204" pitchFamily="34" charset="0"/>
                <a:cs typeface="Arial" panose="020B0604020202020204" pitchFamily="34" charset="0"/>
              </a:rPr>
              <a:t>highly</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penetrant</a:t>
            </a:r>
            <a:r>
              <a:rPr lang="it-IT" sz="2800" dirty="0" smtClean="0">
                <a:latin typeface="Arial" panose="020B0604020202020204" pitchFamily="34" charset="0"/>
                <a:cs typeface="Arial" panose="020B0604020202020204" pitchFamily="34" charset="0"/>
              </a:rPr>
              <a:t> </a:t>
            </a:r>
            <a:r>
              <a:rPr lang="it-IT" sz="2800" dirty="0" err="1" smtClean="0">
                <a:latin typeface="Arial" panose="020B0604020202020204" pitchFamily="34" charset="0"/>
                <a:cs typeface="Arial" panose="020B0604020202020204" pitchFamily="34" charset="0"/>
              </a:rPr>
              <a:t>mutations</a:t>
            </a:r>
            <a:r>
              <a:rPr lang="it-IT" sz="2800" dirty="0" smtClean="0">
                <a:latin typeface="Arial" panose="020B0604020202020204" pitchFamily="34" charset="0"/>
                <a:cs typeface="Arial" panose="020B0604020202020204" pitchFamily="34" charset="0"/>
              </a:rPr>
              <a:t>. </a:t>
            </a:r>
            <a:r>
              <a:rPr lang="it-IT" sz="2800" b="1" dirty="0" err="1" smtClean="0">
                <a:latin typeface="Arial" panose="020B0604020202020204" pitchFamily="34" charset="0"/>
                <a:cs typeface="Arial" panose="020B0604020202020204" pitchFamily="34" charset="0"/>
              </a:rPr>
              <a:t>Thus</a:t>
            </a:r>
            <a:r>
              <a:rPr lang="it-IT" sz="2800" b="1" dirty="0" smtClean="0">
                <a:latin typeface="Arial" panose="020B0604020202020204" pitchFamily="34" charset="0"/>
                <a:cs typeface="Arial" panose="020B0604020202020204" pitchFamily="34" charset="0"/>
              </a:rPr>
              <a:t>, </a:t>
            </a:r>
            <a:r>
              <a:rPr lang="it-IT" sz="2800" b="1" dirty="0" err="1" smtClean="0">
                <a:latin typeface="Arial" panose="020B0604020202020204" pitchFamily="34" charset="0"/>
                <a:cs typeface="Arial" panose="020B0604020202020204" pitchFamily="34" charset="0"/>
              </a:rPr>
              <a:t>different</a:t>
            </a:r>
            <a:r>
              <a:rPr lang="it-IT" sz="2800" b="1" dirty="0" smtClean="0">
                <a:latin typeface="Arial" panose="020B0604020202020204" pitchFamily="34" charset="0"/>
                <a:cs typeface="Arial" panose="020B0604020202020204" pitchFamily="34" charset="0"/>
              </a:rPr>
              <a:t> </a:t>
            </a:r>
            <a:r>
              <a:rPr lang="it-IT" sz="2800" b="1" dirty="0" err="1" smtClean="0">
                <a:latin typeface="Arial" panose="020B0604020202020204" pitchFamily="34" charset="0"/>
                <a:cs typeface="Arial" panose="020B0604020202020204" pitchFamily="34" charset="0"/>
              </a:rPr>
              <a:t>individuals</a:t>
            </a:r>
            <a:r>
              <a:rPr lang="it-IT" sz="2800" b="1" dirty="0" smtClean="0">
                <a:latin typeface="Arial" panose="020B0604020202020204" pitchFamily="34" charset="0"/>
                <a:cs typeface="Arial" panose="020B0604020202020204" pitchFamily="34" charset="0"/>
              </a:rPr>
              <a:t> </a:t>
            </a:r>
            <a:r>
              <a:rPr lang="it-IT" sz="2800" b="1" dirty="0" err="1" smtClean="0">
                <a:latin typeface="Arial" panose="020B0604020202020204" pitchFamily="34" charset="0"/>
                <a:cs typeface="Arial" panose="020B0604020202020204" pitchFamily="34" charset="0"/>
              </a:rPr>
              <a:t>likely</a:t>
            </a:r>
            <a:r>
              <a:rPr lang="it-IT" sz="2800" b="1" dirty="0" smtClean="0">
                <a:latin typeface="Arial" panose="020B0604020202020204" pitchFamily="34" charset="0"/>
                <a:cs typeface="Arial" panose="020B0604020202020204" pitchFamily="34" charset="0"/>
              </a:rPr>
              <a:t> </a:t>
            </a:r>
            <a:r>
              <a:rPr lang="it-IT" sz="2800" b="1" dirty="0" err="1" smtClean="0">
                <a:latin typeface="Arial" panose="020B0604020202020204" pitchFamily="34" charset="0"/>
                <a:cs typeface="Arial" panose="020B0604020202020204" pitchFamily="34" charset="0"/>
              </a:rPr>
              <a:t>have</a:t>
            </a:r>
            <a:r>
              <a:rPr lang="it-IT" sz="2800" b="1" dirty="0" smtClean="0">
                <a:latin typeface="Arial" panose="020B0604020202020204" pitchFamily="34" charset="0"/>
                <a:cs typeface="Arial" panose="020B0604020202020204" pitchFamily="34" charset="0"/>
              </a:rPr>
              <a:t> </a:t>
            </a:r>
            <a:r>
              <a:rPr lang="it-IT" sz="2800" b="1" dirty="0" err="1" smtClean="0">
                <a:latin typeface="Arial" panose="020B0604020202020204" pitchFamily="34" charset="0"/>
                <a:cs typeface="Arial" panose="020B0604020202020204" pitchFamily="34" charset="0"/>
              </a:rPr>
              <a:t>different</a:t>
            </a:r>
            <a:r>
              <a:rPr lang="it-IT" sz="2800" b="1" dirty="0" smtClean="0">
                <a:latin typeface="Arial" panose="020B0604020202020204" pitchFamily="34" charset="0"/>
                <a:cs typeface="Arial" panose="020B0604020202020204" pitchFamily="34" charset="0"/>
              </a:rPr>
              <a:t> </a:t>
            </a:r>
            <a:r>
              <a:rPr lang="it-IT" sz="2800" b="1" dirty="0" err="1" smtClean="0">
                <a:latin typeface="Arial" panose="020B0604020202020204" pitchFamily="34" charset="0"/>
                <a:cs typeface="Arial" panose="020B0604020202020204" pitchFamily="34" charset="0"/>
              </a:rPr>
              <a:t>genetic</a:t>
            </a:r>
            <a:r>
              <a:rPr lang="it-IT" sz="2800" b="1" dirty="0" smtClean="0">
                <a:latin typeface="Arial" panose="020B0604020202020204" pitchFamily="34" charset="0"/>
                <a:cs typeface="Arial" panose="020B0604020202020204" pitchFamily="34" charset="0"/>
              </a:rPr>
              <a:t> </a:t>
            </a:r>
            <a:r>
              <a:rPr lang="it-IT" sz="2800" b="1" dirty="0" err="1" smtClean="0">
                <a:latin typeface="Arial" panose="020B0604020202020204" pitchFamily="34" charset="0"/>
                <a:cs typeface="Arial" panose="020B0604020202020204" pitchFamily="34" charset="0"/>
              </a:rPr>
              <a:t>pathways</a:t>
            </a:r>
            <a:r>
              <a:rPr lang="it-IT" sz="2800" b="1" dirty="0" smtClean="0">
                <a:latin typeface="Arial" panose="020B0604020202020204" pitchFamily="34" charset="0"/>
                <a:cs typeface="Arial" panose="020B0604020202020204" pitchFamily="34" charset="0"/>
              </a:rPr>
              <a:t> to </a:t>
            </a:r>
            <a:r>
              <a:rPr lang="it-IT" sz="2800" b="1" dirty="0" err="1" smtClean="0">
                <a:latin typeface="Arial" panose="020B0604020202020204" pitchFamily="34" charset="0"/>
                <a:cs typeface="Arial" panose="020B0604020202020204" pitchFamily="34" charset="0"/>
              </a:rPr>
              <a:t>each</a:t>
            </a:r>
            <a:r>
              <a:rPr lang="it-IT" sz="2800" b="1" dirty="0" smtClean="0">
                <a:latin typeface="Arial" panose="020B0604020202020204" pitchFamily="34" charset="0"/>
                <a:cs typeface="Arial" panose="020B0604020202020204" pitchFamily="34" charset="0"/>
              </a:rPr>
              <a:t> of </a:t>
            </a:r>
            <a:r>
              <a:rPr lang="it-IT" sz="2800" b="1" dirty="0" err="1" smtClean="0">
                <a:latin typeface="Arial" panose="020B0604020202020204" pitchFamily="34" charset="0"/>
                <a:cs typeface="Arial" panose="020B0604020202020204" pitchFamily="34" charset="0"/>
              </a:rPr>
              <a:t>these</a:t>
            </a:r>
            <a:r>
              <a:rPr lang="it-IT" sz="2800" b="1" dirty="0" smtClean="0">
                <a:latin typeface="Arial" panose="020B0604020202020204" pitchFamily="34" charset="0"/>
                <a:cs typeface="Arial" panose="020B0604020202020204" pitchFamily="34" charset="0"/>
              </a:rPr>
              <a:t> </a:t>
            </a:r>
            <a:r>
              <a:rPr lang="it-IT" sz="2800" b="1" dirty="0" err="1" smtClean="0">
                <a:latin typeface="Arial" panose="020B0604020202020204" pitchFamily="34" charset="0"/>
                <a:cs typeface="Arial" panose="020B0604020202020204" pitchFamily="34" charset="0"/>
              </a:rPr>
              <a:t>disorders</a:t>
            </a:r>
            <a:r>
              <a:rPr lang="it-IT" sz="2800" b="1" dirty="0" smtClean="0">
                <a:latin typeface="Arial" panose="020B0604020202020204" pitchFamily="34" charset="0"/>
                <a:cs typeface="Arial" panose="020B0604020202020204" pitchFamily="34" charset="0"/>
              </a:rPr>
              <a:t>.</a:t>
            </a:r>
          </a:p>
          <a:p>
            <a:pPr algn="ctr"/>
            <a:r>
              <a:rPr lang="it-IT" sz="2800" b="1" dirty="0" err="1" smtClean="0">
                <a:latin typeface="Arial" panose="020B0604020202020204" pitchFamily="34" charset="0"/>
                <a:cs typeface="Arial" panose="020B0604020202020204" pitchFamily="34" charset="0"/>
              </a:rPr>
              <a:t>Patient</a:t>
            </a:r>
            <a:r>
              <a:rPr lang="it-IT" sz="2800" b="1" dirty="0" smtClean="0">
                <a:latin typeface="Arial" panose="020B0604020202020204" pitchFamily="34" charset="0"/>
                <a:cs typeface="Arial" panose="020B0604020202020204" pitchFamily="34" charset="0"/>
              </a:rPr>
              <a:t> </a:t>
            </a:r>
            <a:r>
              <a:rPr lang="it-IT" sz="2800" b="1" dirty="0" err="1" smtClean="0">
                <a:latin typeface="Arial" panose="020B0604020202020204" pitchFamily="34" charset="0"/>
                <a:cs typeface="Arial" panose="020B0604020202020204" pitchFamily="34" charset="0"/>
              </a:rPr>
              <a:t>stratification</a:t>
            </a:r>
            <a:r>
              <a:rPr lang="it-IT" sz="2800" b="1" dirty="0" smtClean="0">
                <a:latin typeface="Arial" panose="020B0604020202020204" pitchFamily="34" charset="0"/>
                <a:cs typeface="Arial" panose="020B0604020202020204" pitchFamily="34" charset="0"/>
              </a:rPr>
              <a:t>, </a:t>
            </a:r>
            <a:r>
              <a:rPr lang="it-IT" sz="2800" b="1" dirty="0" err="1" smtClean="0">
                <a:latin typeface="Arial" panose="020B0604020202020204" pitchFamily="34" charset="0"/>
                <a:cs typeface="Arial" panose="020B0604020202020204" pitchFamily="34" charset="0"/>
              </a:rPr>
              <a:t>biomarker</a:t>
            </a:r>
            <a:r>
              <a:rPr lang="it-IT" sz="2800" b="1" dirty="0" smtClean="0">
                <a:latin typeface="Arial" panose="020B0604020202020204" pitchFamily="34" charset="0"/>
                <a:cs typeface="Arial" panose="020B0604020202020204" pitchFamily="34" charset="0"/>
              </a:rPr>
              <a:t> clusters</a:t>
            </a:r>
            <a:endParaRPr lang="it-IT"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3097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ChangeArrowheads="1"/>
          </p:cNvSpPr>
          <p:nvPr/>
        </p:nvSpPr>
        <p:spPr bwMode="auto">
          <a:xfrm>
            <a:off x="34699" y="116632"/>
            <a:ext cx="9144000" cy="5816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4000" b="1" dirty="0">
                <a:solidFill>
                  <a:srgbClr val="FF0000"/>
                </a:solidFill>
                <a:latin typeface="Arial" pitchFamily="34" charset="0"/>
                <a:cs typeface="Arial" pitchFamily="34" charset="0"/>
              </a:rPr>
              <a:t>Face</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validity</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indicates</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that</a:t>
            </a:r>
            <a:r>
              <a:rPr lang="it-IT" altLang="it-IT" sz="4000" dirty="0">
                <a:solidFill>
                  <a:srgbClr val="000000"/>
                </a:solidFill>
                <a:latin typeface="Arial" pitchFamily="34" charset="0"/>
                <a:cs typeface="Arial" pitchFamily="34" charset="0"/>
              </a:rPr>
              <a:t> a model </a:t>
            </a:r>
            <a:r>
              <a:rPr lang="it-IT" altLang="it-IT" sz="4000" dirty="0" err="1">
                <a:solidFill>
                  <a:srgbClr val="000000"/>
                </a:solidFill>
                <a:latin typeface="Arial" pitchFamily="34" charset="0"/>
                <a:cs typeface="Arial" pitchFamily="34" charset="0"/>
              </a:rPr>
              <a:t>recapitulates</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important</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anatomical</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biochemical</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neuropathological</a:t>
            </a:r>
            <a:r>
              <a:rPr lang="it-IT" altLang="it-IT" sz="4000" dirty="0">
                <a:solidFill>
                  <a:srgbClr val="000000"/>
                </a:solidFill>
                <a:latin typeface="Arial" pitchFamily="34" charset="0"/>
                <a:cs typeface="Arial" pitchFamily="34" charset="0"/>
              </a:rPr>
              <a:t> or </a:t>
            </a:r>
            <a:r>
              <a:rPr lang="it-IT" altLang="it-IT" sz="4000" dirty="0" err="1">
                <a:solidFill>
                  <a:srgbClr val="000000"/>
                </a:solidFill>
                <a:latin typeface="Arial" pitchFamily="34" charset="0"/>
                <a:cs typeface="Arial" pitchFamily="34" charset="0"/>
              </a:rPr>
              <a:t>behavioral</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features</a:t>
            </a:r>
            <a:r>
              <a:rPr lang="it-IT" altLang="it-IT" sz="4000" dirty="0">
                <a:solidFill>
                  <a:srgbClr val="000000"/>
                </a:solidFill>
                <a:latin typeface="Arial" pitchFamily="34" charset="0"/>
                <a:cs typeface="Arial" pitchFamily="34" charset="0"/>
              </a:rPr>
              <a:t> of a human </a:t>
            </a:r>
            <a:r>
              <a:rPr lang="it-IT" altLang="it-IT" sz="4000" dirty="0" err="1">
                <a:solidFill>
                  <a:srgbClr val="000000"/>
                </a:solidFill>
                <a:latin typeface="Arial" pitchFamily="34" charset="0"/>
                <a:cs typeface="Arial" pitchFamily="34" charset="0"/>
              </a:rPr>
              <a:t>disease</a:t>
            </a:r>
            <a:r>
              <a:rPr lang="it-IT" altLang="it-IT" sz="4000" dirty="0">
                <a:solidFill>
                  <a:srgbClr val="000000"/>
                </a:solidFill>
                <a:latin typeface="Arial" pitchFamily="34" charset="0"/>
                <a:cs typeface="Arial" pitchFamily="34" charset="0"/>
              </a:rPr>
              <a:t>. </a:t>
            </a:r>
            <a:endParaRPr lang="it-IT" altLang="it-IT" sz="4000" dirty="0" smtClean="0">
              <a:solidFill>
                <a:srgbClr val="000000"/>
              </a:solidFill>
              <a:latin typeface="Arial" pitchFamily="34" charset="0"/>
              <a:cs typeface="Arial" pitchFamily="34" charset="0"/>
            </a:endParaRPr>
          </a:p>
          <a:p>
            <a:pPr algn="ctr" eaLnBrk="1" fontAlgn="base" hangingPunct="1">
              <a:spcBef>
                <a:spcPct val="0"/>
              </a:spcBef>
              <a:spcAft>
                <a:spcPct val="0"/>
              </a:spcAft>
              <a:buFontTx/>
              <a:buNone/>
            </a:pPr>
            <a:endParaRPr lang="it-IT" altLang="it-IT" sz="40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endParaRPr lang="it-IT" altLang="it-IT" sz="12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4000" dirty="0" err="1">
                <a:solidFill>
                  <a:srgbClr val="000000"/>
                </a:solidFill>
                <a:latin typeface="Arial" pitchFamily="34" charset="0"/>
                <a:cs typeface="Arial" pitchFamily="34" charset="0"/>
              </a:rPr>
              <a:t>Biochemical</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abnormalities</a:t>
            </a:r>
            <a:r>
              <a:rPr lang="it-IT" altLang="it-IT" sz="4000" dirty="0">
                <a:solidFill>
                  <a:srgbClr val="000000"/>
                </a:solidFill>
                <a:latin typeface="Arial" pitchFamily="34" charset="0"/>
                <a:cs typeface="Arial" pitchFamily="34" charset="0"/>
              </a:rPr>
              <a:t> alone are </a:t>
            </a:r>
            <a:r>
              <a:rPr lang="it-IT" altLang="it-IT" sz="4000" dirty="0" err="1">
                <a:solidFill>
                  <a:srgbClr val="000000"/>
                </a:solidFill>
                <a:latin typeface="Arial" pitchFamily="34" charset="0"/>
                <a:cs typeface="Arial" pitchFamily="34" charset="0"/>
              </a:rPr>
              <a:t>not</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enough</a:t>
            </a:r>
            <a:r>
              <a:rPr lang="it-IT" altLang="it-IT" sz="4000" dirty="0">
                <a:solidFill>
                  <a:srgbClr val="000000"/>
                </a:solidFill>
                <a:latin typeface="Arial" pitchFamily="34" charset="0"/>
                <a:cs typeface="Arial" pitchFamily="34" charset="0"/>
              </a:rPr>
              <a:t>.</a:t>
            </a:r>
          </a:p>
          <a:p>
            <a:pPr algn="ctr" eaLnBrk="1" fontAlgn="base" hangingPunct="1">
              <a:spcBef>
                <a:spcPct val="0"/>
              </a:spcBef>
              <a:spcAft>
                <a:spcPct val="0"/>
              </a:spcAft>
              <a:buFontTx/>
              <a:buNone/>
            </a:pPr>
            <a:endParaRPr lang="it-IT" altLang="it-IT" sz="40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30206892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ChangeArrowheads="1"/>
          </p:cNvSpPr>
          <p:nvPr/>
        </p:nvSpPr>
        <p:spPr bwMode="auto">
          <a:xfrm>
            <a:off x="34699" y="116632"/>
            <a:ext cx="9144000"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endParaRPr lang="it-IT" altLang="it-IT" sz="40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4000" b="1" dirty="0" err="1">
                <a:solidFill>
                  <a:srgbClr val="000000"/>
                </a:solidFill>
                <a:latin typeface="Arial" pitchFamily="34" charset="0"/>
                <a:cs typeface="Arial" pitchFamily="34" charset="0"/>
              </a:rPr>
              <a:t>Behavioral</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features</a:t>
            </a:r>
            <a:r>
              <a:rPr lang="it-IT" altLang="it-IT" sz="4000" b="1" dirty="0">
                <a:solidFill>
                  <a:srgbClr val="000000"/>
                </a:solidFill>
                <a:latin typeface="Arial" pitchFamily="34" charset="0"/>
                <a:cs typeface="Arial" pitchFamily="34" charset="0"/>
              </a:rPr>
              <a:t> and </a:t>
            </a:r>
            <a:r>
              <a:rPr lang="it-IT" altLang="it-IT" sz="4000" b="1" dirty="0" err="1">
                <a:solidFill>
                  <a:srgbClr val="000000"/>
                </a:solidFill>
                <a:latin typeface="Arial" pitchFamily="34" charset="0"/>
                <a:cs typeface="Arial" pitchFamily="34" charset="0"/>
              </a:rPr>
              <a:t>neuropathological</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features</a:t>
            </a:r>
            <a:r>
              <a:rPr lang="it-IT" altLang="it-IT" sz="4000" b="1"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reminiscent</a:t>
            </a:r>
            <a:r>
              <a:rPr lang="it-IT" altLang="it-IT" sz="4000" dirty="0">
                <a:solidFill>
                  <a:srgbClr val="000000"/>
                </a:solidFill>
                <a:latin typeface="Arial" pitchFamily="34" charset="0"/>
                <a:cs typeface="Arial" pitchFamily="34" charset="0"/>
              </a:rPr>
              <a:t> of a </a:t>
            </a:r>
            <a:r>
              <a:rPr lang="it-IT" altLang="it-IT" sz="4000" b="1" dirty="0">
                <a:solidFill>
                  <a:srgbClr val="000000"/>
                </a:solidFill>
                <a:latin typeface="Arial" pitchFamily="34" charset="0"/>
                <a:cs typeface="Arial" pitchFamily="34" charset="0"/>
              </a:rPr>
              <a:t>human </a:t>
            </a:r>
            <a:r>
              <a:rPr lang="it-IT" altLang="it-IT" sz="4000" b="1" dirty="0" err="1">
                <a:solidFill>
                  <a:srgbClr val="000000"/>
                </a:solidFill>
                <a:latin typeface="Arial" pitchFamily="34" charset="0"/>
                <a:cs typeface="Arial" pitchFamily="34" charset="0"/>
              </a:rPr>
              <a:t>disorder</a:t>
            </a:r>
            <a:r>
              <a:rPr lang="it-IT" altLang="it-IT" sz="4000" b="1" dirty="0">
                <a:solidFill>
                  <a:srgbClr val="000000"/>
                </a:solidFill>
                <a:latin typeface="Arial" pitchFamily="34" charset="0"/>
                <a:cs typeface="Arial" pitchFamily="34" charset="0"/>
              </a:rPr>
              <a:t> </a:t>
            </a:r>
            <a:r>
              <a:rPr lang="it-IT" altLang="it-IT" sz="4000" dirty="0">
                <a:solidFill>
                  <a:srgbClr val="000000"/>
                </a:solidFill>
                <a:latin typeface="Arial" pitchFamily="34" charset="0"/>
                <a:cs typeface="Arial" pitchFamily="34" charset="0"/>
              </a:rPr>
              <a:t>are </a:t>
            </a:r>
            <a:r>
              <a:rPr lang="it-IT" altLang="it-IT" sz="4000" dirty="0" err="1">
                <a:solidFill>
                  <a:srgbClr val="000000"/>
                </a:solidFill>
                <a:latin typeface="Arial" pitchFamily="34" charset="0"/>
                <a:cs typeface="Arial" pitchFamily="34" charset="0"/>
              </a:rPr>
              <a:t>required</a:t>
            </a:r>
            <a:r>
              <a:rPr lang="it-IT" altLang="it-IT" sz="4000" dirty="0">
                <a:solidFill>
                  <a:srgbClr val="000000"/>
                </a:solidFill>
                <a:latin typeface="Arial" pitchFamily="34" charset="0"/>
                <a:cs typeface="Arial" pitchFamily="34" charset="0"/>
              </a:rPr>
              <a:t> to </a:t>
            </a:r>
            <a:r>
              <a:rPr lang="it-IT" altLang="it-IT" sz="4000" dirty="0" err="1">
                <a:solidFill>
                  <a:srgbClr val="000000"/>
                </a:solidFill>
                <a:latin typeface="Arial" pitchFamily="34" charset="0"/>
                <a:cs typeface="Arial" pitchFamily="34" charset="0"/>
              </a:rPr>
              <a:t>achieve</a:t>
            </a:r>
            <a:r>
              <a:rPr lang="it-IT" altLang="it-IT" sz="4000" dirty="0">
                <a:solidFill>
                  <a:srgbClr val="000000"/>
                </a:solidFill>
                <a:latin typeface="Arial" pitchFamily="34" charset="0"/>
                <a:cs typeface="Arial" pitchFamily="34" charset="0"/>
              </a:rPr>
              <a:t> </a:t>
            </a:r>
            <a:r>
              <a:rPr lang="it-IT" altLang="it-IT" sz="4000" b="1" dirty="0">
                <a:solidFill>
                  <a:srgbClr val="000000"/>
                </a:solidFill>
                <a:latin typeface="Arial" pitchFamily="34" charset="0"/>
                <a:cs typeface="Arial" pitchFamily="34" charset="0"/>
              </a:rPr>
              <a:t>face </a:t>
            </a:r>
            <a:r>
              <a:rPr lang="it-IT" altLang="it-IT" sz="4000" b="1" dirty="0" err="1">
                <a:solidFill>
                  <a:srgbClr val="000000"/>
                </a:solidFill>
                <a:latin typeface="Arial" pitchFamily="34" charset="0"/>
                <a:cs typeface="Arial" pitchFamily="34" charset="0"/>
              </a:rPr>
              <a:t>validity</a:t>
            </a:r>
            <a:r>
              <a:rPr lang="it-IT" altLang="it-IT" sz="4000" dirty="0" smtClean="0">
                <a:solidFill>
                  <a:srgbClr val="000000"/>
                </a:solidFill>
                <a:latin typeface="Arial" pitchFamily="34" charset="0"/>
                <a:cs typeface="Arial" pitchFamily="34" charset="0"/>
              </a:rPr>
              <a:t>.</a:t>
            </a:r>
          </a:p>
          <a:p>
            <a:pPr algn="ctr" eaLnBrk="1" fontAlgn="base" hangingPunct="1">
              <a:spcBef>
                <a:spcPct val="0"/>
              </a:spcBef>
              <a:spcAft>
                <a:spcPct val="0"/>
              </a:spcAft>
              <a:buFontTx/>
              <a:buNone/>
            </a:pPr>
            <a:endParaRPr lang="it-IT" altLang="it-IT" sz="4000" dirty="0" smtClean="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4000" dirty="0" smtClean="0">
                <a:solidFill>
                  <a:srgbClr val="000000"/>
                </a:solidFill>
                <a:latin typeface="Arial" pitchFamily="34" charset="0"/>
                <a:cs typeface="Arial" pitchFamily="34" charset="0"/>
              </a:rPr>
              <a:t>In </a:t>
            </a:r>
            <a:r>
              <a:rPr lang="it-IT" altLang="it-IT" sz="4000" dirty="0" err="1" smtClean="0">
                <a:solidFill>
                  <a:srgbClr val="000000"/>
                </a:solidFill>
                <a:latin typeface="Arial" pitchFamily="34" charset="0"/>
                <a:cs typeface="Arial" pitchFamily="34" charset="0"/>
              </a:rPr>
              <a:t>addition</a:t>
            </a:r>
            <a:r>
              <a:rPr lang="it-IT" altLang="it-IT" sz="4000" dirty="0" smtClean="0">
                <a:solidFill>
                  <a:srgbClr val="000000"/>
                </a:solidFill>
                <a:latin typeface="Arial" pitchFamily="34" charset="0"/>
                <a:cs typeface="Arial" pitchFamily="34" charset="0"/>
              </a:rPr>
              <a:t>, the </a:t>
            </a:r>
            <a:r>
              <a:rPr lang="it-IT" altLang="it-IT" sz="4000" b="1" dirty="0" err="1" smtClean="0">
                <a:solidFill>
                  <a:srgbClr val="000000"/>
                </a:solidFill>
                <a:latin typeface="Arial" pitchFamily="34" charset="0"/>
                <a:cs typeface="Arial" pitchFamily="34" charset="0"/>
              </a:rPr>
              <a:t>temporal</a:t>
            </a:r>
            <a:r>
              <a:rPr lang="it-IT" altLang="it-IT" sz="4000" b="1" dirty="0" smtClean="0">
                <a:solidFill>
                  <a:srgbClr val="000000"/>
                </a:solidFill>
                <a:latin typeface="Arial" pitchFamily="34" charset="0"/>
                <a:cs typeface="Arial" pitchFamily="34" charset="0"/>
              </a:rPr>
              <a:t> </a:t>
            </a:r>
            <a:r>
              <a:rPr lang="it-IT" altLang="it-IT" sz="4000" b="1" dirty="0" err="1" smtClean="0">
                <a:solidFill>
                  <a:srgbClr val="000000"/>
                </a:solidFill>
                <a:latin typeface="Arial" pitchFamily="34" charset="0"/>
                <a:cs typeface="Arial" pitchFamily="34" charset="0"/>
              </a:rPr>
              <a:t>course</a:t>
            </a:r>
            <a:r>
              <a:rPr lang="it-IT" altLang="it-IT" sz="4000" b="1" dirty="0" smtClean="0">
                <a:solidFill>
                  <a:srgbClr val="000000"/>
                </a:solidFill>
                <a:latin typeface="Arial" pitchFamily="34" charset="0"/>
                <a:cs typeface="Arial" pitchFamily="34" charset="0"/>
              </a:rPr>
              <a:t> of </a:t>
            </a:r>
            <a:r>
              <a:rPr lang="it-IT" altLang="it-IT" sz="4000" b="1" dirty="0" err="1" smtClean="0">
                <a:solidFill>
                  <a:srgbClr val="000000"/>
                </a:solidFill>
                <a:latin typeface="Arial" pitchFamily="34" charset="0"/>
                <a:cs typeface="Arial" pitchFamily="34" charset="0"/>
              </a:rPr>
              <a:t>pathological</a:t>
            </a:r>
            <a:r>
              <a:rPr lang="it-IT" altLang="it-IT" sz="4000" b="1" dirty="0" smtClean="0">
                <a:solidFill>
                  <a:srgbClr val="000000"/>
                </a:solidFill>
                <a:latin typeface="Arial" pitchFamily="34" charset="0"/>
                <a:cs typeface="Arial" pitchFamily="34" charset="0"/>
              </a:rPr>
              <a:t> </a:t>
            </a:r>
            <a:r>
              <a:rPr lang="it-IT" altLang="it-IT" sz="4000" b="1" dirty="0" err="1" smtClean="0">
                <a:solidFill>
                  <a:srgbClr val="000000"/>
                </a:solidFill>
                <a:latin typeface="Arial" pitchFamily="34" charset="0"/>
                <a:cs typeface="Arial" pitchFamily="34" charset="0"/>
              </a:rPr>
              <a:t>sign</a:t>
            </a:r>
            <a:r>
              <a:rPr lang="it-IT" altLang="it-IT" sz="4000" b="1" dirty="0" smtClean="0">
                <a:solidFill>
                  <a:srgbClr val="000000"/>
                </a:solidFill>
                <a:latin typeface="Arial" pitchFamily="34" charset="0"/>
                <a:cs typeface="Arial" pitchFamily="34" charset="0"/>
              </a:rPr>
              <a:t> </a:t>
            </a:r>
            <a:r>
              <a:rPr lang="it-IT" altLang="it-IT" sz="4000" b="1" dirty="0" err="1" smtClean="0">
                <a:solidFill>
                  <a:srgbClr val="000000"/>
                </a:solidFill>
                <a:latin typeface="Arial" pitchFamily="34" charset="0"/>
                <a:cs typeface="Arial" pitchFamily="34" charset="0"/>
              </a:rPr>
              <a:t>onset</a:t>
            </a:r>
            <a:r>
              <a:rPr lang="it-IT" altLang="it-IT" sz="4000" b="1" dirty="0" smtClean="0">
                <a:solidFill>
                  <a:srgbClr val="000000"/>
                </a:solidFill>
                <a:latin typeface="Arial" pitchFamily="34" charset="0"/>
                <a:cs typeface="Arial" pitchFamily="34" charset="0"/>
              </a:rPr>
              <a:t> must </a:t>
            </a:r>
            <a:r>
              <a:rPr lang="it-IT" altLang="it-IT" sz="4000" b="1" dirty="0" err="1" smtClean="0">
                <a:solidFill>
                  <a:srgbClr val="000000"/>
                </a:solidFill>
                <a:latin typeface="Arial" pitchFamily="34" charset="0"/>
                <a:cs typeface="Arial" pitchFamily="34" charset="0"/>
              </a:rPr>
              <a:t>recapitulate</a:t>
            </a:r>
            <a:r>
              <a:rPr lang="it-IT" altLang="it-IT" sz="4000" b="1" dirty="0" smtClean="0">
                <a:solidFill>
                  <a:srgbClr val="000000"/>
                </a:solidFill>
                <a:latin typeface="Arial" pitchFamily="34" charset="0"/>
                <a:cs typeface="Arial" pitchFamily="34" charset="0"/>
              </a:rPr>
              <a:t> the human </a:t>
            </a:r>
            <a:r>
              <a:rPr lang="it-IT" altLang="it-IT" sz="4000" b="1" dirty="0" err="1" smtClean="0">
                <a:solidFill>
                  <a:srgbClr val="000000"/>
                </a:solidFill>
                <a:latin typeface="Arial" pitchFamily="34" charset="0"/>
                <a:cs typeface="Arial" pitchFamily="34" charset="0"/>
              </a:rPr>
              <a:t>one</a:t>
            </a:r>
            <a:r>
              <a:rPr lang="it-IT" altLang="it-IT" sz="4000" b="1" dirty="0" smtClean="0">
                <a:solidFill>
                  <a:srgbClr val="000000"/>
                </a:solidFill>
                <a:latin typeface="Arial" pitchFamily="34" charset="0"/>
                <a:cs typeface="Arial" pitchFamily="34" charset="0"/>
              </a:rPr>
              <a:t> </a:t>
            </a:r>
            <a:r>
              <a:rPr lang="it-IT" altLang="it-IT" sz="4000" dirty="0" smtClean="0">
                <a:solidFill>
                  <a:srgbClr val="000000"/>
                </a:solidFill>
                <a:latin typeface="Arial" pitchFamily="34" charset="0"/>
                <a:cs typeface="Arial" pitchFamily="34" charset="0"/>
              </a:rPr>
              <a:t>(</a:t>
            </a:r>
            <a:r>
              <a:rPr lang="it-IT" altLang="it-IT" sz="4000" dirty="0" err="1" smtClean="0">
                <a:solidFill>
                  <a:srgbClr val="000000"/>
                </a:solidFill>
                <a:latin typeface="Arial" pitchFamily="34" charset="0"/>
                <a:cs typeface="Arial" pitchFamily="34" charset="0"/>
              </a:rPr>
              <a:t>scaled</a:t>
            </a:r>
            <a:r>
              <a:rPr lang="it-IT" altLang="it-IT" sz="4000" dirty="0" smtClean="0">
                <a:solidFill>
                  <a:srgbClr val="000000"/>
                </a:solidFill>
                <a:latin typeface="Arial" pitchFamily="34" charset="0"/>
                <a:cs typeface="Arial" pitchFamily="34" charset="0"/>
              </a:rPr>
              <a:t> for human/</a:t>
            </a:r>
            <a:r>
              <a:rPr lang="it-IT" altLang="it-IT" sz="4000" dirty="0" err="1" smtClean="0">
                <a:solidFill>
                  <a:srgbClr val="000000"/>
                </a:solidFill>
                <a:latin typeface="Arial" pitchFamily="34" charset="0"/>
                <a:cs typeface="Arial" pitchFamily="34" charset="0"/>
              </a:rPr>
              <a:t>animal</a:t>
            </a:r>
            <a:r>
              <a:rPr lang="it-IT" altLang="it-IT" sz="4000" dirty="0" smtClean="0">
                <a:solidFill>
                  <a:srgbClr val="000000"/>
                </a:solidFill>
                <a:latin typeface="Arial" pitchFamily="34" charset="0"/>
                <a:cs typeface="Arial" pitchFamily="34" charset="0"/>
              </a:rPr>
              <a:t> </a:t>
            </a:r>
            <a:r>
              <a:rPr lang="it-IT" altLang="it-IT" sz="4000" dirty="0" err="1" smtClean="0">
                <a:solidFill>
                  <a:srgbClr val="000000"/>
                </a:solidFill>
                <a:latin typeface="Arial" pitchFamily="34" charset="0"/>
                <a:cs typeface="Arial" pitchFamily="34" charset="0"/>
              </a:rPr>
              <a:t>age</a:t>
            </a:r>
            <a:r>
              <a:rPr lang="it-IT" altLang="it-IT" sz="4000" dirty="0" smtClean="0">
                <a:solidFill>
                  <a:srgbClr val="000000"/>
                </a:solidFill>
                <a:latin typeface="Arial" pitchFamily="34" charset="0"/>
                <a:cs typeface="Arial" pitchFamily="34" charset="0"/>
              </a:rPr>
              <a:t>)</a:t>
            </a:r>
            <a:endParaRPr lang="it-IT" altLang="it-IT" sz="40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14873407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908720"/>
            <a:ext cx="9144000" cy="3170099"/>
          </a:xfrm>
          <a:prstGeom prst="rect">
            <a:avLst/>
          </a:prstGeom>
          <a:noFill/>
        </p:spPr>
        <p:txBody>
          <a:bodyPr wrap="square" rtlCol="0">
            <a:spAutoFit/>
          </a:bodyPr>
          <a:lstStyle/>
          <a:p>
            <a:pPr algn="ctr"/>
            <a:r>
              <a:rPr lang="it-IT" sz="4000" dirty="0" smtClean="0">
                <a:latin typeface="Arial" panose="020B0604020202020204" pitchFamily="34" charset="0"/>
                <a:cs typeface="Arial" panose="020B0604020202020204" pitchFamily="34" charset="0"/>
              </a:rPr>
              <a:t>Esempi: </a:t>
            </a:r>
          </a:p>
          <a:p>
            <a:pPr algn="ctr"/>
            <a:endParaRPr lang="it-IT" sz="4000" dirty="0" smtClean="0">
              <a:latin typeface="Arial" panose="020B0604020202020204" pitchFamily="34" charset="0"/>
              <a:cs typeface="Arial" panose="020B0604020202020204" pitchFamily="34" charset="0"/>
            </a:endParaRPr>
          </a:p>
          <a:p>
            <a:pPr algn="ctr"/>
            <a:r>
              <a:rPr lang="it-IT" sz="4000" dirty="0">
                <a:latin typeface="Arial" panose="020B0604020202020204" pitchFamily="34" charset="0"/>
                <a:cs typeface="Arial" panose="020B0604020202020204" pitchFamily="34" charset="0"/>
              </a:rPr>
              <a:t>M</a:t>
            </a:r>
            <a:r>
              <a:rPr lang="it-IT" sz="4000" dirty="0" smtClean="0">
                <a:latin typeface="Arial" panose="020B0604020202020204" pitchFamily="34" charset="0"/>
                <a:cs typeface="Arial" panose="020B0604020202020204" pitchFamily="34" charset="0"/>
              </a:rPr>
              <a:t>odelli animali sindrome di </a:t>
            </a:r>
            <a:r>
              <a:rPr lang="it-IT" sz="4000" dirty="0" err="1" smtClean="0">
                <a:latin typeface="Arial" panose="020B0604020202020204" pitchFamily="34" charset="0"/>
                <a:cs typeface="Arial" panose="020B0604020202020204" pitchFamily="34" charset="0"/>
              </a:rPr>
              <a:t>Rett</a:t>
            </a:r>
            <a:r>
              <a:rPr lang="it-IT" sz="4000" dirty="0" smtClean="0">
                <a:latin typeface="Arial" panose="020B0604020202020204" pitchFamily="34" charset="0"/>
                <a:cs typeface="Arial" panose="020B0604020202020204" pitchFamily="34" charset="0"/>
              </a:rPr>
              <a:t> (OK)</a:t>
            </a:r>
          </a:p>
          <a:p>
            <a:pPr algn="ctr"/>
            <a:endParaRPr lang="it-IT" sz="4000" dirty="0" smtClean="0">
              <a:latin typeface="Arial" panose="020B0604020202020204" pitchFamily="34" charset="0"/>
              <a:cs typeface="Arial" panose="020B0604020202020204" pitchFamily="34" charset="0"/>
            </a:endParaRPr>
          </a:p>
          <a:p>
            <a:pPr algn="ctr"/>
            <a:r>
              <a:rPr lang="it-IT" sz="4000" dirty="0" smtClean="0">
                <a:latin typeface="Arial" panose="020B0604020202020204" pitchFamily="34" charset="0"/>
                <a:cs typeface="Arial" panose="020B0604020202020204" pitchFamily="34" charset="0"/>
              </a:rPr>
              <a:t>Modelli di </a:t>
            </a:r>
            <a:r>
              <a:rPr lang="it-IT" sz="4000" dirty="0" err="1" smtClean="0">
                <a:latin typeface="Arial" panose="020B0604020202020204" pitchFamily="34" charset="0"/>
                <a:cs typeface="Arial" panose="020B0604020202020204" pitchFamily="34" charset="0"/>
              </a:rPr>
              <a:t>fAD</a:t>
            </a:r>
            <a:r>
              <a:rPr lang="it-IT" sz="4000" dirty="0" smtClean="0">
                <a:latin typeface="Arial" panose="020B0604020202020204" pitchFamily="34" charset="0"/>
                <a:cs typeface="Arial" panose="020B0604020202020204" pitchFamily="34" charset="0"/>
              </a:rPr>
              <a:t> (non OK) </a:t>
            </a:r>
            <a:endParaRPr lang="it-IT"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89159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908720"/>
            <a:ext cx="9144000" cy="1938992"/>
          </a:xfrm>
          <a:prstGeom prst="rect">
            <a:avLst/>
          </a:prstGeom>
          <a:noFill/>
        </p:spPr>
        <p:txBody>
          <a:bodyPr wrap="square" rtlCol="0">
            <a:spAutoFit/>
          </a:bodyPr>
          <a:lstStyle/>
          <a:p>
            <a:pPr algn="ctr"/>
            <a:r>
              <a:rPr lang="it-IT" sz="4000" dirty="0" smtClean="0">
                <a:latin typeface="Arial" panose="020B0604020202020204" pitchFamily="34" charset="0"/>
                <a:cs typeface="Arial" panose="020B0604020202020204" pitchFamily="34" charset="0"/>
              </a:rPr>
              <a:t>Come considerare un modello che ha una buona face </a:t>
            </a:r>
            <a:r>
              <a:rPr lang="it-IT" sz="4000" dirty="0" err="1" smtClean="0">
                <a:latin typeface="Arial" panose="020B0604020202020204" pitchFamily="34" charset="0"/>
                <a:cs typeface="Arial" panose="020B0604020202020204" pitchFamily="34" charset="0"/>
              </a:rPr>
              <a:t>validity</a:t>
            </a:r>
            <a:r>
              <a:rPr lang="it-IT" sz="4000" dirty="0" smtClean="0">
                <a:latin typeface="Arial" panose="020B0604020202020204" pitchFamily="34" charset="0"/>
                <a:cs typeface="Arial" panose="020B0604020202020204" pitchFamily="34" charset="0"/>
              </a:rPr>
              <a:t> ma non ha </a:t>
            </a:r>
            <a:r>
              <a:rPr lang="it-IT" sz="4000" dirty="0" err="1" smtClean="0">
                <a:latin typeface="Arial" panose="020B0604020202020204" pitchFamily="34" charset="0"/>
                <a:cs typeface="Arial" panose="020B0604020202020204" pitchFamily="34" charset="0"/>
              </a:rPr>
              <a:t>construct</a:t>
            </a:r>
            <a:r>
              <a:rPr lang="it-IT" sz="4000" dirty="0" smtClean="0">
                <a:latin typeface="Arial" panose="020B0604020202020204" pitchFamily="34" charset="0"/>
                <a:cs typeface="Arial" panose="020B0604020202020204" pitchFamily="34" charset="0"/>
              </a:rPr>
              <a:t> </a:t>
            </a:r>
            <a:r>
              <a:rPr lang="it-IT" sz="4000" dirty="0" err="1" smtClean="0">
                <a:latin typeface="Arial" panose="020B0604020202020204" pitchFamily="34" charset="0"/>
                <a:cs typeface="Arial" panose="020B0604020202020204" pitchFamily="34" charset="0"/>
              </a:rPr>
              <a:t>validity</a:t>
            </a:r>
            <a:r>
              <a:rPr lang="it-IT" sz="4000" dirty="0" smtClean="0">
                <a:latin typeface="Arial" panose="020B0604020202020204" pitchFamily="34" charset="0"/>
                <a:cs typeface="Arial" panose="020B0604020202020204" pitchFamily="34" charset="0"/>
              </a:rPr>
              <a:t>?</a:t>
            </a:r>
            <a:endParaRPr lang="it-IT"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21770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Text Box 2"/>
          <p:cNvSpPr txBox="1">
            <a:spLocks noChangeArrowheads="1"/>
          </p:cNvSpPr>
          <p:nvPr/>
        </p:nvSpPr>
        <p:spPr bwMode="auto">
          <a:xfrm>
            <a:off x="0" y="1341438"/>
            <a:ext cx="914400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4000" b="1" dirty="0" err="1">
                <a:solidFill>
                  <a:srgbClr val="FF0000"/>
                </a:solidFill>
                <a:latin typeface="Arial" pitchFamily="34" charset="0"/>
                <a:cs typeface="Arial" pitchFamily="34" charset="0"/>
              </a:rPr>
              <a:t>Predictive</a:t>
            </a:r>
            <a:r>
              <a:rPr lang="it-IT" altLang="it-IT" sz="4000" b="1" dirty="0">
                <a:solidFill>
                  <a:srgbClr val="FF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validity</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refers</a:t>
            </a:r>
            <a:r>
              <a:rPr lang="it-IT" altLang="it-IT" sz="4000" dirty="0">
                <a:solidFill>
                  <a:srgbClr val="000000"/>
                </a:solidFill>
                <a:latin typeface="Arial" pitchFamily="34" charset="0"/>
                <a:cs typeface="Arial" pitchFamily="34" charset="0"/>
              </a:rPr>
              <a:t> to the </a:t>
            </a:r>
            <a:r>
              <a:rPr lang="it-IT" altLang="it-IT" sz="4000" dirty="0" err="1">
                <a:solidFill>
                  <a:srgbClr val="000000"/>
                </a:solidFill>
                <a:latin typeface="Arial" pitchFamily="34" charset="0"/>
                <a:cs typeface="Arial" pitchFamily="34" charset="0"/>
              </a:rPr>
              <a:t>fact</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that</a:t>
            </a:r>
            <a:r>
              <a:rPr lang="it-IT" altLang="it-IT" sz="4000" dirty="0">
                <a:solidFill>
                  <a:srgbClr val="000000"/>
                </a:solidFill>
                <a:latin typeface="Arial" pitchFamily="34" charset="0"/>
                <a:cs typeface="Arial" pitchFamily="34" charset="0"/>
              </a:rPr>
              <a:t> the </a:t>
            </a:r>
            <a:r>
              <a:rPr lang="it-IT" altLang="it-IT" sz="4000" dirty="0" err="1">
                <a:solidFill>
                  <a:srgbClr val="000000"/>
                </a:solidFill>
                <a:latin typeface="Arial" pitchFamily="34" charset="0"/>
                <a:cs typeface="Arial" pitchFamily="34" charset="0"/>
              </a:rPr>
              <a:t>animal</a:t>
            </a:r>
            <a:r>
              <a:rPr lang="it-IT" altLang="it-IT" sz="4000" dirty="0">
                <a:solidFill>
                  <a:srgbClr val="000000"/>
                </a:solidFill>
                <a:latin typeface="Arial" pitchFamily="34" charset="0"/>
                <a:cs typeface="Arial" pitchFamily="34" charset="0"/>
              </a:rPr>
              <a:t> model </a:t>
            </a:r>
            <a:r>
              <a:rPr lang="it-IT" altLang="it-IT" sz="4000" dirty="0" err="1">
                <a:solidFill>
                  <a:srgbClr val="000000"/>
                </a:solidFill>
                <a:latin typeface="Arial" pitchFamily="34" charset="0"/>
                <a:cs typeface="Arial" pitchFamily="34" charset="0"/>
              </a:rPr>
              <a:t>responds</a:t>
            </a:r>
            <a:r>
              <a:rPr lang="it-IT" altLang="it-IT" sz="4000" dirty="0">
                <a:solidFill>
                  <a:srgbClr val="000000"/>
                </a:solidFill>
                <a:latin typeface="Arial" pitchFamily="34" charset="0"/>
                <a:cs typeface="Arial" pitchFamily="34" charset="0"/>
              </a:rPr>
              <a:t> to human </a:t>
            </a:r>
            <a:r>
              <a:rPr lang="it-IT" altLang="it-IT" sz="4000" dirty="0" err="1">
                <a:solidFill>
                  <a:srgbClr val="000000"/>
                </a:solidFill>
                <a:latin typeface="Arial" pitchFamily="34" charset="0"/>
                <a:cs typeface="Arial" pitchFamily="34" charset="0"/>
              </a:rPr>
              <a:t>known</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therapeutic</a:t>
            </a:r>
            <a:r>
              <a:rPr lang="it-IT" altLang="it-IT" sz="4000" dirty="0">
                <a:solidFill>
                  <a:srgbClr val="000000"/>
                </a:solidFill>
                <a:latin typeface="Arial" pitchFamily="34" charset="0"/>
                <a:cs typeface="Arial" pitchFamily="34" charset="0"/>
              </a:rPr>
              <a:t> and  can </a:t>
            </a:r>
            <a:r>
              <a:rPr lang="it-IT" altLang="it-IT" sz="4000" dirty="0" err="1">
                <a:solidFill>
                  <a:srgbClr val="000000"/>
                </a:solidFill>
                <a:latin typeface="Arial" pitchFamily="34" charset="0"/>
                <a:cs typeface="Arial" pitchFamily="34" charset="0"/>
              </a:rPr>
              <a:t>correctly</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identify</a:t>
            </a:r>
            <a:r>
              <a:rPr lang="it-IT" altLang="it-IT" sz="4000" dirty="0">
                <a:solidFill>
                  <a:srgbClr val="000000"/>
                </a:solidFill>
                <a:latin typeface="Arial" pitchFamily="34" charset="0"/>
                <a:cs typeface="Arial" pitchFamily="34" charset="0"/>
              </a:rPr>
              <a:t> the </a:t>
            </a:r>
            <a:r>
              <a:rPr lang="it-IT" altLang="it-IT" sz="4000" dirty="0" err="1">
                <a:solidFill>
                  <a:srgbClr val="000000"/>
                </a:solidFill>
                <a:latin typeface="Arial" pitchFamily="34" charset="0"/>
                <a:cs typeface="Arial" pitchFamily="34" charset="0"/>
              </a:rPr>
              <a:t>efficacy</a:t>
            </a:r>
            <a:r>
              <a:rPr lang="it-IT" altLang="it-IT" sz="4000" dirty="0">
                <a:solidFill>
                  <a:srgbClr val="000000"/>
                </a:solidFill>
                <a:latin typeface="Arial" pitchFamily="34" charset="0"/>
                <a:cs typeface="Arial" pitchFamily="34" charset="0"/>
              </a:rPr>
              <a:t> of new putative </a:t>
            </a:r>
            <a:r>
              <a:rPr lang="it-IT" altLang="it-IT" sz="4000" dirty="0" err="1">
                <a:solidFill>
                  <a:srgbClr val="000000"/>
                </a:solidFill>
                <a:latin typeface="Arial" pitchFamily="34" charset="0"/>
                <a:cs typeface="Arial" pitchFamily="34" charset="0"/>
              </a:rPr>
              <a:t>therapeutic</a:t>
            </a:r>
            <a:r>
              <a:rPr lang="it-IT" altLang="it-IT" sz="4000" dirty="0" smtClean="0">
                <a:solidFill>
                  <a:srgbClr val="000000"/>
                </a:solidFill>
                <a:latin typeface="Arial" pitchFamily="34" charset="0"/>
                <a:cs typeface="Arial" pitchFamily="34" charset="0"/>
              </a:rPr>
              <a:t>.</a:t>
            </a:r>
          </a:p>
          <a:p>
            <a:pPr algn="ctr" eaLnBrk="1" fontAlgn="base" hangingPunct="1">
              <a:spcBef>
                <a:spcPct val="0"/>
              </a:spcBef>
              <a:spcAft>
                <a:spcPct val="0"/>
              </a:spcAft>
              <a:buFontTx/>
              <a:buNone/>
            </a:pPr>
            <a:endParaRPr lang="it-IT" altLang="it-IT" sz="40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4000" dirty="0" smtClean="0">
                <a:solidFill>
                  <a:srgbClr val="000000"/>
                </a:solidFill>
                <a:latin typeface="Arial" pitchFamily="34" charset="0"/>
                <a:cs typeface="Arial" pitchFamily="34" charset="0"/>
              </a:rPr>
              <a:t>Questo conferisce validità predittiva alla sperimentazione di NUOVI terapeutici</a:t>
            </a:r>
            <a:endParaRPr lang="it-IT" altLang="it-IT" sz="40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34027771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1484783"/>
            <a:ext cx="9144000" cy="5632311"/>
          </a:xfrm>
          <a:prstGeom prst="rect">
            <a:avLst/>
          </a:prstGeom>
          <a:noFill/>
        </p:spPr>
        <p:txBody>
          <a:bodyPr wrap="square" rtlCol="0">
            <a:spAutoFit/>
          </a:bodyPr>
          <a:lstStyle/>
          <a:p>
            <a:pPr algn="ctr"/>
            <a:r>
              <a:rPr lang="it-IT" sz="4000" dirty="0" smtClean="0">
                <a:latin typeface="Arial" panose="020B0604020202020204" pitchFamily="34" charset="0"/>
                <a:cs typeface="Arial" panose="020B0604020202020204" pitchFamily="34" charset="0"/>
              </a:rPr>
              <a:t>Esempi comunemente portati: modelli animali di depressione </a:t>
            </a:r>
          </a:p>
          <a:p>
            <a:pPr algn="ctr"/>
            <a:endParaRPr lang="it-IT" sz="4000" dirty="0">
              <a:latin typeface="Arial" panose="020B0604020202020204" pitchFamily="34" charset="0"/>
              <a:cs typeface="Arial" panose="020B0604020202020204" pitchFamily="34" charset="0"/>
            </a:endParaRPr>
          </a:p>
          <a:p>
            <a:pPr algn="ctr"/>
            <a:r>
              <a:rPr lang="it-IT" sz="4000" dirty="0" smtClean="0">
                <a:latin typeface="Arial" panose="020B0604020202020204" pitchFamily="34" charset="0"/>
                <a:cs typeface="Arial" panose="020B0604020202020204" pitchFamily="34" charset="0"/>
              </a:rPr>
              <a:t>Va tenuto presente che nell’uomo i trattamenti con antidepressivi sono efficaci con protocolli di trattamenti cronico, non </a:t>
            </a:r>
            <a:r>
              <a:rPr lang="it-IT" sz="4000" dirty="0" smtClean="0">
                <a:latin typeface="Arial" panose="020B0604020202020204" pitchFamily="34" charset="0"/>
                <a:cs typeface="Arial" panose="020B0604020202020204" pitchFamily="34" charset="0"/>
              </a:rPr>
              <a:t>acuto</a:t>
            </a:r>
          </a:p>
          <a:p>
            <a:pPr algn="ctr"/>
            <a:r>
              <a:rPr lang="it-IT" sz="4000" dirty="0" smtClean="0">
                <a:solidFill>
                  <a:srgbClr val="FF0000"/>
                </a:solidFill>
                <a:latin typeface="Arial" panose="020B0604020202020204" pitchFamily="34" charset="0"/>
                <a:cs typeface="Arial" panose="020B0604020202020204" pitchFamily="34" charset="0"/>
              </a:rPr>
              <a:t>Fin qui 27 febbraio</a:t>
            </a:r>
            <a:endParaRPr lang="it-IT" sz="4000" dirty="0" smtClean="0">
              <a:solidFill>
                <a:srgbClr val="FF0000"/>
              </a:solidFill>
              <a:latin typeface="Arial" panose="020B0604020202020204" pitchFamily="34" charset="0"/>
              <a:cs typeface="Arial" panose="020B0604020202020204" pitchFamily="34" charset="0"/>
            </a:endParaRPr>
          </a:p>
          <a:p>
            <a:pPr algn="ctr"/>
            <a:endParaRPr lang="it-IT"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8999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476672"/>
            <a:ext cx="9144000" cy="6247864"/>
          </a:xfrm>
          <a:prstGeom prst="rect">
            <a:avLst/>
          </a:prstGeom>
          <a:noFill/>
        </p:spPr>
        <p:txBody>
          <a:bodyPr wrap="square" rtlCol="0">
            <a:spAutoFit/>
          </a:bodyPr>
          <a:lstStyle/>
          <a:p>
            <a:pPr algn="ctr"/>
            <a:r>
              <a:rPr lang="it-IT" sz="4000" dirty="0" smtClean="0"/>
              <a:t>Innanzi tutto, modello animale di cosa?</a:t>
            </a:r>
          </a:p>
          <a:p>
            <a:pPr algn="ctr"/>
            <a:endParaRPr lang="it-IT" sz="4000" dirty="0"/>
          </a:p>
          <a:p>
            <a:pPr algn="ctr"/>
            <a:r>
              <a:rPr lang="it-IT" sz="4000" dirty="0" smtClean="0"/>
              <a:t>Necessità di definire con chiarezza per quale aspetto del comportamento e delle funzioni cerebrali umane, fisiologiche o patologiche, si propone un modello animale </a:t>
            </a:r>
          </a:p>
          <a:p>
            <a:pPr algn="ctr"/>
            <a:r>
              <a:rPr lang="it-IT" sz="4000" dirty="0" smtClean="0"/>
              <a:t>Necessità di conoscere con chiarezza la fisiologia/anatomia del modello animale relativamente a quella funzione</a:t>
            </a:r>
            <a:endParaRPr lang="it-IT" sz="4000" dirty="0"/>
          </a:p>
        </p:txBody>
      </p:sp>
    </p:spTree>
    <p:extLst>
      <p:ext uri="{BB962C8B-B14F-4D97-AF65-F5344CB8AC3E}">
        <p14:creationId xmlns:p14="http://schemas.microsoft.com/office/powerpoint/2010/main" val="6394769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 y="1484784"/>
            <a:ext cx="9144000" cy="1323439"/>
          </a:xfrm>
          <a:prstGeom prst="rect">
            <a:avLst/>
          </a:prstGeom>
          <a:noFill/>
        </p:spPr>
        <p:txBody>
          <a:bodyPr wrap="square" rtlCol="0">
            <a:spAutoFit/>
          </a:bodyPr>
          <a:lstStyle/>
          <a:p>
            <a:pPr algn="ctr"/>
            <a:r>
              <a:rPr lang="it-IT" sz="4000" dirty="0" smtClean="0">
                <a:latin typeface="Arial" panose="020B0604020202020204" pitchFamily="34" charset="0"/>
                <a:cs typeface="Arial" panose="020B0604020202020204" pitchFamily="34" charset="0"/>
              </a:rPr>
              <a:t>Quali metodiche utilizzare per </a:t>
            </a:r>
            <a:r>
              <a:rPr lang="it-IT" sz="4000" dirty="0" err="1" smtClean="0">
                <a:latin typeface="Arial" panose="020B0604020202020204" pitchFamily="34" charset="0"/>
                <a:cs typeface="Arial" panose="020B0604020202020204" pitchFamily="34" charset="0"/>
              </a:rPr>
              <a:t>fenotipizzare</a:t>
            </a:r>
            <a:r>
              <a:rPr lang="it-IT" sz="4000" dirty="0" smtClean="0">
                <a:latin typeface="Arial" panose="020B0604020202020204" pitchFamily="34" charset="0"/>
                <a:cs typeface="Arial" panose="020B0604020202020204" pitchFamily="34" charset="0"/>
              </a:rPr>
              <a:t> il modello animale?</a:t>
            </a:r>
            <a:endParaRPr lang="it-IT"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10964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Text Box 2"/>
          <p:cNvSpPr txBox="1">
            <a:spLocks noChangeArrowheads="1"/>
          </p:cNvSpPr>
          <p:nvPr/>
        </p:nvSpPr>
        <p:spPr bwMode="auto">
          <a:xfrm>
            <a:off x="0" y="1557338"/>
            <a:ext cx="91440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4000" dirty="0">
                <a:solidFill>
                  <a:srgbClr val="000000"/>
                </a:solidFill>
                <a:latin typeface="Arial" pitchFamily="34" charset="0"/>
                <a:cs typeface="Arial" pitchFamily="34" charset="0"/>
              </a:rPr>
              <a:t>Il problema dei test comportamentali per i modelli animali di disturbi </a:t>
            </a:r>
            <a:r>
              <a:rPr lang="it-IT" altLang="it-IT" sz="4000" dirty="0" smtClean="0">
                <a:solidFill>
                  <a:srgbClr val="000000"/>
                </a:solidFill>
                <a:latin typeface="Arial" pitchFamily="34" charset="0"/>
                <a:cs typeface="Arial" pitchFamily="34" charset="0"/>
              </a:rPr>
              <a:t>umani è molto sentito in letteratura</a:t>
            </a:r>
            <a:endParaRPr lang="it-IT" altLang="it-IT" sz="40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10668899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92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036496"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asellaDiTesto 2"/>
          <p:cNvSpPr txBox="1"/>
          <p:nvPr/>
        </p:nvSpPr>
        <p:spPr>
          <a:xfrm>
            <a:off x="1" y="18360"/>
            <a:ext cx="9144000" cy="1077218"/>
          </a:xfrm>
          <a:prstGeom prst="rect">
            <a:avLst/>
          </a:prstGeom>
          <a:solidFill>
            <a:schemeClr val="bg1"/>
          </a:solidFill>
        </p:spPr>
        <p:txBody>
          <a:bodyPr wrap="square" rtlCol="0">
            <a:spAutoFit/>
          </a:bodyPr>
          <a:lstStyle/>
          <a:p>
            <a:pPr algn="ctr"/>
            <a:r>
              <a:rPr lang="it-IT" sz="3200" dirty="0" smtClean="0">
                <a:latin typeface="Arial" panose="020B0604020202020204" pitchFamily="34" charset="0"/>
                <a:cs typeface="Arial" panose="020B0604020202020204" pitchFamily="34" charset="0"/>
              </a:rPr>
              <a:t>Esempi di valutazioni comportamentali utilizzate nel campo della ricerca sulla depressione</a:t>
            </a:r>
            <a:endParaRPr lang="it-IT"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8134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ChangeArrowheads="1"/>
          </p:cNvSpPr>
          <p:nvPr/>
        </p:nvSpPr>
        <p:spPr bwMode="auto">
          <a:xfrm>
            <a:off x="-12700" y="333375"/>
            <a:ext cx="91440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2400" b="1">
                <a:solidFill>
                  <a:srgbClr val="000000"/>
                </a:solidFill>
                <a:latin typeface="Arial" pitchFamily="34" charset="0"/>
                <a:cs typeface="Arial" pitchFamily="34" charset="0"/>
              </a:rPr>
              <a:t>Learned helplessness</a:t>
            </a:r>
            <a:r>
              <a:rPr lang="it-IT" altLang="it-IT" sz="2400">
                <a:solidFill>
                  <a:srgbClr val="000000"/>
                </a:solidFill>
                <a:latin typeface="Arial" pitchFamily="34" charset="0"/>
                <a:cs typeface="Arial" pitchFamily="34" charset="0"/>
              </a:rPr>
              <a:t>, defines the condition of a human person or of another animal who has learned to behave helplessly, even when the opportunity is restored for it to help itself by avoiding an unpleasant or harmful circumstance to which it has been subjected. </a:t>
            </a:r>
          </a:p>
        </p:txBody>
      </p:sp>
      <p:pic>
        <p:nvPicPr>
          <p:cNvPr id="1802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2371725"/>
            <a:ext cx="4238625" cy="448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0228" name="Rectangle 4"/>
          <p:cNvSpPr>
            <a:spLocks noChangeArrowheads="1"/>
          </p:cNvSpPr>
          <p:nvPr/>
        </p:nvSpPr>
        <p:spPr bwMode="auto">
          <a:xfrm>
            <a:off x="5435600" y="2351088"/>
            <a:ext cx="3708400"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1800">
                <a:solidFill>
                  <a:srgbClr val="000000"/>
                </a:solidFill>
                <a:latin typeface="Arial" pitchFamily="34" charset="0"/>
                <a:cs typeface="Arial" pitchFamily="34" charset="0"/>
              </a:rPr>
              <a:t>Put in a cage with an easy escape way, animals in the yoked groups did not attempt to escape (learned helplessness) and exhibited some behaviour typical of human depression (anhedonia) .</a:t>
            </a:r>
          </a:p>
          <a:p>
            <a:pPr algn="ctr" eaLnBrk="1" fontAlgn="base" hangingPunct="1">
              <a:spcBef>
                <a:spcPct val="0"/>
              </a:spcBef>
              <a:spcAft>
                <a:spcPct val="0"/>
              </a:spcAft>
              <a:buFontTx/>
              <a:buNone/>
            </a:pPr>
            <a:endParaRPr lang="it-IT" altLang="it-IT" sz="180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1800">
                <a:solidFill>
                  <a:srgbClr val="000000"/>
                </a:solidFill>
                <a:latin typeface="Arial" pitchFamily="34" charset="0"/>
                <a:cs typeface="Arial" pitchFamily="34" charset="0"/>
              </a:rPr>
              <a:t>The strongest predictor of a depressive response was lack of control over the aversive stimulus. </a:t>
            </a:r>
          </a:p>
          <a:p>
            <a:pPr algn="ctr" eaLnBrk="1" fontAlgn="base" hangingPunct="1">
              <a:spcBef>
                <a:spcPct val="0"/>
              </a:spcBef>
              <a:spcAft>
                <a:spcPct val="0"/>
              </a:spcAft>
              <a:buFontTx/>
              <a:buNone/>
            </a:pPr>
            <a:endParaRPr lang="it-IT" altLang="it-IT" sz="180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1800">
                <a:solidFill>
                  <a:srgbClr val="000000"/>
                </a:solidFill>
                <a:latin typeface="Arial" pitchFamily="34" charset="0"/>
                <a:cs typeface="Arial" pitchFamily="34" charset="0"/>
              </a:rPr>
              <a:t>Note: not all the animals in the yoked group developed learned helplessness</a:t>
            </a:r>
          </a:p>
        </p:txBody>
      </p:sp>
    </p:spTree>
    <p:extLst>
      <p:ext uri="{BB962C8B-B14F-4D97-AF65-F5344CB8AC3E}">
        <p14:creationId xmlns:p14="http://schemas.microsoft.com/office/powerpoint/2010/main" val="25481669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ChangeArrowheads="1"/>
          </p:cNvSpPr>
          <p:nvPr/>
        </p:nvSpPr>
        <p:spPr bwMode="auto">
          <a:xfrm>
            <a:off x="0" y="233363"/>
            <a:ext cx="9144000" cy="612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2800" dirty="0">
                <a:solidFill>
                  <a:srgbClr val="000000"/>
                </a:solidFill>
                <a:latin typeface="Arial" pitchFamily="34" charset="0"/>
                <a:cs typeface="Arial" pitchFamily="34" charset="0"/>
              </a:rPr>
              <a:t>A major </a:t>
            </a:r>
            <a:r>
              <a:rPr lang="it-IT" altLang="it-IT" sz="2800" dirty="0" err="1">
                <a:solidFill>
                  <a:srgbClr val="000000"/>
                </a:solidFill>
                <a:latin typeface="Arial" pitchFamily="34" charset="0"/>
                <a:cs typeface="Arial" pitchFamily="34" charset="0"/>
              </a:rPr>
              <a:t>weakness</a:t>
            </a:r>
            <a:r>
              <a:rPr lang="it-IT" altLang="it-IT" sz="2800" dirty="0">
                <a:solidFill>
                  <a:srgbClr val="000000"/>
                </a:solidFill>
                <a:latin typeface="Arial" pitchFamily="34" charset="0"/>
                <a:cs typeface="Arial" pitchFamily="34" charset="0"/>
              </a:rPr>
              <a:t> of </a:t>
            </a:r>
            <a:r>
              <a:rPr lang="it-IT" altLang="it-IT" sz="2800" dirty="0" err="1">
                <a:solidFill>
                  <a:srgbClr val="000000"/>
                </a:solidFill>
                <a:latin typeface="Arial" pitchFamily="34" charset="0"/>
                <a:cs typeface="Arial" pitchFamily="34" charset="0"/>
              </a:rPr>
              <a:t>all</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three</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tests</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forced</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swimming</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tail</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suspension</a:t>
            </a:r>
            <a:r>
              <a:rPr lang="it-IT" altLang="it-IT" sz="2800" dirty="0">
                <a:solidFill>
                  <a:srgbClr val="000000"/>
                </a:solidFill>
                <a:latin typeface="Arial" pitchFamily="34" charset="0"/>
                <a:cs typeface="Arial" pitchFamily="34" charset="0"/>
              </a:rPr>
              <a:t> and </a:t>
            </a:r>
            <a:r>
              <a:rPr lang="it-IT" altLang="it-IT" sz="2800" dirty="0" err="1">
                <a:solidFill>
                  <a:srgbClr val="000000"/>
                </a:solidFill>
                <a:latin typeface="Arial" pitchFamily="34" charset="0"/>
                <a:cs typeface="Arial" pitchFamily="34" charset="0"/>
              </a:rPr>
              <a:t>learned</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helplessness</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is</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that</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they</a:t>
            </a:r>
            <a:r>
              <a:rPr lang="it-IT" altLang="it-IT" sz="2800" dirty="0">
                <a:solidFill>
                  <a:srgbClr val="000000"/>
                </a:solidFill>
                <a:latin typeface="Arial" pitchFamily="34" charset="0"/>
                <a:cs typeface="Arial" pitchFamily="34" charset="0"/>
              </a:rPr>
              <a:t> involve short-</a:t>
            </a:r>
            <a:r>
              <a:rPr lang="it-IT" altLang="it-IT" sz="2800" dirty="0" err="1">
                <a:solidFill>
                  <a:srgbClr val="000000"/>
                </a:solidFill>
                <a:latin typeface="Arial" pitchFamily="34" charset="0"/>
                <a:cs typeface="Arial" pitchFamily="34" charset="0"/>
              </a:rPr>
              <a:t>term</a:t>
            </a:r>
            <a:r>
              <a:rPr lang="it-IT" altLang="it-IT" sz="2800" dirty="0">
                <a:solidFill>
                  <a:srgbClr val="000000"/>
                </a:solidFill>
                <a:latin typeface="Arial" pitchFamily="34" charset="0"/>
                <a:cs typeface="Arial" pitchFamily="34" charset="0"/>
              </a:rPr>
              <a:t> stress </a:t>
            </a:r>
            <a:r>
              <a:rPr lang="it-IT" altLang="it-IT" sz="2800" dirty="0" err="1">
                <a:solidFill>
                  <a:srgbClr val="000000"/>
                </a:solidFill>
                <a:latin typeface="Arial" pitchFamily="34" charset="0"/>
                <a:cs typeface="Arial" pitchFamily="34" charset="0"/>
              </a:rPr>
              <a:t>applied</a:t>
            </a:r>
            <a:r>
              <a:rPr lang="it-IT" altLang="it-IT" sz="2800" dirty="0">
                <a:solidFill>
                  <a:srgbClr val="000000"/>
                </a:solidFill>
                <a:latin typeface="Arial" pitchFamily="34" charset="0"/>
                <a:cs typeface="Arial" pitchFamily="34" charset="0"/>
              </a:rPr>
              <a:t> to </a:t>
            </a:r>
            <a:r>
              <a:rPr lang="it-IT" altLang="it-IT" sz="2800" dirty="0" err="1">
                <a:solidFill>
                  <a:srgbClr val="000000"/>
                </a:solidFill>
                <a:latin typeface="Arial" pitchFamily="34" charset="0"/>
                <a:cs typeface="Arial" pitchFamily="34" charset="0"/>
              </a:rPr>
              <a:t>normal</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rodents</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which</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is</a:t>
            </a:r>
            <a:r>
              <a:rPr lang="it-IT" altLang="it-IT" sz="2800" dirty="0">
                <a:solidFill>
                  <a:srgbClr val="000000"/>
                </a:solidFill>
                <a:latin typeface="Arial" pitchFamily="34" charset="0"/>
                <a:cs typeface="Arial" pitchFamily="34" charset="0"/>
              </a:rPr>
              <a:t> </a:t>
            </a:r>
            <a:r>
              <a:rPr lang="it-IT" altLang="it-IT" sz="2800" b="1" dirty="0" err="1">
                <a:solidFill>
                  <a:srgbClr val="000000"/>
                </a:solidFill>
                <a:latin typeface="Arial" pitchFamily="34" charset="0"/>
                <a:cs typeface="Arial" pitchFamily="34" charset="0"/>
              </a:rPr>
              <a:t>very</a:t>
            </a:r>
            <a:r>
              <a:rPr lang="it-IT" altLang="it-IT" sz="2800" b="1" dirty="0">
                <a:solidFill>
                  <a:srgbClr val="000000"/>
                </a:solidFill>
                <a:latin typeface="Arial" pitchFamily="34" charset="0"/>
                <a:cs typeface="Arial" pitchFamily="34" charset="0"/>
              </a:rPr>
              <a:t> </a:t>
            </a:r>
            <a:r>
              <a:rPr lang="it-IT" altLang="it-IT" sz="2800" b="1" dirty="0" err="1">
                <a:solidFill>
                  <a:srgbClr val="000000"/>
                </a:solidFill>
                <a:latin typeface="Arial" pitchFamily="34" charset="0"/>
                <a:cs typeface="Arial" pitchFamily="34" charset="0"/>
              </a:rPr>
              <a:t>different</a:t>
            </a:r>
            <a:r>
              <a:rPr lang="it-IT" altLang="it-IT" sz="2800" b="1" dirty="0">
                <a:solidFill>
                  <a:srgbClr val="000000"/>
                </a:solidFill>
                <a:latin typeface="Arial" pitchFamily="34" charset="0"/>
                <a:cs typeface="Arial" pitchFamily="34" charset="0"/>
              </a:rPr>
              <a:t> from human </a:t>
            </a:r>
            <a:r>
              <a:rPr lang="it-IT" altLang="it-IT" sz="2800" b="1" dirty="0" err="1">
                <a:solidFill>
                  <a:srgbClr val="000000"/>
                </a:solidFill>
                <a:latin typeface="Arial" pitchFamily="34" charset="0"/>
                <a:cs typeface="Arial" pitchFamily="34" charset="0"/>
              </a:rPr>
              <a:t>depression</a:t>
            </a:r>
            <a:r>
              <a:rPr lang="it-IT" altLang="it-IT" sz="2800" b="1" dirty="0">
                <a:solidFill>
                  <a:srgbClr val="000000"/>
                </a:solidFill>
                <a:latin typeface="Arial" pitchFamily="34" charset="0"/>
                <a:cs typeface="Arial" pitchFamily="34" charset="0"/>
              </a:rPr>
              <a:t>, in </a:t>
            </a:r>
            <a:r>
              <a:rPr lang="it-IT" altLang="it-IT" sz="2800" b="1" dirty="0" err="1">
                <a:solidFill>
                  <a:srgbClr val="000000"/>
                </a:solidFill>
                <a:latin typeface="Arial" pitchFamily="34" charset="0"/>
                <a:cs typeface="Arial" pitchFamily="34" charset="0"/>
              </a:rPr>
              <a:t>which</a:t>
            </a:r>
            <a:r>
              <a:rPr lang="it-IT" altLang="it-IT" sz="2800" b="1" dirty="0">
                <a:solidFill>
                  <a:srgbClr val="000000"/>
                </a:solidFill>
                <a:latin typeface="Arial" pitchFamily="34" charset="0"/>
                <a:cs typeface="Arial" pitchFamily="34" charset="0"/>
              </a:rPr>
              <a:t> an </a:t>
            </a:r>
            <a:r>
              <a:rPr lang="it-IT" altLang="it-IT" sz="2800" b="1" dirty="0" err="1">
                <a:solidFill>
                  <a:srgbClr val="000000"/>
                </a:solidFill>
                <a:latin typeface="Arial" pitchFamily="34" charset="0"/>
                <a:cs typeface="Arial" pitchFamily="34" charset="0"/>
              </a:rPr>
              <a:t>underlying</a:t>
            </a:r>
            <a:r>
              <a:rPr lang="it-IT" altLang="it-IT" sz="2800" b="1" dirty="0">
                <a:solidFill>
                  <a:srgbClr val="000000"/>
                </a:solidFill>
                <a:latin typeface="Arial" pitchFamily="34" charset="0"/>
                <a:cs typeface="Arial" pitchFamily="34" charset="0"/>
              </a:rPr>
              <a:t> </a:t>
            </a:r>
            <a:r>
              <a:rPr lang="it-IT" altLang="it-IT" sz="2800" b="1" dirty="0" err="1">
                <a:solidFill>
                  <a:srgbClr val="000000"/>
                </a:solidFill>
                <a:latin typeface="Arial" pitchFamily="34" charset="0"/>
                <a:cs typeface="Arial" pitchFamily="34" charset="0"/>
              </a:rPr>
              <a:t>genetic</a:t>
            </a:r>
            <a:r>
              <a:rPr lang="it-IT" altLang="it-IT" sz="2800" b="1" dirty="0">
                <a:solidFill>
                  <a:srgbClr val="000000"/>
                </a:solidFill>
                <a:latin typeface="Arial" pitchFamily="34" charset="0"/>
                <a:cs typeface="Arial" pitchFamily="34" charset="0"/>
              </a:rPr>
              <a:t> </a:t>
            </a:r>
            <a:r>
              <a:rPr lang="it-IT" altLang="it-IT" sz="2800" b="1" dirty="0" err="1">
                <a:solidFill>
                  <a:srgbClr val="000000"/>
                </a:solidFill>
                <a:latin typeface="Arial" pitchFamily="34" charset="0"/>
                <a:cs typeface="Arial" pitchFamily="34" charset="0"/>
              </a:rPr>
              <a:t>vulnerability</a:t>
            </a:r>
            <a:r>
              <a:rPr lang="it-IT" altLang="it-IT" sz="2800" b="1" dirty="0">
                <a:solidFill>
                  <a:srgbClr val="000000"/>
                </a:solidFill>
                <a:latin typeface="Arial" pitchFamily="34" charset="0"/>
                <a:cs typeface="Arial" pitchFamily="34" charset="0"/>
              </a:rPr>
              <a:t> </a:t>
            </a:r>
            <a:r>
              <a:rPr lang="it-IT" altLang="it-IT" sz="2800" b="1" dirty="0" err="1">
                <a:solidFill>
                  <a:srgbClr val="000000"/>
                </a:solidFill>
                <a:latin typeface="Arial" pitchFamily="34" charset="0"/>
                <a:cs typeface="Arial" pitchFamily="34" charset="0"/>
              </a:rPr>
              <a:t>combines</a:t>
            </a:r>
            <a:r>
              <a:rPr lang="it-IT" altLang="it-IT" sz="2800" b="1" dirty="0">
                <a:solidFill>
                  <a:srgbClr val="000000"/>
                </a:solidFill>
                <a:latin typeface="Arial" pitchFamily="34" charset="0"/>
                <a:cs typeface="Arial" pitchFamily="34" charset="0"/>
              </a:rPr>
              <a:t> with </a:t>
            </a:r>
            <a:r>
              <a:rPr lang="it-IT" altLang="it-IT" sz="2800" b="1" dirty="0" err="1">
                <a:solidFill>
                  <a:srgbClr val="000000"/>
                </a:solidFill>
                <a:latin typeface="Arial" pitchFamily="34" charset="0"/>
                <a:cs typeface="Arial" pitchFamily="34" charset="0"/>
              </a:rPr>
              <a:t>stochastic</a:t>
            </a:r>
            <a:r>
              <a:rPr lang="it-IT" altLang="it-IT" sz="2800" b="1" dirty="0">
                <a:solidFill>
                  <a:srgbClr val="000000"/>
                </a:solidFill>
                <a:latin typeface="Arial" pitchFamily="34" charset="0"/>
                <a:cs typeface="Arial" pitchFamily="34" charset="0"/>
              </a:rPr>
              <a:t> and </a:t>
            </a:r>
            <a:r>
              <a:rPr lang="it-IT" altLang="it-IT" sz="2800" b="1" dirty="0" err="1">
                <a:solidFill>
                  <a:srgbClr val="000000"/>
                </a:solidFill>
                <a:latin typeface="Arial" pitchFamily="34" charset="0"/>
                <a:cs typeface="Arial" pitchFamily="34" charset="0"/>
              </a:rPr>
              <a:t>chronic</a:t>
            </a:r>
            <a:r>
              <a:rPr lang="it-IT" altLang="it-IT" sz="2800" b="1" dirty="0">
                <a:solidFill>
                  <a:srgbClr val="000000"/>
                </a:solidFill>
                <a:latin typeface="Arial" pitchFamily="34" charset="0"/>
                <a:cs typeface="Arial" pitchFamily="34" charset="0"/>
              </a:rPr>
              <a:t> </a:t>
            </a:r>
            <a:r>
              <a:rPr lang="it-IT" altLang="it-IT" sz="2800" b="1" dirty="0" err="1">
                <a:solidFill>
                  <a:srgbClr val="000000"/>
                </a:solidFill>
                <a:latin typeface="Arial" pitchFamily="34" charset="0"/>
                <a:cs typeface="Arial" pitchFamily="34" charset="0"/>
              </a:rPr>
              <a:t>environmental</a:t>
            </a:r>
            <a:r>
              <a:rPr lang="it-IT" altLang="it-IT" sz="2800" b="1" dirty="0">
                <a:solidFill>
                  <a:srgbClr val="000000"/>
                </a:solidFill>
                <a:latin typeface="Arial" pitchFamily="34" charset="0"/>
                <a:cs typeface="Arial" pitchFamily="34" charset="0"/>
              </a:rPr>
              <a:t> </a:t>
            </a:r>
            <a:r>
              <a:rPr lang="it-IT" altLang="it-IT" sz="2800" b="1" dirty="0" err="1">
                <a:solidFill>
                  <a:srgbClr val="000000"/>
                </a:solidFill>
                <a:latin typeface="Arial" pitchFamily="34" charset="0"/>
                <a:cs typeface="Arial" pitchFamily="34" charset="0"/>
              </a:rPr>
              <a:t>exposures</a:t>
            </a:r>
            <a:r>
              <a:rPr lang="it-IT" altLang="it-IT" sz="2800" b="1" dirty="0">
                <a:solidFill>
                  <a:srgbClr val="000000"/>
                </a:solidFill>
                <a:latin typeface="Arial" pitchFamily="34" charset="0"/>
                <a:cs typeface="Arial" pitchFamily="34" charset="0"/>
              </a:rPr>
              <a:t> to produce long-</a:t>
            </a:r>
            <a:r>
              <a:rPr lang="it-IT" altLang="it-IT" sz="2800" b="1" dirty="0" err="1">
                <a:solidFill>
                  <a:srgbClr val="000000"/>
                </a:solidFill>
                <a:latin typeface="Arial" pitchFamily="34" charset="0"/>
                <a:cs typeface="Arial" pitchFamily="34" charset="0"/>
              </a:rPr>
              <a:t>lasting</a:t>
            </a:r>
            <a:r>
              <a:rPr lang="it-IT" altLang="it-IT" sz="2800" b="1" dirty="0">
                <a:solidFill>
                  <a:srgbClr val="000000"/>
                </a:solidFill>
                <a:latin typeface="Arial" pitchFamily="34" charset="0"/>
                <a:cs typeface="Arial" pitchFamily="34" charset="0"/>
              </a:rPr>
              <a:t> </a:t>
            </a:r>
            <a:r>
              <a:rPr lang="it-IT" altLang="it-IT" sz="2800" b="1" dirty="0" err="1">
                <a:solidFill>
                  <a:srgbClr val="000000"/>
                </a:solidFill>
                <a:latin typeface="Arial" pitchFamily="34" charset="0"/>
                <a:cs typeface="Arial" pitchFamily="34" charset="0"/>
              </a:rPr>
              <a:t>behavioral</a:t>
            </a:r>
            <a:r>
              <a:rPr lang="it-IT" altLang="it-IT" sz="2800" b="1" dirty="0">
                <a:solidFill>
                  <a:srgbClr val="000000"/>
                </a:solidFill>
                <a:latin typeface="Arial" pitchFamily="34" charset="0"/>
                <a:cs typeface="Arial" pitchFamily="34" charset="0"/>
              </a:rPr>
              <a:t> </a:t>
            </a:r>
            <a:r>
              <a:rPr lang="it-IT" altLang="it-IT" sz="2800" b="1" dirty="0" err="1">
                <a:solidFill>
                  <a:srgbClr val="000000"/>
                </a:solidFill>
                <a:latin typeface="Arial" pitchFamily="34" charset="0"/>
                <a:cs typeface="Arial" pitchFamily="34" charset="0"/>
              </a:rPr>
              <a:t>pathology</a:t>
            </a:r>
            <a:r>
              <a:rPr lang="it-IT" altLang="it-IT" sz="2800" dirty="0">
                <a:solidFill>
                  <a:srgbClr val="000000"/>
                </a:solidFill>
                <a:latin typeface="Arial" pitchFamily="34" charset="0"/>
                <a:cs typeface="Arial" pitchFamily="34" charset="0"/>
              </a:rPr>
              <a:t>. </a:t>
            </a:r>
          </a:p>
          <a:p>
            <a:pPr algn="ctr" eaLnBrk="1" fontAlgn="base" hangingPunct="1">
              <a:spcBef>
                <a:spcPct val="0"/>
              </a:spcBef>
              <a:spcAft>
                <a:spcPct val="0"/>
              </a:spcAft>
              <a:buFontTx/>
              <a:buNone/>
            </a:pPr>
            <a:endParaRPr lang="it-IT" altLang="it-IT" sz="28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2800" dirty="0" err="1">
                <a:solidFill>
                  <a:srgbClr val="000000"/>
                </a:solidFill>
                <a:latin typeface="Arial" pitchFamily="34" charset="0"/>
                <a:cs typeface="Arial" pitchFamily="34" charset="0"/>
              </a:rPr>
              <a:t>Similarly</a:t>
            </a:r>
            <a:r>
              <a:rPr lang="it-IT" altLang="it-IT" sz="2800" dirty="0">
                <a:solidFill>
                  <a:srgbClr val="000000"/>
                </a:solidFill>
                <a:latin typeface="Arial" pitchFamily="34" charset="0"/>
                <a:cs typeface="Arial" pitchFamily="34" charset="0"/>
              </a:rPr>
              <a:t>, the </a:t>
            </a:r>
            <a:r>
              <a:rPr lang="it-IT" altLang="it-IT" sz="2800" dirty="0" err="1">
                <a:solidFill>
                  <a:srgbClr val="000000"/>
                </a:solidFill>
                <a:latin typeface="Arial" pitchFamily="34" charset="0"/>
                <a:cs typeface="Arial" pitchFamily="34" charset="0"/>
              </a:rPr>
              <a:t>ability</a:t>
            </a:r>
            <a:r>
              <a:rPr lang="it-IT" altLang="it-IT" sz="2800" dirty="0">
                <a:solidFill>
                  <a:srgbClr val="000000"/>
                </a:solidFill>
                <a:latin typeface="Arial" pitchFamily="34" charset="0"/>
                <a:cs typeface="Arial" pitchFamily="34" charset="0"/>
              </a:rPr>
              <a:t> of </a:t>
            </a:r>
            <a:r>
              <a:rPr lang="it-IT" altLang="it-IT" sz="2800" dirty="0" err="1">
                <a:solidFill>
                  <a:srgbClr val="000000"/>
                </a:solidFill>
                <a:latin typeface="Arial" pitchFamily="34" charset="0"/>
                <a:cs typeface="Arial" pitchFamily="34" charset="0"/>
              </a:rPr>
              <a:t>antidepressants</a:t>
            </a:r>
            <a:r>
              <a:rPr lang="it-IT" altLang="it-IT" sz="2800" dirty="0">
                <a:solidFill>
                  <a:srgbClr val="000000"/>
                </a:solidFill>
                <a:latin typeface="Arial" pitchFamily="34" charset="0"/>
                <a:cs typeface="Arial" pitchFamily="34" charset="0"/>
              </a:rPr>
              <a:t> to produce a </a:t>
            </a:r>
            <a:r>
              <a:rPr lang="it-IT" altLang="it-IT" sz="2800" dirty="0" err="1">
                <a:solidFill>
                  <a:srgbClr val="000000"/>
                </a:solidFill>
                <a:latin typeface="Arial" pitchFamily="34" charset="0"/>
                <a:cs typeface="Arial" pitchFamily="34" charset="0"/>
              </a:rPr>
              <a:t>rapid</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response</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after</a:t>
            </a:r>
            <a:r>
              <a:rPr lang="it-IT" altLang="it-IT" sz="2800" dirty="0">
                <a:solidFill>
                  <a:srgbClr val="000000"/>
                </a:solidFill>
                <a:latin typeface="Arial" pitchFamily="34" charset="0"/>
                <a:cs typeface="Arial" pitchFamily="34" charset="0"/>
              </a:rPr>
              <a:t> single </a:t>
            </a:r>
            <a:r>
              <a:rPr lang="it-IT" altLang="it-IT" sz="2800" dirty="0" err="1">
                <a:solidFill>
                  <a:srgbClr val="000000"/>
                </a:solidFill>
                <a:latin typeface="Arial" pitchFamily="34" charset="0"/>
                <a:cs typeface="Arial" pitchFamily="34" charset="0"/>
              </a:rPr>
              <a:t>doses</a:t>
            </a:r>
            <a:r>
              <a:rPr lang="it-IT" altLang="it-IT" sz="2800" dirty="0">
                <a:solidFill>
                  <a:srgbClr val="000000"/>
                </a:solidFill>
                <a:latin typeface="Arial" pitchFamily="34" charset="0"/>
                <a:cs typeface="Arial" pitchFamily="34" charset="0"/>
              </a:rPr>
              <a:t> in </a:t>
            </a:r>
            <a:r>
              <a:rPr lang="it-IT" altLang="it-IT" sz="2800" dirty="0" err="1">
                <a:solidFill>
                  <a:srgbClr val="000000"/>
                </a:solidFill>
                <a:latin typeface="Arial" pitchFamily="34" charset="0"/>
                <a:cs typeface="Arial" pitchFamily="34" charset="0"/>
              </a:rPr>
              <a:t>these</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tests</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contrasts</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markedly</a:t>
            </a:r>
            <a:r>
              <a:rPr lang="it-IT" altLang="it-IT" sz="2800" dirty="0">
                <a:solidFill>
                  <a:srgbClr val="000000"/>
                </a:solidFill>
                <a:latin typeface="Arial" pitchFamily="34" charset="0"/>
                <a:cs typeface="Arial" pitchFamily="34" charset="0"/>
              </a:rPr>
              <a:t> with the </a:t>
            </a:r>
            <a:r>
              <a:rPr lang="it-IT" altLang="it-IT" sz="2800" dirty="0" err="1">
                <a:solidFill>
                  <a:srgbClr val="000000"/>
                </a:solidFill>
                <a:latin typeface="Arial" pitchFamily="34" charset="0"/>
                <a:cs typeface="Arial" pitchFamily="34" charset="0"/>
              </a:rPr>
              <a:t>well-established</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need</a:t>
            </a:r>
            <a:r>
              <a:rPr lang="it-IT" altLang="it-IT" sz="2800" dirty="0">
                <a:solidFill>
                  <a:srgbClr val="000000"/>
                </a:solidFill>
                <a:latin typeface="Arial" pitchFamily="34" charset="0"/>
                <a:cs typeface="Arial" pitchFamily="34" charset="0"/>
              </a:rPr>
              <a:t> to use </a:t>
            </a:r>
            <a:r>
              <a:rPr lang="it-IT" altLang="it-IT" sz="2800" dirty="0" err="1">
                <a:solidFill>
                  <a:srgbClr val="000000"/>
                </a:solidFill>
                <a:latin typeface="Arial" pitchFamily="34" charset="0"/>
                <a:cs typeface="Arial" pitchFamily="34" charset="0"/>
              </a:rPr>
              <a:t>antidepressants</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chronically</a:t>
            </a:r>
            <a:r>
              <a:rPr lang="it-IT" altLang="it-IT" sz="2800" dirty="0">
                <a:solidFill>
                  <a:srgbClr val="000000"/>
                </a:solidFill>
                <a:latin typeface="Arial" pitchFamily="34" charset="0"/>
                <a:cs typeface="Arial" pitchFamily="34" charset="0"/>
              </a:rPr>
              <a:t> (weeks to </a:t>
            </a:r>
            <a:r>
              <a:rPr lang="it-IT" altLang="it-IT" sz="2800" dirty="0" err="1">
                <a:solidFill>
                  <a:srgbClr val="000000"/>
                </a:solidFill>
                <a:latin typeface="Arial" pitchFamily="34" charset="0"/>
                <a:cs typeface="Arial" pitchFamily="34" charset="0"/>
              </a:rPr>
              <a:t>months</a:t>
            </a:r>
            <a:r>
              <a:rPr lang="it-IT" altLang="it-IT" sz="2800" dirty="0">
                <a:solidFill>
                  <a:srgbClr val="000000"/>
                </a:solidFill>
                <a:latin typeface="Arial" pitchFamily="34" charset="0"/>
                <a:cs typeface="Arial" pitchFamily="34" charset="0"/>
              </a:rPr>
              <a:t>) to </a:t>
            </a:r>
            <a:r>
              <a:rPr lang="it-IT" altLang="it-IT" sz="2800" dirty="0" err="1">
                <a:solidFill>
                  <a:srgbClr val="000000"/>
                </a:solidFill>
                <a:latin typeface="Arial" pitchFamily="34" charset="0"/>
                <a:cs typeface="Arial" pitchFamily="34" charset="0"/>
              </a:rPr>
              <a:t>obtain</a:t>
            </a:r>
            <a:r>
              <a:rPr lang="it-IT" altLang="it-IT" sz="2800" dirty="0">
                <a:solidFill>
                  <a:srgbClr val="000000"/>
                </a:solidFill>
                <a:latin typeface="Arial" pitchFamily="34" charset="0"/>
                <a:cs typeface="Arial" pitchFamily="34" charset="0"/>
              </a:rPr>
              <a:t> a </a:t>
            </a:r>
            <a:r>
              <a:rPr lang="it-IT" altLang="it-IT" sz="2800" dirty="0" err="1">
                <a:solidFill>
                  <a:srgbClr val="000000"/>
                </a:solidFill>
                <a:latin typeface="Arial" pitchFamily="34" charset="0"/>
                <a:cs typeface="Arial" pitchFamily="34" charset="0"/>
              </a:rPr>
              <a:t>clinical</a:t>
            </a:r>
            <a:r>
              <a:rPr lang="it-IT" altLang="it-IT" sz="2800" dirty="0">
                <a:solidFill>
                  <a:srgbClr val="000000"/>
                </a:solidFill>
                <a:latin typeface="Arial" pitchFamily="34" charset="0"/>
                <a:cs typeface="Arial" pitchFamily="34" charset="0"/>
              </a:rPr>
              <a:t> </a:t>
            </a:r>
            <a:r>
              <a:rPr lang="it-IT" altLang="it-IT" sz="2800" dirty="0" err="1">
                <a:solidFill>
                  <a:srgbClr val="000000"/>
                </a:solidFill>
                <a:latin typeface="Arial" pitchFamily="34" charset="0"/>
                <a:cs typeface="Arial" pitchFamily="34" charset="0"/>
              </a:rPr>
              <a:t>response</a:t>
            </a:r>
            <a:r>
              <a:rPr lang="it-IT" altLang="it-IT" sz="2800" dirty="0">
                <a:solidFill>
                  <a:srgbClr val="000000"/>
                </a:solidFill>
                <a:latin typeface="Arial" pitchFamily="34" charset="0"/>
                <a:cs typeface="Arial" pitchFamily="34" charset="0"/>
              </a:rPr>
              <a:t> in </a:t>
            </a:r>
            <a:r>
              <a:rPr lang="it-IT" altLang="it-IT" sz="2800" dirty="0" err="1">
                <a:solidFill>
                  <a:srgbClr val="000000"/>
                </a:solidFill>
                <a:latin typeface="Arial" pitchFamily="34" charset="0"/>
                <a:cs typeface="Arial" pitchFamily="34" charset="0"/>
              </a:rPr>
              <a:t>humans</a:t>
            </a:r>
            <a:r>
              <a:rPr lang="it-IT" altLang="it-IT" sz="2800" dirty="0">
                <a:solidFill>
                  <a:srgbClr val="000000"/>
                </a:solidFill>
                <a:latin typeface="Arial" pitchFamily="34" charset="0"/>
                <a:cs typeface="Arial" pitchFamily="34" charset="0"/>
              </a:rPr>
              <a:t>.</a:t>
            </a:r>
          </a:p>
        </p:txBody>
      </p:sp>
    </p:spTree>
    <p:extLst>
      <p:ext uri="{BB962C8B-B14F-4D97-AF65-F5344CB8AC3E}">
        <p14:creationId xmlns:p14="http://schemas.microsoft.com/office/powerpoint/2010/main" val="2085434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ChangeArrowheads="1"/>
          </p:cNvSpPr>
          <p:nvPr/>
        </p:nvSpPr>
        <p:spPr bwMode="auto">
          <a:xfrm>
            <a:off x="0" y="115888"/>
            <a:ext cx="9144000" cy="666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2400">
                <a:solidFill>
                  <a:srgbClr val="000000"/>
                </a:solidFill>
                <a:latin typeface="Arial" pitchFamily="34" charset="0"/>
                <a:cs typeface="Arial" pitchFamily="34" charset="0"/>
              </a:rPr>
              <a:t>A second major class of tests of depression-related behavior involves measuring </a:t>
            </a:r>
            <a:r>
              <a:rPr lang="it-IT" altLang="it-IT" sz="2400" b="1" u="sng">
                <a:solidFill>
                  <a:srgbClr val="000000"/>
                </a:solidFill>
                <a:latin typeface="Arial" pitchFamily="34" charset="0"/>
                <a:cs typeface="Arial" pitchFamily="34" charset="0"/>
              </a:rPr>
              <a:t>anhedonia or homeostatic symptoms</a:t>
            </a:r>
            <a:r>
              <a:rPr lang="it-IT" altLang="it-IT" sz="2400">
                <a:solidFill>
                  <a:srgbClr val="000000"/>
                </a:solidFill>
                <a:latin typeface="Arial" pitchFamily="34" charset="0"/>
                <a:cs typeface="Arial" pitchFamily="34" charset="0"/>
              </a:rPr>
              <a:t>. </a:t>
            </a:r>
          </a:p>
          <a:p>
            <a:pPr algn="ctr" eaLnBrk="1" fontAlgn="base" hangingPunct="1">
              <a:spcBef>
                <a:spcPct val="0"/>
              </a:spcBef>
              <a:spcAft>
                <a:spcPct val="0"/>
              </a:spcAft>
              <a:buFontTx/>
              <a:buNone/>
            </a:pPr>
            <a:endParaRPr lang="it-IT" altLang="it-IT" sz="240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2400" b="1">
                <a:solidFill>
                  <a:srgbClr val="000000"/>
                </a:solidFill>
                <a:latin typeface="Arial" pitchFamily="34" charset="0"/>
                <a:cs typeface="Arial" pitchFamily="34" charset="0"/>
              </a:rPr>
              <a:t>This approach has the advantage of being based on symptoms of depression, and therefore yielding more convincing face validity, rather than on properties of current antidepressants.</a:t>
            </a:r>
          </a:p>
          <a:p>
            <a:pPr algn="ctr" eaLnBrk="1" fontAlgn="base" hangingPunct="1">
              <a:spcBef>
                <a:spcPct val="0"/>
              </a:spcBef>
              <a:spcAft>
                <a:spcPct val="0"/>
              </a:spcAft>
              <a:buFontTx/>
              <a:buNone/>
            </a:pPr>
            <a:r>
              <a:rPr lang="it-IT" altLang="it-IT" sz="2400" b="1">
                <a:solidFill>
                  <a:srgbClr val="000000"/>
                </a:solidFill>
                <a:latin typeface="Arial" pitchFamily="34" charset="0"/>
                <a:cs typeface="Arial" pitchFamily="34" charset="0"/>
              </a:rPr>
              <a:t> </a:t>
            </a:r>
          </a:p>
          <a:p>
            <a:pPr algn="ctr" eaLnBrk="1" fontAlgn="base" hangingPunct="1">
              <a:spcBef>
                <a:spcPct val="0"/>
              </a:spcBef>
              <a:spcAft>
                <a:spcPct val="0"/>
              </a:spcAft>
              <a:buFontTx/>
              <a:buNone/>
            </a:pPr>
            <a:r>
              <a:rPr lang="it-IT" altLang="it-IT" sz="2400">
                <a:solidFill>
                  <a:srgbClr val="000000"/>
                </a:solidFill>
                <a:latin typeface="Arial" pitchFamily="34" charset="0"/>
                <a:cs typeface="Arial" pitchFamily="34" charset="0"/>
              </a:rPr>
              <a:t>Most frequently examined is an animal’s interest in pleasurable activities, such as preference for a sucrose solution over water or engaging in social or sexual behavior. Models with decreased sucrose preference, not resulting from a motor or sensory deficit, are interpreted as demonstrating anhedonia and thus depression-like behavior. </a:t>
            </a:r>
          </a:p>
          <a:p>
            <a:pPr algn="ctr" eaLnBrk="1" fontAlgn="base" hangingPunct="1">
              <a:spcBef>
                <a:spcPct val="0"/>
              </a:spcBef>
              <a:spcAft>
                <a:spcPct val="0"/>
              </a:spcAft>
              <a:buFontTx/>
              <a:buNone/>
            </a:pPr>
            <a:r>
              <a:rPr lang="it-IT" altLang="it-IT" sz="2400">
                <a:solidFill>
                  <a:srgbClr val="000000"/>
                </a:solidFill>
                <a:latin typeface="Arial" pitchFamily="34" charset="0"/>
                <a:cs typeface="Arial" pitchFamily="34" charset="0"/>
              </a:rPr>
              <a:t>Although anhedonia is not specific to depression, it is a core symptom of depression about which there are testable neurobiological hypotheses, making it an attractive target for investigation in animal models.</a:t>
            </a:r>
          </a:p>
        </p:txBody>
      </p:sp>
    </p:spTree>
    <p:extLst>
      <p:ext uri="{BB962C8B-B14F-4D97-AF65-F5344CB8AC3E}">
        <p14:creationId xmlns:p14="http://schemas.microsoft.com/office/powerpoint/2010/main" val="20634888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ChangeArrowheads="1"/>
          </p:cNvSpPr>
          <p:nvPr/>
        </p:nvSpPr>
        <p:spPr bwMode="auto">
          <a:xfrm>
            <a:off x="-12700" y="260350"/>
            <a:ext cx="9144000" cy="287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lnSpc>
                <a:spcPct val="130000"/>
              </a:lnSpc>
              <a:spcBef>
                <a:spcPct val="0"/>
              </a:spcBef>
              <a:spcAft>
                <a:spcPct val="0"/>
              </a:spcAft>
              <a:buFontTx/>
              <a:buNone/>
            </a:pPr>
            <a:r>
              <a:rPr lang="it-IT" altLang="it-IT" sz="2800">
                <a:solidFill>
                  <a:srgbClr val="000000"/>
                </a:solidFill>
                <a:latin typeface="Arial" pitchFamily="34" charset="0"/>
                <a:cs typeface="Arial" pitchFamily="34" charset="0"/>
              </a:rPr>
              <a:t>A range of homeostatic symptoms (alterations in sleep, circadian rhythms and feeding with attendant metabolic parameters) that are common in depressed humans, but only infrequently examined in animal models, would add a useful objective dimension to rodent studies.</a:t>
            </a:r>
          </a:p>
        </p:txBody>
      </p:sp>
      <p:pic>
        <p:nvPicPr>
          <p:cNvPr id="1832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91440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90346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828584" cy="702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asellaDiTesto 1"/>
          <p:cNvSpPr txBox="1"/>
          <p:nvPr/>
        </p:nvSpPr>
        <p:spPr>
          <a:xfrm>
            <a:off x="0" y="18360"/>
            <a:ext cx="9828583" cy="1077218"/>
          </a:xfrm>
          <a:prstGeom prst="rect">
            <a:avLst/>
          </a:prstGeom>
          <a:solidFill>
            <a:schemeClr val="bg1"/>
          </a:solidFill>
        </p:spPr>
        <p:txBody>
          <a:bodyPr wrap="square" rtlCol="0">
            <a:spAutoFit/>
          </a:bodyPr>
          <a:lstStyle/>
          <a:p>
            <a:pPr algn="ctr"/>
            <a:r>
              <a:rPr lang="it-IT" sz="3200" dirty="0" smtClean="0">
                <a:latin typeface="Arial" panose="020B0604020202020204" pitchFamily="34" charset="0"/>
                <a:cs typeface="Arial" panose="020B0604020202020204" pitchFamily="34" charset="0"/>
              </a:rPr>
              <a:t>Esempi di valutazioni comportamentali utilizzate nel campo della ricerca sulla schizofrenia</a:t>
            </a:r>
            <a:endParaRPr lang="it-IT"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22940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ChangeArrowheads="1"/>
          </p:cNvSpPr>
          <p:nvPr/>
        </p:nvSpPr>
        <p:spPr bwMode="auto">
          <a:xfrm>
            <a:off x="0" y="188913"/>
            <a:ext cx="914400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dirty="0">
                <a:solidFill>
                  <a:srgbClr val="000000"/>
                </a:solidFill>
                <a:latin typeface="Arial" pitchFamily="34" charset="0"/>
                <a:cs typeface="Arial" pitchFamily="34" charset="0"/>
              </a:rPr>
              <a:t>More </a:t>
            </a:r>
            <a:r>
              <a:rPr lang="it-IT" altLang="it-IT" dirty="0" err="1">
                <a:solidFill>
                  <a:srgbClr val="000000"/>
                </a:solidFill>
                <a:latin typeface="Arial" pitchFamily="34" charset="0"/>
                <a:cs typeface="Arial" pitchFamily="34" charset="0"/>
              </a:rPr>
              <a:t>recently</a:t>
            </a:r>
            <a:r>
              <a:rPr lang="it-IT" altLang="it-IT" dirty="0">
                <a:solidFill>
                  <a:srgbClr val="000000"/>
                </a:solidFill>
                <a:latin typeface="Arial" pitchFamily="34" charset="0"/>
                <a:cs typeface="Arial" pitchFamily="34" charset="0"/>
              </a:rPr>
              <a:t>, cognitive </a:t>
            </a:r>
            <a:r>
              <a:rPr lang="it-IT" altLang="it-IT" dirty="0" err="1">
                <a:solidFill>
                  <a:srgbClr val="000000"/>
                </a:solidFill>
                <a:latin typeface="Arial" pitchFamily="34" charset="0"/>
                <a:cs typeface="Arial" pitchFamily="34" charset="0"/>
              </a:rPr>
              <a:t>deficits</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characteristic</a:t>
            </a:r>
            <a:r>
              <a:rPr lang="it-IT" altLang="it-IT" dirty="0">
                <a:solidFill>
                  <a:srgbClr val="000000"/>
                </a:solidFill>
                <a:latin typeface="Arial" pitchFamily="34" charset="0"/>
                <a:cs typeface="Arial" pitchFamily="34" charset="0"/>
              </a:rPr>
              <a:t> of </a:t>
            </a:r>
            <a:r>
              <a:rPr lang="it-IT" altLang="it-IT" dirty="0" err="1">
                <a:solidFill>
                  <a:srgbClr val="000000"/>
                </a:solidFill>
                <a:latin typeface="Arial" pitchFamily="34" charset="0"/>
                <a:cs typeface="Arial" pitchFamily="34" charset="0"/>
              </a:rPr>
              <a:t>schizophrenia</a:t>
            </a:r>
            <a:r>
              <a:rPr lang="it-IT" altLang="it-IT" dirty="0">
                <a:solidFill>
                  <a:srgbClr val="000000"/>
                </a:solidFill>
                <a:latin typeface="Arial" pitchFamily="34" charset="0"/>
                <a:cs typeface="Arial" pitchFamily="34" charset="0"/>
              </a:rPr>
              <a:t> </a:t>
            </a:r>
            <a:r>
              <a:rPr lang="it-IT" altLang="it-IT" dirty="0" err="1" smtClean="0">
                <a:solidFill>
                  <a:srgbClr val="000000"/>
                </a:solidFill>
                <a:latin typeface="Arial" pitchFamily="34" charset="0"/>
                <a:cs typeface="Arial" pitchFamily="34" charset="0"/>
              </a:rPr>
              <a:t>have</a:t>
            </a:r>
            <a:r>
              <a:rPr lang="it-IT" altLang="it-IT" dirty="0" smtClean="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been</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used</a:t>
            </a:r>
            <a:r>
              <a:rPr lang="it-IT" altLang="it-IT" dirty="0">
                <a:solidFill>
                  <a:srgbClr val="000000"/>
                </a:solidFill>
                <a:latin typeface="Arial" pitchFamily="34" charset="0"/>
                <a:cs typeface="Arial" pitchFamily="34" charset="0"/>
              </a:rPr>
              <a:t> to </a:t>
            </a:r>
            <a:r>
              <a:rPr lang="it-IT" altLang="it-IT" dirty="0" err="1">
                <a:solidFill>
                  <a:srgbClr val="000000"/>
                </a:solidFill>
                <a:latin typeface="Arial" pitchFamily="34" charset="0"/>
                <a:cs typeface="Arial" pitchFamily="34" charset="0"/>
              </a:rPr>
              <a:t>evaluate</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animal</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models</a:t>
            </a:r>
            <a:r>
              <a:rPr lang="it-IT" altLang="it-IT" dirty="0">
                <a:solidFill>
                  <a:srgbClr val="000000"/>
                </a:solidFill>
                <a:latin typeface="Arial" pitchFamily="34" charset="0"/>
                <a:cs typeface="Arial" pitchFamily="34" charset="0"/>
              </a:rPr>
              <a:t>. </a:t>
            </a:r>
          </a:p>
          <a:p>
            <a:pPr algn="ctr" eaLnBrk="1" fontAlgn="base" hangingPunct="1">
              <a:spcBef>
                <a:spcPct val="0"/>
              </a:spcBef>
              <a:spcAft>
                <a:spcPct val="0"/>
              </a:spcAft>
              <a:buFontTx/>
              <a:buNone/>
            </a:pPr>
            <a:endParaRPr lang="it-IT" altLang="it-IT"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dirty="0" err="1">
                <a:solidFill>
                  <a:srgbClr val="000000"/>
                </a:solidFill>
                <a:latin typeface="Arial" pitchFamily="34" charset="0"/>
                <a:cs typeface="Arial" pitchFamily="34" charset="0"/>
              </a:rPr>
              <a:t>Although</a:t>
            </a:r>
            <a:r>
              <a:rPr lang="it-IT" altLang="it-IT" dirty="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deficits</a:t>
            </a:r>
            <a:r>
              <a:rPr lang="it-IT" altLang="it-IT" b="1" dirty="0">
                <a:solidFill>
                  <a:srgbClr val="000000"/>
                </a:solidFill>
                <a:latin typeface="Arial" pitchFamily="34" charset="0"/>
                <a:cs typeface="Arial" pitchFamily="34" charset="0"/>
              </a:rPr>
              <a:t> in </a:t>
            </a:r>
            <a:r>
              <a:rPr lang="it-IT" altLang="it-IT" b="1" dirty="0" err="1">
                <a:solidFill>
                  <a:srgbClr val="000000"/>
                </a:solidFill>
                <a:latin typeface="Arial" pitchFamily="34" charset="0"/>
                <a:cs typeface="Arial" pitchFamily="34" charset="0"/>
              </a:rPr>
              <a:t>attention</a:t>
            </a:r>
            <a:r>
              <a:rPr lang="it-IT" altLang="it-IT" b="1" dirty="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working</a:t>
            </a:r>
            <a:r>
              <a:rPr lang="it-IT" altLang="it-IT" b="1" dirty="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memory</a:t>
            </a:r>
            <a:r>
              <a:rPr lang="it-IT" altLang="it-IT" b="1" dirty="0">
                <a:solidFill>
                  <a:srgbClr val="000000"/>
                </a:solidFill>
                <a:latin typeface="Arial" pitchFamily="34" charset="0"/>
                <a:cs typeface="Arial" pitchFamily="34" charset="0"/>
              </a:rPr>
              <a:t> and executive </a:t>
            </a:r>
            <a:r>
              <a:rPr lang="it-IT" altLang="it-IT" b="1" dirty="0" err="1">
                <a:solidFill>
                  <a:srgbClr val="000000"/>
                </a:solidFill>
                <a:latin typeface="Arial" pitchFamily="34" charset="0"/>
                <a:cs typeface="Arial" pitchFamily="34" charset="0"/>
              </a:rPr>
              <a:t>function</a:t>
            </a:r>
            <a:r>
              <a:rPr lang="it-IT" altLang="it-IT" dirty="0">
                <a:solidFill>
                  <a:srgbClr val="000000"/>
                </a:solidFill>
                <a:latin typeface="Arial" pitchFamily="34" charset="0"/>
                <a:cs typeface="Arial" pitchFamily="34" charset="0"/>
              </a:rPr>
              <a:t> </a:t>
            </a:r>
            <a:r>
              <a:rPr lang="it-IT" altLang="it-IT" b="1" u="sng" dirty="0">
                <a:solidFill>
                  <a:srgbClr val="000000"/>
                </a:solidFill>
                <a:latin typeface="Arial" pitchFamily="34" charset="0"/>
                <a:cs typeface="Arial" pitchFamily="34" charset="0"/>
              </a:rPr>
              <a:t>are </a:t>
            </a:r>
            <a:r>
              <a:rPr lang="it-IT" altLang="it-IT" b="1" u="sng" dirty="0" err="1">
                <a:solidFill>
                  <a:srgbClr val="000000"/>
                </a:solidFill>
                <a:latin typeface="Arial" pitchFamily="34" charset="0"/>
                <a:cs typeface="Arial" pitchFamily="34" charset="0"/>
              </a:rPr>
              <a:t>not</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individually</a:t>
            </a:r>
            <a:r>
              <a:rPr lang="it-IT" altLang="it-IT" dirty="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specific</a:t>
            </a:r>
            <a:r>
              <a:rPr lang="it-IT" altLang="it-IT" b="1" dirty="0">
                <a:solidFill>
                  <a:srgbClr val="000000"/>
                </a:solidFill>
                <a:latin typeface="Arial" pitchFamily="34" charset="0"/>
                <a:cs typeface="Arial" pitchFamily="34" charset="0"/>
              </a:rPr>
              <a:t> to </a:t>
            </a:r>
            <a:r>
              <a:rPr lang="it-IT" altLang="it-IT" b="1" dirty="0" err="1">
                <a:solidFill>
                  <a:srgbClr val="000000"/>
                </a:solidFill>
                <a:latin typeface="Arial" pitchFamily="34" charset="0"/>
                <a:cs typeface="Arial" pitchFamily="34" charset="0"/>
              </a:rPr>
              <a:t>schizophrenia</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they</a:t>
            </a:r>
            <a:r>
              <a:rPr lang="it-IT" altLang="it-IT" dirty="0">
                <a:solidFill>
                  <a:srgbClr val="000000"/>
                </a:solidFill>
                <a:latin typeface="Arial" pitchFamily="34" charset="0"/>
                <a:cs typeface="Arial" pitchFamily="34" charset="0"/>
              </a:rPr>
              <a:t> are </a:t>
            </a:r>
            <a:r>
              <a:rPr lang="it-IT" altLang="it-IT" dirty="0" err="1">
                <a:solidFill>
                  <a:srgbClr val="000000"/>
                </a:solidFill>
                <a:latin typeface="Arial" pitchFamily="34" charset="0"/>
                <a:cs typeface="Arial" pitchFamily="34" charset="0"/>
              </a:rPr>
              <a:t>important</a:t>
            </a:r>
            <a:r>
              <a:rPr lang="it-IT" altLang="it-IT" dirty="0">
                <a:solidFill>
                  <a:srgbClr val="000000"/>
                </a:solidFill>
                <a:latin typeface="Arial" pitchFamily="34" charset="0"/>
                <a:cs typeface="Arial" pitchFamily="34" charset="0"/>
              </a:rPr>
              <a:t> and </a:t>
            </a:r>
            <a:r>
              <a:rPr lang="it-IT" altLang="it-IT" dirty="0" err="1">
                <a:solidFill>
                  <a:srgbClr val="000000"/>
                </a:solidFill>
                <a:latin typeface="Arial" pitchFamily="34" charset="0"/>
                <a:cs typeface="Arial" pitchFamily="34" charset="0"/>
              </a:rPr>
              <a:t>disabling</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features</a:t>
            </a:r>
            <a:r>
              <a:rPr lang="it-IT" altLang="it-IT" dirty="0">
                <a:solidFill>
                  <a:srgbClr val="000000"/>
                </a:solidFill>
                <a:latin typeface="Arial" pitchFamily="34" charset="0"/>
                <a:cs typeface="Arial" pitchFamily="34" charset="0"/>
              </a:rPr>
              <a:t> of the </a:t>
            </a:r>
            <a:r>
              <a:rPr lang="it-IT" altLang="it-IT" dirty="0" err="1">
                <a:solidFill>
                  <a:srgbClr val="000000"/>
                </a:solidFill>
                <a:latin typeface="Arial" pitchFamily="34" charset="0"/>
                <a:cs typeface="Arial" pitchFamily="34" charset="0"/>
              </a:rPr>
              <a:t>disorder</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thus</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animal</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models</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that</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reproduce</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such</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symptoms</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have</a:t>
            </a:r>
            <a:r>
              <a:rPr lang="it-IT" altLang="it-IT" dirty="0">
                <a:solidFill>
                  <a:srgbClr val="000000"/>
                </a:solidFill>
                <a:latin typeface="Arial" pitchFamily="34" charset="0"/>
                <a:cs typeface="Arial" pitchFamily="34" charset="0"/>
              </a:rPr>
              <a:t> some </a:t>
            </a:r>
            <a:r>
              <a:rPr lang="it-IT" altLang="it-IT" dirty="0" err="1">
                <a:solidFill>
                  <a:srgbClr val="000000"/>
                </a:solidFill>
                <a:latin typeface="Arial" pitchFamily="34" charset="0"/>
                <a:cs typeface="Arial" pitchFamily="34" charset="0"/>
              </a:rPr>
              <a:t>claim</a:t>
            </a:r>
            <a:r>
              <a:rPr lang="it-IT" altLang="it-IT" dirty="0">
                <a:solidFill>
                  <a:srgbClr val="000000"/>
                </a:solidFill>
                <a:latin typeface="Arial" pitchFamily="34" charset="0"/>
                <a:cs typeface="Arial" pitchFamily="34" charset="0"/>
              </a:rPr>
              <a:t> on face </a:t>
            </a:r>
            <a:r>
              <a:rPr lang="it-IT" altLang="it-IT" dirty="0" err="1">
                <a:solidFill>
                  <a:srgbClr val="000000"/>
                </a:solidFill>
                <a:latin typeface="Arial" pitchFamily="34" charset="0"/>
                <a:cs typeface="Arial" pitchFamily="34" charset="0"/>
              </a:rPr>
              <a:t>validity</a:t>
            </a:r>
            <a:r>
              <a:rPr lang="it-IT" altLang="it-IT" dirty="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42802381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ChangeArrowheads="1"/>
          </p:cNvSpPr>
          <p:nvPr/>
        </p:nvSpPr>
        <p:spPr bwMode="auto">
          <a:xfrm>
            <a:off x="0" y="188913"/>
            <a:ext cx="9144000" cy="6863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4000" dirty="0" err="1">
                <a:solidFill>
                  <a:srgbClr val="000000"/>
                </a:solidFill>
                <a:latin typeface="Arial" pitchFamily="34" charset="0"/>
                <a:cs typeface="Arial" pitchFamily="34" charset="0"/>
              </a:rPr>
              <a:t>Another</a:t>
            </a:r>
            <a:r>
              <a:rPr lang="it-IT" altLang="it-IT" sz="4000" dirty="0">
                <a:solidFill>
                  <a:srgbClr val="000000"/>
                </a:solidFill>
                <a:latin typeface="Arial" pitchFamily="34" charset="0"/>
                <a:cs typeface="Arial" pitchFamily="34" charset="0"/>
              </a:rPr>
              <a:t> test </a:t>
            </a:r>
            <a:r>
              <a:rPr lang="it-IT" altLang="it-IT" sz="4000" dirty="0" err="1">
                <a:solidFill>
                  <a:srgbClr val="000000"/>
                </a:solidFill>
                <a:latin typeface="Arial" pitchFamily="34" charset="0"/>
                <a:cs typeface="Arial" pitchFamily="34" charset="0"/>
              </a:rPr>
              <a:t>recently</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used</a:t>
            </a:r>
            <a:r>
              <a:rPr lang="it-IT" altLang="it-IT" sz="4000" dirty="0">
                <a:solidFill>
                  <a:srgbClr val="000000"/>
                </a:solidFill>
                <a:latin typeface="Arial" pitchFamily="34" charset="0"/>
                <a:cs typeface="Arial" pitchFamily="34" charset="0"/>
              </a:rPr>
              <a:t> in </a:t>
            </a:r>
            <a:r>
              <a:rPr lang="it-IT" altLang="it-IT" sz="4000" dirty="0" err="1">
                <a:solidFill>
                  <a:srgbClr val="000000"/>
                </a:solidFill>
                <a:latin typeface="Arial" pitchFamily="34" charset="0"/>
                <a:cs typeface="Arial" pitchFamily="34" charset="0"/>
              </a:rPr>
              <a:t>animal</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models</a:t>
            </a:r>
            <a:r>
              <a:rPr lang="it-IT" altLang="it-IT" sz="4000" dirty="0">
                <a:solidFill>
                  <a:srgbClr val="000000"/>
                </a:solidFill>
                <a:latin typeface="Arial" pitchFamily="34" charset="0"/>
                <a:cs typeface="Arial" pitchFamily="34" charset="0"/>
              </a:rPr>
              <a:t> of </a:t>
            </a:r>
            <a:r>
              <a:rPr lang="it-IT" altLang="it-IT" sz="4000" dirty="0" err="1">
                <a:solidFill>
                  <a:srgbClr val="000000"/>
                </a:solidFill>
                <a:latin typeface="Arial" pitchFamily="34" charset="0"/>
                <a:cs typeface="Arial" pitchFamily="34" charset="0"/>
              </a:rPr>
              <a:t>schizophrenia</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is</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Pre</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Pulse</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Inhibition</a:t>
            </a:r>
            <a:r>
              <a:rPr lang="it-IT" altLang="it-IT" sz="4000" dirty="0">
                <a:solidFill>
                  <a:srgbClr val="000000"/>
                </a:solidFill>
                <a:latin typeface="Arial" pitchFamily="34" charset="0"/>
                <a:cs typeface="Arial" pitchFamily="34" charset="0"/>
              </a:rPr>
              <a:t> (PPI</a:t>
            </a:r>
            <a:r>
              <a:rPr lang="it-IT" altLang="it-IT" sz="4000" dirty="0" smtClean="0">
                <a:solidFill>
                  <a:srgbClr val="000000"/>
                </a:solidFill>
                <a:latin typeface="Arial" pitchFamily="34" charset="0"/>
                <a:cs typeface="Arial" pitchFamily="34" charset="0"/>
              </a:rPr>
              <a:t>).</a:t>
            </a:r>
            <a:endParaRPr lang="it-IT" altLang="it-IT" sz="40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4000" dirty="0">
                <a:solidFill>
                  <a:srgbClr val="000000"/>
                </a:solidFill>
                <a:latin typeface="Arial" pitchFamily="34" charset="0"/>
                <a:cs typeface="Arial" pitchFamily="34" charset="0"/>
              </a:rPr>
              <a:t>An </a:t>
            </a:r>
            <a:r>
              <a:rPr lang="it-IT" altLang="it-IT" sz="4000" dirty="0" err="1">
                <a:solidFill>
                  <a:srgbClr val="000000"/>
                </a:solidFill>
                <a:latin typeface="Arial" pitchFamily="34" charset="0"/>
                <a:cs typeface="Arial" pitchFamily="34" charset="0"/>
              </a:rPr>
              <a:t>advantage</a:t>
            </a:r>
            <a:r>
              <a:rPr lang="it-IT" altLang="it-IT" sz="4000" dirty="0">
                <a:solidFill>
                  <a:srgbClr val="000000"/>
                </a:solidFill>
                <a:latin typeface="Arial" pitchFamily="34" charset="0"/>
                <a:cs typeface="Arial" pitchFamily="34" charset="0"/>
              </a:rPr>
              <a:t> of PPI </a:t>
            </a:r>
            <a:r>
              <a:rPr lang="it-IT" altLang="it-IT" sz="4000" dirty="0" err="1">
                <a:solidFill>
                  <a:srgbClr val="000000"/>
                </a:solidFill>
                <a:latin typeface="Arial" pitchFamily="34" charset="0"/>
                <a:cs typeface="Arial" pitchFamily="34" charset="0"/>
              </a:rPr>
              <a:t>is</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that</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deficits</a:t>
            </a:r>
            <a:r>
              <a:rPr lang="it-IT" altLang="it-IT" sz="4000" dirty="0">
                <a:solidFill>
                  <a:srgbClr val="000000"/>
                </a:solidFill>
                <a:latin typeface="Arial" pitchFamily="34" charset="0"/>
                <a:cs typeface="Arial" pitchFamily="34" charset="0"/>
              </a:rPr>
              <a:t> are </a:t>
            </a:r>
            <a:r>
              <a:rPr lang="it-IT" altLang="it-IT" sz="4000" dirty="0" err="1">
                <a:solidFill>
                  <a:srgbClr val="000000"/>
                </a:solidFill>
                <a:latin typeface="Arial" pitchFamily="34" charset="0"/>
                <a:cs typeface="Arial" pitchFamily="34" charset="0"/>
              </a:rPr>
              <a:t>documented</a:t>
            </a:r>
            <a:r>
              <a:rPr lang="it-IT" altLang="it-IT" sz="4000" dirty="0">
                <a:solidFill>
                  <a:srgbClr val="000000"/>
                </a:solidFill>
                <a:latin typeface="Arial" pitchFamily="34" charset="0"/>
                <a:cs typeface="Arial" pitchFamily="34" charset="0"/>
              </a:rPr>
              <a:t> in </a:t>
            </a:r>
            <a:r>
              <a:rPr lang="it-IT" altLang="it-IT" sz="4000" dirty="0" err="1">
                <a:solidFill>
                  <a:srgbClr val="000000"/>
                </a:solidFill>
                <a:latin typeface="Arial" pitchFamily="34" charset="0"/>
                <a:cs typeface="Arial" pitchFamily="34" charset="0"/>
              </a:rPr>
              <a:t>many</a:t>
            </a:r>
            <a:endParaRPr lang="it-IT" altLang="it-IT" sz="40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4000" dirty="0" err="1">
                <a:solidFill>
                  <a:srgbClr val="000000"/>
                </a:solidFill>
                <a:latin typeface="Arial" pitchFamily="34" charset="0"/>
                <a:cs typeface="Arial" pitchFamily="34" charset="0"/>
              </a:rPr>
              <a:t>individuals</a:t>
            </a:r>
            <a:r>
              <a:rPr lang="it-IT" altLang="it-IT" sz="4000" dirty="0">
                <a:solidFill>
                  <a:srgbClr val="000000"/>
                </a:solidFill>
                <a:latin typeface="Arial" pitchFamily="34" charset="0"/>
                <a:cs typeface="Arial" pitchFamily="34" charset="0"/>
              </a:rPr>
              <a:t> with </a:t>
            </a:r>
            <a:r>
              <a:rPr lang="it-IT" altLang="it-IT" sz="4000" dirty="0" err="1">
                <a:solidFill>
                  <a:srgbClr val="000000"/>
                </a:solidFill>
                <a:latin typeface="Arial" pitchFamily="34" charset="0"/>
                <a:cs typeface="Arial" pitchFamily="34" charset="0"/>
              </a:rPr>
              <a:t>schizophrenia</a:t>
            </a:r>
            <a:r>
              <a:rPr lang="it-IT" altLang="it-IT" sz="4000" dirty="0">
                <a:solidFill>
                  <a:srgbClr val="000000"/>
                </a:solidFill>
                <a:latin typeface="Arial" pitchFamily="34" charset="0"/>
                <a:cs typeface="Arial" pitchFamily="34" charset="0"/>
              </a:rPr>
              <a:t>. </a:t>
            </a:r>
            <a:endParaRPr lang="it-IT" altLang="it-IT" sz="4000" dirty="0" smtClean="0">
              <a:solidFill>
                <a:srgbClr val="000000"/>
              </a:solidFill>
              <a:latin typeface="Arial" pitchFamily="34" charset="0"/>
              <a:cs typeface="Arial" pitchFamily="34" charset="0"/>
            </a:endParaRPr>
          </a:p>
          <a:p>
            <a:pPr algn="ctr" eaLnBrk="1" fontAlgn="base" hangingPunct="1">
              <a:spcBef>
                <a:spcPct val="0"/>
              </a:spcBef>
              <a:spcAft>
                <a:spcPct val="0"/>
              </a:spcAft>
              <a:buFontTx/>
              <a:buNone/>
            </a:pPr>
            <a:endParaRPr lang="it-IT" altLang="it-IT" sz="40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4000" dirty="0" smtClean="0">
                <a:solidFill>
                  <a:srgbClr val="000000"/>
                </a:solidFill>
                <a:latin typeface="Arial" pitchFamily="34" charset="0"/>
                <a:cs typeface="Arial" pitchFamily="34" charset="0"/>
              </a:rPr>
              <a:t>A </a:t>
            </a:r>
            <a:r>
              <a:rPr lang="it-IT" altLang="it-IT" sz="4000" dirty="0" err="1">
                <a:solidFill>
                  <a:srgbClr val="000000"/>
                </a:solidFill>
                <a:latin typeface="Arial" pitchFamily="34" charset="0"/>
                <a:cs typeface="Arial" pitchFamily="34" charset="0"/>
              </a:rPr>
              <a:t>limitation</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is</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that</a:t>
            </a:r>
            <a:r>
              <a:rPr lang="it-IT" altLang="it-IT" sz="4000" dirty="0">
                <a:solidFill>
                  <a:srgbClr val="000000"/>
                </a:solidFill>
                <a:latin typeface="Arial" pitchFamily="34" charset="0"/>
                <a:cs typeface="Arial" pitchFamily="34" charset="0"/>
              </a:rPr>
              <a:t> PPI </a:t>
            </a:r>
            <a:r>
              <a:rPr lang="it-IT" altLang="it-IT" sz="4000" dirty="0" err="1">
                <a:solidFill>
                  <a:srgbClr val="000000"/>
                </a:solidFill>
                <a:latin typeface="Arial" pitchFamily="34" charset="0"/>
                <a:cs typeface="Arial" pitchFamily="34" charset="0"/>
              </a:rPr>
              <a:t>deficits</a:t>
            </a:r>
            <a:r>
              <a:rPr lang="it-IT" altLang="it-IT" sz="4000" dirty="0">
                <a:solidFill>
                  <a:srgbClr val="000000"/>
                </a:solidFill>
                <a:latin typeface="Arial" pitchFamily="34" charset="0"/>
                <a:cs typeface="Arial" pitchFamily="34" charset="0"/>
              </a:rPr>
              <a:t> are </a:t>
            </a:r>
            <a:r>
              <a:rPr lang="it-IT" altLang="it-IT" sz="4000" dirty="0" err="1">
                <a:solidFill>
                  <a:srgbClr val="000000"/>
                </a:solidFill>
                <a:latin typeface="Arial" pitchFamily="34" charset="0"/>
                <a:cs typeface="Arial" pitchFamily="34" charset="0"/>
              </a:rPr>
              <a:t>not</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specific</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they</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occur</a:t>
            </a:r>
            <a:r>
              <a:rPr lang="it-IT" altLang="it-IT" sz="4000" dirty="0">
                <a:solidFill>
                  <a:srgbClr val="000000"/>
                </a:solidFill>
                <a:latin typeface="Arial" pitchFamily="34" charset="0"/>
                <a:cs typeface="Arial" pitchFamily="34" charset="0"/>
              </a:rPr>
              <a:t> in </a:t>
            </a:r>
            <a:r>
              <a:rPr lang="it-IT" altLang="it-IT" sz="4000" dirty="0" err="1">
                <a:solidFill>
                  <a:srgbClr val="000000"/>
                </a:solidFill>
                <a:latin typeface="Arial" pitchFamily="34" charset="0"/>
                <a:cs typeface="Arial" pitchFamily="34" charset="0"/>
              </a:rPr>
              <a:t>other</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conditions</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including</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Alzheimer’s</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disease</a:t>
            </a:r>
            <a:r>
              <a:rPr lang="it-IT" altLang="it-IT" sz="4000" dirty="0">
                <a:solidFill>
                  <a:srgbClr val="000000"/>
                </a:solidFill>
                <a:latin typeface="Arial" pitchFamily="34" charset="0"/>
                <a:cs typeface="Arial" pitchFamily="34" charset="0"/>
              </a:rPr>
              <a:t>.</a:t>
            </a:r>
          </a:p>
          <a:p>
            <a:pPr algn="ctr" eaLnBrk="1" fontAlgn="base" hangingPunct="1">
              <a:spcBef>
                <a:spcPct val="0"/>
              </a:spcBef>
              <a:spcAft>
                <a:spcPct val="0"/>
              </a:spcAft>
              <a:buFontTx/>
              <a:buNone/>
            </a:pPr>
            <a:endParaRPr lang="it-IT" altLang="it-IT" sz="40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4112282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44624"/>
            <a:ext cx="9144000" cy="8894743"/>
          </a:xfrm>
          <a:prstGeom prst="rect">
            <a:avLst/>
          </a:prstGeom>
          <a:noFill/>
        </p:spPr>
        <p:txBody>
          <a:bodyPr wrap="square" rtlCol="0">
            <a:spAutoFit/>
          </a:bodyPr>
          <a:lstStyle/>
          <a:p>
            <a:pPr algn="ctr"/>
            <a:r>
              <a:rPr lang="it-IT" sz="4000" dirty="0" smtClean="0"/>
              <a:t>Esempio: Modelli animali del funzionamento dei </a:t>
            </a:r>
            <a:r>
              <a:rPr lang="it-IT" sz="4000" b="1" dirty="0" smtClean="0"/>
              <a:t>circuiti della corteccia visiva </a:t>
            </a:r>
            <a:r>
              <a:rPr lang="it-IT" sz="4000" dirty="0" smtClean="0"/>
              <a:t>alla base della </a:t>
            </a:r>
            <a:r>
              <a:rPr lang="it-IT" sz="4000" b="1" dirty="0" smtClean="0"/>
              <a:t>percezione visiva</a:t>
            </a:r>
          </a:p>
          <a:p>
            <a:pPr algn="ctr"/>
            <a:endParaRPr lang="it-IT" sz="4000" dirty="0"/>
          </a:p>
          <a:p>
            <a:pPr algn="ctr"/>
            <a:r>
              <a:rPr lang="it-IT" sz="4000" dirty="0" smtClean="0"/>
              <a:t>Percezione del colore (primati)</a:t>
            </a:r>
          </a:p>
          <a:p>
            <a:pPr algn="ctr"/>
            <a:endParaRPr lang="it-IT" sz="1200" dirty="0" smtClean="0"/>
          </a:p>
          <a:p>
            <a:pPr algn="ctr"/>
            <a:r>
              <a:rPr lang="it-IT" sz="4000" dirty="0" smtClean="0"/>
              <a:t>Percezione del contrasto chiaro/scuro (mammiferi (per la retina anche vertebrati))</a:t>
            </a:r>
          </a:p>
          <a:p>
            <a:pPr algn="ctr"/>
            <a:endParaRPr lang="it-IT" sz="4000" dirty="0" smtClean="0"/>
          </a:p>
          <a:p>
            <a:pPr algn="ctr"/>
            <a:endParaRPr lang="it-IT" sz="4000" dirty="0" smtClean="0"/>
          </a:p>
          <a:p>
            <a:pPr algn="ctr"/>
            <a:endParaRPr lang="it-IT" sz="4000" dirty="0"/>
          </a:p>
          <a:p>
            <a:pPr algn="ctr"/>
            <a:endParaRPr lang="it-IT" sz="4000" dirty="0" smtClean="0"/>
          </a:p>
          <a:p>
            <a:pPr algn="ctr"/>
            <a:endParaRPr lang="it-IT" sz="4000" dirty="0"/>
          </a:p>
          <a:p>
            <a:pPr algn="ctr"/>
            <a:endParaRPr lang="it-IT" sz="4000" dirty="0"/>
          </a:p>
        </p:txBody>
      </p:sp>
    </p:spTree>
    <p:extLst>
      <p:ext uri="{BB962C8B-B14F-4D97-AF65-F5344CB8AC3E}">
        <p14:creationId xmlns:p14="http://schemas.microsoft.com/office/powerpoint/2010/main" val="20184627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ChangeArrowheads="1"/>
          </p:cNvSpPr>
          <p:nvPr/>
        </p:nvSpPr>
        <p:spPr bwMode="auto">
          <a:xfrm>
            <a:off x="-16462" y="1556792"/>
            <a:ext cx="91440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4000" b="1" dirty="0" err="1" smtClean="0">
                <a:solidFill>
                  <a:srgbClr val="000000"/>
                </a:solidFill>
                <a:latin typeface="Arial" pitchFamily="34" charset="0"/>
                <a:cs typeface="Arial" pitchFamily="34" charset="0"/>
              </a:rPr>
              <a:t>Thus</a:t>
            </a:r>
            <a:r>
              <a:rPr lang="it-IT" altLang="it-IT" sz="4000" b="1" dirty="0">
                <a:solidFill>
                  <a:srgbClr val="000000"/>
                </a:solidFill>
                <a:latin typeface="Arial" pitchFamily="34" charset="0"/>
                <a:cs typeface="Arial" pitchFamily="34" charset="0"/>
              </a:rPr>
              <a:t>, PPI can </a:t>
            </a:r>
            <a:r>
              <a:rPr lang="it-IT" altLang="it-IT" sz="4000" b="1" dirty="0" err="1">
                <a:solidFill>
                  <a:srgbClr val="000000"/>
                </a:solidFill>
                <a:latin typeface="Arial" pitchFamily="34" charset="0"/>
                <a:cs typeface="Arial" pitchFamily="34" charset="0"/>
              </a:rPr>
              <a:t>contribute</a:t>
            </a:r>
            <a:r>
              <a:rPr lang="it-IT" altLang="it-IT" sz="4000" b="1" dirty="0">
                <a:solidFill>
                  <a:srgbClr val="000000"/>
                </a:solidFill>
                <a:latin typeface="Arial" pitchFamily="34" charset="0"/>
                <a:cs typeface="Arial" pitchFamily="34" charset="0"/>
              </a:rPr>
              <a:t> to establishment of face </a:t>
            </a:r>
            <a:r>
              <a:rPr lang="it-IT" altLang="it-IT" sz="4000" b="1" dirty="0" err="1">
                <a:solidFill>
                  <a:srgbClr val="000000"/>
                </a:solidFill>
                <a:latin typeface="Arial" pitchFamily="34" charset="0"/>
                <a:cs typeface="Arial" pitchFamily="34" charset="0"/>
              </a:rPr>
              <a:t>validity</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but</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does</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not</a:t>
            </a:r>
            <a:r>
              <a:rPr lang="it-IT" altLang="it-IT" sz="4000" b="1" dirty="0">
                <a:solidFill>
                  <a:srgbClr val="000000"/>
                </a:solidFill>
                <a:latin typeface="Arial" pitchFamily="34" charset="0"/>
                <a:cs typeface="Arial" pitchFamily="34" charset="0"/>
              </a:rPr>
              <a:t>, by </a:t>
            </a:r>
            <a:r>
              <a:rPr lang="it-IT" altLang="it-IT" sz="4000" b="1" dirty="0" err="1">
                <a:solidFill>
                  <a:srgbClr val="000000"/>
                </a:solidFill>
                <a:latin typeface="Arial" pitchFamily="34" charset="0"/>
                <a:cs typeface="Arial" pitchFamily="34" charset="0"/>
              </a:rPr>
              <a:t>itself</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make</a:t>
            </a:r>
            <a:r>
              <a:rPr lang="it-IT" altLang="it-IT" sz="4000" b="1" dirty="0">
                <a:solidFill>
                  <a:srgbClr val="000000"/>
                </a:solidFill>
                <a:latin typeface="Arial" pitchFamily="34" charset="0"/>
                <a:cs typeface="Arial" pitchFamily="34" charset="0"/>
              </a:rPr>
              <a:t> the case.</a:t>
            </a:r>
          </a:p>
        </p:txBody>
      </p:sp>
    </p:spTree>
    <p:extLst>
      <p:ext uri="{BB962C8B-B14F-4D97-AF65-F5344CB8AC3E}">
        <p14:creationId xmlns:p14="http://schemas.microsoft.com/office/powerpoint/2010/main" val="40210127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Text Box 2"/>
          <p:cNvSpPr txBox="1">
            <a:spLocks noChangeArrowheads="1"/>
          </p:cNvSpPr>
          <p:nvPr/>
        </p:nvSpPr>
        <p:spPr bwMode="auto">
          <a:xfrm>
            <a:off x="6084888" y="187325"/>
            <a:ext cx="29908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2400" b="1">
                <a:solidFill>
                  <a:srgbClr val="000000"/>
                </a:solidFill>
                <a:latin typeface="Arial" pitchFamily="34" charset="0"/>
                <a:cs typeface="Arial" pitchFamily="34" charset="0"/>
              </a:rPr>
              <a:t>Prepulse inhibition</a:t>
            </a:r>
          </a:p>
          <a:p>
            <a:pPr algn="ctr" eaLnBrk="1" fontAlgn="base" hangingPunct="1">
              <a:spcBef>
                <a:spcPct val="0"/>
              </a:spcBef>
              <a:spcAft>
                <a:spcPct val="0"/>
              </a:spcAft>
              <a:buFontTx/>
              <a:buNone/>
            </a:pPr>
            <a:r>
              <a:rPr lang="it-IT" altLang="it-IT" sz="2400" b="1">
                <a:solidFill>
                  <a:srgbClr val="000000"/>
                </a:solidFill>
                <a:latin typeface="Arial" pitchFamily="34" charset="0"/>
                <a:cs typeface="Arial" pitchFamily="34" charset="0"/>
              </a:rPr>
              <a:t>(PPI)</a:t>
            </a:r>
          </a:p>
        </p:txBody>
      </p:sp>
      <p:pic>
        <p:nvPicPr>
          <p:cNvPr id="1771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 y="0"/>
            <a:ext cx="5113338" cy="353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7156" name="Rectangle 4"/>
          <p:cNvSpPr>
            <a:spLocks noChangeArrowheads="1"/>
          </p:cNvSpPr>
          <p:nvPr/>
        </p:nvSpPr>
        <p:spPr bwMode="auto">
          <a:xfrm>
            <a:off x="0" y="3500438"/>
            <a:ext cx="9144000" cy="3662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1800" b="1">
                <a:solidFill>
                  <a:srgbClr val="000000"/>
                </a:solidFill>
                <a:latin typeface="Arial" pitchFamily="34" charset="0"/>
                <a:cs typeface="Arial" pitchFamily="34" charset="0"/>
              </a:rPr>
              <a:t>In the prepulse inhibition (PPI) procedure, the rodent is placed in a small chamber and exposed to a brief pulse of noise.  The test is used to assess the subject’s ability to "gate" or filter environmental information. In the acoustic (startle model) of sensorimotor gating, a weak acoustic stimulus (ie, the prepulse) decreases the reflexive flinching response (startle) produced by a second, more intense, stimulus (the pulse).  </a:t>
            </a:r>
          </a:p>
          <a:p>
            <a:pPr algn="ctr" eaLnBrk="1" fontAlgn="base" hangingPunct="1">
              <a:spcBef>
                <a:spcPct val="0"/>
              </a:spcBef>
              <a:spcAft>
                <a:spcPct val="0"/>
              </a:spcAft>
              <a:buFontTx/>
              <a:buNone/>
            </a:pPr>
            <a:r>
              <a:rPr lang="it-IT" altLang="it-IT" sz="1800" b="1">
                <a:solidFill>
                  <a:srgbClr val="000000"/>
                </a:solidFill>
                <a:latin typeface="Arial" pitchFamily="34" charset="0"/>
                <a:cs typeface="Arial" pitchFamily="34" charset="0"/>
              </a:rPr>
              <a:t>Prepulse inhibition is a cross-species phenomenon (ie, it is present in mammals ranging from mice to humans), yet it is relatively absent among schizophrenic patients and, more recently discovered, among patients with Alzheimer’s disease.  The reduced ability to filter out irrelevant auditory stimulation is a characteristic thought to contribute to certain manifestations of these conditions including inattention, distractibility, and cognitive deficits.  </a:t>
            </a:r>
          </a:p>
          <a:p>
            <a:pPr algn="ctr" fontAlgn="base">
              <a:spcBef>
                <a:spcPct val="0"/>
              </a:spcBef>
              <a:spcAft>
                <a:spcPct val="0"/>
              </a:spcAft>
              <a:buFontTx/>
              <a:buNone/>
            </a:pPr>
            <a:endParaRPr lang="it-IT" altLang="it-IT" sz="1800">
              <a:solidFill>
                <a:srgbClr val="000000"/>
              </a:solidFill>
              <a:latin typeface="Arial" pitchFamily="34" charset="0"/>
              <a:cs typeface="Arial" pitchFamily="34" charset="0"/>
            </a:endParaRPr>
          </a:p>
        </p:txBody>
      </p:sp>
      <p:pic>
        <p:nvPicPr>
          <p:cNvPr id="17715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1285875"/>
            <a:ext cx="2857500"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29083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ChangeArrowheads="1"/>
          </p:cNvSpPr>
          <p:nvPr/>
        </p:nvSpPr>
        <p:spPr bwMode="auto">
          <a:xfrm>
            <a:off x="0" y="-2708"/>
            <a:ext cx="9144000" cy="6863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sz="4000" b="1" dirty="0" err="1">
                <a:solidFill>
                  <a:srgbClr val="000000"/>
                </a:solidFill>
                <a:latin typeface="Arial" pitchFamily="34" charset="0"/>
                <a:cs typeface="Arial" pitchFamily="34" charset="0"/>
              </a:rPr>
              <a:t>Deficits</a:t>
            </a:r>
            <a:r>
              <a:rPr lang="it-IT" altLang="it-IT" sz="4000" b="1" dirty="0">
                <a:solidFill>
                  <a:srgbClr val="000000"/>
                </a:solidFill>
                <a:latin typeface="Arial" pitchFamily="34" charset="0"/>
                <a:cs typeface="Arial" pitchFamily="34" charset="0"/>
              </a:rPr>
              <a:t> of </a:t>
            </a:r>
            <a:r>
              <a:rPr lang="it-IT" altLang="it-IT" sz="4000" b="1" dirty="0" err="1">
                <a:solidFill>
                  <a:srgbClr val="000000"/>
                </a:solidFill>
                <a:latin typeface="Arial" pitchFamily="34" charset="0"/>
                <a:cs typeface="Arial" pitchFamily="34" charset="0"/>
              </a:rPr>
              <a:t>prepulse</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inhibition</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manifest</a:t>
            </a:r>
            <a:r>
              <a:rPr lang="it-IT" altLang="it-IT" sz="4000" b="1" dirty="0">
                <a:solidFill>
                  <a:srgbClr val="000000"/>
                </a:solidFill>
                <a:latin typeface="Arial" pitchFamily="34" charset="0"/>
                <a:cs typeface="Arial" pitchFamily="34" charset="0"/>
              </a:rPr>
              <a:t> in the </a:t>
            </a:r>
            <a:r>
              <a:rPr lang="it-IT" altLang="it-IT" sz="4000" b="1" dirty="0" err="1">
                <a:solidFill>
                  <a:srgbClr val="000000"/>
                </a:solidFill>
                <a:latin typeface="Arial" pitchFamily="34" charset="0"/>
                <a:cs typeface="Arial" pitchFamily="34" charset="0"/>
              </a:rPr>
              <a:t>inability</a:t>
            </a:r>
            <a:r>
              <a:rPr lang="it-IT" altLang="it-IT" sz="4000" b="1" dirty="0">
                <a:solidFill>
                  <a:srgbClr val="000000"/>
                </a:solidFill>
                <a:latin typeface="Arial" pitchFamily="34" charset="0"/>
                <a:cs typeface="Arial" pitchFamily="34" charset="0"/>
              </a:rPr>
              <a:t> to </a:t>
            </a:r>
            <a:r>
              <a:rPr lang="it-IT" altLang="it-IT" sz="4000" b="1" dirty="0" err="1">
                <a:solidFill>
                  <a:srgbClr val="000000"/>
                </a:solidFill>
                <a:latin typeface="Arial" pitchFamily="34" charset="0"/>
                <a:cs typeface="Arial" pitchFamily="34" charset="0"/>
              </a:rPr>
              <a:t>filter</a:t>
            </a:r>
            <a:r>
              <a:rPr lang="it-IT" altLang="it-IT" sz="4000" b="1" dirty="0">
                <a:solidFill>
                  <a:srgbClr val="000000"/>
                </a:solidFill>
                <a:latin typeface="Arial" pitchFamily="34" charset="0"/>
                <a:cs typeface="Arial" pitchFamily="34" charset="0"/>
              </a:rPr>
              <a:t> out the </a:t>
            </a:r>
            <a:r>
              <a:rPr lang="it-IT" altLang="it-IT" sz="4000" b="1" dirty="0" err="1">
                <a:solidFill>
                  <a:srgbClr val="000000"/>
                </a:solidFill>
                <a:latin typeface="Arial" pitchFamily="34" charset="0"/>
                <a:cs typeface="Arial" pitchFamily="34" charset="0"/>
              </a:rPr>
              <a:t>unnecessary</a:t>
            </a:r>
            <a:r>
              <a:rPr lang="it-IT" altLang="it-IT" sz="4000" b="1" dirty="0">
                <a:solidFill>
                  <a:srgbClr val="000000"/>
                </a:solidFill>
                <a:latin typeface="Arial" pitchFamily="34" charset="0"/>
                <a:cs typeface="Arial" pitchFamily="34" charset="0"/>
              </a:rPr>
              <a:t> information; </a:t>
            </a:r>
            <a:r>
              <a:rPr lang="it-IT" altLang="it-IT" sz="4000" b="1" dirty="0" err="1">
                <a:solidFill>
                  <a:srgbClr val="000000"/>
                </a:solidFill>
                <a:latin typeface="Arial" pitchFamily="34" charset="0"/>
                <a:cs typeface="Arial" pitchFamily="34" charset="0"/>
              </a:rPr>
              <a:t>they</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have</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been</a:t>
            </a:r>
            <a:r>
              <a:rPr lang="it-IT" altLang="it-IT" sz="4000" b="1" dirty="0">
                <a:solidFill>
                  <a:srgbClr val="000000"/>
                </a:solidFill>
                <a:latin typeface="Arial" pitchFamily="34" charset="0"/>
                <a:cs typeface="Arial" pitchFamily="34" charset="0"/>
              </a:rPr>
              <a:t> </a:t>
            </a:r>
            <a:r>
              <a:rPr lang="it-IT" altLang="it-IT" sz="4000" b="1" dirty="0" err="1">
                <a:solidFill>
                  <a:srgbClr val="000000"/>
                </a:solidFill>
                <a:latin typeface="Arial" pitchFamily="34" charset="0"/>
                <a:cs typeface="Arial" pitchFamily="34" charset="0"/>
              </a:rPr>
              <a:t>linked</a:t>
            </a:r>
            <a:r>
              <a:rPr lang="it-IT" altLang="it-IT" sz="4000" b="1" dirty="0">
                <a:solidFill>
                  <a:srgbClr val="000000"/>
                </a:solidFill>
                <a:latin typeface="Arial" pitchFamily="34" charset="0"/>
                <a:cs typeface="Arial" pitchFamily="34" charset="0"/>
              </a:rPr>
              <a:t> to </a:t>
            </a:r>
            <a:r>
              <a:rPr lang="it-IT" altLang="it-IT" sz="4000" b="1" dirty="0" err="1">
                <a:solidFill>
                  <a:srgbClr val="000000"/>
                </a:solidFill>
                <a:latin typeface="Arial" pitchFamily="34" charset="0"/>
                <a:cs typeface="Arial" pitchFamily="34" charset="0"/>
              </a:rPr>
              <a:t>abnormalities</a:t>
            </a:r>
            <a:r>
              <a:rPr lang="it-IT" altLang="it-IT" sz="4000" b="1" dirty="0">
                <a:solidFill>
                  <a:srgbClr val="000000"/>
                </a:solidFill>
                <a:latin typeface="Arial" pitchFamily="34" charset="0"/>
                <a:cs typeface="Arial" pitchFamily="34" charset="0"/>
              </a:rPr>
              <a:t> of </a:t>
            </a:r>
            <a:r>
              <a:rPr lang="it-IT" altLang="it-IT" sz="4000" b="1" u="sng" dirty="0" err="1">
                <a:solidFill>
                  <a:srgbClr val="000000"/>
                </a:solidFill>
                <a:latin typeface="Arial" pitchFamily="34" charset="0"/>
                <a:cs typeface="Arial" pitchFamily="34" charset="0"/>
              </a:rPr>
              <a:t>sensorimotor</a:t>
            </a:r>
            <a:r>
              <a:rPr lang="it-IT" altLang="it-IT" sz="4000" b="1" u="sng" dirty="0">
                <a:solidFill>
                  <a:srgbClr val="000000"/>
                </a:solidFill>
                <a:latin typeface="Arial" pitchFamily="34" charset="0"/>
                <a:cs typeface="Arial" pitchFamily="34" charset="0"/>
              </a:rPr>
              <a:t> </a:t>
            </a:r>
            <a:r>
              <a:rPr lang="it-IT" altLang="it-IT" sz="4000" b="1" u="sng" dirty="0" err="1">
                <a:solidFill>
                  <a:srgbClr val="000000"/>
                </a:solidFill>
                <a:latin typeface="Arial" pitchFamily="34" charset="0"/>
                <a:cs typeface="Arial" pitchFamily="34" charset="0"/>
              </a:rPr>
              <a:t>gating</a:t>
            </a:r>
            <a:r>
              <a:rPr lang="it-IT" altLang="it-IT" sz="4000" b="1" dirty="0">
                <a:solidFill>
                  <a:srgbClr val="000000"/>
                </a:solidFill>
                <a:latin typeface="Arial" pitchFamily="34" charset="0"/>
                <a:cs typeface="Arial" pitchFamily="34" charset="0"/>
              </a:rPr>
              <a:t>.</a:t>
            </a:r>
          </a:p>
          <a:p>
            <a:pPr algn="ctr" eaLnBrk="1" fontAlgn="base" hangingPunct="1">
              <a:spcBef>
                <a:spcPct val="0"/>
              </a:spcBef>
              <a:spcAft>
                <a:spcPct val="0"/>
              </a:spcAft>
              <a:buFontTx/>
              <a:buNone/>
            </a:pPr>
            <a:endParaRPr lang="it-IT" altLang="it-IT" sz="4000" dirty="0" smtClean="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sz="4000" dirty="0" err="1" smtClean="0">
                <a:solidFill>
                  <a:srgbClr val="000000"/>
                </a:solidFill>
                <a:latin typeface="Arial" pitchFamily="34" charset="0"/>
                <a:cs typeface="Arial" pitchFamily="34" charset="0"/>
              </a:rPr>
              <a:t>Pulse</a:t>
            </a:r>
            <a:r>
              <a:rPr lang="it-IT" altLang="it-IT" sz="4000" dirty="0" smtClean="0">
                <a:solidFill>
                  <a:srgbClr val="000000"/>
                </a:solidFill>
                <a:latin typeface="Arial" pitchFamily="34" charset="0"/>
                <a:cs typeface="Arial" pitchFamily="34" charset="0"/>
              </a:rPr>
              <a:t>-alone </a:t>
            </a:r>
            <a:r>
              <a:rPr lang="it-IT" altLang="it-IT" sz="4000" dirty="0" err="1">
                <a:solidFill>
                  <a:srgbClr val="000000"/>
                </a:solidFill>
                <a:latin typeface="Arial" pitchFamily="34" charset="0"/>
                <a:cs typeface="Arial" pitchFamily="34" charset="0"/>
              </a:rPr>
              <a:t>results</a:t>
            </a:r>
            <a:r>
              <a:rPr lang="it-IT" altLang="it-IT" sz="4000" dirty="0">
                <a:solidFill>
                  <a:srgbClr val="000000"/>
                </a:solidFill>
                <a:latin typeface="Arial" pitchFamily="34" charset="0"/>
                <a:cs typeface="Arial" pitchFamily="34" charset="0"/>
              </a:rPr>
              <a:t> are </a:t>
            </a:r>
            <a:r>
              <a:rPr lang="it-IT" altLang="it-IT" sz="4000" dirty="0" err="1">
                <a:solidFill>
                  <a:srgbClr val="000000"/>
                </a:solidFill>
                <a:latin typeface="Arial" pitchFamily="34" charset="0"/>
                <a:cs typeface="Arial" pitchFamily="34" charset="0"/>
              </a:rPr>
              <a:t>compared</a:t>
            </a:r>
            <a:r>
              <a:rPr lang="it-IT" altLang="it-IT" sz="4000" dirty="0">
                <a:solidFill>
                  <a:srgbClr val="000000"/>
                </a:solidFill>
                <a:latin typeface="Arial" pitchFamily="34" charset="0"/>
                <a:cs typeface="Arial" pitchFamily="34" charset="0"/>
              </a:rPr>
              <a:t> to </a:t>
            </a:r>
            <a:r>
              <a:rPr lang="it-IT" altLang="it-IT" sz="4000" dirty="0" err="1">
                <a:solidFill>
                  <a:srgbClr val="000000"/>
                </a:solidFill>
                <a:latin typeface="Arial" pitchFamily="34" charset="0"/>
                <a:cs typeface="Arial" pitchFamily="34" charset="0"/>
              </a:rPr>
              <a:t>prepulse</a:t>
            </a:r>
            <a:r>
              <a:rPr lang="it-IT" altLang="it-IT" sz="4000" dirty="0">
                <a:solidFill>
                  <a:srgbClr val="000000"/>
                </a:solidFill>
                <a:latin typeface="Arial" pitchFamily="34" charset="0"/>
                <a:cs typeface="Arial" pitchFamily="34" charset="0"/>
              </a:rPr>
              <a:t>-plus-</a:t>
            </a:r>
            <a:r>
              <a:rPr lang="it-IT" altLang="it-IT" sz="4000" dirty="0" err="1">
                <a:solidFill>
                  <a:srgbClr val="000000"/>
                </a:solidFill>
                <a:latin typeface="Arial" pitchFamily="34" charset="0"/>
                <a:cs typeface="Arial" pitchFamily="34" charset="0"/>
              </a:rPr>
              <a:t>pulse</a:t>
            </a:r>
            <a:r>
              <a:rPr lang="it-IT" altLang="it-IT" sz="4000" dirty="0">
                <a:solidFill>
                  <a:srgbClr val="000000"/>
                </a:solidFill>
                <a:latin typeface="Arial" pitchFamily="34" charset="0"/>
                <a:cs typeface="Arial" pitchFamily="34" charset="0"/>
              </a:rPr>
              <a:t>, and the </a:t>
            </a:r>
            <a:r>
              <a:rPr lang="it-IT" altLang="it-IT" sz="4000" dirty="0" err="1">
                <a:solidFill>
                  <a:srgbClr val="000000"/>
                </a:solidFill>
                <a:latin typeface="Arial" pitchFamily="34" charset="0"/>
                <a:cs typeface="Arial" pitchFamily="34" charset="0"/>
              </a:rPr>
              <a:t>percentage</a:t>
            </a:r>
            <a:r>
              <a:rPr lang="it-IT" altLang="it-IT" sz="4000" dirty="0">
                <a:solidFill>
                  <a:srgbClr val="000000"/>
                </a:solidFill>
                <a:latin typeface="Arial" pitchFamily="34" charset="0"/>
                <a:cs typeface="Arial" pitchFamily="34" charset="0"/>
              </a:rPr>
              <a:t> of the </a:t>
            </a:r>
            <a:r>
              <a:rPr lang="it-IT" altLang="it-IT" sz="4000" dirty="0" err="1">
                <a:solidFill>
                  <a:srgbClr val="000000"/>
                </a:solidFill>
                <a:latin typeface="Arial" pitchFamily="34" charset="0"/>
                <a:cs typeface="Arial" pitchFamily="34" charset="0"/>
              </a:rPr>
              <a:t>reduction</a:t>
            </a:r>
            <a:r>
              <a:rPr lang="it-IT" altLang="it-IT" sz="4000" dirty="0">
                <a:solidFill>
                  <a:srgbClr val="000000"/>
                </a:solidFill>
                <a:latin typeface="Arial" pitchFamily="34" charset="0"/>
                <a:cs typeface="Arial" pitchFamily="34" charset="0"/>
              </a:rPr>
              <a:t> in the </a:t>
            </a:r>
            <a:r>
              <a:rPr lang="it-IT" altLang="it-IT" sz="4000" dirty="0" err="1">
                <a:solidFill>
                  <a:srgbClr val="000000"/>
                </a:solidFill>
                <a:latin typeface="Arial" pitchFamily="34" charset="0"/>
                <a:cs typeface="Arial" pitchFamily="34" charset="0"/>
              </a:rPr>
              <a:t>startle</a:t>
            </a:r>
            <a:r>
              <a:rPr lang="it-IT" altLang="it-IT" sz="4000" dirty="0">
                <a:solidFill>
                  <a:srgbClr val="000000"/>
                </a:solidFill>
                <a:latin typeface="Arial" pitchFamily="34" charset="0"/>
                <a:cs typeface="Arial" pitchFamily="34" charset="0"/>
              </a:rPr>
              <a:t> reflex </a:t>
            </a:r>
            <a:r>
              <a:rPr lang="it-IT" altLang="it-IT" sz="4000" dirty="0" err="1">
                <a:solidFill>
                  <a:srgbClr val="000000"/>
                </a:solidFill>
                <a:latin typeface="Arial" pitchFamily="34" charset="0"/>
                <a:cs typeface="Arial" pitchFamily="34" charset="0"/>
              </a:rPr>
              <a:t>represents</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prepulse</a:t>
            </a:r>
            <a:r>
              <a:rPr lang="it-IT" altLang="it-IT" sz="4000" dirty="0">
                <a:solidFill>
                  <a:srgbClr val="000000"/>
                </a:solidFill>
                <a:latin typeface="Arial" pitchFamily="34" charset="0"/>
                <a:cs typeface="Arial" pitchFamily="34" charset="0"/>
              </a:rPr>
              <a:t> </a:t>
            </a:r>
            <a:r>
              <a:rPr lang="it-IT" altLang="it-IT" sz="4000" dirty="0" err="1">
                <a:solidFill>
                  <a:srgbClr val="000000"/>
                </a:solidFill>
                <a:latin typeface="Arial" pitchFamily="34" charset="0"/>
                <a:cs typeface="Arial" pitchFamily="34" charset="0"/>
              </a:rPr>
              <a:t>inhibition</a:t>
            </a:r>
            <a:r>
              <a:rPr lang="it-IT" altLang="it-IT" sz="4000" dirty="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27040141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1196752"/>
            <a:ext cx="9144000" cy="3785652"/>
          </a:xfrm>
          <a:prstGeom prst="rect">
            <a:avLst/>
          </a:prstGeom>
          <a:noFill/>
        </p:spPr>
        <p:txBody>
          <a:bodyPr wrap="square" rtlCol="0">
            <a:spAutoFit/>
          </a:bodyPr>
          <a:lstStyle/>
          <a:p>
            <a:pPr algn="ctr"/>
            <a:r>
              <a:rPr lang="it-IT" sz="4000" dirty="0" smtClean="0">
                <a:latin typeface="Arial" panose="020B0604020202020204" pitchFamily="34" charset="0"/>
                <a:cs typeface="Arial" panose="020B0604020202020204" pitchFamily="34" charset="0"/>
              </a:rPr>
              <a:t>La presenza di deficit nel PPI test NON fa si che un modello animale sia un modello di schizofrenia (può contribuire alla face </a:t>
            </a:r>
            <a:r>
              <a:rPr lang="it-IT" sz="4000" dirty="0" err="1" smtClean="0">
                <a:latin typeface="Arial" panose="020B0604020202020204" pitchFamily="34" charset="0"/>
                <a:cs typeface="Arial" panose="020B0604020202020204" pitchFamily="34" charset="0"/>
              </a:rPr>
              <a:t>validity</a:t>
            </a:r>
            <a:r>
              <a:rPr lang="it-IT" sz="4000" dirty="0" smtClean="0">
                <a:latin typeface="Arial" panose="020B0604020202020204" pitchFamily="34" charset="0"/>
                <a:cs typeface="Arial" panose="020B0604020202020204" pitchFamily="34" charset="0"/>
              </a:rPr>
              <a:t>). Va inoltre considerato COME è stato ottenuto (</a:t>
            </a:r>
            <a:r>
              <a:rPr lang="it-IT" sz="4000" dirty="0" err="1" smtClean="0">
                <a:latin typeface="Arial" panose="020B0604020202020204" pitchFamily="34" charset="0"/>
                <a:cs typeface="Arial" panose="020B0604020202020204" pitchFamily="34" charset="0"/>
              </a:rPr>
              <a:t>construct</a:t>
            </a:r>
            <a:r>
              <a:rPr lang="it-IT" sz="4000" dirty="0" smtClean="0">
                <a:latin typeface="Arial" panose="020B0604020202020204" pitchFamily="34" charset="0"/>
                <a:cs typeface="Arial" panose="020B0604020202020204" pitchFamily="34" charset="0"/>
              </a:rPr>
              <a:t> </a:t>
            </a:r>
            <a:r>
              <a:rPr lang="it-IT" sz="4000" dirty="0" err="1" smtClean="0">
                <a:latin typeface="Arial" panose="020B0604020202020204" pitchFamily="34" charset="0"/>
                <a:cs typeface="Arial" panose="020B0604020202020204" pitchFamily="34" charset="0"/>
              </a:rPr>
              <a:t>validity</a:t>
            </a:r>
            <a:r>
              <a:rPr lang="it-IT" sz="4000" dirty="0" smtClean="0">
                <a:latin typeface="Arial" panose="020B0604020202020204" pitchFamily="34" charset="0"/>
                <a:cs typeface="Arial" panose="020B0604020202020204" pitchFamily="34" charset="0"/>
              </a:rPr>
              <a:t>).</a:t>
            </a:r>
            <a:endParaRPr lang="it-IT"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06321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ChangeArrowheads="1"/>
          </p:cNvSpPr>
          <p:nvPr/>
        </p:nvSpPr>
        <p:spPr bwMode="auto">
          <a:xfrm>
            <a:off x="-14289" y="41429"/>
            <a:ext cx="9144001" cy="680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dirty="0">
                <a:solidFill>
                  <a:srgbClr val="000000"/>
                </a:solidFill>
                <a:latin typeface="Arial" pitchFamily="34" charset="0"/>
                <a:cs typeface="Arial" pitchFamily="34" charset="0"/>
              </a:rPr>
              <a:t>In </a:t>
            </a:r>
            <a:r>
              <a:rPr lang="it-IT" altLang="it-IT" dirty="0" smtClean="0">
                <a:solidFill>
                  <a:srgbClr val="000000"/>
                </a:solidFill>
                <a:latin typeface="Arial" pitchFamily="34" charset="0"/>
                <a:cs typeface="Arial" pitchFamily="34" charset="0"/>
              </a:rPr>
              <a:t>totale:</a:t>
            </a:r>
            <a:endParaRPr lang="it-IT" altLang="it-IT"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endParaRPr lang="it-IT" altLang="it-IT"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dirty="0" smtClean="0">
                <a:solidFill>
                  <a:srgbClr val="000000"/>
                </a:solidFill>
                <a:latin typeface="Arial" pitchFamily="34" charset="0"/>
                <a:cs typeface="Arial" pitchFamily="34" charset="0"/>
              </a:rPr>
              <a:t>Un buon modello animale deve:</a:t>
            </a:r>
            <a:endParaRPr lang="it-IT" altLang="it-IT"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endParaRPr lang="it-IT" altLang="it-IT" sz="12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dirty="0" smtClean="0">
                <a:solidFill>
                  <a:srgbClr val="000000"/>
                </a:solidFill>
                <a:latin typeface="Arial" pitchFamily="34" charset="0"/>
                <a:cs typeface="Arial" pitchFamily="34" charset="0"/>
              </a:rPr>
              <a:t>Incorporare comportamenti che caratterizzano la condizione umana</a:t>
            </a:r>
            <a:endParaRPr lang="it-IT" altLang="it-IT" sz="1000" dirty="0" smtClean="0">
              <a:solidFill>
                <a:srgbClr val="000000"/>
              </a:solidFill>
              <a:latin typeface="Arial" pitchFamily="34" charset="0"/>
              <a:cs typeface="Arial" pitchFamily="34" charset="0"/>
            </a:endParaRPr>
          </a:p>
          <a:p>
            <a:pPr algn="ctr" eaLnBrk="1" fontAlgn="base" hangingPunct="1">
              <a:spcBef>
                <a:spcPct val="0"/>
              </a:spcBef>
              <a:spcAft>
                <a:spcPct val="0"/>
              </a:spcAft>
              <a:buFontTx/>
              <a:buNone/>
            </a:pPr>
            <a:endParaRPr lang="it-IT" altLang="it-IT" sz="10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endParaRPr lang="it-IT" altLang="it-IT" sz="1000" dirty="0">
              <a:solidFill>
                <a:srgbClr val="000000"/>
              </a:solidFill>
              <a:latin typeface="Arial" pitchFamily="34" charset="0"/>
              <a:cs typeface="Arial" pitchFamily="34" charset="0"/>
            </a:endParaRPr>
          </a:p>
          <a:p>
            <a:pPr algn="ctr" eaLnBrk="1" fontAlgn="base" hangingPunct="1">
              <a:spcBef>
                <a:spcPct val="0"/>
              </a:spcBef>
              <a:spcAft>
                <a:spcPct val="0"/>
              </a:spcAft>
              <a:buNone/>
            </a:pPr>
            <a:r>
              <a:rPr lang="it-IT" altLang="it-IT" dirty="0" smtClean="0">
                <a:solidFill>
                  <a:srgbClr val="000000"/>
                </a:solidFill>
                <a:latin typeface="Arial" pitchFamily="34" charset="0"/>
                <a:cs typeface="Arial" pitchFamily="34" charset="0"/>
              </a:rPr>
              <a:t>Essere basati su fattori eziologici noti (o fortemente probabili)</a:t>
            </a:r>
            <a:r>
              <a:rPr lang="it-IT" altLang="it-IT" dirty="0">
                <a:solidFill>
                  <a:srgbClr val="000000"/>
                </a:solidFill>
                <a:latin typeface="Arial" pitchFamily="34" charset="0"/>
                <a:cs typeface="Arial" pitchFamily="34" charset="0"/>
              </a:rPr>
              <a:t> </a:t>
            </a:r>
            <a:endParaRPr lang="it-IT" altLang="it-IT" sz="1000" dirty="0" smtClean="0">
              <a:solidFill>
                <a:srgbClr val="000000"/>
              </a:solidFill>
              <a:latin typeface="Arial" pitchFamily="34" charset="0"/>
              <a:cs typeface="Arial" pitchFamily="34" charset="0"/>
            </a:endParaRPr>
          </a:p>
          <a:p>
            <a:pPr algn="ctr" eaLnBrk="1" fontAlgn="base" hangingPunct="1">
              <a:spcBef>
                <a:spcPct val="0"/>
              </a:spcBef>
              <a:spcAft>
                <a:spcPct val="0"/>
              </a:spcAft>
              <a:buNone/>
            </a:pPr>
            <a:endParaRPr lang="it-IT" altLang="it-IT" sz="1000" dirty="0">
              <a:solidFill>
                <a:srgbClr val="000000"/>
              </a:solidFill>
              <a:latin typeface="Arial" pitchFamily="34" charset="0"/>
              <a:cs typeface="Arial" pitchFamily="34" charset="0"/>
            </a:endParaRPr>
          </a:p>
          <a:p>
            <a:pPr algn="ctr" eaLnBrk="1" fontAlgn="base" hangingPunct="1">
              <a:spcBef>
                <a:spcPct val="0"/>
              </a:spcBef>
              <a:spcAft>
                <a:spcPct val="0"/>
              </a:spcAft>
              <a:buNone/>
            </a:pPr>
            <a:r>
              <a:rPr lang="it-IT" altLang="it-IT" dirty="0" smtClean="0">
                <a:solidFill>
                  <a:srgbClr val="000000"/>
                </a:solidFill>
                <a:latin typeface="Arial" pitchFamily="34" charset="0"/>
                <a:cs typeface="Arial" pitchFamily="34" charset="0"/>
              </a:rPr>
              <a:t>Essere </a:t>
            </a:r>
            <a:r>
              <a:rPr lang="it-IT" altLang="it-IT" dirty="0" err="1" smtClean="0">
                <a:solidFill>
                  <a:srgbClr val="000000"/>
                </a:solidFill>
                <a:latin typeface="Arial" pitchFamily="34" charset="0"/>
                <a:cs typeface="Arial" pitchFamily="34" charset="0"/>
              </a:rPr>
              <a:t>molecolarmente</a:t>
            </a:r>
            <a:r>
              <a:rPr lang="it-IT" altLang="it-IT" dirty="0" smtClean="0">
                <a:solidFill>
                  <a:srgbClr val="000000"/>
                </a:solidFill>
                <a:latin typeface="Arial" pitchFamily="34" charset="0"/>
                <a:cs typeface="Arial" pitchFamily="34" charset="0"/>
              </a:rPr>
              <a:t> congruenti con </a:t>
            </a:r>
            <a:r>
              <a:rPr lang="it-IT" altLang="it-IT" dirty="0" err="1" smtClean="0">
                <a:solidFill>
                  <a:srgbClr val="000000"/>
                </a:solidFill>
                <a:latin typeface="Arial" pitchFamily="34" charset="0"/>
                <a:cs typeface="Arial" pitchFamily="34" charset="0"/>
              </a:rPr>
              <a:t>biomarcatori</a:t>
            </a:r>
            <a:r>
              <a:rPr lang="it-IT" altLang="it-IT" dirty="0" smtClean="0">
                <a:solidFill>
                  <a:srgbClr val="000000"/>
                </a:solidFill>
                <a:latin typeface="Arial" pitchFamily="34" charset="0"/>
                <a:cs typeface="Arial" pitchFamily="34" charset="0"/>
              </a:rPr>
              <a:t> della malattia nell’uomo</a:t>
            </a:r>
            <a:endParaRPr lang="it-IT" altLang="it-IT" sz="10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endParaRPr lang="it-IT" altLang="it-IT" sz="1000"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dirty="0" smtClean="0">
                <a:solidFill>
                  <a:srgbClr val="000000"/>
                </a:solidFill>
                <a:latin typeface="Arial" pitchFamily="34" charset="0"/>
                <a:cs typeface="Arial" pitchFamily="34" charset="0"/>
              </a:rPr>
              <a:t>Rispondere in maniera prevedibile e con modalità di trattamento analoghe ai trattamenti clinici disponibili</a:t>
            </a:r>
            <a:endParaRPr lang="it-IT" altLang="it-IT" sz="10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9379504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748" y="404664"/>
            <a:ext cx="9129252" cy="6247864"/>
          </a:xfrm>
          <a:prstGeom prst="rect">
            <a:avLst/>
          </a:prstGeom>
          <a:noFill/>
        </p:spPr>
        <p:txBody>
          <a:bodyPr wrap="square" rtlCol="0">
            <a:spAutoFit/>
          </a:bodyPr>
          <a:lstStyle/>
          <a:p>
            <a:pPr algn="ctr"/>
            <a:r>
              <a:rPr lang="it-IT" sz="4000" dirty="0" smtClean="0"/>
              <a:t>Esempio: Modelli animali del funzionamento dei circuiti dell’ippocampo alla base della memoria spaziale</a:t>
            </a:r>
          </a:p>
          <a:p>
            <a:pPr algn="ctr"/>
            <a:endParaRPr lang="it-IT" sz="4000" dirty="0"/>
          </a:p>
          <a:p>
            <a:pPr algn="ctr"/>
            <a:r>
              <a:rPr lang="it-IT" sz="4000" dirty="0" smtClean="0"/>
              <a:t>Mammiferi (i modelli più usati sono i roditori che hanno portato alla scoperta delle </a:t>
            </a:r>
            <a:r>
              <a:rPr lang="it-IT" sz="4000" dirty="0" err="1" smtClean="0"/>
              <a:t>place</a:t>
            </a:r>
            <a:r>
              <a:rPr lang="it-IT" sz="4000" dirty="0" smtClean="0"/>
              <a:t> </a:t>
            </a:r>
            <a:r>
              <a:rPr lang="it-IT" sz="4000" dirty="0" err="1" smtClean="0"/>
              <a:t>cells</a:t>
            </a:r>
            <a:r>
              <a:rPr lang="it-IT" sz="4000" dirty="0" smtClean="0"/>
              <a:t>, </a:t>
            </a:r>
            <a:r>
              <a:rPr lang="it-IT" sz="4000" dirty="0" err="1" smtClean="0"/>
              <a:t>grid</a:t>
            </a:r>
            <a:r>
              <a:rPr lang="it-IT" sz="4000" dirty="0" smtClean="0"/>
              <a:t> </a:t>
            </a:r>
            <a:r>
              <a:rPr lang="it-IT" sz="4000" dirty="0" err="1" smtClean="0"/>
              <a:t>cells</a:t>
            </a:r>
            <a:r>
              <a:rPr lang="it-IT" sz="4000" dirty="0" smtClean="0"/>
              <a:t>,…) </a:t>
            </a:r>
          </a:p>
          <a:p>
            <a:pPr algn="ctr"/>
            <a:endParaRPr lang="it-IT" sz="4000" dirty="0"/>
          </a:p>
          <a:p>
            <a:pPr algn="ctr"/>
            <a:endParaRPr lang="it-IT" sz="4000" dirty="0" smtClean="0"/>
          </a:p>
          <a:p>
            <a:pPr algn="ctr"/>
            <a:endParaRPr lang="it-IT" sz="4000" dirty="0"/>
          </a:p>
        </p:txBody>
      </p:sp>
    </p:spTree>
    <p:extLst>
      <p:ext uri="{BB962C8B-B14F-4D97-AF65-F5344CB8AC3E}">
        <p14:creationId xmlns:p14="http://schemas.microsoft.com/office/powerpoint/2010/main" val="1739117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11560" y="1283871"/>
            <a:ext cx="7537513" cy="707886"/>
          </a:xfrm>
          <a:prstGeom prst="rect">
            <a:avLst/>
          </a:prstGeom>
          <a:noFill/>
        </p:spPr>
        <p:txBody>
          <a:bodyPr wrap="none" rtlCol="0">
            <a:spAutoFit/>
          </a:bodyPr>
          <a:lstStyle/>
          <a:p>
            <a:pPr algn="ctr"/>
            <a:r>
              <a:rPr lang="it-IT" sz="4000" dirty="0" smtClean="0"/>
              <a:t>Modelli animali di patologie umane</a:t>
            </a:r>
            <a:endParaRPr lang="it-IT" sz="4000" dirty="0"/>
          </a:p>
        </p:txBody>
      </p:sp>
    </p:spTree>
    <p:extLst>
      <p:ext uri="{BB962C8B-B14F-4D97-AF65-F5344CB8AC3E}">
        <p14:creationId xmlns:p14="http://schemas.microsoft.com/office/powerpoint/2010/main" val="29575056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ChangeArrowheads="1"/>
          </p:cNvSpPr>
          <p:nvPr/>
        </p:nvSpPr>
        <p:spPr bwMode="auto">
          <a:xfrm>
            <a:off x="-12700" y="701675"/>
            <a:ext cx="9144000" cy="496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a:solidFill>
                  <a:srgbClr val="000000"/>
                </a:solidFill>
                <a:latin typeface="Arial" pitchFamily="34" charset="0"/>
                <a:cs typeface="Arial" pitchFamily="34" charset="0"/>
              </a:rPr>
              <a:t>Given the challenges of validation of animal models, it is useful for the scientific community to share criteria for judging whether a particular disease model is good enough to warrant further investments. </a:t>
            </a:r>
          </a:p>
          <a:p>
            <a:pPr algn="ctr" eaLnBrk="1" fontAlgn="base" hangingPunct="1">
              <a:spcBef>
                <a:spcPct val="0"/>
              </a:spcBef>
              <a:spcAft>
                <a:spcPct val="0"/>
              </a:spcAft>
              <a:buFontTx/>
              <a:buNone/>
            </a:pPr>
            <a:endParaRPr lang="it-IT" altLang="it-IT">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a:solidFill>
                  <a:srgbClr val="000000"/>
                </a:solidFill>
                <a:latin typeface="Arial" pitchFamily="34" charset="0"/>
                <a:cs typeface="Arial" pitchFamily="34" charset="0"/>
              </a:rPr>
              <a:t>A longstanding framework posits three types of validators:</a:t>
            </a:r>
          </a:p>
          <a:p>
            <a:pPr algn="ctr" eaLnBrk="1" fontAlgn="base" hangingPunct="1">
              <a:spcBef>
                <a:spcPct val="0"/>
              </a:spcBef>
              <a:spcAft>
                <a:spcPct val="0"/>
              </a:spcAft>
              <a:buFontTx/>
              <a:buNone/>
            </a:pPr>
            <a:endParaRPr lang="it-IT" altLang="it-IT">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b="1">
                <a:solidFill>
                  <a:srgbClr val="FF0000"/>
                </a:solidFill>
                <a:latin typeface="Arial" pitchFamily="34" charset="0"/>
                <a:cs typeface="Arial" pitchFamily="34" charset="0"/>
              </a:rPr>
              <a:t>construct, face and predictive validity</a:t>
            </a:r>
            <a:r>
              <a:rPr lang="it-IT" altLang="it-IT">
                <a:solidFill>
                  <a:srgbClr val="000000"/>
                </a:solidFill>
                <a:latin typeface="Arial" pitchFamily="34" charset="0"/>
                <a:cs typeface="Arial" pitchFamily="34" charset="0"/>
              </a:rPr>
              <a:t>.</a:t>
            </a:r>
          </a:p>
        </p:txBody>
      </p:sp>
    </p:spTree>
    <p:extLst>
      <p:ext uri="{BB962C8B-B14F-4D97-AF65-F5344CB8AC3E}">
        <p14:creationId xmlns:p14="http://schemas.microsoft.com/office/powerpoint/2010/main" val="38326305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ChangeArrowheads="1"/>
          </p:cNvSpPr>
          <p:nvPr/>
        </p:nvSpPr>
        <p:spPr bwMode="auto">
          <a:xfrm>
            <a:off x="0" y="404813"/>
            <a:ext cx="91440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b="1" dirty="0" err="1">
                <a:solidFill>
                  <a:srgbClr val="FF0000"/>
                </a:solidFill>
                <a:latin typeface="Arial" pitchFamily="34" charset="0"/>
                <a:cs typeface="Arial" pitchFamily="34" charset="0"/>
              </a:rPr>
              <a:t>Construct</a:t>
            </a:r>
            <a:r>
              <a:rPr lang="it-IT" altLang="it-IT" dirty="0">
                <a:solidFill>
                  <a:srgbClr val="000000"/>
                </a:solidFill>
                <a:latin typeface="Arial" pitchFamily="34" charset="0"/>
                <a:cs typeface="Arial" pitchFamily="34" charset="0"/>
              </a:rPr>
              <a:t> (or </a:t>
            </a:r>
            <a:r>
              <a:rPr lang="it-IT" altLang="it-IT" dirty="0" err="1">
                <a:solidFill>
                  <a:srgbClr val="000000"/>
                </a:solidFill>
                <a:latin typeface="Arial" pitchFamily="34" charset="0"/>
                <a:cs typeface="Arial" pitchFamily="34" charset="0"/>
              </a:rPr>
              <a:t>etiologic</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validity</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refers</a:t>
            </a:r>
            <a:r>
              <a:rPr lang="it-IT" altLang="it-IT" dirty="0">
                <a:solidFill>
                  <a:srgbClr val="000000"/>
                </a:solidFill>
                <a:latin typeface="Arial" pitchFamily="34" charset="0"/>
                <a:cs typeface="Arial" pitchFamily="34" charset="0"/>
              </a:rPr>
              <a:t> to the </a:t>
            </a:r>
            <a:r>
              <a:rPr lang="it-IT" altLang="it-IT" dirty="0" err="1">
                <a:solidFill>
                  <a:srgbClr val="000000"/>
                </a:solidFill>
                <a:latin typeface="Arial" pitchFamily="34" charset="0"/>
                <a:cs typeface="Arial" pitchFamily="34" charset="0"/>
              </a:rPr>
              <a:t>disease</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relevance</a:t>
            </a:r>
            <a:r>
              <a:rPr lang="it-IT" altLang="it-IT" dirty="0">
                <a:solidFill>
                  <a:srgbClr val="000000"/>
                </a:solidFill>
                <a:latin typeface="Arial" pitchFamily="34" charset="0"/>
                <a:cs typeface="Arial" pitchFamily="34" charset="0"/>
              </a:rPr>
              <a:t> of the </a:t>
            </a:r>
            <a:r>
              <a:rPr lang="it-IT" altLang="it-IT" dirty="0" err="1">
                <a:solidFill>
                  <a:srgbClr val="000000"/>
                </a:solidFill>
                <a:latin typeface="Arial" pitchFamily="34" charset="0"/>
                <a:cs typeface="Arial" pitchFamily="34" charset="0"/>
              </a:rPr>
              <a:t>methods</a:t>
            </a:r>
            <a:r>
              <a:rPr lang="it-IT" altLang="it-IT" dirty="0">
                <a:solidFill>
                  <a:srgbClr val="000000"/>
                </a:solidFill>
                <a:latin typeface="Arial" pitchFamily="34" charset="0"/>
                <a:cs typeface="Arial" pitchFamily="34" charset="0"/>
              </a:rPr>
              <a:t> by </a:t>
            </a:r>
            <a:r>
              <a:rPr lang="it-IT" altLang="it-IT" dirty="0" err="1">
                <a:solidFill>
                  <a:srgbClr val="000000"/>
                </a:solidFill>
                <a:latin typeface="Arial" pitchFamily="34" charset="0"/>
                <a:cs typeface="Arial" pitchFamily="34" charset="0"/>
              </a:rPr>
              <a:t>which</a:t>
            </a:r>
            <a:r>
              <a:rPr lang="it-IT" altLang="it-IT" dirty="0">
                <a:solidFill>
                  <a:srgbClr val="000000"/>
                </a:solidFill>
                <a:latin typeface="Arial" pitchFamily="34" charset="0"/>
                <a:cs typeface="Arial" pitchFamily="34" charset="0"/>
              </a:rPr>
              <a:t> a model </a:t>
            </a:r>
            <a:r>
              <a:rPr lang="it-IT" altLang="it-IT" dirty="0" err="1">
                <a:solidFill>
                  <a:srgbClr val="000000"/>
                </a:solidFill>
                <a:latin typeface="Arial" pitchFamily="34" charset="0"/>
                <a:cs typeface="Arial" pitchFamily="34" charset="0"/>
              </a:rPr>
              <a:t>is</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constructed</a:t>
            </a:r>
            <a:r>
              <a:rPr lang="it-IT" altLang="it-IT" dirty="0">
                <a:solidFill>
                  <a:srgbClr val="000000"/>
                </a:solidFill>
                <a:latin typeface="Arial" pitchFamily="34" charset="0"/>
                <a:cs typeface="Arial" pitchFamily="34" charset="0"/>
              </a:rPr>
              <a:t>.</a:t>
            </a:r>
          </a:p>
          <a:p>
            <a:pPr algn="ctr" eaLnBrk="1" fontAlgn="base" hangingPunct="1">
              <a:spcBef>
                <a:spcPct val="0"/>
              </a:spcBef>
              <a:spcAft>
                <a:spcPct val="0"/>
              </a:spcAft>
              <a:buFontTx/>
              <a:buNone/>
            </a:pPr>
            <a:r>
              <a:rPr lang="it-IT" altLang="it-IT" dirty="0">
                <a:solidFill>
                  <a:srgbClr val="000000"/>
                </a:solidFill>
                <a:latin typeface="Arial" pitchFamily="34" charset="0"/>
                <a:cs typeface="Arial" pitchFamily="34" charset="0"/>
              </a:rPr>
              <a:t> </a:t>
            </a:r>
          </a:p>
          <a:p>
            <a:pPr algn="ctr" eaLnBrk="1" fontAlgn="base" hangingPunct="1">
              <a:spcBef>
                <a:spcPct val="0"/>
              </a:spcBef>
              <a:spcAft>
                <a:spcPct val="0"/>
              </a:spcAft>
              <a:buFontTx/>
              <a:buNone/>
            </a:pPr>
            <a:r>
              <a:rPr lang="it-IT" altLang="it-IT" dirty="0">
                <a:solidFill>
                  <a:srgbClr val="000000"/>
                </a:solidFill>
                <a:latin typeface="Arial" pitchFamily="34" charset="0"/>
                <a:cs typeface="Arial" pitchFamily="34" charset="0"/>
              </a:rPr>
              <a:t>In the </a:t>
            </a:r>
            <a:r>
              <a:rPr lang="it-IT" altLang="it-IT" dirty="0" err="1">
                <a:solidFill>
                  <a:srgbClr val="000000"/>
                </a:solidFill>
                <a:latin typeface="Arial" pitchFamily="34" charset="0"/>
                <a:cs typeface="Arial" pitchFamily="34" charset="0"/>
              </a:rPr>
              <a:t>ideal</a:t>
            </a:r>
            <a:r>
              <a:rPr lang="it-IT" altLang="it-IT" dirty="0">
                <a:solidFill>
                  <a:srgbClr val="000000"/>
                </a:solidFill>
                <a:latin typeface="Arial" pitchFamily="34" charset="0"/>
                <a:cs typeface="Arial" pitchFamily="34" charset="0"/>
              </a:rPr>
              <a:t> situation, </a:t>
            </a:r>
            <a:r>
              <a:rPr lang="it-IT" altLang="it-IT" dirty="0" err="1">
                <a:solidFill>
                  <a:srgbClr val="000000"/>
                </a:solidFill>
                <a:latin typeface="Arial" pitchFamily="34" charset="0"/>
                <a:cs typeface="Arial" pitchFamily="34" charset="0"/>
              </a:rPr>
              <a:t>researchers</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would</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achieve</a:t>
            </a:r>
            <a:r>
              <a:rPr lang="it-IT" altLang="it-IT" dirty="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construct</a:t>
            </a:r>
            <a:r>
              <a:rPr lang="it-IT" altLang="it-IT" b="1" dirty="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validity</a:t>
            </a:r>
            <a:r>
              <a:rPr lang="it-IT" altLang="it-IT" b="1" dirty="0">
                <a:solidFill>
                  <a:srgbClr val="000000"/>
                </a:solidFill>
                <a:latin typeface="Arial" pitchFamily="34" charset="0"/>
                <a:cs typeface="Arial" pitchFamily="34" charset="0"/>
              </a:rPr>
              <a:t> by </a:t>
            </a:r>
            <a:r>
              <a:rPr lang="it-IT" altLang="it-IT" b="1" dirty="0" err="1">
                <a:solidFill>
                  <a:srgbClr val="000000"/>
                </a:solidFill>
                <a:latin typeface="Arial" pitchFamily="34" charset="0"/>
                <a:cs typeface="Arial" pitchFamily="34" charset="0"/>
              </a:rPr>
              <a:t>recreating</a:t>
            </a:r>
            <a:r>
              <a:rPr lang="it-IT" altLang="it-IT" b="1" dirty="0">
                <a:solidFill>
                  <a:srgbClr val="000000"/>
                </a:solidFill>
                <a:latin typeface="Arial" pitchFamily="34" charset="0"/>
                <a:cs typeface="Arial" pitchFamily="34" charset="0"/>
              </a:rPr>
              <a:t> in an </a:t>
            </a:r>
            <a:r>
              <a:rPr lang="it-IT" altLang="it-IT" b="1" dirty="0" err="1">
                <a:solidFill>
                  <a:srgbClr val="000000"/>
                </a:solidFill>
                <a:latin typeface="Arial" pitchFamily="34" charset="0"/>
                <a:cs typeface="Arial" pitchFamily="34" charset="0"/>
              </a:rPr>
              <a:t>animal</a:t>
            </a:r>
            <a:endParaRPr lang="it-IT" altLang="it-IT" b="1" dirty="0">
              <a:solidFill>
                <a:srgbClr val="000000"/>
              </a:solidFill>
              <a:latin typeface="Arial" pitchFamily="34" charset="0"/>
              <a:cs typeface="Arial" pitchFamily="34" charset="0"/>
            </a:endParaRPr>
          </a:p>
          <a:p>
            <a:pPr algn="ctr" eaLnBrk="1" fontAlgn="base" hangingPunct="1">
              <a:spcBef>
                <a:spcPct val="0"/>
              </a:spcBef>
              <a:spcAft>
                <a:spcPct val="0"/>
              </a:spcAft>
              <a:buFontTx/>
              <a:buNone/>
            </a:pPr>
            <a:r>
              <a:rPr lang="it-IT" altLang="it-IT" b="1" dirty="0">
                <a:solidFill>
                  <a:srgbClr val="000000"/>
                </a:solidFill>
                <a:latin typeface="Arial" pitchFamily="34" charset="0"/>
                <a:cs typeface="Arial" pitchFamily="34" charset="0"/>
              </a:rPr>
              <a:t>the </a:t>
            </a:r>
            <a:r>
              <a:rPr lang="it-IT" altLang="it-IT" b="1" dirty="0" err="1">
                <a:solidFill>
                  <a:srgbClr val="000000"/>
                </a:solidFill>
                <a:latin typeface="Arial" pitchFamily="34" charset="0"/>
                <a:cs typeface="Arial" pitchFamily="34" charset="0"/>
              </a:rPr>
              <a:t>etiologic</a:t>
            </a:r>
            <a:r>
              <a:rPr lang="it-IT" altLang="it-IT" b="1" dirty="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processes</a:t>
            </a:r>
            <a:r>
              <a:rPr lang="it-IT" altLang="it-IT" b="1" dirty="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that</a:t>
            </a:r>
            <a:r>
              <a:rPr lang="it-IT" altLang="it-IT" b="1" dirty="0">
                <a:solidFill>
                  <a:srgbClr val="000000"/>
                </a:solidFill>
                <a:latin typeface="Arial" pitchFamily="34" charset="0"/>
                <a:cs typeface="Arial" pitchFamily="34" charset="0"/>
              </a:rPr>
              <a:t> cause a </a:t>
            </a:r>
            <a:r>
              <a:rPr lang="it-IT" altLang="it-IT" b="1" dirty="0" err="1">
                <a:solidFill>
                  <a:srgbClr val="000000"/>
                </a:solidFill>
                <a:latin typeface="Arial" pitchFamily="34" charset="0"/>
                <a:cs typeface="Arial" pitchFamily="34" charset="0"/>
              </a:rPr>
              <a:t>disease</a:t>
            </a:r>
            <a:r>
              <a:rPr lang="it-IT" altLang="it-IT" b="1" dirty="0">
                <a:solidFill>
                  <a:srgbClr val="000000"/>
                </a:solidFill>
                <a:latin typeface="Arial" pitchFamily="34" charset="0"/>
                <a:cs typeface="Arial" pitchFamily="34" charset="0"/>
              </a:rPr>
              <a:t> in </a:t>
            </a:r>
            <a:r>
              <a:rPr lang="it-IT" altLang="it-IT" b="1" dirty="0" err="1">
                <a:solidFill>
                  <a:srgbClr val="000000"/>
                </a:solidFill>
                <a:latin typeface="Arial" pitchFamily="34" charset="0"/>
                <a:cs typeface="Arial" pitchFamily="34" charset="0"/>
              </a:rPr>
              <a:t>humans</a:t>
            </a:r>
            <a:r>
              <a:rPr lang="it-IT" altLang="it-IT" b="1" dirty="0">
                <a:solidFill>
                  <a:srgbClr val="000000"/>
                </a:solidFill>
                <a:latin typeface="Arial" pitchFamily="34" charset="0"/>
                <a:cs typeface="Arial" pitchFamily="34" charset="0"/>
              </a:rPr>
              <a:t> and </a:t>
            </a:r>
            <a:r>
              <a:rPr lang="it-IT" altLang="it-IT" b="1" dirty="0" err="1">
                <a:solidFill>
                  <a:srgbClr val="000000"/>
                </a:solidFill>
                <a:latin typeface="Arial" pitchFamily="34" charset="0"/>
                <a:cs typeface="Arial" pitchFamily="34" charset="0"/>
              </a:rPr>
              <a:t>thus</a:t>
            </a:r>
            <a:r>
              <a:rPr lang="it-IT" altLang="it-IT" b="1" dirty="0">
                <a:solidFill>
                  <a:srgbClr val="000000"/>
                </a:solidFill>
                <a:latin typeface="Arial" pitchFamily="34" charset="0"/>
                <a:cs typeface="Arial" pitchFamily="34" charset="0"/>
              </a:rPr>
              <a:t> replicate </a:t>
            </a:r>
            <a:r>
              <a:rPr lang="it-IT" altLang="it-IT" b="1" dirty="0" err="1">
                <a:solidFill>
                  <a:srgbClr val="000000"/>
                </a:solidFill>
                <a:latin typeface="Arial" pitchFamily="34" charset="0"/>
                <a:cs typeface="Arial" pitchFamily="34" charset="0"/>
              </a:rPr>
              <a:t>neural</a:t>
            </a:r>
            <a:r>
              <a:rPr lang="it-IT" altLang="it-IT" b="1" dirty="0">
                <a:solidFill>
                  <a:srgbClr val="000000"/>
                </a:solidFill>
                <a:latin typeface="Arial" pitchFamily="34" charset="0"/>
                <a:cs typeface="Arial" pitchFamily="34" charset="0"/>
              </a:rPr>
              <a:t> and </a:t>
            </a:r>
            <a:r>
              <a:rPr lang="it-IT" altLang="it-IT" b="1" dirty="0" err="1">
                <a:solidFill>
                  <a:srgbClr val="000000"/>
                </a:solidFill>
                <a:latin typeface="Arial" pitchFamily="34" charset="0"/>
                <a:cs typeface="Arial" pitchFamily="34" charset="0"/>
              </a:rPr>
              <a:t>behavioral</a:t>
            </a:r>
            <a:r>
              <a:rPr lang="it-IT" altLang="it-IT" b="1" dirty="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features</a:t>
            </a:r>
            <a:r>
              <a:rPr lang="it-IT" altLang="it-IT" b="1" dirty="0">
                <a:solidFill>
                  <a:srgbClr val="000000"/>
                </a:solidFill>
                <a:latin typeface="Arial" pitchFamily="34" charset="0"/>
                <a:cs typeface="Arial" pitchFamily="34" charset="0"/>
              </a:rPr>
              <a:t> of the </a:t>
            </a:r>
            <a:r>
              <a:rPr lang="it-IT" altLang="it-IT" b="1" dirty="0" err="1">
                <a:solidFill>
                  <a:srgbClr val="000000"/>
                </a:solidFill>
                <a:latin typeface="Arial" pitchFamily="34" charset="0"/>
                <a:cs typeface="Arial" pitchFamily="34" charset="0"/>
              </a:rPr>
              <a:t>illness</a:t>
            </a:r>
            <a:r>
              <a:rPr lang="it-IT" altLang="it-IT" dirty="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32844575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260648"/>
            <a:ext cx="9144000" cy="6432530"/>
          </a:xfrm>
          <a:prstGeom prst="rect">
            <a:avLst/>
          </a:prstGeom>
          <a:noFill/>
        </p:spPr>
        <p:txBody>
          <a:bodyPr wrap="square" rtlCol="0">
            <a:spAutoFit/>
          </a:bodyPr>
          <a:lstStyle/>
          <a:p>
            <a:pPr algn="ctr"/>
            <a:r>
              <a:rPr lang="it-IT" sz="4000" dirty="0" smtClean="0">
                <a:latin typeface="Arial" panose="020B0604020202020204" pitchFamily="34" charset="0"/>
                <a:cs typeface="Arial" panose="020B0604020202020204" pitchFamily="34" charset="0"/>
              </a:rPr>
              <a:t>Esempio: modelli animali per la comprensione dei circuiti cerebrali alla base delle risposte di paura e del loro controllo.</a:t>
            </a:r>
          </a:p>
          <a:p>
            <a:pPr algn="ctr"/>
            <a:endParaRPr lang="it-IT" sz="4000" dirty="0" smtClean="0">
              <a:latin typeface="Arial" panose="020B0604020202020204" pitchFamily="34" charset="0"/>
              <a:cs typeface="Arial" panose="020B0604020202020204" pitchFamily="34" charset="0"/>
            </a:endParaRPr>
          </a:p>
          <a:p>
            <a:pPr algn="ctr"/>
            <a:r>
              <a:rPr lang="it-IT" sz="4000" dirty="0" smtClean="0">
                <a:latin typeface="Arial" panose="020B0604020202020204" pitchFamily="34" charset="0"/>
                <a:cs typeface="Arial" panose="020B0604020202020204" pitchFamily="34" charset="0"/>
              </a:rPr>
              <a:t>Risposte di paura innate, evocate da stimoli identici nell’uomo e nell’animale</a:t>
            </a:r>
          </a:p>
          <a:p>
            <a:pPr algn="ctr"/>
            <a:endParaRPr lang="it-IT" sz="1200" dirty="0" smtClean="0">
              <a:latin typeface="Arial" panose="020B0604020202020204" pitchFamily="34" charset="0"/>
              <a:cs typeface="Arial" panose="020B0604020202020204" pitchFamily="34" charset="0"/>
            </a:endParaRPr>
          </a:p>
          <a:p>
            <a:pPr algn="ctr"/>
            <a:r>
              <a:rPr lang="it-IT" sz="4000" dirty="0" smtClean="0">
                <a:latin typeface="Arial" panose="020B0604020202020204" pitchFamily="34" charset="0"/>
                <a:cs typeface="Arial" panose="020B0604020202020204" pitchFamily="34" charset="0"/>
              </a:rPr>
              <a:t>Risposte di paura apprese: condizionamento classico, nell’uomo e nell’animale</a:t>
            </a:r>
            <a:endParaRPr lang="it-IT"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41774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ChangeArrowheads="1"/>
          </p:cNvSpPr>
          <p:nvPr/>
        </p:nvSpPr>
        <p:spPr bwMode="auto">
          <a:xfrm>
            <a:off x="-12700" y="548680"/>
            <a:ext cx="9144000" cy="3847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sz="3200">
                <a:solidFill>
                  <a:schemeClr val="tx1"/>
                </a:solidFill>
                <a:latin typeface="Times New Roman" pitchFamily="18" charset="0"/>
              </a:defRPr>
            </a:lvl1pPr>
            <a:lvl2pPr marL="742950" indent="-285750" algn="l" eaLnBrk="0" hangingPunct="0">
              <a:spcBef>
                <a:spcPct val="20000"/>
              </a:spcBef>
              <a:buChar char="–"/>
              <a:defRPr sz="2800">
                <a:solidFill>
                  <a:schemeClr val="tx1"/>
                </a:solidFill>
                <a:latin typeface="Times New Roman" pitchFamily="18" charset="0"/>
              </a:defRPr>
            </a:lvl2pPr>
            <a:lvl3pPr marL="1143000" indent="-228600" algn="l" eaLnBrk="0" hangingPunct="0">
              <a:spcBef>
                <a:spcPct val="20000"/>
              </a:spcBef>
              <a:buChar char="•"/>
              <a:defRPr sz="2400">
                <a:solidFill>
                  <a:schemeClr val="tx1"/>
                </a:solidFill>
                <a:latin typeface="Times New Roman" pitchFamily="18" charset="0"/>
              </a:defRPr>
            </a:lvl3pPr>
            <a:lvl4pPr marL="1600200" indent="-228600" algn="l" eaLnBrk="0" hangingPunct="0">
              <a:spcBef>
                <a:spcPct val="20000"/>
              </a:spcBef>
              <a:buChar char="–"/>
              <a:defRPr sz="2000">
                <a:solidFill>
                  <a:schemeClr val="tx1"/>
                </a:solidFill>
                <a:latin typeface="Times New Roman" pitchFamily="18" charset="0"/>
              </a:defRPr>
            </a:lvl4pPr>
            <a:lvl5pPr marL="2057400" indent="-228600" algn="l"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it-IT" altLang="it-IT" dirty="0" smtClean="0">
                <a:solidFill>
                  <a:srgbClr val="000000"/>
                </a:solidFill>
                <a:latin typeface="Arial" pitchFamily="34" charset="0"/>
                <a:cs typeface="Arial" pitchFamily="34" charset="0"/>
              </a:rPr>
              <a:t>A </a:t>
            </a:r>
            <a:r>
              <a:rPr lang="it-IT" altLang="it-IT" dirty="0" err="1">
                <a:solidFill>
                  <a:srgbClr val="000000"/>
                </a:solidFill>
                <a:latin typeface="Arial" pitchFamily="34" charset="0"/>
                <a:cs typeface="Arial" pitchFamily="34" charset="0"/>
              </a:rPr>
              <a:t>straightforward</a:t>
            </a:r>
            <a:r>
              <a:rPr lang="it-IT" altLang="it-IT" dirty="0">
                <a:solidFill>
                  <a:srgbClr val="000000"/>
                </a:solidFill>
                <a:latin typeface="Arial" pitchFamily="34" charset="0"/>
                <a:cs typeface="Arial" pitchFamily="34" charset="0"/>
              </a:rPr>
              <a:t> way of </a:t>
            </a:r>
            <a:r>
              <a:rPr lang="it-IT" altLang="it-IT" dirty="0" err="1">
                <a:solidFill>
                  <a:srgbClr val="000000"/>
                </a:solidFill>
                <a:latin typeface="Arial" pitchFamily="34" charset="0"/>
                <a:cs typeface="Arial" pitchFamily="34" charset="0"/>
              </a:rPr>
              <a:t>accomplishing</a:t>
            </a:r>
            <a:r>
              <a:rPr lang="it-IT" altLang="it-IT" dirty="0">
                <a:solidFill>
                  <a:srgbClr val="000000"/>
                </a:solidFill>
                <a:latin typeface="Arial" pitchFamily="34" charset="0"/>
                <a:cs typeface="Arial" pitchFamily="34" charset="0"/>
              </a:rPr>
              <a:t> </a:t>
            </a:r>
            <a:r>
              <a:rPr lang="it-IT" altLang="it-IT" dirty="0" err="1" smtClean="0">
                <a:solidFill>
                  <a:srgbClr val="000000"/>
                </a:solidFill>
                <a:latin typeface="Arial" pitchFamily="34" charset="0"/>
                <a:cs typeface="Arial" pitchFamily="34" charset="0"/>
              </a:rPr>
              <a:t>construct</a:t>
            </a:r>
            <a:r>
              <a:rPr lang="it-IT" altLang="it-IT" dirty="0" smtClean="0">
                <a:solidFill>
                  <a:srgbClr val="000000"/>
                </a:solidFill>
                <a:latin typeface="Arial" pitchFamily="34" charset="0"/>
                <a:cs typeface="Arial" pitchFamily="34" charset="0"/>
              </a:rPr>
              <a:t> </a:t>
            </a:r>
            <a:r>
              <a:rPr lang="it-IT" altLang="it-IT" dirty="0" err="1" smtClean="0">
                <a:solidFill>
                  <a:srgbClr val="000000"/>
                </a:solidFill>
                <a:latin typeface="Arial" pitchFamily="34" charset="0"/>
                <a:cs typeface="Arial" pitchFamily="34" charset="0"/>
              </a:rPr>
              <a:t>validity</a:t>
            </a:r>
            <a:r>
              <a:rPr lang="it-IT" altLang="it-IT" dirty="0" smtClean="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would</a:t>
            </a:r>
            <a:r>
              <a:rPr lang="it-IT" altLang="it-IT" dirty="0">
                <a:solidFill>
                  <a:srgbClr val="000000"/>
                </a:solidFill>
                <a:latin typeface="Arial" pitchFamily="34" charset="0"/>
                <a:cs typeface="Arial" pitchFamily="34" charset="0"/>
              </a:rPr>
              <a:t> be </a:t>
            </a:r>
            <a:r>
              <a:rPr lang="it-IT" altLang="it-IT" b="1" dirty="0" err="1">
                <a:solidFill>
                  <a:srgbClr val="000000"/>
                </a:solidFill>
                <a:latin typeface="Arial" pitchFamily="34" charset="0"/>
                <a:cs typeface="Arial" pitchFamily="34" charset="0"/>
              </a:rPr>
              <a:t>knocking</a:t>
            </a:r>
            <a:r>
              <a:rPr lang="it-IT" altLang="it-IT" b="1" dirty="0">
                <a:solidFill>
                  <a:srgbClr val="000000"/>
                </a:solidFill>
                <a:latin typeface="Arial" pitchFamily="34" charset="0"/>
                <a:cs typeface="Arial" pitchFamily="34" charset="0"/>
              </a:rPr>
              <a:t> a </a:t>
            </a:r>
            <a:r>
              <a:rPr lang="it-IT" altLang="it-IT" b="1" dirty="0" err="1">
                <a:solidFill>
                  <a:srgbClr val="000000"/>
                </a:solidFill>
                <a:latin typeface="Arial" pitchFamily="34" charset="0"/>
                <a:cs typeface="Arial" pitchFamily="34" charset="0"/>
              </a:rPr>
              <a:t>known</a:t>
            </a:r>
            <a:r>
              <a:rPr lang="it-IT" altLang="it-IT" b="1" dirty="0">
                <a:solidFill>
                  <a:srgbClr val="000000"/>
                </a:solidFill>
                <a:latin typeface="Arial" pitchFamily="34" charset="0"/>
                <a:cs typeface="Arial" pitchFamily="34" charset="0"/>
              </a:rPr>
              <a:t> </a:t>
            </a:r>
            <a:r>
              <a:rPr lang="it-IT" altLang="it-IT" b="1" dirty="0" err="1" smtClean="0">
                <a:solidFill>
                  <a:srgbClr val="000000"/>
                </a:solidFill>
                <a:latin typeface="Arial" pitchFamily="34" charset="0"/>
                <a:cs typeface="Arial" pitchFamily="34" charset="0"/>
              </a:rPr>
              <a:t>disease-causing</a:t>
            </a:r>
            <a:r>
              <a:rPr lang="it-IT" altLang="it-IT" b="1" dirty="0" smtClean="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Mendelian</a:t>
            </a:r>
            <a:r>
              <a:rPr lang="it-IT" altLang="it-IT" b="1" dirty="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genetic</a:t>
            </a:r>
            <a:r>
              <a:rPr lang="it-IT" altLang="it-IT" b="1" dirty="0">
                <a:solidFill>
                  <a:srgbClr val="000000"/>
                </a:solidFill>
                <a:latin typeface="Arial" pitchFamily="34" charset="0"/>
                <a:cs typeface="Arial" pitchFamily="34" charset="0"/>
              </a:rPr>
              <a:t> </a:t>
            </a:r>
            <a:r>
              <a:rPr lang="it-IT" altLang="it-IT" b="1" dirty="0" err="1">
                <a:solidFill>
                  <a:srgbClr val="000000"/>
                </a:solidFill>
                <a:latin typeface="Arial" pitchFamily="34" charset="0"/>
                <a:cs typeface="Arial" pitchFamily="34" charset="0"/>
              </a:rPr>
              <a:t>mutation</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into</a:t>
            </a:r>
            <a:r>
              <a:rPr lang="it-IT" altLang="it-IT" dirty="0">
                <a:solidFill>
                  <a:srgbClr val="000000"/>
                </a:solidFill>
                <a:latin typeface="Arial" pitchFamily="34" charset="0"/>
                <a:cs typeface="Arial" pitchFamily="34" charset="0"/>
              </a:rPr>
              <a:t> a mouse or, with </a:t>
            </a:r>
            <a:r>
              <a:rPr lang="it-IT" altLang="it-IT" dirty="0" err="1">
                <a:solidFill>
                  <a:srgbClr val="000000"/>
                </a:solidFill>
                <a:latin typeface="Arial" pitchFamily="34" charset="0"/>
                <a:cs typeface="Arial" pitchFamily="34" charset="0"/>
              </a:rPr>
              <a:t>somewhat</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less</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certainty</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inserting</a:t>
            </a:r>
            <a:r>
              <a:rPr lang="it-IT" altLang="it-IT" dirty="0">
                <a:solidFill>
                  <a:srgbClr val="000000"/>
                </a:solidFill>
                <a:latin typeface="Arial" pitchFamily="34" charset="0"/>
                <a:cs typeface="Arial" pitchFamily="34" charset="0"/>
              </a:rPr>
              <a:t> a </a:t>
            </a:r>
            <a:r>
              <a:rPr lang="it-IT" altLang="it-IT" dirty="0" err="1">
                <a:solidFill>
                  <a:srgbClr val="000000"/>
                </a:solidFill>
                <a:latin typeface="Arial" pitchFamily="34" charset="0"/>
                <a:cs typeface="Arial" pitchFamily="34" charset="0"/>
              </a:rPr>
              <a:t>highly</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but</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not</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fully</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penetrant</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genetic</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variant</a:t>
            </a:r>
            <a:r>
              <a:rPr lang="it-IT" altLang="it-IT" dirty="0">
                <a:solidFill>
                  <a:srgbClr val="000000"/>
                </a:solidFill>
                <a:latin typeface="Arial" pitchFamily="34" charset="0"/>
                <a:cs typeface="Arial" pitchFamily="34" charset="0"/>
              </a:rPr>
              <a:t> </a:t>
            </a:r>
            <a:r>
              <a:rPr lang="it-IT" altLang="it-IT" dirty="0" err="1" smtClean="0">
                <a:solidFill>
                  <a:srgbClr val="000000"/>
                </a:solidFill>
                <a:latin typeface="Arial" pitchFamily="34" charset="0"/>
                <a:cs typeface="Arial" pitchFamily="34" charset="0"/>
              </a:rPr>
              <a:t>that</a:t>
            </a:r>
            <a:r>
              <a:rPr lang="it-IT" altLang="it-IT" dirty="0" smtClean="0">
                <a:solidFill>
                  <a:srgbClr val="000000"/>
                </a:solidFill>
                <a:latin typeface="Arial" pitchFamily="34" charset="0"/>
                <a:cs typeface="Arial" pitchFamily="34" charset="0"/>
              </a:rPr>
              <a:t> </a:t>
            </a:r>
            <a:r>
              <a:rPr lang="it-IT" altLang="it-IT" dirty="0" err="1" smtClean="0">
                <a:solidFill>
                  <a:srgbClr val="000000"/>
                </a:solidFill>
                <a:latin typeface="Arial" pitchFamily="34" charset="0"/>
                <a:cs typeface="Arial" pitchFamily="34" charset="0"/>
              </a:rPr>
              <a:t>markedly</a:t>
            </a:r>
            <a:r>
              <a:rPr lang="it-IT" altLang="it-IT" dirty="0" smtClean="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increases</a:t>
            </a:r>
            <a:r>
              <a:rPr lang="it-IT" altLang="it-IT" dirty="0">
                <a:solidFill>
                  <a:srgbClr val="000000"/>
                </a:solidFill>
                <a:latin typeface="Arial" pitchFamily="34" charset="0"/>
                <a:cs typeface="Arial" pitchFamily="34" charset="0"/>
              </a:rPr>
              <a:t> </a:t>
            </a:r>
            <a:r>
              <a:rPr lang="it-IT" altLang="it-IT" dirty="0" err="1">
                <a:solidFill>
                  <a:srgbClr val="000000"/>
                </a:solidFill>
                <a:latin typeface="Arial" pitchFamily="34" charset="0"/>
                <a:cs typeface="Arial" pitchFamily="34" charset="0"/>
              </a:rPr>
              <a:t>vulnerability</a:t>
            </a:r>
            <a:r>
              <a:rPr lang="it-IT" altLang="it-IT" dirty="0">
                <a:solidFill>
                  <a:srgbClr val="000000"/>
                </a:solidFill>
                <a:latin typeface="Arial" pitchFamily="34" charset="0"/>
                <a:cs typeface="Arial" pitchFamily="34" charset="0"/>
              </a:rPr>
              <a:t> for a human </a:t>
            </a:r>
            <a:r>
              <a:rPr lang="it-IT" altLang="it-IT" dirty="0" err="1">
                <a:solidFill>
                  <a:srgbClr val="000000"/>
                </a:solidFill>
                <a:latin typeface="Arial" pitchFamily="34" charset="0"/>
                <a:cs typeface="Arial" pitchFamily="34" charset="0"/>
              </a:rPr>
              <a:t>disease</a:t>
            </a:r>
            <a:r>
              <a:rPr lang="it-IT" altLang="it-IT" dirty="0">
                <a:solidFill>
                  <a:srgbClr val="000000"/>
                </a:solidFill>
                <a:latin typeface="Arial" pitchFamily="34" charset="0"/>
                <a:cs typeface="Arial" pitchFamily="34" charset="0"/>
              </a:rPr>
              <a:t>. </a:t>
            </a:r>
          </a:p>
          <a:p>
            <a:pPr algn="ctr" eaLnBrk="1" fontAlgn="base" hangingPunct="1">
              <a:spcBef>
                <a:spcPct val="0"/>
              </a:spcBef>
              <a:spcAft>
                <a:spcPct val="0"/>
              </a:spcAft>
              <a:buFontTx/>
              <a:buNone/>
            </a:pPr>
            <a:r>
              <a:rPr lang="it-IT" altLang="it-IT" sz="2000" dirty="0" smtClean="0">
                <a:solidFill>
                  <a:srgbClr val="000000"/>
                </a:solidFill>
                <a:latin typeface="Arial" pitchFamily="34" charset="0"/>
                <a:cs typeface="Arial" pitchFamily="34" charset="0"/>
              </a:rPr>
              <a:t>							  (</a:t>
            </a:r>
            <a:r>
              <a:rPr lang="it-IT" altLang="it-IT" sz="2000" dirty="0" err="1" smtClean="0">
                <a:solidFill>
                  <a:srgbClr val="000000"/>
                </a:solidFill>
                <a:latin typeface="Arial" pitchFamily="34" charset="0"/>
                <a:cs typeface="Arial" pitchFamily="34" charset="0"/>
              </a:rPr>
              <a:t>Nestler</a:t>
            </a:r>
            <a:r>
              <a:rPr lang="it-IT" altLang="it-IT" sz="2000" dirty="0" smtClean="0">
                <a:solidFill>
                  <a:srgbClr val="000000"/>
                </a:solidFill>
                <a:latin typeface="Arial" pitchFamily="34" charset="0"/>
                <a:cs typeface="Arial" pitchFamily="34" charset="0"/>
              </a:rPr>
              <a:t>, 2009)</a:t>
            </a:r>
            <a:endParaRPr lang="it-IT" altLang="it-IT" sz="20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67567612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147</TotalTime>
  <Words>1390</Words>
  <Application>Microsoft Office PowerPoint</Application>
  <PresentationFormat>Presentazione su schermo (4:3)</PresentationFormat>
  <Paragraphs>117</Paragraphs>
  <Slides>34</Slides>
  <Notes>0</Notes>
  <HiddenSlides>0</HiddenSlides>
  <MMClips>0</MMClips>
  <ScaleCrop>false</ScaleCrop>
  <HeadingPairs>
    <vt:vector size="4" baseType="variant">
      <vt:variant>
        <vt:lpstr>Tema</vt:lpstr>
      </vt:variant>
      <vt:variant>
        <vt:i4>2</vt:i4>
      </vt:variant>
      <vt:variant>
        <vt:lpstr>Titoli diapositive</vt:lpstr>
      </vt:variant>
      <vt:variant>
        <vt:i4>34</vt:i4>
      </vt:variant>
    </vt:vector>
  </HeadingPairs>
  <TitlesOfParts>
    <vt:vector size="36" baseType="lpstr">
      <vt:lpstr>Tema di Office</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admin</dc:creator>
  <cp:lastModifiedBy>admin</cp:lastModifiedBy>
  <cp:revision>18</cp:revision>
  <dcterms:created xsi:type="dcterms:W3CDTF">2020-02-26T14:02:59Z</dcterms:created>
  <dcterms:modified xsi:type="dcterms:W3CDTF">2020-02-27T11:42:44Z</dcterms:modified>
</cp:coreProperties>
</file>