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57"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3" name="Rettangolo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ttangolo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ttangolo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ttangolo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ttangolo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ettangolo arrotondato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ettangolo arrotondato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ttangolo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ttangolo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ttangolo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ttangolo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olo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it-IT"/>
              <a:t>Fare clic per modificare lo stile del titolo</a:t>
            </a:r>
            <a:endParaRPr kumimoji="0" lang="en-US"/>
          </a:p>
        </p:txBody>
      </p:sp>
      <p:sp>
        <p:nvSpPr>
          <p:cNvPr id="9" name="Sottotitolo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a:t>Fare clic per modificare lo stile del sottotitolo dello schema</a:t>
            </a:r>
            <a:endParaRPr kumimoji="0" lang="en-US"/>
          </a:p>
        </p:txBody>
      </p:sp>
      <p:sp>
        <p:nvSpPr>
          <p:cNvPr id="28" name="Segnaposto data 27"/>
          <p:cNvSpPr>
            <a:spLocks noGrp="1"/>
          </p:cNvSpPr>
          <p:nvPr>
            <p:ph type="dt" sz="half" idx="10"/>
          </p:nvPr>
        </p:nvSpPr>
        <p:spPr>
          <a:xfrm>
            <a:off x="6705600" y="4206240"/>
            <a:ext cx="960120" cy="457200"/>
          </a:xfrm>
        </p:spPr>
        <p:txBody>
          <a:bodyPr/>
          <a:lstStyle/>
          <a:p>
            <a:fld id="{F8EBD7AE-056C-4FB9-9BBE-F6E3A94FCD4B}" type="datetimeFigureOut">
              <a:rPr lang="it-IT" smtClean="0"/>
              <a:t>09/03/2020</a:t>
            </a:fld>
            <a:endParaRPr lang="it-IT"/>
          </a:p>
        </p:txBody>
      </p:sp>
      <p:sp>
        <p:nvSpPr>
          <p:cNvPr id="17" name="Segnaposto piè di pagina 16"/>
          <p:cNvSpPr>
            <a:spLocks noGrp="1"/>
          </p:cNvSpPr>
          <p:nvPr>
            <p:ph type="ftr" sz="quarter" idx="11"/>
          </p:nvPr>
        </p:nvSpPr>
        <p:spPr>
          <a:xfrm>
            <a:off x="5410200" y="4205288"/>
            <a:ext cx="1295400" cy="457200"/>
          </a:xfrm>
        </p:spPr>
        <p:txBody>
          <a:bodyPr/>
          <a:lstStyle/>
          <a:p>
            <a:endParaRPr lang="it-IT"/>
          </a:p>
        </p:txBody>
      </p:sp>
      <p:sp>
        <p:nvSpPr>
          <p:cNvPr id="29" name="Segnaposto numero diapositiva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1143E738-8683-4DA1-BEA4-E46953DEC2C4}"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F8EBD7AE-056C-4FB9-9BBE-F6E3A94FCD4B}" type="datetimeFigureOut">
              <a:rPr lang="it-IT" smtClean="0"/>
              <a:t>09/03/2020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143E738-8683-4DA1-BEA4-E46953DEC2C4}"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781800" y="1143000"/>
            <a:ext cx="1905000" cy="5486400"/>
          </a:xfrm>
        </p:spPr>
        <p:txBody>
          <a:bodyPr vert="eaVert"/>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457200" y="1143000"/>
            <a:ext cx="6248400" cy="5486400"/>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F8EBD7AE-056C-4FB9-9BBE-F6E3A94FCD4B}" type="datetimeFigureOut">
              <a:rPr lang="it-IT" smtClean="0"/>
              <a:t>09/03/2020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143E738-8683-4DA1-BEA4-E46953DEC2C4}" type="slidenum">
              <a:rPr lang="it-IT" smtClean="0"/>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contenuto 2"/>
          <p:cNvSpPr>
            <a:spLocks noGrp="1"/>
          </p:cNvSpPr>
          <p:nvPr>
            <p:ph idx="1"/>
          </p:nvPr>
        </p:nvSpPr>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F8EBD7AE-056C-4FB9-9BBE-F6E3A94FCD4B}" type="datetimeFigureOut">
              <a:rPr lang="it-IT" smtClean="0"/>
              <a:t>09/03/2020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143E738-8683-4DA1-BEA4-E46953DEC2C4}" type="slidenum">
              <a:rPr lang="it-IT" smtClean="0"/>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it-IT"/>
              <a:t>Fare clic per modificare lo stile del titolo</a:t>
            </a:r>
            <a:endParaRPr kumimoji="0" lang="en-US"/>
          </a:p>
        </p:txBody>
      </p:sp>
      <p:sp>
        <p:nvSpPr>
          <p:cNvPr id="3" name="Segnaposto testo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a:t>Fare clic per modificare stili del testo dello schema</a:t>
            </a:r>
          </a:p>
        </p:txBody>
      </p:sp>
      <p:sp>
        <p:nvSpPr>
          <p:cNvPr id="4" name="Segnaposto data 3"/>
          <p:cNvSpPr>
            <a:spLocks noGrp="1"/>
          </p:cNvSpPr>
          <p:nvPr>
            <p:ph type="dt" sz="half" idx="10"/>
          </p:nvPr>
        </p:nvSpPr>
        <p:spPr/>
        <p:txBody>
          <a:bodyPr/>
          <a:lstStyle/>
          <a:p>
            <a:fld id="{F8EBD7AE-056C-4FB9-9BBE-F6E3A94FCD4B}" type="datetimeFigureOut">
              <a:rPr lang="it-IT" smtClean="0"/>
              <a:t>09/03/2020</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143E738-8683-4DA1-BEA4-E46953DEC2C4}"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contenuto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contenuto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fld id="{F8EBD7AE-056C-4FB9-9BBE-F6E3A94FCD4B}" type="datetimeFigureOut">
              <a:rPr lang="it-IT" smtClean="0"/>
              <a:t>09/03/2020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143E738-8683-4DA1-BEA4-E46953DEC2C4}"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381000" y="1143000"/>
            <a:ext cx="8382000" cy="1069848"/>
          </a:xfrm>
        </p:spPr>
        <p:txBody>
          <a:bodyPr anchor="ctr"/>
          <a:lstStyle>
            <a:lvl1pPr>
              <a:defRPr sz="4000" b="0" i="0" cap="none" baseline="0"/>
            </a:lvl1pPr>
          </a:lstStyle>
          <a:p>
            <a:r>
              <a:rPr kumimoji="0" lang="it-IT"/>
              <a:t>Fare clic per modificare lo stile del titolo</a:t>
            </a:r>
            <a:endParaRPr kumimoji="0" lang="en-US"/>
          </a:p>
        </p:txBody>
      </p:sp>
      <p:sp>
        <p:nvSpPr>
          <p:cNvPr id="3" name="Segnaposto testo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sp>
        <p:nvSpPr>
          <p:cNvPr id="4" name="Segnaposto testo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sp>
        <p:nvSpPr>
          <p:cNvPr id="5" name="Segnaposto contenuto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6" name="Segnaposto contenuto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26" name="Segnaposto data 25"/>
          <p:cNvSpPr>
            <a:spLocks noGrp="1"/>
          </p:cNvSpPr>
          <p:nvPr>
            <p:ph type="dt" sz="half" idx="10"/>
          </p:nvPr>
        </p:nvSpPr>
        <p:spPr/>
        <p:txBody>
          <a:bodyPr rtlCol="0"/>
          <a:lstStyle/>
          <a:p>
            <a:fld id="{F8EBD7AE-056C-4FB9-9BBE-F6E3A94FCD4B}" type="datetimeFigureOut">
              <a:rPr lang="it-IT" smtClean="0"/>
              <a:t>09/03/2020</a:t>
            </a:fld>
            <a:endParaRPr lang="it-IT"/>
          </a:p>
        </p:txBody>
      </p:sp>
      <p:sp>
        <p:nvSpPr>
          <p:cNvPr id="27" name="Segnaposto numero diapositiva 26"/>
          <p:cNvSpPr>
            <a:spLocks noGrp="1"/>
          </p:cNvSpPr>
          <p:nvPr>
            <p:ph type="sldNum" sz="quarter" idx="11"/>
          </p:nvPr>
        </p:nvSpPr>
        <p:spPr/>
        <p:txBody>
          <a:bodyPr rtlCol="0"/>
          <a:lstStyle/>
          <a:p>
            <a:fld id="{1143E738-8683-4DA1-BEA4-E46953DEC2C4}" type="slidenum">
              <a:rPr lang="it-IT" smtClean="0"/>
              <a:t>‹N›</a:t>
            </a:fld>
            <a:endParaRPr lang="it-IT"/>
          </a:p>
        </p:txBody>
      </p:sp>
      <p:sp>
        <p:nvSpPr>
          <p:cNvPr id="28" name="Segnaposto piè di pagina 27"/>
          <p:cNvSpPr>
            <a:spLocks noGrp="1"/>
          </p:cNvSpPr>
          <p:nvPr>
            <p:ph type="ftr" sz="quarter" idx="12"/>
          </p:nvPr>
        </p:nvSpPr>
        <p:spPr/>
        <p:txBody>
          <a:bodyPr rtlCol="0"/>
          <a:lstStyle/>
          <a:p>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it-IT"/>
              <a:t>Fare clic per modificare lo stile del titolo</a:t>
            </a:r>
            <a:endParaRPr kumimoji="0" lang="en-US"/>
          </a:p>
        </p:txBody>
      </p:sp>
      <p:sp>
        <p:nvSpPr>
          <p:cNvPr id="3" name="Segnaposto data 2"/>
          <p:cNvSpPr>
            <a:spLocks noGrp="1"/>
          </p:cNvSpPr>
          <p:nvPr>
            <p:ph type="dt" sz="half" idx="10"/>
          </p:nvPr>
        </p:nvSpPr>
        <p:spPr>
          <a:xfrm>
            <a:off x="6583680" y="612648"/>
            <a:ext cx="957264" cy="457200"/>
          </a:xfrm>
        </p:spPr>
        <p:txBody>
          <a:bodyPr/>
          <a:lstStyle/>
          <a:p>
            <a:fld id="{F8EBD7AE-056C-4FB9-9BBE-F6E3A94FCD4B}" type="datetimeFigureOut">
              <a:rPr lang="it-IT" smtClean="0"/>
              <a:t>09/03/2020</a:t>
            </a:fld>
            <a:endParaRPr lang="it-IT"/>
          </a:p>
        </p:txBody>
      </p:sp>
      <p:sp>
        <p:nvSpPr>
          <p:cNvPr id="4" name="Segnaposto piè di pagina 3"/>
          <p:cNvSpPr>
            <a:spLocks noGrp="1"/>
          </p:cNvSpPr>
          <p:nvPr>
            <p:ph type="ftr" sz="quarter" idx="11"/>
          </p:nvPr>
        </p:nvSpPr>
        <p:spPr>
          <a:xfrm>
            <a:off x="5257800" y="612648"/>
            <a:ext cx="1325880" cy="457200"/>
          </a:xfrm>
        </p:spPr>
        <p:txBody>
          <a:bodyPr/>
          <a:lstStyle/>
          <a:p>
            <a:endParaRPr lang="it-IT"/>
          </a:p>
        </p:txBody>
      </p:sp>
      <p:sp>
        <p:nvSpPr>
          <p:cNvPr id="5" name="Segnaposto numero diapositiva 4"/>
          <p:cNvSpPr>
            <a:spLocks noGrp="1"/>
          </p:cNvSpPr>
          <p:nvPr>
            <p:ph type="sldNum" sz="quarter" idx="12"/>
          </p:nvPr>
        </p:nvSpPr>
        <p:spPr>
          <a:xfrm>
            <a:off x="8174736" y="2272"/>
            <a:ext cx="762000" cy="365760"/>
          </a:xfrm>
        </p:spPr>
        <p:txBody>
          <a:bodyPr/>
          <a:lstStyle/>
          <a:p>
            <a:fld id="{1143E738-8683-4DA1-BEA4-E46953DEC2C4}"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F8EBD7AE-056C-4FB9-9BBE-F6E3A94FCD4B}" type="datetimeFigureOut">
              <a:rPr lang="it-IT" smtClean="0"/>
              <a:t>09/03/2020</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1143E738-8683-4DA1-BEA4-E46953DEC2C4}"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5353496" y="1101970"/>
            <a:ext cx="3383280" cy="877824"/>
          </a:xfrm>
        </p:spPr>
        <p:txBody>
          <a:bodyPr anchor="b"/>
          <a:lstStyle>
            <a:lvl1pPr algn="l">
              <a:buNone/>
              <a:defRPr sz="1800" b="1"/>
            </a:lvl1pPr>
          </a:lstStyle>
          <a:p>
            <a:r>
              <a:rPr kumimoji="0" lang="it-IT"/>
              <a:t>Fare clic per modificare lo stile del titolo</a:t>
            </a:r>
            <a:endParaRPr kumimoji="0" lang="en-US"/>
          </a:p>
        </p:txBody>
      </p:sp>
      <p:sp>
        <p:nvSpPr>
          <p:cNvPr id="3" name="Segnaposto testo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it-IT"/>
              <a:t>Fare clic per modificare stili del testo dello schema</a:t>
            </a:r>
          </a:p>
        </p:txBody>
      </p:sp>
      <p:sp>
        <p:nvSpPr>
          <p:cNvPr id="4" name="Segnaposto contenuto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fld id="{F8EBD7AE-056C-4FB9-9BBE-F6E3A94FCD4B}" type="datetimeFigureOut">
              <a:rPr lang="it-IT" smtClean="0"/>
              <a:t>09/03/2020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143E738-8683-4DA1-BEA4-E46953DEC2C4}"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it-IT"/>
              <a:t>Fare clic per modificare lo stile del titolo</a:t>
            </a:r>
            <a:endParaRPr kumimoji="0" lang="en-US"/>
          </a:p>
        </p:txBody>
      </p:sp>
      <p:sp>
        <p:nvSpPr>
          <p:cNvPr id="3" name="Segnaposto immagine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it-IT"/>
              <a:t>Fare clic sull'icona per inserire un'immagine</a:t>
            </a:r>
            <a:endParaRPr kumimoji="0" lang="en-US" dirty="0"/>
          </a:p>
        </p:txBody>
      </p:sp>
      <p:sp>
        <p:nvSpPr>
          <p:cNvPr id="4" name="Segnaposto testo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it-IT"/>
              <a:t>Fare clic per modificare stili del testo dello schema</a:t>
            </a:r>
          </a:p>
        </p:txBody>
      </p:sp>
      <p:sp>
        <p:nvSpPr>
          <p:cNvPr id="5" name="Segnaposto data 4"/>
          <p:cNvSpPr>
            <a:spLocks noGrp="1"/>
          </p:cNvSpPr>
          <p:nvPr>
            <p:ph type="dt" sz="half" idx="10"/>
          </p:nvPr>
        </p:nvSpPr>
        <p:spPr/>
        <p:txBody>
          <a:bodyPr/>
          <a:lstStyle/>
          <a:p>
            <a:fld id="{F8EBD7AE-056C-4FB9-9BBE-F6E3A94FCD4B}" type="datetimeFigureOut">
              <a:rPr lang="it-IT" smtClean="0"/>
              <a:t>09/03/2020</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143E738-8683-4DA1-BEA4-E46953DEC2C4}" type="slidenum">
              <a:rPr lang="it-IT" smtClean="0"/>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ttangolo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ttangolo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ttangolo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ttangolo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ttangolo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ettangolo arrotondato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ettangolo arrotondato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ttangolo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ttangolo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ttangolo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ttangolo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ttangolo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ttangolo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Segnaposto titolo 21"/>
          <p:cNvSpPr>
            <a:spLocks noGrp="1"/>
          </p:cNvSpPr>
          <p:nvPr>
            <p:ph type="title"/>
          </p:nvPr>
        </p:nvSpPr>
        <p:spPr>
          <a:xfrm>
            <a:off x="457200" y="1143000"/>
            <a:ext cx="8229600" cy="1066800"/>
          </a:xfrm>
          <a:prstGeom prst="rect">
            <a:avLst/>
          </a:prstGeom>
        </p:spPr>
        <p:txBody>
          <a:bodyPr vert="horz" anchor="ctr">
            <a:normAutofit/>
          </a:bodyPr>
          <a:lstStyle/>
          <a:p>
            <a:r>
              <a:rPr kumimoji="0" lang="it-IT"/>
              <a:t>Fare clic per modificare lo stile del titolo</a:t>
            </a:r>
            <a:endParaRPr kumimoji="0" lang="en-US"/>
          </a:p>
        </p:txBody>
      </p:sp>
      <p:sp>
        <p:nvSpPr>
          <p:cNvPr id="13" name="Segnaposto testo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
        <p:nvSpPr>
          <p:cNvPr id="14" name="Segnaposto data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F8EBD7AE-056C-4FB9-9BBE-F6E3A94FCD4B}" type="datetimeFigureOut">
              <a:rPr lang="it-IT" smtClean="0"/>
              <a:t>09/03/2020</a:t>
            </a:fld>
            <a:endParaRPr lang="it-IT"/>
          </a:p>
        </p:txBody>
      </p:sp>
      <p:sp>
        <p:nvSpPr>
          <p:cNvPr id="3" name="Segnaposto piè di pagina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it-IT"/>
          </a:p>
        </p:txBody>
      </p:sp>
      <p:sp>
        <p:nvSpPr>
          <p:cNvPr id="23" name="Segnaposto numero diapositiva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1143E738-8683-4DA1-BEA4-E46953DEC2C4}" type="slidenum">
              <a:rPr lang="it-IT" smtClean="0"/>
              <a:t>‹N›</a:t>
            </a:fld>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err="1"/>
              <a:t>Traducci</a:t>
            </a:r>
            <a:r>
              <a:rPr lang="es-ES" dirty="0"/>
              <a:t>ón de textos audiovisuales</a:t>
            </a:r>
            <a:endParaRPr lang="it-IT" dirty="0"/>
          </a:p>
        </p:txBody>
      </p:sp>
      <p:sp>
        <p:nvSpPr>
          <p:cNvPr id="3" name="Sottotitolo 2"/>
          <p:cNvSpPr>
            <a:spLocks noGrp="1"/>
          </p:cNvSpPr>
          <p:nvPr>
            <p:ph type="subTitle" idx="1"/>
          </p:nvPr>
        </p:nvSpPr>
        <p:spPr/>
        <p:txBody>
          <a:bodyPr/>
          <a:lstStyle/>
          <a:p>
            <a:endParaRPr lang="it-IT"/>
          </a:p>
        </p:txBody>
      </p:sp>
    </p:spTree>
    <p:extLst>
      <p:ext uri="{BB962C8B-B14F-4D97-AF65-F5344CB8AC3E}">
        <p14:creationId xmlns:p14="http://schemas.microsoft.com/office/powerpoint/2010/main" val="2076993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s-ES" dirty="0"/>
              <a:t>LA SUBTITULACIÓN</a:t>
            </a:r>
            <a:br>
              <a:rPr lang="it-IT" dirty="0"/>
            </a:br>
            <a:endParaRPr lang="it-IT" dirty="0"/>
          </a:p>
        </p:txBody>
      </p:sp>
      <p:sp>
        <p:nvSpPr>
          <p:cNvPr id="3" name="Segnaposto contenuto 2"/>
          <p:cNvSpPr>
            <a:spLocks noGrp="1"/>
          </p:cNvSpPr>
          <p:nvPr>
            <p:ph idx="1"/>
          </p:nvPr>
        </p:nvSpPr>
        <p:spPr/>
        <p:txBody>
          <a:bodyPr/>
          <a:lstStyle/>
          <a:p>
            <a:r>
              <a:rPr lang="es-ES" dirty="0"/>
              <a:t>Consiste en la incorporación de subtítulos escritos en la lengua de llegada en la pantalla donde se exhibe una película en versión original, de manera que dichos subtítulos coincidan aproximadamente con las intervenciones de los actores de la pantalla</a:t>
            </a:r>
            <a:endParaRPr lang="it-IT" dirty="0"/>
          </a:p>
          <a:p>
            <a:endParaRPr lang="it-IT" dirty="0"/>
          </a:p>
        </p:txBody>
      </p:sp>
    </p:spTree>
    <p:extLst>
      <p:ext uri="{BB962C8B-B14F-4D97-AF65-F5344CB8AC3E}">
        <p14:creationId xmlns:p14="http://schemas.microsoft.com/office/powerpoint/2010/main" val="4164459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s-ES" dirty="0"/>
              <a:t>Dificultades</a:t>
            </a:r>
            <a:endParaRPr lang="it-IT" dirty="0"/>
          </a:p>
        </p:txBody>
      </p:sp>
      <p:sp>
        <p:nvSpPr>
          <p:cNvPr id="3" name="Segnaposto contenuto 2"/>
          <p:cNvSpPr>
            <a:spLocks noGrp="1"/>
          </p:cNvSpPr>
          <p:nvPr>
            <p:ph idx="1"/>
          </p:nvPr>
        </p:nvSpPr>
        <p:spPr/>
        <p:txBody>
          <a:bodyPr/>
          <a:lstStyle/>
          <a:p>
            <a:pPr marL="109728" indent="0">
              <a:buNone/>
            </a:pPr>
            <a:endParaRPr lang="es-ES" dirty="0"/>
          </a:p>
          <a:p>
            <a:pPr marL="109728" indent="0">
              <a:buNone/>
            </a:pPr>
            <a:r>
              <a:rPr lang="es-ES" dirty="0"/>
              <a:t>1. Sintetizar lo que dicen los actores, pues cada subtítulo admite un máximo de dos líneas de 40 caracteres cada una</a:t>
            </a:r>
          </a:p>
          <a:p>
            <a:endParaRPr lang="es-ES" dirty="0"/>
          </a:p>
          <a:p>
            <a:endParaRPr lang="it-IT" dirty="0"/>
          </a:p>
          <a:p>
            <a:endParaRPr lang="it-IT" dirty="0"/>
          </a:p>
        </p:txBody>
      </p:sp>
    </p:spTree>
    <p:extLst>
      <p:ext uri="{BB962C8B-B14F-4D97-AF65-F5344CB8AC3E}">
        <p14:creationId xmlns:p14="http://schemas.microsoft.com/office/powerpoint/2010/main" val="7951821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s-ES" dirty="0"/>
              <a:t>Dificultades</a:t>
            </a:r>
            <a:endParaRPr lang="it-IT" dirty="0"/>
          </a:p>
        </p:txBody>
      </p:sp>
      <p:sp>
        <p:nvSpPr>
          <p:cNvPr id="3" name="Segnaposto contenuto 2"/>
          <p:cNvSpPr>
            <a:spLocks noGrp="1"/>
          </p:cNvSpPr>
          <p:nvPr>
            <p:ph idx="1"/>
          </p:nvPr>
        </p:nvSpPr>
        <p:spPr/>
        <p:txBody>
          <a:bodyPr/>
          <a:lstStyle/>
          <a:p>
            <a:pPr marL="109728" indent="0">
              <a:buNone/>
            </a:pPr>
            <a:r>
              <a:rPr lang="es-ES" dirty="0">
                <a:sym typeface="Wingdings"/>
              </a:rPr>
              <a:t>2. </a:t>
            </a:r>
            <a:r>
              <a:rPr lang="es-ES" dirty="0"/>
              <a:t>Sincronismo de permanencia en la imagen: </a:t>
            </a:r>
          </a:p>
          <a:p>
            <a:pPr marL="109728" indent="0">
              <a:buNone/>
            </a:pPr>
            <a:endParaRPr lang="es-ES" dirty="0"/>
          </a:p>
          <a:p>
            <a:pPr marL="109728" indent="0">
              <a:buNone/>
            </a:pPr>
            <a:r>
              <a:rPr lang="es-ES" dirty="0"/>
              <a:t>debe haber una </a:t>
            </a:r>
            <a:r>
              <a:rPr lang="es-ES" b="1" dirty="0"/>
              <a:t>correspondencia entre el principio y el final</a:t>
            </a:r>
            <a:r>
              <a:rPr lang="es-ES" dirty="0"/>
              <a:t> de cada intervención en el original y el principio y el final del subtítulo</a:t>
            </a:r>
          </a:p>
          <a:p>
            <a:pPr marL="109728" indent="0">
              <a:buNone/>
            </a:pPr>
            <a:endParaRPr lang="es-ES" dirty="0"/>
          </a:p>
          <a:p>
            <a:pPr marL="109728" indent="0">
              <a:buNone/>
            </a:pPr>
            <a:r>
              <a:rPr lang="es-ES" dirty="0"/>
              <a:t>Están, pues, subordinados al desarrollo de la acción y a la velocidad de lectura que permita leer cómodamente</a:t>
            </a:r>
            <a:endParaRPr lang="it-IT" dirty="0"/>
          </a:p>
          <a:p>
            <a:endParaRPr lang="it-IT" dirty="0"/>
          </a:p>
        </p:txBody>
      </p:sp>
    </p:spTree>
    <p:extLst>
      <p:ext uri="{BB962C8B-B14F-4D97-AF65-F5344CB8AC3E}">
        <p14:creationId xmlns:p14="http://schemas.microsoft.com/office/powerpoint/2010/main" val="15917117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s-ES" dirty="0"/>
              <a:t>Dificultades</a:t>
            </a:r>
            <a:endParaRPr lang="it-IT" dirty="0"/>
          </a:p>
        </p:txBody>
      </p:sp>
      <p:sp>
        <p:nvSpPr>
          <p:cNvPr id="3" name="Segnaposto contenuto 2"/>
          <p:cNvSpPr>
            <a:spLocks noGrp="1"/>
          </p:cNvSpPr>
          <p:nvPr>
            <p:ph idx="1"/>
          </p:nvPr>
        </p:nvSpPr>
        <p:spPr/>
        <p:txBody>
          <a:bodyPr>
            <a:normAutofit/>
          </a:bodyPr>
          <a:lstStyle/>
          <a:p>
            <a:pPr marL="109728" indent="0">
              <a:buNone/>
            </a:pPr>
            <a:r>
              <a:rPr lang="es-ES" dirty="0"/>
              <a:t>3.</a:t>
            </a:r>
            <a:r>
              <a:rPr lang="es-ES" dirty="0">
                <a:sym typeface="Wingdings"/>
              </a:rPr>
              <a:t> R</a:t>
            </a:r>
            <a:r>
              <a:rPr lang="es-ES" dirty="0"/>
              <a:t>eflejo de un discurso oral en uno escrito para ser leído:</a:t>
            </a:r>
          </a:p>
          <a:p>
            <a:pPr marL="109728" indent="0">
              <a:buNone/>
            </a:pPr>
            <a:endParaRPr lang="es-ES" dirty="0"/>
          </a:p>
          <a:p>
            <a:pPr marL="109728" indent="0">
              <a:buNone/>
            </a:pPr>
            <a:r>
              <a:rPr lang="es-ES" dirty="0"/>
              <a:t>se priva de conocer aspectos importantes de la caracterización de los personajes</a:t>
            </a:r>
            <a:endParaRPr lang="it-IT" dirty="0"/>
          </a:p>
          <a:p>
            <a:pPr marL="109728" indent="0">
              <a:buNone/>
            </a:pPr>
            <a:endParaRPr lang="it-IT" dirty="0"/>
          </a:p>
        </p:txBody>
      </p:sp>
    </p:spTree>
    <p:extLst>
      <p:ext uri="{BB962C8B-B14F-4D97-AF65-F5344CB8AC3E}">
        <p14:creationId xmlns:p14="http://schemas.microsoft.com/office/powerpoint/2010/main" val="32061480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s-ES" dirty="0"/>
              <a:t>¿Dónde?</a:t>
            </a:r>
            <a:endParaRPr lang="it-IT" dirty="0"/>
          </a:p>
        </p:txBody>
      </p:sp>
      <p:sp>
        <p:nvSpPr>
          <p:cNvPr id="3" name="Segnaposto contenuto 2"/>
          <p:cNvSpPr>
            <a:spLocks noGrp="1"/>
          </p:cNvSpPr>
          <p:nvPr>
            <p:ph idx="1"/>
          </p:nvPr>
        </p:nvSpPr>
        <p:spPr/>
        <p:txBody>
          <a:bodyPr/>
          <a:lstStyle/>
          <a:p>
            <a:r>
              <a:rPr lang="es-ES" dirty="0"/>
              <a:t>Holanda, Bélgica, Dinamarca, Noruega, Suecia, Finlandia, Portugal, Grecia y la mayoría de los países hispanoamericanos (excepto Brasil)</a:t>
            </a:r>
            <a:endParaRPr lang="it-IT" dirty="0"/>
          </a:p>
          <a:p>
            <a:pPr marL="109728" indent="0">
              <a:buNone/>
            </a:pPr>
            <a:endParaRPr lang="it-IT" dirty="0"/>
          </a:p>
        </p:txBody>
      </p:sp>
    </p:spTree>
    <p:extLst>
      <p:ext uri="{BB962C8B-B14F-4D97-AF65-F5344CB8AC3E}">
        <p14:creationId xmlns:p14="http://schemas.microsoft.com/office/powerpoint/2010/main" val="1718834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s-ES" dirty="0"/>
              <a:t>LAS VOCES SUPERPUESTAS (VOICE-OVER)</a:t>
            </a:r>
            <a:endParaRPr lang="it-IT" dirty="0"/>
          </a:p>
        </p:txBody>
      </p:sp>
      <p:sp>
        <p:nvSpPr>
          <p:cNvPr id="3" name="Segnaposto contenuto 2"/>
          <p:cNvSpPr>
            <a:spLocks noGrp="1"/>
          </p:cNvSpPr>
          <p:nvPr>
            <p:ph idx="1"/>
          </p:nvPr>
        </p:nvSpPr>
        <p:spPr/>
        <p:txBody>
          <a:bodyPr/>
          <a:lstStyle/>
          <a:p>
            <a:r>
              <a:rPr lang="es-ES" dirty="0"/>
              <a:t>Consiste en la emisión simultánea de la banda donde está grabado el diálogo original y de la banda donde se ha grabado la versión traducida </a:t>
            </a:r>
          </a:p>
          <a:p>
            <a:endParaRPr lang="es-ES" dirty="0"/>
          </a:p>
          <a:p>
            <a:r>
              <a:rPr lang="es-ES" dirty="0"/>
              <a:t>El inicio de cada intervención doblada se emite cuando ya hemos podido escuchar unas palabras del original</a:t>
            </a:r>
            <a:endParaRPr lang="it-IT" dirty="0"/>
          </a:p>
          <a:p>
            <a:endParaRPr lang="it-IT" dirty="0"/>
          </a:p>
        </p:txBody>
      </p:sp>
    </p:spTree>
    <p:extLst>
      <p:ext uri="{BB962C8B-B14F-4D97-AF65-F5344CB8AC3E}">
        <p14:creationId xmlns:p14="http://schemas.microsoft.com/office/powerpoint/2010/main" val="38364822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s-ES" dirty="0">
                <a:sym typeface="Wingdings"/>
              </a:rPr>
              <a:t></a:t>
            </a:r>
            <a:r>
              <a:rPr lang="es-ES" dirty="0"/>
              <a:t> se baja el volumen de la banda original y se incrementa el volumen de la banda donde está el doblaje, de manera que el texto original se oiga en un segundo plano</a:t>
            </a:r>
            <a:endParaRPr lang="it-IT" dirty="0"/>
          </a:p>
        </p:txBody>
      </p:sp>
    </p:spTree>
    <p:extLst>
      <p:ext uri="{BB962C8B-B14F-4D97-AF65-F5344CB8AC3E}">
        <p14:creationId xmlns:p14="http://schemas.microsoft.com/office/powerpoint/2010/main" val="3005244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es-ES" dirty="0">
                <a:sym typeface="Wingdings"/>
              </a:rPr>
              <a:t></a:t>
            </a:r>
            <a:r>
              <a:rPr lang="es-ES" dirty="0"/>
              <a:t> sincronismo no tan escricto como en el doblaje (no localización de labiales, ni coincidencia en el número de sílabas)</a:t>
            </a:r>
            <a:endParaRPr lang="it-IT" dirty="0"/>
          </a:p>
          <a:p>
            <a:pPr marL="109728" indent="0">
              <a:buNone/>
            </a:pPr>
            <a:endParaRPr lang="it-IT" dirty="0"/>
          </a:p>
        </p:txBody>
      </p:sp>
    </p:spTree>
    <p:extLst>
      <p:ext uri="{BB962C8B-B14F-4D97-AF65-F5344CB8AC3E}">
        <p14:creationId xmlns:p14="http://schemas.microsoft.com/office/powerpoint/2010/main" val="25503469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s-ES" dirty="0"/>
              <a:t>¿Dónde?</a:t>
            </a:r>
            <a:endParaRPr lang="it-IT" dirty="0"/>
          </a:p>
        </p:txBody>
      </p:sp>
      <p:sp>
        <p:nvSpPr>
          <p:cNvPr id="3" name="Segnaposto contenuto 2"/>
          <p:cNvSpPr>
            <a:spLocks noGrp="1"/>
          </p:cNvSpPr>
          <p:nvPr>
            <p:ph idx="1"/>
          </p:nvPr>
        </p:nvSpPr>
        <p:spPr/>
        <p:txBody>
          <a:bodyPr/>
          <a:lstStyle/>
          <a:p>
            <a:r>
              <a:rPr lang="es-ES" dirty="0"/>
              <a:t>Las voces superpuestas es una modalidad habitual en España en los documentales</a:t>
            </a:r>
            <a:endParaRPr lang="it-IT" dirty="0"/>
          </a:p>
        </p:txBody>
      </p:sp>
    </p:spTree>
    <p:extLst>
      <p:ext uri="{BB962C8B-B14F-4D97-AF65-F5344CB8AC3E}">
        <p14:creationId xmlns:p14="http://schemas.microsoft.com/office/powerpoint/2010/main" val="40984942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es-ES" dirty="0"/>
              <a:t>LA INTERPRETACIÓN SIMULTÁNEA</a:t>
            </a:r>
            <a:endParaRPr lang="it-IT" dirty="0"/>
          </a:p>
        </p:txBody>
      </p:sp>
      <p:sp>
        <p:nvSpPr>
          <p:cNvPr id="3" name="Segnaposto contenuto 2"/>
          <p:cNvSpPr>
            <a:spLocks noGrp="1"/>
          </p:cNvSpPr>
          <p:nvPr>
            <p:ph idx="1"/>
          </p:nvPr>
        </p:nvSpPr>
        <p:spPr/>
        <p:txBody>
          <a:bodyPr/>
          <a:lstStyle/>
          <a:p>
            <a:r>
              <a:rPr lang="es-ES" dirty="0"/>
              <a:t>Es la utilizada en menor medida. Durante la proyección de una película, el traductor / intérprete está presente en la sala y, con la ayuda de un micrófono conectado a los altavoces efectúa la traducción a partir del guión de la película que habrá trabajado previamente, y de la visión en sala, de manera que su voz queda superpuesta a la de los actores de la pantalla.</a:t>
            </a:r>
            <a:endParaRPr lang="it-IT" dirty="0"/>
          </a:p>
          <a:p>
            <a:endParaRPr lang="it-IT" dirty="0"/>
          </a:p>
        </p:txBody>
      </p:sp>
    </p:spTree>
    <p:extLst>
      <p:ext uri="{BB962C8B-B14F-4D97-AF65-F5344CB8AC3E}">
        <p14:creationId xmlns:p14="http://schemas.microsoft.com/office/powerpoint/2010/main" val="3579627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s-ES" dirty="0"/>
              <a:t>Traducción audiovisual</a:t>
            </a:r>
            <a:endParaRPr lang="it-IT" dirty="0"/>
          </a:p>
        </p:txBody>
      </p:sp>
      <p:sp>
        <p:nvSpPr>
          <p:cNvPr id="3" name="Segnaposto contenuto 2"/>
          <p:cNvSpPr>
            <a:spLocks noGrp="1"/>
          </p:cNvSpPr>
          <p:nvPr>
            <p:ph idx="1"/>
          </p:nvPr>
        </p:nvSpPr>
        <p:spPr/>
        <p:txBody>
          <a:bodyPr/>
          <a:lstStyle/>
          <a:p>
            <a:endParaRPr lang="es-ES" dirty="0"/>
          </a:p>
          <a:p>
            <a:endParaRPr lang="es-ES" dirty="0"/>
          </a:p>
          <a:p>
            <a:r>
              <a:rPr lang="es-ES" dirty="0"/>
              <a:t>Traducción especializada que se ocupa de los textos destinados al sector del cine, la televisión, el vídeo y los productos multimedia</a:t>
            </a:r>
            <a:endParaRPr lang="it-IT" dirty="0"/>
          </a:p>
          <a:p>
            <a:endParaRPr lang="it-IT" dirty="0"/>
          </a:p>
        </p:txBody>
      </p:sp>
    </p:spTree>
    <p:extLst>
      <p:ext uri="{BB962C8B-B14F-4D97-AF65-F5344CB8AC3E}">
        <p14:creationId xmlns:p14="http://schemas.microsoft.com/office/powerpoint/2010/main" val="42630631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s-ES" dirty="0"/>
              <a:t>¿Dónde?</a:t>
            </a:r>
            <a:endParaRPr lang="it-IT" dirty="0"/>
          </a:p>
        </p:txBody>
      </p:sp>
      <p:sp>
        <p:nvSpPr>
          <p:cNvPr id="3" name="Segnaposto contenuto 2"/>
          <p:cNvSpPr>
            <a:spLocks noGrp="1"/>
          </p:cNvSpPr>
          <p:nvPr>
            <p:ph idx="1"/>
          </p:nvPr>
        </p:nvSpPr>
        <p:spPr/>
        <p:txBody>
          <a:bodyPr/>
          <a:lstStyle/>
          <a:p>
            <a:r>
              <a:rPr lang="es-ES" dirty="0"/>
              <a:t>Se usa en los festivales de cine y en ciclos muy específicos de filmotecas</a:t>
            </a:r>
            <a:endParaRPr lang="it-IT" dirty="0"/>
          </a:p>
        </p:txBody>
      </p:sp>
    </p:spTree>
    <p:extLst>
      <p:ext uri="{BB962C8B-B14F-4D97-AF65-F5344CB8AC3E}">
        <p14:creationId xmlns:p14="http://schemas.microsoft.com/office/powerpoint/2010/main" val="14062341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1196752"/>
            <a:ext cx="8229600" cy="1066800"/>
          </a:xfrm>
        </p:spPr>
        <p:txBody>
          <a:bodyPr>
            <a:normAutofit fontScale="90000"/>
          </a:bodyPr>
          <a:lstStyle/>
          <a:p>
            <a:r>
              <a:rPr lang="es-ES" dirty="0"/>
              <a:t>OTRAS MODALIDADES</a:t>
            </a:r>
            <a:br>
              <a:rPr lang="it-IT" dirty="0"/>
            </a:br>
            <a:endParaRPr lang="it-IT" dirty="0"/>
          </a:p>
        </p:txBody>
      </p:sp>
      <p:sp>
        <p:nvSpPr>
          <p:cNvPr id="3" name="Segnaposto contenuto 2"/>
          <p:cNvSpPr>
            <a:spLocks noGrp="1"/>
          </p:cNvSpPr>
          <p:nvPr>
            <p:ph idx="1"/>
          </p:nvPr>
        </p:nvSpPr>
        <p:spPr/>
        <p:txBody>
          <a:bodyPr/>
          <a:lstStyle/>
          <a:p>
            <a:r>
              <a:rPr lang="es-ES" dirty="0"/>
              <a:t>TRADUCCIÓN DE TEXTOS MULTIMEDIA</a:t>
            </a:r>
          </a:p>
          <a:p>
            <a:endParaRPr lang="es-ES" dirty="0"/>
          </a:p>
          <a:p>
            <a:r>
              <a:rPr lang="es-ES" dirty="0"/>
              <a:t>Juegos educativos, diccionarios</a:t>
            </a:r>
            <a:r>
              <a:rPr lang="es-ES"/>
              <a:t>, cuentos, </a:t>
            </a:r>
            <a:r>
              <a:rPr lang="es-ES" dirty="0"/>
              <a:t>etc.</a:t>
            </a:r>
            <a:endParaRPr lang="it-IT" dirty="0"/>
          </a:p>
          <a:p>
            <a:pPr marL="109728" indent="0">
              <a:buNone/>
            </a:pPr>
            <a:endParaRPr lang="it-IT" dirty="0"/>
          </a:p>
        </p:txBody>
      </p:sp>
    </p:spTree>
    <p:extLst>
      <p:ext uri="{BB962C8B-B14F-4D97-AF65-F5344CB8AC3E}">
        <p14:creationId xmlns:p14="http://schemas.microsoft.com/office/powerpoint/2010/main" val="3043084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s-ES" dirty="0"/>
              <a:t>Combinación de códigos</a:t>
            </a:r>
            <a:endParaRPr lang="it-IT" dirty="0"/>
          </a:p>
        </p:txBody>
      </p:sp>
      <p:sp>
        <p:nvSpPr>
          <p:cNvPr id="3" name="Segnaposto contenuto 2"/>
          <p:cNvSpPr>
            <a:spLocks noGrp="1"/>
          </p:cNvSpPr>
          <p:nvPr>
            <p:ph idx="1"/>
          </p:nvPr>
        </p:nvSpPr>
        <p:spPr/>
        <p:txBody>
          <a:bodyPr/>
          <a:lstStyle/>
          <a:p>
            <a:r>
              <a:rPr lang="es-ES" dirty="0"/>
              <a:t>Escrito </a:t>
            </a:r>
            <a:r>
              <a:rPr lang="es-ES" dirty="0">
                <a:sym typeface="Wingdings" pitchFamily="2" charset="2"/>
              </a:rPr>
              <a:t> </a:t>
            </a:r>
            <a:r>
              <a:rPr lang="es-ES" dirty="0"/>
              <a:t>guión</a:t>
            </a:r>
            <a:endParaRPr lang="it-IT" dirty="0"/>
          </a:p>
          <a:p>
            <a:r>
              <a:rPr lang="es-ES" dirty="0"/>
              <a:t>Oral </a:t>
            </a:r>
            <a:r>
              <a:rPr lang="es-ES" dirty="0">
                <a:sym typeface="Wingdings" pitchFamily="2" charset="2"/>
              </a:rPr>
              <a:t> </a:t>
            </a:r>
            <a:r>
              <a:rPr lang="es-ES" dirty="0"/>
              <a:t>la interpretación de los actores</a:t>
            </a:r>
            <a:endParaRPr lang="it-IT" dirty="0"/>
          </a:p>
          <a:p>
            <a:r>
              <a:rPr lang="es-ES" dirty="0"/>
              <a:t>Musical</a:t>
            </a:r>
            <a:endParaRPr lang="it-IT" dirty="0"/>
          </a:p>
          <a:p>
            <a:r>
              <a:rPr lang="es-ES" dirty="0"/>
              <a:t>Visual </a:t>
            </a:r>
            <a:r>
              <a:rPr lang="es-ES" dirty="0">
                <a:sym typeface="Wingdings" pitchFamily="2" charset="2"/>
              </a:rPr>
              <a:t> </a:t>
            </a:r>
            <a:r>
              <a:rPr lang="es-ES" dirty="0"/>
              <a:t>imágenes</a:t>
            </a:r>
            <a:endParaRPr lang="it-IT" dirty="0"/>
          </a:p>
          <a:p>
            <a:endParaRPr lang="it-IT" dirty="0"/>
          </a:p>
        </p:txBody>
      </p:sp>
    </p:spTree>
    <p:extLst>
      <p:ext uri="{BB962C8B-B14F-4D97-AF65-F5344CB8AC3E}">
        <p14:creationId xmlns:p14="http://schemas.microsoft.com/office/powerpoint/2010/main" val="1562181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s-ES" dirty="0"/>
              <a:t>Traducción audiovisual</a:t>
            </a:r>
            <a:endParaRPr lang="it-IT" dirty="0"/>
          </a:p>
        </p:txBody>
      </p:sp>
      <p:sp>
        <p:nvSpPr>
          <p:cNvPr id="3" name="Segnaposto contenuto 2"/>
          <p:cNvSpPr>
            <a:spLocks noGrp="1"/>
          </p:cNvSpPr>
          <p:nvPr>
            <p:ph idx="1"/>
          </p:nvPr>
        </p:nvSpPr>
        <p:spPr/>
        <p:txBody>
          <a:bodyPr/>
          <a:lstStyle/>
          <a:p>
            <a:r>
              <a:rPr lang="es-ES" dirty="0"/>
              <a:t>Teniendo en cuenta el </a:t>
            </a:r>
            <a:r>
              <a:rPr lang="es-ES" b="1" dirty="0"/>
              <a:t>canal</a:t>
            </a:r>
            <a:r>
              <a:rPr lang="es-ES" dirty="0"/>
              <a:t> que se utiliza, tanto en el texto de partida como en el de llegada, existen 4 modalidades básicas:</a:t>
            </a:r>
          </a:p>
          <a:p>
            <a:pPr marL="109728" indent="0">
              <a:buNone/>
            </a:pPr>
            <a:endParaRPr lang="it-IT" dirty="0"/>
          </a:p>
          <a:p>
            <a:r>
              <a:rPr lang="es-ES" dirty="0"/>
              <a:t>Doblaje</a:t>
            </a:r>
            <a:endParaRPr lang="it-IT" dirty="0"/>
          </a:p>
          <a:p>
            <a:r>
              <a:rPr lang="es-ES" dirty="0"/>
              <a:t>Subtitulación</a:t>
            </a:r>
            <a:endParaRPr lang="it-IT" dirty="0"/>
          </a:p>
          <a:p>
            <a:r>
              <a:rPr lang="es-ES" dirty="0"/>
              <a:t>Interpretación simultánea</a:t>
            </a:r>
            <a:endParaRPr lang="it-IT" dirty="0"/>
          </a:p>
          <a:p>
            <a:r>
              <a:rPr lang="es-ES" dirty="0"/>
              <a:t>Voces superpuestas</a:t>
            </a:r>
            <a:endParaRPr lang="it-IT" dirty="0"/>
          </a:p>
          <a:p>
            <a:endParaRPr lang="it-IT" dirty="0"/>
          </a:p>
        </p:txBody>
      </p:sp>
    </p:spTree>
    <p:extLst>
      <p:ext uri="{BB962C8B-B14F-4D97-AF65-F5344CB8AC3E}">
        <p14:creationId xmlns:p14="http://schemas.microsoft.com/office/powerpoint/2010/main" val="1178965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s-ES" dirty="0"/>
              <a:t>Características generales</a:t>
            </a:r>
            <a:endParaRPr lang="it-IT" dirty="0"/>
          </a:p>
        </p:txBody>
      </p:sp>
      <p:sp>
        <p:nvSpPr>
          <p:cNvPr id="3" name="Segnaposto contenuto 2"/>
          <p:cNvSpPr>
            <a:spLocks noGrp="1"/>
          </p:cNvSpPr>
          <p:nvPr>
            <p:ph idx="1"/>
          </p:nvPr>
        </p:nvSpPr>
        <p:spPr/>
        <p:txBody>
          <a:bodyPr/>
          <a:lstStyle/>
          <a:p>
            <a:endParaRPr lang="es-ES" dirty="0"/>
          </a:p>
          <a:p>
            <a:endParaRPr lang="es-ES" dirty="0"/>
          </a:p>
          <a:p>
            <a:r>
              <a:rPr lang="es-ES" dirty="0"/>
              <a:t>Campo temático múltiple </a:t>
            </a:r>
          </a:p>
          <a:p>
            <a:endParaRPr lang="es-ES" dirty="0"/>
          </a:p>
          <a:p>
            <a:endParaRPr lang="es-ES" dirty="0"/>
          </a:p>
          <a:p>
            <a:r>
              <a:rPr lang="es-ES" dirty="0"/>
              <a:t>Limitaciones y técnicas particulares que condicionan la traducción</a:t>
            </a:r>
            <a:endParaRPr lang="it-IT" dirty="0"/>
          </a:p>
          <a:p>
            <a:endParaRPr lang="it-IT" dirty="0"/>
          </a:p>
        </p:txBody>
      </p:sp>
    </p:spTree>
    <p:extLst>
      <p:ext uri="{BB962C8B-B14F-4D97-AF65-F5344CB8AC3E}">
        <p14:creationId xmlns:p14="http://schemas.microsoft.com/office/powerpoint/2010/main" val="3712066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es-ES" dirty="0"/>
              <a:t>EL  DOBLAJE</a:t>
            </a:r>
            <a:br>
              <a:rPr lang="it-IT" dirty="0"/>
            </a:br>
            <a:endParaRPr lang="it-IT" dirty="0"/>
          </a:p>
        </p:txBody>
      </p:sp>
      <p:sp>
        <p:nvSpPr>
          <p:cNvPr id="3" name="Segnaposto contenuto 2"/>
          <p:cNvSpPr>
            <a:spLocks noGrp="1"/>
          </p:cNvSpPr>
          <p:nvPr>
            <p:ph idx="1"/>
          </p:nvPr>
        </p:nvSpPr>
        <p:spPr/>
        <p:txBody>
          <a:bodyPr>
            <a:normAutofit/>
          </a:bodyPr>
          <a:lstStyle/>
          <a:p>
            <a:r>
              <a:rPr lang="es-ES" dirty="0"/>
              <a:t>Sustitución de una banda sonora original por otra. </a:t>
            </a:r>
          </a:p>
          <a:p>
            <a:pPr marL="109728" indent="0">
              <a:buNone/>
            </a:pPr>
            <a:endParaRPr lang="es-ES" dirty="0"/>
          </a:p>
          <a:p>
            <a:pPr marL="109728" indent="0">
              <a:buNone/>
            </a:pPr>
            <a:endParaRPr lang="es-ES" dirty="0"/>
          </a:p>
          <a:p>
            <a:pPr marL="109728" indent="0">
              <a:buNone/>
            </a:pPr>
            <a:endParaRPr lang="es-ES" dirty="0"/>
          </a:p>
          <a:p>
            <a:pPr marL="109728" indent="0">
              <a:buNone/>
            </a:pPr>
            <a:r>
              <a:rPr lang="es-ES" dirty="0"/>
              <a:t>Esta sustitución debe mantener:</a:t>
            </a:r>
            <a:endParaRPr lang="it-IT" dirty="0"/>
          </a:p>
          <a:p>
            <a:pPr marL="109728" indent="0">
              <a:buNone/>
            </a:pPr>
            <a:endParaRPr lang="it-IT" dirty="0"/>
          </a:p>
          <a:p>
            <a:endParaRPr lang="it-IT" dirty="0"/>
          </a:p>
        </p:txBody>
      </p:sp>
    </p:spTree>
    <p:extLst>
      <p:ext uri="{BB962C8B-B14F-4D97-AF65-F5344CB8AC3E}">
        <p14:creationId xmlns:p14="http://schemas.microsoft.com/office/powerpoint/2010/main" val="731479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s-ES" dirty="0"/>
              <a:t>SINCRONISMO</a:t>
            </a:r>
            <a:endParaRPr lang="it-IT" dirty="0"/>
          </a:p>
        </p:txBody>
      </p:sp>
      <p:sp>
        <p:nvSpPr>
          <p:cNvPr id="3" name="Segnaposto contenuto 2"/>
          <p:cNvSpPr>
            <a:spLocks noGrp="1"/>
          </p:cNvSpPr>
          <p:nvPr>
            <p:ph idx="1"/>
          </p:nvPr>
        </p:nvSpPr>
        <p:spPr/>
        <p:txBody>
          <a:bodyPr>
            <a:normAutofit/>
          </a:bodyPr>
          <a:lstStyle/>
          <a:p>
            <a:r>
              <a:rPr lang="es-ES" b="1" dirty="0"/>
              <a:t>de caracterización</a:t>
            </a:r>
            <a:r>
              <a:rPr lang="es-ES" dirty="0"/>
              <a:t> </a:t>
            </a:r>
            <a:r>
              <a:rPr lang="es-ES" dirty="0">
                <a:sym typeface="Wingdings" pitchFamily="2" charset="2"/>
              </a:rPr>
              <a:t></a:t>
            </a:r>
            <a:r>
              <a:rPr lang="es-ES" dirty="0"/>
              <a:t> armonía entre la voz del actor que dobla y el aspecto y la gesticulación del actor que aparece en la pantalla</a:t>
            </a:r>
          </a:p>
          <a:p>
            <a:endParaRPr lang="it-IT" dirty="0"/>
          </a:p>
          <a:p>
            <a:r>
              <a:rPr lang="es-ES" b="1" dirty="0"/>
              <a:t>de contenido</a:t>
            </a:r>
            <a:r>
              <a:rPr lang="es-ES" dirty="0"/>
              <a:t> </a:t>
            </a:r>
            <a:r>
              <a:rPr lang="es-ES" dirty="0">
                <a:sym typeface="Wingdings" pitchFamily="2" charset="2"/>
              </a:rPr>
              <a:t></a:t>
            </a:r>
            <a:r>
              <a:rPr lang="es-ES" dirty="0"/>
              <a:t> congruencia entre la nueva versión del texto y el argumento de la película</a:t>
            </a:r>
          </a:p>
          <a:p>
            <a:endParaRPr lang="it-IT" dirty="0"/>
          </a:p>
          <a:p>
            <a:r>
              <a:rPr lang="es-ES" b="1" dirty="0"/>
              <a:t>visual</a:t>
            </a:r>
            <a:r>
              <a:rPr lang="es-ES" dirty="0"/>
              <a:t> </a:t>
            </a:r>
            <a:r>
              <a:rPr lang="es-ES" dirty="0">
                <a:sym typeface="Wingdings" pitchFamily="2" charset="2"/>
              </a:rPr>
              <a:t></a:t>
            </a:r>
            <a:r>
              <a:rPr lang="es-ES" dirty="0"/>
              <a:t> armonía entre los movimientos articulatorios visibles y los sonidos que se oyen</a:t>
            </a:r>
            <a:endParaRPr lang="it-IT" dirty="0"/>
          </a:p>
        </p:txBody>
      </p:sp>
    </p:spTree>
    <p:extLst>
      <p:ext uri="{BB962C8B-B14F-4D97-AF65-F5344CB8AC3E}">
        <p14:creationId xmlns:p14="http://schemas.microsoft.com/office/powerpoint/2010/main" val="3673702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s-ES" dirty="0"/>
              <a:t>Grados de sincronización</a:t>
            </a:r>
            <a:endParaRPr lang="it-IT" dirty="0"/>
          </a:p>
        </p:txBody>
      </p:sp>
      <p:sp>
        <p:nvSpPr>
          <p:cNvPr id="3" name="Segnaposto contenuto 2"/>
          <p:cNvSpPr>
            <a:spLocks noGrp="1"/>
          </p:cNvSpPr>
          <p:nvPr>
            <p:ph idx="1"/>
          </p:nvPr>
        </p:nvSpPr>
        <p:spPr/>
        <p:txBody>
          <a:bodyPr/>
          <a:lstStyle/>
          <a:p>
            <a:r>
              <a:rPr lang="es-ES" dirty="0"/>
              <a:t>El cine exige un grado mayor que la televisión debido al tamaño de la pantalla y a la calidad de los productos que exhibe</a:t>
            </a:r>
          </a:p>
          <a:p>
            <a:pPr marL="109728" indent="0">
              <a:buNone/>
            </a:pPr>
            <a:endParaRPr lang="it-IT" dirty="0"/>
          </a:p>
          <a:p>
            <a:endParaRPr lang="it-IT" dirty="0"/>
          </a:p>
        </p:txBody>
      </p:sp>
    </p:spTree>
    <p:extLst>
      <p:ext uri="{BB962C8B-B14F-4D97-AF65-F5344CB8AC3E}">
        <p14:creationId xmlns:p14="http://schemas.microsoft.com/office/powerpoint/2010/main" val="39056500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es-ES" dirty="0"/>
              <a:t>¿Dónde se dobla?</a:t>
            </a:r>
            <a:endParaRPr lang="it-IT" dirty="0"/>
          </a:p>
        </p:txBody>
      </p:sp>
      <p:sp>
        <p:nvSpPr>
          <p:cNvPr id="3" name="Segnaposto contenuto 2"/>
          <p:cNvSpPr>
            <a:spLocks noGrp="1"/>
          </p:cNvSpPr>
          <p:nvPr>
            <p:ph idx="1"/>
          </p:nvPr>
        </p:nvSpPr>
        <p:spPr/>
        <p:txBody>
          <a:bodyPr/>
          <a:lstStyle/>
          <a:p>
            <a:r>
              <a:rPr lang="es-ES" dirty="0"/>
              <a:t>Modalidad de traducción mayoritaria en España, Italia, Alemania y Francia</a:t>
            </a:r>
          </a:p>
          <a:p>
            <a:endParaRPr lang="es-ES" dirty="0"/>
          </a:p>
          <a:p>
            <a:r>
              <a:rPr lang="es-ES" dirty="0"/>
              <a:t>Inicialmente fruto de una tradición instaurada por gobiernos muy preocupados por la influencia de las ideas extranjeras y que se caracterizaron, al menos en lo tocante a la cultura, por una censura muy estricta.</a:t>
            </a:r>
            <a:endParaRPr lang="it-IT" dirty="0"/>
          </a:p>
          <a:p>
            <a:endParaRPr lang="it-IT" dirty="0"/>
          </a:p>
        </p:txBody>
      </p:sp>
    </p:spTree>
    <p:extLst>
      <p:ext uri="{BB962C8B-B14F-4D97-AF65-F5344CB8AC3E}">
        <p14:creationId xmlns:p14="http://schemas.microsoft.com/office/powerpoint/2010/main" val="34984423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ramonto">
  <a:themeElements>
    <a:clrScheme name="Tramonto">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Tramonto">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Tramonto">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27</TotalTime>
  <Words>653</Words>
  <Application>Microsoft Office PowerPoint</Application>
  <PresentationFormat>Presentazione su schermo (4:3)</PresentationFormat>
  <Paragraphs>76</Paragraphs>
  <Slides>21</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21</vt:i4>
      </vt:variant>
    </vt:vector>
  </HeadingPairs>
  <TitlesOfParts>
    <vt:vector size="25" baseType="lpstr">
      <vt:lpstr>Georgia</vt:lpstr>
      <vt:lpstr>Trebuchet MS</vt:lpstr>
      <vt:lpstr>Wingdings 2</vt:lpstr>
      <vt:lpstr>Tramonto</vt:lpstr>
      <vt:lpstr>Traducción de textos audiovisuales</vt:lpstr>
      <vt:lpstr>Traducción audiovisual</vt:lpstr>
      <vt:lpstr>Combinación de códigos</vt:lpstr>
      <vt:lpstr>Traducción audiovisual</vt:lpstr>
      <vt:lpstr>Características generales</vt:lpstr>
      <vt:lpstr>EL  DOBLAJE </vt:lpstr>
      <vt:lpstr>SINCRONISMO</vt:lpstr>
      <vt:lpstr>Grados de sincronización</vt:lpstr>
      <vt:lpstr>¿Dónde se dobla?</vt:lpstr>
      <vt:lpstr>LA SUBTITULACIÓN </vt:lpstr>
      <vt:lpstr>Dificultades</vt:lpstr>
      <vt:lpstr>Dificultades</vt:lpstr>
      <vt:lpstr>Dificultades</vt:lpstr>
      <vt:lpstr>¿Dónde?</vt:lpstr>
      <vt:lpstr>LAS VOCES SUPERPUESTAS (VOICE-OVER)</vt:lpstr>
      <vt:lpstr>Presentazione standard di PowerPoint</vt:lpstr>
      <vt:lpstr>Presentazione standard di PowerPoint</vt:lpstr>
      <vt:lpstr>¿Dónde?</vt:lpstr>
      <vt:lpstr>LA INTERPRETACIÓN SIMULTÁNEA</vt:lpstr>
      <vt:lpstr>¿Dónde?</vt:lpstr>
      <vt:lpstr>OTRAS MODALIDADES </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Traducción de textos audiovisuales</dc:title>
  <dc:creator>isolis</dc:creator>
  <cp:lastModifiedBy>inmaculada solis</cp:lastModifiedBy>
  <cp:revision>3</cp:revision>
  <dcterms:created xsi:type="dcterms:W3CDTF">2013-04-09T09:18:57Z</dcterms:created>
  <dcterms:modified xsi:type="dcterms:W3CDTF">2020-03-09T19:29:29Z</dcterms:modified>
</cp:coreProperties>
</file>