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311" r:id="rId4"/>
    <p:sldId id="257" r:id="rId5"/>
    <p:sldId id="258" r:id="rId6"/>
    <p:sldId id="259" r:id="rId7"/>
    <p:sldId id="260" r:id="rId8"/>
    <p:sldId id="307" r:id="rId9"/>
    <p:sldId id="308" r:id="rId10"/>
    <p:sldId id="261" r:id="rId11"/>
    <p:sldId id="265" r:id="rId12"/>
    <p:sldId id="312" r:id="rId13"/>
    <p:sldId id="262" r:id="rId14"/>
    <p:sldId id="264" r:id="rId15"/>
    <p:sldId id="297" r:id="rId16"/>
    <p:sldId id="298" r:id="rId17"/>
    <p:sldId id="299" r:id="rId18"/>
    <p:sldId id="300" r:id="rId19"/>
    <p:sldId id="301" r:id="rId20"/>
    <p:sldId id="303" r:id="rId21"/>
    <p:sldId id="304" r:id="rId22"/>
    <p:sldId id="305" r:id="rId23"/>
    <p:sldId id="306" r:id="rId24"/>
    <p:sldId id="309" r:id="rId25"/>
    <p:sldId id="278" r:id="rId26"/>
    <p:sldId id="283" r:id="rId27"/>
    <p:sldId id="282" r:id="rId28"/>
    <p:sldId id="273" r:id="rId29"/>
    <p:sldId id="281" r:id="rId30"/>
    <p:sldId id="280" r:id="rId31"/>
    <p:sldId id="270" r:id="rId32"/>
    <p:sldId id="274" r:id="rId33"/>
    <p:sldId id="269" r:id="rId34"/>
    <p:sldId id="275" r:id="rId35"/>
    <p:sldId id="277" r:id="rId36"/>
    <p:sldId id="285" r:id="rId37"/>
    <p:sldId id="286" r:id="rId38"/>
    <p:sldId id="287" r:id="rId39"/>
    <p:sldId id="288" r:id="rId40"/>
    <p:sldId id="296" r:id="rId41"/>
    <p:sldId id="295" r:id="rId42"/>
    <p:sldId id="292" r:id="rId43"/>
    <p:sldId id="293" r:id="rId44"/>
    <p:sldId id="294" r:id="rId45"/>
    <p:sldId id="289" r:id="rId46"/>
    <p:sldId id="290"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4" d="100"/>
          <a:sy n="84" d="100"/>
        </p:scale>
        <p:origin x="-18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7198A3-6BD0-1345-BB48-4E51D4346A8E}" type="datetimeFigureOut">
              <a:rPr lang="it-IT" smtClean="0"/>
              <a:pPr/>
              <a:t>21/04/18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7198A3-6BD0-1345-BB48-4E51D4346A8E}" type="datetimeFigureOut">
              <a:rPr lang="it-IT" smtClean="0"/>
              <a:pPr/>
              <a:t>21/04/18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7198A3-6BD0-1345-BB48-4E51D4346A8E}" type="datetimeFigureOut">
              <a:rPr lang="it-IT" smtClean="0"/>
              <a:pPr/>
              <a:t>21/04/18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7198A3-6BD0-1345-BB48-4E51D4346A8E}" type="datetimeFigureOut">
              <a:rPr lang="it-IT" smtClean="0"/>
              <a:pPr/>
              <a:t>21/04/18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57198A3-6BD0-1345-BB48-4E51D4346A8E}" type="datetimeFigureOut">
              <a:rPr lang="it-IT" smtClean="0"/>
              <a:pPr/>
              <a:t>21/04/18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7198A3-6BD0-1345-BB48-4E51D4346A8E}" type="datetimeFigureOut">
              <a:rPr lang="it-IT" smtClean="0"/>
              <a:pPr/>
              <a:t>21/04/18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7198A3-6BD0-1345-BB48-4E51D4346A8E}" type="datetimeFigureOut">
              <a:rPr lang="it-IT" smtClean="0"/>
              <a:pPr/>
              <a:t>21/04/18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57198A3-6BD0-1345-BB48-4E51D4346A8E}" type="datetimeFigureOut">
              <a:rPr lang="it-IT" smtClean="0"/>
              <a:pPr/>
              <a:t>21/04/18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7198A3-6BD0-1345-BB48-4E51D4346A8E}" type="datetimeFigureOut">
              <a:rPr lang="it-IT" smtClean="0"/>
              <a:pPr/>
              <a:t>21/04/18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57198A3-6BD0-1345-BB48-4E51D4346A8E}" type="datetimeFigureOut">
              <a:rPr lang="it-IT" smtClean="0"/>
              <a:pPr/>
              <a:t>21/04/18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57198A3-6BD0-1345-BB48-4E51D4346A8E}" type="datetimeFigureOut">
              <a:rPr lang="it-IT" smtClean="0"/>
              <a:pPr/>
              <a:t>21/04/18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198A3-6BD0-1345-BB48-4E51D4346A8E}" type="datetimeFigureOut">
              <a:rPr lang="it-IT" smtClean="0"/>
              <a:pPr/>
              <a:t>21/04/18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6865-0A5C-4946-9ED1-740E2A2631BD}" type="slidenum">
              <a:rPr lang="it-IT" smtClean="0"/>
              <a:pPr/>
              <a:t>‹n.›</a:t>
            </a:fld>
            <a:endParaRPr lang="it-IT"/>
          </a:p>
        </p:txBody>
      </p:sp>
      <p:pic>
        <p:nvPicPr>
          <p:cNvPr id="7" name="Immagine 6" descr="header.png"/>
          <p:cNvPicPr>
            <a:picLocks noChangeAspect="1"/>
          </p:cNvPicPr>
          <p:nvPr/>
        </p:nvPicPr>
        <p:blipFill>
          <a:blip r:embed="rId13"/>
          <a:stretch>
            <a:fillRect/>
          </a:stretch>
        </p:blipFill>
        <p:spPr>
          <a:xfrm>
            <a:off x="0" y="-1"/>
            <a:ext cx="9144000" cy="797513"/>
          </a:xfrm>
          <a:prstGeom prst="rect">
            <a:avLst/>
          </a:prstGeom>
        </p:spPr>
      </p:pic>
      <p:pic>
        <p:nvPicPr>
          <p:cNvPr id="8" name="Immagine 7" descr="salomon.png"/>
          <p:cNvPicPr>
            <a:picLocks noChangeAspect="1"/>
          </p:cNvPicPr>
          <p:nvPr/>
        </p:nvPicPr>
        <p:blipFill>
          <a:blip r:embed="rId14"/>
          <a:stretch>
            <a:fillRect/>
          </a:stretch>
        </p:blipFill>
        <p:spPr>
          <a:xfrm>
            <a:off x="0" y="5163425"/>
            <a:ext cx="2163936" cy="16945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56792"/>
            <a:ext cx="7774632" cy="1470025"/>
          </a:xfrm>
        </p:spPr>
        <p:txBody>
          <a:bodyPr/>
          <a:lstStyle/>
          <a:p>
            <a:pPr algn="r"/>
            <a:r>
              <a:rPr lang="it-IT" b="1" dirty="0" smtClean="0"/>
              <a:t>Don Lorenzo Milani</a:t>
            </a:r>
            <a:br>
              <a:rPr lang="it-IT" b="1" dirty="0" smtClean="0"/>
            </a:br>
            <a:r>
              <a:rPr lang="it-IT" b="1" dirty="0" smtClean="0"/>
              <a:t>un sacerdote fiorentino</a:t>
            </a:r>
            <a:endParaRPr lang="it-IT" b="1" dirty="0"/>
          </a:p>
        </p:txBody>
      </p:sp>
      <p:sp>
        <p:nvSpPr>
          <p:cNvPr id="3" name="Sottotitolo 2"/>
          <p:cNvSpPr>
            <a:spLocks noGrp="1"/>
          </p:cNvSpPr>
          <p:nvPr>
            <p:ph type="subTitle" idx="1"/>
          </p:nvPr>
        </p:nvSpPr>
        <p:spPr>
          <a:xfrm>
            <a:off x="2059632" y="3886200"/>
            <a:ext cx="6400800" cy="1752600"/>
          </a:xfrm>
        </p:spPr>
        <p:txBody>
          <a:bodyPr/>
          <a:lstStyle/>
          <a:p>
            <a:pPr algn="r"/>
            <a:r>
              <a:rPr lang="it-IT" dirty="0" smtClean="0"/>
              <a:t>Pedagogia Generale A-L</a:t>
            </a:r>
          </a:p>
          <a:p>
            <a:pPr algn="r"/>
            <a:r>
              <a:rPr lang="it-IT" dirty="0" smtClean="0"/>
              <a:t>Maggio 2018</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 figure </a:t>
            </a:r>
            <a:endParaRPr lang="it-IT" b="1" dirty="0"/>
          </a:p>
        </p:txBody>
      </p:sp>
      <p:pic>
        <p:nvPicPr>
          <p:cNvPr id="4" name="Immagine 3"/>
          <p:cNvPicPr>
            <a:picLocks noChangeAspect="1"/>
          </p:cNvPicPr>
          <p:nvPr/>
        </p:nvPicPr>
        <p:blipFill>
          <a:blip r:embed="rId2"/>
          <a:stretch>
            <a:fillRect/>
          </a:stretch>
        </p:blipFill>
        <p:spPr>
          <a:xfrm>
            <a:off x="323528" y="1556792"/>
            <a:ext cx="3851920" cy="2888940"/>
          </a:xfrm>
          <a:prstGeom prst="rect">
            <a:avLst/>
          </a:prstGeom>
        </p:spPr>
      </p:pic>
      <p:pic>
        <p:nvPicPr>
          <p:cNvPr id="6" name="Immagine 5"/>
          <p:cNvPicPr>
            <a:picLocks noChangeAspect="1"/>
          </p:cNvPicPr>
          <p:nvPr/>
        </p:nvPicPr>
        <p:blipFill>
          <a:blip r:embed="rId3"/>
          <a:stretch>
            <a:fillRect/>
          </a:stretch>
        </p:blipFill>
        <p:spPr>
          <a:xfrm>
            <a:off x="4835376" y="4168554"/>
            <a:ext cx="4129112" cy="2568308"/>
          </a:xfrm>
          <a:prstGeom prst="rect">
            <a:avLst/>
          </a:prstGeom>
        </p:spPr>
      </p:pic>
      <p:sp>
        <p:nvSpPr>
          <p:cNvPr id="7" name="CasellaDiTesto 6"/>
          <p:cNvSpPr txBox="1"/>
          <p:nvPr/>
        </p:nvSpPr>
        <p:spPr>
          <a:xfrm>
            <a:off x="4454104" y="1556792"/>
            <a:ext cx="4680520" cy="1077218"/>
          </a:xfrm>
          <a:prstGeom prst="rect">
            <a:avLst/>
          </a:prstGeom>
          <a:noFill/>
        </p:spPr>
        <p:txBody>
          <a:bodyPr wrap="square" rtlCol="0">
            <a:spAutoFit/>
          </a:bodyPr>
          <a:lstStyle/>
          <a:p>
            <a:r>
              <a:rPr lang="it-IT" sz="2400" b="1" dirty="0" smtClean="0"/>
              <a:t>Padre Ernesto Balducci (1922-1992)</a:t>
            </a:r>
          </a:p>
          <a:p>
            <a:r>
              <a:rPr lang="it-IT" sz="2000" i="1" dirty="0" smtClean="0"/>
              <a:t>L’uomo planetario</a:t>
            </a:r>
          </a:p>
          <a:p>
            <a:endParaRPr lang="it-IT" sz="2000" dirty="0"/>
          </a:p>
        </p:txBody>
      </p:sp>
      <p:sp>
        <p:nvSpPr>
          <p:cNvPr id="8" name="CasellaDiTesto 7"/>
          <p:cNvSpPr txBox="1"/>
          <p:nvPr/>
        </p:nvSpPr>
        <p:spPr>
          <a:xfrm>
            <a:off x="300460" y="5589240"/>
            <a:ext cx="4680520" cy="769441"/>
          </a:xfrm>
          <a:prstGeom prst="rect">
            <a:avLst/>
          </a:prstGeom>
          <a:noFill/>
        </p:spPr>
        <p:txBody>
          <a:bodyPr wrap="square" rtlCol="0">
            <a:spAutoFit/>
          </a:bodyPr>
          <a:lstStyle/>
          <a:p>
            <a:r>
              <a:rPr lang="it-IT" sz="2400" b="1" dirty="0" smtClean="0"/>
              <a:t>Don Renzo Rossi (1925-2013)</a:t>
            </a:r>
          </a:p>
          <a:p>
            <a:r>
              <a:rPr lang="it-IT" sz="2000" dirty="0" smtClean="0"/>
              <a:t>Il “cappellano di fabbrica”</a:t>
            </a:r>
            <a:endParaRPr lang="it-IT" sz="2000" dirty="0"/>
          </a:p>
        </p:txBody>
      </p:sp>
    </p:spTree>
    <p:extLst>
      <p:ext uri="{BB962C8B-B14F-4D97-AF65-F5344CB8AC3E}">
        <p14:creationId xmlns:p14="http://schemas.microsoft.com/office/powerpoint/2010/main" val="18253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 figure </a:t>
            </a:r>
            <a:endParaRPr lang="it-IT" b="1" dirty="0"/>
          </a:p>
        </p:txBody>
      </p:sp>
      <p:sp>
        <p:nvSpPr>
          <p:cNvPr id="7" name="CasellaDiTesto 6"/>
          <p:cNvSpPr txBox="1"/>
          <p:nvPr/>
        </p:nvSpPr>
        <p:spPr>
          <a:xfrm>
            <a:off x="4139952" y="1556792"/>
            <a:ext cx="4994672" cy="1692771"/>
          </a:xfrm>
          <a:prstGeom prst="rect">
            <a:avLst/>
          </a:prstGeom>
          <a:noFill/>
        </p:spPr>
        <p:txBody>
          <a:bodyPr wrap="square" rtlCol="0">
            <a:spAutoFit/>
          </a:bodyPr>
          <a:lstStyle/>
          <a:p>
            <a:r>
              <a:rPr lang="it-IT" sz="2400" b="1" dirty="0" smtClean="0"/>
              <a:t>Card. Silvano Piovanelli (1924-2016)</a:t>
            </a:r>
          </a:p>
          <a:p>
            <a:r>
              <a:rPr lang="it-IT" sz="2000" dirty="0" smtClean="0"/>
              <a:t>Vicario di don </a:t>
            </a:r>
            <a:r>
              <a:rPr lang="it-IT" sz="2000" dirty="0" err="1" smtClean="0"/>
              <a:t>Facibeni</a:t>
            </a:r>
            <a:r>
              <a:rPr lang="it-IT" sz="2000" dirty="0" smtClean="0"/>
              <a:t> alla Madonnina del Grappa</a:t>
            </a:r>
          </a:p>
          <a:p>
            <a:r>
              <a:rPr lang="it-IT" sz="2000" dirty="0" smtClean="0"/>
              <a:t>Vicerettore del Seminario di Firenze</a:t>
            </a:r>
          </a:p>
          <a:p>
            <a:r>
              <a:rPr lang="it-IT" sz="2000" dirty="0" smtClean="0"/>
              <a:t>Arcivescovo di Firenze</a:t>
            </a:r>
            <a:endParaRPr lang="it-IT" sz="2000" dirty="0"/>
          </a:p>
        </p:txBody>
      </p:sp>
      <p:sp>
        <p:nvSpPr>
          <p:cNvPr id="8" name="CasellaDiTesto 7"/>
          <p:cNvSpPr txBox="1"/>
          <p:nvPr/>
        </p:nvSpPr>
        <p:spPr>
          <a:xfrm>
            <a:off x="300460" y="5589240"/>
            <a:ext cx="4680520" cy="769441"/>
          </a:xfrm>
          <a:prstGeom prst="rect">
            <a:avLst/>
          </a:prstGeom>
          <a:noFill/>
        </p:spPr>
        <p:txBody>
          <a:bodyPr wrap="square" rtlCol="0">
            <a:spAutoFit/>
          </a:bodyPr>
          <a:lstStyle/>
          <a:p>
            <a:r>
              <a:rPr lang="it-IT" sz="2400" b="1" dirty="0" smtClean="0"/>
              <a:t>Don Enzo Mazzi (1927-2011)</a:t>
            </a:r>
          </a:p>
          <a:p>
            <a:r>
              <a:rPr lang="it-IT" sz="2000" dirty="0" smtClean="0"/>
              <a:t>Sacerdote, parroco dell’Isolotto</a:t>
            </a:r>
            <a:endParaRPr lang="it-IT" sz="2000" dirty="0"/>
          </a:p>
        </p:txBody>
      </p:sp>
      <p:pic>
        <p:nvPicPr>
          <p:cNvPr id="3" name="Immagine 2"/>
          <p:cNvPicPr>
            <a:picLocks noChangeAspect="1"/>
          </p:cNvPicPr>
          <p:nvPr/>
        </p:nvPicPr>
        <p:blipFill>
          <a:blip r:embed="rId2"/>
          <a:stretch>
            <a:fillRect/>
          </a:stretch>
        </p:blipFill>
        <p:spPr>
          <a:xfrm>
            <a:off x="755576" y="836712"/>
            <a:ext cx="2428498" cy="3645024"/>
          </a:xfrm>
          <a:prstGeom prst="rect">
            <a:avLst/>
          </a:prstGeom>
        </p:spPr>
      </p:pic>
      <p:pic>
        <p:nvPicPr>
          <p:cNvPr id="5" name="Immagine 4"/>
          <p:cNvPicPr>
            <a:picLocks noChangeAspect="1"/>
          </p:cNvPicPr>
          <p:nvPr/>
        </p:nvPicPr>
        <p:blipFill>
          <a:blip r:embed="rId3"/>
          <a:stretch>
            <a:fillRect/>
          </a:stretch>
        </p:blipFill>
        <p:spPr>
          <a:xfrm>
            <a:off x="5265370" y="3501008"/>
            <a:ext cx="2474982" cy="3212976"/>
          </a:xfrm>
          <a:prstGeom prst="rect">
            <a:avLst/>
          </a:prstGeom>
        </p:spPr>
      </p:pic>
    </p:spTree>
    <p:extLst>
      <p:ext uri="{BB962C8B-B14F-4D97-AF65-F5344CB8AC3E}">
        <p14:creationId xmlns:p14="http://schemas.microsoft.com/office/powerpoint/2010/main" val="193109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 figure </a:t>
            </a:r>
            <a:endParaRPr lang="it-IT" b="1" dirty="0"/>
          </a:p>
        </p:txBody>
      </p:sp>
      <p:sp>
        <p:nvSpPr>
          <p:cNvPr id="7" name="CasellaDiTesto 6"/>
          <p:cNvSpPr txBox="1"/>
          <p:nvPr/>
        </p:nvSpPr>
        <p:spPr>
          <a:xfrm>
            <a:off x="4454104" y="1556792"/>
            <a:ext cx="4680520" cy="3231654"/>
          </a:xfrm>
          <a:prstGeom prst="rect">
            <a:avLst/>
          </a:prstGeom>
          <a:noFill/>
        </p:spPr>
        <p:txBody>
          <a:bodyPr wrap="square" rtlCol="0">
            <a:spAutoFit/>
          </a:bodyPr>
          <a:lstStyle/>
          <a:p>
            <a:r>
              <a:rPr lang="it-IT" sz="2400" b="1" dirty="0" smtClean="0"/>
              <a:t>Gino Bartali (1914-2000)</a:t>
            </a:r>
          </a:p>
          <a:p>
            <a:endParaRPr lang="it-IT" sz="2000" dirty="0"/>
          </a:p>
          <a:p>
            <a:r>
              <a:rPr lang="it-IT" sz="2000" dirty="0" smtClean="0"/>
              <a:t>Si rifiutò di dedicare a Mussolini la vittoria al Tour de France del 1938</a:t>
            </a:r>
          </a:p>
          <a:p>
            <a:endParaRPr lang="it-IT" sz="2000" dirty="0"/>
          </a:p>
          <a:p>
            <a:r>
              <a:rPr lang="it-IT" sz="2000" dirty="0" smtClean="0"/>
              <a:t>Accolse l’invito del Card. Elia Dalla Costa ad unirsi alla rete segreta che </a:t>
            </a:r>
            <a:r>
              <a:rPr lang="it-IT" sz="2000" dirty="0"/>
              <a:t>offriva un passaggio sicuro agli Ebrei e alle altre persone in </a:t>
            </a:r>
            <a:r>
              <a:rPr lang="it-IT" sz="2000" dirty="0" smtClean="0"/>
              <a:t>pericolo.</a:t>
            </a:r>
            <a:r>
              <a:rPr lang="it-IT" sz="2000" dirty="0"/>
              <a:t> </a:t>
            </a:r>
          </a:p>
          <a:p>
            <a:endParaRPr lang="it-IT" sz="2000" dirty="0"/>
          </a:p>
        </p:txBody>
      </p:sp>
      <p:pic>
        <p:nvPicPr>
          <p:cNvPr id="4" name="Immagine 3"/>
          <p:cNvPicPr>
            <a:picLocks noChangeAspect="1"/>
          </p:cNvPicPr>
          <p:nvPr/>
        </p:nvPicPr>
        <p:blipFill>
          <a:blip r:embed="rId2"/>
          <a:stretch>
            <a:fillRect/>
          </a:stretch>
        </p:blipFill>
        <p:spPr>
          <a:xfrm>
            <a:off x="0" y="1450000"/>
            <a:ext cx="4246240" cy="3169043"/>
          </a:xfrm>
          <a:prstGeom prst="rect">
            <a:avLst/>
          </a:prstGeom>
        </p:spPr>
      </p:pic>
      <p:sp>
        <p:nvSpPr>
          <p:cNvPr id="6" name="CasellaDiTesto 5"/>
          <p:cNvSpPr txBox="1"/>
          <p:nvPr/>
        </p:nvSpPr>
        <p:spPr>
          <a:xfrm>
            <a:off x="395536" y="4726891"/>
            <a:ext cx="8424936" cy="2554545"/>
          </a:xfrm>
          <a:prstGeom prst="rect">
            <a:avLst/>
          </a:prstGeom>
          <a:noFill/>
        </p:spPr>
        <p:txBody>
          <a:bodyPr wrap="square" rtlCol="0">
            <a:spAutoFit/>
          </a:bodyPr>
          <a:lstStyle/>
          <a:p>
            <a:pPr algn="just"/>
            <a:r>
              <a:rPr lang="it-IT" sz="2000" dirty="0"/>
              <a:t>Fingendo di allenarsi, diventò un corriere: Bartali trasportava fotografie e documenti d’identità contraffatti dentro e fuori da una stamperia segreta. Quando fu fermato dalle autorità collaborò, ma chiese ai soldati di non toccare la sua bicicletta perché era stata “creata per raggiungere la massima velocità possibile”. Raccontò, successivamente, che i documenti erano nascosti all’interno del telaio e del manubrio della bicicletta.</a:t>
            </a:r>
          </a:p>
          <a:p>
            <a:pPr algn="just"/>
            <a:r>
              <a:rPr lang="it-IT" sz="2000" dirty="0"/>
              <a:t> </a:t>
            </a:r>
          </a:p>
          <a:p>
            <a:pPr algn="just"/>
            <a:endParaRPr lang="it-IT" sz="2000" dirty="0"/>
          </a:p>
        </p:txBody>
      </p:sp>
    </p:spTree>
    <p:extLst>
      <p:ext uri="{BB962C8B-B14F-4D97-AF65-F5344CB8AC3E}">
        <p14:creationId xmlns:p14="http://schemas.microsoft.com/office/powerpoint/2010/main" val="161582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75866"/>
            <a:ext cx="8229600" cy="724942"/>
          </a:xfrm>
        </p:spPr>
        <p:txBody>
          <a:bodyPr>
            <a:noAutofit/>
          </a:bodyPr>
          <a:lstStyle/>
          <a:p>
            <a:r>
              <a:rPr lang="it-IT" sz="3600" b="1" dirty="0"/>
              <a:t>Card. Elia Dalla Costa (1872-1861)</a:t>
            </a:r>
            <a:br>
              <a:rPr lang="it-IT" sz="3600" b="1" dirty="0"/>
            </a:br>
            <a:r>
              <a:rPr lang="it-IT" sz="3600" b="1" dirty="0"/>
              <a:t>Arcivescovo di Firenze</a:t>
            </a:r>
          </a:p>
        </p:txBody>
      </p:sp>
      <p:pic>
        <p:nvPicPr>
          <p:cNvPr id="4" name="Immagine 3"/>
          <p:cNvPicPr>
            <a:picLocks noChangeAspect="1"/>
          </p:cNvPicPr>
          <p:nvPr/>
        </p:nvPicPr>
        <p:blipFill>
          <a:blip r:embed="rId2"/>
          <a:stretch>
            <a:fillRect/>
          </a:stretch>
        </p:blipFill>
        <p:spPr>
          <a:xfrm>
            <a:off x="323529" y="2204864"/>
            <a:ext cx="3432766" cy="2088231"/>
          </a:xfrm>
          <a:prstGeom prst="rect">
            <a:avLst/>
          </a:prstGeom>
          <a:ln>
            <a:solidFill>
              <a:schemeClr val="tx1"/>
            </a:solidFill>
          </a:ln>
        </p:spPr>
      </p:pic>
      <p:sp>
        <p:nvSpPr>
          <p:cNvPr id="3" name="CasellaDiTesto 2"/>
          <p:cNvSpPr txBox="1"/>
          <p:nvPr/>
        </p:nvSpPr>
        <p:spPr>
          <a:xfrm>
            <a:off x="4211960" y="2348880"/>
            <a:ext cx="4474840" cy="1569660"/>
          </a:xfrm>
          <a:prstGeom prst="rect">
            <a:avLst/>
          </a:prstGeom>
          <a:noFill/>
        </p:spPr>
        <p:txBody>
          <a:bodyPr wrap="square" rtlCol="0">
            <a:spAutoFit/>
          </a:bodyPr>
          <a:lstStyle/>
          <a:p>
            <a:pPr algn="r"/>
            <a:r>
              <a:rPr lang="it-IT" sz="2400" dirty="0" smtClean="0"/>
              <a:t>Arcivescovo della Chiesa Fiorentina, a lui si deve l’impostazione formativa in cui don Milani si trova a crescere.</a:t>
            </a:r>
            <a:endParaRPr lang="it-IT" sz="2400" dirty="0"/>
          </a:p>
        </p:txBody>
      </p:sp>
      <p:sp>
        <p:nvSpPr>
          <p:cNvPr id="5" name="CasellaDiTesto 4"/>
          <p:cNvSpPr txBox="1"/>
          <p:nvPr/>
        </p:nvSpPr>
        <p:spPr>
          <a:xfrm>
            <a:off x="457200" y="4725144"/>
            <a:ext cx="8229600" cy="1569660"/>
          </a:xfrm>
          <a:prstGeom prst="rect">
            <a:avLst/>
          </a:prstGeom>
          <a:noFill/>
        </p:spPr>
        <p:txBody>
          <a:bodyPr wrap="square" rtlCol="0">
            <a:spAutoFit/>
          </a:bodyPr>
          <a:lstStyle/>
          <a:p>
            <a:pPr marL="342900" indent="-342900">
              <a:buFont typeface="Arial"/>
              <a:buChar char="•"/>
            </a:pPr>
            <a:r>
              <a:rPr lang="it-IT" sz="2400" dirty="0" smtClean="0"/>
              <a:t>Già </a:t>
            </a:r>
            <a:r>
              <a:rPr lang="it-IT" sz="2400" dirty="0"/>
              <a:t>V</a:t>
            </a:r>
            <a:r>
              <a:rPr lang="it-IT" sz="2400" dirty="0" smtClean="0"/>
              <a:t>escovo di Padova (1923-1931), arriva a Firenze nel 1931.</a:t>
            </a:r>
          </a:p>
          <a:p>
            <a:pPr marL="342900" indent="-342900">
              <a:buFont typeface="Arial"/>
              <a:buChar char="•"/>
            </a:pPr>
            <a:endParaRPr lang="it-IT" sz="2400" dirty="0" smtClean="0"/>
          </a:p>
          <a:p>
            <a:pPr marL="342900" indent="-342900">
              <a:buFont typeface="Arial"/>
              <a:buChar char="•"/>
            </a:pPr>
            <a:r>
              <a:rPr lang="it-IT" sz="2400" dirty="0" smtClean="0"/>
              <a:t>Tra i suoi obiettivi a Firenze, dedica molta attenzione alle visite pastorali e alla riforma dei seminari.  </a:t>
            </a:r>
            <a:endParaRPr lang="it-IT" sz="2400" dirty="0"/>
          </a:p>
        </p:txBody>
      </p:sp>
    </p:spTree>
    <p:extLst>
      <p:ext uri="{BB962C8B-B14F-4D97-AF65-F5344CB8AC3E}">
        <p14:creationId xmlns:p14="http://schemas.microsoft.com/office/powerpoint/2010/main" val="333474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75866"/>
            <a:ext cx="8229600" cy="724942"/>
          </a:xfrm>
        </p:spPr>
        <p:txBody>
          <a:bodyPr>
            <a:noAutofit/>
          </a:bodyPr>
          <a:lstStyle/>
          <a:p>
            <a:r>
              <a:rPr lang="it-IT" sz="3200" b="1" dirty="0"/>
              <a:t>Card. Elia Dalla Costa (1872-1861)</a:t>
            </a:r>
            <a:br>
              <a:rPr lang="it-IT" sz="3200" b="1" dirty="0"/>
            </a:br>
            <a:r>
              <a:rPr lang="it-IT" sz="3200" b="1" dirty="0"/>
              <a:t>Arcivescovo di Firenze</a:t>
            </a:r>
          </a:p>
        </p:txBody>
      </p:sp>
      <p:sp>
        <p:nvSpPr>
          <p:cNvPr id="3" name="CasellaDiTesto 2"/>
          <p:cNvSpPr txBox="1"/>
          <p:nvPr/>
        </p:nvSpPr>
        <p:spPr>
          <a:xfrm>
            <a:off x="457200" y="2132856"/>
            <a:ext cx="8229600" cy="6494086"/>
          </a:xfrm>
          <a:prstGeom prst="rect">
            <a:avLst/>
          </a:prstGeom>
          <a:noFill/>
        </p:spPr>
        <p:txBody>
          <a:bodyPr wrap="square" rtlCol="0">
            <a:spAutoFit/>
          </a:bodyPr>
          <a:lstStyle/>
          <a:p>
            <a:pPr algn="just"/>
            <a:r>
              <a:rPr lang="it-IT" sz="2600" dirty="0" smtClean="0"/>
              <a:t>Attenzione alla formazione del clero rimarrà un elemento centrale della sua azione pastorale.</a:t>
            </a:r>
          </a:p>
          <a:p>
            <a:pPr algn="just"/>
            <a:endParaRPr lang="it-IT" sz="2600" dirty="0" smtClean="0"/>
          </a:p>
          <a:p>
            <a:pPr algn="just"/>
            <a:r>
              <a:rPr lang="it-IT" sz="2600" dirty="0" smtClean="0"/>
              <a:t>Tutte le figure cui abbiamo accennato crescono in questo ambiente da lui voluto e costruito.</a:t>
            </a:r>
          </a:p>
          <a:p>
            <a:pPr algn="just"/>
            <a:endParaRPr lang="it-IT" sz="2600" dirty="0"/>
          </a:p>
          <a:p>
            <a:pPr algn="just"/>
            <a:r>
              <a:rPr lang="it-IT" sz="2600" dirty="0" smtClean="0"/>
              <a:t>Impegno contro il fascismo</a:t>
            </a:r>
          </a:p>
          <a:p>
            <a:pPr marL="457200" indent="-457200" algn="just">
              <a:buFont typeface="Arial"/>
              <a:buChar char="•"/>
            </a:pPr>
            <a:r>
              <a:rPr lang="it-IT" sz="2600" dirty="0" smtClean="0"/>
              <a:t>Chiuderà le porte del vescovado durante la visita di Hitler</a:t>
            </a:r>
          </a:p>
          <a:p>
            <a:pPr marL="457200" indent="-457200" algn="just">
              <a:buFont typeface="Arial"/>
              <a:buChar char="•"/>
            </a:pPr>
            <a:r>
              <a:rPr lang="it-IT" sz="2600" dirty="0" smtClean="0"/>
              <a:t>Sostiene l’aiuto agli Ebrei che gli è valso il titolo di “Giusto tra le Nazioni”</a:t>
            </a:r>
          </a:p>
          <a:p>
            <a:pPr algn="just"/>
            <a:endParaRPr lang="it-IT" sz="2600" dirty="0" smtClean="0"/>
          </a:p>
          <a:p>
            <a:pPr algn="just"/>
            <a:endParaRPr lang="it-IT" sz="2600" dirty="0"/>
          </a:p>
          <a:p>
            <a:pPr algn="just"/>
            <a:endParaRPr lang="it-IT" sz="2600" dirty="0" smtClean="0"/>
          </a:p>
          <a:p>
            <a:pPr algn="just"/>
            <a:endParaRPr lang="it-IT" sz="2600" dirty="0" smtClean="0"/>
          </a:p>
          <a:p>
            <a:pPr algn="just"/>
            <a:endParaRPr lang="it-IT" sz="2600" dirty="0"/>
          </a:p>
        </p:txBody>
      </p:sp>
    </p:spTree>
    <p:extLst>
      <p:ext uri="{BB962C8B-B14F-4D97-AF65-F5344CB8AC3E}">
        <p14:creationId xmlns:p14="http://schemas.microsoft.com/office/powerpoint/2010/main" val="376676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pic>
        <p:nvPicPr>
          <p:cNvPr id="6" name="Immagine 5"/>
          <p:cNvPicPr>
            <a:picLocks noChangeAspect="1"/>
          </p:cNvPicPr>
          <p:nvPr/>
        </p:nvPicPr>
        <p:blipFill>
          <a:blip r:embed="rId2"/>
          <a:stretch>
            <a:fillRect/>
          </a:stretch>
        </p:blipFill>
        <p:spPr>
          <a:xfrm>
            <a:off x="457200" y="1987222"/>
            <a:ext cx="4150296" cy="2999804"/>
          </a:xfrm>
          <a:prstGeom prst="rect">
            <a:avLst/>
          </a:prstGeom>
        </p:spPr>
      </p:pic>
      <p:sp>
        <p:nvSpPr>
          <p:cNvPr id="3" name="CasellaDiTesto 2"/>
          <p:cNvSpPr txBox="1"/>
          <p:nvPr/>
        </p:nvSpPr>
        <p:spPr>
          <a:xfrm>
            <a:off x="491342" y="5877272"/>
            <a:ext cx="8507288" cy="707886"/>
          </a:xfrm>
          <a:prstGeom prst="rect">
            <a:avLst/>
          </a:prstGeom>
          <a:noFill/>
        </p:spPr>
        <p:txBody>
          <a:bodyPr wrap="square" rtlCol="0">
            <a:spAutoFit/>
          </a:bodyPr>
          <a:lstStyle/>
          <a:p>
            <a:r>
              <a:rPr lang="it-IT" sz="2000" dirty="0" smtClean="0"/>
              <a:t>Negli anni </a:t>
            </a:r>
            <a:r>
              <a:rPr lang="uk-UA" sz="2000" dirty="0" smtClean="0"/>
              <a:t>’</a:t>
            </a:r>
            <a:r>
              <a:rPr lang="it-IT" sz="2000" dirty="0" smtClean="0"/>
              <a:t>30 istituisce una Messa per i poveri, prima presso la chiesina di San Procolo e poi dal 1942 nella Badia Fiorentina, in via del Proconsolo.</a:t>
            </a:r>
            <a:endParaRPr lang="it-IT" sz="2000" dirty="0"/>
          </a:p>
        </p:txBody>
      </p:sp>
      <p:sp>
        <p:nvSpPr>
          <p:cNvPr id="4" name="CasellaDiTesto 3"/>
          <p:cNvSpPr txBox="1"/>
          <p:nvPr/>
        </p:nvSpPr>
        <p:spPr>
          <a:xfrm>
            <a:off x="5004048" y="2015063"/>
            <a:ext cx="3816424" cy="4093428"/>
          </a:xfrm>
          <a:prstGeom prst="rect">
            <a:avLst/>
          </a:prstGeom>
          <a:noFill/>
        </p:spPr>
        <p:txBody>
          <a:bodyPr wrap="square" rtlCol="0">
            <a:spAutoFit/>
          </a:bodyPr>
          <a:lstStyle/>
          <a:p>
            <a:r>
              <a:rPr lang="it-IT" sz="2000" dirty="0" smtClean="0"/>
              <a:t>Nasce nel 1904 a Pozzallo</a:t>
            </a:r>
          </a:p>
          <a:p>
            <a:endParaRPr lang="it-IT" sz="2000" dirty="0"/>
          </a:p>
          <a:p>
            <a:r>
              <a:rPr lang="it-IT" sz="2000" dirty="0" smtClean="0"/>
              <a:t>Si trasferisce 22 enne a Firenze per </a:t>
            </a:r>
            <a:r>
              <a:rPr lang="it-IT" sz="2000" dirty="0" err="1" smtClean="0"/>
              <a:t>proseugire</a:t>
            </a:r>
            <a:r>
              <a:rPr lang="it-IT" sz="2000" dirty="0" smtClean="0"/>
              <a:t> gli studi di Giurisprudenza</a:t>
            </a:r>
          </a:p>
          <a:p>
            <a:endParaRPr lang="it-IT" sz="2000" dirty="0"/>
          </a:p>
          <a:p>
            <a:r>
              <a:rPr lang="it-IT" sz="2000" dirty="0" smtClean="0"/>
              <a:t>Visse presso il Convento di San Marco dei frati Domenicani</a:t>
            </a:r>
          </a:p>
          <a:p>
            <a:endParaRPr lang="it-IT" sz="2000" dirty="0"/>
          </a:p>
          <a:p>
            <a:r>
              <a:rPr lang="it-IT" sz="2000" dirty="0" smtClean="0"/>
              <a:t>Negli anni ‘30 la sua vita era caratterizzata da studio, preghiera e iniziative di carità.</a:t>
            </a:r>
            <a:endParaRPr lang="it-IT" sz="2000" dirty="0"/>
          </a:p>
          <a:p>
            <a:endParaRPr lang="it-IT" sz="2000" dirty="0"/>
          </a:p>
        </p:txBody>
      </p:sp>
    </p:spTree>
    <p:extLst>
      <p:ext uri="{BB962C8B-B14F-4D97-AF65-F5344CB8AC3E}">
        <p14:creationId xmlns:p14="http://schemas.microsoft.com/office/powerpoint/2010/main" val="301707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pic>
        <p:nvPicPr>
          <p:cNvPr id="6" name="Immagine 5"/>
          <p:cNvPicPr>
            <a:picLocks noChangeAspect="1"/>
          </p:cNvPicPr>
          <p:nvPr/>
        </p:nvPicPr>
        <p:blipFill>
          <a:blip r:embed="rId2"/>
          <a:stretch>
            <a:fillRect/>
          </a:stretch>
        </p:blipFill>
        <p:spPr>
          <a:xfrm>
            <a:off x="457200" y="1987222"/>
            <a:ext cx="4150296" cy="2999804"/>
          </a:xfrm>
          <a:prstGeom prst="rect">
            <a:avLst/>
          </a:prstGeom>
        </p:spPr>
      </p:pic>
      <p:sp>
        <p:nvSpPr>
          <p:cNvPr id="3" name="CasellaDiTesto 2"/>
          <p:cNvSpPr txBox="1"/>
          <p:nvPr/>
        </p:nvSpPr>
        <p:spPr>
          <a:xfrm>
            <a:off x="471719" y="5250816"/>
            <a:ext cx="8507288" cy="1631216"/>
          </a:xfrm>
          <a:prstGeom prst="rect">
            <a:avLst/>
          </a:prstGeom>
          <a:noFill/>
        </p:spPr>
        <p:txBody>
          <a:bodyPr wrap="square" rtlCol="0">
            <a:spAutoFit/>
          </a:bodyPr>
          <a:lstStyle/>
          <a:p>
            <a:r>
              <a:rPr lang="it-IT" sz="2000" dirty="0"/>
              <a:t>L’intento era proporre «punti fermi per ridare orientamento sicuro, di speranza, alla vita personale e collettiva»: la </a:t>
            </a:r>
            <a:r>
              <a:rPr lang="it-IT" sz="2000" dirty="0" smtClean="0"/>
              <a:t>difesa dell’uomo, della dignità della persona umana.</a:t>
            </a:r>
          </a:p>
          <a:p>
            <a:r>
              <a:rPr lang="it-IT" sz="2000" dirty="0" smtClean="0"/>
              <a:t>La rivista fu soppressa dal governo fascista nel 1940 ma continuò a lavorare clandestinamente.</a:t>
            </a:r>
            <a:endParaRPr lang="it-IT" sz="2000" dirty="0"/>
          </a:p>
        </p:txBody>
      </p:sp>
      <p:sp>
        <p:nvSpPr>
          <p:cNvPr id="4" name="CasellaDiTesto 3"/>
          <p:cNvSpPr txBox="1"/>
          <p:nvPr/>
        </p:nvSpPr>
        <p:spPr>
          <a:xfrm>
            <a:off x="5004048" y="2015063"/>
            <a:ext cx="3816424" cy="3170099"/>
          </a:xfrm>
          <a:prstGeom prst="rect">
            <a:avLst/>
          </a:prstGeom>
          <a:noFill/>
        </p:spPr>
        <p:txBody>
          <a:bodyPr wrap="square" rtlCol="0">
            <a:spAutoFit/>
          </a:bodyPr>
          <a:lstStyle/>
          <a:p>
            <a:r>
              <a:rPr lang="it-IT" sz="2000" dirty="0" smtClean="0"/>
              <a:t>Fu sempre molto critico nei confronti dei regimi che avevano negati i valori della persona e della libertà. Oppositore del fascismo.</a:t>
            </a:r>
          </a:p>
          <a:p>
            <a:endParaRPr lang="it-IT" sz="2000" dirty="0"/>
          </a:p>
          <a:p>
            <a:r>
              <a:rPr lang="it-IT" sz="2000" dirty="0" smtClean="0"/>
              <a:t>Nel 1939, in risposta a questi fenomeni, pubblicò il primo numero della rivista </a:t>
            </a:r>
            <a:r>
              <a:rPr lang="it-IT" sz="2000" i="1" dirty="0" smtClean="0"/>
              <a:t>Princìpi </a:t>
            </a:r>
            <a:r>
              <a:rPr lang="it-IT" sz="2000" dirty="0" smtClean="0"/>
              <a:t>che il Card. Dalla Costa appoggiò sempre. </a:t>
            </a:r>
          </a:p>
        </p:txBody>
      </p:sp>
    </p:spTree>
    <p:extLst>
      <p:ext uri="{BB962C8B-B14F-4D97-AF65-F5344CB8AC3E}">
        <p14:creationId xmlns:p14="http://schemas.microsoft.com/office/powerpoint/2010/main" val="34285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4716015" y="2015063"/>
            <a:ext cx="4262991" cy="5016758"/>
          </a:xfrm>
          <a:prstGeom prst="rect">
            <a:avLst/>
          </a:prstGeom>
          <a:noFill/>
        </p:spPr>
        <p:txBody>
          <a:bodyPr wrap="square" rtlCol="0">
            <a:spAutoFit/>
          </a:bodyPr>
          <a:lstStyle/>
          <a:p>
            <a:r>
              <a:rPr lang="it-IT" sz="2000" dirty="0" smtClean="0"/>
              <a:t>Nel 1946 fu eletto nelle liste della Democrazia Cristiana presso l’Assemblea Costituente.</a:t>
            </a:r>
          </a:p>
          <a:p>
            <a:endParaRPr lang="it-IT" sz="2000" dirty="0"/>
          </a:p>
          <a:p>
            <a:r>
              <a:rPr lang="it-IT" sz="2000" dirty="0" smtClean="0"/>
              <a:t>Il suo impegno fu quello di portare le sue idee, frutto degli studi degli anni precedenti, sulla scia del </a:t>
            </a:r>
            <a:r>
              <a:rPr lang="it-IT" sz="2000" b="1" dirty="0" smtClean="0"/>
              <a:t>personalismo comunitario</a:t>
            </a:r>
            <a:r>
              <a:rPr lang="it-IT" sz="2000" dirty="0" smtClean="0"/>
              <a:t> di Jacques Maritain e Emmanuel </a:t>
            </a:r>
            <a:r>
              <a:rPr lang="it-IT" sz="2000" dirty="0" err="1" smtClean="0"/>
              <a:t>Mounier</a:t>
            </a:r>
            <a:r>
              <a:rPr lang="it-IT" sz="2000" dirty="0" smtClean="0"/>
              <a:t>.</a:t>
            </a:r>
          </a:p>
          <a:p>
            <a:endParaRPr lang="it-IT" sz="2000" dirty="0"/>
          </a:p>
          <a:p>
            <a:r>
              <a:rPr lang="it-IT" sz="2000" dirty="0" smtClean="0"/>
              <a:t>L’idea era di realizzare una Costituzione che non fosse né di tipo statalista né di tipo individualista, ma di tipo </a:t>
            </a:r>
            <a:r>
              <a:rPr lang="it-IT" sz="2000" b="1" dirty="0" smtClean="0"/>
              <a:t>personalista </a:t>
            </a:r>
            <a:r>
              <a:rPr lang="it-IT" sz="2000" b="1" smtClean="0"/>
              <a:t>e pluralista.</a:t>
            </a:r>
          </a:p>
          <a:p>
            <a:endParaRPr lang="it-IT" sz="2000" dirty="0" smtClean="0"/>
          </a:p>
          <a:p>
            <a:r>
              <a:rPr lang="it-IT" sz="2000" dirty="0" smtClean="0"/>
              <a:t> </a:t>
            </a:r>
          </a:p>
        </p:txBody>
      </p:sp>
      <p:pic>
        <p:nvPicPr>
          <p:cNvPr id="5" name="Immagine 4"/>
          <p:cNvPicPr>
            <a:picLocks noChangeAspect="1"/>
          </p:cNvPicPr>
          <p:nvPr/>
        </p:nvPicPr>
        <p:blipFill>
          <a:blip r:embed="rId2"/>
          <a:stretch>
            <a:fillRect/>
          </a:stretch>
        </p:blipFill>
        <p:spPr>
          <a:xfrm>
            <a:off x="611560" y="2015811"/>
            <a:ext cx="3625135" cy="4842937"/>
          </a:xfrm>
          <a:prstGeom prst="rect">
            <a:avLst/>
          </a:prstGeom>
        </p:spPr>
      </p:pic>
    </p:spTree>
    <p:extLst>
      <p:ext uri="{BB962C8B-B14F-4D97-AF65-F5344CB8AC3E}">
        <p14:creationId xmlns:p14="http://schemas.microsoft.com/office/powerpoint/2010/main" val="259822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457200" y="1916832"/>
            <a:ext cx="8686800" cy="4708981"/>
          </a:xfrm>
          <a:prstGeom prst="rect">
            <a:avLst/>
          </a:prstGeom>
          <a:noFill/>
        </p:spPr>
        <p:txBody>
          <a:bodyPr wrap="square" rtlCol="0">
            <a:spAutoFit/>
          </a:bodyPr>
          <a:lstStyle/>
          <a:p>
            <a:r>
              <a:rPr lang="it-IT" sz="2000" dirty="0" smtClean="0"/>
              <a:t>«C'è</a:t>
            </a:r>
            <a:r>
              <a:rPr lang="it-IT" sz="2000" dirty="0"/>
              <a:t>, anzitutto, una premessa di natura squisitamente cristiana: è vano -per un governo- parlare </a:t>
            </a:r>
            <a:r>
              <a:rPr lang="it-IT" sz="2000" dirty="0" smtClean="0"/>
              <a:t>di valore </a:t>
            </a:r>
            <a:r>
              <a:rPr lang="it-IT" sz="2000" dirty="0"/>
              <a:t>della persona umana e di civiltà cristiana, se esso non scende organicamente in lotta al </a:t>
            </a:r>
            <a:r>
              <a:rPr lang="it-IT" sz="2000" dirty="0" smtClean="0"/>
              <a:t>fine di </a:t>
            </a:r>
            <a:r>
              <a:rPr lang="it-IT" sz="2000" dirty="0"/>
              <a:t>sterminare la disoccupazione ed il bisogno che sono i più temibili nemici esterni della persona.</a:t>
            </a:r>
          </a:p>
          <a:p>
            <a:r>
              <a:rPr lang="it-IT" sz="2000" dirty="0"/>
              <a:t>(…)Vi sono disoccupati? Bisogna occuparli. La parabola dei vignaioli è decisiva in proposito: </a:t>
            </a:r>
            <a:r>
              <a:rPr lang="it-IT" sz="2000" dirty="0" smtClean="0"/>
              <a:t>tutti i </a:t>
            </a:r>
            <a:r>
              <a:rPr lang="it-IT" sz="2000" dirty="0"/>
              <a:t>disoccupati che nelle varie ore del giorno oziavano forzatamente nella piazza -perché nessuno </a:t>
            </a:r>
            <a:r>
              <a:rPr lang="it-IT" sz="2000" dirty="0" smtClean="0"/>
              <a:t>li aveva </a:t>
            </a:r>
            <a:r>
              <a:rPr lang="it-IT" sz="2000" dirty="0"/>
              <a:t>ingaggiati- furono occupati: esempio caratteristico di «pieno impiego»: nessuno fu </a:t>
            </a:r>
            <a:r>
              <a:rPr lang="it-IT" sz="2000" dirty="0" smtClean="0"/>
              <a:t>lasciato senza </a:t>
            </a:r>
            <a:r>
              <a:rPr lang="it-IT" sz="2000" dirty="0"/>
              <a:t>lavoro</a:t>
            </a:r>
          </a:p>
          <a:p>
            <a:r>
              <a:rPr lang="it-IT" sz="2000" dirty="0"/>
              <a:t>Che significa, infatti, che tutta la legge ed i Profeti si riassumono </a:t>
            </a:r>
            <a:r>
              <a:rPr lang="it-IT" sz="2000" dirty="0" smtClean="0"/>
              <a:t>nell'unico comandamento</a:t>
            </a:r>
            <a:r>
              <a:rPr lang="it-IT" sz="2000" dirty="0"/>
              <a:t> </a:t>
            </a:r>
            <a:r>
              <a:rPr lang="it-IT" sz="2000" dirty="0" smtClean="0"/>
              <a:t>dell'amor </a:t>
            </a:r>
            <a:r>
              <a:rPr lang="it-IT" sz="2000" dirty="0"/>
              <a:t>di Dio e dell'amor del prossimo? Che significa ama il prossimo tuo come te stesso?</a:t>
            </a:r>
          </a:p>
          <a:p>
            <a:r>
              <a:rPr lang="it-IT" sz="2000" dirty="0"/>
              <a:t>Vorrei io essere disoccupato, affamato, senza casa, senza vestito, senza medicinali? No, certo: e</a:t>
            </a:r>
            <a:r>
              <a:rPr lang="it-IT" sz="2000" dirty="0" smtClean="0"/>
              <a:t>, quindi</a:t>
            </a:r>
            <a:r>
              <a:rPr lang="it-IT" sz="2000" dirty="0"/>
              <a:t>, questo no io devo anche pronunziare per i miei </a:t>
            </a:r>
            <a:r>
              <a:rPr lang="it-IT" sz="2000" dirty="0" smtClean="0"/>
              <a:t>fratelli»</a:t>
            </a:r>
          </a:p>
          <a:p>
            <a:r>
              <a:rPr lang="it-IT" sz="2000" dirty="0" smtClean="0"/>
              <a:t>(La Pira G., </a:t>
            </a:r>
            <a:r>
              <a:rPr lang="it-IT" sz="2000" i="1" dirty="0" smtClean="0"/>
              <a:t>L’attesa della povera gente</a:t>
            </a:r>
            <a:r>
              <a:rPr lang="it-IT" sz="2000" dirty="0" smtClean="0"/>
              <a:t>, 1951.</a:t>
            </a:r>
          </a:p>
        </p:txBody>
      </p:sp>
    </p:spTree>
    <p:extLst>
      <p:ext uri="{BB962C8B-B14F-4D97-AF65-F5344CB8AC3E}">
        <p14:creationId xmlns:p14="http://schemas.microsoft.com/office/powerpoint/2010/main" val="137308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899592" y="1916832"/>
            <a:ext cx="7787208" cy="4401205"/>
          </a:xfrm>
          <a:prstGeom prst="rect">
            <a:avLst/>
          </a:prstGeom>
          <a:noFill/>
        </p:spPr>
        <p:txBody>
          <a:bodyPr wrap="square" rtlCol="0">
            <a:spAutoFit/>
          </a:bodyPr>
          <a:lstStyle/>
          <a:p>
            <a:r>
              <a:rPr lang="it-IT" sz="2800" dirty="0" smtClean="0"/>
              <a:t>Diviene Sindaco di Firenze nel 1951.</a:t>
            </a:r>
          </a:p>
          <a:p>
            <a:endParaRPr lang="it-IT" sz="2800" dirty="0"/>
          </a:p>
          <a:p>
            <a:r>
              <a:rPr lang="it-IT" sz="2800" dirty="0" smtClean="0"/>
              <a:t>Il suo impegno, nella Firenze del Dopoguerra, aveva tre parole chiave:</a:t>
            </a:r>
          </a:p>
          <a:p>
            <a:pPr marL="342900" indent="-342900">
              <a:buFont typeface="Arial"/>
              <a:buChar char="•"/>
            </a:pPr>
            <a:r>
              <a:rPr lang="it-IT" sz="2800" dirty="0" smtClean="0"/>
              <a:t>Il pane</a:t>
            </a:r>
          </a:p>
          <a:p>
            <a:pPr marL="342900" indent="-342900">
              <a:buFont typeface="Arial"/>
              <a:buChar char="•"/>
            </a:pPr>
            <a:r>
              <a:rPr lang="it-IT" sz="2800" dirty="0" smtClean="0"/>
              <a:t>Il lavoro</a:t>
            </a:r>
          </a:p>
          <a:p>
            <a:pPr marL="342900" indent="-342900">
              <a:buFont typeface="Arial"/>
              <a:buChar char="•"/>
            </a:pPr>
            <a:r>
              <a:rPr lang="it-IT" sz="2800" dirty="0" smtClean="0"/>
              <a:t>La casa</a:t>
            </a:r>
          </a:p>
          <a:p>
            <a:pPr marL="342900" indent="-342900">
              <a:buFont typeface="Arial"/>
              <a:buChar char="•"/>
            </a:pPr>
            <a:r>
              <a:rPr lang="it-IT" sz="2800" dirty="0" smtClean="0"/>
              <a:t>Il mondo</a:t>
            </a:r>
          </a:p>
          <a:p>
            <a:pPr marL="342900" indent="-342900">
              <a:buFont typeface="Arial"/>
              <a:buChar char="•"/>
            </a:pPr>
            <a:endParaRPr lang="it-IT" sz="2800" dirty="0"/>
          </a:p>
          <a:p>
            <a:pPr marL="342900" indent="-342900">
              <a:buFont typeface="Arial"/>
              <a:buChar char="•"/>
            </a:pPr>
            <a:endParaRPr lang="it-IT" sz="2800" dirty="0" smtClean="0"/>
          </a:p>
        </p:txBody>
      </p:sp>
    </p:spTree>
    <p:extLst>
      <p:ext uri="{BB962C8B-B14F-4D97-AF65-F5344CB8AC3E}">
        <p14:creationId xmlns:p14="http://schemas.microsoft.com/office/powerpoint/2010/main" val="186618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pic>
        <p:nvPicPr>
          <p:cNvPr id="4" name="Immagine 3"/>
          <p:cNvPicPr>
            <a:picLocks noChangeAspect="1"/>
          </p:cNvPicPr>
          <p:nvPr/>
        </p:nvPicPr>
        <p:blipFill>
          <a:blip r:embed="rId2"/>
          <a:stretch>
            <a:fillRect/>
          </a:stretch>
        </p:blipFill>
        <p:spPr>
          <a:xfrm>
            <a:off x="5652120" y="1857524"/>
            <a:ext cx="3330558" cy="5000476"/>
          </a:xfrm>
          <a:prstGeom prst="rect">
            <a:avLst/>
          </a:prstGeom>
        </p:spPr>
      </p:pic>
      <p:sp>
        <p:nvSpPr>
          <p:cNvPr id="3" name="CasellaDiTesto 2"/>
          <p:cNvSpPr txBox="1"/>
          <p:nvPr/>
        </p:nvSpPr>
        <p:spPr>
          <a:xfrm>
            <a:off x="457200" y="1988840"/>
            <a:ext cx="4834880" cy="4524315"/>
          </a:xfrm>
          <a:prstGeom prst="rect">
            <a:avLst/>
          </a:prstGeom>
          <a:noFill/>
        </p:spPr>
        <p:txBody>
          <a:bodyPr wrap="square" rtlCol="0">
            <a:spAutoFit/>
          </a:bodyPr>
          <a:lstStyle/>
          <a:p>
            <a:r>
              <a:rPr lang="it-IT" sz="2400" dirty="0" smtClean="0"/>
              <a:t>Nacque a Firenze il 27 maggio 1923 da una famiglia agiata.</a:t>
            </a:r>
          </a:p>
          <a:p>
            <a:endParaRPr lang="it-IT" sz="2400" dirty="0" smtClean="0"/>
          </a:p>
          <a:p>
            <a:r>
              <a:rPr lang="it-IT" sz="2400" dirty="0" smtClean="0"/>
              <a:t>Padre chimico e madre (ebrea) studiò Freud.</a:t>
            </a:r>
          </a:p>
          <a:p>
            <a:endParaRPr lang="it-IT" sz="2400" dirty="0" smtClean="0"/>
          </a:p>
          <a:p>
            <a:r>
              <a:rPr lang="it-IT" sz="2400" dirty="0" smtClean="0"/>
              <a:t>Nel 1930 la famiglia si spostò a Milano.</a:t>
            </a:r>
            <a:br>
              <a:rPr lang="it-IT" sz="2400" dirty="0" smtClean="0"/>
            </a:br>
            <a:r>
              <a:rPr lang="it-IT" sz="2400" dirty="0" smtClean="0"/>
              <a:t>Visto l’evolversi dell’antisemitismo i genitori si sposarono con rito cattolico e battezzarono i figli alla Gigliola (Castelfiorentino).</a:t>
            </a:r>
            <a:endParaRPr lang="it-IT" sz="2400" dirty="0"/>
          </a:p>
        </p:txBody>
      </p:sp>
    </p:spTree>
    <p:extLst>
      <p:ext uri="{BB962C8B-B14F-4D97-AF65-F5344CB8AC3E}">
        <p14:creationId xmlns:p14="http://schemas.microsoft.com/office/powerpoint/2010/main" val="287593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457200" y="1916832"/>
            <a:ext cx="8363272" cy="5016758"/>
          </a:xfrm>
          <a:prstGeom prst="rect">
            <a:avLst/>
          </a:prstGeom>
          <a:noFill/>
        </p:spPr>
        <p:txBody>
          <a:bodyPr wrap="square" rtlCol="0">
            <a:spAutoFit/>
          </a:bodyPr>
          <a:lstStyle/>
          <a:p>
            <a:pPr algn="just"/>
            <a:r>
              <a:rPr lang="it-IT" sz="2000" dirty="0" smtClean="0"/>
              <a:t>«Ebbene</a:t>
            </a:r>
            <a:r>
              <a:rPr lang="it-IT" sz="2000" dirty="0"/>
              <a:t>, signori Consiglieri, io ve lo dichiaro con fermezza fraterna ma decisa: voi avete nei miei confronti un solo diritto: quello di negarmi la fiducia! Ma non avete il diritto di dirmi: signor Sindaco non si interessi delle creature senza lavoro (licenziati o disoccupati), senza casa (sfrattati), senza assistenza (vecchi, malati, bambini, ecc.). </a:t>
            </a:r>
          </a:p>
          <a:p>
            <a:pPr algn="just"/>
            <a:r>
              <a:rPr lang="it-IT" sz="2000" dirty="0"/>
              <a:t>È il mio dovere fondamentale questo: dovere che non ammette discriminazioni e che mi deriva prima che dalla mia posizione di capo della città -e quindi capo della unica e solidale famiglia cittadina- dalla mia coscienza di cristiano: c'è qui in giuoco la sostanza stessa della grazia e dell'Evangelo!</a:t>
            </a:r>
          </a:p>
          <a:p>
            <a:pPr algn="just"/>
            <a:r>
              <a:rPr lang="it-IT" sz="2000" dirty="0"/>
              <a:t>[…]</a:t>
            </a:r>
          </a:p>
          <a:p>
            <a:pPr algn="just"/>
            <a:r>
              <a:rPr lang="it-IT" sz="2000" dirty="0"/>
              <a:t>Signori Consiglieri, ecco, dunque, individuate le cause lontane e prossime delle dimissioni degli assessori liberali: si chiamano Pignone, Manetti e Roberts, requisizione di case per sfrattati, interventi per assistenza e così via: cioè si chiamano una certa visione essenzialmente sociale e cristiana nel condurre la vita cittadina</a:t>
            </a:r>
            <a:r>
              <a:rPr lang="it-IT" sz="2000" dirty="0" smtClean="0"/>
              <a:t>!» (La Pira, Discorso in Consiglio Comunale del 24 settembre 1954)</a:t>
            </a:r>
            <a:endParaRPr lang="it-IT" sz="2000" dirty="0"/>
          </a:p>
          <a:p>
            <a:pPr algn="just"/>
            <a:r>
              <a:rPr lang="it-IT" sz="2000" dirty="0"/>
              <a:t> </a:t>
            </a:r>
          </a:p>
        </p:txBody>
      </p:sp>
    </p:spTree>
    <p:extLst>
      <p:ext uri="{BB962C8B-B14F-4D97-AF65-F5344CB8AC3E}">
        <p14:creationId xmlns:p14="http://schemas.microsoft.com/office/powerpoint/2010/main" val="351421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457200" y="1916832"/>
            <a:ext cx="8363272" cy="1569660"/>
          </a:xfrm>
          <a:prstGeom prst="rect">
            <a:avLst/>
          </a:prstGeom>
          <a:noFill/>
        </p:spPr>
        <p:txBody>
          <a:bodyPr wrap="square" rtlCol="0">
            <a:spAutoFit/>
          </a:bodyPr>
          <a:lstStyle/>
          <a:p>
            <a:pPr algn="just"/>
            <a:r>
              <a:rPr lang="it-IT" sz="2400" b="1" dirty="0" smtClean="0"/>
              <a:t>La Pira e il Lavoro</a:t>
            </a:r>
          </a:p>
          <a:p>
            <a:pPr algn="just"/>
            <a:endParaRPr lang="it-IT" sz="2400" dirty="0" smtClean="0"/>
          </a:p>
          <a:p>
            <a:pPr algn="just"/>
            <a:endParaRPr lang="it-IT" sz="2400" dirty="0"/>
          </a:p>
          <a:p>
            <a:pPr algn="just"/>
            <a:r>
              <a:rPr lang="it-IT" sz="2400" dirty="0" smtClean="0"/>
              <a:t>(Video Pignone)</a:t>
            </a:r>
            <a:endParaRPr lang="it-IT" sz="2400" dirty="0"/>
          </a:p>
        </p:txBody>
      </p:sp>
    </p:spTree>
    <p:extLst>
      <p:ext uri="{BB962C8B-B14F-4D97-AF65-F5344CB8AC3E}">
        <p14:creationId xmlns:p14="http://schemas.microsoft.com/office/powerpoint/2010/main" val="12262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457200" y="1916832"/>
            <a:ext cx="8363272" cy="4524315"/>
          </a:xfrm>
          <a:prstGeom prst="rect">
            <a:avLst/>
          </a:prstGeom>
          <a:noFill/>
        </p:spPr>
        <p:txBody>
          <a:bodyPr wrap="square" rtlCol="0">
            <a:spAutoFit/>
          </a:bodyPr>
          <a:lstStyle/>
          <a:p>
            <a:pPr algn="just"/>
            <a:r>
              <a:rPr lang="it-IT" sz="2400" b="1" dirty="0" smtClean="0"/>
              <a:t>La Pira e la città</a:t>
            </a:r>
          </a:p>
          <a:p>
            <a:pPr algn="just"/>
            <a:endParaRPr lang="it-IT" sz="2400" dirty="0" smtClean="0"/>
          </a:p>
          <a:p>
            <a:pPr algn="just"/>
            <a:r>
              <a:rPr lang="it-IT" sz="2400" dirty="0" smtClean="0"/>
              <a:t>La «politica della casa» fu uno degli impegni primari, dal 1944 al 1951 come Presidente dell’Ente Comunale Assistenza e poi come Sindaco:</a:t>
            </a:r>
          </a:p>
          <a:p>
            <a:pPr marL="342900" indent="-342900" algn="just">
              <a:buFont typeface="Arial"/>
              <a:buChar char="•"/>
            </a:pPr>
            <a:r>
              <a:rPr lang="it-IT" sz="2400" dirty="0" smtClean="0"/>
              <a:t>Organizzò uno speciale Ufficio Alloggi </a:t>
            </a:r>
          </a:p>
          <a:p>
            <a:pPr marL="342900" indent="-342900" algn="just">
              <a:buFont typeface="Arial"/>
              <a:buChar char="•"/>
            </a:pPr>
            <a:r>
              <a:rPr lang="it-IT" sz="2400" dirty="0" smtClean="0"/>
              <a:t>Promosse la costruzione di nuovi quartieri popolari</a:t>
            </a:r>
          </a:p>
          <a:p>
            <a:pPr marL="342900" indent="-342900" algn="just">
              <a:buFont typeface="Arial"/>
              <a:buChar char="•"/>
            </a:pPr>
            <a:r>
              <a:rPr lang="it-IT" sz="2400" dirty="0" smtClean="0"/>
              <a:t>Non esitò a ricorrere alla requisizione di case per soddisfare il fabbisogno di abitazioni (utilizzando una legge albertina del 1865)</a:t>
            </a:r>
          </a:p>
          <a:p>
            <a:pPr algn="just"/>
            <a:endParaRPr lang="it-IT" sz="2400" dirty="0" smtClean="0"/>
          </a:p>
          <a:p>
            <a:pPr algn="just"/>
            <a:endParaRPr lang="it-IT" sz="2400" dirty="0" smtClean="0"/>
          </a:p>
        </p:txBody>
      </p:sp>
    </p:spTree>
    <p:extLst>
      <p:ext uri="{BB962C8B-B14F-4D97-AF65-F5344CB8AC3E}">
        <p14:creationId xmlns:p14="http://schemas.microsoft.com/office/powerpoint/2010/main" val="703177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8720"/>
            <a:ext cx="8229600" cy="724942"/>
          </a:xfrm>
        </p:spPr>
        <p:txBody>
          <a:bodyPr>
            <a:noAutofit/>
          </a:bodyPr>
          <a:lstStyle/>
          <a:p>
            <a:r>
              <a:rPr lang="it-IT" sz="3200" b="1" dirty="0"/>
              <a:t>Giorgio La Pira (1904-1977)</a:t>
            </a:r>
            <a:br>
              <a:rPr lang="it-IT" sz="3200" b="1" dirty="0"/>
            </a:br>
            <a:r>
              <a:rPr lang="it-IT" sz="2400" b="1" dirty="0"/>
              <a:t>Sindaco di Firenze (1951-1957 e 1961-1965)</a:t>
            </a:r>
          </a:p>
        </p:txBody>
      </p:sp>
      <p:sp>
        <p:nvSpPr>
          <p:cNvPr id="4" name="CasellaDiTesto 3"/>
          <p:cNvSpPr txBox="1"/>
          <p:nvPr/>
        </p:nvSpPr>
        <p:spPr>
          <a:xfrm>
            <a:off x="457200" y="1916832"/>
            <a:ext cx="8363272" cy="5262979"/>
          </a:xfrm>
          <a:prstGeom prst="rect">
            <a:avLst/>
          </a:prstGeom>
          <a:noFill/>
        </p:spPr>
        <p:txBody>
          <a:bodyPr wrap="square" rtlCol="0">
            <a:spAutoFit/>
          </a:bodyPr>
          <a:lstStyle/>
          <a:p>
            <a:pPr algn="just"/>
            <a:r>
              <a:rPr lang="it-IT" sz="2400" b="1" dirty="0" smtClean="0"/>
              <a:t>La Pira e il mondo</a:t>
            </a:r>
          </a:p>
          <a:p>
            <a:pPr algn="just"/>
            <a:endParaRPr lang="it-IT" sz="2400" dirty="0" smtClean="0"/>
          </a:p>
          <a:p>
            <a:pPr algn="just"/>
            <a:r>
              <a:rPr lang="it-IT" sz="2400" dirty="0" smtClean="0"/>
              <a:t>La sua “follia profetica” lo portò a fare di Firenze il centro di un vasto movimento culturale per la pace e la civiltà cristiana.</a:t>
            </a:r>
          </a:p>
          <a:p>
            <a:pPr algn="just"/>
            <a:r>
              <a:rPr lang="it-IT" sz="2400" dirty="0" smtClean="0"/>
              <a:t>Convegni Internazionali dal 1952 al 1956</a:t>
            </a:r>
          </a:p>
          <a:p>
            <a:pPr algn="just"/>
            <a:endParaRPr lang="it-IT" sz="2400" dirty="0"/>
          </a:p>
          <a:p>
            <a:pPr marL="342900" indent="-342900" algn="just">
              <a:buFont typeface="Arial"/>
              <a:buChar char="•"/>
            </a:pPr>
            <a:r>
              <a:rPr lang="it-IT" sz="2400" dirty="0" smtClean="0"/>
              <a:t>1955, riunì a Firenze i Sindaci di 38 Capitali del mondo, da Mosca a Washington, da Parigi a Pechino, da Gerusalemme a Nuova Delhi.</a:t>
            </a:r>
          </a:p>
          <a:p>
            <a:pPr marL="342900" indent="-342900" algn="just">
              <a:buFont typeface="Arial"/>
              <a:buChar char="•"/>
            </a:pPr>
            <a:endParaRPr lang="it-IT" sz="2400" dirty="0"/>
          </a:p>
          <a:p>
            <a:pPr marL="342900" indent="-342900" algn="just">
              <a:buFont typeface="Arial"/>
              <a:buChar char="•"/>
            </a:pPr>
            <a:r>
              <a:rPr lang="it-IT" sz="2400" dirty="0" smtClean="0"/>
              <a:t>Nel periodo della </a:t>
            </a:r>
            <a:r>
              <a:rPr lang="it-IT" sz="2400" b="1" dirty="0" smtClean="0"/>
              <a:t>Guerra Fredda </a:t>
            </a:r>
            <a:r>
              <a:rPr lang="it-IT" sz="2400" dirty="0" smtClean="0"/>
              <a:t>si fece promotore del dialogo con la Russia (1959) e con il Vietnam (1965).</a:t>
            </a:r>
          </a:p>
          <a:p>
            <a:pPr algn="just"/>
            <a:endParaRPr lang="it-IT" sz="2400" dirty="0" smtClean="0"/>
          </a:p>
          <a:p>
            <a:pPr algn="just"/>
            <a:endParaRPr lang="it-IT" sz="2400" dirty="0" smtClean="0"/>
          </a:p>
        </p:txBody>
      </p:sp>
    </p:spTree>
    <p:extLst>
      <p:ext uri="{BB962C8B-B14F-4D97-AF65-F5344CB8AC3E}">
        <p14:creationId xmlns:p14="http://schemas.microsoft.com/office/powerpoint/2010/main" val="317231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455566"/>
            <a:ext cx="5050904" cy="4493537"/>
          </a:xfrm>
          <a:prstGeom prst="rect">
            <a:avLst/>
          </a:prstGeom>
          <a:noFill/>
        </p:spPr>
        <p:txBody>
          <a:bodyPr wrap="square" rtlCol="0">
            <a:spAutoFit/>
          </a:bodyPr>
          <a:lstStyle/>
          <a:p>
            <a:pPr marL="342900" indent="-342900">
              <a:buFont typeface="Arial"/>
              <a:buChar char="•"/>
            </a:pPr>
            <a:r>
              <a:rPr lang="it-IT" sz="2200" dirty="0" smtClean="0"/>
              <a:t>Dopo l’ordinazione del 1947 viene inviato a San Donato di Calenzano</a:t>
            </a:r>
          </a:p>
          <a:p>
            <a:pPr marL="342900" indent="-342900">
              <a:buFont typeface="Arial"/>
              <a:buChar char="•"/>
            </a:pPr>
            <a:endParaRPr lang="it-IT" sz="2200" dirty="0"/>
          </a:p>
          <a:p>
            <a:pPr marL="342900" indent="-342900">
              <a:buFont typeface="Arial"/>
              <a:buChar char="•"/>
            </a:pPr>
            <a:r>
              <a:rPr lang="it-IT" sz="2200" dirty="0" smtClean="0"/>
              <a:t>Ripensa il rapporto tra Chiesa e Politica, soprattutto in un paese operaio</a:t>
            </a:r>
          </a:p>
          <a:p>
            <a:pPr marL="342900" indent="-342900">
              <a:buFont typeface="Arial"/>
              <a:buChar char="•"/>
            </a:pPr>
            <a:endParaRPr lang="it-IT" sz="2200" dirty="0" smtClean="0"/>
          </a:p>
          <a:p>
            <a:pPr marL="342900" indent="-342900">
              <a:buFont typeface="Arial"/>
              <a:buChar char="•"/>
            </a:pPr>
            <a:r>
              <a:rPr lang="it-IT" sz="2200" dirty="0" smtClean="0"/>
              <a:t>Soffre molto il tema della politica, anche alla luce dell’appoggio che la Chiesa dà alla Democrazia Cristiana nel 1948 </a:t>
            </a:r>
            <a:r>
              <a:rPr lang="it-IT" sz="2200" dirty="0" smtClean="0">
                <a:sym typeface="Wingdings"/>
              </a:rPr>
              <a:t> Speranza di un riscatto sociale</a:t>
            </a:r>
          </a:p>
          <a:p>
            <a:pPr marL="342900" indent="-342900">
              <a:buFont typeface="Arial"/>
              <a:buChar char="•"/>
            </a:pPr>
            <a:endParaRPr lang="it-IT" sz="2200" dirty="0" smtClean="0"/>
          </a:p>
          <a:p>
            <a:pPr marL="342900" indent="-342900">
              <a:buFont typeface="Arial"/>
              <a:buChar char="•"/>
            </a:pPr>
            <a:r>
              <a:rPr lang="it-IT" sz="2200" dirty="0" smtClean="0"/>
              <a:t>Sperava in una grande rivoluzione cristiana per il riscatto dei poveri</a:t>
            </a:r>
            <a:endParaRPr lang="it-IT" sz="2200" dirty="0"/>
          </a:p>
        </p:txBody>
      </p:sp>
      <p:pic>
        <p:nvPicPr>
          <p:cNvPr id="4" name="Immagine 3"/>
          <p:cNvPicPr>
            <a:picLocks noChangeAspect="1"/>
          </p:cNvPicPr>
          <p:nvPr/>
        </p:nvPicPr>
        <p:blipFill>
          <a:blip r:embed="rId2"/>
          <a:stretch>
            <a:fillRect/>
          </a:stretch>
        </p:blipFill>
        <p:spPr>
          <a:xfrm>
            <a:off x="5652120" y="1857524"/>
            <a:ext cx="3330558" cy="5000476"/>
          </a:xfrm>
          <a:prstGeom prst="rect">
            <a:avLst/>
          </a:prstGeom>
        </p:spPr>
      </p:pic>
    </p:spTree>
    <p:extLst>
      <p:ext uri="{BB962C8B-B14F-4D97-AF65-F5344CB8AC3E}">
        <p14:creationId xmlns:p14="http://schemas.microsoft.com/office/powerpoint/2010/main" val="2099264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443907"/>
            <a:ext cx="8435280" cy="6063198"/>
          </a:xfrm>
          <a:prstGeom prst="rect">
            <a:avLst/>
          </a:prstGeom>
          <a:noFill/>
        </p:spPr>
        <p:txBody>
          <a:bodyPr wrap="square" rtlCol="0">
            <a:spAutoFit/>
          </a:bodyPr>
          <a:lstStyle/>
          <a:p>
            <a:pPr marL="342900" indent="-342900" algn="just">
              <a:buFont typeface="Arial"/>
              <a:buChar char="•"/>
            </a:pPr>
            <a:r>
              <a:rPr lang="it-IT" sz="2400" dirty="0" smtClean="0"/>
              <a:t>Vita concreta sul territorio parrocchiale</a:t>
            </a:r>
          </a:p>
          <a:p>
            <a:pPr marL="342900" indent="-342900" algn="just">
              <a:buFont typeface="Arial"/>
              <a:buChar char="•"/>
            </a:pPr>
            <a:endParaRPr lang="it-IT" sz="2400" dirty="0"/>
          </a:p>
          <a:p>
            <a:pPr algn="just"/>
            <a:r>
              <a:rPr lang="it-IT" sz="2400" b="1" dirty="0" smtClean="0">
                <a:sym typeface="Wingdings"/>
              </a:rPr>
              <a:t> SCUOLA POPOLARE DI CALENZANO dal 1947</a:t>
            </a:r>
          </a:p>
          <a:p>
            <a:pPr marL="800100" lvl="1" indent="-342900" algn="just">
              <a:buFont typeface="Arial"/>
              <a:buChar char="•"/>
            </a:pPr>
            <a:r>
              <a:rPr lang="it-IT" sz="2400" dirty="0" smtClean="0">
                <a:sym typeface="Wingdings"/>
              </a:rPr>
              <a:t>Educare i giovani a convivere, lettura dei giornali e ascolto della radio</a:t>
            </a:r>
          </a:p>
          <a:p>
            <a:pPr marL="800100" lvl="1" indent="-342900" algn="just">
              <a:buFont typeface="Arial"/>
              <a:buChar char="•"/>
            </a:pPr>
            <a:r>
              <a:rPr lang="it-IT" sz="2400" dirty="0" smtClean="0">
                <a:sym typeface="Wingdings"/>
              </a:rPr>
              <a:t>Problemi di attualità e del mondo</a:t>
            </a:r>
          </a:p>
          <a:p>
            <a:pPr marL="800100" lvl="1" indent="-342900" algn="just">
              <a:buFont typeface="Arial"/>
              <a:buChar char="•"/>
            </a:pPr>
            <a:r>
              <a:rPr lang="it-IT" sz="2400" dirty="0" smtClean="0">
                <a:sym typeface="Wingdings"/>
              </a:rPr>
              <a:t>Preparare uomini liberi (SOCIALE)</a:t>
            </a:r>
          </a:p>
          <a:p>
            <a:pPr marL="800100" lvl="1" indent="-342900" algn="just">
              <a:buFont typeface="Arial"/>
              <a:buChar char="•"/>
            </a:pPr>
            <a:r>
              <a:rPr lang="it-IT" sz="2400" dirty="0" smtClean="0">
                <a:sym typeface="Wingdings"/>
              </a:rPr>
              <a:t>Aiutare la comprensione dell’insegnamento cristiano (PASTORALE)</a:t>
            </a:r>
          </a:p>
          <a:p>
            <a:pPr algn="just"/>
            <a:endParaRPr lang="it-IT" sz="2400" dirty="0">
              <a:sym typeface="Wingdings"/>
            </a:endParaRPr>
          </a:p>
          <a:p>
            <a:pPr algn="just"/>
            <a:r>
              <a:rPr lang="it-IT" sz="2000" dirty="0"/>
              <a:t>“L’esperienza fatta nella Scuola Popolare ci dice che quando un giovane operaio o contadino ha raggiunto un sufficiente livello di istruzione civile, non occorre fargli lezione di religione per assicurargli l’istruzione religiosa. Il problema si riduce a turbargli l’anima verso i problemi religiosi. E questo, col lungo contatto assicuratoci dalla scuola, ci è risultato estremamente facile” </a:t>
            </a:r>
          </a:p>
          <a:p>
            <a:r>
              <a:rPr lang="it-IT" sz="2400" dirty="0"/>
              <a:t> </a:t>
            </a:r>
          </a:p>
          <a:p>
            <a:pPr algn="just"/>
            <a:endParaRPr lang="it-IT" sz="2400" dirty="0">
              <a:sym typeface="Wingdings"/>
            </a:endParaRPr>
          </a:p>
        </p:txBody>
      </p:sp>
    </p:spTree>
    <p:extLst>
      <p:ext uri="{BB962C8B-B14F-4D97-AF65-F5344CB8AC3E}">
        <p14:creationId xmlns:p14="http://schemas.microsoft.com/office/powerpoint/2010/main" val="345049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443907"/>
            <a:ext cx="8435280" cy="6124754"/>
          </a:xfrm>
          <a:prstGeom prst="rect">
            <a:avLst/>
          </a:prstGeom>
          <a:noFill/>
        </p:spPr>
        <p:txBody>
          <a:bodyPr wrap="square" rtlCol="0">
            <a:spAutoFit/>
          </a:bodyPr>
          <a:lstStyle/>
          <a:p>
            <a:pPr algn="just"/>
            <a:r>
              <a:rPr lang="it-IT" sz="2800" dirty="0"/>
              <a:t>“Devo tutto quello che so ai giovani operai e contadini cui ho fatto scuola. Quello che loro credevano di stare imparando da me, sono io che l’ho imparato da loro. Io ho insegnato loro soltanto a esprimersi mentre loro mi hanno insegnato a vivere… Sono loro che hanno fatto di me quel prete dal quale vanno volentieri a scuola, del quale si fidano più che dei loro capi politici, per il quale fanno qualsiasi sacrificio, dal quale si confessano a ogni peccato senza aspettare che sia festa. Io non ero così e perciò non potrò mai dimenticare quel che ho avuto da loro</a:t>
            </a:r>
            <a:r>
              <a:rPr lang="it-IT" sz="2800" dirty="0" smtClean="0"/>
              <a:t>”</a:t>
            </a:r>
          </a:p>
          <a:p>
            <a:pPr algn="just"/>
            <a:r>
              <a:rPr lang="it-IT" sz="2800" dirty="0" smtClean="0"/>
              <a:t>(</a:t>
            </a:r>
            <a:r>
              <a:rPr lang="it-IT" sz="2800" dirty="0"/>
              <a:t>Esperienze Pastorali, pag. 235).</a:t>
            </a:r>
          </a:p>
          <a:p>
            <a:pPr algn="just"/>
            <a:r>
              <a:rPr lang="it-IT" sz="2800" dirty="0"/>
              <a:t> </a:t>
            </a:r>
          </a:p>
          <a:p>
            <a:pPr algn="just"/>
            <a:endParaRPr lang="it-IT" sz="2800" dirty="0">
              <a:sym typeface="Wingdings"/>
            </a:endParaRPr>
          </a:p>
        </p:txBody>
      </p:sp>
    </p:spTree>
    <p:extLst>
      <p:ext uri="{BB962C8B-B14F-4D97-AF65-F5344CB8AC3E}">
        <p14:creationId xmlns:p14="http://schemas.microsoft.com/office/powerpoint/2010/main" val="2041003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628800"/>
            <a:ext cx="8147248" cy="3539431"/>
          </a:xfrm>
          <a:prstGeom prst="rect">
            <a:avLst/>
          </a:prstGeom>
          <a:noFill/>
        </p:spPr>
        <p:txBody>
          <a:bodyPr wrap="square" rtlCol="0">
            <a:spAutoFit/>
          </a:bodyPr>
          <a:lstStyle/>
          <a:p>
            <a:pPr algn="just"/>
            <a:endParaRPr lang="it-IT" sz="2800" dirty="0">
              <a:sym typeface="Wingdings"/>
            </a:endParaRPr>
          </a:p>
          <a:p>
            <a:pPr marL="342900" indent="-342900" algn="just">
              <a:buFont typeface="Arial"/>
              <a:buChar char="•"/>
            </a:pPr>
            <a:r>
              <a:rPr lang="it-IT" sz="2800" dirty="0" smtClean="0"/>
              <a:t>Tutto questo movimento non lo rende facilmente “digeribile” al piccolo notabilato locale </a:t>
            </a:r>
            <a:r>
              <a:rPr lang="it-IT" sz="2800" dirty="0" smtClean="0">
                <a:sym typeface="Wingdings"/>
              </a:rPr>
              <a:t>che lo porterà all’isolamento</a:t>
            </a:r>
          </a:p>
          <a:p>
            <a:pPr marL="342900" indent="-342900" algn="just">
              <a:buFont typeface="Arial"/>
              <a:buChar char="•"/>
            </a:pPr>
            <a:endParaRPr lang="it-IT" sz="2800" dirty="0">
              <a:sym typeface="Wingdings"/>
            </a:endParaRPr>
          </a:p>
          <a:p>
            <a:pPr marL="342900" indent="-342900" algn="just">
              <a:buFont typeface="Arial"/>
              <a:buChar char="•"/>
            </a:pPr>
            <a:r>
              <a:rPr lang="it-IT" sz="2800" dirty="0" smtClean="0">
                <a:sym typeface="Wingdings"/>
              </a:rPr>
              <a:t>A primo impatto sembrerebbe che don Milani si </a:t>
            </a:r>
            <a:r>
              <a:rPr lang="it-IT" sz="2800" dirty="0" smtClean="0">
                <a:sym typeface="Wingdings"/>
              </a:rPr>
              <a:t>avvicini </a:t>
            </a:r>
            <a:r>
              <a:rPr lang="it-IT" sz="2800" dirty="0" smtClean="0">
                <a:sym typeface="Wingdings"/>
              </a:rPr>
              <a:t>al Comunismo (ed è una accusa che gli muovono spesso)</a:t>
            </a:r>
          </a:p>
        </p:txBody>
      </p:sp>
    </p:spTree>
    <p:extLst>
      <p:ext uri="{BB962C8B-B14F-4D97-AF65-F5344CB8AC3E}">
        <p14:creationId xmlns:p14="http://schemas.microsoft.com/office/powerpoint/2010/main" val="229088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916832"/>
            <a:ext cx="8229600" cy="3539431"/>
          </a:xfrm>
          <a:prstGeom prst="rect">
            <a:avLst/>
          </a:prstGeom>
          <a:noFill/>
        </p:spPr>
        <p:txBody>
          <a:bodyPr wrap="square" rtlCol="0">
            <a:spAutoFit/>
          </a:bodyPr>
          <a:lstStyle/>
          <a:p>
            <a:pPr algn="just"/>
            <a:r>
              <a:rPr lang="it-IT" sz="2800" dirty="0" smtClean="0"/>
              <a:t>«La dottrina del comunismo non val nulla. Una dottrina senza amore. Una dottrina che non è degna di un cuore giovane. Avesse almeno realizzazioni avvincenti. Ma nulla. Uomini insignificanti, un giornale infelice, una Russia che a difenderla ci vuol coraggio. E io dovrei farmi battere da così poco?»</a:t>
            </a:r>
          </a:p>
          <a:p>
            <a:pPr algn="just"/>
            <a:endParaRPr lang="it-IT" sz="2800" dirty="0" smtClean="0"/>
          </a:p>
          <a:p>
            <a:pPr algn="just"/>
            <a:r>
              <a:rPr lang="it-IT" sz="2800" dirty="0" smtClean="0"/>
              <a:t>(Esperienze Pastorali, p. 458)</a:t>
            </a:r>
            <a:endParaRPr lang="it-IT" sz="2800" dirty="0"/>
          </a:p>
        </p:txBody>
      </p:sp>
    </p:spTree>
    <p:extLst>
      <p:ext uri="{BB962C8B-B14F-4D97-AF65-F5344CB8AC3E}">
        <p14:creationId xmlns:p14="http://schemas.microsoft.com/office/powerpoint/2010/main" val="390213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916832"/>
            <a:ext cx="8229600" cy="3108544"/>
          </a:xfrm>
          <a:prstGeom prst="rect">
            <a:avLst/>
          </a:prstGeom>
          <a:noFill/>
        </p:spPr>
        <p:txBody>
          <a:bodyPr wrap="square" rtlCol="0">
            <a:spAutoFit/>
          </a:bodyPr>
          <a:lstStyle/>
          <a:p>
            <a:pPr algn="just"/>
            <a:r>
              <a:rPr lang="it-IT" sz="2800" dirty="0" smtClean="0"/>
              <a:t>«Il comunismo porta in sé i fondamentali errori ideologici che tutti sappiamo, ma porta, come ogni altra cosa, un fondo di verità e di generosità, per esempio la preoccupazione del prossimo, l’amore per l’oppresso</a:t>
            </a:r>
            <a:r>
              <a:rPr lang="is-IS" sz="2800" dirty="0" smtClean="0"/>
              <a:t>…</a:t>
            </a:r>
            <a:r>
              <a:rPr lang="it-IT" sz="2800" dirty="0" smtClean="0"/>
              <a:t>»</a:t>
            </a:r>
          </a:p>
          <a:p>
            <a:pPr algn="just"/>
            <a:endParaRPr lang="it-IT" sz="2800" dirty="0" smtClean="0"/>
          </a:p>
          <a:p>
            <a:pPr algn="just"/>
            <a:r>
              <a:rPr lang="it-IT" sz="2800" dirty="0" smtClean="0"/>
              <a:t>(Esperienze Pastorali, p. 240)</a:t>
            </a:r>
            <a:endParaRPr lang="it-IT" sz="2800" dirty="0"/>
          </a:p>
        </p:txBody>
      </p:sp>
    </p:spTree>
    <p:extLst>
      <p:ext uri="{BB962C8B-B14F-4D97-AF65-F5344CB8AC3E}">
        <p14:creationId xmlns:p14="http://schemas.microsoft.com/office/powerpoint/2010/main" val="1504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pic>
        <p:nvPicPr>
          <p:cNvPr id="4" name="Immagine 3"/>
          <p:cNvPicPr>
            <a:picLocks noChangeAspect="1"/>
          </p:cNvPicPr>
          <p:nvPr/>
        </p:nvPicPr>
        <p:blipFill>
          <a:blip r:embed="rId2"/>
          <a:stretch>
            <a:fillRect/>
          </a:stretch>
        </p:blipFill>
        <p:spPr>
          <a:xfrm>
            <a:off x="5652120" y="1857524"/>
            <a:ext cx="3330558" cy="5000476"/>
          </a:xfrm>
          <a:prstGeom prst="rect">
            <a:avLst/>
          </a:prstGeom>
        </p:spPr>
      </p:pic>
      <p:sp>
        <p:nvSpPr>
          <p:cNvPr id="3" name="CasellaDiTesto 2"/>
          <p:cNvSpPr txBox="1"/>
          <p:nvPr/>
        </p:nvSpPr>
        <p:spPr>
          <a:xfrm>
            <a:off x="457200" y="1857524"/>
            <a:ext cx="4834880" cy="5632310"/>
          </a:xfrm>
          <a:prstGeom prst="rect">
            <a:avLst/>
          </a:prstGeom>
          <a:noFill/>
        </p:spPr>
        <p:txBody>
          <a:bodyPr wrap="square" rtlCol="0">
            <a:spAutoFit/>
          </a:bodyPr>
          <a:lstStyle/>
          <a:p>
            <a:r>
              <a:rPr lang="it-IT" sz="2400" dirty="0" smtClean="0"/>
              <a:t>Lorenzo Milani si convertì al Cattolicesimo solo nel 1943, quando ricevette la Cresima dal Card. Elia Dalla Costa.</a:t>
            </a:r>
          </a:p>
          <a:p>
            <a:endParaRPr lang="it-IT" sz="2400" dirty="0"/>
          </a:p>
          <a:p>
            <a:r>
              <a:rPr lang="it-IT" sz="2400" dirty="0" smtClean="0"/>
              <a:t>La svolta fu grazie ad un colloquio con don Raffaele </a:t>
            </a:r>
            <a:r>
              <a:rPr lang="it-IT" sz="2400" dirty="0" err="1" smtClean="0"/>
              <a:t>Bensi</a:t>
            </a:r>
            <a:r>
              <a:rPr lang="it-IT" sz="2400" dirty="0" smtClean="0"/>
              <a:t>, il quale disse in seguito di lui:</a:t>
            </a:r>
          </a:p>
          <a:p>
            <a:endParaRPr lang="it-IT" sz="2400" dirty="0"/>
          </a:p>
          <a:p>
            <a:r>
              <a:rPr lang="it-IT" sz="2400" i="1" dirty="0" smtClean="0"/>
              <a:t>«Perché </a:t>
            </a:r>
            <a:r>
              <a:rPr lang="it-IT" sz="2400" i="1" dirty="0"/>
              <a:t>incontrare Cristo, incaponirsene, derubarlo, mangiarlo, fu tutt'uno. Fino a pigliarsi un'indigestione di Gesù </a:t>
            </a:r>
            <a:r>
              <a:rPr lang="it-IT" sz="2400" i="1" dirty="0" smtClean="0"/>
              <a:t>Cristo»</a:t>
            </a:r>
            <a:endParaRPr lang="it-IT" sz="2400" i="1" dirty="0"/>
          </a:p>
          <a:p>
            <a:r>
              <a:rPr lang="it-IT" sz="2400" dirty="0"/>
              <a:t> </a:t>
            </a:r>
          </a:p>
          <a:p>
            <a:endParaRPr lang="it-IT" sz="2400" dirty="0"/>
          </a:p>
        </p:txBody>
      </p:sp>
    </p:spTree>
    <p:extLst>
      <p:ext uri="{BB962C8B-B14F-4D97-AF65-F5344CB8AC3E}">
        <p14:creationId xmlns:p14="http://schemas.microsoft.com/office/powerpoint/2010/main" val="201585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916832"/>
            <a:ext cx="8003232" cy="3970318"/>
          </a:xfrm>
          <a:prstGeom prst="rect">
            <a:avLst/>
          </a:prstGeom>
          <a:noFill/>
        </p:spPr>
        <p:txBody>
          <a:bodyPr wrap="square" rtlCol="0">
            <a:spAutoFit/>
          </a:bodyPr>
          <a:lstStyle/>
          <a:p>
            <a:pPr algn="just"/>
            <a:r>
              <a:rPr lang="it-IT" sz="2800" dirty="0" smtClean="0"/>
              <a:t>«… </a:t>
            </a:r>
            <a:r>
              <a:rPr lang="it-IT" sz="2800" dirty="0"/>
              <a:t>il giorno che avremo sfondata insieme la cancellata di qualche parco, installata insieme la casa dei poveri nella reggia del ricco, ricordatene Pipetta, non ti fidar di me, quel giorno io ti tradirò. Quel giorno io non resterò là con te. (…). Quando tu non avrai più fame né sete, ricordatene Pipetta, quel giorno io ti </a:t>
            </a:r>
            <a:r>
              <a:rPr lang="it-IT" sz="2800" smtClean="0"/>
              <a:t>tradirò»</a:t>
            </a:r>
          </a:p>
          <a:p>
            <a:pPr algn="just"/>
            <a:endParaRPr lang="it-IT" sz="2800" dirty="0" smtClean="0"/>
          </a:p>
          <a:p>
            <a:pPr algn="just"/>
            <a:r>
              <a:rPr lang="it-IT" sz="2800" dirty="0" smtClean="0"/>
              <a:t>(Lettera a Pipetta, 1950)</a:t>
            </a:r>
            <a:endParaRPr lang="it-IT" sz="2800" dirty="0"/>
          </a:p>
        </p:txBody>
      </p:sp>
    </p:spTree>
    <p:extLst>
      <p:ext uri="{BB962C8B-B14F-4D97-AF65-F5344CB8AC3E}">
        <p14:creationId xmlns:p14="http://schemas.microsoft.com/office/powerpoint/2010/main" val="3928867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smtClean="0"/>
              <a:t>Esperienze Pastorali</a:t>
            </a:r>
            <a:endParaRPr lang="it-IT" b="1" dirty="0"/>
          </a:p>
        </p:txBody>
      </p:sp>
      <p:sp>
        <p:nvSpPr>
          <p:cNvPr id="3" name="CasellaDiTesto 2"/>
          <p:cNvSpPr txBox="1"/>
          <p:nvPr/>
        </p:nvSpPr>
        <p:spPr>
          <a:xfrm>
            <a:off x="457200" y="1772816"/>
            <a:ext cx="7931224" cy="4893647"/>
          </a:xfrm>
          <a:prstGeom prst="rect">
            <a:avLst/>
          </a:prstGeom>
          <a:noFill/>
        </p:spPr>
        <p:txBody>
          <a:bodyPr wrap="square" rtlCol="0">
            <a:spAutoFit/>
          </a:bodyPr>
          <a:lstStyle/>
          <a:p>
            <a:pPr lvl="0" algn="just" defTabSz="402336">
              <a:defRPr sz="1800"/>
            </a:pPr>
            <a:r>
              <a:rPr lang="it-IT" sz="2400" dirty="0">
                <a:latin typeface="Calibri"/>
                <a:ea typeface="Comic Sans MS Bold"/>
                <a:cs typeface="Calibri"/>
                <a:sym typeface="Comic Sans MS Bold"/>
              </a:rPr>
              <a:t>«In sette anni di scuola popolare […] ho badato solo a non dire stupidaggini, a non lasciarle dire e a non perdere tempo. Poi ho badato a edificare me stesso, a essere io come avrei voluto </a:t>
            </a:r>
            <a:r>
              <a:rPr lang="it-IT" sz="2400" dirty="0" smtClean="0">
                <a:latin typeface="Calibri"/>
                <a:ea typeface="Comic Sans MS Bold"/>
                <a:cs typeface="Calibri"/>
                <a:sym typeface="Comic Sans MS Bold"/>
              </a:rPr>
              <a:t>che diventassero </a:t>
            </a:r>
            <a:r>
              <a:rPr lang="it-IT" sz="2400" dirty="0">
                <a:latin typeface="Calibri"/>
                <a:ea typeface="Comic Sans MS Bold"/>
                <a:cs typeface="Calibri"/>
                <a:sym typeface="Comic Sans MS Bold"/>
              </a:rPr>
              <a:t>loro. Spesso gli amici mi chiedono come faccio a fare scuola e come faccio a averla piena. Insistono perché io scriva per loro un metodo, che io precisi i programmi, le materie, la tecnica didattica. Sbagliano la domanda, non dovrebbero preoccuparsi di cosa bisogna fare per fare scuola, ma solo di come bisogna essere per fare scuola</a:t>
            </a:r>
            <a:r>
              <a:rPr lang="it-IT" sz="2400" dirty="0" smtClean="0">
                <a:latin typeface="Calibri"/>
                <a:ea typeface="Comic Sans MS Bold"/>
                <a:cs typeface="Calibri"/>
                <a:sym typeface="Comic Sans MS Bold"/>
              </a:rPr>
              <a:t>»</a:t>
            </a:r>
          </a:p>
          <a:p>
            <a:pPr lvl="0" algn="just" defTabSz="402336">
              <a:defRPr sz="1800"/>
            </a:pPr>
            <a:endParaRPr lang="it-IT" sz="2400" dirty="0" smtClean="0">
              <a:latin typeface="Calibri"/>
              <a:ea typeface="Comic Sans MS Bold"/>
              <a:cs typeface="Calibri"/>
              <a:sym typeface="Comic Sans MS Bold"/>
            </a:endParaRPr>
          </a:p>
          <a:p>
            <a:pPr lvl="0" algn="just" defTabSz="402336">
              <a:defRPr sz="1800"/>
            </a:pPr>
            <a:r>
              <a:rPr lang="it-IT" sz="2400" dirty="0" smtClean="0">
                <a:latin typeface="Calibri"/>
                <a:ea typeface="Comic Sans MS Bold"/>
                <a:cs typeface="Calibri"/>
                <a:sym typeface="Comic Sans MS Bold"/>
              </a:rPr>
              <a:t>(Esperienze </a:t>
            </a:r>
            <a:r>
              <a:rPr lang="it-IT" sz="2400" dirty="0">
                <a:latin typeface="Calibri"/>
                <a:ea typeface="Comic Sans MS Bold"/>
                <a:cs typeface="Calibri"/>
                <a:sym typeface="Comic Sans MS Bold"/>
              </a:rPr>
              <a:t>pastorali</a:t>
            </a:r>
            <a:r>
              <a:rPr lang="it-IT" sz="2400" dirty="0" smtClean="0">
                <a:latin typeface="Calibri"/>
                <a:ea typeface="Comic Sans MS Bold"/>
                <a:cs typeface="Calibri"/>
                <a:sym typeface="Comic Sans MS Bold"/>
              </a:rPr>
              <a:t>, </a:t>
            </a:r>
            <a:r>
              <a:rPr lang="it-IT" sz="2400" dirty="0">
                <a:latin typeface="Calibri"/>
                <a:ea typeface="Comic Sans MS Bold"/>
                <a:cs typeface="Calibri"/>
                <a:sym typeface="Comic Sans MS Bold"/>
              </a:rPr>
              <a:t>pp. 238-</a:t>
            </a:r>
            <a:r>
              <a:rPr lang="it-IT" sz="2400" dirty="0" smtClean="0">
                <a:latin typeface="Calibri"/>
                <a:ea typeface="Comic Sans MS Bold"/>
                <a:cs typeface="Calibri"/>
                <a:sym typeface="Comic Sans MS Bold"/>
              </a:rPr>
              <a:t>240)</a:t>
            </a:r>
            <a:endParaRPr lang="it-IT" sz="2400" dirty="0">
              <a:latin typeface="Calibri"/>
              <a:ea typeface="Comic Sans MS Bold"/>
              <a:cs typeface="Calibri"/>
              <a:sym typeface="Comic Sans MS Bold"/>
            </a:endParaRPr>
          </a:p>
          <a:p>
            <a:pPr algn="just"/>
            <a:endParaRPr lang="it-IT" sz="2400" dirty="0">
              <a:latin typeface="Calibri"/>
              <a:cs typeface="Calibri"/>
            </a:endParaRPr>
          </a:p>
        </p:txBody>
      </p:sp>
    </p:spTree>
    <p:extLst>
      <p:ext uri="{BB962C8B-B14F-4D97-AF65-F5344CB8AC3E}">
        <p14:creationId xmlns:p14="http://schemas.microsoft.com/office/powerpoint/2010/main" val="393027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Don Lorenzo Milani</a:t>
            </a:r>
            <a:endParaRPr lang="it-IT" b="1" dirty="0"/>
          </a:p>
        </p:txBody>
      </p:sp>
      <p:sp>
        <p:nvSpPr>
          <p:cNvPr id="3" name="CasellaDiTesto 2"/>
          <p:cNvSpPr txBox="1"/>
          <p:nvPr/>
        </p:nvSpPr>
        <p:spPr>
          <a:xfrm>
            <a:off x="457200" y="1916832"/>
            <a:ext cx="8003232" cy="4647426"/>
          </a:xfrm>
          <a:prstGeom prst="rect">
            <a:avLst/>
          </a:prstGeom>
          <a:noFill/>
        </p:spPr>
        <p:txBody>
          <a:bodyPr wrap="square" rtlCol="0">
            <a:spAutoFit/>
          </a:bodyPr>
          <a:lstStyle/>
          <a:p>
            <a:pPr algn="just"/>
            <a:r>
              <a:rPr lang="it-IT" sz="3600" b="1" dirty="0" smtClean="0"/>
              <a:t>1958:</a:t>
            </a:r>
          </a:p>
          <a:p>
            <a:pPr marL="342900" indent="-342900" algn="just">
              <a:buFont typeface="Arial"/>
              <a:buChar char="•"/>
            </a:pPr>
            <a:endParaRPr lang="it-IT" sz="3600" dirty="0" smtClean="0"/>
          </a:p>
          <a:p>
            <a:pPr marL="342900" indent="-342900" algn="just">
              <a:buFont typeface="Arial"/>
              <a:buChar char="•"/>
            </a:pPr>
            <a:r>
              <a:rPr lang="it-IT" sz="3200" dirty="0" smtClean="0"/>
              <a:t>Fine del mandato di La Pira Sindaco</a:t>
            </a:r>
          </a:p>
          <a:p>
            <a:pPr marL="800100" lvl="1" indent="-342900" algn="just">
              <a:buFont typeface="Arial"/>
              <a:buChar char="•"/>
            </a:pPr>
            <a:r>
              <a:rPr lang="it-IT" sz="3200" dirty="0" smtClean="0"/>
              <a:t>Rapporti Firenze-Cina</a:t>
            </a:r>
          </a:p>
          <a:p>
            <a:pPr marL="342900" indent="-342900" algn="just">
              <a:buFont typeface="Arial"/>
              <a:buChar char="•"/>
            </a:pPr>
            <a:r>
              <a:rPr lang="it-IT" sz="3200" dirty="0" smtClean="0"/>
              <a:t>Fine del pontificato di Pio XII</a:t>
            </a:r>
          </a:p>
          <a:p>
            <a:pPr marL="342900" indent="-342900" algn="just">
              <a:buFont typeface="Arial"/>
              <a:buChar char="•"/>
            </a:pPr>
            <a:r>
              <a:rPr lang="it-IT" sz="3200" dirty="0" smtClean="0"/>
              <a:t>Condanna di Jacques Maritain</a:t>
            </a:r>
          </a:p>
          <a:p>
            <a:pPr marL="800100" lvl="1" indent="-342900" algn="just">
              <a:buFont typeface="Arial"/>
              <a:buChar char="•"/>
            </a:pPr>
            <a:r>
              <a:rPr lang="it-IT" sz="3200" dirty="0" smtClean="0"/>
              <a:t>Filosofia neo-tomismo (impegno politico nella città e nel mondo)</a:t>
            </a:r>
          </a:p>
          <a:p>
            <a:pPr marL="800100" lvl="1" indent="-342900" algn="just">
              <a:buFont typeface="Arial"/>
              <a:buChar char="•"/>
            </a:pPr>
            <a:r>
              <a:rPr lang="it-IT" sz="3200" dirty="0" smtClean="0"/>
              <a:t>Rischio commistione cattolici con fascismo</a:t>
            </a:r>
          </a:p>
        </p:txBody>
      </p:sp>
    </p:spTree>
    <p:extLst>
      <p:ext uri="{BB962C8B-B14F-4D97-AF65-F5344CB8AC3E}">
        <p14:creationId xmlns:p14="http://schemas.microsoft.com/office/powerpoint/2010/main" val="3875853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Esperienze Pastorali</a:t>
            </a:r>
            <a:endParaRPr lang="it-IT" b="1" dirty="0"/>
          </a:p>
        </p:txBody>
      </p:sp>
      <p:sp>
        <p:nvSpPr>
          <p:cNvPr id="3" name="CasellaDiTesto 2"/>
          <p:cNvSpPr txBox="1"/>
          <p:nvPr/>
        </p:nvSpPr>
        <p:spPr>
          <a:xfrm>
            <a:off x="457200" y="1417254"/>
            <a:ext cx="7499176" cy="3970318"/>
          </a:xfrm>
          <a:prstGeom prst="rect">
            <a:avLst/>
          </a:prstGeom>
          <a:noFill/>
        </p:spPr>
        <p:txBody>
          <a:bodyPr wrap="square" rtlCol="0">
            <a:spAutoFit/>
          </a:bodyPr>
          <a:lstStyle/>
          <a:p>
            <a:pPr algn="just"/>
            <a:r>
              <a:rPr lang="it-IT" sz="2800" dirty="0" smtClean="0"/>
              <a:t>In questo quadro, il 25 marzo 1958 esce </a:t>
            </a:r>
            <a:r>
              <a:rPr lang="it-IT" sz="2800" i="1" dirty="0" smtClean="0"/>
              <a:t>Esperienze Pastorali</a:t>
            </a:r>
            <a:r>
              <a:rPr lang="it-IT" sz="2800" dirty="0" smtClean="0"/>
              <a:t>:</a:t>
            </a:r>
          </a:p>
          <a:p>
            <a:pPr algn="just"/>
            <a:endParaRPr lang="it-IT" sz="2800" i="1" dirty="0" smtClean="0"/>
          </a:p>
          <a:p>
            <a:pPr marL="457200" indent="-457200" algn="just">
              <a:buFont typeface="Arial"/>
              <a:buChar char="•"/>
            </a:pPr>
            <a:r>
              <a:rPr lang="it-IT" sz="2800" dirty="0" smtClean="0"/>
              <a:t>Sottoposto al </a:t>
            </a:r>
            <a:r>
              <a:rPr lang="it-IT" sz="2800" i="1" dirty="0" err="1" smtClean="0"/>
              <a:t>nihil</a:t>
            </a:r>
            <a:r>
              <a:rPr lang="it-IT" sz="2800" i="1" dirty="0" smtClean="0"/>
              <a:t> </a:t>
            </a:r>
            <a:r>
              <a:rPr lang="it-IT" sz="2800" i="1" dirty="0" err="1" smtClean="0"/>
              <a:t>obstat</a:t>
            </a:r>
            <a:r>
              <a:rPr lang="it-IT" sz="2800" dirty="0" smtClean="0"/>
              <a:t> di Padre </a:t>
            </a:r>
            <a:r>
              <a:rPr lang="it-IT" sz="2800" dirty="0" err="1" smtClean="0"/>
              <a:t>Santilli</a:t>
            </a:r>
            <a:endParaRPr lang="it-IT" sz="2800" dirty="0" smtClean="0"/>
          </a:p>
          <a:p>
            <a:pPr marL="457200" indent="-457200" algn="just">
              <a:buFont typeface="Arial"/>
              <a:buChar char="•"/>
            </a:pPr>
            <a:r>
              <a:rPr lang="it-IT" sz="2800" dirty="0" smtClean="0"/>
              <a:t>Ricevuto l’</a:t>
            </a:r>
            <a:r>
              <a:rPr lang="it-IT" sz="2800" dirty="0" err="1" smtClean="0"/>
              <a:t>imprimatura</a:t>
            </a:r>
            <a:r>
              <a:rPr lang="it-IT" sz="2800" dirty="0" smtClean="0"/>
              <a:t> del Card. Dalla Costa</a:t>
            </a:r>
          </a:p>
          <a:p>
            <a:pPr marL="457200" indent="-457200" algn="just">
              <a:buFont typeface="Arial"/>
              <a:buChar char="•"/>
            </a:pPr>
            <a:r>
              <a:rPr lang="it-IT" sz="2800" dirty="0" smtClean="0"/>
              <a:t>Prefazione </a:t>
            </a:r>
            <a:r>
              <a:rPr lang="it-IT" sz="2800" dirty="0" err="1" smtClean="0"/>
              <a:t>Arc</a:t>
            </a:r>
            <a:r>
              <a:rPr lang="it-IT" sz="2800" dirty="0" smtClean="0"/>
              <a:t>. Camerino D’Avack</a:t>
            </a:r>
          </a:p>
          <a:p>
            <a:pPr algn="just"/>
            <a:endParaRPr lang="it-IT" sz="2800" dirty="0" smtClean="0"/>
          </a:p>
          <a:p>
            <a:pPr algn="just"/>
            <a:endParaRPr lang="it-IT" sz="2800" dirty="0"/>
          </a:p>
          <a:p>
            <a:pPr algn="just"/>
            <a:endParaRPr lang="it-IT" sz="2800" dirty="0"/>
          </a:p>
        </p:txBody>
      </p:sp>
      <p:pic>
        <p:nvPicPr>
          <p:cNvPr id="4" name="Immagine 3"/>
          <p:cNvPicPr>
            <a:picLocks noChangeAspect="1"/>
          </p:cNvPicPr>
          <p:nvPr/>
        </p:nvPicPr>
        <p:blipFill>
          <a:blip r:embed="rId2"/>
          <a:stretch>
            <a:fillRect/>
          </a:stretch>
        </p:blipFill>
        <p:spPr>
          <a:xfrm>
            <a:off x="6372200" y="3710651"/>
            <a:ext cx="2121953" cy="3143635"/>
          </a:xfrm>
          <a:prstGeom prst="rect">
            <a:avLst/>
          </a:prstGeom>
        </p:spPr>
      </p:pic>
    </p:spTree>
    <p:extLst>
      <p:ext uri="{BB962C8B-B14F-4D97-AF65-F5344CB8AC3E}">
        <p14:creationId xmlns:p14="http://schemas.microsoft.com/office/powerpoint/2010/main" val="357720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Esperienze Pastorali</a:t>
            </a:r>
            <a:endParaRPr lang="it-IT" b="1" dirty="0"/>
          </a:p>
        </p:txBody>
      </p:sp>
      <p:sp>
        <p:nvSpPr>
          <p:cNvPr id="3" name="CasellaDiTesto 2"/>
          <p:cNvSpPr txBox="1"/>
          <p:nvPr/>
        </p:nvSpPr>
        <p:spPr>
          <a:xfrm>
            <a:off x="457200" y="1417254"/>
            <a:ext cx="7499176" cy="4832093"/>
          </a:xfrm>
          <a:prstGeom prst="rect">
            <a:avLst/>
          </a:prstGeom>
          <a:noFill/>
        </p:spPr>
        <p:txBody>
          <a:bodyPr wrap="square" rtlCol="0">
            <a:spAutoFit/>
          </a:bodyPr>
          <a:lstStyle/>
          <a:p>
            <a:pPr algn="just"/>
            <a:r>
              <a:rPr lang="it-IT" sz="2800" dirty="0" smtClean="0"/>
              <a:t>Apparentemente ci sono tutte le condizioni perché non accada </a:t>
            </a:r>
            <a:r>
              <a:rPr lang="it-IT" sz="2800" dirty="0" err="1" smtClean="0"/>
              <a:t>alcunchè</a:t>
            </a:r>
            <a:r>
              <a:rPr lang="it-IT" sz="2800" dirty="0" smtClean="0"/>
              <a:t>:</a:t>
            </a:r>
          </a:p>
          <a:p>
            <a:pPr marL="457200" indent="-457200" algn="just">
              <a:buFont typeface="Arial"/>
              <a:buChar char="•"/>
            </a:pPr>
            <a:r>
              <a:rPr lang="it-IT" sz="2800" dirty="0" smtClean="0"/>
              <a:t>Non si tocca San Tommaso</a:t>
            </a:r>
          </a:p>
          <a:p>
            <a:pPr marL="457200" indent="-457200" algn="just">
              <a:buFont typeface="Arial"/>
              <a:buChar char="•"/>
            </a:pPr>
            <a:r>
              <a:rPr lang="it-IT" sz="2800" dirty="0" smtClean="0"/>
              <a:t>Non si mette in discussione il magistero </a:t>
            </a:r>
          </a:p>
          <a:p>
            <a:pPr marL="457200" indent="-457200" algn="just">
              <a:buFont typeface="Arial"/>
              <a:buChar char="•"/>
            </a:pPr>
            <a:r>
              <a:rPr lang="it-IT" sz="2800" dirty="0" smtClean="0"/>
              <a:t>Non si toccano elementi teologici</a:t>
            </a:r>
          </a:p>
          <a:p>
            <a:pPr algn="just"/>
            <a:endParaRPr lang="it-IT" sz="2800" dirty="0"/>
          </a:p>
          <a:p>
            <a:pPr algn="just"/>
            <a:endParaRPr lang="it-IT" sz="2800" dirty="0" smtClean="0"/>
          </a:p>
          <a:p>
            <a:pPr algn="just"/>
            <a:r>
              <a:rPr lang="it-IT" sz="2800" dirty="0" smtClean="0"/>
              <a:t>Eppure c’è la denuncia dell’allontanamento</a:t>
            </a:r>
          </a:p>
          <a:p>
            <a:pPr algn="just"/>
            <a:r>
              <a:rPr lang="it-IT" sz="2800" dirty="0"/>
              <a:t>d</a:t>
            </a:r>
            <a:r>
              <a:rPr lang="it-IT" sz="2800" dirty="0" smtClean="0"/>
              <a:t>ella Chiesa dalla povera gente</a:t>
            </a:r>
          </a:p>
          <a:p>
            <a:pPr marL="457200" indent="-457200" algn="just">
              <a:buFont typeface="Wingdings" charset="0"/>
              <a:buChar char="à"/>
            </a:pPr>
            <a:r>
              <a:rPr lang="it-IT" sz="2800" dirty="0" smtClean="0">
                <a:sym typeface="Wingdings"/>
              </a:rPr>
              <a:t>Denuncia errori di carattere pastorale</a:t>
            </a:r>
          </a:p>
          <a:p>
            <a:pPr marL="457200" indent="-457200" algn="just">
              <a:buFont typeface="Wingdings" charset="0"/>
              <a:buChar char="à"/>
            </a:pPr>
            <a:endParaRPr lang="it-IT" sz="2800" dirty="0"/>
          </a:p>
        </p:txBody>
      </p:sp>
      <p:pic>
        <p:nvPicPr>
          <p:cNvPr id="4" name="Immagine 3"/>
          <p:cNvPicPr>
            <a:picLocks noChangeAspect="1"/>
          </p:cNvPicPr>
          <p:nvPr/>
        </p:nvPicPr>
        <p:blipFill>
          <a:blip r:embed="rId2"/>
          <a:stretch>
            <a:fillRect/>
          </a:stretch>
        </p:blipFill>
        <p:spPr>
          <a:xfrm>
            <a:off x="7022047" y="3710651"/>
            <a:ext cx="2121953" cy="3143635"/>
          </a:xfrm>
          <a:prstGeom prst="rect">
            <a:avLst/>
          </a:prstGeom>
        </p:spPr>
      </p:pic>
    </p:spTree>
    <p:extLst>
      <p:ext uri="{BB962C8B-B14F-4D97-AF65-F5344CB8AC3E}">
        <p14:creationId xmlns:p14="http://schemas.microsoft.com/office/powerpoint/2010/main" val="92445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Esperienze Pastorali</a:t>
            </a:r>
            <a:endParaRPr lang="it-IT" b="1" dirty="0"/>
          </a:p>
        </p:txBody>
      </p:sp>
      <p:sp>
        <p:nvSpPr>
          <p:cNvPr id="3" name="CasellaDiTesto 2"/>
          <p:cNvSpPr txBox="1"/>
          <p:nvPr/>
        </p:nvSpPr>
        <p:spPr>
          <a:xfrm>
            <a:off x="457200" y="1417254"/>
            <a:ext cx="7499176" cy="5262980"/>
          </a:xfrm>
          <a:prstGeom prst="rect">
            <a:avLst/>
          </a:prstGeom>
          <a:noFill/>
        </p:spPr>
        <p:txBody>
          <a:bodyPr wrap="square" rtlCol="0">
            <a:spAutoFit/>
          </a:bodyPr>
          <a:lstStyle/>
          <a:p>
            <a:pPr algn="just"/>
            <a:r>
              <a:rPr lang="it-IT" sz="2800" dirty="0" smtClean="0"/>
              <a:t>Contesta una visione quietista della fede e l’abbandono della pratica cristiana da parte di intere generazioni</a:t>
            </a:r>
          </a:p>
          <a:p>
            <a:pPr algn="just"/>
            <a:endParaRPr lang="it-IT" sz="2800" dirty="0">
              <a:sym typeface="Wingdings"/>
            </a:endParaRPr>
          </a:p>
          <a:p>
            <a:pPr algn="just"/>
            <a:r>
              <a:rPr lang="it-IT" sz="2800" dirty="0" smtClean="0">
                <a:sym typeface="Wingdings"/>
              </a:rPr>
              <a:t>Raccoglie una fotografia dettagliatissima del territorio e del contesto in cui opera</a:t>
            </a:r>
          </a:p>
          <a:p>
            <a:pPr algn="just"/>
            <a:endParaRPr lang="it-IT" sz="2800" dirty="0">
              <a:sym typeface="Wingdings"/>
            </a:endParaRPr>
          </a:p>
          <a:p>
            <a:pPr algn="just"/>
            <a:r>
              <a:rPr lang="it-IT" sz="2800" b="1" dirty="0" smtClean="0">
                <a:sym typeface="Wingdings"/>
              </a:rPr>
              <a:t>Chiesa dei poveri VS Chiesa dei ricchi</a:t>
            </a:r>
          </a:p>
          <a:p>
            <a:pPr algn="just"/>
            <a:endParaRPr lang="it-IT" sz="2800" dirty="0">
              <a:sym typeface="Wingdings"/>
            </a:endParaRPr>
          </a:p>
          <a:p>
            <a:pPr algn="just"/>
            <a:r>
              <a:rPr lang="it-IT" sz="2800" dirty="0" smtClean="0">
                <a:sym typeface="Wingdings"/>
              </a:rPr>
              <a:t>Si ritroverà poi</a:t>
            </a:r>
            <a:r>
              <a:rPr lang="is-IS" sz="2800" dirty="0" smtClean="0">
                <a:sym typeface="Wingdings"/>
              </a:rPr>
              <a:t>…</a:t>
            </a:r>
          </a:p>
          <a:p>
            <a:pPr algn="just"/>
            <a:endParaRPr lang="is-IS" sz="2800" dirty="0">
              <a:sym typeface="Wingdings"/>
            </a:endParaRPr>
          </a:p>
          <a:p>
            <a:pPr algn="just"/>
            <a:r>
              <a:rPr lang="it-IT" sz="2800" b="1" dirty="0" smtClean="0">
                <a:sym typeface="Wingdings"/>
              </a:rPr>
              <a:t>Scuola dei Gianni VS Scuola dei Pierini</a:t>
            </a:r>
          </a:p>
        </p:txBody>
      </p:sp>
      <p:pic>
        <p:nvPicPr>
          <p:cNvPr id="4" name="Immagine 3"/>
          <p:cNvPicPr>
            <a:picLocks noChangeAspect="1"/>
          </p:cNvPicPr>
          <p:nvPr/>
        </p:nvPicPr>
        <p:blipFill>
          <a:blip r:embed="rId2"/>
          <a:stretch>
            <a:fillRect/>
          </a:stretch>
        </p:blipFill>
        <p:spPr>
          <a:xfrm>
            <a:off x="7022047" y="3710651"/>
            <a:ext cx="2121953" cy="3143635"/>
          </a:xfrm>
          <a:prstGeom prst="rect">
            <a:avLst/>
          </a:prstGeom>
        </p:spPr>
      </p:pic>
    </p:spTree>
    <p:extLst>
      <p:ext uri="{BB962C8B-B14F-4D97-AF65-F5344CB8AC3E}">
        <p14:creationId xmlns:p14="http://schemas.microsoft.com/office/powerpoint/2010/main" val="1193253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Esperienze Pastorali</a:t>
            </a:r>
            <a:endParaRPr lang="it-IT" b="1" dirty="0"/>
          </a:p>
        </p:txBody>
      </p:sp>
      <p:pic>
        <p:nvPicPr>
          <p:cNvPr id="7" name="Immagine 6" descr="Schermata 2018-04-19 alle 16.34.46.png"/>
          <p:cNvPicPr>
            <a:picLocks noChangeAspect="1"/>
          </p:cNvPicPr>
          <p:nvPr/>
        </p:nvPicPr>
        <p:blipFill rotWithShape="1">
          <a:blip r:embed="rId2">
            <a:extLst>
              <a:ext uri="{28A0092B-C50C-407E-A947-70E740481C1C}">
                <a14:useLocalDpi xmlns:a14="http://schemas.microsoft.com/office/drawing/2010/main" val="0"/>
              </a:ext>
            </a:extLst>
          </a:blip>
          <a:srcRect l="12237" t="17564" r="17486" b="14450"/>
          <a:stretch/>
        </p:blipFill>
        <p:spPr>
          <a:xfrm>
            <a:off x="251520" y="1481405"/>
            <a:ext cx="8892480" cy="5376595"/>
          </a:xfrm>
          <a:prstGeom prst="rect">
            <a:avLst/>
          </a:prstGeom>
        </p:spPr>
      </p:pic>
    </p:spTree>
    <p:extLst>
      <p:ext uri="{BB962C8B-B14F-4D97-AF65-F5344CB8AC3E}">
        <p14:creationId xmlns:p14="http://schemas.microsoft.com/office/powerpoint/2010/main" val="197113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Esperienze Pastorali</a:t>
            </a:r>
            <a:endParaRPr lang="it-IT" b="1" dirty="0"/>
          </a:p>
        </p:txBody>
      </p:sp>
      <p:pic>
        <p:nvPicPr>
          <p:cNvPr id="3" name="Immagine 2" descr="Schermata 2018-04-19 alle 16.34.42.png"/>
          <p:cNvPicPr>
            <a:picLocks noChangeAspect="1"/>
          </p:cNvPicPr>
          <p:nvPr/>
        </p:nvPicPr>
        <p:blipFill rotWithShape="1">
          <a:blip r:embed="rId2">
            <a:extLst>
              <a:ext uri="{28A0092B-C50C-407E-A947-70E740481C1C}">
                <a14:useLocalDpi xmlns:a14="http://schemas.microsoft.com/office/drawing/2010/main" val="0"/>
              </a:ext>
            </a:extLst>
          </a:blip>
          <a:srcRect l="12589" t="16404" r="12195" b="72486"/>
          <a:stretch/>
        </p:blipFill>
        <p:spPr>
          <a:xfrm>
            <a:off x="-252536" y="2622542"/>
            <a:ext cx="10451074" cy="964854"/>
          </a:xfrm>
          <a:prstGeom prst="rect">
            <a:avLst/>
          </a:prstGeom>
        </p:spPr>
      </p:pic>
    </p:spTree>
    <p:extLst>
      <p:ext uri="{BB962C8B-B14F-4D97-AF65-F5344CB8AC3E}">
        <p14:creationId xmlns:p14="http://schemas.microsoft.com/office/powerpoint/2010/main" val="724259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pic>
        <p:nvPicPr>
          <p:cNvPr id="5" name="Immagine 4"/>
          <p:cNvPicPr>
            <a:picLocks noChangeAspect="1"/>
          </p:cNvPicPr>
          <p:nvPr/>
        </p:nvPicPr>
        <p:blipFill>
          <a:blip r:embed="rId2"/>
          <a:stretch>
            <a:fillRect/>
          </a:stretch>
        </p:blipFill>
        <p:spPr>
          <a:xfrm>
            <a:off x="683568" y="1739899"/>
            <a:ext cx="3582764" cy="4997013"/>
          </a:xfrm>
          <a:prstGeom prst="rect">
            <a:avLst/>
          </a:prstGeom>
        </p:spPr>
      </p:pic>
      <p:sp>
        <p:nvSpPr>
          <p:cNvPr id="6" name="CasellaDiTesto 5"/>
          <p:cNvSpPr txBox="1"/>
          <p:nvPr/>
        </p:nvSpPr>
        <p:spPr>
          <a:xfrm>
            <a:off x="4788024" y="2060848"/>
            <a:ext cx="4032448" cy="3785652"/>
          </a:xfrm>
          <a:prstGeom prst="rect">
            <a:avLst/>
          </a:prstGeom>
          <a:noFill/>
        </p:spPr>
        <p:txBody>
          <a:bodyPr wrap="square" rtlCol="0">
            <a:spAutoFit/>
          </a:bodyPr>
          <a:lstStyle/>
          <a:p>
            <a:pPr algn="just"/>
            <a:r>
              <a:rPr lang="it-IT" sz="2400" dirty="0" smtClean="0"/>
              <a:t>Esce nel Maggio 1967</a:t>
            </a:r>
          </a:p>
          <a:p>
            <a:pPr algn="just"/>
            <a:endParaRPr lang="it-IT" sz="2400" dirty="0"/>
          </a:p>
          <a:p>
            <a:pPr algn="just"/>
            <a:r>
              <a:rPr lang="it-IT" sz="2400" dirty="0" smtClean="0"/>
              <a:t>L’autore è “Scuola di </a:t>
            </a:r>
            <a:r>
              <a:rPr lang="it-IT" sz="2400" dirty="0" err="1" smtClean="0"/>
              <a:t>Barbiana</a:t>
            </a:r>
            <a:r>
              <a:rPr lang="it-IT" sz="2400" dirty="0" smtClean="0"/>
              <a:t>”, infatti è scritto da don Lorenzo Milani insieme agli alunni della Scuola di </a:t>
            </a:r>
            <a:r>
              <a:rPr lang="it-IT" sz="2400" dirty="0" err="1" smtClean="0"/>
              <a:t>Barbiana</a:t>
            </a:r>
            <a:r>
              <a:rPr lang="it-IT" sz="2400" dirty="0" smtClean="0"/>
              <a:t>.</a:t>
            </a:r>
          </a:p>
          <a:p>
            <a:pPr algn="just"/>
            <a:endParaRPr lang="it-IT" sz="2400" dirty="0" smtClean="0"/>
          </a:p>
          <a:p>
            <a:pPr algn="just"/>
            <a:endParaRPr lang="it-IT" sz="2400" dirty="0"/>
          </a:p>
          <a:p>
            <a:pPr algn="just"/>
            <a:endParaRPr lang="it-IT" sz="2400" dirty="0" smtClean="0"/>
          </a:p>
        </p:txBody>
      </p:sp>
    </p:spTree>
    <p:extLst>
      <p:ext uri="{BB962C8B-B14F-4D97-AF65-F5344CB8AC3E}">
        <p14:creationId xmlns:p14="http://schemas.microsoft.com/office/powerpoint/2010/main" val="1413955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611560" y="1772816"/>
            <a:ext cx="8075240" cy="4154983"/>
          </a:xfrm>
          <a:prstGeom prst="rect">
            <a:avLst/>
          </a:prstGeom>
          <a:noFill/>
        </p:spPr>
        <p:txBody>
          <a:bodyPr wrap="square" rtlCol="0">
            <a:spAutoFit/>
          </a:bodyPr>
          <a:lstStyle/>
          <a:p>
            <a:pPr algn="ctr"/>
            <a:r>
              <a:rPr lang="it-IT" sz="2400" b="1" dirty="0" smtClean="0"/>
              <a:t>«QUESTO </a:t>
            </a:r>
            <a:r>
              <a:rPr lang="it-IT" sz="2400" b="1" dirty="0"/>
              <a:t>LIBRO NON È SCRITTO PER GLI INSEGNANTI</a:t>
            </a:r>
            <a:r>
              <a:rPr lang="it-IT" sz="2400" dirty="0"/>
              <a:t>, </a:t>
            </a:r>
            <a:r>
              <a:rPr lang="it-IT" sz="2400" b="1" dirty="0"/>
              <a:t>MA PER I </a:t>
            </a:r>
            <a:r>
              <a:rPr lang="it-IT" sz="2400" b="1" dirty="0" smtClean="0"/>
              <a:t>GENITORI</a:t>
            </a:r>
            <a:r>
              <a:rPr lang="it-IT" sz="2400" dirty="0" smtClean="0"/>
              <a:t>.</a:t>
            </a:r>
          </a:p>
          <a:p>
            <a:pPr algn="ctr"/>
            <a:endParaRPr lang="it-IT" sz="2400" dirty="0"/>
          </a:p>
          <a:p>
            <a:pPr algn="ctr"/>
            <a:r>
              <a:rPr lang="it-IT" sz="2400" dirty="0" smtClean="0"/>
              <a:t>È </a:t>
            </a:r>
            <a:r>
              <a:rPr lang="it-IT" sz="2400" dirty="0"/>
              <a:t>UN INVITO A ORGANIZZARSI. A PRIMA VISTA SEMBRA SCRITTO DA UN RAGAZZO SOLO. INVECE GLI AUTORI SIAMO OTTO RAGAZZI DELLA SCUOLA DI BARBIANA. ALTRI NOSTRI COMPAGNI CHE SONO A LAVORARE CI HANNO </a:t>
            </a:r>
            <a:r>
              <a:rPr lang="it-IT" sz="2400" dirty="0" smtClean="0"/>
              <a:t>AIUTATO LA DOMENICA»</a:t>
            </a:r>
          </a:p>
          <a:p>
            <a:pPr algn="ctr"/>
            <a:r>
              <a:rPr lang="it-IT" sz="2400" dirty="0" smtClean="0"/>
              <a:t>(Scuola di </a:t>
            </a:r>
            <a:r>
              <a:rPr lang="it-IT" sz="2400" dirty="0" err="1" smtClean="0"/>
              <a:t>Barbiana</a:t>
            </a:r>
            <a:r>
              <a:rPr lang="it-IT" sz="2400" dirty="0" smtClean="0"/>
              <a:t>, 1967, p. 1)</a:t>
            </a:r>
            <a:endParaRPr lang="it-IT" sz="2400" dirty="0"/>
          </a:p>
          <a:p>
            <a:pPr algn="ctr"/>
            <a:r>
              <a:rPr lang="it-IT" sz="2400" dirty="0"/>
              <a:t> </a:t>
            </a:r>
          </a:p>
          <a:p>
            <a:pPr algn="ctr"/>
            <a:endParaRPr lang="it-IT" sz="2400" dirty="0"/>
          </a:p>
        </p:txBody>
      </p:sp>
    </p:spTree>
    <p:extLst>
      <p:ext uri="{BB962C8B-B14F-4D97-AF65-F5344CB8AC3E}">
        <p14:creationId xmlns:p14="http://schemas.microsoft.com/office/powerpoint/2010/main" val="54021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Il percorso</a:t>
            </a:r>
            <a:endParaRPr lang="it-IT" b="1" dirty="0"/>
          </a:p>
        </p:txBody>
      </p:sp>
      <p:sp>
        <p:nvSpPr>
          <p:cNvPr id="3" name="Segnaposto contenuto 2"/>
          <p:cNvSpPr>
            <a:spLocks noGrp="1"/>
          </p:cNvSpPr>
          <p:nvPr>
            <p:ph idx="1"/>
          </p:nvPr>
        </p:nvSpPr>
        <p:spPr>
          <a:xfrm>
            <a:off x="457200" y="1417638"/>
            <a:ext cx="8291264" cy="4305077"/>
          </a:xfrm>
        </p:spPr>
        <p:txBody>
          <a:bodyPr>
            <a:normAutofit/>
          </a:bodyPr>
          <a:lstStyle/>
          <a:p>
            <a:pPr marL="0" indent="0" algn="ctr">
              <a:buNone/>
            </a:pPr>
            <a:r>
              <a:rPr lang="it-IT" dirty="0" smtClean="0"/>
              <a:t>«Non si può capire fino in fondo don Milani se lo estrapoliamo come un fiore selvatico da questo contesto storico»</a:t>
            </a:r>
          </a:p>
          <a:p>
            <a:pPr marL="0" indent="0" algn="ctr">
              <a:buNone/>
            </a:pPr>
            <a:r>
              <a:rPr lang="it-IT" dirty="0" smtClean="0"/>
              <a:t>(Alberto Melloni, 2009)</a:t>
            </a:r>
            <a:endParaRPr lang="it-IT" dirty="0"/>
          </a:p>
        </p:txBody>
      </p:sp>
      <p:pic>
        <p:nvPicPr>
          <p:cNvPr id="4" name="Immagine 3"/>
          <p:cNvPicPr>
            <a:picLocks noChangeAspect="1"/>
          </p:cNvPicPr>
          <p:nvPr/>
        </p:nvPicPr>
        <p:blipFill>
          <a:blip r:embed="rId2"/>
          <a:stretch>
            <a:fillRect/>
          </a:stretch>
        </p:blipFill>
        <p:spPr>
          <a:xfrm>
            <a:off x="1475656" y="3554235"/>
            <a:ext cx="5868144" cy="3303765"/>
          </a:xfrm>
          <a:prstGeom prst="rect">
            <a:avLst/>
          </a:prstGeom>
        </p:spPr>
      </p:pic>
    </p:spTree>
    <p:extLst>
      <p:ext uri="{BB962C8B-B14F-4D97-AF65-F5344CB8AC3E}">
        <p14:creationId xmlns:p14="http://schemas.microsoft.com/office/powerpoint/2010/main" val="2083287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755576" y="1772816"/>
            <a:ext cx="7931224" cy="5262979"/>
          </a:xfrm>
          <a:prstGeom prst="rect">
            <a:avLst/>
          </a:prstGeom>
          <a:noFill/>
        </p:spPr>
        <p:txBody>
          <a:bodyPr wrap="square" rtlCol="0">
            <a:spAutoFit/>
          </a:bodyPr>
          <a:lstStyle/>
          <a:p>
            <a:pPr algn="just"/>
            <a:r>
              <a:rPr lang="it-IT" sz="2400" b="1" dirty="0" smtClean="0"/>
              <a:t>Il valore della Scuola</a:t>
            </a:r>
          </a:p>
          <a:p>
            <a:pPr algn="just"/>
            <a:endParaRPr lang="it-IT" sz="2400" dirty="0"/>
          </a:p>
          <a:p>
            <a:pPr algn="just"/>
            <a:r>
              <a:rPr lang="it-IT" sz="2400" dirty="0" smtClean="0"/>
              <a:t>A </a:t>
            </a:r>
            <a:r>
              <a:rPr lang="it-IT" sz="2400" dirty="0"/>
              <a:t>questo punto mi occorre spiegare il problema di fondo di ogni vera scuola</a:t>
            </a:r>
            <a:r>
              <a:rPr lang="it-IT" sz="2400" dirty="0" smtClean="0"/>
              <a:t>. E </a:t>
            </a:r>
            <a:r>
              <a:rPr lang="it-IT" sz="2400" dirty="0"/>
              <a:t>siamo giunti, io penso, alla chiave di questo processo perché io maestro sono accusato di apologia di reato cioè di scuola cattiva. Bisognerà dunque accordarci su ciò che è scuola buona. La scuola è diversa dall’aula del tribunale. Per voi magistrati vale solo ciò che è legge stabilita. La scuola invece siede fra il passato e il futuro e deve averli presenti entrambi.</a:t>
            </a:r>
            <a:br>
              <a:rPr lang="it-IT" sz="2400" dirty="0"/>
            </a:br>
            <a:endParaRPr lang="it-IT" sz="2400" dirty="0" smtClean="0"/>
          </a:p>
          <a:p>
            <a:pPr algn="just"/>
            <a:r>
              <a:rPr lang="it-IT" sz="2400" dirty="0" smtClean="0"/>
              <a:t>Don </a:t>
            </a:r>
            <a:r>
              <a:rPr lang="it-IT" sz="2400" dirty="0"/>
              <a:t>Lorenzo Milani, </a:t>
            </a:r>
            <a:r>
              <a:rPr lang="it-IT" sz="2400" i="1" dirty="0"/>
              <a:t>Lettera ai giudici</a:t>
            </a:r>
          </a:p>
          <a:p>
            <a:pPr algn="just"/>
            <a:r>
              <a:rPr lang="it-IT" sz="2400" dirty="0"/>
              <a:t> </a:t>
            </a:r>
          </a:p>
          <a:p>
            <a:pPr algn="just"/>
            <a:endParaRPr lang="it-IT" sz="2400" dirty="0"/>
          </a:p>
        </p:txBody>
      </p:sp>
    </p:spTree>
    <p:extLst>
      <p:ext uri="{BB962C8B-B14F-4D97-AF65-F5344CB8AC3E}">
        <p14:creationId xmlns:p14="http://schemas.microsoft.com/office/powerpoint/2010/main" val="1495710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755576" y="1772816"/>
            <a:ext cx="7931224" cy="4893647"/>
          </a:xfrm>
          <a:prstGeom prst="rect">
            <a:avLst/>
          </a:prstGeom>
          <a:noFill/>
        </p:spPr>
        <p:txBody>
          <a:bodyPr wrap="square" rtlCol="0">
            <a:spAutoFit/>
          </a:bodyPr>
          <a:lstStyle/>
          <a:p>
            <a:pPr algn="just"/>
            <a:r>
              <a:rPr lang="it-IT" sz="2400" b="1" dirty="0" smtClean="0"/>
              <a:t>Cosa deve insegnare questa scuola?</a:t>
            </a:r>
          </a:p>
          <a:p>
            <a:pPr algn="just"/>
            <a:endParaRPr lang="it-IT" sz="2400" b="1" dirty="0"/>
          </a:p>
          <a:p>
            <a:pPr algn="just"/>
            <a:r>
              <a:rPr lang="it-IT" sz="2400" dirty="0"/>
              <a:t>«</a:t>
            </a:r>
            <a:r>
              <a:rPr lang="it-IT" sz="2400" dirty="0" smtClean="0"/>
              <a:t>Dovevo </a:t>
            </a:r>
            <a:r>
              <a:rPr lang="it-IT" sz="2400" dirty="0"/>
              <a:t>ben insegnare come il cittadino reagisce all’ingiustizia. Come ha libertà di parola e di stampa. Come il cristiano reagisce anche al sacerdote e perfino al vescovo che erra. Come ognuno deve sentirsi responsabile di tutto. Su una parete della nostra scuola c’è scritto grande I care. E il motto intraducibile dei giovani americani migliori. ‘Me ne importa, mi sta a cuore’. E il contrario esatto del motto fascista ‘Me ne </a:t>
            </a:r>
            <a:r>
              <a:rPr lang="it-IT" sz="2400" dirty="0" err="1"/>
              <a:t>frego</a:t>
            </a:r>
            <a:r>
              <a:rPr lang="it-IT" sz="2400" dirty="0" err="1" smtClean="0"/>
              <a:t>’</a:t>
            </a:r>
            <a:r>
              <a:rPr lang="it-IT" sz="2400" dirty="0" smtClean="0"/>
              <a:t>»</a:t>
            </a:r>
          </a:p>
          <a:p>
            <a:pPr algn="just"/>
            <a:endParaRPr lang="it-IT" sz="2400" dirty="0"/>
          </a:p>
          <a:p>
            <a:pPr algn="just"/>
            <a:r>
              <a:rPr lang="it-IT" sz="2400" dirty="0" smtClean="0"/>
              <a:t>(Lettera ai giudici)</a:t>
            </a:r>
            <a:endParaRPr lang="it-IT" sz="2400" dirty="0"/>
          </a:p>
          <a:p>
            <a:pPr algn="just"/>
            <a:endParaRPr lang="it-IT" sz="2400" dirty="0"/>
          </a:p>
        </p:txBody>
      </p:sp>
    </p:spTree>
    <p:extLst>
      <p:ext uri="{BB962C8B-B14F-4D97-AF65-F5344CB8AC3E}">
        <p14:creationId xmlns:p14="http://schemas.microsoft.com/office/powerpoint/2010/main" val="272693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755576" y="1772816"/>
            <a:ext cx="7931224" cy="4893647"/>
          </a:xfrm>
          <a:prstGeom prst="rect">
            <a:avLst/>
          </a:prstGeom>
          <a:noFill/>
        </p:spPr>
        <p:txBody>
          <a:bodyPr wrap="square" rtlCol="0">
            <a:spAutoFit/>
          </a:bodyPr>
          <a:lstStyle/>
          <a:p>
            <a:pPr algn="just"/>
            <a:r>
              <a:rPr lang="it-IT" sz="2400" b="1" dirty="0" smtClean="0"/>
              <a:t>Un modello NON esportabile</a:t>
            </a:r>
          </a:p>
          <a:p>
            <a:pPr algn="just"/>
            <a:endParaRPr lang="it-IT" sz="2400" dirty="0"/>
          </a:p>
          <a:p>
            <a:pPr algn="just"/>
            <a:r>
              <a:rPr lang="it-IT" sz="2400" dirty="0" smtClean="0"/>
              <a:t>«La </a:t>
            </a:r>
            <a:r>
              <a:rPr lang="it-IT" sz="2400" dirty="0"/>
              <a:t>scuola non può essere che aconfessionale e non può essere fatta che da un cattolico e non può esser fatta che per amore (cioè non dallo Stato)</a:t>
            </a:r>
            <a:r>
              <a:rPr lang="it-IT" sz="2400" dirty="0" smtClean="0"/>
              <a:t>.</a:t>
            </a:r>
          </a:p>
          <a:p>
            <a:pPr algn="just"/>
            <a:endParaRPr lang="it-IT" sz="2400" dirty="0"/>
          </a:p>
          <a:p>
            <a:pPr algn="just"/>
            <a:r>
              <a:rPr lang="it-IT" sz="2400" dirty="0" smtClean="0"/>
              <a:t>In </a:t>
            </a:r>
            <a:r>
              <a:rPr lang="it-IT" sz="2400" dirty="0"/>
              <a:t>altre parole la scuola come la vorrei io non esisterà mai altro che in qualche minuscola parrocchietta di montagna oppure nel piccolo di una famiglia dove il babbo e la mamma fanno scuola ai loro </a:t>
            </a:r>
            <a:r>
              <a:rPr lang="it-IT" sz="2400" dirty="0" smtClean="0"/>
              <a:t>bambini»</a:t>
            </a:r>
            <a:endParaRPr lang="it-IT" sz="2400" dirty="0"/>
          </a:p>
          <a:p>
            <a:pPr algn="just"/>
            <a:r>
              <a:rPr lang="it-IT" sz="2400" dirty="0"/>
              <a:t> </a:t>
            </a:r>
          </a:p>
          <a:p>
            <a:pPr algn="just"/>
            <a:r>
              <a:rPr lang="it-IT" sz="2400" dirty="0"/>
              <a:t> </a:t>
            </a:r>
          </a:p>
          <a:p>
            <a:pPr algn="just"/>
            <a:endParaRPr lang="it-IT" sz="2400" dirty="0"/>
          </a:p>
        </p:txBody>
      </p:sp>
    </p:spTree>
    <p:extLst>
      <p:ext uri="{BB962C8B-B14F-4D97-AF65-F5344CB8AC3E}">
        <p14:creationId xmlns:p14="http://schemas.microsoft.com/office/powerpoint/2010/main" val="3163048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457200" y="1556792"/>
            <a:ext cx="8363272" cy="6340196"/>
          </a:xfrm>
          <a:prstGeom prst="rect">
            <a:avLst/>
          </a:prstGeom>
          <a:noFill/>
        </p:spPr>
        <p:txBody>
          <a:bodyPr wrap="square" rtlCol="0">
            <a:spAutoFit/>
          </a:bodyPr>
          <a:lstStyle/>
          <a:p>
            <a:pPr algn="just"/>
            <a:r>
              <a:rPr lang="it-IT" sz="2400" b="1" dirty="0" smtClean="0"/>
              <a:t>Una scuola democratica</a:t>
            </a:r>
          </a:p>
          <a:p>
            <a:pPr algn="just"/>
            <a:endParaRPr lang="it-IT" sz="2400" b="1" dirty="0" smtClean="0"/>
          </a:p>
          <a:p>
            <a:pPr algn="just"/>
            <a:r>
              <a:rPr lang="it-IT" sz="2200" dirty="0" smtClean="0"/>
              <a:t>«Gli </a:t>
            </a:r>
            <a:r>
              <a:rPr lang="it-IT" sz="2200" dirty="0"/>
              <a:t>onorevoli costituenti credevano che si patisse tutti la voglia di cucir budella o di scrivere ingegnere sulla carta intestata (…) Tentiamo invece di educare i ragazzi a più ambizione. Diventare sovrani! Altro che medico o ingegnere”. Il fatto, continua il filologo, è che abbiamo confuso il sacrosanto diritto allo studio con lo stupido diritto alla laurea. Persino la rivolta degli studenti che era e dovrebbe essere generosa contestazione giovanile contro le ipocrisie e i vaniloqui, rischia di adulterarsi o si è già adulterata in uguali ipocrisie e vaniloqui (anche se di segno contrario) e in una perniciosa ricerca del diciotto, quale… minimo sindacale garantito. E i riformatori politici, che già tremavano sotto l’impeto della violenta, ma sacrosanta protesta di chi non è integrato nel sistema (e perciò dice ciò che pensa), ebbene, possono tornare a baloccarsi con esiziali alchimie </a:t>
            </a:r>
            <a:r>
              <a:rPr lang="it-IT" sz="2200" dirty="0" smtClean="0"/>
              <a:t>partitocratiche»</a:t>
            </a:r>
            <a:endParaRPr lang="it-IT" sz="2200" dirty="0"/>
          </a:p>
          <a:p>
            <a:r>
              <a:rPr lang="it-IT" sz="2400" dirty="0"/>
              <a:t> </a:t>
            </a:r>
          </a:p>
          <a:p>
            <a:pPr algn="just"/>
            <a:endParaRPr lang="it-IT" sz="2400" b="1" dirty="0"/>
          </a:p>
          <a:p>
            <a:pPr algn="just"/>
            <a:endParaRPr lang="it-IT" sz="2400" dirty="0"/>
          </a:p>
        </p:txBody>
      </p:sp>
    </p:spTree>
    <p:extLst>
      <p:ext uri="{BB962C8B-B14F-4D97-AF65-F5344CB8AC3E}">
        <p14:creationId xmlns:p14="http://schemas.microsoft.com/office/powerpoint/2010/main" val="2923938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457200" y="1556792"/>
            <a:ext cx="8363272" cy="5601533"/>
          </a:xfrm>
          <a:prstGeom prst="rect">
            <a:avLst/>
          </a:prstGeom>
          <a:noFill/>
        </p:spPr>
        <p:txBody>
          <a:bodyPr wrap="square" rtlCol="0">
            <a:spAutoFit/>
          </a:bodyPr>
          <a:lstStyle/>
          <a:p>
            <a:pPr algn="just"/>
            <a:r>
              <a:rPr lang="it-IT" sz="2400" b="1" dirty="0" smtClean="0"/>
              <a:t>Nel 1982, padre Ernesto Balducci scrive:</a:t>
            </a:r>
          </a:p>
          <a:p>
            <a:pPr algn="just"/>
            <a:endParaRPr lang="it-IT" sz="2400" b="1" dirty="0"/>
          </a:p>
          <a:p>
            <a:pPr algn="just"/>
            <a:r>
              <a:rPr lang="it-IT" sz="2400" dirty="0"/>
              <a:t>“Ha ancora un senso riproporre all’attenzione pubblica Lorenzo Milani</a:t>
            </a:r>
            <a:r>
              <a:rPr lang="it-IT" sz="2400" dirty="0" smtClean="0"/>
              <a:t>? [</a:t>
            </a:r>
            <a:r>
              <a:rPr lang="is-IS" sz="2400" dirty="0" smtClean="0"/>
              <a:t>…] </a:t>
            </a:r>
            <a:r>
              <a:rPr lang="it-IT" sz="2400" dirty="0" smtClean="0"/>
              <a:t>Il </a:t>
            </a:r>
            <a:r>
              <a:rPr lang="it-IT" sz="2400" dirty="0"/>
              <a:t>limite di fondo della proposta </a:t>
            </a:r>
            <a:r>
              <a:rPr lang="it-IT" sz="2400" dirty="0" err="1"/>
              <a:t>milaniana</a:t>
            </a:r>
            <a:r>
              <a:rPr lang="it-IT" sz="2400" dirty="0"/>
              <a:t> è oggi più visibile: non è possibile chiedere alla scuola-istituzione quel che invece può offrire una scuola spontanea animata da un maestro ‘carismatico’. In quanto è un servizio reso a tutti i cittadini, secondo le regole oggettive dello stato di diritto, la scuola di stato non può essere progettata facendo affidamento sulla eventualità della ricchezza soggettiva degli educatori”.</a:t>
            </a:r>
          </a:p>
          <a:p>
            <a:r>
              <a:rPr lang="it-IT" sz="2400" dirty="0"/>
              <a:t> </a:t>
            </a:r>
          </a:p>
          <a:p>
            <a:pPr algn="just"/>
            <a:endParaRPr lang="it-IT" sz="2200" dirty="0"/>
          </a:p>
          <a:p>
            <a:r>
              <a:rPr lang="it-IT" sz="2400" dirty="0"/>
              <a:t> </a:t>
            </a:r>
          </a:p>
          <a:p>
            <a:pPr algn="just"/>
            <a:endParaRPr lang="it-IT" sz="2400" b="1" dirty="0"/>
          </a:p>
          <a:p>
            <a:pPr algn="just"/>
            <a:endParaRPr lang="it-IT" sz="2400" dirty="0"/>
          </a:p>
        </p:txBody>
      </p:sp>
    </p:spTree>
    <p:extLst>
      <p:ext uri="{BB962C8B-B14F-4D97-AF65-F5344CB8AC3E}">
        <p14:creationId xmlns:p14="http://schemas.microsoft.com/office/powerpoint/2010/main" val="898299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
        <p:nvSpPr>
          <p:cNvPr id="3" name="CasellaDiTesto 2"/>
          <p:cNvSpPr txBox="1"/>
          <p:nvPr/>
        </p:nvSpPr>
        <p:spPr>
          <a:xfrm>
            <a:off x="457200" y="1700808"/>
            <a:ext cx="8229600" cy="4893647"/>
          </a:xfrm>
          <a:prstGeom prst="rect">
            <a:avLst/>
          </a:prstGeom>
          <a:noFill/>
        </p:spPr>
        <p:txBody>
          <a:bodyPr wrap="square" rtlCol="0">
            <a:spAutoFit/>
          </a:bodyPr>
          <a:lstStyle/>
          <a:p>
            <a:pPr algn="just"/>
            <a:r>
              <a:rPr lang="it-IT" sz="2400" dirty="0" smtClean="0"/>
              <a:t>«Dovevo </a:t>
            </a:r>
            <a:r>
              <a:rPr lang="it-IT" sz="2400" dirty="0"/>
              <a:t>ben insegnare come il cittadino reagisce all'ingiustizia. Come ha libertà di parola e di stampa. Come il cristiano reagisce anche al sacerdote e perfino al vescovo che erra. Come ognuno deve sentirsi responsabile di </a:t>
            </a:r>
            <a:r>
              <a:rPr lang="it-IT" sz="2400" dirty="0" smtClean="0"/>
              <a:t>tutto.</a:t>
            </a:r>
          </a:p>
          <a:p>
            <a:pPr algn="just"/>
            <a:endParaRPr lang="it-IT" sz="2400" dirty="0"/>
          </a:p>
          <a:p>
            <a:pPr algn="just"/>
            <a:r>
              <a:rPr lang="it-IT" sz="2400" dirty="0" smtClean="0"/>
              <a:t>Su </a:t>
            </a:r>
            <a:r>
              <a:rPr lang="it-IT" sz="2400" dirty="0"/>
              <a:t>una parete della nostra scuola c'è scritto grande “I care”. È il motto intraducibile dei giovani americani migliori. “Me ne importa, mi sta a cuore”. È il contrario esatto del motto fascista “Me ne frego</a:t>
            </a:r>
            <a:r>
              <a:rPr lang="it-IT" sz="2400" dirty="0" smtClean="0"/>
              <a:t>”»</a:t>
            </a:r>
          </a:p>
          <a:p>
            <a:pPr algn="just"/>
            <a:r>
              <a:rPr lang="it-IT" sz="2400" dirty="0" smtClean="0"/>
              <a:t>Lettera ai Giudici, 1965</a:t>
            </a:r>
            <a:endParaRPr lang="it-IT" sz="2400" dirty="0"/>
          </a:p>
          <a:p>
            <a:pPr algn="just"/>
            <a:r>
              <a:rPr lang="it-IT" sz="2400" dirty="0"/>
              <a:t> </a:t>
            </a:r>
          </a:p>
          <a:p>
            <a:pPr algn="just"/>
            <a:r>
              <a:rPr lang="it-IT" sz="2400" dirty="0"/>
              <a:t> </a:t>
            </a:r>
          </a:p>
          <a:p>
            <a:pPr algn="just"/>
            <a:endParaRPr lang="it-IT" sz="2400" dirty="0"/>
          </a:p>
        </p:txBody>
      </p:sp>
    </p:spTree>
    <p:extLst>
      <p:ext uri="{BB962C8B-B14F-4D97-AF65-F5344CB8AC3E}">
        <p14:creationId xmlns:p14="http://schemas.microsoft.com/office/powerpoint/2010/main" val="2703389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Lettera a una Professoressa</a:t>
            </a:r>
            <a:endParaRPr lang="it-IT" b="1" dirty="0"/>
          </a:p>
        </p:txBody>
      </p:sp>
    </p:spTree>
    <p:extLst>
      <p:ext uri="{BB962C8B-B14F-4D97-AF65-F5344CB8AC3E}">
        <p14:creationId xmlns:p14="http://schemas.microsoft.com/office/powerpoint/2010/main" val="311377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80728"/>
            <a:ext cx="8229600" cy="580926"/>
          </a:xfrm>
        </p:spPr>
        <p:txBody>
          <a:bodyPr>
            <a:noAutofit/>
          </a:bodyPr>
          <a:lstStyle/>
          <a:p>
            <a:r>
              <a:rPr lang="it-IT" sz="3200" b="1" dirty="0" smtClean="0"/>
              <a:t>La Firenze tra le Seconda Guerra Mondiale e il Dopoguerra</a:t>
            </a:r>
            <a:endParaRPr lang="it-IT" sz="3200" b="1" dirty="0"/>
          </a:p>
        </p:txBody>
      </p:sp>
      <p:pic>
        <p:nvPicPr>
          <p:cNvPr id="4" name="Immagine 3"/>
          <p:cNvPicPr>
            <a:picLocks noChangeAspect="1"/>
          </p:cNvPicPr>
          <p:nvPr/>
        </p:nvPicPr>
        <p:blipFill rotWithShape="1">
          <a:blip r:embed="rId2"/>
          <a:srcRect r="30879"/>
          <a:stretch/>
        </p:blipFill>
        <p:spPr>
          <a:xfrm>
            <a:off x="-108520" y="2276872"/>
            <a:ext cx="9252520" cy="2045072"/>
          </a:xfrm>
          <a:prstGeom prst="rect">
            <a:avLst/>
          </a:prstGeom>
        </p:spPr>
      </p:pic>
    </p:spTree>
    <p:extLst>
      <p:ext uri="{BB962C8B-B14F-4D97-AF65-F5344CB8AC3E}">
        <p14:creationId xmlns:p14="http://schemas.microsoft.com/office/powerpoint/2010/main" val="192853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 figure </a:t>
            </a:r>
            <a:endParaRPr lang="it-IT" b="1" dirty="0"/>
          </a:p>
        </p:txBody>
      </p:sp>
      <p:pic>
        <p:nvPicPr>
          <p:cNvPr id="4" name="Immagine 3"/>
          <p:cNvPicPr>
            <a:picLocks noChangeAspect="1"/>
          </p:cNvPicPr>
          <p:nvPr/>
        </p:nvPicPr>
        <p:blipFill>
          <a:blip r:embed="rId2"/>
          <a:stretch>
            <a:fillRect/>
          </a:stretch>
        </p:blipFill>
        <p:spPr>
          <a:xfrm>
            <a:off x="323529" y="1700808"/>
            <a:ext cx="3432766" cy="2088231"/>
          </a:xfrm>
          <a:prstGeom prst="rect">
            <a:avLst/>
          </a:prstGeom>
        </p:spPr>
      </p:pic>
      <p:pic>
        <p:nvPicPr>
          <p:cNvPr id="6" name="Immagine 5"/>
          <p:cNvPicPr>
            <a:picLocks noChangeAspect="1"/>
          </p:cNvPicPr>
          <p:nvPr/>
        </p:nvPicPr>
        <p:blipFill>
          <a:blip r:embed="rId3"/>
          <a:stretch>
            <a:fillRect/>
          </a:stretch>
        </p:blipFill>
        <p:spPr>
          <a:xfrm>
            <a:off x="4932040" y="3140968"/>
            <a:ext cx="3635896" cy="2627999"/>
          </a:xfrm>
          <a:prstGeom prst="rect">
            <a:avLst/>
          </a:prstGeom>
        </p:spPr>
      </p:pic>
      <p:sp>
        <p:nvSpPr>
          <p:cNvPr id="7" name="CasellaDiTesto 6"/>
          <p:cNvSpPr txBox="1"/>
          <p:nvPr/>
        </p:nvSpPr>
        <p:spPr>
          <a:xfrm>
            <a:off x="4427984" y="1700808"/>
            <a:ext cx="4536504" cy="830997"/>
          </a:xfrm>
          <a:prstGeom prst="rect">
            <a:avLst/>
          </a:prstGeom>
          <a:noFill/>
        </p:spPr>
        <p:txBody>
          <a:bodyPr wrap="square" rtlCol="0">
            <a:spAutoFit/>
          </a:bodyPr>
          <a:lstStyle/>
          <a:p>
            <a:r>
              <a:rPr lang="it-IT" sz="2400" b="1" dirty="0" smtClean="0"/>
              <a:t>Card. Elia Dalla Costa (1872-1861)</a:t>
            </a:r>
          </a:p>
          <a:p>
            <a:r>
              <a:rPr lang="it-IT" sz="2400" dirty="0" smtClean="0"/>
              <a:t>Arcivescovo di Firenze</a:t>
            </a:r>
            <a:endParaRPr lang="it-IT" sz="2400" dirty="0"/>
          </a:p>
        </p:txBody>
      </p:sp>
      <p:sp>
        <p:nvSpPr>
          <p:cNvPr id="8" name="CasellaDiTesto 7"/>
          <p:cNvSpPr txBox="1"/>
          <p:nvPr/>
        </p:nvSpPr>
        <p:spPr>
          <a:xfrm>
            <a:off x="319956" y="5517232"/>
            <a:ext cx="5908228" cy="830997"/>
          </a:xfrm>
          <a:prstGeom prst="rect">
            <a:avLst/>
          </a:prstGeom>
          <a:noFill/>
        </p:spPr>
        <p:txBody>
          <a:bodyPr wrap="square" rtlCol="0">
            <a:spAutoFit/>
          </a:bodyPr>
          <a:lstStyle/>
          <a:p>
            <a:r>
              <a:rPr lang="it-IT" sz="2400" b="1" dirty="0" smtClean="0"/>
              <a:t>Giorgio La Pira (1904-1977)</a:t>
            </a:r>
          </a:p>
          <a:p>
            <a:r>
              <a:rPr lang="it-IT" sz="2400" dirty="0" smtClean="0"/>
              <a:t>Sindaco di Firenze (1951-1957 e 1961-1965)</a:t>
            </a:r>
            <a:endParaRPr lang="it-IT" sz="2400" dirty="0"/>
          </a:p>
        </p:txBody>
      </p:sp>
    </p:spTree>
    <p:extLst>
      <p:ext uri="{BB962C8B-B14F-4D97-AF65-F5344CB8AC3E}">
        <p14:creationId xmlns:p14="http://schemas.microsoft.com/office/powerpoint/2010/main" val="352308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fontScale="90000"/>
          </a:bodyPr>
          <a:lstStyle/>
          <a:p>
            <a:r>
              <a:rPr lang="it-IT" b="1" dirty="0" smtClean="0"/>
              <a:t>Le figure </a:t>
            </a:r>
            <a:endParaRPr lang="it-IT" b="1" dirty="0"/>
          </a:p>
        </p:txBody>
      </p:sp>
      <p:pic>
        <p:nvPicPr>
          <p:cNvPr id="3" name="Immagine 2"/>
          <p:cNvPicPr>
            <a:picLocks noChangeAspect="1"/>
          </p:cNvPicPr>
          <p:nvPr/>
        </p:nvPicPr>
        <p:blipFill>
          <a:blip r:embed="rId2"/>
          <a:stretch>
            <a:fillRect/>
          </a:stretch>
        </p:blipFill>
        <p:spPr>
          <a:xfrm>
            <a:off x="611560" y="1396306"/>
            <a:ext cx="2590929" cy="3544862"/>
          </a:xfrm>
          <a:prstGeom prst="rect">
            <a:avLst/>
          </a:prstGeom>
        </p:spPr>
      </p:pic>
      <p:pic>
        <p:nvPicPr>
          <p:cNvPr id="5" name="Immagine 4"/>
          <p:cNvPicPr>
            <a:picLocks noChangeAspect="1"/>
          </p:cNvPicPr>
          <p:nvPr/>
        </p:nvPicPr>
        <p:blipFill>
          <a:blip r:embed="rId3"/>
          <a:stretch>
            <a:fillRect/>
          </a:stretch>
        </p:blipFill>
        <p:spPr>
          <a:xfrm>
            <a:off x="6228184" y="3645024"/>
            <a:ext cx="2344187" cy="3212976"/>
          </a:xfrm>
          <a:prstGeom prst="rect">
            <a:avLst/>
          </a:prstGeom>
        </p:spPr>
      </p:pic>
      <p:sp>
        <p:nvSpPr>
          <p:cNvPr id="7" name="CasellaDiTesto 6"/>
          <p:cNvSpPr txBox="1"/>
          <p:nvPr/>
        </p:nvSpPr>
        <p:spPr>
          <a:xfrm>
            <a:off x="4067944" y="1772816"/>
            <a:ext cx="4618856" cy="461665"/>
          </a:xfrm>
          <a:prstGeom prst="rect">
            <a:avLst/>
          </a:prstGeom>
          <a:noFill/>
        </p:spPr>
        <p:txBody>
          <a:bodyPr wrap="square" rtlCol="0">
            <a:spAutoFit/>
          </a:bodyPr>
          <a:lstStyle/>
          <a:p>
            <a:r>
              <a:rPr lang="it-IT" sz="2400" b="1" dirty="0" smtClean="0"/>
              <a:t>Don Raffaele </a:t>
            </a:r>
            <a:r>
              <a:rPr lang="it-IT" sz="2400" b="1" dirty="0" err="1" smtClean="0"/>
              <a:t>Bensi</a:t>
            </a:r>
            <a:r>
              <a:rPr lang="it-IT" sz="2400" b="1" dirty="0" smtClean="0"/>
              <a:t> (1896-1985)</a:t>
            </a:r>
          </a:p>
        </p:txBody>
      </p:sp>
      <p:sp>
        <p:nvSpPr>
          <p:cNvPr id="8" name="CasellaDiTesto 7"/>
          <p:cNvSpPr txBox="1"/>
          <p:nvPr/>
        </p:nvSpPr>
        <p:spPr>
          <a:xfrm>
            <a:off x="1043608" y="5549170"/>
            <a:ext cx="4680520" cy="769441"/>
          </a:xfrm>
          <a:prstGeom prst="rect">
            <a:avLst/>
          </a:prstGeom>
          <a:noFill/>
        </p:spPr>
        <p:txBody>
          <a:bodyPr wrap="square" rtlCol="0">
            <a:spAutoFit/>
          </a:bodyPr>
          <a:lstStyle/>
          <a:p>
            <a:r>
              <a:rPr lang="it-IT" sz="2400" b="1" dirty="0" smtClean="0"/>
              <a:t>Don Giulio </a:t>
            </a:r>
            <a:r>
              <a:rPr lang="it-IT" sz="2400" b="1" dirty="0" err="1" smtClean="0"/>
              <a:t>Facibeni</a:t>
            </a:r>
            <a:r>
              <a:rPr lang="it-IT" sz="2400" b="1" dirty="0" smtClean="0"/>
              <a:t> (1884-1958)</a:t>
            </a:r>
          </a:p>
          <a:p>
            <a:r>
              <a:rPr lang="it-IT" sz="2000" dirty="0" smtClean="0"/>
              <a:t>Fondatore Opera Madonnina del Grappa </a:t>
            </a:r>
            <a:endParaRPr lang="it-IT" sz="2000" dirty="0"/>
          </a:p>
        </p:txBody>
      </p:sp>
    </p:spTree>
    <p:extLst>
      <p:ext uri="{BB962C8B-B14F-4D97-AF65-F5344CB8AC3E}">
        <p14:creationId xmlns:p14="http://schemas.microsoft.com/office/powerpoint/2010/main" val="137841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92696"/>
            <a:ext cx="8229600" cy="724942"/>
          </a:xfrm>
        </p:spPr>
        <p:txBody>
          <a:bodyPr>
            <a:normAutofit/>
          </a:bodyPr>
          <a:lstStyle/>
          <a:p>
            <a:r>
              <a:rPr lang="it-IT" sz="2600" b="1" dirty="0"/>
              <a:t>Don Raffaele </a:t>
            </a:r>
            <a:r>
              <a:rPr lang="it-IT" sz="2600" b="1" dirty="0" err="1"/>
              <a:t>Bensi</a:t>
            </a:r>
            <a:r>
              <a:rPr lang="it-IT" sz="2600" b="1" dirty="0"/>
              <a:t> (1896-1985)</a:t>
            </a:r>
          </a:p>
        </p:txBody>
      </p:sp>
      <p:pic>
        <p:nvPicPr>
          <p:cNvPr id="3" name="Immagine 2"/>
          <p:cNvPicPr>
            <a:picLocks noChangeAspect="1"/>
          </p:cNvPicPr>
          <p:nvPr/>
        </p:nvPicPr>
        <p:blipFill>
          <a:blip r:embed="rId2"/>
          <a:stretch>
            <a:fillRect/>
          </a:stretch>
        </p:blipFill>
        <p:spPr>
          <a:xfrm>
            <a:off x="611560" y="1396306"/>
            <a:ext cx="2590929" cy="3544862"/>
          </a:xfrm>
          <a:prstGeom prst="rect">
            <a:avLst/>
          </a:prstGeom>
        </p:spPr>
      </p:pic>
      <p:sp>
        <p:nvSpPr>
          <p:cNvPr id="4" name="CasellaDiTesto 3"/>
          <p:cNvSpPr txBox="1"/>
          <p:nvPr/>
        </p:nvSpPr>
        <p:spPr>
          <a:xfrm>
            <a:off x="3779912" y="1844824"/>
            <a:ext cx="4906888" cy="3170099"/>
          </a:xfrm>
          <a:prstGeom prst="rect">
            <a:avLst/>
          </a:prstGeom>
          <a:noFill/>
        </p:spPr>
        <p:txBody>
          <a:bodyPr wrap="square" rtlCol="0">
            <a:spAutoFit/>
          </a:bodyPr>
          <a:lstStyle/>
          <a:p>
            <a:pPr marL="342900" indent="-342900">
              <a:buFont typeface="Arial"/>
              <a:buChar char="•"/>
            </a:pPr>
            <a:r>
              <a:rPr lang="it-IT" sz="2000" dirty="0" smtClean="0"/>
              <a:t>San Michele </a:t>
            </a:r>
            <a:r>
              <a:rPr lang="it-IT" sz="2000" dirty="0" err="1" smtClean="0"/>
              <a:t>Visdomini</a:t>
            </a:r>
            <a:r>
              <a:rPr lang="it-IT" sz="2000" dirty="0" smtClean="0"/>
              <a:t> (Via de’ Servi)</a:t>
            </a:r>
          </a:p>
          <a:p>
            <a:pPr marL="342900" indent="-342900">
              <a:buFont typeface="Arial"/>
              <a:buChar char="•"/>
            </a:pPr>
            <a:r>
              <a:rPr lang="it-IT" sz="2000" dirty="0" smtClean="0"/>
              <a:t>Formatore delle figure di cattolici fiorentini a cavallo della Seconda Guerra Mondiale</a:t>
            </a:r>
          </a:p>
          <a:p>
            <a:pPr marL="342900" indent="-342900">
              <a:buFont typeface="Arial"/>
              <a:buChar char="•"/>
            </a:pPr>
            <a:r>
              <a:rPr lang="it-IT" sz="2000" dirty="0" smtClean="0"/>
              <a:t>Padre spirituale e confessore di don Lorenzo Milani</a:t>
            </a:r>
          </a:p>
          <a:p>
            <a:pPr marL="342900" indent="-342900">
              <a:buFont typeface="Arial"/>
              <a:buChar char="•"/>
            </a:pPr>
            <a:endParaRPr lang="it-IT" sz="2000" dirty="0"/>
          </a:p>
          <a:p>
            <a:pPr marL="342900" indent="-342900">
              <a:buFont typeface="Arial"/>
              <a:buChar char="•"/>
            </a:pPr>
            <a:r>
              <a:rPr lang="it-IT" sz="2000" dirty="0" smtClean="0"/>
              <a:t>Parlando di don Milani, lo definisce un «sacerdote burrascoso»</a:t>
            </a:r>
          </a:p>
          <a:p>
            <a:pPr marL="342900" indent="-342900">
              <a:buFont typeface="Arial"/>
              <a:buChar char="•"/>
            </a:pPr>
            <a:endParaRPr lang="it-IT" sz="2000" dirty="0"/>
          </a:p>
        </p:txBody>
      </p:sp>
      <p:sp>
        <p:nvSpPr>
          <p:cNvPr id="6" name="CasellaDiTesto 5"/>
          <p:cNvSpPr txBox="1"/>
          <p:nvPr/>
        </p:nvSpPr>
        <p:spPr>
          <a:xfrm>
            <a:off x="611560" y="5032698"/>
            <a:ext cx="8075240" cy="1631216"/>
          </a:xfrm>
          <a:prstGeom prst="rect">
            <a:avLst/>
          </a:prstGeom>
          <a:noFill/>
        </p:spPr>
        <p:txBody>
          <a:bodyPr wrap="square" rtlCol="0">
            <a:spAutoFit/>
          </a:bodyPr>
          <a:lstStyle/>
          <a:p>
            <a:pPr marL="285750" indent="-285750" algn="just">
              <a:buFont typeface="Arial"/>
              <a:buChar char="•"/>
            </a:pPr>
            <a:r>
              <a:rPr lang="it-IT" sz="2000" dirty="0" smtClean="0"/>
              <a:t>Incontra Lorenzo Milani che gli racconta </a:t>
            </a:r>
            <a:r>
              <a:rPr lang="it-IT" sz="2000" dirty="0"/>
              <a:t>il suo «bisogno di consacrazione totale»</a:t>
            </a:r>
          </a:p>
          <a:p>
            <a:pPr marL="285750" indent="-285750" algn="just">
              <a:buFont typeface="Arial"/>
              <a:buChar char="•"/>
            </a:pPr>
            <a:r>
              <a:rPr lang="it-IT" sz="2000" dirty="0"/>
              <a:t>D</a:t>
            </a:r>
            <a:r>
              <a:rPr lang="it-IT" sz="2000" dirty="0" smtClean="0"/>
              <a:t>ice </a:t>
            </a:r>
            <a:r>
              <a:rPr lang="it-IT" sz="2000" dirty="0"/>
              <a:t>che </a:t>
            </a:r>
            <a:r>
              <a:rPr lang="it-IT" sz="2000" dirty="0" smtClean="0"/>
              <a:t>Lorenzo </a:t>
            </a:r>
            <a:r>
              <a:rPr lang="it-IT" sz="2000" dirty="0"/>
              <a:t>conosce il vangelo e s’ingozza di vangelo; un atto unico, compiuto con «ferocia d’amore».</a:t>
            </a:r>
          </a:p>
          <a:p>
            <a:pPr marL="285750" indent="-285750" algn="just">
              <a:buFont typeface="Arial"/>
              <a:buChar char="•"/>
            </a:pPr>
            <a:endParaRPr lang="it-IT" sz="2000" dirty="0"/>
          </a:p>
        </p:txBody>
      </p:sp>
    </p:spTree>
    <p:extLst>
      <p:ext uri="{BB962C8B-B14F-4D97-AF65-F5344CB8AC3E}">
        <p14:creationId xmlns:p14="http://schemas.microsoft.com/office/powerpoint/2010/main" val="273020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9635" y="836712"/>
            <a:ext cx="8229600" cy="724942"/>
          </a:xfrm>
        </p:spPr>
        <p:txBody>
          <a:bodyPr>
            <a:noAutofit/>
          </a:bodyPr>
          <a:lstStyle/>
          <a:p>
            <a:r>
              <a:rPr lang="it-IT" sz="2800" b="1" dirty="0"/>
              <a:t>Don Giulio </a:t>
            </a:r>
            <a:r>
              <a:rPr lang="it-IT" sz="2800" b="1" dirty="0" err="1"/>
              <a:t>Facibeni</a:t>
            </a:r>
            <a:r>
              <a:rPr lang="it-IT" sz="2800" b="1" dirty="0"/>
              <a:t> (1884-1958)</a:t>
            </a:r>
            <a:br>
              <a:rPr lang="it-IT" sz="2800" b="1" dirty="0"/>
            </a:br>
            <a:r>
              <a:rPr lang="it-IT" sz="2400" b="1" dirty="0"/>
              <a:t>Fondatore Opera Madonnina del Grappa </a:t>
            </a:r>
          </a:p>
        </p:txBody>
      </p:sp>
      <p:pic>
        <p:nvPicPr>
          <p:cNvPr id="5" name="Immagine 4"/>
          <p:cNvPicPr>
            <a:picLocks noChangeAspect="1"/>
          </p:cNvPicPr>
          <p:nvPr/>
        </p:nvPicPr>
        <p:blipFill>
          <a:blip r:embed="rId2"/>
          <a:stretch>
            <a:fillRect/>
          </a:stretch>
        </p:blipFill>
        <p:spPr>
          <a:xfrm>
            <a:off x="251520" y="1700808"/>
            <a:ext cx="2344187" cy="3212976"/>
          </a:xfrm>
          <a:prstGeom prst="rect">
            <a:avLst/>
          </a:prstGeom>
        </p:spPr>
      </p:pic>
      <p:sp>
        <p:nvSpPr>
          <p:cNvPr id="4" name="CasellaDiTesto 3"/>
          <p:cNvSpPr txBox="1"/>
          <p:nvPr/>
        </p:nvSpPr>
        <p:spPr>
          <a:xfrm>
            <a:off x="3059832" y="1916832"/>
            <a:ext cx="5400600" cy="5170645"/>
          </a:xfrm>
          <a:prstGeom prst="rect">
            <a:avLst/>
          </a:prstGeom>
          <a:noFill/>
        </p:spPr>
        <p:txBody>
          <a:bodyPr wrap="square" rtlCol="0">
            <a:spAutoFit/>
          </a:bodyPr>
          <a:lstStyle/>
          <a:p>
            <a:pPr marL="285750" indent="-285750">
              <a:buFont typeface="Arial"/>
              <a:buChar char="•"/>
            </a:pPr>
            <a:r>
              <a:rPr lang="it-IT" sz="2200" dirty="0" smtClean="0"/>
              <a:t>Parroco nel quartiere industriale e proletario di </a:t>
            </a:r>
            <a:r>
              <a:rPr lang="it-IT" sz="2200" dirty="0" err="1" smtClean="0"/>
              <a:t>Rifredi</a:t>
            </a:r>
            <a:r>
              <a:rPr lang="it-IT" sz="2200" dirty="0" smtClean="0"/>
              <a:t>, dove mette in campo il suo impegno educativo e sociale</a:t>
            </a:r>
          </a:p>
          <a:p>
            <a:pPr marL="285750" indent="-285750">
              <a:buFont typeface="Arial"/>
              <a:buChar char="•"/>
            </a:pPr>
            <a:endParaRPr lang="it-IT" sz="2200" dirty="0"/>
          </a:p>
          <a:p>
            <a:pPr marL="285750" indent="-285750">
              <a:buFont typeface="Arial"/>
              <a:buChar char="•"/>
            </a:pPr>
            <a:r>
              <a:rPr lang="it-IT" sz="2200" dirty="0" smtClean="0"/>
              <a:t>Nel 1923 fonda l’Opera della Divina Provvidenza Madonnina del Grappa a favore degli orfani di guerra</a:t>
            </a:r>
          </a:p>
          <a:p>
            <a:pPr marL="285750" indent="-285750">
              <a:buFont typeface="Arial"/>
              <a:buChar char="•"/>
            </a:pPr>
            <a:endParaRPr lang="it-IT" sz="2200" dirty="0"/>
          </a:p>
          <a:p>
            <a:pPr marL="285750" indent="-285750">
              <a:buFont typeface="Arial"/>
              <a:buChar char="•"/>
            </a:pPr>
            <a:r>
              <a:rPr lang="it-IT" sz="2200" dirty="0" smtClean="0"/>
              <a:t>Impegno nella Resistenza e a favore degli Ebrei (con don Leto Casini e su invito del Card. Dalla Costa) che gli è valso il titolo di “Giusto tra le nazioni”</a:t>
            </a:r>
          </a:p>
          <a:p>
            <a:pPr marL="285750" indent="-285750">
              <a:buFont typeface="Arial"/>
              <a:buChar char="•"/>
            </a:pPr>
            <a:endParaRPr lang="it-IT" sz="2200" dirty="0"/>
          </a:p>
          <a:p>
            <a:pPr marL="285750" indent="-285750">
              <a:buFont typeface="Arial"/>
              <a:buChar char="•"/>
            </a:pPr>
            <a:endParaRPr lang="it-IT" sz="2200" dirty="0"/>
          </a:p>
          <a:p>
            <a:pPr marL="742950" lvl="1" indent="-285750">
              <a:buFont typeface="Arial"/>
              <a:buChar char="•"/>
            </a:pPr>
            <a:endParaRPr lang="it-IT" sz="2200" dirty="0"/>
          </a:p>
        </p:txBody>
      </p:sp>
    </p:spTree>
    <p:extLst>
      <p:ext uri="{BB962C8B-B14F-4D97-AF65-F5344CB8AC3E}">
        <p14:creationId xmlns:p14="http://schemas.microsoft.com/office/powerpoint/2010/main" val="1896223782"/>
      </p:ext>
    </p:extLst>
  </p:cSld>
  <p:clrMapOvr>
    <a:masterClrMapping/>
  </p:clrMapOvr>
</p:sld>
</file>

<file path=ppt/theme/theme1.xml><?xml version="1.0" encoding="utf-8"?>
<a:theme xmlns:a="http://schemas.openxmlformats.org/drawingml/2006/main" name="Don Milani - Pedagogia Generale_Maggio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Don Milani - Pedagogia Generale_Maggio2018.potx</Template>
  <TotalTime>359</TotalTime>
  <Words>3046</Words>
  <Application>Microsoft Macintosh PowerPoint</Application>
  <PresentationFormat>Presentazione su schermo (4:3)</PresentationFormat>
  <Paragraphs>277</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Don Milani - Pedagogia Generale_Maggio2018</vt:lpstr>
      <vt:lpstr>Don Lorenzo Milani un sacerdote fiorentino</vt:lpstr>
      <vt:lpstr>Don Lorenzo Milani</vt:lpstr>
      <vt:lpstr>Don Lorenzo Milani</vt:lpstr>
      <vt:lpstr>Il percorso</vt:lpstr>
      <vt:lpstr>La Firenze tra le Seconda Guerra Mondiale e il Dopoguerra</vt:lpstr>
      <vt:lpstr>Le figure </vt:lpstr>
      <vt:lpstr>Le figure </vt:lpstr>
      <vt:lpstr>Don Raffaele Bensi (1896-1985)</vt:lpstr>
      <vt:lpstr>Don Giulio Facibeni (1884-1958) Fondatore Opera Madonnina del Grappa </vt:lpstr>
      <vt:lpstr>Le figure </vt:lpstr>
      <vt:lpstr>Le figure </vt:lpstr>
      <vt:lpstr>Le figure </vt:lpstr>
      <vt:lpstr>Card. Elia Dalla Costa (1872-1861) Arcivescovo di Firenze</vt:lpstr>
      <vt:lpstr>Card. Elia Dalla Costa (1872-1861) Arcivescovo di Firenze</vt:lpstr>
      <vt:lpstr>Giorgio La Pira (1904-1977) Sindaco di Firenze (1951-1957 e 1961-1965)</vt:lpstr>
      <vt:lpstr>Giorgio La Pira (1904-1977) Sindaco di Firenze (1951-1957 e 1961-1965)</vt:lpstr>
      <vt:lpstr>Giorgio La Pira (1904-1977) Sindaco di Firenze (1951-1957 e 1961-1965)</vt:lpstr>
      <vt:lpstr>Giorgio La Pira (1904-1977) Sindaco di Firenze (1951-1957 e 1961-1965)</vt:lpstr>
      <vt:lpstr>Giorgio La Pira (1904-1977) Sindaco di Firenze (1951-1957 e 1961-1965)</vt:lpstr>
      <vt:lpstr>Giorgio La Pira (1904-1977) Sindaco di Firenze (1951-1957 e 1961-1965)</vt:lpstr>
      <vt:lpstr>Giorgio La Pira (1904-1977) Sindaco di Firenze (1951-1957 e 1961-1965)</vt:lpstr>
      <vt:lpstr>Giorgio La Pira (1904-1977) Sindaco di Firenze (1951-1957 e 1961-1965)</vt:lpstr>
      <vt:lpstr>Giorgio La Pira (1904-1977) Sindaco di Firenze (1951-1957 e 1961-1965)</vt:lpstr>
      <vt:lpstr>Don Lorenzo Milani</vt:lpstr>
      <vt:lpstr>Don Lorenzo Milani</vt:lpstr>
      <vt:lpstr>Don Lorenzo Milani</vt:lpstr>
      <vt:lpstr>Don Lorenzo Milani</vt:lpstr>
      <vt:lpstr>Don Lorenzo Milani</vt:lpstr>
      <vt:lpstr>Don Lorenzo Milani</vt:lpstr>
      <vt:lpstr>Don Lorenzo Milani</vt:lpstr>
      <vt:lpstr>Esperienze Pastorali</vt:lpstr>
      <vt:lpstr>Don Lorenzo Milani</vt:lpstr>
      <vt:lpstr>Esperienze Pastorali</vt:lpstr>
      <vt:lpstr>Esperienze Pastorali</vt:lpstr>
      <vt:lpstr>Esperienze Pastorali</vt:lpstr>
      <vt:lpstr>Esperienze Pastorali</vt:lpstr>
      <vt:lpstr>Esperienze Pastorali</vt:lpstr>
      <vt:lpstr>Lettera a una Professoressa</vt:lpstr>
      <vt:lpstr>Lettera a una Professoressa</vt:lpstr>
      <vt:lpstr>Lettera a una Professoressa</vt:lpstr>
      <vt:lpstr>Lettera a una Professoressa</vt:lpstr>
      <vt:lpstr>Lettera a una Professoressa</vt:lpstr>
      <vt:lpstr>Lettera a una Professoressa</vt:lpstr>
      <vt:lpstr>Lettera a una Professoressa</vt:lpstr>
      <vt:lpstr>Lettera a una Professoressa</vt:lpstr>
      <vt:lpstr>Lettera a una Professoressa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Giuseppe Gulizia</dc:creator>
  <cp:lastModifiedBy>Vanna Boffo</cp:lastModifiedBy>
  <cp:revision>72</cp:revision>
  <dcterms:created xsi:type="dcterms:W3CDTF">2013-02-21T21:27:06Z</dcterms:created>
  <dcterms:modified xsi:type="dcterms:W3CDTF">2018-04-21T19:26:45Z</dcterms:modified>
</cp:coreProperties>
</file>