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346" r:id="rId2"/>
    <p:sldId id="316" r:id="rId3"/>
    <p:sldId id="257" r:id="rId4"/>
    <p:sldId id="353" r:id="rId5"/>
    <p:sldId id="259" r:id="rId6"/>
    <p:sldId id="260" r:id="rId7"/>
    <p:sldId id="261" r:id="rId8"/>
    <p:sldId id="262" r:id="rId9"/>
    <p:sldId id="263" r:id="rId10"/>
    <p:sldId id="317" r:id="rId11"/>
    <p:sldId id="318" r:id="rId12"/>
    <p:sldId id="264" r:id="rId13"/>
    <p:sldId id="265" r:id="rId14"/>
    <p:sldId id="319" r:id="rId15"/>
    <p:sldId id="320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4" r:id="rId24"/>
    <p:sldId id="275" r:id="rId25"/>
    <p:sldId id="276" r:id="rId26"/>
    <p:sldId id="277" r:id="rId27"/>
    <p:sldId id="278" r:id="rId2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A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49"/>
    <p:restoredTop sz="93233"/>
  </p:normalViewPr>
  <p:slideViewPr>
    <p:cSldViewPr snapToGrid="0" snapToObjects="1">
      <p:cViewPr varScale="1">
        <p:scale>
          <a:sx n="98" d="100"/>
          <a:sy n="98" d="100"/>
        </p:scale>
        <p:origin x="8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348C6-A1CD-3E48-94B1-455BA2CD1913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5186E-CF2F-3547-BABD-BFB4D59C4C9A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006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Fine</a:t>
            </a:r>
            <a:r>
              <a:rPr lang="it-IT" baseline="0" dirty="0"/>
              <a:t> anni 60’ </a:t>
            </a:r>
            <a:r>
              <a:rPr lang="it-IT" baseline="0" dirty="0" err="1"/>
              <a:t>Guthrie</a:t>
            </a:r>
            <a:r>
              <a:rPr lang="it-IT" baseline="0" dirty="0"/>
              <a:t> </a:t>
            </a:r>
            <a:r>
              <a:rPr lang="it-IT" dirty="0" err="1"/>
              <a:t>DAl</a:t>
            </a:r>
            <a:r>
              <a:rPr lang="it-IT" dirty="0"/>
              <a:t> 2004 in Toscana fenilchetonuria</a:t>
            </a:r>
          </a:p>
          <a:p>
            <a:endParaRPr lang="it-IT" dirty="0"/>
          </a:p>
          <a:p>
            <a:r>
              <a:rPr lang="it-IT" dirty="0"/>
              <a:t>Alla</a:t>
            </a:r>
            <a:r>
              <a:rPr lang="it-IT" baseline="0" dirty="0"/>
              <a:t> fine degli anni 70’ ipotiroidismo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6D9BC-43FA-7C49-A45F-9A7D6DAAC26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2337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196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97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78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55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02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612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227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42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517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88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DB099-D9A2-E743-A0BC-6AC7CEB47A4F}" type="datetimeFigureOut">
              <a:rPr lang="en-GB" smtClean="0"/>
              <a:t>02/05/2020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2A77-E1E4-014A-949B-9E7655EB29E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26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"/><Relationship Id="rId5" Type="http://schemas.openxmlformats.org/officeDocument/2006/relationships/image" Target="../media/image3.jpeg"/><Relationship Id="rId4" Type="http://schemas.openxmlformats.org/officeDocument/2006/relationships/image" Target="../media/image2.t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D98187-5E40-974C-8B7D-1CFFFD8F6DD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ln w="28575">
            <a:solidFill>
              <a:srgbClr val="B6AFEE"/>
            </a:solidFill>
          </a:ln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FF0000"/>
                </a:solidFill>
              </a:rPr>
              <a:t>Come le caratteristiche dei test diagnostici o di screening possono cambiare la vita dei bambini: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E3F3BC-ED83-8242-842A-8783B8F43E05}"/>
              </a:ext>
            </a:extLst>
          </p:cNvPr>
          <p:cNvSpPr txBox="1"/>
          <p:nvPr/>
        </p:nvSpPr>
        <p:spPr>
          <a:xfrm>
            <a:off x="838200" y="2136325"/>
            <a:ext cx="11131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3600" dirty="0"/>
              <a:t>Screening neonatale per le immunodeficienze primitive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D713954-ECDB-314F-A3AF-310E3D76695D}"/>
              </a:ext>
            </a:extLst>
          </p:cNvPr>
          <p:cNvSpPr txBox="1"/>
          <p:nvPr/>
        </p:nvSpPr>
        <p:spPr>
          <a:xfrm>
            <a:off x="838200" y="3782291"/>
            <a:ext cx="1079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/>
              <a:t>2. Diagnosi molecolare per le malattie batteriche invasive</a:t>
            </a:r>
          </a:p>
        </p:txBody>
      </p:sp>
    </p:spTree>
    <p:extLst>
      <p:ext uri="{BB962C8B-B14F-4D97-AF65-F5344CB8AC3E}">
        <p14:creationId xmlns:p14="http://schemas.microsoft.com/office/powerpoint/2010/main" val="3300791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873830" y="478971"/>
            <a:ext cx="6541104" cy="13280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 err="1"/>
              <a:t>Disordine</a:t>
            </a:r>
            <a:r>
              <a:rPr lang="en-GB" dirty="0"/>
              <a:t> </a:t>
            </a:r>
            <a:r>
              <a:rPr lang="en-GB" dirty="0" err="1"/>
              <a:t>congenito</a:t>
            </a:r>
            <a:r>
              <a:rPr lang="en-GB" dirty="0"/>
              <a:t> del </a:t>
            </a:r>
            <a:r>
              <a:rPr lang="en-GB" dirty="0" err="1"/>
              <a:t>metabolismo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err="1"/>
              <a:t>Carenza</a:t>
            </a:r>
            <a:r>
              <a:rPr lang="en-GB" dirty="0"/>
              <a:t> di  FENILALANINA IDROSSILASI o di un </a:t>
            </a:r>
            <a:r>
              <a:rPr lang="en-GB" dirty="0" err="1"/>
              <a:t>cofattore</a:t>
            </a:r>
            <a:r>
              <a:rPr lang="en-GB" dirty="0"/>
              <a:t> (</a:t>
            </a:r>
            <a:r>
              <a:rPr lang="en-GB" dirty="0" err="1"/>
              <a:t>tetraidrobiopterina</a:t>
            </a:r>
            <a:r>
              <a:rPr lang="en-GB" dirty="0"/>
              <a:t> (BH4))</a:t>
            </a:r>
          </a:p>
          <a:p>
            <a:pPr marL="285750" indent="-285750">
              <a:buFontTx/>
              <a:buChar char="-"/>
            </a:pPr>
            <a:r>
              <a:rPr lang="en-GB" dirty="0" err="1"/>
              <a:t>Accumulo</a:t>
            </a:r>
            <a:r>
              <a:rPr lang="en-GB" dirty="0"/>
              <a:t> di </a:t>
            </a:r>
            <a:r>
              <a:rPr lang="en-GB" dirty="0" err="1"/>
              <a:t>fenilalanina</a:t>
            </a:r>
            <a:r>
              <a:rPr lang="en-GB" dirty="0"/>
              <a:t>, </a:t>
            </a:r>
            <a:r>
              <a:rPr lang="en-GB" dirty="0" err="1"/>
              <a:t>assenza</a:t>
            </a:r>
            <a:r>
              <a:rPr lang="en-GB" dirty="0"/>
              <a:t> </a:t>
            </a:r>
            <a:r>
              <a:rPr lang="en-GB" dirty="0" err="1"/>
              <a:t>dei</a:t>
            </a:r>
            <a:r>
              <a:rPr lang="en-GB" dirty="0"/>
              <a:t> </a:t>
            </a:r>
            <a:r>
              <a:rPr lang="en-GB" dirty="0" err="1"/>
              <a:t>precursori</a:t>
            </a:r>
            <a:r>
              <a:rPr lang="en-GB" dirty="0"/>
              <a:t> DOPAMINA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58021" y="1986823"/>
            <a:ext cx="6541104" cy="28603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 err="1"/>
              <a:t>Depigmentazione</a:t>
            </a:r>
            <a:r>
              <a:rPr lang="en-GB" dirty="0"/>
              <a:t> </a:t>
            </a:r>
            <a:r>
              <a:rPr lang="en-GB" dirty="0" err="1"/>
              <a:t>cutanea</a:t>
            </a:r>
            <a:r>
              <a:rPr lang="en-GB" dirty="0"/>
              <a:t> e </a:t>
            </a:r>
            <a:r>
              <a:rPr lang="en-GB" dirty="0" err="1"/>
              <a:t>capillizio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err="1"/>
              <a:t>Manifestazioni</a:t>
            </a:r>
            <a:r>
              <a:rPr lang="en-GB" dirty="0"/>
              <a:t> </a:t>
            </a:r>
            <a:r>
              <a:rPr lang="en-GB" dirty="0" err="1"/>
              <a:t>cutanee</a:t>
            </a:r>
            <a:r>
              <a:rPr lang="en-GB" dirty="0"/>
              <a:t> (rash, eczema), nausea, </a:t>
            </a:r>
            <a:r>
              <a:rPr lang="en-GB" dirty="0" err="1"/>
              <a:t>vomito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err="1"/>
              <a:t>Manifestazioni</a:t>
            </a:r>
            <a:r>
              <a:rPr lang="en-GB" dirty="0"/>
              <a:t> </a:t>
            </a:r>
            <a:r>
              <a:rPr lang="en-GB" dirty="0" err="1"/>
              <a:t>neurologiche</a:t>
            </a:r>
            <a:r>
              <a:rPr lang="en-GB" dirty="0"/>
              <a:t>: </a:t>
            </a:r>
          </a:p>
          <a:p>
            <a:pPr marL="285750" indent="-285750">
              <a:buFont typeface="Wingdings" charset="2"/>
              <a:buChar char="Ø"/>
            </a:pPr>
            <a:r>
              <a:rPr lang="en-GB" dirty="0" err="1"/>
              <a:t>Ipertono</a:t>
            </a:r>
            <a:r>
              <a:rPr lang="en-GB" dirty="0"/>
              <a:t>, </a:t>
            </a:r>
            <a:r>
              <a:rPr lang="en-GB" dirty="0" err="1"/>
              <a:t>iperreflessia</a:t>
            </a:r>
            <a:r>
              <a:rPr lang="en-GB" dirty="0"/>
              <a:t> </a:t>
            </a:r>
          </a:p>
          <a:p>
            <a:pPr marL="285750" indent="-285750">
              <a:buFont typeface="Wingdings" charset="2"/>
              <a:buChar char="Ø"/>
            </a:pPr>
            <a:r>
              <a:rPr lang="en-GB" dirty="0" err="1"/>
              <a:t>tremori</a:t>
            </a:r>
            <a:endParaRPr lang="en-GB" dirty="0"/>
          </a:p>
          <a:p>
            <a:pPr marL="285750" indent="-285750">
              <a:buFont typeface="Wingdings" charset="2"/>
              <a:buChar char="Ø"/>
            </a:pPr>
            <a:r>
              <a:rPr lang="en-GB" dirty="0" err="1"/>
              <a:t>Convulsioni</a:t>
            </a:r>
            <a:endParaRPr lang="en-GB" dirty="0"/>
          </a:p>
          <a:p>
            <a:pPr marL="285750" indent="-285750">
              <a:buFont typeface="Wingdings" charset="2"/>
              <a:buChar char="Ø"/>
            </a:pPr>
            <a:r>
              <a:rPr lang="en-GB" dirty="0" err="1"/>
              <a:t>Ritardo</a:t>
            </a:r>
            <a:r>
              <a:rPr lang="en-GB" dirty="0"/>
              <a:t> </a:t>
            </a:r>
            <a:r>
              <a:rPr lang="en-GB" dirty="0" err="1"/>
              <a:t>mentale</a:t>
            </a:r>
            <a:r>
              <a:rPr lang="en-GB" dirty="0"/>
              <a:t> </a:t>
            </a:r>
            <a:r>
              <a:rPr lang="en-GB" dirty="0" err="1"/>
              <a:t>severo</a:t>
            </a:r>
            <a:endParaRPr lang="en-GB" dirty="0"/>
          </a:p>
          <a:p>
            <a:pPr marL="285750" indent="-285750">
              <a:buFont typeface="Wingdings" charset="2"/>
              <a:buChar char="Ø"/>
            </a:pPr>
            <a:r>
              <a:rPr lang="en-GB" dirty="0" err="1"/>
              <a:t>Disturbo</a:t>
            </a:r>
            <a:r>
              <a:rPr lang="en-GB" dirty="0"/>
              <a:t> del </a:t>
            </a:r>
            <a:r>
              <a:rPr lang="en-GB" dirty="0" err="1"/>
              <a:t>comportamento</a:t>
            </a:r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678439" y="5205639"/>
            <a:ext cx="6541104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lvl="0" indent="-285750"/>
            <a:r>
              <a:rPr lang="en-GB" dirty="0" err="1"/>
              <a:t>Terapia</a:t>
            </a:r>
            <a:r>
              <a:rPr lang="en-GB" dirty="0"/>
              <a:t>: </a:t>
            </a:r>
            <a:r>
              <a:rPr lang="en-GB" dirty="0" err="1"/>
              <a:t>dieta</a:t>
            </a:r>
            <a:r>
              <a:rPr lang="en-GB" dirty="0"/>
              <a:t> </a:t>
            </a:r>
            <a:r>
              <a:rPr lang="en-GB" dirty="0" err="1"/>
              <a:t>povera</a:t>
            </a:r>
            <a:r>
              <a:rPr lang="en-GB" dirty="0"/>
              <a:t> di </a:t>
            </a:r>
            <a:r>
              <a:rPr lang="en-GB" dirty="0" err="1"/>
              <a:t>fenilalanina</a:t>
            </a:r>
            <a:r>
              <a:rPr lang="en-GB" dirty="0"/>
              <a:t>, </a:t>
            </a:r>
            <a:r>
              <a:rPr lang="en-GB" dirty="0" err="1"/>
              <a:t>sostituendo</a:t>
            </a:r>
            <a:r>
              <a:rPr lang="en-GB" dirty="0"/>
              <a:t> </a:t>
            </a:r>
            <a:r>
              <a:rPr lang="en-GB" dirty="0" err="1"/>
              <a:t>cioè</a:t>
            </a:r>
            <a:r>
              <a:rPr lang="en-GB" dirty="0"/>
              <a:t> le </a:t>
            </a:r>
            <a:r>
              <a:rPr lang="en-GB" dirty="0" err="1"/>
              <a:t>proteine</a:t>
            </a:r>
            <a:r>
              <a:rPr lang="en-GB" dirty="0"/>
              <a:t> </a:t>
            </a:r>
            <a:r>
              <a:rPr lang="en-GB" dirty="0" err="1"/>
              <a:t>alimentari</a:t>
            </a:r>
            <a:r>
              <a:rPr lang="en-GB" dirty="0"/>
              <a:t> con </a:t>
            </a:r>
            <a:r>
              <a:rPr lang="en-GB" dirty="0" err="1"/>
              <a:t>una</a:t>
            </a:r>
            <a:r>
              <a:rPr lang="en-GB" dirty="0"/>
              <a:t> </a:t>
            </a:r>
            <a:r>
              <a:rPr lang="en-GB" dirty="0" err="1"/>
              <a:t>miscela</a:t>
            </a:r>
            <a:r>
              <a:rPr lang="en-GB" dirty="0"/>
              <a:t> </a:t>
            </a:r>
            <a:r>
              <a:rPr lang="en-GB" dirty="0" err="1"/>
              <a:t>dei</a:t>
            </a:r>
            <a:r>
              <a:rPr lang="en-GB" dirty="0"/>
              <a:t> </a:t>
            </a:r>
            <a:r>
              <a:rPr lang="en-GB" dirty="0" err="1"/>
              <a:t>singoli</a:t>
            </a:r>
            <a:r>
              <a:rPr lang="en-GB" dirty="0"/>
              <a:t> </a:t>
            </a:r>
            <a:r>
              <a:rPr lang="en-GB" dirty="0" err="1"/>
              <a:t>aminoacidi</a:t>
            </a:r>
            <a:r>
              <a:rPr lang="en-GB" dirty="0"/>
              <a:t>, ma </a:t>
            </a:r>
            <a:r>
              <a:rPr lang="en-GB" dirty="0" err="1"/>
              <a:t>privi</a:t>
            </a:r>
            <a:r>
              <a:rPr lang="en-GB" dirty="0"/>
              <a:t> di </a:t>
            </a:r>
            <a:r>
              <a:rPr lang="en-GB" dirty="0" err="1"/>
              <a:t>fenilalanina</a:t>
            </a:r>
            <a:r>
              <a:rPr lang="en-GB" dirty="0"/>
              <a:t>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834" y="2165452"/>
            <a:ext cx="3175000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22505"/>
            <a:ext cx="5757332" cy="434221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332" y="0"/>
            <a:ext cx="6841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911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92" y="0"/>
            <a:ext cx="11100216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10624457" y="46173"/>
            <a:ext cx="1567543" cy="161329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13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28148"/>
          <a:stretch/>
        </p:blipFill>
        <p:spPr>
          <a:xfrm>
            <a:off x="905265" y="812800"/>
            <a:ext cx="10004100" cy="49276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9665975" y="0"/>
            <a:ext cx="1567543" cy="1930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849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832" y="0"/>
            <a:ext cx="965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10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57150"/>
            <a:ext cx="9482667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7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4318"/>
            <a:ext cx="12192000" cy="600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24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49" y="0"/>
            <a:ext cx="10892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94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570"/>
            <a:ext cx="12192000" cy="451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6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049" y="0"/>
            <a:ext cx="98739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8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10594369" y="5764703"/>
            <a:ext cx="1597631" cy="940755"/>
            <a:chOff x="4109566" y="3625647"/>
            <a:chExt cx="3955312" cy="2064456"/>
          </a:xfrm>
        </p:grpSpPr>
        <p:pic>
          <p:nvPicPr>
            <p:cNvPr id="7" name="image3.jpe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109566" y="3679665"/>
              <a:ext cx="1691478" cy="890847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" name="image2.tif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265207" y="4838086"/>
              <a:ext cx="1691477" cy="82036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9" name="image1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231192" y="4806439"/>
              <a:ext cx="1448225" cy="883664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" name="pasted-image.tif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157013" y="3625647"/>
              <a:ext cx="1907865" cy="998883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3" name="CasellaDiTesto 2"/>
          <p:cNvSpPr txBox="1"/>
          <p:nvPr/>
        </p:nvSpPr>
        <p:spPr>
          <a:xfrm>
            <a:off x="1847989" y="1359311"/>
            <a:ext cx="8748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Fenilchetonuria</a:t>
            </a:r>
          </a:p>
          <a:p>
            <a:pPr marL="285750" indent="-285750">
              <a:buFontTx/>
              <a:buChar char="-"/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Ipotiroidismo congenito   </a:t>
            </a:r>
            <a:r>
              <a:rPr lang="it-IT" sz="2800" b="1" dirty="0">
                <a:solidFill>
                  <a:srgbClr val="FF018E"/>
                </a:solidFill>
                <a:latin typeface="Comic Sans MS" charset="0"/>
                <a:ea typeface="Comic Sans MS" charset="0"/>
                <a:cs typeface="Comic Sans MS" charset="0"/>
              </a:rPr>
              <a:t>100% neonati italiani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930934" y="284422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chemeClr val="tx2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+ Fibrosi Cistica        </a:t>
            </a:r>
            <a:r>
              <a:rPr lang="it-IT" sz="3200" b="1" dirty="0">
                <a:solidFill>
                  <a:srgbClr val="FF018E"/>
                </a:solidFill>
                <a:latin typeface="Comic Sans MS" charset="0"/>
                <a:ea typeface="Comic Sans MS" charset="0"/>
                <a:cs typeface="Comic Sans MS" charset="0"/>
              </a:rPr>
              <a:t>75%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906732" y="4165393"/>
            <a:ext cx="8761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+ </a:t>
            </a:r>
            <a:r>
              <a:rPr lang="it-IT" sz="3200" b="1" dirty="0">
                <a:solidFill>
                  <a:schemeClr val="tx2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Screening allargato a più di 40 malattie metaboliche con un unico esame di    </a:t>
            </a:r>
            <a:r>
              <a:rPr lang="it-IT" sz="3200" b="1" dirty="0">
                <a:solidFill>
                  <a:srgbClr val="FF018E"/>
                </a:solidFill>
                <a:latin typeface="Comic Sans MS" charset="0"/>
                <a:ea typeface="Comic Sans MS" charset="0"/>
                <a:cs typeface="Comic Sans MS" charset="0"/>
              </a:rPr>
              <a:t>30%</a:t>
            </a:r>
            <a:r>
              <a:rPr lang="it-IT" sz="3200" b="1" dirty="0">
                <a:solidFill>
                  <a:schemeClr val="tx2">
                    <a:lumMod val="75000"/>
                  </a:schemeClr>
                </a:solidFill>
                <a:latin typeface="Comic Sans MS" charset="0"/>
                <a:ea typeface="Comic Sans MS" charset="0"/>
                <a:cs typeface="Comic Sans MS" charset="0"/>
              </a:rPr>
              <a:t> spettrometria di massa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503712" y="207532"/>
            <a:ext cx="6178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>
                <a:solidFill>
                  <a:srgbClr val="FF018E"/>
                </a:solidFill>
                <a:latin typeface="Comic Sans MS" charset="0"/>
                <a:ea typeface="Comic Sans MS" charset="0"/>
                <a:cs typeface="Comic Sans MS" charset="0"/>
              </a:rPr>
              <a:t>A 48-72h di vita</a:t>
            </a:r>
            <a:r>
              <a:rPr lang="is-IS" sz="4400" b="1" dirty="0">
                <a:solidFill>
                  <a:srgbClr val="FF018E"/>
                </a:solidFill>
                <a:latin typeface="Comic Sans MS" charset="0"/>
                <a:ea typeface="Comic Sans MS" charset="0"/>
                <a:cs typeface="Comic Sans MS" charset="0"/>
              </a:rPr>
              <a:t>…</a:t>
            </a:r>
            <a:endParaRPr lang="it-IT" sz="4400" b="1" dirty="0">
              <a:solidFill>
                <a:srgbClr val="FF018E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86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774" y="0"/>
            <a:ext cx="9610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69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572" y="0"/>
            <a:ext cx="10364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09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99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489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13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440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17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9704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12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88" y="1657383"/>
            <a:ext cx="7139885" cy="4074215"/>
          </a:xfrm>
          <a:prstGeom prst="rect">
            <a:avLst/>
          </a:prstGeom>
        </p:spPr>
      </p:pic>
      <p:sp>
        <p:nvSpPr>
          <p:cNvPr id="3" name="Rettangolo arrotondato 2"/>
          <p:cNvSpPr/>
          <p:nvPr/>
        </p:nvSpPr>
        <p:spPr>
          <a:xfrm>
            <a:off x="8098420" y="1657383"/>
            <a:ext cx="3811929" cy="16344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b="0" i="0" u="none" strike="noStrike" baseline="0" dirty="0" err="1">
                <a:latin typeface=""/>
              </a:rPr>
              <a:t>Applicazione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sistematica</a:t>
            </a:r>
            <a:r>
              <a:rPr lang="en-GB" b="0" i="0" u="none" strike="noStrike" baseline="0" dirty="0">
                <a:latin typeface=""/>
              </a:rPr>
              <a:t> di </a:t>
            </a:r>
            <a:r>
              <a:rPr lang="en-GB" b="0" i="0" u="none" strike="noStrike" baseline="0" dirty="0" err="1">
                <a:latin typeface=""/>
              </a:rPr>
              <a:t>metodiche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atte</a:t>
            </a:r>
            <a:r>
              <a:rPr lang="en-GB" b="0" i="0" u="none" strike="noStrike" baseline="0" dirty="0">
                <a:latin typeface=""/>
              </a:rPr>
              <a:t> ad</a:t>
            </a:r>
          </a:p>
          <a:p>
            <a:pPr algn="ctr"/>
            <a:r>
              <a:rPr lang="en-GB" b="0" i="0" u="none" strike="noStrike" baseline="0" dirty="0" err="1">
                <a:latin typeface=""/>
              </a:rPr>
              <a:t>individuare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precocemente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patologie</a:t>
            </a:r>
            <a:r>
              <a:rPr lang="en-GB" b="0" i="0" u="none" strike="noStrike" baseline="0" dirty="0">
                <a:latin typeface=""/>
              </a:rPr>
              <a:t> o</a:t>
            </a:r>
          </a:p>
          <a:p>
            <a:pPr algn="ctr"/>
            <a:r>
              <a:rPr lang="en-GB" b="0" i="0" u="none" strike="noStrike" baseline="0" dirty="0" err="1">
                <a:latin typeface=""/>
              </a:rPr>
              <a:t>soggetti</a:t>
            </a:r>
            <a:r>
              <a:rPr lang="en-GB" b="0" i="0" u="none" strike="noStrike" baseline="0" dirty="0">
                <a:latin typeface=""/>
              </a:rPr>
              <a:t> a </a:t>
            </a:r>
            <a:r>
              <a:rPr lang="en-GB" b="0" i="0" u="none" strike="noStrike" baseline="0" dirty="0" err="1">
                <a:latin typeface=""/>
              </a:rPr>
              <a:t>rischio</a:t>
            </a:r>
            <a:endParaRPr lang="en-GB" dirty="0"/>
          </a:p>
        </p:txBody>
      </p:sp>
      <p:sp>
        <p:nvSpPr>
          <p:cNvPr id="4" name="Rettangolo arrotondato 3"/>
          <p:cNvSpPr/>
          <p:nvPr/>
        </p:nvSpPr>
        <p:spPr>
          <a:xfrm>
            <a:off x="8098420" y="3544454"/>
            <a:ext cx="3811929" cy="22474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b="0" i="0" u="none" strike="noStrike" baseline="0" dirty="0" err="1">
                <a:latin typeface=""/>
              </a:rPr>
              <a:t>Strumento</a:t>
            </a:r>
            <a:r>
              <a:rPr lang="en-GB" b="0" i="0" u="none" strike="noStrike" baseline="0" dirty="0">
                <a:latin typeface=""/>
              </a:rPr>
              <a:t> di </a:t>
            </a:r>
            <a:r>
              <a:rPr lang="en-GB" b="0" i="0" u="none" strike="noStrike" baseline="0" dirty="0" err="1">
                <a:latin typeface=""/>
              </a:rPr>
              <a:t>prevenzione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secondaria</a:t>
            </a:r>
            <a:r>
              <a:rPr lang="en-GB" b="0" i="0" u="none" strike="noStrike" baseline="0" dirty="0">
                <a:latin typeface=""/>
              </a:rPr>
              <a:t>:</a:t>
            </a:r>
          </a:p>
          <a:p>
            <a:pPr algn="ctr"/>
            <a:r>
              <a:rPr lang="en-GB" b="0" i="0" u="none" strike="noStrike" baseline="0" dirty="0" err="1">
                <a:latin typeface=""/>
              </a:rPr>
              <a:t>diagnosi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precoce</a:t>
            </a:r>
            <a:r>
              <a:rPr lang="en-GB" b="0" i="0" u="none" strike="noStrike" baseline="0" dirty="0">
                <a:latin typeface=""/>
              </a:rPr>
              <a:t> di </a:t>
            </a:r>
            <a:r>
              <a:rPr lang="en-GB" b="0" i="0" u="none" strike="noStrike" baseline="0" dirty="0" err="1">
                <a:latin typeface=""/>
              </a:rPr>
              <a:t>una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malattia</a:t>
            </a:r>
            <a:r>
              <a:rPr lang="en-GB" b="0" i="0" u="none" strike="noStrike" baseline="0" dirty="0">
                <a:latin typeface=""/>
              </a:rPr>
              <a:t>, </a:t>
            </a:r>
            <a:r>
              <a:rPr lang="en-GB" b="0" i="0" u="none" strike="noStrike" baseline="0" dirty="0" err="1">
                <a:latin typeface=""/>
              </a:rPr>
              <a:t>anche</a:t>
            </a:r>
            <a:r>
              <a:rPr lang="en-GB" b="0" i="0" u="none" strike="noStrike" baseline="0" dirty="0">
                <a:latin typeface=""/>
              </a:rPr>
              <a:t> in</a:t>
            </a:r>
          </a:p>
          <a:p>
            <a:pPr algn="ctr"/>
            <a:r>
              <a:rPr lang="en-GB" b="0" i="0" u="none" strike="noStrike" baseline="0" dirty="0" err="1">
                <a:latin typeface=""/>
              </a:rPr>
              <a:t>una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fase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precedente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all’insorgenza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si</a:t>
            </a:r>
            <a:endParaRPr lang="en-GB" b="0" i="0" u="none" strike="noStrike" baseline="0" dirty="0">
              <a:latin typeface=""/>
            </a:endParaRPr>
          </a:p>
          <a:p>
            <a:pPr algn="ctr"/>
            <a:r>
              <a:rPr lang="en-GB" b="0" i="0" u="none" strike="noStrike" baseline="0" dirty="0" err="1">
                <a:latin typeface=""/>
              </a:rPr>
              <a:t>sintomi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clinicamente</a:t>
            </a:r>
            <a:r>
              <a:rPr lang="en-GB" b="0" i="0" u="none" strike="noStrike" baseline="0" dirty="0">
                <a:latin typeface=""/>
              </a:rPr>
              <a:t> </a:t>
            </a:r>
            <a:r>
              <a:rPr lang="en-GB" b="0" i="0" u="none" strike="noStrike" baseline="0" dirty="0" err="1">
                <a:latin typeface=""/>
              </a:rPr>
              <a:t>rilevabili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8171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0B9C22CE-78F6-EC49-BD3A-32F182DF7699}"/>
              </a:ext>
            </a:extLst>
          </p:cNvPr>
          <p:cNvSpPr/>
          <p:nvPr/>
        </p:nvSpPr>
        <p:spPr>
          <a:xfrm>
            <a:off x="1392382" y="1536174"/>
            <a:ext cx="101172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444C4F"/>
                </a:solidFill>
              </a:rPr>
              <a:t>Lo screening </a:t>
            </a:r>
            <a:r>
              <a:rPr lang="it-IT" sz="2400" b="1" dirty="0">
                <a:solidFill>
                  <a:srgbClr val="444C4F"/>
                </a:solidFill>
              </a:rPr>
              <a:t>è l'attività di sanità pubblica finalizzata all'individuazione precoce di malattie</a:t>
            </a:r>
            <a:r>
              <a:rPr lang="it-IT" sz="2400" dirty="0">
                <a:solidFill>
                  <a:srgbClr val="444C4F"/>
                </a:solidFill>
              </a:rPr>
              <a:t> per le quali esiste una cura il cui inizio nei primi giorni di vita è in grado migliorare in modo significativo la prognosi, riducendone la morbilità, il rischio di disabilità e di mortalità.</a:t>
            </a:r>
          </a:p>
          <a:p>
            <a:endParaRPr lang="it-IT" sz="2400" dirty="0">
              <a:solidFill>
                <a:srgbClr val="444C4F"/>
              </a:solidFill>
            </a:endParaRPr>
          </a:p>
          <a:p>
            <a:r>
              <a:rPr lang="it-IT" sz="2400" dirty="0">
                <a:solidFill>
                  <a:srgbClr val="444C4F"/>
                </a:solidFill>
              </a:rPr>
              <a:t> In Italia lo screening neonatale per la diagnosi precoce e il trattamento tempestivo è obbligatorio per tre malattie congenite:</a:t>
            </a:r>
            <a:r>
              <a:rPr lang="it-IT" sz="2400" b="1" dirty="0">
                <a:solidFill>
                  <a:srgbClr val="444C4F"/>
                </a:solidFill>
              </a:rPr>
              <a:t> l'ipotiroidismo, la fenilchetonuria e la fibrosi cistica.</a:t>
            </a:r>
            <a:r>
              <a:rPr lang="it-IT" sz="2400" dirty="0">
                <a:solidFill>
                  <a:srgbClr val="444C4F"/>
                </a:solidFill>
              </a:rPr>
              <a:t> Da una decina d'anni a questa parte, è disponibile uno </a:t>
            </a:r>
            <a:r>
              <a:rPr lang="it-IT" sz="2400" b="1" dirty="0">
                <a:solidFill>
                  <a:srgbClr val="444C4F"/>
                </a:solidFill>
              </a:rPr>
              <a:t>screening allargato</a:t>
            </a:r>
            <a:r>
              <a:rPr lang="it-IT" sz="2400" dirty="0">
                <a:solidFill>
                  <a:srgbClr val="444C4F"/>
                </a:solidFill>
              </a:rPr>
              <a:t>, per permettere di identificare alla nascita la presenza di un rilevante numero di altre malattie metaboliche – da 20 a 40, a seconda dei pannelli utilizzati per la ricerca - in aggiunta alle tre già oggetto di screening obbligatorio.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11452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25" y="0"/>
            <a:ext cx="11873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95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57" y="0"/>
            <a:ext cx="108268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67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792"/>
            <a:ext cx="12192000" cy="659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79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907"/>
            <a:ext cx="12192000" cy="6630186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10624457" y="113907"/>
            <a:ext cx="1567543" cy="161329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581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290" y="0"/>
            <a:ext cx="10051420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10624457" y="0"/>
            <a:ext cx="1567543" cy="161329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9499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329</Words>
  <Application>Microsoft Macintosh PowerPoint</Application>
  <PresentationFormat>Widescreen</PresentationFormat>
  <Paragraphs>34</Paragraphs>
  <Slides>27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Wingdings</vt:lpstr>
      <vt:lpstr>Tema di Office</vt:lpstr>
      <vt:lpstr>Come le caratteristiche dei test diagnostici o di screening possono cambiare la vita dei bambini: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Screening neonatale</dc:title>
  <dc:creator>silvia ricci</dc:creator>
  <cp:lastModifiedBy>silvia ricci</cp:lastModifiedBy>
  <cp:revision>30</cp:revision>
  <dcterms:created xsi:type="dcterms:W3CDTF">2018-11-13T21:30:34Z</dcterms:created>
  <dcterms:modified xsi:type="dcterms:W3CDTF">2020-05-02T17:20:34Z</dcterms:modified>
</cp:coreProperties>
</file>