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5" r:id="rId6"/>
    <p:sldId id="307" r:id="rId7"/>
    <p:sldId id="262" r:id="rId8"/>
    <p:sldId id="264" r:id="rId9"/>
    <p:sldId id="266" r:id="rId10"/>
    <p:sldId id="260" r:id="rId11"/>
    <p:sldId id="267" r:id="rId12"/>
    <p:sldId id="271" r:id="rId13"/>
    <p:sldId id="268" r:id="rId14"/>
    <p:sldId id="269" r:id="rId15"/>
    <p:sldId id="270" r:id="rId16"/>
    <p:sldId id="275" r:id="rId17"/>
    <p:sldId id="306" r:id="rId18"/>
    <p:sldId id="276" r:id="rId19"/>
    <p:sldId id="278" r:id="rId20"/>
    <p:sldId id="279" r:id="rId21"/>
    <p:sldId id="280" r:id="rId22"/>
    <p:sldId id="281" r:id="rId23"/>
    <p:sldId id="282" r:id="rId24"/>
    <p:sldId id="286" r:id="rId25"/>
    <p:sldId id="291" r:id="rId26"/>
    <p:sldId id="283" r:id="rId27"/>
    <p:sldId id="288" r:id="rId28"/>
    <p:sldId id="289" r:id="rId29"/>
    <p:sldId id="290" r:id="rId30"/>
    <p:sldId id="292" r:id="rId31"/>
    <p:sldId id="301" r:id="rId32"/>
    <p:sldId id="294" r:id="rId33"/>
    <p:sldId id="303" r:id="rId34"/>
    <p:sldId id="304" r:id="rId35"/>
    <p:sldId id="305" r:id="rId36"/>
    <p:sldId id="295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297" r:id="rId48"/>
    <p:sldId id="298" r:id="rId4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8" d="100"/>
          <a:sy n="78" d="100"/>
        </p:scale>
        <p:origin x="-936" y="152"/>
      </p:cViewPr>
      <p:guideLst>
        <p:guide orient="horz" pos="4207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ola:Desktop:alpha%20diversity%20Enrich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ola:Desktop:P90%20ST%20vs%2090%20EE%20all%20tax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Shannon!$D$137</c:f>
              <c:strCache>
                <c:ptCount val="1"/>
                <c:pt idx="0">
                  <c:v>P20 EE</c:v>
                </c:pt>
              </c:strCache>
            </c:strRef>
          </c:tx>
          <c:spPr>
            <a:ln w="25400">
              <a:solidFill>
                <a:srgbClr val="800000"/>
              </a:solidFill>
            </a:ln>
          </c:spPr>
          <c:marker>
            <c:symbol val="diamond"/>
            <c:size val="5"/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Shannon!$I$138:$I$148</c:f>
                <c:numCache>
                  <c:formatCode>General</c:formatCode>
                  <c:ptCount val="11"/>
                  <c:pt idx="0">
                    <c:v>0.123007671189851</c:v>
                  </c:pt>
                  <c:pt idx="1">
                    <c:v>0.389354621319079</c:v>
                  </c:pt>
                  <c:pt idx="2">
                    <c:v>0.394205458240655</c:v>
                  </c:pt>
                  <c:pt idx="3">
                    <c:v>0.39044706877943403</c:v>
                  </c:pt>
                  <c:pt idx="4">
                    <c:v>0.39505618068111198</c:v>
                  </c:pt>
                  <c:pt idx="5">
                    <c:v>0.39321986345368298</c:v>
                  </c:pt>
                  <c:pt idx="6">
                    <c:v>0.39410839880312298</c:v>
                  </c:pt>
                  <c:pt idx="7">
                    <c:v>0.39371886775321902</c:v>
                  </c:pt>
                  <c:pt idx="8">
                    <c:v>0.39403077867035602</c:v>
                  </c:pt>
                  <c:pt idx="9">
                    <c:v>0.39384026539084599</c:v>
                  </c:pt>
                  <c:pt idx="10">
                    <c:v>0.39412358726051</c:v>
                  </c:pt>
                </c:numCache>
              </c:numRef>
            </c:plus>
            <c:minus>
              <c:numRef>
                <c:f>Shannon!$I$138:$I$148</c:f>
                <c:numCache>
                  <c:formatCode>General</c:formatCode>
                  <c:ptCount val="11"/>
                  <c:pt idx="0">
                    <c:v>0.123007671189851</c:v>
                  </c:pt>
                  <c:pt idx="1">
                    <c:v>0.389354621319079</c:v>
                  </c:pt>
                  <c:pt idx="2">
                    <c:v>0.394205458240655</c:v>
                  </c:pt>
                  <c:pt idx="3">
                    <c:v>0.39044706877943403</c:v>
                  </c:pt>
                  <c:pt idx="4">
                    <c:v>0.39505618068111198</c:v>
                  </c:pt>
                  <c:pt idx="5">
                    <c:v>0.39321986345368298</c:v>
                  </c:pt>
                  <c:pt idx="6">
                    <c:v>0.39410839880312298</c:v>
                  </c:pt>
                  <c:pt idx="7">
                    <c:v>0.39371886775321902</c:v>
                  </c:pt>
                  <c:pt idx="8">
                    <c:v>0.39403077867035602</c:v>
                  </c:pt>
                  <c:pt idx="9">
                    <c:v>0.39384026539084599</c:v>
                  </c:pt>
                  <c:pt idx="10">
                    <c:v>0.39412358726051</c:v>
                  </c:pt>
                </c:numCache>
              </c:numRef>
            </c:minus>
          </c:errBars>
          <c:cat>
            <c:numRef>
              <c:f>Shannon!$C$138:$C$148</c:f>
              <c:numCache>
                <c:formatCode>General</c:formatCode>
                <c:ptCount val="11"/>
                <c:pt idx="0">
                  <c:v>10</c:v>
                </c:pt>
                <c:pt idx="1">
                  <c:v>2009</c:v>
                </c:pt>
                <c:pt idx="2">
                  <c:v>4008</c:v>
                </c:pt>
                <c:pt idx="3">
                  <c:v>6007</c:v>
                </c:pt>
                <c:pt idx="4">
                  <c:v>8006</c:v>
                </c:pt>
                <c:pt idx="5">
                  <c:v>10005</c:v>
                </c:pt>
                <c:pt idx="6">
                  <c:v>12004</c:v>
                </c:pt>
                <c:pt idx="7">
                  <c:v>14003</c:v>
                </c:pt>
                <c:pt idx="8">
                  <c:v>16002</c:v>
                </c:pt>
                <c:pt idx="9">
                  <c:v>18001</c:v>
                </c:pt>
                <c:pt idx="10">
                  <c:v>20000</c:v>
                </c:pt>
              </c:numCache>
            </c:numRef>
          </c:cat>
          <c:val>
            <c:numRef>
              <c:f>Shannon!$D$138:$D$148</c:f>
              <c:numCache>
                <c:formatCode>General</c:formatCode>
                <c:ptCount val="11"/>
                <c:pt idx="0">
                  <c:v>2.7859911890719999</c:v>
                </c:pt>
                <c:pt idx="1">
                  <c:v>5.054026616062834</c:v>
                </c:pt>
                <c:pt idx="2">
                  <c:v>5.0721936197185</c:v>
                </c:pt>
                <c:pt idx="3">
                  <c:v>5.0814074667514966</c:v>
                </c:pt>
                <c:pt idx="4">
                  <c:v>5.083717311371668</c:v>
                </c:pt>
                <c:pt idx="5">
                  <c:v>5.0913086603333326</c:v>
                </c:pt>
                <c:pt idx="6">
                  <c:v>5.0879704983754852</c:v>
                </c:pt>
                <c:pt idx="7">
                  <c:v>5.0915227841561697</c:v>
                </c:pt>
                <c:pt idx="8">
                  <c:v>5.0916110034501703</c:v>
                </c:pt>
                <c:pt idx="9">
                  <c:v>5.0933998770393316</c:v>
                </c:pt>
                <c:pt idx="10">
                  <c:v>5.0934672063095006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Shannon!$E$137</c:f>
              <c:strCache>
                <c:ptCount val="1"/>
                <c:pt idx="0">
                  <c:v>P25 EE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Shannon!$J$138:$J$148</c:f>
                <c:numCache>
                  <c:formatCode>General</c:formatCode>
                  <c:ptCount val="11"/>
                  <c:pt idx="0">
                    <c:v>9.8221857458263298E-2</c:v>
                  </c:pt>
                  <c:pt idx="1">
                    <c:v>0.16650015059589299</c:v>
                  </c:pt>
                  <c:pt idx="2">
                    <c:v>0.16918321378881401</c:v>
                  </c:pt>
                  <c:pt idx="3">
                    <c:v>0.172993982416565</c:v>
                  </c:pt>
                  <c:pt idx="4">
                    <c:v>0.17039556808072601</c:v>
                  </c:pt>
                  <c:pt idx="5">
                    <c:v>0.170006813884263</c:v>
                  </c:pt>
                  <c:pt idx="6">
                    <c:v>0.17166230440763799</c:v>
                  </c:pt>
                  <c:pt idx="7">
                    <c:v>0.17205751681961201</c:v>
                  </c:pt>
                  <c:pt idx="8">
                    <c:v>0.171894774374586</c:v>
                  </c:pt>
                  <c:pt idx="9">
                    <c:v>0.171923266123131</c:v>
                  </c:pt>
                  <c:pt idx="10">
                    <c:v>0.17142494178853099</c:v>
                  </c:pt>
                </c:numCache>
              </c:numRef>
            </c:plus>
            <c:minus>
              <c:numRef>
                <c:f>Shannon!$J$138:$J$148</c:f>
                <c:numCache>
                  <c:formatCode>General</c:formatCode>
                  <c:ptCount val="11"/>
                  <c:pt idx="0">
                    <c:v>9.8221857458263298E-2</c:v>
                  </c:pt>
                  <c:pt idx="1">
                    <c:v>0.16650015059589299</c:v>
                  </c:pt>
                  <c:pt idx="2">
                    <c:v>0.16918321378881401</c:v>
                  </c:pt>
                  <c:pt idx="3">
                    <c:v>0.172993982416565</c:v>
                  </c:pt>
                  <c:pt idx="4">
                    <c:v>0.17039556808072601</c:v>
                  </c:pt>
                  <c:pt idx="5">
                    <c:v>0.170006813884263</c:v>
                  </c:pt>
                  <c:pt idx="6">
                    <c:v>0.17166230440763799</c:v>
                  </c:pt>
                  <c:pt idx="7">
                    <c:v>0.17205751681961201</c:v>
                  </c:pt>
                  <c:pt idx="8">
                    <c:v>0.171894774374586</c:v>
                  </c:pt>
                  <c:pt idx="9">
                    <c:v>0.171923266123131</c:v>
                  </c:pt>
                  <c:pt idx="10">
                    <c:v>0.17142494178853099</c:v>
                  </c:pt>
                </c:numCache>
              </c:numRef>
            </c:minus>
          </c:errBars>
          <c:cat>
            <c:numRef>
              <c:f>Shannon!$C$138:$C$148</c:f>
              <c:numCache>
                <c:formatCode>General</c:formatCode>
                <c:ptCount val="11"/>
                <c:pt idx="0">
                  <c:v>10</c:v>
                </c:pt>
                <c:pt idx="1">
                  <c:v>2009</c:v>
                </c:pt>
                <c:pt idx="2">
                  <c:v>4008</c:v>
                </c:pt>
                <c:pt idx="3">
                  <c:v>6007</c:v>
                </c:pt>
                <c:pt idx="4">
                  <c:v>8006</c:v>
                </c:pt>
                <c:pt idx="5">
                  <c:v>10005</c:v>
                </c:pt>
                <c:pt idx="6">
                  <c:v>12004</c:v>
                </c:pt>
                <c:pt idx="7">
                  <c:v>14003</c:v>
                </c:pt>
                <c:pt idx="8">
                  <c:v>16002</c:v>
                </c:pt>
                <c:pt idx="9">
                  <c:v>18001</c:v>
                </c:pt>
                <c:pt idx="10">
                  <c:v>20000</c:v>
                </c:pt>
              </c:numCache>
            </c:numRef>
          </c:cat>
          <c:val>
            <c:numRef>
              <c:f>Shannon!$E$138:$E$148</c:f>
              <c:numCache>
                <c:formatCode>General</c:formatCode>
                <c:ptCount val="11"/>
                <c:pt idx="0">
                  <c:v>2.9968303448459999</c:v>
                </c:pt>
                <c:pt idx="1">
                  <c:v>5.5589897714636649</c:v>
                </c:pt>
                <c:pt idx="2">
                  <c:v>5.5732033576814999</c:v>
                </c:pt>
                <c:pt idx="3">
                  <c:v>5.58268410232367</c:v>
                </c:pt>
                <c:pt idx="4">
                  <c:v>5.5879036335123331</c:v>
                </c:pt>
                <c:pt idx="5">
                  <c:v>5.5902745687866657</c:v>
                </c:pt>
                <c:pt idx="6">
                  <c:v>5.5880418324448327</c:v>
                </c:pt>
                <c:pt idx="7">
                  <c:v>5.5901869111908304</c:v>
                </c:pt>
                <c:pt idx="8">
                  <c:v>5.5931681716574966</c:v>
                </c:pt>
                <c:pt idx="9">
                  <c:v>5.5940152027468173</c:v>
                </c:pt>
                <c:pt idx="10">
                  <c:v>5.5920704493003326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Shannon!$F$137</c:f>
              <c:strCache>
                <c:ptCount val="1"/>
                <c:pt idx="0">
                  <c:v>P90 EE</c:v>
                </c:pt>
              </c:strCache>
            </c:strRef>
          </c:tx>
          <c:spPr>
            <a:ln w="25400">
              <a:solidFill>
                <a:schemeClr val="accent2">
                  <a:lumMod val="60000"/>
                  <a:lumOff val="40000"/>
                </a:schemeClr>
              </a:solidFill>
            </a:ln>
            <a:effectLst/>
          </c:spPr>
          <c:marker>
            <c:symbol val="triang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plus"/>
            <c:errValType val="cust"/>
            <c:noEndCap val="0"/>
            <c:plus>
              <c:numRef>
                <c:f>Shannon!$K$138:$K$148</c:f>
                <c:numCache>
                  <c:formatCode>General</c:formatCode>
                  <c:ptCount val="11"/>
                  <c:pt idx="0">
                    <c:v>4.7875718345311097E-2</c:v>
                  </c:pt>
                  <c:pt idx="1">
                    <c:v>0.12146368516611</c:v>
                  </c:pt>
                  <c:pt idx="2">
                    <c:v>0.12809776443403201</c:v>
                  </c:pt>
                  <c:pt idx="3">
                    <c:v>0.12482225542103501</c:v>
                  </c:pt>
                  <c:pt idx="4">
                    <c:v>0.126311603466989</c:v>
                  </c:pt>
                  <c:pt idx="5">
                    <c:v>0.123647502146395</c:v>
                  </c:pt>
                  <c:pt idx="6">
                    <c:v>0.12637369330861201</c:v>
                  </c:pt>
                  <c:pt idx="7">
                    <c:v>0.12573661894421101</c:v>
                  </c:pt>
                  <c:pt idx="8">
                    <c:v>0.12489387155099101</c:v>
                  </c:pt>
                  <c:pt idx="9">
                    <c:v>0.12498926163820701</c:v>
                  </c:pt>
                  <c:pt idx="10">
                    <c:v>0.12627591831145801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Shannon!$C$138:$C$148</c:f>
              <c:numCache>
                <c:formatCode>General</c:formatCode>
                <c:ptCount val="11"/>
                <c:pt idx="0">
                  <c:v>10</c:v>
                </c:pt>
                <c:pt idx="1">
                  <c:v>2009</c:v>
                </c:pt>
                <c:pt idx="2">
                  <c:v>4008</c:v>
                </c:pt>
                <c:pt idx="3">
                  <c:v>6007</c:v>
                </c:pt>
                <c:pt idx="4">
                  <c:v>8006</c:v>
                </c:pt>
                <c:pt idx="5">
                  <c:v>10005</c:v>
                </c:pt>
                <c:pt idx="6">
                  <c:v>12004</c:v>
                </c:pt>
                <c:pt idx="7">
                  <c:v>14003</c:v>
                </c:pt>
                <c:pt idx="8">
                  <c:v>16002</c:v>
                </c:pt>
                <c:pt idx="9">
                  <c:v>18001</c:v>
                </c:pt>
                <c:pt idx="10">
                  <c:v>20000</c:v>
                </c:pt>
              </c:numCache>
            </c:numRef>
          </c:cat>
          <c:val>
            <c:numRef>
              <c:f>Shannon!$F$138:$F$148</c:f>
              <c:numCache>
                <c:formatCode>General</c:formatCode>
                <c:ptCount val="11"/>
                <c:pt idx="0">
                  <c:v>3.1548203240456658</c:v>
                </c:pt>
                <c:pt idx="1">
                  <c:v>6.2384228748994994</c:v>
                </c:pt>
                <c:pt idx="2">
                  <c:v>6.2810368378268304</c:v>
                </c:pt>
                <c:pt idx="3">
                  <c:v>6.2964353413881646</c:v>
                </c:pt>
                <c:pt idx="4">
                  <c:v>6.3046715713616663</c:v>
                </c:pt>
                <c:pt idx="5">
                  <c:v>6.3038365514833314</c:v>
                </c:pt>
                <c:pt idx="6">
                  <c:v>6.3041570347958276</c:v>
                </c:pt>
                <c:pt idx="7">
                  <c:v>6.3078594335063336</c:v>
                </c:pt>
                <c:pt idx="8">
                  <c:v>6.3094106311221658</c:v>
                </c:pt>
                <c:pt idx="9">
                  <c:v>6.3117518200720006</c:v>
                </c:pt>
                <c:pt idx="10">
                  <c:v>6.3107401817213331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670912"/>
        <c:axId val="43455552"/>
      </c:lineChart>
      <c:catAx>
        <c:axId val="4567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it-IT"/>
          </a:p>
        </c:txPr>
        <c:crossAx val="43455552"/>
        <c:crosses val="autoZero"/>
        <c:auto val="1"/>
        <c:lblAlgn val="ctr"/>
        <c:lblOffset val="100"/>
        <c:noMultiLvlLbl val="0"/>
      </c:catAx>
      <c:valAx>
        <c:axId val="43455552"/>
        <c:scaling>
          <c:orientation val="minMax"/>
          <c:min val="2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it-IT"/>
          </a:p>
        </c:txPr>
        <c:crossAx val="45670912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68744355490103204"/>
          <c:y val="0.18393766256402699"/>
          <c:w val="0.30491560629635001"/>
          <c:h val="0.26894488188976401"/>
        </c:manualLayout>
      </c:layout>
      <c:overlay val="0"/>
      <c:txPr>
        <a:bodyPr/>
        <a:lstStyle/>
        <a:p>
          <a:pPr>
            <a:defRPr sz="1200"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analisi!$P$201</c:f>
              <c:strCache>
                <c:ptCount val="1"/>
                <c:pt idx="0">
                  <c:v>Bifidobacteriaceae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analisi!$Q$201:$R$201</c:f>
              <c:numCache>
                <c:formatCode>0.0000%</c:formatCode>
                <c:ptCount val="2"/>
                <c:pt idx="0">
                  <c:v>4.6671591808619996E-3</c:v>
                </c:pt>
                <c:pt idx="1">
                  <c:v>2.1360600114203299E-3</c:v>
                </c:pt>
              </c:numCache>
            </c:numRef>
          </c:val>
        </c:ser>
        <c:ser>
          <c:idx val="1"/>
          <c:order val="1"/>
          <c:tx>
            <c:strRef>
              <c:f>analisi!$P$202</c:f>
              <c:strCache>
                <c:ptCount val="1"/>
                <c:pt idx="0">
                  <c:v>Coriobacteriaceae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analisi!$Q$202:$R$202</c:f>
              <c:numCache>
                <c:formatCode>0.0000%</c:formatCode>
                <c:ptCount val="2"/>
                <c:pt idx="0">
                  <c:v>1.27993264259E-3</c:v>
                </c:pt>
                <c:pt idx="1">
                  <c:v>1.1692011577833299E-3</c:v>
                </c:pt>
              </c:numCache>
            </c:numRef>
          </c:val>
        </c:ser>
        <c:ser>
          <c:idx val="2"/>
          <c:order val="2"/>
          <c:tx>
            <c:strRef>
              <c:f>analisi!$P$203</c:f>
              <c:strCache>
                <c:ptCount val="1"/>
                <c:pt idx="0">
                  <c:v>Bacteroidaceae</c:v>
                </c:pt>
              </c:strCache>
            </c:strRef>
          </c:tx>
          <c:spPr>
            <a:solidFill>
              <a:srgbClr val="724272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analisi!$Q$203:$R$203</c:f>
              <c:numCache>
                <c:formatCode>0.0000%</c:formatCode>
                <c:ptCount val="2"/>
                <c:pt idx="0">
                  <c:v>1.7212510658870601E-2</c:v>
                </c:pt>
                <c:pt idx="1">
                  <c:v>2.4630937464656701E-2</c:v>
                </c:pt>
              </c:numCache>
            </c:numRef>
          </c:val>
        </c:ser>
        <c:ser>
          <c:idx val="3"/>
          <c:order val="3"/>
          <c:tx>
            <c:strRef>
              <c:f>analisi!$P$204</c:f>
              <c:strCache>
                <c:ptCount val="1"/>
                <c:pt idx="0">
                  <c:v>other bacteroidales</c:v>
                </c:pt>
              </c:strCache>
            </c:strRef>
          </c:tx>
          <c:spPr>
            <a:solidFill>
              <a:srgbClr val="9C5A9D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analisi!$Q$204:$R$204</c:f>
              <c:numCache>
                <c:formatCode>0.0000%</c:formatCode>
                <c:ptCount val="2"/>
                <c:pt idx="0">
                  <c:v>0.34373005011777502</c:v>
                </c:pt>
                <c:pt idx="1">
                  <c:v>0.50647859646018001</c:v>
                </c:pt>
              </c:numCache>
            </c:numRef>
          </c:val>
        </c:ser>
        <c:ser>
          <c:idx val="4"/>
          <c:order val="4"/>
          <c:tx>
            <c:strRef>
              <c:f>analisi!$P$205</c:f>
              <c:strCache>
                <c:ptCount val="1"/>
                <c:pt idx="0">
                  <c:v>Porphyromonadaceae</c:v>
                </c:pt>
              </c:strCache>
            </c:strRef>
          </c:tx>
          <c:spPr>
            <a:solidFill>
              <a:srgbClr val="FF59EF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analisi!$Q$205:$R$205</c:f>
              <c:numCache>
                <c:formatCode>0.0000%</c:formatCode>
                <c:ptCount val="2"/>
                <c:pt idx="0">
                  <c:v>1.50791065934026E-2</c:v>
                </c:pt>
                <c:pt idx="1">
                  <c:v>1.26692944507187E-2</c:v>
                </c:pt>
              </c:numCache>
            </c:numRef>
          </c:val>
        </c:ser>
        <c:ser>
          <c:idx val="5"/>
          <c:order val="5"/>
          <c:tx>
            <c:strRef>
              <c:f>analisi!$P$206</c:f>
              <c:strCache>
                <c:ptCount val="1"/>
                <c:pt idx="0">
                  <c:v>Prevotellaceae</c:v>
                </c:pt>
              </c:strCache>
            </c:strRef>
          </c:tx>
          <c:spPr>
            <a:solidFill>
              <a:srgbClr val="FF9CEE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analisi!$Q$206:$R$206</c:f>
              <c:numCache>
                <c:formatCode>0.0000%</c:formatCode>
                <c:ptCount val="2"/>
                <c:pt idx="0">
                  <c:v>3.2489608668599998E-2</c:v>
                </c:pt>
                <c:pt idx="1">
                  <c:v>4.7642931156683298E-2</c:v>
                </c:pt>
              </c:numCache>
            </c:numRef>
          </c:val>
        </c:ser>
        <c:ser>
          <c:idx val="6"/>
          <c:order val="6"/>
          <c:tx>
            <c:strRef>
              <c:f>analisi!$P$207</c:f>
              <c:strCache>
                <c:ptCount val="1"/>
                <c:pt idx="0">
                  <c:v>Rikenellaceae</c:v>
                </c:pt>
              </c:strCache>
            </c:strRef>
          </c:tx>
          <c:spPr>
            <a:solidFill>
              <a:srgbClr val="FFDFE3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analisi!$Q$207:$R$207</c:f>
              <c:numCache>
                <c:formatCode>0.0000%</c:formatCode>
                <c:ptCount val="2"/>
                <c:pt idx="0">
                  <c:v>4.9632026724372003E-2</c:v>
                </c:pt>
                <c:pt idx="1">
                  <c:v>9.2492842296397607E-2</c:v>
                </c:pt>
              </c:numCache>
            </c:numRef>
          </c:val>
        </c:ser>
        <c:ser>
          <c:idx val="7"/>
          <c:order val="7"/>
          <c:tx>
            <c:strRef>
              <c:f>analisi!$P$208</c:f>
              <c:strCache>
                <c:ptCount val="1"/>
                <c:pt idx="0">
                  <c:v>Gastranaerophilales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analisi!$Q$208:$R$208</c:f>
              <c:numCache>
                <c:formatCode>0.0000%</c:formatCode>
                <c:ptCount val="2"/>
                <c:pt idx="0">
                  <c:v>1.6577163732040001E-3</c:v>
                </c:pt>
                <c:pt idx="1">
                  <c:v>3.0511234393576698E-3</c:v>
                </c:pt>
              </c:numCache>
            </c:numRef>
          </c:val>
        </c:ser>
        <c:ser>
          <c:idx val="8"/>
          <c:order val="8"/>
          <c:tx>
            <c:strRef>
              <c:f>analisi!$P$209</c:f>
              <c:strCache>
                <c:ptCount val="1"/>
                <c:pt idx="0">
                  <c:v>Deferribacteraceae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analisi!$Q$209:$R$209</c:f>
              <c:numCache>
                <c:formatCode>0.0000%</c:formatCode>
                <c:ptCount val="2"/>
                <c:pt idx="0">
                  <c:v>2.7000817848700002E-3</c:v>
                </c:pt>
                <c:pt idx="1">
                  <c:v>7.8842683087950003E-4</c:v>
                </c:pt>
              </c:numCache>
            </c:numRef>
          </c:val>
        </c:ser>
        <c:ser>
          <c:idx val="9"/>
          <c:order val="9"/>
          <c:tx>
            <c:strRef>
              <c:f>analisi!$P$210</c:f>
              <c:strCache>
                <c:ptCount val="1"/>
                <c:pt idx="0">
                  <c:v>Lactobacillaceae</c:v>
                </c:pt>
              </c:strCache>
            </c:strRef>
          </c:tx>
          <c:spPr>
            <a:solidFill>
              <a:srgbClr val="005800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analisi!$Q$210:$R$210</c:f>
              <c:numCache>
                <c:formatCode>0.0000%</c:formatCode>
                <c:ptCount val="2"/>
                <c:pt idx="0">
                  <c:v>1.56112109814026E-2</c:v>
                </c:pt>
                <c:pt idx="1">
                  <c:v>2.7129652450115199E-2</c:v>
                </c:pt>
              </c:numCache>
            </c:numRef>
          </c:val>
        </c:ser>
        <c:ser>
          <c:idx val="10"/>
          <c:order val="10"/>
          <c:tx>
            <c:strRef>
              <c:f>analisi!$P$211</c:f>
              <c:strCache>
                <c:ptCount val="1"/>
                <c:pt idx="0">
                  <c:v>Lachnospiraceae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analisi!$Q$211:$R$211</c:f>
              <c:numCache>
                <c:formatCode>0.0000%</c:formatCode>
                <c:ptCount val="2"/>
                <c:pt idx="0">
                  <c:v>0.37960986285020598</c:v>
                </c:pt>
                <c:pt idx="1">
                  <c:v>0.148448336205</c:v>
                </c:pt>
              </c:numCache>
            </c:numRef>
          </c:val>
        </c:ser>
        <c:ser>
          <c:idx val="11"/>
          <c:order val="11"/>
          <c:tx>
            <c:strRef>
              <c:f>analisi!$P$212</c:f>
              <c:strCache>
                <c:ptCount val="1"/>
                <c:pt idx="0">
                  <c:v>other clostridiales</c:v>
                </c:pt>
              </c:strCache>
            </c:strRef>
          </c:tx>
          <c:spPr>
            <a:solidFill>
              <a:srgbClr val="00AE00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analisi!$Q$212:$R$212</c:f>
              <c:numCache>
                <c:formatCode>0.0000%</c:formatCode>
                <c:ptCount val="2"/>
                <c:pt idx="0">
                  <c:v>1.06985155228288E-2</c:v>
                </c:pt>
                <c:pt idx="1">
                  <c:v>6.2504794056716696E-3</c:v>
                </c:pt>
              </c:numCache>
            </c:numRef>
          </c:val>
        </c:ser>
        <c:ser>
          <c:idx val="12"/>
          <c:order val="12"/>
          <c:tx>
            <c:strRef>
              <c:f>analisi!$P$213</c:f>
              <c:strCache>
                <c:ptCount val="1"/>
                <c:pt idx="0">
                  <c:v>Peptostreptococcaceae</c:v>
                </c:pt>
              </c:strCache>
            </c:strRef>
          </c:tx>
          <c:spPr>
            <a:solidFill>
              <a:srgbClr val="5CFF54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analisi!$Q$213:$R$213</c:f>
              <c:numCache>
                <c:formatCode>0.0000%</c:formatCode>
                <c:ptCount val="2"/>
                <c:pt idx="0">
                  <c:v>0</c:v>
                </c:pt>
                <c:pt idx="1">
                  <c:v>7.4426431090833295E-4</c:v>
                </c:pt>
              </c:numCache>
            </c:numRef>
          </c:val>
        </c:ser>
        <c:ser>
          <c:idx val="13"/>
          <c:order val="13"/>
          <c:tx>
            <c:strRef>
              <c:f>analisi!$P$214</c:f>
              <c:strCache>
                <c:ptCount val="1"/>
                <c:pt idx="0">
                  <c:v>Ruminococcaceae</c:v>
                </c:pt>
              </c:strCache>
            </c:strRef>
          </c:tx>
          <c:spPr>
            <a:solidFill>
              <a:srgbClr val="A2FFAD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analisi!$Q$214:$R$214</c:f>
              <c:numCache>
                <c:formatCode>0.0000%</c:formatCode>
                <c:ptCount val="2"/>
                <c:pt idx="0">
                  <c:v>8.7719123009094596E-2</c:v>
                </c:pt>
                <c:pt idx="1">
                  <c:v>4.7583806575282002E-2</c:v>
                </c:pt>
              </c:numCache>
            </c:numRef>
          </c:val>
        </c:ser>
        <c:ser>
          <c:idx val="14"/>
          <c:order val="14"/>
          <c:tx>
            <c:strRef>
              <c:f>analisi!$P$215</c:f>
              <c:strCache>
                <c:ptCount val="1"/>
                <c:pt idx="0">
                  <c:v>Erysipelotrichaceae</c:v>
                </c:pt>
              </c:strCache>
            </c:strRef>
          </c:tx>
          <c:spPr>
            <a:solidFill>
              <a:srgbClr val="C9FF6A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analisi!$Q$215:$R$215</c:f>
              <c:numCache>
                <c:formatCode>0.0000%</c:formatCode>
                <c:ptCount val="2"/>
                <c:pt idx="0">
                  <c:v>1.1034111776562E-2</c:v>
                </c:pt>
                <c:pt idx="1">
                  <c:v>2.4850963958896698E-2</c:v>
                </c:pt>
              </c:numCache>
            </c:numRef>
          </c:val>
        </c:ser>
        <c:ser>
          <c:idx val="15"/>
          <c:order val="15"/>
          <c:tx>
            <c:strRef>
              <c:f>analisi!$P$216</c:f>
              <c:strCache>
                <c:ptCount val="1"/>
                <c:pt idx="0">
                  <c:v>Rhodospirillaceae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analisi!$Q$216:$R$216</c:f>
              <c:numCache>
                <c:formatCode>0.0000%</c:formatCode>
                <c:ptCount val="2"/>
                <c:pt idx="0">
                  <c:v>3.0399834864313999E-3</c:v>
                </c:pt>
                <c:pt idx="1">
                  <c:v>1.1694948439305E-3</c:v>
                </c:pt>
              </c:numCache>
            </c:numRef>
          </c:val>
        </c:ser>
        <c:ser>
          <c:idx val="16"/>
          <c:order val="16"/>
          <c:tx>
            <c:strRef>
              <c:f>analisi!$P$217</c:f>
              <c:strCache>
                <c:ptCount val="1"/>
                <c:pt idx="0">
                  <c:v>Alcaligenaceae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analisi!$Q$217:$R$217</c:f>
              <c:numCache>
                <c:formatCode>0.0000%</c:formatCode>
                <c:ptCount val="2"/>
                <c:pt idx="0">
                  <c:v>5.0671997601040002E-3</c:v>
                </c:pt>
                <c:pt idx="1">
                  <c:v>5.7426548612583301E-3</c:v>
                </c:pt>
              </c:numCache>
            </c:numRef>
          </c:val>
        </c:ser>
        <c:ser>
          <c:idx val="17"/>
          <c:order val="17"/>
          <c:tx>
            <c:strRef>
              <c:f>analisi!$P$218</c:f>
              <c:strCache>
                <c:ptCount val="1"/>
                <c:pt idx="0">
                  <c:v>Desulfovibrionaceae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analisi!$Q$218:$R$218</c:f>
              <c:numCache>
                <c:formatCode>0.0000%</c:formatCode>
                <c:ptCount val="2"/>
                <c:pt idx="0">
                  <c:v>5.0330749651160004E-3</c:v>
                </c:pt>
                <c:pt idx="1">
                  <c:v>3.5171771738641698E-3</c:v>
                </c:pt>
              </c:numCache>
            </c:numRef>
          </c:val>
        </c:ser>
        <c:ser>
          <c:idx val="18"/>
          <c:order val="18"/>
          <c:tx>
            <c:strRef>
              <c:f>analisi!$P$219</c:f>
              <c:strCache>
                <c:ptCount val="1"/>
                <c:pt idx="0">
                  <c:v>Enterobacteriaceae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analisi!$Q$219:$R$219</c:f>
              <c:numCache>
                <c:formatCode>0.0000%</c:formatCode>
                <c:ptCount val="2"/>
                <c:pt idx="0">
                  <c:v>0</c:v>
                </c:pt>
                <c:pt idx="1">
                  <c:v>1.22237776788883E-3</c:v>
                </c:pt>
              </c:numCache>
            </c:numRef>
          </c:val>
        </c:ser>
        <c:ser>
          <c:idx val="19"/>
          <c:order val="19"/>
          <c:tx>
            <c:strRef>
              <c:f>analisi!$P$220</c:f>
              <c:strCache>
                <c:ptCount val="1"/>
                <c:pt idx="0">
                  <c:v>Anaeroplasmataceae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analisi!$Q$220:$R$220</c:f>
              <c:numCache>
                <c:formatCode>0.0000%</c:formatCode>
                <c:ptCount val="2"/>
                <c:pt idx="0">
                  <c:v>4.8785344484199999E-4</c:v>
                </c:pt>
                <c:pt idx="1">
                  <c:v>2.0864990048073298E-3</c:v>
                </c:pt>
              </c:numCache>
            </c:numRef>
          </c:val>
        </c:ser>
        <c:ser>
          <c:idx val="20"/>
          <c:order val="20"/>
          <c:tx>
            <c:strRef>
              <c:f>analisi!$P$221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FFDA39"/>
            </a:solidFill>
          </c:spPr>
          <c:invertIfNegative val="0"/>
          <c:cat>
            <c:strRef>
              <c:f>analisi!$Q$200:$R$200</c:f>
              <c:strCache>
                <c:ptCount val="2"/>
                <c:pt idx="0">
                  <c:v>P90 ST</c:v>
                </c:pt>
                <c:pt idx="1">
                  <c:v>P90 EE</c:v>
                </c:pt>
              </c:strCache>
            </c:strRef>
          </c:cat>
          <c:val>
            <c:numRef>
              <c:f>analisi!$Q$221:$R$221</c:f>
              <c:numCache>
                <c:formatCode>0.0000%</c:formatCode>
                <c:ptCount val="2"/>
                <c:pt idx="0">
                  <c:v>1.2452340744518399E-2</c:v>
                </c:pt>
                <c:pt idx="1">
                  <c:v>4.0194880174324099E-2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2661120"/>
        <c:axId val="139082496"/>
      </c:barChart>
      <c:catAx>
        <c:axId val="14266112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9082496"/>
        <c:crosses val="autoZero"/>
        <c:auto val="1"/>
        <c:lblAlgn val="ctr"/>
        <c:lblOffset val="100"/>
        <c:noMultiLvlLbl val="0"/>
      </c:catAx>
      <c:valAx>
        <c:axId val="13908249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42661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81867288228096"/>
          <c:y val="4.5843377057983798E-3"/>
          <c:w val="0.398155500082016"/>
          <c:h val="0.9153604143852880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60172-544B-2344-8858-3D8D70B5699D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A9746-232E-E14C-ACD3-A9B37832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469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ward_system" TargetMode="External"/><Relationship Id="rId3" Type="http://schemas.openxmlformats.org/officeDocument/2006/relationships/hyperlink" Target="https://en.wikipedia.org/wiki/Sagittal_plane" TargetMode="External"/><Relationship Id="rId7" Type="http://schemas.openxmlformats.org/officeDocument/2006/relationships/hyperlink" Target="https://en.wikipedia.org/wiki/Dopamine_pathway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esocorticolimbic_projection" TargetMode="External"/><Relationship Id="rId5" Type="http://schemas.openxmlformats.org/officeDocument/2006/relationships/hyperlink" Target="https://en.wikipedia.org/wiki/Dopaminergic" TargetMode="External"/><Relationship Id="rId4" Type="http://schemas.openxmlformats.org/officeDocument/2006/relationships/hyperlink" Target="https://en.wikipedia.org/wiki/Midbrain" TargetMode="External"/><Relationship Id="rId9" Type="http://schemas.openxmlformats.org/officeDocument/2006/relationships/hyperlink" Target="https://en.wikipedia.org/wiki/Human_brain" TargetMode="Externa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opamine_pathway" TargetMode="External"/><Relationship Id="rId3" Type="http://schemas.openxmlformats.org/officeDocument/2006/relationships/hyperlink" Target="https://en.wikipedia.org/wiki/AMPA_receptor" TargetMode="External"/><Relationship Id="rId7" Type="http://schemas.openxmlformats.org/officeDocument/2006/relationships/hyperlink" Target="https://en.wikipedia.org/wiki/Mesocorticolimbic_projectio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Dopaminergic" TargetMode="External"/><Relationship Id="rId5" Type="http://schemas.openxmlformats.org/officeDocument/2006/relationships/hyperlink" Target="https://en.wikipedia.org/wiki/Midbrain" TargetMode="External"/><Relationship Id="rId10" Type="http://schemas.openxmlformats.org/officeDocument/2006/relationships/hyperlink" Target="https://en.wikipedia.org/wiki/Human_brain" TargetMode="External"/><Relationship Id="rId4" Type="http://schemas.openxmlformats.org/officeDocument/2006/relationships/hyperlink" Target="https://en.wikipedia.org/wiki/Sagittal_plane" TargetMode="External"/><Relationship Id="rId9" Type="http://schemas.openxmlformats.org/officeDocument/2006/relationships/hyperlink" Target="https://en.wikipedia.org/wiki/Reward_system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nrn1970#Glos2" TargetMode="External"/><Relationship Id="rId3" Type="http://schemas.openxmlformats.org/officeDocument/2006/relationships/hyperlink" Target="https://www.nature.com/articles/nrn1970#ref-CR27" TargetMode="External"/><Relationship Id="rId7" Type="http://schemas.openxmlformats.org/officeDocument/2006/relationships/hyperlink" Target="https://www.nature.com/articles/nrn1970#ref-CR37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ature.com/articles/nrn1970#ref-CR36" TargetMode="External"/><Relationship Id="rId5" Type="http://schemas.openxmlformats.org/officeDocument/2006/relationships/hyperlink" Target="https://www.nature.com/articles/nrn1970#ref-CR33" TargetMode="External"/><Relationship Id="rId4" Type="http://schemas.openxmlformats.org/officeDocument/2006/relationships/hyperlink" Target="https://www.nature.com/articles/nrn1970#Glos1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vedberg" TargetMode="External"/><Relationship Id="rId7" Type="http://schemas.openxmlformats.org/officeDocument/2006/relationships/hyperlink" Target="https://en.wikipedia.org/wiki/Ribosom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Prokaryotic" TargetMode="External"/><Relationship Id="rId5" Type="http://schemas.openxmlformats.org/officeDocument/2006/relationships/hyperlink" Target="https://en.wikipedia.org/wiki/30S" TargetMode="External"/><Relationship Id="rId4" Type="http://schemas.openxmlformats.org/officeDocument/2006/relationships/hyperlink" Target="https://en.wikipedia.org/wiki/RRNA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ucus" TargetMode="External"/><Relationship Id="rId3" Type="http://schemas.openxmlformats.org/officeDocument/2006/relationships/hyperlink" Target="https://en.wikipedia.org/wiki/Human_feces" TargetMode="External"/><Relationship Id="rId7" Type="http://schemas.openxmlformats.org/officeDocument/2006/relationships/hyperlink" Target="https://en.wikipedia.org/wiki/Lanugo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pithelial_cells" TargetMode="External"/><Relationship Id="rId5" Type="http://schemas.openxmlformats.org/officeDocument/2006/relationships/hyperlink" Target="https://en.wikipedia.org/wiki/Uterus" TargetMode="External"/><Relationship Id="rId10" Type="http://schemas.openxmlformats.org/officeDocument/2006/relationships/hyperlink" Target="https://en.wikipedia.org/wiki/Bile" TargetMode="External"/><Relationship Id="rId4" Type="http://schemas.openxmlformats.org/officeDocument/2006/relationships/hyperlink" Target="https://en.wikipedia.org/wiki/Infant" TargetMode="External"/><Relationship Id="rId9" Type="http://schemas.openxmlformats.org/officeDocument/2006/relationships/hyperlink" Target="https://en.wikipedia.org/wiki/Amniotic_fluid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744165X16300129?via=ihub#bib59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topics/medicine-and-dentistry/hydrocortisone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composizione e la funzione microbiotica differiscono a seconda delle diverse località, età, sesso, provenienza/tipo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umano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dieta dell'ospite [27].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381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butirrato è assorbito dalle cellule epiteliali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usato come fonte primaria di energia per queste cellule. Butirrato (e a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grado inferiore,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propionato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può bloccare l'istone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deacetylases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(HDAC)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regolare l'espressione genica. Tutti gli SCFA possono associarsi con affinità variabili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 recettori delle proteine ​​G nell'intestino e in altre cellule per regolare l'energia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metabolismo, omeostasi intestinale e risposte immunitarie. Acetato 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propionato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sono principalmente metabolizzati nel fegato, dove si trova il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propionato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usato come substrato per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gluconeogenesi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acetato è usato come energia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fonte e per sintesi di acidi grassi. GPR41 and GPR43,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enteroendocrine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674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bypass gastrico promuove una riduzione del peso sostenuta e riduce il rischio di diabete e malattie cardiovascolari per le persone obese. Questa conoscenza ha permesso di approfondire ulteriormente la relazione tra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obesità. Dopo un bypass gastrico, il diabete può risolversi prima che i pazienti inizino a perdere peso, suggerendo che questo tipo di intervento ha un effetto antidiabetico diretto. Non è chiaro come ciò avvenga, ma uno spostamento della composizione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fecale nell'uomo11,14 suggerisce che il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intestinale contribuisce al miglioramento del fenotipo metabolico dopo un bypass gastrico. Il microbo benefico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Faecalibacterium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prausnitzii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particolare, è meno abbondante nei pazienti obesi e diabetici, ma aumenta dopo l'intervento chirurgico11. I livelli di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prausnitzii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sono negativamente correlati con i marker infiammatori, indicando che il batterio può modulare l'infiammazione sistemica (comune al diabete e all'obesità) e contribuire al miglioramento del diabete. Inoltre, i topi privi di germi non sviluppano obesità indotta dalla dieta e il trattamento dei topi obesi con antibiotici riduce l'adiposità e l'infiammazione adiposa e migliora il metabolismo del glucosio, supportando ulteriormente i benefici di indurre uno spostamento nella composizione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424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sistema autonomo, con gli arti simpatici e parasimpatici, guida entrambi i segnali afferenti, derivanti dal lume e trasmessi attraverso le vie enteriche, spinali e vagali al sistema nervoso centrale, e segnali efferenti dal sistema nervoso centrale alla parete intestinale. L'asse HPA è considerato l'asse efferente di stress centrale che coordina le risposte adattative dell'organismo a fattori di stress di qualsiasi tipo [2]. Fa parte del sistema limbico, una zona cruciale del cervello principalmente coinvolta nella memoria e nelle risposte emotive. Lo stress ambientale e le citochine sistemiche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proinfiammatorie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elevate attivano questo sistema che, attraverso la secrezione del fattore di rilascio di corticotropina (CRF) dall'ipotalamo, stimola la secrezione dell'ormone adrenocorticotropico (ACTH) dalla ghiandola pituitaria che, a sua volta, porta a rilascio di cortisolo dalle ghiandole surrenali. Il cortisolo è un importante ormone dello stress che colpisce molti organi umani, incluso il cervello. Pertanto, entrambe le linee di comunicazione neurale e ormonale si combinano per consentire al cervello di influenzare le attività delle cellule effettrici funzionali intestinali, come le cellule immunitarie, le cellule epiteliali, i neuroni enterici, le cellule muscolari lisce, le cellule interstiziali di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Cajal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cellule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enterochromaffin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456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Nell'uomo, le prove più convincenti di un'interazione gastrointestinale tra microbo e cervello sono sorte più di 20 anni fa dall'osservazione del miglioramento spesso drammatico nei pazienti con encefalopatia epatica, dopo la somministrazione di antibiotici orali [5]. Nel frattempo, i dati emergenti supportano il ruolo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nell'influenzare l'ansia e i comportamenti depressivi [6,7] e, più recentemente, la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disbiosi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nell'autismo. In effetti, i pazienti autistici presentano alterazioni specifiche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base alla gravità della malattia [8,9].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049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tryptophan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precursor for </a:t>
            </a:r>
            <a:r>
              <a:rPr lang="it-IT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synthesis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indole, </a:t>
            </a:r>
            <a:r>
              <a:rPr lang="it-IT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serotonin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it-IT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melatonin</a:t>
            </a:r>
            <a:endParaRPr lang="it-IT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Indigenous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spore-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bacteria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from the mouse and human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promote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5-HT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biosynthesis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colonic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enterochromaffin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cells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supply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5-HT to the mucosa, lumen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circulating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platelets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793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Uno dei primi studi</a:t>
            </a:r>
            <a:r>
              <a:rPr lang="it-IT" baseline="0" dirty="0" smtClean="0"/>
              <a:t> a dimostrare gli effetti che un probiotico possa avere sul comportamento in modello murino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640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Insieme, questi studi forniscono credenza all'ipotesi intrigante che la modulazione attiva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intestinale, attraverso l'integrazione di probiotici, può avere effetti drastici sul comportamento, forse con potenziale effetto terapeutico.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153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maturazione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avviene in parallelo con il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neurosviluppo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hanno simili periodi critici di sviluppo (Figura 2) sensibili a stimoli/fattori/agenti provenienti dall’ambiente esterno. Di recente, l'asse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-intestino-cervello è emerso come un giocatore chiave in fasi dello sviluppo neurologico, indicando che la prima infanzia eventi durante la colonizzazione iniziale e lo sviluppo del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può determinare la salute generale e mentale nella vita successiva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[17,18]. È importante sottolineare che l'infanzia e l'adolescenza sono i periodi di cambiamento più dinamici in relazione al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sviluppo del cervello. Pertanto, interruzioni durante tali periodi critici di interazione dinamica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-ospite hanno il potenziale per alterare profondamente la segnalazione cerebrale, influire sulla salute per tutta la vita e aumentare il rischio di (o portare a) disturbi dello sviluppo neurologico.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72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Tuttavia</a:t>
            </a:r>
            <a:r>
              <a:rPr lang="it-IT" baseline="0" dirty="0" smtClean="0"/>
              <a:t> i modelli animali, permettendo esperimenti </a:t>
            </a:r>
            <a:r>
              <a:rPr lang="it-IT" baseline="0" dirty="0" err="1" smtClean="0"/>
              <a:t>piu’</a:t>
            </a:r>
            <a:r>
              <a:rPr lang="it-IT" baseline="0" dirty="0" smtClean="0"/>
              <a:t> controllati suggeriscono un possibile ruolo giocato dal </a:t>
            </a:r>
            <a:r>
              <a:rPr lang="it-IT" baseline="0" dirty="0" err="1" smtClean="0"/>
              <a:t>microbiota</a:t>
            </a:r>
            <a:r>
              <a:rPr lang="it-IT" baseline="0" dirty="0" smtClean="0"/>
              <a:t> nella modulazione di alcuni sintomi dell’ASD.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68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Dopo 2 anni, lo stesso gruppo di pazienti viene sottoposto a un </a:t>
            </a:r>
            <a:r>
              <a:rPr lang="it-IT" dirty="0" err="1" smtClean="0"/>
              <a:t>followup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che dimostra come gli effetti benefici</a:t>
            </a:r>
            <a:r>
              <a:rPr lang="it-IT" baseline="0" dirty="0" smtClean="0"/>
              <a:t> del </a:t>
            </a:r>
            <a:r>
              <a:rPr lang="it-IT" baseline="0" dirty="0" err="1" smtClean="0"/>
              <a:t>faecal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transplant</a:t>
            </a:r>
            <a:r>
              <a:rPr lang="it-IT" baseline="0" dirty="0" smtClean="0"/>
              <a:t> siano persistenti.</a:t>
            </a:r>
          </a:p>
          <a:p>
            <a:r>
              <a:rPr lang="it-IT" baseline="0" dirty="0" smtClean="0"/>
              <a:t>Ma </a:t>
            </a:r>
            <a:r>
              <a:rPr lang="it-IT" baseline="0" dirty="0" err="1" smtClean="0"/>
              <a:t>perche</a:t>
            </a:r>
            <a:r>
              <a:rPr lang="it-IT" baseline="0" dirty="0" smtClean="0"/>
              <a:t>’ si hanno dei miglioramenti? Quali potrebbero essere i meccanismi fisiologici che entrano in gioco durante la modulazione del </a:t>
            </a:r>
            <a:r>
              <a:rPr lang="it-IT" baseline="0" dirty="0" err="1" smtClean="0"/>
              <a:t>microbiota</a:t>
            </a:r>
            <a:r>
              <a:rPr lang="it-IT" baseline="0" dirty="0" smtClean="0"/>
              <a:t> nei pazienti autistici? Per rispondere a questa domanda ci vengono in aiuto gli studi preclinici.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84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maggior parte del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umano adulto vive nell'intestino. Solo nel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colon umano ha una densità cellulare microbica superiore a 1011 cellule / g di contenuto,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equivalente a 1–2 kg di peso corporeo.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 è noto che oltre 1.000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diverse specie colonizzano l'intestino umano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20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Costa-</a:t>
            </a:r>
            <a:r>
              <a:rPr lang="it-IT" dirty="0" err="1" smtClean="0"/>
              <a:t>mattioli</a:t>
            </a:r>
            <a:r>
              <a:rPr lang="it-IT" dirty="0" smtClean="0"/>
              <a:t> 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cell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E= </a:t>
            </a:r>
            <a:r>
              <a:rPr lang="it-IT" baseline="0" dirty="0" err="1" smtClean="0"/>
              <a:t>empty</a:t>
            </a:r>
            <a:r>
              <a:rPr lang="it-IT" baseline="0" dirty="0" smtClean="0"/>
              <a:t> mouse</a:t>
            </a:r>
          </a:p>
          <a:p>
            <a:r>
              <a:rPr lang="it-IT" baseline="0" dirty="0" smtClean="0"/>
              <a:t>M1 </a:t>
            </a:r>
            <a:r>
              <a:rPr lang="it-IT" baseline="0" dirty="0" err="1" smtClean="0"/>
              <a:t>Familiar</a:t>
            </a:r>
            <a:r>
              <a:rPr lang="it-IT" baseline="0" dirty="0" smtClean="0"/>
              <a:t> mouse</a:t>
            </a:r>
          </a:p>
          <a:p>
            <a:r>
              <a:rPr lang="it-IT" baseline="0" dirty="0" smtClean="0"/>
              <a:t>M2 Strange mouse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273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sono prove crescenti che l'ossitocina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neuropeptide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modula numerosi aspetti del comportamento sociale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Donaldson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Young, 2008) ed è implicata nell'ASD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2008,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al., 2005). L.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reuteri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che ha salvato comportamenti sociali nei topi MHFD (Figure 4B, 4C e 4E), è stato segnalato per aumentare i livelli di ossitocina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ventral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tegmental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VTA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(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tegmentum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Latin for </a:t>
            </a:r>
            <a:r>
              <a:rPr lang="it-IT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covering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ventral</a:t>
            </a:r>
            <a:r>
              <a:rPr lang="it-IT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tegmental</a:t>
            </a:r>
            <a:r>
              <a:rPr lang="it-IT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 of </a:t>
            </a:r>
            <a:r>
              <a:rPr lang="it-IT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Tsai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it-IT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[1]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simply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ventral</a:t>
            </a:r>
            <a:r>
              <a:rPr lang="it-IT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tegmentum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neurons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located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close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midline on the floor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midbrain. The VTA is the origin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dopaminergic cell bodies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mesocorticolimbic dopamine system and other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dopamine pathways; it is widely implicated in the drug and natural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reward circuitry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brain.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448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l'interazione sociale induce un aumento duraturo dell'attività del sistema di ricompensa dopaminergica della MRD, ma non della progenie MHFD.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LTP: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L’applicazione di una breve scarica di stimoli ad alta frequenza (Tetano) determina un aumento dell’ampiezza dei potenziali post- sinaptici eccitatori nei neuroni bersaglio.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CaMKII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PKC use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phosphorylation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carry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major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underlying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E-LTP. First,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importantly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phosphorylate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AMPA receptors to increase their activity.</a:t>
            </a:r>
            <a:r>
              <a:rPr lang="it-IT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[18]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Second, they mediate or modulate the insertion of additional AMPA receptors into the postsynaptic </a:t>
            </a:r>
            <a:r>
              <a:rPr lang="it-IT" sz="12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membrane.</a:t>
            </a: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AMPA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receptors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synapse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future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excitatory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stimuli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generate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postsynaptic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ventral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tegmental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VTA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(</a:t>
            </a:r>
            <a:r>
              <a:rPr lang="it-IT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tegmentum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Latin for </a:t>
            </a:r>
            <a:r>
              <a:rPr lang="it-IT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covering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known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ventral</a:t>
            </a:r>
            <a:r>
              <a:rPr lang="it-IT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tegmental</a:t>
            </a:r>
            <a:r>
              <a:rPr lang="it-IT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 of </a:t>
            </a:r>
            <a:r>
              <a:rPr lang="it-IT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Tsai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it-IT" sz="1200" b="0" i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[1]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simply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ventral</a:t>
            </a:r>
            <a:r>
              <a:rPr lang="it-IT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tegmentum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neurons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located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close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midline on the floor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midbrain. The VTA is the origin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dopaminergic cell bodies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mesocorticolimbic dopamine system and other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dopamine pathways; it is widely implicated in the drug and natural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reward circuitry of the </a:t>
            </a:r>
            <a:r>
              <a:rPr lang="it-IT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brain. </a:t>
            </a: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82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Trattamento</a:t>
            </a:r>
            <a:r>
              <a:rPr lang="it-IT" baseline="0" dirty="0" smtClean="0"/>
              <a:t> con </a:t>
            </a:r>
            <a:r>
              <a:rPr lang="it-IT" baseline="0" dirty="0" err="1" smtClean="0"/>
              <a:t>Reuteri</a:t>
            </a:r>
            <a:r>
              <a:rPr lang="it-IT" baseline="0" dirty="0" smtClean="0"/>
              <a:t> per fare il rescue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5934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Costa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mattioli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Neuron</a:t>
            </a:r>
            <a:r>
              <a:rPr lang="it-IT" baseline="0" dirty="0" smtClean="0"/>
              <a:t> 2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929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Sappiamo</a:t>
            </a:r>
            <a:r>
              <a:rPr lang="it-IT" baseline="0" dirty="0" smtClean="0"/>
              <a:t> che l’EE modula la </a:t>
            </a:r>
            <a:r>
              <a:rPr lang="it-IT" baseline="0" dirty="0" err="1" smtClean="0"/>
              <a:t>plasticita’</a:t>
            </a:r>
            <a:r>
              <a:rPr lang="it-IT" baseline="0" dirty="0" smtClean="0"/>
              <a:t> e lo sviluppo del sistema nervoso centrale, incluso il sistema visivo…</a:t>
            </a:r>
          </a:p>
          <a:p>
            <a:r>
              <a:rPr lang="it-IT" baseline="0" dirty="0" smtClean="0"/>
              <a:t>Non sappiamo molto riguardo ai possibili mediatori….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enrichment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altered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cortical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weight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thickness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various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enrichment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dendritic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branching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dendritic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synapses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some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neuronal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populations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enrichment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hippocampal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neurogenesis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neurogenesis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be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mediated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involving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vascular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endothelial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(VEGF)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27, and the recruitment of T cells and the activation of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microglia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Enrichment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neurotrophins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brain-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derived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neurotrophic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(BDNF)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nerve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growth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(NGF),</a:t>
            </a: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Enrichment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synaptic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presynaptic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vesicle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synaptophysin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postsynaptic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density-95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(PSD-95) (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33–35), consistent with enrichment-induced enhancement of experience-dependent synaptogenesis. Furthermore, enrichment induces alterations in the expression of NMDA (</a:t>
            </a:r>
            <a:r>
              <a:rPr lang="it-IT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N</a:t>
            </a:r>
            <a:r>
              <a:rPr lang="it-IT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-methyl-D-aspartate) and AMPA (α-amino-3-hydroxy-5-methyl-4-isoxazole propionic acid) receptor subunits, which are integral for glutamatergic signalling</a:t>
            </a:r>
            <a:r>
              <a:rPr lang="it-IT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36,</a:t>
            </a:r>
            <a:r>
              <a:rPr lang="it-IT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37, consistent with evidence that enrichment results in increased synaptic strength, including specific forms of synaptic plasticity such as </a:t>
            </a:r>
            <a:r>
              <a:rPr lang="it-IT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long-term potentiation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B10EE-A5D0-1C44-B94B-08D39122EAC0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088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B10EE-A5D0-1C44-B94B-08D39122EAC0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06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B10EE-A5D0-1C44-B94B-08D39122EAC0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949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B10EE-A5D0-1C44-B94B-08D39122EAC0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0307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B10EE-A5D0-1C44-B94B-08D39122EAC0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5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 ribosomal RNA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(or 16S 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rRNA) is the component of the 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30S small subunit of a 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prokaryotic 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ribosome</a:t>
            </a:r>
            <a:endParaRPr lang="it-IT" dirty="0" smtClean="0"/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richness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intended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diversity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status: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analisi delle componenti principali</a:t>
            </a:r>
            <a:r>
              <a:rPr lang="it-IT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(PCA)</a:t>
            </a:r>
            <a:r>
              <a:rPr lang="it-IT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 una tecnica per la semplificazione dei dati. Lo scopo della tecnica è quello di ridurre il numero più o meno elevato di variabili che descrivono un insieme di dati a un numero minore di variabili latenti, limitando il più possibile la perdita di informazioni.</a:t>
            </a:r>
            <a:r>
              <a:rPr lang="it-IT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[1]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Phylum,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family,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genus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species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459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B10EE-A5D0-1C44-B94B-08D39122EAC0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839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Malnourished</a:t>
            </a:r>
            <a:r>
              <a:rPr lang="it-IT" dirty="0" smtClean="0"/>
              <a:t> </a:t>
            </a:r>
            <a:r>
              <a:rPr lang="it-IT" dirty="0" err="1" smtClean="0"/>
              <a:t>kids</a:t>
            </a:r>
            <a:r>
              <a:rPr lang="it-IT" dirty="0" smtClean="0"/>
              <a:t> Gordon 1 e 2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760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Malnourished</a:t>
            </a:r>
            <a:r>
              <a:rPr lang="it-IT" dirty="0" smtClean="0"/>
              <a:t> </a:t>
            </a:r>
            <a:r>
              <a:rPr lang="it-IT" dirty="0" err="1" smtClean="0"/>
              <a:t>kids</a:t>
            </a:r>
            <a:r>
              <a:rPr lang="it-IT" dirty="0" smtClean="0"/>
              <a:t> Gordon 1 e 2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3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Disbiosi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Perdita di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taxa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importanti, perdita di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diversita’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shift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nella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capacita’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metabolica e sviluppo di patogeni.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84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Meconium</a:t>
            </a:r>
            <a:r>
              <a:rPr lang="it-IT" dirty="0" smtClean="0"/>
              <a:t>: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earliest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stool of a mammalian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infant. Unlike later feces, meconium is composed of materials ingested during the time the infant spends in the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uterus: intestinal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epithelial cells,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lanugo,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mucus,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9"/>
              </a:rPr>
              <a:t>amniotic fluid,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10"/>
              </a:rPr>
              <a:t>bile and water.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67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composizione del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microbioma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infantile può essere modificata da diversi fattori .... Modalità di somministrazione, tipo di alimentazione, stress materno, uso perinatale 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periconcezionale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antibiotici.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Evidenze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epidemiologiche hanno connesso antibiotici, cambiamenti nel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gut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patologia, in particolare: infezioni, allergie disordini autoimmuni,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obesita’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it-IT" dirty="0" err="1" smtClean="0"/>
              <a:t>altered</a:t>
            </a:r>
            <a:r>
              <a:rPr lang="it-IT" dirty="0" smtClean="0"/>
              <a:t> </a:t>
            </a:r>
            <a:r>
              <a:rPr lang="it-IT" dirty="0" err="1" smtClean="0"/>
              <a:t>bacterial</a:t>
            </a:r>
            <a:r>
              <a:rPr lang="it-IT" dirty="0" smtClean="0"/>
              <a:t> </a:t>
            </a:r>
            <a:r>
              <a:rPr lang="it-IT" dirty="0" err="1" smtClean="0"/>
              <a:t>colonization</a:t>
            </a:r>
            <a:r>
              <a:rPr lang="it-IT" dirty="0" smtClean="0"/>
              <a:t> of the </a:t>
            </a:r>
            <a:r>
              <a:rPr lang="it-IT" dirty="0" err="1" smtClean="0"/>
              <a:t>gut</a:t>
            </a:r>
            <a:r>
              <a:rPr lang="it-IT" dirty="0" smtClean="0"/>
              <a:t> in </a:t>
            </a:r>
            <a:r>
              <a:rPr lang="it-IT" dirty="0" err="1" smtClean="0"/>
              <a:t>infant</a:t>
            </a:r>
            <a:r>
              <a:rPr lang="it-IT" dirty="0" smtClean="0"/>
              <a:t> </a:t>
            </a:r>
            <a:r>
              <a:rPr lang="it-IT" dirty="0" err="1" smtClean="0"/>
              <a:t>monkeys</a:t>
            </a:r>
            <a:r>
              <a:rPr lang="it-IT" dirty="0" smtClean="0"/>
              <a:t> </a:t>
            </a:r>
            <a:r>
              <a:rPr lang="it-IT" dirty="0" smtClean="0">
                <a:hlinkClick r:id="rId3"/>
              </a:rPr>
              <a:t>[59]</a:t>
            </a:r>
            <a:r>
              <a:rPr lang="it-IT" dirty="0" smtClean="0"/>
              <a:t>. </a:t>
            </a:r>
            <a:r>
              <a:rPr lang="it-IT" dirty="0" err="1" smtClean="0"/>
              <a:t>Infants</a:t>
            </a:r>
            <a:r>
              <a:rPr lang="it-IT" dirty="0" smtClean="0"/>
              <a:t> of </a:t>
            </a:r>
            <a:r>
              <a:rPr lang="it-IT" dirty="0" err="1" smtClean="0"/>
              <a:t>stressed</a:t>
            </a:r>
            <a:r>
              <a:rPr lang="it-IT" dirty="0" smtClean="0"/>
              <a:t> </a:t>
            </a:r>
            <a:r>
              <a:rPr lang="it-IT" dirty="0" err="1" smtClean="0"/>
              <a:t>mothers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</a:t>
            </a:r>
            <a:r>
              <a:rPr lang="it-IT" dirty="0" err="1" smtClean="0"/>
              <a:t>lower</a:t>
            </a:r>
            <a:r>
              <a:rPr lang="it-IT" dirty="0" smtClean="0"/>
              <a:t> </a:t>
            </a:r>
            <a:r>
              <a:rPr lang="it-IT" dirty="0" err="1" smtClean="0"/>
              <a:t>levels</a:t>
            </a:r>
            <a:r>
              <a:rPr lang="it-IT" dirty="0" smtClean="0"/>
              <a:t> of </a:t>
            </a:r>
            <a:r>
              <a:rPr lang="it-IT" dirty="0" err="1" smtClean="0"/>
              <a:t>bifidobacteria</a:t>
            </a:r>
            <a:r>
              <a:rPr lang="it-IT" dirty="0" smtClean="0"/>
              <a:t> and lactobacilli </a:t>
            </a:r>
            <a:r>
              <a:rPr lang="it-IT" dirty="0" err="1" smtClean="0"/>
              <a:t>compared</a:t>
            </a:r>
            <a:r>
              <a:rPr lang="it-IT" dirty="0" smtClean="0"/>
              <a:t> to the control non-</a:t>
            </a:r>
            <a:r>
              <a:rPr lang="it-IT" dirty="0" err="1" smtClean="0"/>
              <a:t>stressed</a:t>
            </a:r>
            <a:r>
              <a:rPr lang="it-IT" dirty="0" smtClean="0"/>
              <a:t> </a:t>
            </a:r>
            <a:r>
              <a:rPr lang="it-IT" dirty="0" err="1" smtClean="0"/>
              <a:t>group</a:t>
            </a:r>
            <a:r>
              <a:rPr lang="it-IT" dirty="0" smtClean="0"/>
              <a:t>. A </a:t>
            </a:r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from The Netherlands </a:t>
            </a:r>
            <a:r>
              <a:rPr lang="it-IT" dirty="0" err="1" smtClean="0"/>
              <a:t>showed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maternal</a:t>
            </a:r>
            <a:r>
              <a:rPr lang="it-IT" dirty="0" smtClean="0"/>
              <a:t> stress </a:t>
            </a:r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pregnancy</a:t>
            </a:r>
            <a:r>
              <a:rPr lang="it-IT" dirty="0" smtClean="0"/>
              <a:t> (i.e. </a:t>
            </a:r>
            <a:r>
              <a:rPr lang="it-IT" dirty="0" err="1" smtClean="0"/>
              <a:t>either</a:t>
            </a:r>
            <a:r>
              <a:rPr lang="it-IT" dirty="0" smtClean="0"/>
              <a:t> </a:t>
            </a:r>
            <a:r>
              <a:rPr lang="it-IT" dirty="0" err="1" smtClean="0"/>
              <a:t>reported</a:t>
            </a:r>
            <a:r>
              <a:rPr lang="it-IT" dirty="0" smtClean="0"/>
              <a:t> stress or </a:t>
            </a:r>
            <a:r>
              <a:rPr lang="it-IT" dirty="0" err="1" smtClean="0"/>
              <a:t>elevated</a:t>
            </a:r>
            <a:r>
              <a:rPr lang="it-IT" dirty="0" smtClean="0"/>
              <a:t> </a:t>
            </a:r>
            <a:r>
              <a:rPr lang="it-IT" dirty="0" err="1" smtClean="0"/>
              <a:t>basal</a:t>
            </a:r>
            <a:r>
              <a:rPr lang="it-IT" dirty="0" smtClean="0"/>
              <a:t> </a:t>
            </a:r>
            <a:r>
              <a:rPr lang="it-IT" dirty="0" smtClean="0">
                <a:hlinkClick r:id="rId4" tooltip="Learn more about Hydrocortisone from ScienceDirect's AI-generated Topic Pages"/>
              </a:rPr>
              <a:t>cortisol</a:t>
            </a:r>
            <a:r>
              <a:rPr lang="it-IT" dirty="0" smtClean="0"/>
              <a:t> </a:t>
            </a:r>
            <a:r>
              <a:rPr lang="it-IT" dirty="0" err="1" smtClean="0"/>
              <a:t>concentrations</a:t>
            </a:r>
            <a:r>
              <a:rPr lang="it-IT" dirty="0" smtClean="0"/>
              <a:t>, or </a:t>
            </a:r>
            <a:r>
              <a:rPr lang="it-IT" dirty="0" err="1" smtClean="0"/>
              <a:t>both</a:t>
            </a:r>
            <a:r>
              <a:rPr lang="it-IT" dirty="0" smtClean="0"/>
              <a:t>)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associated</a:t>
            </a:r>
            <a:r>
              <a:rPr lang="it-IT" dirty="0" smtClean="0"/>
              <a:t> with a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gut</a:t>
            </a:r>
            <a:r>
              <a:rPr lang="it-IT" dirty="0" smtClean="0"/>
              <a:t> </a:t>
            </a:r>
            <a:r>
              <a:rPr lang="it-IT" dirty="0" err="1" smtClean="0"/>
              <a:t>microbiota</a:t>
            </a:r>
            <a:r>
              <a:rPr lang="it-IT" dirty="0" smtClean="0"/>
              <a:t> of the </a:t>
            </a:r>
            <a:r>
              <a:rPr lang="it-IT" dirty="0" err="1" smtClean="0"/>
              <a:t>infants</a:t>
            </a:r>
            <a:r>
              <a:rPr lang="it-IT" dirty="0" smtClean="0"/>
              <a:t> </a:t>
            </a: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6C41D-D30F-204B-A8EE-58BFD9CB7C2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847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Composizione del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intestinale nell'uomo per tutta la vita. In condizioni sane, la diversità e la ricchezza microbica aumentano con l'età e raggiungono la loro massima complessità durante l'età adulta. Nonostante le variazioni inter e intra individuali, il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microbioma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intestinale è praticamente stabile negli adulti sani. Negli anziani, come nei neonati, il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microbioma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intestinale è più instabile e presenta anche una minore diversità rispetto agli adulti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90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60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Questa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relazione reciprocamente vantaggiosa tra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l'host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 il suo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microbiota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residente si traduce in produzione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 metaboliti da microbi che contribuiscono alla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idoneità evolutiva dell'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ospite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differenze nelle attività metaboliche del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microbioma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intestinale sono incluse nella variazione dell'estrazione calorica da sostanze alimentari ingerite, alla conservazione delle calorie nel tessuto adiposo e alla disponibilità di energia per la proliferazione microbica. Tali differenze nel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microbioma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intestinale sono anche responsabili della variazione della capacità della persona di raccolta di energia, il che può spiegare aspetti dell'obesità. Le differenze nella composizione microbica intestinale e nella sua efficienza metabolica possono essere responsabili della predisposizione di un individuo a disturbi metabolici come l'obesità e il diabete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A9746-232E-E14C-ACD3-A9B3783271D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63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89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16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28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41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57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527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31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08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99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88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91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4535B-9EE4-AF4F-BD79-D0B94AF07FEF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F4F55-E733-9440-82CB-6724FA1612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06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paola.tognini@sns.i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aola.tognini@unjpi.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gut microbiota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781" y="0"/>
            <a:ext cx="10303436" cy="688398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73082" y="2156681"/>
            <a:ext cx="56844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Il </a:t>
            </a:r>
            <a:r>
              <a:rPr lang="it-IT" sz="3600" b="1" dirty="0" err="1">
                <a:solidFill>
                  <a:srgbClr val="0000FF"/>
                </a:solidFill>
              </a:rPr>
              <a:t>m</a:t>
            </a:r>
            <a:r>
              <a:rPr lang="it-IT" sz="3600" b="1" dirty="0" err="1" smtClean="0">
                <a:solidFill>
                  <a:srgbClr val="0000FF"/>
                </a:solidFill>
              </a:rPr>
              <a:t>icrobiota</a:t>
            </a:r>
            <a:r>
              <a:rPr lang="it-IT" sz="3600" b="1" dirty="0" smtClean="0">
                <a:solidFill>
                  <a:srgbClr val="0000FF"/>
                </a:solidFill>
              </a:rPr>
              <a:t> intestinale e la sua  influenza </a:t>
            </a:r>
          </a:p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sulla fisiologia dell’ospite </a:t>
            </a:r>
            <a:endParaRPr lang="it-IT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2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95364" y="553987"/>
            <a:ext cx="5684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Principali funzioni del </a:t>
            </a:r>
            <a:r>
              <a:rPr lang="it-IT" sz="36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3600" b="1" dirty="0" smtClean="0">
                <a:solidFill>
                  <a:srgbClr val="0000FF"/>
                </a:solidFill>
              </a:rPr>
              <a:t> intestinale: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314683" y="2488962"/>
            <a:ext cx="6522234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Interazione ospite-</a:t>
            </a:r>
            <a:r>
              <a:rPr lang="it-IT" dirty="0" err="1" smtClean="0"/>
              <a:t>microbiota</a:t>
            </a:r>
            <a:r>
              <a:rPr lang="it-IT" dirty="0" smtClean="0"/>
              <a:t> e sviluppo e mantenimento delle funzioni del sistema immunitario;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Mantenimento dell'integrità della barriera intestinale;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Funzioni metaboliche;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i="1" dirty="0" err="1" smtClean="0">
                <a:solidFill>
                  <a:srgbClr val="FF0000"/>
                </a:solidFill>
              </a:rPr>
              <a:t>Gut</a:t>
            </a:r>
            <a:r>
              <a:rPr lang="it-IT" i="1" dirty="0" smtClean="0">
                <a:solidFill>
                  <a:srgbClr val="FF0000"/>
                </a:solidFill>
              </a:rPr>
              <a:t>-</a:t>
            </a:r>
            <a:r>
              <a:rPr lang="it-IT" i="1" dirty="0" err="1" smtClean="0">
                <a:solidFill>
                  <a:srgbClr val="FF0000"/>
                </a:solidFill>
              </a:rPr>
              <a:t>microbiota</a:t>
            </a:r>
            <a:r>
              <a:rPr lang="it-IT" i="1" dirty="0" smtClean="0">
                <a:solidFill>
                  <a:srgbClr val="FF0000"/>
                </a:solidFill>
              </a:rPr>
              <a:t>-brain </a:t>
            </a:r>
            <a:r>
              <a:rPr lang="it-IT" i="1" dirty="0" err="1" smtClean="0">
                <a:solidFill>
                  <a:srgbClr val="FF0000"/>
                </a:solidFill>
              </a:rPr>
              <a:t>axis</a:t>
            </a:r>
            <a:r>
              <a:rPr lang="it-IT" i="1" dirty="0" smtClean="0">
                <a:solidFill>
                  <a:srgbClr val="FF0000"/>
                </a:solidFill>
              </a:rPr>
              <a:t> e influenze sulla fisiologia neuronale e sul comportamento.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04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54657" y="401590"/>
            <a:ext cx="6448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Principali funzioni metaboliche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65198" y="1355638"/>
            <a:ext cx="71966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Prove recenti suggeriscono che il </a:t>
            </a:r>
            <a:r>
              <a:rPr lang="it-IT" dirty="0" err="1"/>
              <a:t>microbiota</a:t>
            </a:r>
            <a:r>
              <a:rPr lang="it-IT" dirty="0"/>
              <a:t> intestinale </a:t>
            </a:r>
            <a:r>
              <a:rPr lang="it-IT" dirty="0" smtClean="0"/>
              <a:t>influenzi l'assorbimento dei </a:t>
            </a:r>
            <a:r>
              <a:rPr lang="it-IT" dirty="0"/>
              <a:t>nutrienti, </a:t>
            </a:r>
            <a:r>
              <a:rPr lang="it-IT" dirty="0" smtClean="0"/>
              <a:t>l’estrazione delle componenti energetiche dai nutrienti stessi e diverse </a:t>
            </a:r>
            <a:r>
              <a:rPr lang="it-IT" dirty="0"/>
              <a:t>di vie metaboliche </a:t>
            </a:r>
            <a:r>
              <a:rPr lang="it-IT" dirty="0" smtClean="0"/>
              <a:t>dell'ospite.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117600" y="2895592"/>
            <a:ext cx="7264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Importanti funzioni metaboliche del </a:t>
            </a:r>
            <a:r>
              <a:rPr lang="it-IT" dirty="0" err="1"/>
              <a:t>microbioma</a:t>
            </a:r>
            <a:r>
              <a:rPr lang="it-IT" dirty="0"/>
              <a:t> intestinale </a:t>
            </a:r>
            <a:r>
              <a:rPr lang="it-IT" dirty="0" smtClean="0"/>
              <a:t>sono:</a:t>
            </a:r>
          </a:p>
          <a:p>
            <a:pPr algn="ctr"/>
            <a:endParaRPr lang="it-IT" dirty="0" smtClean="0"/>
          </a:p>
          <a:p>
            <a:pPr marL="285750" indent="-285750" algn="ctr">
              <a:buFont typeface="Wingdings" charset="2"/>
              <a:buChar char="ü"/>
            </a:pPr>
            <a:r>
              <a:rPr lang="it-IT" dirty="0"/>
              <a:t>il catabolismo delle tossine </a:t>
            </a:r>
            <a:r>
              <a:rPr lang="it-IT" dirty="0" smtClean="0"/>
              <a:t>alimentari,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it-IT" dirty="0" smtClean="0"/>
              <a:t>Il catabolismo delle </a:t>
            </a:r>
            <a:r>
              <a:rPr lang="it-IT" dirty="0"/>
              <a:t>sostanze cancerogene, </a:t>
            </a:r>
            <a:endParaRPr lang="it-IT" dirty="0" smtClean="0"/>
          </a:p>
          <a:p>
            <a:pPr marL="285750" indent="-285750" algn="ctr">
              <a:buFont typeface="Wingdings" charset="2"/>
              <a:buChar char="ü"/>
            </a:pPr>
            <a:r>
              <a:rPr lang="it-IT" dirty="0" smtClean="0"/>
              <a:t>la </a:t>
            </a:r>
            <a:r>
              <a:rPr lang="it-IT" dirty="0"/>
              <a:t>sintesi di </a:t>
            </a:r>
            <a:r>
              <a:rPr lang="it-IT" dirty="0" smtClean="0"/>
              <a:t>micronutrienti (vitamine), 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it-IT" dirty="0" smtClean="0"/>
              <a:t>la </a:t>
            </a:r>
            <a:r>
              <a:rPr lang="it-IT" dirty="0"/>
              <a:t>fermentazione di sostanze alimentari non </a:t>
            </a:r>
            <a:r>
              <a:rPr lang="it-IT" dirty="0" smtClean="0"/>
              <a:t>digeribili;</a:t>
            </a:r>
            <a:endParaRPr lang="it-IT" dirty="0"/>
          </a:p>
          <a:p>
            <a:pPr marL="285750" indent="-285750" algn="ctr">
              <a:buFont typeface="Wingdings" charset="2"/>
              <a:buChar char="ü"/>
            </a:pPr>
            <a:r>
              <a:rPr lang="it-IT" dirty="0" smtClean="0"/>
              <a:t>l'assistenza </a:t>
            </a:r>
            <a:r>
              <a:rPr lang="it-IT" dirty="0"/>
              <a:t>nell'assorbimento di elettroliti e minerali.</a:t>
            </a:r>
          </a:p>
        </p:txBody>
      </p:sp>
    </p:spTree>
    <p:extLst>
      <p:ext uri="{BB962C8B-B14F-4D97-AF65-F5344CB8AC3E}">
        <p14:creationId xmlns:p14="http://schemas.microsoft.com/office/powerpoint/2010/main" val="13890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4800" y="296979"/>
            <a:ext cx="851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Prodotti derivati da carboidrati</a:t>
            </a:r>
            <a:endParaRPr lang="it-IT" sz="3600" b="1" dirty="0">
              <a:solidFill>
                <a:srgbClr val="0000FF"/>
              </a:solidFill>
            </a:endParaRPr>
          </a:p>
        </p:txBody>
      </p:sp>
      <p:pic>
        <p:nvPicPr>
          <p:cNvPr id="5" name="Immagine 4" descr="Screen Shot 2019-11-02 at 12.27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925" y="2149019"/>
            <a:ext cx="5308600" cy="36421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32933" y="1083738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SCFA= short </a:t>
            </a:r>
            <a:r>
              <a:rPr lang="it-IT" dirty="0" err="1" smtClean="0"/>
              <a:t>chain</a:t>
            </a:r>
            <a:r>
              <a:rPr lang="it-IT" dirty="0"/>
              <a:t> </a:t>
            </a:r>
            <a:r>
              <a:rPr lang="it-IT" dirty="0" err="1" smtClean="0"/>
              <a:t>fatty</a:t>
            </a:r>
            <a:r>
              <a:rPr lang="it-IT" dirty="0" smtClean="0"/>
              <a:t> </a:t>
            </a:r>
            <a:r>
              <a:rPr lang="it-IT" dirty="0" err="1" smtClean="0"/>
              <a:t>acids</a:t>
            </a:r>
            <a:r>
              <a:rPr lang="it-IT" dirty="0"/>
              <a:t>:</a:t>
            </a:r>
            <a:r>
              <a:rPr lang="it-IT" dirty="0" smtClean="0"/>
              <a:t> </a:t>
            </a:r>
            <a:r>
              <a:rPr lang="it-IT" dirty="0"/>
              <a:t>b</a:t>
            </a:r>
            <a:r>
              <a:rPr lang="it-IT" dirty="0" smtClean="0"/>
              <a:t>utirrato, </a:t>
            </a:r>
            <a:r>
              <a:rPr lang="it-IT" dirty="0" err="1" smtClean="0"/>
              <a:t>proprionato</a:t>
            </a:r>
            <a:r>
              <a:rPr lang="it-IT" dirty="0" smtClean="0"/>
              <a:t>, acetato.</a:t>
            </a:r>
          </a:p>
          <a:p>
            <a:r>
              <a:rPr lang="it-IT" dirty="0" smtClean="0"/>
              <a:t>Sono il principale prodotto derivante dalla fermentazione delle fibre alimentari.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230525" y="2752120"/>
            <a:ext cx="16510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Tutti </a:t>
            </a:r>
            <a:r>
              <a:rPr lang="it-IT" sz="1600" dirty="0"/>
              <a:t>gli SCFA possono associarsi con affinità </a:t>
            </a:r>
            <a:r>
              <a:rPr lang="it-IT" sz="1600" dirty="0" smtClean="0"/>
              <a:t>variabili ai </a:t>
            </a:r>
            <a:r>
              <a:rPr lang="it-IT" sz="1600" dirty="0"/>
              <a:t>recettori delle proteine ​​G nell'intestino e in altre </a:t>
            </a:r>
            <a:r>
              <a:rPr lang="it-IT" sz="1600" dirty="0" smtClean="0"/>
              <a:t>cellule.</a:t>
            </a:r>
            <a:endParaRPr lang="it-IT" sz="1600" dirty="0"/>
          </a:p>
        </p:txBody>
      </p:sp>
      <p:sp>
        <p:nvSpPr>
          <p:cNvPr id="8" name="Rettangolo 7"/>
          <p:cNvSpPr/>
          <p:nvPr/>
        </p:nvSpPr>
        <p:spPr>
          <a:xfrm>
            <a:off x="177791" y="2953428"/>
            <a:ext cx="1761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Il butirrato è assorbito dalle cellule epiteliali e usato come fonte primaria di energia</a:t>
            </a:r>
            <a:endParaRPr lang="it-IT" sz="1600" dirty="0"/>
          </a:p>
        </p:txBody>
      </p:sp>
      <p:sp>
        <p:nvSpPr>
          <p:cNvPr id="9" name="Rettangolo 8"/>
          <p:cNvSpPr/>
          <p:nvPr/>
        </p:nvSpPr>
        <p:spPr>
          <a:xfrm>
            <a:off x="6519336" y="5141290"/>
            <a:ext cx="21166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Butirrato (e a in grado inferiore, </a:t>
            </a:r>
            <a:r>
              <a:rPr lang="it-IT" sz="1600" dirty="0" err="1" smtClean="0"/>
              <a:t>propionato</a:t>
            </a:r>
            <a:r>
              <a:rPr lang="it-IT" sz="1600" dirty="0" smtClean="0"/>
              <a:t>) può </a:t>
            </a:r>
            <a:r>
              <a:rPr lang="it-IT" sz="1600" dirty="0" err="1" smtClean="0"/>
              <a:t>inbire</a:t>
            </a:r>
            <a:r>
              <a:rPr lang="it-IT" sz="1600" dirty="0" smtClean="0"/>
              <a:t> l'istone </a:t>
            </a:r>
            <a:r>
              <a:rPr lang="it-IT" sz="1600" dirty="0" err="1" smtClean="0"/>
              <a:t>deacetylases</a:t>
            </a:r>
            <a:r>
              <a:rPr lang="it-IT" sz="1600" dirty="0" smtClean="0"/>
              <a:t> (HDAC)</a:t>
            </a:r>
            <a:endParaRPr lang="it-IT" sz="1600" dirty="0"/>
          </a:p>
        </p:txBody>
      </p:sp>
      <p:sp>
        <p:nvSpPr>
          <p:cNvPr id="10" name="Rettangolo 9"/>
          <p:cNvSpPr/>
          <p:nvPr/>
        </p:nvSpPr>
        <p:spPr>
          <a:xfrm>
            <a:off x="254001" y="5662251"/>
            <a:ext cx="5723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Acetato e </a:t>
            </a:r>
            <a:r>
              <a:rPr lang="it-IT" sz="1600" dirty="0" err="1" smtClean="0"/>
              <a:t>propionato</a:t>
            </a:r>
            <a:r>
              <a:rPr lang="it-IT" sz="1600" dirty="0" smtClean="0"/>
              <a:t> sono principalmente metabolizzati nel fegato, dove il </a:t>
            </a:r>
            <a:r>
              <a:rPr lang="it-IT" sz="1600" dirty="0" err="1" smtClean="0"/>
              <a:t>propionato</a:t>
            </a:r>
            <a:r>
              <a:rPr lang="it-IT" sz="1600" dirty="0" smtClean="0"/>
              <a:t> </a:t>
            </a:r>
            <a:r>
              <a:rPr lang="it-IT" sz="1600" dirty="0" err="1" smtClean="0"/>
              <a:t>e’</a:t>
            </a:r>
            <a:r>
              <a:rPr lang="it-IT" sz="1600" dirty="0"/>
              <a:t> </a:t>
            </a:r>
            <a:r>
              <a:rPr lang="it-IT" sz="1600" dirty="0" smtClean="0"/>
              <a:t>usato come substrato per </a:t>
            </a:r>
            <a:r>
              <a:rPr lang="it-IT" sz="1600" dirty="0" err="1" smtClean="0"/>
              <a:t>gluconeogenesi</a:t>
            </a:r>
            <a:r>
              <a:rPr lang="it-IT" sz="1600" dirty="0" smtClean="0"/>
              <a:t> e acetato è usato come fronte energetica e per la  sintesi di acidi grassi.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992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9-11-02 at 12.2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351370"/>
            <a:ext cx="84074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9-11-02 at 12.2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534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2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9-11-02 at 12.20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503771"/>
            <a:ext cx="8470900" cy="53975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351424" y="6216134"/>
            <a:ext cx="26764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Jeremy K. </a:t>
            </a:r>
            <a:r>
              <a:rPr lang="it-IT" sz="1200" dirty="0" smtClean="0"/>
              <a:t>Nicholson et al., Science 2012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34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4800" y="296979"/>
            <a:ext cx="851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Regolazione dell’omeostasi metabolica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62001" y="1050837"/>
            <a:ext cx="773853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Il legame tra i microbi nell'intestino umano e lo sviluppo di obesità, malattie cardiovascolari e </a:t>
            </a:r>
            <a:r>
              <a:rPr lang="it-IT" sz="1600" dirty="0" smtClean="0"/>
              <a:t>sindrome metabolica (e.g. </a:t>
            </a:r>
            <a:r>
              <a:rPr lang="it-IT" sz="1600" dirty="0"/>
              <a:t>diabete di tipo </a:t>
            </a:r>
            <a:r>
              <a:rPr lang="it-IT" sz="1600" dirty="0" smtClean="0"/>
              <a:t>2), </a:t>
            </a:r>
            <a:r>
              <a:rPr lang="it-IT" sz="1600" dirty="0"/>
              <a:t>sta </a:t>
            </a:r>
            <a:r>
              <a:rPr lang="it-IT" sz="1600" dirty="0" smtClean="0"/>
              <a:t>diventando sempre </a:t>
            </a:r>
            <a:r>
              <a:rPr lang="it-IT" sz="1600" dirty="0"/>
              <a:t>più chiaro.</a:t>
            </a:r>
          </a:p>
        </p:txBody>
      </p:sp>
      <p:pic>
        <p:nvPicPr>
          <p:cNvPr id="6" name="Immagine 5" descr="obesiti gut microbio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31" y="1769413"/>
            <a:ext cx="2785502" cy="4522760"/>
          </a:xfrm>
          <a:prstGeom prst="rect">
            <a:avLst/>
          </a:prstGeom>
        </p:spPr>
      </p:pic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5662085" y="6467406"/>
            <a:ext cx="2781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Tremaroli &amp; </a:t>
            </a:r>
            <a:r>
              <a:rPr lang="it-IT" sz="1200" dirty="0" err="1" smtClean="0"/>
              <a:t>Backhed</a:t>
            </a:r>
            <a:r>
              <a:rPr lang="it-IT" sz="1200" dirty="0" smtClean="0"/>
              <a:t>, Nature 2012</a:t>
            </a:r>
            <a:endParaRPr lang="it-IT" sz="1200" dirty="0"/>
          </a:p>
        </p:txBody>
      </p:sp>
      <p:sp>
        <p:nvSpPr>
          <p:cNvPr id="8" name="Rettangolo 7"/>
          <p:cNvSpPr/>
          <p:nvPr/>
        </p:nvSpPr>
        <p:spPr>
          <a:xfrm>
            <a:off x="762001" y="1875015"/>
            <a:ext cx="4900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La composizione del </a:t>
            </a:r>
            <a:r>
              <a:rPr lang="it-IT" sz="1600" dirty="0" err="1"/>
              <a:t>microbiota</a:t>
            </a:r>
            <a:r>
              <a:rPr lang="it-IT" sz="1600" dirty="0"/>
              <a:t> intestinale è alterata nelle persone obese e può rispondere ai cambiamenti del peso corporeo.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62001" y="2756811"/>
            <a:ext cx="4080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Obesità : incrementa l’abbondanza del </a:t>
            </a:r>
            <a:r>
              <a:rPr lang="it-IT" sz="1600" dirty="0" err="1" smtClean="0"/>
              <a:t>philum</a:t>
            </a:r>
            <a:r>
              <a:rPr lang="it-IT" sz="1600" dirty="0" smtClean="0"/>
              <a:t> </a:t>
            </a:r>
            <a:r>
              <a:rPr lang="it-IT" sz="1600" i="1" dirty="0" err="1" smtClean="0"/>
              <a:t>Firmicutes</a:t>
            </a:r>
            <a:r>
              <a:rPr lang="it-IT" sz="1600" dirty="0" smtClean="0"/>
              <a:t> e diminuisce quella del </a:t>
            </a:r>
            <a:r>
              <a:rPr lang="it-IT" sz="1600" dirty="0" err="1" smtClean="0"/>
              <a:t>philum</a:t>
            </a:r>
            <a:r>
              <a:rPr lang="it-IT" sz="1600" dirty="0" smtClean="0"/>
              <a:t> </a:t>
            </a:r>
            <a:r>
              <a:rPr lang="it-IT" sz="1600" i="1" dirty="0" err="1" smtClean="0"/>
              <a:t>Bacteroidetes</a:t>
            </a:r>
            <a:r>
              <a:rPr lang="it-IT" sz="1600" dirty="0" smtClean="0"/>
              <a:t> (vero per uomo e modello animale)</a:t>
            </a:r>
            <a:endParaRPr lang="it-IT" sz="1600" dirty="0"/>
          </a:p>
        </p:txBody>
      </p:sp>
      <p:sp>
        <p:nvSpPr>
          <p:cNvPr id="10" name="Rettangolo 9"/>
          <p:cNvSpPr/>
          <p:nvPr/>
        </p:nvSpPr>
        <p:spPr>
          <a:xfrm>
            <a:off x="829737" y="4040419"/>
            <a:ext cx="38438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I livelli di </a:t>
            </a:r>
            <a:r>
              <a:rPr lang="it-IT" sz="1600" dirty="0" err="1"/>
              <a:t>B</a:t>
            </a:r>
            <a:r>
              <a:rPr lang="it-IT" sz="1600" dirty="0" err="1" smtClean="0"/>
              <a:t>acteroidetes</a:t>
            </a:r>
            <a:r>
              <a:rPr lang="it-IT" sz="1600" dirty="0" smtClean="0"/>
              <a:t> </a:t>
            </a:r>
            <a:r>
              <a:rPr lang="it-IT" sz="1600" dirty="0"/>
              <a:t>aumentano quando il peso viene ridotto, sia con diete povere di grassi </a:t>
            </a:r>
            <a:r>
              <a:rPr lang="it-IT" sz="1600" dirty="0" smtClean="0"/>
              <a:t>o povere di </a:t>
            </a:r>
            <a:r>
              <a:rPr lang="it-IT" sz="1600" dirty="0"/>
              <a:t>carboidrati, suggerendo che i </a:t>
            </a:r>
            <a:r>
              <a:rPr lang="it-IT" sz="1600" dirty="0" err="1"/>
              <a:t>B</a:t>
            </a:r>
            <a:r>
              <a:rPr lang="it-IT" sz="1600" dirty="0" err="1" smtClean="0"/>
              <a:t>acteroidetes</a:t>
            </a:r>
            <a:r>
              <a:rPr lang="it-IT" sz="1600" dirty="0" smtClean="0"/>
              <a:t> potrebbero </a:t>
            </a:r>
            <a:r>
              <a:rPr lang="it-IT" sz="1600" dirty="0"/>
              <a:t>essere sensibili all'apporto calorico. Un effetto simile è stato osservato anche nelle persone che hanno perso peso dopo una procedura di bypass gastrico Roux-en-Y. </a:t>
            </a:r>
          </a:p>
        </p:txBody>
      </p:sp>
    </p:spTree>
    <p:extLst>
      <p:ext uri="{BB962C8B-B14F-4D97-AF65-F5344CB8AC3E}">
        <p14:creationId xmlns:p14="http://schemas.microsoft.com/office/powerpoint/2010/main" val="289733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42533" y="1320794"/>
            <a:ext cx="5757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 smtClean="0">
                <a:solidFill>
                  <a:schemeClr val="accent6">
                    <a:lumMod val="75000"/>
                  </a:schemeClr>
                </a:solidFill>
              </a:rPr>
              <a:t>Influenze del </a:t>
            </a:r>
            <a:r>
              <a:rPr lang="it-IT" sz="3600" b="1" i="1" dirty="0" err="1" smtClean="0">
                <a:solidFill>
                  <a:schemeClr val="accent6">
                    <a:lumMod val="75000"/>
                  </a:schemeClr>
                </a:solidFill>
              </a:rPr>
              <a:t>microbiota</a:t>
            </a:r>
            <a:r>
              <a:rPr lang="it-IT" sz="3600" b="1" i="1" dirty="0" smtClean="0">
                <a:solidFill>
                  <a:schemeClr val="accent6">
                    <a:lumMod val="75000"/>
                  </a:schemeClr>
                </a:solidFill>
              </a:rPr>
              <a:t> sul sistema nervoso centrale</a:t>
            </a:r>
            <a:endParaRPr lang="it-IT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4800" y="296979"/>
            <a:ext cx="851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Asse intestino cervello</a:t>
            </a:r>
            <a:endParaRPr lang="it-IT" sz="3600" b="1" dirty="0">
              <a:solidFill>
                <a:srgbClr val="0000FF"/>
              </a:solidFill>
            </a:endParaRPr>
          </a:p>
        </p:txBody>
      </p:sp>
      <p:pic>
        <p:nvPicPr>
          <p:cNvPr id="5" name="Immagine 4" descr="GUT-BRAIN AX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42" y="998279"/>
            <a:ext cx="3335867" cy="389546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7803" y="5130784"/>
            <a:ext cx="8864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/>
              <a:t>R</a:t>
            </a:r>
            <a:r>
              <a:rPr lang="it-IT" sz="1600" b="1" i="1" dirty="0" smtClean="0"/>
              <a:t>ete </a:t>
            </a:r>
            <a:r>
              <a:rPr lang="it-IT" sz="1600" b="1" i="1" dirty="0"/>
              <a:t>di comunicazione bidirezionale </a:t>
            </a:r>
            <a:r>
              <a:rPr lang="it-IT" sz="1600" b="1" i="1" dirty="0" smtClean="0"/>
              <a:t>comprendente </a:t>
            </a:r>
            <a:r>
              <a:rPr lang="it-IT" sz="1600" b="1" i="1" dirty="0"/>
              <a:t>il sistema nervoso centrale (SNC), sia il cervello che il midollo spinale, il sistema nervoso autonomo (ANS), il sistema nervoso enterico (ENS) e l'asse </a:t>
            </a:r>
            <a:r>
              <a:rPr lang="it-IT" sz="1600" b="1" i="1" dirty="0" smtClean="0"/>
              <a:t>ipotalamo-ipofisi-surrene (</a:t>
            </a:r>
            <a:r>
              <a:rPr lang="it-IT" sz="1600" b="1" i="1" dirty="0"/>
              <a:t>HPA</a:t>
            </a:r>
            <a:r>
              <a:rPr lang="it-IT" sz="1600" b="1" i="1" dirty="0" smtClean="0"/>
              <a:t>). </a:t>
            </a:r>
            <a:r>
              <a:rPr lang="it-IT" sz="1600" dirty="0" smtClean="0"/>
              <a:t>Implica </a:t>
            </a:r>
            <a:r>
              <a:rPr lang="it-IT" sz="1600" dirty="0" err="1" smtClean="0"/>
              <a:t>pathways</a:t>
            </a:r>
            <a:r>
              <a:rPr lang="it-IT" sz="1600" dirty="0" smtClean="0"/>
              <a:t> diretti e indiretti tra i centri cognitivi ed emotivi nel cervello con  le funzioni intestinali periferiche.</a:t>
            </a:r>
            <a:endParaRPr lang="it-IT" sz="1600" b="1" i="1" dirty="0"/>
          </a:p>
        </p:txBody>
      </p:sp>
    </p:spTree>
    <p:extLst>
      <p:ext uri="{BB962C8B-B14F-4D97-AF65-F5344CB8AC3E}">
        <p14:creationId xmlns:p14="http://schemas.microsoft.com/office/powerpoint/2010/main" val="31900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4800" y="296979"/>
            <a:ext cx="8517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Asse intestino-</a:t>
            </a:r>
            <a:r>
              <a:rPr lang="it-IT" sz="3600" b="1" dirty="0" err="1" smtClean="0">
                <a:solidFill>
                  <a:srgbClr val="FF0000"/>
                </a:solidFill>
              </a:rPr>
              <a:t>microbiota</a:t>
            </a:r>
            <a:r>
              <a:rPr lang="it-IT" sz="3600" b="1" dirty="0" smtClean="0">
                <a:solidFill>
                  <a:srgbClr val="0000FF"/>
                </a:solidFill>
              </a:rPr>
              <a:t>- cervello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51467" y="1126406"/>
            <a:ext cx="6519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P</a:t>
            </a:r>
            <a:r>
              <a:rPr lang="it-IT" sz="1600" dirty="0" smtClean="0"/>
              <a:t>rove </a:t>
            </a:r>
            <a:r>
              <a:rPr lang="it-IT" sz="1600" dirty="0"/>
              <a:t>cliniche e sperimentali suggeriscono che il </a:t>
            </a:r>
            <a:r>
              <a:rPr lang="it-IT" sz="1600" dirty="0" err="1"/>
              <a:t>microbiota</a:t>
            </a:r>
            <a:r>
              <a:rPr lang="it-IT" sz="1600" dirty="0"/>
              <a:t> enterico </a:t>
            </a:r>
            <a:r>
              <a:rPr lang="it-IT" sz="1600" dirty="0" smtClean="0"/>
              <a:t>abbia </a:t>
            </a:r>
            <a:r>
              <a:rPr lang="it-IT" sz="1600" dirty="0"/>
              <a:t>un impatto importante </a:t>
            </a:r>
            <a:r>
              <a:rPr lang="it-IT" sz="1600" dirty="0" smtClean="0"/>
              <a:t>sull’asse intestino-cervello, </a:t>
            </a:r>
            <a:r>
              <a:rPr lang="it-IT" sz="1600" dirty="0"/>
              <a:t>interagendo non solo localmente con le cellule intestinali e ENS, ma anche direttamente con il sistema nervoso centrale attraverso le vie neuroendocrine e metaboliche.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56267" y="2387602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/>
              <a:t>Principali vie di comunicazione tra </a:t>
            </a:r>
            <a:r>
              <a:rPr lang="it-IT" b="1" i="1" dirty="0" err="1" smtClean="0"/>
              <a:t>microbiota</a:t>
            </a:r>
            <a:r>
              <a:rPr lang="it-IT" b="1" i="1" dirty="0" smtClean="0"/>
              <a:t> e SNC:</a:t>
            </a:r>
            <a:endParaRPr lang="it-IT" b="1" i="1" dirty="0"/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5158262" y="3129054"/>
            <a:ext cx="3585045" cy="3239998"/>
            <a:chOff x="4851408" y="1986080"/>
            <a:chExt cx="3073392" cy="2777591"/>
          </a:xfrm>
        </p:grpSpPr>
        <p:pic>
          <p:nvPicPr>
            <p:cNvPr id="8" name="Immagine 7" descr="Screen Shot 2016-01-25 at 17.00.07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408" y="1986080"/>
              <a:ext cx="3059986" cy="2340000"/>
            </a:xfrm>
            <a:prstGeom prst="rect">
              <a:avLst/>
            </a:prstGeom>
          </p:spPr>
        </p:pic>
        <p:sp>
          <p:nvSpPr>
            <p:cNvPr id="9" name="Rettangolo 1"/>
            <p:cNvSpPr>
              <a:spLocks noChangeArrowheads="1"/>
            </p:cNvSpPr>
            <p:nvPr/>
          </p:nvSpPr>
          <p:spPr bwMode="auto">
            <a:xfrm>
              <a:off x="5143500" y="4486672"/>
              <a:ext cx="27813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err="1" smtClean="0"/>
                <a:t>Sampson</a:t>
              </a:r>
              <a:r>
                <a:rPr lang="it-IT" sz="1200" dirty="0" smtClean="0"/>
                <a:t> &amp; </a:t>
              </a:r>
              <a:r>
                <a:rPr lang="it-IT" sz="1200" dirty="0" err="1" smtClean="0"/>
                <a:t>Mazmanian</a:t>
              </a:r>
              <a:r>
                <a:rPr lang="it-IT" sz="1200" dirty="0" smtClean="0"/>
                <a:t> 2015</a:t>
              </a:r>
              <a:endParaRPr lang="it-IT" sz="1200" dirty="0"/>
            </a:p>
          </p:txBody>
        </p:sp>
      </p:grpSp>
      <p:sp>
        <p:nvSpPr>
          <p:cNvPr id="10" name="Rettangolo 9"/>
          <p:cNvSpPr/>
          <p:nvPr/>
        </p:nvSpPr>
        <p:spPr>
          <a:xfrm>
            <a:off x="304800" y="2898339"/>
            <a:ext cx="49042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1) Il nervo </a:t>
            </a:r>
            <a:r>
              <a:rPr lang="it-IT" sz="1400" b="1" dirty="0" smtClean="0"/>
              <a:t>vago-</a:t>
            </a:r>
            <a:r>
              <a:rPr lang="it-IT" sz="1400" dirty="0" smtClean="0"/>
              <a:t> </a:t>
            </a:r>
            <a:r>
              <a:rPr lang="it-IT" sz="1400" dirty="0"/>
              <a:t>i neuroni sensoriali spinali e vagali afferenti trasmettono feedback dall'estremità intestinale al tronco encefalico che a sua volta coinvolge l'ipotalamo e il sistema limbico (responsabile della regolazione delle emozioni). Allo stesso modo, le proiezioni discendenti dal sistema limbico (attivato tramite stress) influenzano l'attività </a:t>
            </a:r>
            <a:r>
              <a:rPr lang="it-IT" sz="1400" dirty="0" err="1"/>
              <a:t>autonomica</a:t>
            </a:r>
            <a:r>
              <a:rPr lang="it-IT" sz="1400" dirty="0"/>
              <a:t> dell'intestino.</a:t>
            </a:r>
            <a:endParaRPr lang="en-US" sz="1400" dirty="0"/>
          </a:p>
        </p:txBody>
      </p:sp>
      <p:sp>
        <p:nvSpPr>
          <p:cNvPr id="11" name="Rettangolo 10"/>
          <p:cNvSpPr/>
          <p:nvPr/>
        </p:nvSpPr>
        <p:spPr>
          <a:xfrm>
            <a:off x="304800" y="450087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b="1" dirty="0" smtClean="0"/>
              <a:t>2) Il </a:t>
            </a:r>
            <a:r>
              <a:rPr lang="it-IT" sz="1400" b="1" dirty="0"/>
              <a:t>sistema immunitario -</a:t>
            </a:r>
            <a:r>
              <a:rPr lang="it-IT" sz="1400" dirty="0"/>
              <a:t> Il tessuto linfoide associato all'intestino comprende il 70% del sistema immunitario del corpo e può essere concettualizzato come il più grande organo immunitario del corpo.</a:t>
            </a:r>
            <a:endParaRPr lang="en-US" sz="1400" dirty="0"/>
          </a:p>
        </p:txBody>
      </p:sp>
      <p:sp>
        <p:nvSpPr>
          <p:cNvPr id="12" name="Rettangolo 11"/>
          <p:cNvSpPr/>
          <p:nvPr/>
        </p:nvSpPr>
        <p:spPr>
          <a:xfrm>
            <a:off x="270933" y="5544102"/>
            <a:ext cx="447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/>
              <a:t>3) Sistema circolatorio- </a:t>
            </a:r>
            <a:r>
              <a:rPr lang="it-IT" sz="1400" dirty="0" smtClean="0"/>
              <a:t>Metaboliti microbici, neurotrasmettitori e altre molecole segnale sono rilasciate nella circolazione sistemica e possono raggiungere il sistema nervoso centrale.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89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73082" y="654011"/>
            <a:ext cx="568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0000FF"/>
                </a:solidFill>
              </a:rPr>
              <a:t>Outline</a:t>
            </a:r>
            <a:r>
              <a:rPr lang="it-IT" sz="3600" b="1" dirty="0" smtClean="0">
                <a:solidFill>
                  <a:srgbClr val="0000FF"/>
                </a:solidFill>
              </a:rPr>
              <a:t> della lezione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09454" y="1834172"/>
            <a:ext cx="66520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Che cosa è il </a:t>
            </a:r>
            <a:r>
              <a:rPr lang="it-IT" sz="2400" dirty="0" err="1" smtClean="0"/>
              <a:t>microbiota</a:t>
            </a:r>
            <a:r>
              <a:rPr lang="it-IT" sz="2400" dirty="0" smtClean="0"/>
              <a:t>?</a:t>
            </a:r>
          </a:p>
          <a:p>
            <a:endParaRPr lang="it-IT" sz="2400" dirty="0" smtClean="0"/>
          </a:p>
          <a:p>
            <a:pPr marL="342900" indent="-342900">
              <a:buAutoNum type="arabicParenR"/>
            </a:pPr>
            <a:r>
              <a:rPr lang="it-IT" sz="2400" dirty="0" smtClean="0"/>
              <a:t>Maturazione del </a:t>
            </a:r>
            <a:r>
              <a:rPr lang="it-IT" sz="2400" dirty="0" err="1" smtClean="0"/>
              <a:t>microbiota</a:t>
            </a:r>
            <a:r>
              <a:rPr lang="it-IT" sz="2400" dirty="0" smtClean="0"/>
              <a:t> nel bambino;</a:t>
            </a:r>
          </a:p>
          <a:p>
            <a:endParaRPr lang="it-IT" sz="2400" dirty="0" smtClean="0"/>
          </a:p>
          <a:p>
            <a:pPr marL="342900" indent="-342900">
              <a:buAutoNum type="arabicParenR"/>
            </a:pPr>
            <a:r>
              <a:rPr lang="it-IT" sz="2400" dirty="0" smtClean="0"/>
              <a:t>Influenze del </a:t>
            </a:r>
            <a:r>
              <a:rPr lang="it-IT" sz="2400" dirty="0" err="1" smtClean="0"/>
              <a:t>microbiota</a:t>
            </a:r>
            <a:r>
              <a:rPr lang="it-IT" sz="2400" dirty="0" smtClean="0"/>
              <a:t> sul metabolismo;</a:t>
            </a:r>
          </a:p>
          <a:p>
            <a:endParaRPr lang="it-IT" sz="2400" dirty="0" smtClean="0"/>
          </a:p>
          <a:p>
            <a:pPr marL="342900" indent="-342900">
              <a:buAutoNum type="arabicParenR"/>
            </a:pPr>
            <a:r>
              <a:rPr lang="it-IT" sz="2400" dirty="0" smtClean="0"/>
              <a:t>Influenze del </a:t>
            </a:r>
            <a:r>
              <a:rPr lang="it-IT" sz="2400" dirty="0" err="1" smtClean="0"/>
              <a:t>microbiota</a:t>
            </a:r>
            <a:r>
              <a:rPr lang="it-IT" sz="2400" dirty="0" smtClean="0"/>
              <a:t> sul funzionamento neuronale e il comportamento.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8590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56267" y="328269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/>
              <a:t>Principali vie di comunicazione tra </a:t>
            </a:r>
            <a:r>
              <a:rPr lang="it-IT" b="1" i="1" dirty="0" err="1" smtClean="0"/>
              <a:t>microbiota</a:t>
            </a:r>
            <a:r>
              <a:rPr lang="it-IT" b="1" i="1" dirty="0" smtClean="0"/>
              <a:t> e SNC (2):</a:t>
            </a:r>
            <a:endParaRPr lang="it-IT" b="1" i="1" dirty="0"/>
          </a:p>
        </p:txBody>
      </p:sp>
      <p:sp>
        <p:nvSpPr>
          <p:cNvPr id="5" name="Rettangolo 4"/>
          <p:cNvSpPr/>
          <p:nvPr/>
        </p:nvSpPr>
        <p:spPr>
          <a:xfrm>
            <a:off x="341906" y="910467"/>
            <a:ext cx="78538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4) </a:t>
            </a:r>
            <a:r>
              <a:rPr lang="it-IT" sz="1600" b="1" dirty="0"/>
              <a:t>Interferenza con il metabolismo del triptofano</a:t>
            </a:r>
            <a:r>
              <a:rPr lang="it-IT" sz="1600" dirty="0"/>
              <a:t> - Circa il 95% della serotonina (5-HT) è prodotta dalle cellule </a:t>
            </a:r>
            <a:r>
              <a:rPr lang="it-IT" sz="1600" dirty="0" smtClean="0"/>
              <a:t>enterocromaffini </a:t>
            </a:r>
            <a:r>
              <a:rPr lang="it-IT" sz="1600" dirty="0"/>
              <a:t>della mucosa intestinale. A livello periferico, </a:t>
            </a:r>
            <a:r>
              <a:rPr lang="it-IT" sz="1600" dirty="0" smtClean="0"/>
              <a:t>la 5</a:t>
            </a:r>
            <a:r>
              <a:rPr lang="it-IT" sz="1600" dirty="0"/>
              <a:t>-HT è </a:t>
            </a:r>
            <a:r>
              <a:rPr lang="it-IT" sz="1600" dirty="0" smtClean="0"/>
              <a:t>coinvolta </a:t>
            </a:r>
            <a:r>
              <a:rPr lang="it-IT" sz="1600" dirty="0"/>
              <a:t>nella regolazione della secrezione gastrointestinale, della motilità (contrazione muscolare regolare e rilassamento) e della percezione del dolore, mentre nel cervello </a:t>
            </a:r>
            <a:r>
              <a:rPr lang="it-IT" sz="1600" dirty="0" smtClean="0"/>
              <a:t>la </a:t>
            </a:r>
            <a:r>
              <a:rPr lang="it-IT" sz="1600" dirty="0"/>
              <a:t>5-HT è implicato nella regolazione dell'umore e </a:t>
            </a:r>
            <a:r>
              <a:rPr lang="it-IT" sz="1600" dirty="0" smtClean="0"/>
              <a:t>delle funzioni cognitive. </a:t>
            </a:r>
            <a:r>
              <a:rPr lang="it-IT" sz="1600" b="1" dirty="0"/>
              <a:t>Anche il </a:t>
            </a:r>
            <a:r>
              <a:rPr lang="it-IT" sz="1600" b="1" dirty="0" err="1"/>
              <a:t>microbiota</a:t>
            </a:r>
            <a:r>
              <a:rPr lang="it-IT" sz="1600" b="1" dirty="0"/>
              <a:t> intestinale svolge un ruolo importante nel metabolismo del triptofano, che è il precursore </a:t>
            </a:r>
            <a:r>
              <a:rPr lang="it-IT" sz="1600" b="1" dirty="0" smtClean="0"/>
              <a:t>per la</a:t>
            </a:r>
            <a:r>
              <a:rPr lang="it-IT" sz="1600" b="1" dirty="0"/>
              <a:t> </a:t>
            </a:r>
            <a:r>
              <a:rPr lang="it-IT" sz="1600" b="1" dirty="0" smtClean="0"/>
              <a:t>sintesi della </a:t>
            </a:r>
            <a:r>
              <a:rPr lang="it-IT" sz="1600" b="1" dirty="0"/>
              <a:t>serotonina.</a:t>
            </a:r>
            <a:endParaRPr lang="en-US" sz="1600" dirty="0"/>
          </a:p>
        </p:txBody>
      </p:sp>
      <p:sp>
        <p:nvSpPr>
          <p:cNvPr id="6" name="Rettangolo 5"/>
          <p:cNvSpPr/>
          <p:nvPr/>
        </p:nvSpPr>
        <p:spPr>
          <a:xfrm>
            <a:off x="341906" y="2796105"/>
            <a:ext cx="8124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5) </a:t>
            </a:r>
            <a:r>
              <a:rPr lang="it-IT" sz="1600" b="1" dirty="0"/>
              <a:t>Segnalazione neuroendocrina</a:t>
            </a:r>
            <a:r>
              <a:rPr lang="it-IT" sz="1600" dirty="0"/>
              <a:t> (ormone intestinale) - È noto che i prodotti batterici stimolano le cellule </a:t>
            </a:r>
            <a:r>
              <a:rPr lang="it-IT" sz="1600" dirty="0" err="1"/>
              <a:t>enteroendocrine</a:t>
            </a:r>
            <a:r>
              <a:rPr lang="it-IT" sz="1600" dirty="0"/>
              <a:t> (EEC) a produrre diversi </a:t>
            </a:r>
            <a:r>
              <a:rPr lang="it-IT" sz="1600" dirty="0" err="1"/>
              <a:t>neuropeptidi</a:t>
            </a:r>
            <a:r>
              <a:rPr lang="it-IT" sz="1600" dirty="0"/>
              <a:t> come il peptide YY, il </a:t>
            </a:r>
            <a:r>
              <a:rPr lang="it-IT" sz="1600" dirty="0" err="1"/>
              <a:t>neuropeptide</a:t>
            </a:r>
            <a:r>
              <a:rPr lang="it-IT" sz="1600" dirty="0"/>
              <a:t> Y (NPY), la </a:t>
            </a:r>
            <a:r>
              <a:rPr lang="it-IT" sz="1600" dirty="0" err="1"/>
              <a:t>colecistochinina</a:t>
            </a:r>
            <a:r>
              <a:rPr lang="it-IT" sz="1600" dirty="0"/>
              <a:t>, il peptide-1 e -2 del </a:t>
            </a:r>
            <a:r>
              <a:rPr lang="it-IT" sz="1600" dirty="0" err="1"/>
              <a:t>glucagone</a:t>
            </a:r>
            <a:r>
              <a:rPr lang="it-IT" sz="1600" dirty="0"/>
              <a:t> e la sostanza P. Questi </a:t>
            </a:r>
            <a:r>
              <a:rPr lang="it-IT" sz="1600" dirty="0" smtClean="0"/>
              <a:t> </a:t>
            </a:r>
            <a:r>
              <a:rPr lang="it-IT" sz="1600" dirty="0" err="1"/>
              <a:t>neuropeptidi</a:t>
            </a:r>
            <a:r>
              <a:rPr lang="it-IT" sz="1600" dirty="0"/>
              <a:t> entrano quindi nel flusso sanguigno e / o influenzano direttamente il sistema nervoso enterico.</a:t>
            </a:r>
            <a:endParaRPr lang="en-US" sz="1600" dirty="0"/>
          </a:p>
        </p:txBody>
      </p:sp>
      <p:sp>
        <p:nvSpPr>
          <p:cNvPr id="7" name="Rettangolo 6"/>
          <p:cNvSpPr/>
          <p:nvPr/>
        </p:nvSpPr>
        <p:spPr>
          <a:xfrm>
            <a:off x="341906" y="4138677"/>
            <a:ext cx="84500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6) </a:t>
            </a:r>
            <a:r>
              <a:rPr lang="it-IT" sz="1600" b="1" dirty="0"/>
              <a:t>Permeabilità intestinale alterata -</a:t>
            </a:r>
            <a:r>
              <a:rPr lang="it-IT" sz="1600" dirty="0"/>
              <a:t> Lo stress cronico ha dimostrato di alterare la permeabilità intestinale (sindrome </a:t>
            </a:r>
            <a:r>
              <a:rPr lang="it-IT" sz="1600" dirty="0" smtClean="0"/>
              <a:t>da alterata </a:t>
            </a:r>
            <a:r>
              <a:rPr lang="it-IT" sz="1600" dirty="0"/>
              <a:t>permeabilità intestinale), che è associata a un'infiammazione di basso grado che può essere funzionalmente collegata a disturbi psichiatrici come la </a:t>
            </a:r>
            <a:r>
              <a:rPr lang="it-IT" sz="1600" dirty="0" smtClean="0"/>
              <a:t>depressione. </a:t>
            </a:r>
            <a:r>
              <a:rPr lang="it-IT" sz="1600" dirty="0"/>
              <a:t>In molti di questi casi, è la maggiore presenza di endotossine batteriche circolanti, note come </a:t>
            </a:r>
            <a:r>
              <a:rPr lang="it-IT" sz="1600" dirty="0" err="1" smtClean="0"/>
              <a:t>lipopolisaccaridi</a:t>
            </a:r>
            <a:r>
              <a:rPr lang="it-IT" sz="1600" dirty="0" smtClean="0"/>
              <a:t>, </a:t>
            </a:r>
            <a:r>
              <a:rPr lang="it-IT" sz="1600" dirty="0"/>
              <a:t>che sono fondamentali fattori di rischio per la malattia. In alternativa, altri studi hanno suggerito che il </a:t>
            </a:r>
            <a:r>
              <a:rPr lang="it-IT" sz="1600" dirty="0" err="1"/>
              <a:t>microbiota</a:t>
            </a:r>
            <a:r>
              <a:rPr lang="it-IT" sz="1600" dirty="0"/>
              <a:t> intestinale può produrre sostanze </a:t>
            </a:r>
            <a:r>
              <a:rPr lang="it-IT" sz="1600" dirty="0" err="1"/>
              <a:t>neuroattive</a:t>
            </a:r>
            <a:r>
              <a:rPr lang="it-IT" sz="1600" dirty="0"/>
              <a:t> che possono influenzare i sintomi fondamentali dei disturbi neuropsichiatrici. Questa ipotesi alternativa </a:t>
            </a:r>
            <a:r>
              <a:rPr lang="it-IT" sz="1600" dirty="0" smtClean="0"/>
              <a:t>suggerisce </a:t>
            </a:r>
            <a:r>
              <a:rPr lang="it-IT" sz="1600" dirty="0"/>
              <a:t>un ruolo critico e rilevante del </a:t>
            </a:r>
            <a:r>
              <a:rPr lang="it-IT" sz="1600" dirty="0" err="1"/>
              <a:t>microbiota</a:t>
            </a:r>
            <a:r>
              <a:rPr lang="it-IT" sz="1600" dirty="0"/>
              <a:t> intestinale nella fisiopatologia di molti disturbi, tra cui schizofrenia, autismo, ansia e depressione.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26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29697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Strategie per studiare il ruolo dell’asse intestino-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cervello sulla fisiologia del SNC ( e non solo)</a:t>
            </a:r>
            <a:endParaRPr lang="it-IT" sz="2800" b="1" dirty="0">
              <a:solidFill>
                <a:srgbClr val="0000FF"/>
              </a:solidFill>
            </a:endParaRPr>
          </a:p>
        </p:txBody>
      </p:sp>
      <p:pic>
        <p:nvPicPr>
          <p:cNvPr id="5" name="Immagine 4" descr="Screen Shot 2019-11-03 at 8.33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2" y="1454282"/>
            <a:ext cx="7907736" cy="5159315"/>
          </a:xfrm>
          <a:prstGeom prst="rect">
            <a:avLst/>
          </a:prstGeom>
        </p:spPr>
      </p:pic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5662085" y="6467406"/>
            <a:ext cx="2781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err="1" smtClean="0"/>
              <a:t>Cryan</a:t>
            </a:r>
            <a:r>
              <a:rPr lang="it-IT" sz="1200" dirty="0" smtClean="0"/>
              <a:t> &amp; </a:t>
            </a:r>
            <a:r>
              <a:rPr lang="it-IT" sz="1200" dirty="0" err="1" smtClean="0"/>
              <a:t>Dinan</a:t>
            </a:r>
            <a:r>
              <a:rPr lang="it-IT" sz="1200" dirty="0" smtClean="0"/>
              <a:t>, </a:t>
            </a:r>
            <a:r>
              <a:rPr lang="it-IT" sz="1200" dirty="0" err="1" smtClean="0"/>
              <a:t>Nat</a:t>
            </a:r>
            <a:r>
              <a:rPr lang="it-IT" sz="1200" dirty="0" smtClean="0"/>
              <a:t> </a:t>
            </a:r>
            <a:r>
              <a:rPr lang="it-IT" sz="1200" dirty="0" err="1" smtClean="0"/>
              <a:t>Rev</a:t>
            </a:r>
            <a:r>
              <a:rPr lang="it-IT" sz="1200" dirty="0" smtClean="0"/>
              <a:t> </a:t>
            </a:r>
            <a:r>
              <a:rPr lang="it-IT" sz="1200" dirty="0" err="1" smtClean="0"/>
              <a:t>Neur</a:t>
            </a:r>
            <a:r>
              <a:rPr lang="it-IT" sz="1200" dirty="0" smtClean="0"/>
              <a:t> 2012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5598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Studi preclinici che indicano l’influenza</a:t>
            </a:r>
          </a:p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 del 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sul SNC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504269" y="1495903"/>
            <a:ext cx="40809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I topi </a:t>
            </a:r>
            <a:r>
              <a:rPr lang="it-IT" sz="1600" dirty="0" err="1" smtClean="0"/>
              <a:t>germ</a:t>
            </a:r>
            <a:r>
              <a:rPr lang="it-IT" sz="1600" dirty="0" smtClean="0"/>
              <a:t>-free (GF) </a:t>
            </a:r>
            <a:r>
              <a:rPr lang="it-IT" sz="1600" dirty="0"/>
              <a:t>mostrano una risposta elevata allo stress di contenimento, lo stress che si verifica durante l'immobilizzazione </a:t>
            </a:r>
            <a:r>
              <a:rPr lang="it-IT" sz="1600" dirty="0" smtClean="0"/>
              <a:t>forzata. In assenza di </a:t>
            </a:r>
            <a:r>
              <a:rPr lang="it-IT" sz="1600" dirty="0" err="1"/>
              <a:t>microbiota</a:t>
            </a:r>
            <a:r>
              <a:rPr lang="it-IT" sz="1600" dirty="0"/>
              <a:t>, i topi </a:t>
            </a:r>
            <a:r>
              <a:rPr lang="it-IT" sz="1600" dirty="0" smtClean="0"/>
              <a:t>hanno sostanzialmente </a:t>
            </a:r>
            <a:r>
              <a:rPr lang="it-IT" sz="1600" dirty="0"/>
              <a:t>più </a:t>
            </a:r>
            <a:r>
              <a:rPr lang="it-IT" sz="1600" dirty="0" smtClean="0"/>
              <a:t>alta </a:t>
            </a:r>
            <a:r>
              <a:rPr lang="it-IT" sz="1600" dirty="0"/>
              <a:t>concentrazioni di corticosterone, un ormone dello </a:t>
            </a:r>
            <a:r>
              <a:rPr lang="it-IT" sz="1600" dirty="0" smtClean="0"/>
              <a:t>stress che agisce sull’ipotalamo.</a:t>
            </a:r>
            <a:endParaRPr lang="it-IT" sz="1600" dirty="0"/>
          </a:p>
        </p:txBody>
      </p:sp>
      <p:pic>
        <p:nvPicPr>
          <p:cNvPr id="6" name="Immagine 5" descr="Screen Shot 2019-11-03 at 8.5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6" y="1474190"/>
            <a:ext cx="3670300" cy="2158572"/>
          </a:xfrm>
          <a:prstGeom prst="rect">
            <a:avLst/>
          </a:prstGeom>
        </p:spPr>
      </p:pic>
      <p:pic>
        <p:nvPicPr>
          <p:cNvPr id="8" name="Immagine 7" descr="Screen Shot 2019-11-03 at 9.11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6" y="3804282"/>
            <a:ext cx="3132666" cy="127995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182528" y="3659481"/>
            <a:ext cx="40809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L’inoculo dei topi GF con un unico batterio alla nascita (</a:t>
            </a:r>
            <a:r>
              <a:rPr lang="it-IT" sz="1600" i="1" dirty="0" err="1" smtClean="0"/>
              <a:t>Bifidobacterium</a:t>
            </a:r>
            <a:r>
              <a:rPr lang="it-IT" sz="1600" i="1" dirty="0" smtClean="0"/>
              <a:t> </a:t>
            </a:r>
            <a:r>
              <a:rPr lang="it-IT" sz="1600" i="1" dirty="0" err="1" smtClean="0"/>
              <a:t>infantis</a:t>
            </a:r>
            <a:r>
              <a:rPr lang="it-IT" sz="1600" dirty="0" smtClean="0"/>
              <a:t>) era capace di diminuire la risposta eccessiva allo stress nel topo adulto. Tuttavia E. Coli non ha questo effetto.</a:t>
            </a:r>
          </a:p>
          <a:p>
            <a:r>
              <a:rPr lang="it-IT" sz="1600" dirty="0" smtClean="0"/>
              <a:t> </a:t>
            </a:r>
            <a:endParaRPr lang="it-IT" sz="1600" dirty="0"/>
          </a:p>
        </p:txBody>
      </p:sp>
      <p:pic>
        <p:nvPicPr>
          <p:cNvPr id="10" name="Immagine 9" descr="Screen Shot 2019-11-03 at 9.17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6" y="5287429"/>
            <a:ext cx="3314700" cy="1465766"/>
          </a:xfrm>
          <a:prstGeom prst="rect">
            <a:avLst/>
          </a:prstGeom>
        </p:spPr>
      </p:pic>
      <p:sp>
        <p:nvSpPr>
          <p:cNvPr id="11" name="Rettangolo 1"/>
          <p:cNvSpPr>
            <a:spLocks noChangeArrowheads="1"/>
          </p:cNvSpPr>
          <p:nvPr/>
        </p:nvSpPr>
        <p:spPr bwMode="auto">
          <a:xfrm>
            <a:off x="6525668" y="6518205"/>
            <a:ext cx="2781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solidFill>
                  <a:srgbClr val="FF0000"/>
                </a:solidFill>
              </a:rPr>
              <a:t>Sudo et al., 2004</a:t>
            </a:r>
            <a:endParaRPr lang="it-IT" sz="1200" dirty="0">
              <a:solidFill>
                <a:srgbClr val="FF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114796" y="510539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 smtClean="0"/>
              <a:t>La </a:t>
            </a:r>
            <a:r>
              <a:rPr lang="it-IT" sz="1600" dirty="0"/>
              <a:t>migliorata risposta allo stress </a:t>
            </a:r>
            <a:r>
              <a:rPr lang="it-IT" sz="1600" dirty="0" smtClean="0"/>
              <a:t>dei topi GF è </a:t>
            </a:r>
            <a:r>
              <a:rPr lang="it-IT" sz="1600" dirty="0"/>
              <a:t>stata in parte corretta 3 settimane dopo la ricostituzione </a:t>
            </a:r>
            <a:r>
              <a:rPr lang="it-IT" sz="1600" dirty="0" smtClean="0"/>
              <a:t>del </a:t>
            </a:r>
            <a:r>
              <a:rPr lang="it-IT" sz="1600" dirty="0" err="1" smtClean="0"/>
              <a:t>microbiota</a:t>
            </a:r>
            <a:r>
              <a:rPr lang="it-IT" sz="1600" dirty="0" smtClean="0"/>
              <a:t> </a:t>
            </a:r>
            <a:r>
              <a:rPr lang="it-IT" sz="1600" dirty="0"/>
              <a:t>in una fase iniziale di </a:t>
            </a:r>
            <a:r>
              <a:rPr lang="it-IT" sz="1600" dirty="0" smtClean="0"/>
              <a:t>sviluppo (</a:t>
            </a:r>
            <a:r>
              <a:rPr lang="it-IT" sz="1600" dirty="0" err="1" smtClean="0"/>
              <a:t>eta’</a:t>
            </a:r>
            <a:r>
              <a:rPr lang="it-IT" sz="1600" dirty="0" smtClean="0"/>
              <a:t> 6 settimane), </a:t>
            </a:r>
            <a:r>
              <a:rPr lang="it-IT" sz="1600" dirty="0"/>
              <a:t>mentre tale correzione non è stata trovata in seguito a una ricostituzione eseguita in una fase </a:t>
            </a:r>
            <a:r>
              <a:rPr lang="it-IT" sz="1600" dirty="0" smtClean="0"/>
              <a:t>successiva.</a:t>
            </a:r>
            <a:r>
              <a:rPr lang="en-US" sz="1600" dirty="0" smtClean="0">
                <a:effectLst/>
              </a:rPr>
              <a:t>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359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Studi preclinici che indicano l’influenza</a:t>
            </a:r>
          </a:p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 del 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sul SNC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829729" y="1215156"/>
            <a:ext cx="7484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Alcuni ceppi di topi GF (</a:t>
            </a:r>
            <a:r>
              <a:rPr lang="it-IT" sz="1600" dirty="0" err="1" smtClean="0"/>
              <a:t>Swiss</a:t>
            </a:r>
            <a:r>
              <a:rPr lang="it-IT" sz="1600" dirty="0" smtClean="0"/>
              <a:t> </a:t>
            </a:r>
            <a:r>
              <a:rPr lang="it-IT" sz="1600" dirty="0" err="1" smtClean="0"/>
              <a:t>Webster</a:t>
            </a:r>
            <a:r>
              <a:rPr lang="it-IT" sz="1600" dirty="0" smtClean="0"/>
              <a:t>, NIH </a:t>
            </a:r>
            <a:r>
              <a:rPr lang="it-IT" sz="1600" dirty="0" err="1" smtClean="0"/>
              <a:t>Swiss</a:t>
            </a:r>
            <a:r>
              <a:rPr lang="it-IT" sz="1600" dirty="0" smtClean="0"/>
              <a:t> e NMRI) mostrano un comportamento ansioso ridotto, espresso sotto forma di maggiore esplorazione rispetto ai topi di controllo (SPF) con un normale </a:t>
            </a:r>
            <a:r>
              <a:rPr lang="it-IT" sz="1600" dirty="0" err="1" smtClean="0"/>
              <a:t>microbiota</a:t>
            </a:r>
            <a:r>
              <a:rPr lang="it-IT" sz="1600" dirty="0" smtClean="0"/>
              <a:t> (Clarke et al., 2013; Diaz </a:t>
            </a:r>
            <a:r>
              <a:rPr lang="it-IT" sz="1600" dirty="0" err="1" smtClean="0"/>
              <a:t>Heijtz</a:t>
            </a:r>
            <a:r>
              <a:rPr lang="it-IT" sz="1600" dirty="0" smtClean="0"/>
              <a:t> et al., 2011; </a:t>
            </a:r>
            <a:r>
              <a:rPr lang="it-IT" sz="1600" dirty="0" err="1" smtClean="0"/>
              <a:t>Neufeld</a:t>
            </a:r>
            <a:r>
              <a:rPr lang="it-IT" sz="1600" dirty="0" smtClean="0"/>
              <a:t> et al., 2011; </a:t>
            </a:r>
            <a:r>
              <a:rPr lang="it-IT" sz="1600" dirty="0" err="1" smtClean="0"/>
              <a:t>Selkrig</a:t>
            </a:r>
            <a:r>
              <a:rPr lang="it-IT" sz="1600" dirty="0" smtClean="0"/>
              <a:t> et al., 2014). E’ importante notare che questo </a:t>
            </a:r>
            <a:r>
              <a:rPr lang="it-IT" sz="1600" dirty="0" err="1" smtClean="0"/>
              <a:t>e’</a:t>
            </a:r>
            <a:r>
              <a:rPr lang="it-IT" sz="1600" dirty="0" smtClean="0"/>
              <a:t> un effetto reversibile se il </a:t>
            </a:r>
            <a:r>
              <a:rPr lang="it-IT" sz="1600" dirty="0" err="1" smtClean="0"/>
              <a:t>microbiota</a:t>
            </a:r>
            <a:r>
              <a:rPr lang="it-IT" sz="1600" dirty="0" smtClean="0"/>
              <a:t> intestinale dei GF viene portato ai livelli di quello di un topo allevato normalmente. </a:t>
            </a:r>
            <a:endParaRPr lang="it-IT" sz="1600" dirty="0"/>
          </a:p>
        </p:txBody>
      </p:sp>
      <p:pic>
        <p:nvPicPr>
          <p:cNvPr id="7" name="Immagine 6" descr="Screen Shot 2019-11-03 at 9.56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71" y="3052234"/>
            <a:ext cx="2590800" cy="35306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098813" y="4610097"/>
            <a:ext cx="2692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Esempio, test dell’open-</a:t>
            </a:r>
            <a:r>
              <a:rPr lang="it-IT" sz="1600" dirty="0" err="1" smtClean="0"/>
              <a:t>field</a:t>
            </a:r>
            <a:r>
              <a:rPr lang="it-IT" sz="1600" dirty="0" smtClean="0"/>
              <a:t>.</a:t>
            </a:r>
          </a:p>
          <a:p>
            <a:r>
              <a:rPr lang="it-IT" sz="1600" dirty="0" smtClean="0"/>
              <a:t> </a:t>
            </a:r>
            <a:r>
              <a:rPr lang="it-IT" sz="1600" dirty="0"/>
              <a:t>I topi </a:t>
            </a:r>
            <a:r>
              <a:rPr lang="it-IT" sz="1600" dirty="0" smtClean="0"/>
              <a:t>GF percorrono una maggiore </a:t>
            </a:r>
            <a:r>
              <a:rPr lang="it-IT" sz="1600" dirty="0"/>
              <a:t>distanza totale </a:t>
            </a:r>
            <a:r>
              <a:rPr lang="it-IT" sz="1600" dirty="0" smtClean="0"/>
              <a:t>nel test che dura 60 minuti, </a:t>
            </a:r>
            <a:r>
              <a:rPr lang="it-IT" sz="1600" dirty="0"/>
              <a:t>e una maggiore esplorazione del centro </a:t>
            </a:r>
            <a:r>
              <a:rPr lang="it-IT" sz="1600" dirty="0" smtClean="0"/>
              <a:t>dell’arena. </a:t>
            </a:r>
            <a:endParaRPr lang="it-IT" sz="1600" dirty="0"/>
          </a:p>
        </p:txBody>
      </p:sp>
      <p:pic>
        <p:nvPicPr>
          <p:cNvPr id="9" name="Immagine 8" descr="Screen Shot 2019-11-03 at 9.5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4" y="3069167"/>
            <a:ext cx="2254458" cy="107103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842000" y="3035301"/>
            <a:ext cx="30818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</a:rPr>
              <a:t>La </a:t>
            </a:r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</a:rPr>
              <a:t>convenzionalizzazione</a:t>
            </a: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</a:rPr>
              <a:t> dei topi dalla nascita riporta i livelli di esplorazione e ansietà a quelli dei topi di controllo. Se l’inoculo del </a:t>
            </a:r>
            <a:r>
              <a:rPr lang="it-IT" sz="1600" dirty="0" err="1" smtClean="0">
                <a:solidFill>
                  <a:schemeClr val="tx2">
                    <a:lumMod val="75000"/>
                  </a:schemeClr>
                </a:solidFill>
              </a:rPr>
              <a:t>microbiota</a:t>
            </a:r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</a:rPr>
              <a:t> era effettuato nell’animale GF adulto il comportamento non veniva normalizzato:</a:t>
            </a:r>
          </a:p>
          <a:p>
            <a:r>
              <a:rPr lang="it-IT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Potrebbe esistere un periodo critico/sensibile per gli effetti del </a:t>
            </a:r>
            <a:r>
              <a:rPr lang="it-IT" sz="1600" b="1" dirty="0" err="1" smtClean="0">
                <a:solidFill>
                  <a:schemeClr val="tx2">
                    <a:lumMod val="75000"/>
                  </a:schemeClr>
                </a:solidFill>
              </a:rPr>
              <a:t>microbiota</a:t>
            </a:r>
            <a:r>
              <a:rPr lang="it-IT" sz="1600" b="1" dirty="0" smtClean="0">
                <a:solidFill>
                  <a:schemeClr val="tx2">
                    <a:lumMod val="75000"/>
                  </a:schemeClr>
                </a:solidFill>
              </a:rPr>
              <a:t> sul comportamento.</a:t>
            </a:r>
            <a:endParaRPr lang="it-IT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559816" y="6244348"/>
            <a:ext cx="19449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Diaz </a:t>
            </a:r>
            <a:r>
              <a:rPr lang="it-IT" sz="1200" dirty="0" err="1" smtClean="0"/>
              <a:t>Heijtz</a:t>
            </a:r>
            <a:r>
              <a:rPr lang="it-IT" sz="1200" dirty="0" smtClean="0"/>
              <a:t> et al., PNAS 2011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0779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Un’ulteriore prova dell’esistenza dell’asse intestino 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cervello: i probiotici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8680" y="1268021"/>
            <a:ext cx="81279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probiotici sono organismi </a:t>
            </a:r>
            <a:r>
              <a:rPr lang="it-IT" dirty="0" smtClean="0"/>
              <a:t>vivi (e.g. batteri, lieviti) </a:t>
            </a:r>
            <a:r>
              <a:rPr lang="it-IT" dirty="0"/>
              <a:t>che, </a:t>
            </a:r>
            <a:r>
              <a:rPr lang="it-IT" dirty="0" smtClean="0"/>
              <a:t>quando ingeriti </a:t>
            </a:r>
            <a:r>
              <a:rPr lang="it-IT" dirty="0"/>
              <a:t>in quantità adeguate, </a:t>
            </a:r>
            <a:r>
              <a:rPr lang="it-IT" dirty="0" smtClean="0"/>
              <a:t>esercitano </a:t>
            </a:r>
            <a:r>
              <a:rPr lang="it-IT" dirty="0"/>
              <a:t>un beneficio </a:t>
            </a:r>
            <a:r>
              <a:rPr lang="it-IT" dirty="0" smtClean="0"/>
              <a:t>sula salute dell’organismo ricevente.</a:t>
            </a:r>
            <a:endParaRPr lang="it-IT" dirty="0"/>
          </a:p>
          <a:p>
            <a:r>
              <a:rPr lang="it-IT" dirty="0" smtClean="0"/>
              <a:t>Hanno dimostrato avere un’ ampia gamma </a:t>
            </a:r>
            <a:r>
              <a:rPr lang="it-IT" dirty="0"/>
              <a:t>di effetti negli studi sull'uomo e sugli </a:t>
            </a:r>
            <a:r>
              <a:rPr lang="it-IT" dirty="0" smtClean="0"/>
              <a:t>animali. Esempio: </a:t>
            </a:r>
            <a:r>
              <a:rPr lang="it-IT" dirty="0"/>
              <a:t>nel </a:t>
            </a:r>
            <a:r>
              <a:rPr lang="it-IT" dirty="0" smtClean="0"/>
              <a:t>trattamento dei disturbi </a:t>
            </a:r>
            <a:r>
              <a:rPr lang="it-IT" dirty="0"/>
              <a:t>del tratto </a:t>
            </a:r>
            <a:r>
              <a:rPr lang="it-IT" dirty="0" smtClean="0"/>
              <a:t>gastrointestinale nell’uomo.</a:t>
            </a:r>
          </a:p>
          <a:p>
            <a:r>
              <a:rPr lang="it-IT" dirty="0" smtClean="0"/>
              <a:t>Prove </a:t>
            </a:r>
            <a:r>
              <a:rPr lang="it-IT" dirty="0"/>
              <a:t>cliniche a supporto </a:t>
            </a:r>
            <a:r>
              <a:rPr lang="it-IT" dirty="0" smtClean="0"/>
              <a:t>dei probiotici nel </a:t>
            </a:r>
            <a:r>
              <a:rPr lang="it-IT" dirty="0"/>
              <a:t>ridurre l'ansia</a:t>
            </a:r>
            <a:r>
              <a:rPr lang="it-IT" dirty="0" smtClean="0"/>
              <a:t>, ridurre le risposte allo stress e nel </a:t>
            </a:r>
            <a:r>
              <a:rPr lang="it-IT" dirty="0"/>
              <a:t>miglioramento dell'umore nelle persone con </a:t>
            </a:r>
            <a:r>
              <a:rPr lang="it-IT" dirty="0" smtClean="0"/>
              <a:t>malattia infiammatoria intestinale e </a:t>
            </a:r>
            <a:r>
              <a:rPr lang="it-IT" dirty="0"/>
              <a:t>con affaticamento </a:t>
            </a:r>
            <a:r>
              <a:rPr lang="it-IT" dirty="0" smtClean="0"/>
              <a:t>cronico.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86128" y="5417150"/>
            <a:ext cx="8168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L’associazione di </a:t>
            </a:r>
            <a:r>
              <a:rPr lang="it-IT" i="1" dirty="0" err="1" smtClean="0"/>
              <a:t>Lactobacillus</a:t>
            </a:r>
            <a:r>
              <a:rPr lang="it-IT" i="1" dirty="0" smtClean="0"/>
              <a:t> </a:t>
            </a:r>
            <a:r>
              <a:rPr lang="it-IT" i="1" dirty="0" err="1" smtClean="0"/>
              <a:t>helveticus</a:t>
            </a:r>
            <a:r>
              <a:rPr lang="it-IT" i="1" dirty="0" smtClean="0"/>
              <a:t> </a:t>
            </a:r>
            <a:r>
              <a:rPr lang="it-IT" dirty="0" smtClean="0"/>
              <a:t>e </a:t>
            </a:r>
            <a:r>
              <a:rPr lang="it-IT" i="1" dirty="0"/>
              <a:t>B. </a:t>
            </a:r>
            <a:r>
              <a:rPr lang="it-IT" i="1" dirty="0" err="1"/>
              <a:t>longum</a:t>
            </a:r>
            <a:r>
              <a:rPr lang="it-IT" i="1" dirty="0"/>
              <a:t> </a:t>
            </a:r>
            <a:r>
              <a:rPr lang="it-IT" i="1" dirty="0" smtClean="0"/>
              <a:t> </a:t>
            </a:r>
            <a:r>
              <a:rPr lang="it-IT" dirty="0" smtClean="0"/>
              <a:t>in un cocktail probiotico ha </a:t>
            </a:r>
            <a:r>
              <a:rPr lang="it-IT" dirty="0"/>
              <a:t>ridotto il comportamento </a:t>
            </a:r>
            <a:r>
              <a:rPr lang="it-IT" dirty="0" smtClean="0"/>
              <a:t>ansioso negli </a:t>
            </a:r>
            <a:r>
              <a:rPr lang="it-IT" dirty="0"/>
              <a:t>animali </a:t>
            </a:r>
            <a:r>
              <a:rPr lang="it-IT" dirty="0" smtClean="0"/>
              <a:t>e, soprattutto volontari sani ne hanno </a:t>
            </a:r>
            <a:r>
              <a:rPr lang="it-IT" dirty="0"/>
              <a:t>tratto </a:t>
            </a:r>
            <a:r>
              <a:rPr lang="it-IT" dirty="0" smtClean="0"/>
              <a:t>beneficio grazie a un miglioramento in certi effetti psicologici (ridotta risposta allo stress) </a:t>
            </a:r>
            <a:r>
              <a:rPr lang="it-IT" dirty="0"/>
              <a:t>e riduzione del cortisolo </a:t>
            </a:r>
            <a:r>
              <a:rPr lang="it-IT" dirty="0" smtClean="0"/>
              <a:t>sierico (</a:t>
            </a:r>
            <a:r>
              <a:rPr lang="it-IT" dirty="0" err="1" smtClean="0"/>
              <a:t>Messaoudi</a:t>
            </a:r>
            <a:r>
              <a:rPr lang="it-IT" dirty="0" smtClean="0"/>
              <a:t> et al., 2011).</a:t>
            </a:r>
            <a:endParaRPr lang="it-IT" dirty="0"/>
          </a:p>
        </p:txBody>
      </p:sp>
      <p:pic>
        <p:nvPicPr>
          <p:cNvPr id="7" name="Immagine 6" descr="probio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99" y="3536412"/>
            <a:ext cx="1921933" cy="1439595"/>
          </a:xfrm>
          <a:prstGeom prst="rect">
            <a:avLst/>
          </a:prstGeom>
        </p:spPr>
      </p:pic>
      <p:pic>
        <p:nvPicPr>
          <p:cNvPr id="8" name="Immagine 7" descr="yak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92" y="3149600"/>
            <a:ext cx="1401675" cy="19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L. </a:t>
            </a:r>
            <a:r>
              <a:rPr lang="it-IT" sz="2800" b="1" dirty="0" err="1" smtClean="0">
                <a:solidFill>
                  <a:srgbClr val="0000FF"/>
                </a:solidFill>
              </a:rPr>
              <a:t>Rhamnosus</a:t>
            </a:r>
            <a:r>
              <a:rPr lang="it-IT" sz="2800" b="1" dirty="0" smtClean="0">
                <a:solidFill>
                  <a:srgbClr val="0000FF"/>
                </a:solidFill>
              </a:rPr>
              <a:t> e i suoi effetti sull’asse intestino-cervello sono mediati dall’innervazione vagale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7398" y="1183631"/>
            <a:ext cx="4553532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Ingestione </a:t>
            </a:r>
            <a:r>
              <a:rPr lang="it-IT" dirty="0"/>
              <a:t>di </a:t>
            </a:r>
            <a:r>
              <a:rPr lang="it-IT" dirty="0" err="1"/>
              <a:t>Lactobacillus</a:t>
            </a:r>
            <a:r>
              <a:rPr lang="it-IT" dirty="0"/>
              <a:t> </a:t>
            </a:r>
            <a:r>
              <a:rPr lang="it-IT" dirty="0" err="1" smtClean="0"/>
              <a:t>rhamnosus</a:t>
            </a:r>
            <a:r>
              <a:rPr lang="it-IT" dirty="0" smtClean="0"/>
              <a:t> (</a:t>
            </a:r>
            <a:r>
              <a:rPr lang="it-IT" dirty="0"/>
              <a:t>JB ‑ 1) diminuiva </a:t>
            </a:r>
            <a:r>
              <a:rPr lang="it-IT" dirty="0" smtClean="0"/>
              <a:t>il comportamento </a:t>
            </a:r>
            <a:r>
              <a:rPr lang="it-IT" dirty="0" err="1" smtClean="0"/>
              <a:t>simil</a:t>
            </a:r>
            <a:r>
              <a:rPr lang="it-IT" dirty="0"/>
              <a:t>-</a:t>
            </a:r>
            <a:r>
              <a:rPr lang="it-IT" dirty="0" smtClean="0"/>
              <a:t>ansia e depressione e riduceva </a:t>
            </a:r>
            <a:r>
              <a:rPr lang="it-IT" dirty="0"/>
              <a:t>l'aumento </a:t>
            </a:r>
            <a:r>
              <a:rPr lang="it-IT" dirty="0" smtClean="0"/>
              <a:t>di corticosterone plasmatico </a:t>
            </a:r>
            <a:r>
              <a:rPr lang="it-IT" dirty="0"/>
              <a:t>indotto dallo </a:t>
            </a:r>
            <a:r>
              <a:rPr lang="it-IT" dirty="0" smtClean="0"/>
              <a:t>stress in topi allevati convenzionalmente. </a:t>
            </a:r>
            <a:r>
              <a:rPr lang="it-IT" dirty="0"/>
              <a:t>Inoltre, </a:t>
            </a:r>
            <a:r>
              <a:rPr lang="it-IT" dirty="0" smtClean="0"/>
              <a:t>il </a:t>
            </a:r>
            <a:r>
              <a:rPr lang="it-IT" dirty="0"/>
              <a:t>probiotico </a:t>
            </a:r>
            <a:r>
              <a:rPr lang="it-IT" dirty="0" smtClean="0"/>
              <a:t>alterava l'espressione </a:t>
            </a:r>
            <a:r>
              <a:rPr lang="it-IT" dirty="0"/>
              <a:t>dell'</a:t>
            </a:r>
            <a:r>
              <a:rPr lang="it-IT" dirty="0" err="1"/>
              <a:t>mRNA</a:t>
            </a:r>
            <a:r>
              <a:rPr lang="it-IT" dirty="0"/>
              <a:t> </a:t>
            </a:r>
            <a:r>
              <a:rPr lang="it-IT" dirty="0" smtClean="0"/>
              <a:t>dei recettori </a:t>
            </a:r>
            <a:r>
              <a:rPr lang="it-IT" dirty="0" err="1" smtClean="0"/>
              <a:t>GABAa</a:t>
            </a:r>
            <a:r>
              <a:rPr lang="it-IT" dirty="0" smtClean="0"/>
              <a:t> </a:t>
            </a:r>
            <a:r>
              <a:rPr lang="it-IT" dirty="0" err="1" smtClean="0"/>
              <a:t>GABAb</a:t>
            </a:r>
            <a:r>
              <a:rPr lang="it-IT" dirty="0" smtClean="0"/>
              <a:t> </a:t>
            </a:r>
            <a:r>
              <a:rPr lang="it-IT" dirty="0"/>
              <a:t>in diverse regioni del </a:t>
            </a:r>
            <a:r>
              <a:rPr lang="it-IT" dirty="0" smtClean="0"/>
              <a:t>cervello. Alterazioni </a:t>
            </a:r>
            <a:r>
              <a:rPr lang="it-IT" dirty="0"/>
              <a:t>di questi </a:t>
            </a:r>
            <a:r>
              <a:rPr lang="it-IT" dirty="0" smtClean="0"/>
              <a:t>recettori sono state associate </a:t>
            </a:r>
            <a:r>
              <a:rPr lang="it-IT" dirty="0"/>
              <a:t>ad ansia e </a:t>
            </a:r>
            <a:r>
              <a:rPr lang="it-IT" dirty="0" smtClean="0"/>
              <a:t>depressione in </a:t>
            </a:r>
            <a:r>
              <a:rPr lang="it-IT" dirty="0"/>
              <a:t>modelli </a:t>
            </a:r>
            <a:r>
              <a:rPr lang="it-IT" dirty="0" smtClean="0"/>
              <a:t>animali.</a:t>
            </a:r>
            <a:endParaRPr lang="it-IT" dirty="0"/>
          </a:p>
        </p:txBody>
      </p:sp>
      <p:pic>
        <p:nvPicPr>
          <p:cNvPr id="6" name="Immagine 5" descr="Screen Shot 2019-11-04 at 13.12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43" y="2347887"/>
            <a:ext cx="2185538" cy="1382687"/>
          </a:xfrm>
          <a:prstGeom prst="rect">
            <a:avLst/>
          </a:prstGeom>
        </p:spPr>
      </p:pic>
      <p:pic>
        <p:nvPicPr>
          <p:cNvPr id="7" name="Immagine 6" descr="Screen Shot 2019-11-04 at 13.11.5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5"/>
          <a:stretch/>
        </p:blipFill>
        <p:spPr>
          <a:xfrm>
            <a:off x="5249330" y="1167351"/>
            <a:ext cx="3302001" cy="111280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58802" y="4241693"/>
            <a:ext cx="4690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È interessante notare che questi effetti sono dipendenti dal vago poiché la vagotomia impedisce effetti ansiolitici e anti-depressivi, così come gli effetti su livelli di </a:t>
            </a:r>
            <a:r>
              <a:rPr lang="it-IT" dirty="0" err="1" smtClean="0"/>
              <a:t>mRNA</a:t>
            </a:r>
            <a:r>
              <a:rPr lang="it-IT" dirty="0" smtClean="0"/>
              <a:t> del recettore del GABA indotti dal probiotico. Ciò suggerisce che l'innervazione parasimpatica media gli effetti L. </a:t>
            </a:r>
            <a:r>
              <a:rPr lang="it-IT" dirty="0" err="1" smtClean="0"/>
              <a:t>rhamnosus</a:t>
            </a:r>
            <a:r>
              <a:rPr lang="it-IT" dirty="0" smtClean="0"/>
              <a:t> sull’interazione </a:t>
            </a:r>
            <a:r>
              <a:rPr lang="it-IT" dirty="0" err="1" smtClean="0"/>
              <a:t>microbiota</a:t>
            </a:r>
            <a:r>
              <a:rPr lang="it-IT" dirty="0" smtClean="0"/>
              <a:t>–sistema nervoso centrale.</a:t>
            </a:r>
            <a:endParaRPr lang="it-IT" dirty="0"/>
          </a:p>
        </p:txBody>
      </p:sp>
      <p:pic>
        <p:nvPicPr>
          <p:cNvPr id="9" name="Immagine 8" descr="Screen Shot 2019-11-04 at 13.16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93" y="5077308"/>
            <a:ext cx="1770729" cy="1297517"/>
          </a:xfrm>
          <a:prstGeom prst="rect">
            <a:avLst/>
          </a:prstGeom>
        </p:spPr>
      </p:pic>
      <p:pic>
        <p:nvPicPr>
          <p:cNvPr id="10" name="Immagine 9" descr="Screen Shot 2019-11-04 at 13.16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87" y="4027441"/>
            <a:ext cx="2538952" cy="92366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779489" y="6510289"/>
            <a:ext cx="22680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/>
              <a:t>Bravo, </a:t>
            </a:r>
            <a:r>
              <a:rPr lang="it-IT" sz="1200" dirty="0" err="1" smtClean="0"/>
              <a:t>Forsythe</a:t>
            </a:r>
            <a:r>
              <a:rPr lang="it-IT" sz="1200" dirty="0" smtClean="0"/>
              <a:t> et al., PNAS 2011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1021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Tabella riassuntiva degli studi che indicano l’influenza</a:t>
            </a:r>
          </a:p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 del 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sul SNC (1)</a:t>
            </a:r>
            <a:endParaRPr lang="it-IT" sz="2800" b="1" dirty="0">
              <a:solidFill>
                <a:srgbClr val="0000FF"/>
              </a:solidFill>
            </a:endParaRPr>
          </a:p>
        </p:txBody>
      </p:sp>
      <p:pic>
        <p:nvPicPr>
          <p:cNvPr id="6" name="Immagine 5" descr="Screen Shot 2019-11-03 at 10.13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1267633"/>
            <a:ext cx="9144000" cy="5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Tabella riassuntiva degli studi che indicano l’influenza</a:t>
            </a:r>
          </a:p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 del 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sul SNC (2)</a:t>
            </a:r>
            <a:endParaRPr lang="it-IT" sz="2800" b="1" dirty="0">
              <a:solidFill>
                <a:srgbClr val="0000FF"/>
              </a:solidFill>
            </a:endParaRPr>
          </a:p>
        </p:txBody>
      </p:sp>
      <p:pic>
        <p:nvPicPr>
          <p:cNvPr id="5" name="Immagine 4" descr="Screen Shot 2019-11-04 at 12.44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596"/>
            <a:ext cx="9144000" cy="39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700" b="1" dirty="0" smtClean="0">
                <a:solidFill>
                  <a:srgbClr val="0000FF"/>
                </a:solidFill>
              </a:rPr>
              <a:t> e periodi sensibili del </a:t>
            </a:r>
            <a:r>
              <a:rPr lang="it-IT" sz="2700" b="1" dirty="0" err="1" smtClean="0">
                <a:solidFill>
                  <a:srgbClr val="0000FF"/>
                </a:solidFill>
              </a:rPr>
              <a:t>neurosviluppo</a:t>
            </a:r>
            <a:r>
              <a:rPr lang="it-IT" sz="2700" b="1" dirty="0" smtClean="0">
                <a:solidFill>
                  <a:srgbClr val="0000FF"/>
                </a:solidFill>
              </a:rPr>
              <a:t>: possibili implicazioni per i disturbi neuropsichiatrici </a:t>
            </a:r>
            <a:endParaRPr lang="it-IT" sz="27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37068" y="1032975"/>
            <a:ext cx="87339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</a:t>
            </a:r>
            <a:r>
              <a:rPr lang="it-IT" dirty="0" err="1"/>
              <a:t>microbiota</a:t>
            </a:r>
            <a:r>
              <a:rPr lang="it-IT" dirty="0"/>
              <a:t> </a:t>
            </a:r>
            <a:r>
              <a:rPr lang="it-IT" dirty="0" smtClean="0"/>
              <a:t>va incontro a un importante processo di maturazione durante lo sviluppo e </a:t>
            </a:r>
            <a:r>
              <a:rPr lang="it-IT" dirty="0"/>
              <a:t>stabilisce il </a:t>
            </a:r>
            <a:r>
              <a:rPr lang="it-IT" dirty="0" smtClean="0"/>
              <a:t>suo rapporto </a:t>
            </a:r>
            <a:r>
              <a:rPr lang="it-IT" dirty="0"/>
              <a:t>simbiotico con l'ospite all'inizio </a:t>
            </a:r>
            <a:r>
              <a:rPr lang="it-IT" dirty="0" smtClean="0"/>
              <a:t>dell’infanzia. Nei primi </a:t>
            </a:r>
            <a:r>
              <a:rPr lang="it-IT" dirty="0"/>
              <a:t>anni di </a:t>
            </a:r>
            <a:r>
              <a:rPr lang="it-IT" dirty="0" smtClean="0"/>
              <a:t>vita, le </a:t>
            </a:r>
            <a:r>
              <a:rPr lang="it-IT" dirty="0"/>
              <a:t>perturbazioni del </a:t>
            </a:r>
            <a:r>
              <a:rPr lang="it-IT" dirty="0" err="1"/>
              <a:t>microbiota</a:t>
            </a:r>
            <a:r>
              <a:rPr lang="it-IT" dirty="0"/>
              <a:t> intestinale in via di </a:t>
            </a:r>
            <a:r>
              <a:rPr lang="it-IT" dirty="0" smtClean="0"/>
              <a:t>maturazione </a:t>
            </a:r>
            <a:r>
              <a:rPr lang="it-IT" dirty="0"/>
              <a:t>possono avere </a:t>
            </a:r>
            <a:r>
              <a:rPr lang="it-IT" dirty="0" smtClean="0"/>
              <a:t>un impatto sullo sviluppo </a:t>
            </a:r>
            <a:r>
              <a:rPr lang="it-IT" dirty="0"/>
              <a:t>neurologico e potenzialmente portare a effetti </a:t>
            </a:r>
            <a:r>
              <a:rPr lang="it-IT" dirty="0" smtClean="0"/>
              <a:t>avversi che possono manifestarsi con determinati disturbi mentali durante l'età adulta.</a:t>
            </a:r>
            <a:endParaRPr lang="it-IT" dirty="0"/>
          </a:p>
        </p:txBody>
      </p:sp>
      <p:pic>
        <p:nvPicPr>
          <p:cNvPr id="6" name="Immagine 5" descr="Screen Shot 2019-11-04 at 13.3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45" y="2524307"/>
            <a:ext cx="7104874" cy="4103311"/>
          </a:xfrm>
          <a:prstGeom prst="rect">
            <a:avLst/>
          </a:prstGeom>
        </p:spPr>
      </p:pic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6189733" y="6541876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Borre et al., Trends in </a:t>
            </a:r>
            <a:r>
              <a:rPr lang="it-IT" sz="1200" dirty="0" err="1" smtClean="0"/>
              <a:t>Mol</a:t>
            </a:r>
            <a:r>
              <a:rPr lang="it-IT" sz="1200" dirty="0" smtClean="0"/>
              <a:t>. Medicine  2014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5189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9-11-04 at 13.46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29" y="1674439"/>
            <a:ext cx="4706032" cy="372533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Finestre di opportunità (periodi critici) per modulare il 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del bambino </a:t>
            </a:r>
            <a:r>
              <a:rPr lang="it-IT" sz="2800" b="1" dirty="0" err="1" smtClean="0">
                <a:solidFill>
                  <a:srgbClr val="0000FF"/>
                </a:solidFill>
              </a:rPr>
              <a:t>pre</a:t>
            </a:r>
            <a:r>
              <a:rPr lang="it-IT" sz="2800" b="1" dirty="0" smtClean="0">
                <a:solidFill>
                  <a:srgbClr val="0000FF"/>
                </a:solidFill>
              </a:rPr>
              <a:t>- e post-natale 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37068" y="1303872"/>
            <a:ext cx="4011618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È importante sottolineare che il cervello in via di sviluppo ha dimostrato di </a:t>
            </a:r>
            <a:r>
              <a:rPr lang="it-IT" dirty="0" smtClean="0"/>
              <a:t>essere suscettibile a segnali provenienti sia  dall'ambiente interno che esterno durante </a:t>
            </a:r>
            <a:r>
              <a:rPr lang="it-IT" dirty="0"/>
              <a:t>la vita prenatale. Dieta materna, </a:t>
            </a:r>
            <a:r>
              <a:rPr lang="it-IT" dirty="0" smtClean="0"/>
              <a:t>infezioni, stress </a:t>
            </a:r>
            <a:r>
              <a:rPr lang="it-IT" dirty="0"/>
              <a:t>e infezioni patogene microbiche durante il periodo </a:t>
            </a:r>
            <a:r>
              <a:rPr lang="it-IT" dirty="0" smtClean="0"/>
              <a:t>prenatale sono state associate </a:t>
            </a:r>
            <a:r>
              <a:rPr lang="it-IT" dirty="0"/>
              <a:t>a </a:t>
            </a:r>
            <a:r>
              <a:rPr lang="it-IT" dirty="0" smtClean="0"/>
              <a:t>disturbi </a:t>
            </a:r>
            <a:r>
              <a:rPr lang="it-IT" dirty="0"/>
              <a:t>come autismo, deficit di attenzione iperattività</a:t>
            </a:r>
          </a:p>
          <a:p>
            <a:r>
              <a:rPr lang="it-IT" dirty="0"/>
              <a:t>disturbo (ADHD) e </a:t>
            </a:r>
            <a:r>
              <a:rPr lang="it-IT" dirty="0" smtClean="0"/>
              <a:t>schizofrenia. </a:t>
            </a:r>
            <a:r>
              <a:rPr lang="it-IT" dirty="0"/>
              <a:t>G</a:t>
            </a:r>
            <a:r>
              <a:rPr lang="it-IT" dirty="0" smtClean="0"/>
              <a:t>li </a:t>
            </a:r>
            <a:r>
              <a:rPr lang="it-IT" dirty="0"/>
              <a:t>studi sui roditori forniscono ulteriore supporto a questa nozione</a:t>
            </a:r>
            <a:r>
              <a:rPr lang="it-IT" dirty="0" smtClean="0"/>
              <a:t>, dimostrando che l'esposizione </a:t>
            </a:r>
            <a:r>
              <a:rPr lang="it-IT" dirty="0"/>
              <a:t>a agenti patogeni microbici </a:t>
            </a:r>
            <a:r>
              <a:rPr lang="it-IT" dirty="0" smtClean="0"/>
              <a:t>durante periodi </a:t>
            </a:r>
            <a:r>
              <a:rPr lang="it-IT" dirty="0"/>
              <a:t>di </a:t>
            </a:r>
            <a:r>
              <a:rPr lang="it-IT" dirty="0" smtClean="0"/>
              <a:t>sviluppo </a:t>
            </a:r>
            <a:r>
              <a:rPr lang="it-IT" dirty="0"/>
              <a:t>comportano anomalie comportamentali</a:t>
            </a:r>
            <a:r>
              <a:rPr lang="it-IT" dirty="0" smtClean="0"/>
              <a:t>, ansia e alterate funzioni cognitive. </a:t>
            </a:r>
            <a:r>
              <a:rPr lang="it-IT" dirty="0"/>
              <a:t>La salute materna gioca un </a:t>
            </a:r>
            <a:r>
              <a:rPr lang="it-IT" dirty="0" smtClean="0"/>
              <a:t>ruolo chiave sia nel </a:t>
            </a:r>
            <a:r>
              <a:rPr lang="it-IT" dirty="0" err="1" smtClean="0"/>
              <a:t>neurosviluppo</a:t>
            </a:r>
            <a:r>
              <a:rPr lang="it-IT" dirty="0" smtClean="0"/>
              <a:t> che nella maturazione del  </a:t>
            </a:r>
            <a:r>
              <a:rPr lang="it-IT" dirty="0" err="1" smtClean="0"/>
              <a:t>microbiota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5949652" y="5915941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Borre et al., Trends in </a:t>
            </a:r>
            <a:r>
              <a:rPr lang="it-IT" sz="1200" dirty="0" err="1" smtClean="0"/>
              <a:t>Mol</a:t>
            </a:r>
            <a:r>
              <a:rPr lang="it-IT" sz="1200" dirty="0" smtClean="0"/>
              <a:t>. Medicine  2014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81272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18" y="1102928"/>
            <a:ext cx="4278367" cy="492867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73082" y="89643"/>
            <a:ext cx="568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Cosa è il </a:t>
            </a:r>
            <a:r>
              <a:rPr lang="it-IT" sz="36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3600" b="1" dirty="0" smtClean="0">
                <a:solidFill>
                  <a:srgbClr val="0000FF"/>
                </a:solidFill>
              </a:rPr>
              <a:t>: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1107316" y="5945341"/>
            <a:ext cx="2781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err="1" smtClean="0"/>
              <a:t>Cho</a:t>
            </a:r>
            <a:r>
              <a:rPr lang="it-IT" sz="1200" dirty="0" smtClean="0"/>
              <a:t> &amp; </a:t>
            </a:r>
            <a:r>
              <a:rPr lang="it-IT" sz="1200" dirty="0" err="1" smtClean="0"/>
              <a:t>Blaser</a:t>
            </a:r>
            <a:r>
              <a:rPr lang="it-IT" sz="1200" dirty="0"/>
              <a:t>  2012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065203" y="2015586"/>
            <a:ext cx="394174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l </a:t>
            </a:r>
            <a:r>
              <a:rPr lang="it-IT" dirty="0" err="1" smtClean="0"/>
              <a:t>microbiota</a:t>
            </a:r>
            <a:r>
              <a:rPr lang="it-IT" dirty="0" smtClean="0"/>
              <a:t> umano è la comunità di microrganismi (batteri, funghi, virus etc.) che vivono in simbiosi con il corpo ospite.</a:t>
            </a:r>
          </a:p>
          <a:p>
            <a:endParaRPr lang="it-IT" dirty="0"/>
          </a:p>
          <a:p>
            <a:r>
              <a:rPr lang="it-IT" dirty="0"/>
              <a:t>Il corpo contiene almeno 1000 specie diverse di batteri noti </a:t>
            </a:r>
            <a:r>
              <a:rPr lang="it-IT" dirty="0" smtClean="0"/>
              <a:t>che contengono </a:t>
            </a:r>
            <a:r>
              <a:rPr lang="it-IT" dirty="0"/>
              <a:t>150 volte più </a:t>
            </a:r>
            <a:r>
              <a:rPr lang="it-IT" dirty="0" smtClean="0"/>
              <a:t>geni </a:t>
            </a:r>
            <a:r>
              <a:rPr lang="it-IT" dirty="0"/>
              <a:t>di quelli che si trovano nell'intero genoma </a:t>
            </a:r>
            <a:r>
              <a:rPr lang="it-IT" dirty="0" smtClean="0"/>
              <a:t>umano.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11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7068" y="127649"/>
            <a:ext cx="8517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0000FF"/>
                </a:solidFill>
              </a:rPr>
              <a:t>Gut</a:t>
            </a:r>
            <a:r>
              <a:rPr lang="it-IT" sz="2800" b="1" dirty="0" smtClean="0">
                <a:solidFill>
                  <a:srgbClr val="0000FF"/>
                </a:solidFill>
              </a:rPr>
              <a:t>-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-brain </a:t>
            </a:r>
            <a:r>
              <a:rPr lang="it-IT" sz="2800" b="1" dirty="0" err="1" smtClean="0">
                <a:solidFill>
                  <a:srgbClr val="0000FF"/>
                </a:solidFill>
              </a:rPr>
              <a:t>axis</a:t>
            </a:r>
            <a:r>
              <a:rPr lang="it-IT" sz="2800" b="1" dirty="0" smtClean="0">
                <a:solidFill>
                  <a:srgbClr val="0000FF"/>
                </a:solidFill>
              </a:rPr>
              <a:t>: disordini del </a:t>
            </a:r>
            <a:r>
              <a:rPr lang="it-IT" sz="2800" b="1" dirty="0" err="1" smtClean="0">
                <a:solidFill>
                  <a:srgbClr val="0000FF"/>
                </a:solidFill>
              </a:rPr>
              <a:t>neurosviluppo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e autismo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85922" y="1219140"/>
            <a:ext cx="8466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 disturbi dello spettro autistico (ASD) </a:t>
            </a:r>
            <a:r>
              <a:rPr lang="it-IT" dirty="0"/>
              <a:t>sono disturbi dello sviluppo </a:t>
            </a:r>
            <a:r>
              <a:rPr lang="it-IT" dirty="0" smtClean="0"/>
              <a:t>neurologico caratterizzati dalla </a:t>
            </a:r>
            <a:r>
              <a:rPr lang="it-IT" dirty="0"/>
              <a:t>presenza di comportamenti stereotipati, </a:t>
            </a:r>
            <a:r>
              <a:rPr lang="it-IT" dirty="0" smtClean="0"/>
              <a:t> deficit nella comunicazione e di </a:t>
            </a:r>
            <a:r>
              <a:rPr lang="it-IT" dirty="0"/>
              <a:t>interazione </a:t>
            </a:r>
            <a:r>
              <a:rPr lang="it-IT" dirty="0" smtClean="0"/>
              <a:t>sociale. Sebbene l'eziologia dell’ASD rimanga </a:t>
            </a:r>
            <a:r>
              <a:rPr lang="it-IT" dirty="0"/>
              <a:t>sconosciuta, </a:t>
            </a:r>
            <a:r>
              <a:rPr lang="it-IT" dirty="0" smtClean="0"/>
              <a:t>si pensa che sia fattori genetici che ambientali abbiano un ruolo nella sua eziopatogenesi.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21743" y="2701897"/>
            <a:ext cx="34694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Disturbi del tratto gastro-intestinale associati ad ASD </a:t>
            </a:r>
            <a:r>
              <a:rPr lang="it-IT" dirty="0"/>
              <a:t>sono </a:t>
            </a:r>
            <a:r>
              <a:rPr lang="it-IT" dirty="0" smtClean="0"/>
              <a:t>stati collegati a possibili alterazioni </a:t>
            </a:r>
            <a:r>
              <a:rPr lang="it-IT" dirty="0"/>
              <a:t>nella composizione e nella funzione del </a:t>
            </a:r>
            <a:r>
              <a:rPr lang="it-IT" dirty="0" err="1" smtClean="0"/>
              <a:t>microbiota</a:t>
            </a:r>
            <a:r>
              <a:rPr lang="it-IT" dirty="0" smtClean="0"/>
              <a:t>. Nonostante questi studi </a:t>
            </a:r>
            <a:r>
              <a:rPr lang="it-IT" dirty="0"/>
              <a:t>correlazionali, l'interpretazione dei dati </a:t>
            </a:r>
            <a:r>
              <a:rPr lang="it-IT" dirty="0" smtClean="0"/>
              <a:t>clinici è compromessa </a:t>
            </a:r>
            <a:r>
              <a:rPr lang="it-IT" dirty="0"/>
              <a:t>da alti tassi di uso di antibiotici </a:t>
            </a:r>
            <a:r>
              <a:rPr lang="it-IT" dirty="0" smtClean="0"/>
              <a:t>e marcate </a:t>
            </a:r>
            <a:r>
              <a:rPr lang="it-IT" dirty="0"/>
              <a:t>variazioni dietetiche nei pazienti con </a:t>
            </a:r>
            <a:r>
              <a:rPr lang="it-IT" dirty="0" smtClean="0"/>
              <a:t>ASD. Questo rende molto difficile trarre delle conclusioni sugli effetti del </a:t>
            </a:r>
            <a:r>
              <a:rPr lang="it-IT" dirty="0" err="1" smtClean="0"/>
              <a:t>microbiota</a:t>
            </a:r>
            <a:r>
              <a:rPr lang="it-IT" dirty="0" smtClean="0"/>
              <a:t> sull’ASD.</a:t>
            </a:r>
            <a:endParaRPr lang="it-IT" dirty="0"/>
          </a:p>
        </p:txBody>
      </p:sp>
      <p:pic>
        <p:nvPicPr>
          <p:cNvPr id="7" name="Immagine 6" descr="Screen Shot 2019-11-04 at 14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9" y="2628898"/>
            <a:ext cx="40386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4794" y="224139"/>
            <a:ext cx="85343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FF"/>
                </a:solidFill>
              </a:rPr>
              <a:t>Il trasferimento di </a:t>
            </a:r>
            <a:r>
              <a:rPr lang="it-IT" sz="28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800" b="1" dirty="0" smtClean="0">
                <a:solidFill>
                  <a:srgbClr val="0000FF"/>
                </a:solidFill>
              </a:rPr>
              <a:t> (MTT) altera l’ecosistema intestinale e migliora sintomi intestinali e dell’ASD</a:t>
            </a:r>
            <a:endParaRPr lang="it-IT" sz="2800" b="1" dirty="0">
              <a:solidFill>
                <a:srgbClr val="0000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87862" y="1286388"/>
            <a:ext cx="855133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L’ </a:t>
            </a:r>
            <a:r>
              <a:rPr lang="it-IT" sz="1600" dirty="0"/>
              <a:t>MTT prevedeva un trattamento antibiotico di 2 settimane, una pulizia dell'intestino e quindi un trapianto di </a:t>
            </a:r>
            <a:r>
              <a:rPr lang="it-IT" sz="1600" dirty="0" err="1"/>
              <a:t>microbiota</a:t>
            </a:r>
            <a:r>
              <a:rPr lang="it-IT" sz="1600" dirty="0"/>
              <a:t> </a:t>
            </a:r>
            <a:r>
              <a:rPr lang="it-IT" sz="1600" dirty="0" smtClean="0"/>
              <a:t>fecale </a:t>
            </a:r>
            <a:r>
              <a:rPr lang="it-IT" sz="1600" dirty="0"/>
              <a:t>(FMT) usando una dose iniziale elevata seguita da dosi giornaliere e di mantenimento inferiori per 7–8 settimane. La scala di valutazione dei sintomi gastrointestinali ha rivelato una riduzione dell'80% circa dei sintomi gastrointestinali alla fine del trattamento, compresi miglioramenti significativi dei sintomi di costipazione, diarrea, indigestione e dolore addominale. I miglioramenti persistono 8 settimane dopo il trattamento. I</a:t>
            </a:r>
            <a:r>
              <a:rPr lang="it-IT" sz="1600" dirty="0" smtClean="0"/>
              <a:t> </a:t>
            </a:r>
            <a:r>
              <a:rPr lang="it-IT" sz="1600" dirty="0"/>
              <a:t>sintomi comportamentali dell'ASD sono migliorati significativamente </a:t>
            </a:r>
            <a:r>
              <a:rPr lang="it-IT" sz="1600" dirty="0" smtClean="0"/>
              <a:t>fino a 8 </a:t>
            </a:r>
            <a:r>
              <a:rPr lang="it-IT" sz="1600" dirty="0"/>
              <a:t>settimane dopo la fine del trattamento. Le analisi di sequenziamento batterico </a:t>
            </a:r>
            <a:r>
              <a:rPr lang="it-IT" sz="1600" dirty="0" smtClean="0"/>
              <a:t>hanno </a:t>
            </a:r>
            <a:r>
              <a:rPr lang="it-IT" sz="1600" dirty="0"/>
              <a:t>rivelato un parziale innesto </a:t>
            </a:r>
            <a:r>
              <a:rPr lang="it-IT" sz="1600" dirty="0" smtClean="0"/>
              <a:t>del </a:t>
            </a:r>
            <a:r>
              <a:rPr lang="it-IT" sz="1600" dirty="0" err="1"/>
              <a:t>microbiota</a:t>
            </a:r>
            <a:r>
              <a:rPr lang="it-IT" sz="1600" dirty="0"/>
              <a:t> del donatore e cambiamenti benefici nell'ambiente intestinale. In particolare, la diversità batterica complessiva e l'abbondanza di </a:t>
            </a:r>
            <a:r>
              <a:rPr lang="it-IT" sz="1600" i="1" dirty="0" err="1"/>
              <a:t>Bifidobacterium</a:t>
            </a:r>
            <a:r>
              <a:rPr lang="it-IT" sz="1600" i="1" dirty="0"/>
              <a:t>, </a:t>
            </a:r>
            <a:r>
              <a:rPr lang="it-IT" sz="1600" i="1" dirty="0" err="1"/>
              <a:t>Prevotella</a:t>
            </a:r>
            <a:r>
              <a:rPr lang="it-IT" sz="1600" i="1" dirty="0"/>
              <a:t> e </a:t>
            </a:r>
            <a:r>
              <a:rPr lang="it-IT" sz="1600" i="1" dirty="0" err="1"/>
              <a:t>Desulfovibrio</a:t>
            </a:r>
            <a:r>
              <a:rPr lang="it-IT" sz="1600" i="1" dirty="0"/>
              <a:t> </a:t>
            </a:r>
            <a:r>
              <a:rPr lang="it-IT" sz="1600" dirty="0" smtClean="0"/>
              <a:t>sono </a:t>
            </a:r>
            <a:r>
              <a:rPr lang="it-IT" sz="1600" dirty="0"/>
              <a:t>aumentate dopo MTT e questi cambiamenti </a:t>
            </a:r>
            <a:r>
              <a:rPr lang="it-IT" sz="1600" dirty="0" smtClean="0"/>
              <a:t>persistono </a:t>
            </a:r>
            <a:r>
              <a:rPr lang="it-IT" sz="1600" dirty="0"/>
              <a:t>dopo l'interruzione del </a:t>
            </a:r>
            <a:r>
              <a:rPr lang="it-IT" sz="1600" dirty="0" smtClean="0"/>
              <a:t>trattamento (</a:t>
            </a:r>
            <a:r>
              <a:rPr lang="it-IT" sz="1600" dirty="0" err="1"/>
              <a:t>Dae-Wook</a:t>
            </a:r>
            <a:r>
              <a:rPr lang="it-IT" sz="1600" dirty="0"/>
              <a:t> </a:t>
            </a:r>
            <a:r>
              <a:rPr lang="it-IT" sz="1600" dirty="0" smtClean="0"/>
              <a:t>Kang et al., 2017)</a:t>
            </a:r>
            <a:endParaRPr lang="it-IT" sz="1600" dirty="0"/>
          </a:p>
        </p:txBody>
      </p:sp>
      <p:pic>
        <p:nvPicPr>
          <p:cNvPr id="7" name="Immagine 6" descr="Screen Shot 2019-11-04 at 14.53.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"/>
          <a:stretch/>
        </p:blipFill>
        <p:spPr>
          <a:xfrm>
            <a:off x="626536" y="4385735"/>
            <a:ext cx="7890933" cy="213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199" y="224139"/>
            <a:ext cx="8703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La dieta materna influenza il </a:t>
            </a:r>
            <a:r>
              <a:rPr lang="it-IT" sz="24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400" b="1" dirty="0" smtClean="0">
                <a:solidFill>
                  <a:srgbClr val="0000FF"/>
                </a:solidFill>
              </a:rPr>
              <a:t> della prole: effetti comportamentali e deficit sinaptici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23314" y="1193338"/>
            <a:ext cx="8128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L'obesità materna durante la gravidanza è stata associata ad un aumentato rischio di disturbi dello sviluppo neurologico, incluso il disturbo dello spettro autistico (ASD), nella prole.</a:t>
            </a:r>
          </a:p>
        </p:txBody>
      </p:sp>
      <p:sp>
        <p:nvSpPr>
          <p:cNvPr id="6" name="Rettangolo 5"/>
          <p:cNvSpPr/>
          <p:nvPr/>
        </p:nvSpPr>
        <p:spPr>
          <a:xfrm>
            <a:off x="812799" y="2095413"/>
            <a:ext cx="7586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1) La </a:t>
            </a:r>
            <a:r>
              <a:rPr lang="it-IT" dirty="0"/>
              <a:t>dieta materna ricca di grassi (MHFD) induce alterazioni comportamentali nella </a:t>
            </a:r>
            <a:r>
              <a:rPr lang="it-IT" dirty="0" smtClean="0"/>
              <a:t>prole (comportamento sociale);</a:t>
            </a:r>
          </a:p>
          <a:p>
            <a:r>
              <a:rPr lang="it-IT" dirty="0" smtClean="0"/>
              <a:t>2)</a:t>
            </a:r>
            <a:r>
              <a:rPr lang="it-IT" dirty="0"/>
              <a:t> MHFD provoca alterazioni nell'ecologia microbica intestinale </a:t>
            </a:r>
            <a:r>
              <a:rPr lang="it-IT" dirty="0" smtClean="0"/>
              <a:t>della prole.</a:t>
            </a:r>
            <a:endParaRPr lang="it-IT" dirty="0"/>
          </a:p>
        </p:txBody>
      </p:sp>
      <p:pic>
        <p:nvPicPr>
          <p:cNvPr id="7" name="Immagine 6" descr="Screen Shot 2019-11-05 at 8.2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1" y="3172519"/>
            <a:ext cx="7950286" cy="194399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07069" y="5580153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FF6600"/>
                </a:solidFill>
              </a:rPr>
              <a:t>Quali sono le alterazioni fisiologiche alla base dei deficit comportamentali indotti dalle differenze nel </a:t>
            </a:r>
            <a:r>
              <a:rPr lang="it-IT" b="1" i="1" dirty="0" err="1" smtClean="0">
                <a:solidFill>
                  <a:srgbClr val="FF6600"/>
                </a:solidFill>
              </a:rPr>
              <a:t>microbiota</a:t>
            </a:r>
            <a:r>
              <a:rPr lang="it-IT" b="1" i="1" dirty="0" smtClean="0">
                <a:solidFill>
                  <a:srgbClr val="FF6600"/>
                </a:solidFill>
              </a:rPr>
              <a:t>?</a:t>
            </a:r>
            <a:endParaRPr lang="it-IT" b="1" i="1" dirty="0">
              <a:solidFill>
                <a:srgbClr val="FF6600"/>
              </a:solidFill>
            </a:endParaRPr>
          </a:p>
        </p:txBody>
      </p:sp>
      <p:sp>
        <p:nvSpPr>
          <p:cNvPr id="9" name="Rettangolo 1"/>
          <p:cNvSpPr>
            <a:spLocks noChangeArrowheads="1"/>
          </p:cNvSpPr>
          <p:nvPr/>
        </p:nvSpPr>
        <p:spPr bwMode="auto">
          <a:xfrm>
            <a:off x="6523864" y="5185448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err="1" smtClean="0"/>
              <a:t>Buffington</a:t>
            </a:r>
            <a:r>
              <a:rPr lang="it-IT" sz="1200" dirty="0" smtClean="0"/>
              <a:t> et al., Cell 2016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8502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" y="175299"/>
            <a:ext cx="9142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La dieta materna influenza il </a:t>
            </a:r>
            <a:r>
              <a:rPr lang="it-IT" sz="24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400" b="1" dirty="0" smtClean="0">
                <a:solidFill>
                  <a:srgbClr val="0000FF"/>
                </a:solidFill>
              </a:rPr>
              <a:t> della prole: effetti comportamentali e deficit sinaptici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89468" y="1034246"/>
            <a:ext cx="85174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dirty="0" smtClean="0"/>
              <a:t>Scoprono che </a:t>
            </a:r>
            <a:r>
              <a:rPr lang="it-IT" sz="1700" i="1" dirty="0" err="1" smtClean="0"/>
              <a:t>Lactobacillus</a:t>
            </a:r>
            <a:r>
              <a:rPr lang="it-IT" sz="1700" i="1" dirty="0" smtClean="0"/>
              <a:t> </a:t>
            </a:r>
            <a:r>
              <a:rPr lang="it-IT" sz="1700" i="1" dirty="0" err="1" smtClean="0"/>
              <a:t>Reuteri</a:t>
            </a:r>
            <a:r>
              <a:rPr lang="it-IT" sz="1700" i="1" dirty="0" smtClean="0"/>
              <a:t> </a:t>
            </a:r>
            <a:r>
              <a:rPr lang="it-IT" sz="1700" dirty="0" smtClean="0"/>
              <a:t>è il batterio maggiormente diminuito nella prole proveniente da mamme obese. E’ stato osservato che L. </a:t>
            </a:r>
            <a:r>
              <a:rPr lang="it-IT" sz="1700" dirty="0" err="1" smtClean="0"/>
              <a:t>Reuteri</a:t>
            </a:r>
            <a:r>
              <a:rPr lang="it-IT" sz="1700" dirty="0" smtClean="0"/>
              <a:t> regola i livelli di ossitocina, un ormone implicato nel comportamento sociale. Il trattamento con L. </a:t>
            </a:r>
            <a:r>
              <a:rPr lang="it-IT" sz="1700" dirty="0" err="1" smtClean="0"/>
              <a:t>Reuteri</a:t>
            </a:r>
            <a:r>
              <a:rPr lang="it-IT" sz="1700" dirty="0" smtClean="0"/>
              <a:t> a partire dallo svezzamento può invertire i deficit nella sociabilità della prole da mamma obesa (MHFD). </a:t>
            </a:r>
            <a:endParaRPr lang="it-IT" sz="1700" dirty="0"/>
          </a:p>
        </p:txBody>
      </p:sp>
      <p:sp>
        <p:nvSpPr>
          <p:cNvPr id="6" name="Rettangolo 5"/>
          <p:cNvSpPr/>
          <p:nvPr/>
        </p:nvSpPr>
        <p:spPr>
          <a:xfrm>
            <a:off x="667534" y="2214371"/>
            <a:ext cx="768716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700" dirty="0" smtClean="0"/>
              <a:t>L’ossitocina </a:t>
            </a:r>
            <a:r>
              <a:rPr lang="it-IT" sz="1700" dirty="0"/>
              <a:t>è principalmente sintetizzata nei nuclei </a:t>
            </a:r>
            <a:r>
              <a:rPr lang="it-IT" sz="1700" dirty="0" err="1"/>
              <a:t>paraventricolari</a:t>
            </a:r>
            <a:r>
              <a:rPr lang="it-IT" sz="1700" dirty="0"/>
              <a:t> (PVN) dell'ipotalamo, </a:t>
            </a:r>
            <a:r>
              <a:rPr lang="it-IT" sz="1700" dirty="0" smtClean="0"/>
              <a:t>confrontano </a:t>
            </a:r>
            <a:r>
              <a:rPr lang="it-IT" sz="1700" dirty="0"/>
              <a:t>il numero di cellule che esprimono l'ossitocina nel PVN della progenie </a:t>
            </a:r>
            <a:r>
              <a:rPr lang="it-IT" sz="1700" dirty="0" smtClean="0"/>
              <a:t>MRD (normale) </a:t>
            </a:r>
            <a:r>
              <a:rPr lang="it-IT" sz="1700" dirty="0"/>
              <a:t>e MHFD. È interessante notare che la prole MHFD aveva significativamente meno neuroni immunoreattivi </a:t>
            </a:r>
            <a:r>
              <a:rPr lang="it-IT" sz="1700" dirty="0" smtClean="0"/>
              <a:t>all’ossitocina </a:t>
            </a:r>
            <a:r>
              <a:rPr lang="it-IT" sz="1700" dirty="0"/>
              <a:t>rispetto alla prole </a:t>
            </a:r>
            <a:r>
              <a:rPr lang="it-IT" sz="1700" dirty="0" smtClean="0"/>
              <a:t>MRD.</a:t>
            </a:r>
          </a:p>
        </p:txBody>
      </p:sp>
      <p:pic>
        <p:nvPicPr>
          <p:cNvPr id="7" name="Immagine 6" descr="Screen Shot 2019-11-05 at 8.55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1" y="3713990"/>
            <a:ext cx="6949228" cy="1835309"/>
          </a:xfrm>
          <a:prstGeom prst="rect">
            <a:avLst/>
          </a:prstGeom>
        </p:spPr>
      </p:pic>
      <p:sp>
        <p:nvSpPr>
          <p:cNvPr id="8" name="Rettangolo 1"/>
          <p:cNvSpPr>
            <a:spLocks noChangeArrowheads="1"/>
          </p:cNvSpPr>
          <p:nvPr/>
        </p:nvSpPr>
        <p:spPr bwMode="auto">
          <a:xfrm>
            <a:off x="6439184" y="6523548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err="1" smtClean="0"/>
              <a:t>Buffington</a:t>
            </a:r>
            <a:r>
              <a:rPr lang="it-IT" sz="1200" dirty="0" smtClean="0"/>
              <a:t> et al., Cell 2016</a:t>
            </a:r>
            <a:endParaRPr lang="it-IT" sz="1200" dirty="0"/>
          </a:p>
        </p:txBody>
      </p:sp>
      <p:pic>
        <p:nvPicPr>
          <p:cNvPr id="9" name="Immagine 8" descr="Screen Shot 2019-11-06 at 13.23.3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61" r="32350"/>
          <a:stretch/>
        </p:blipFill>
        <p:spPr>
          <a:xfrm>
            <a:off x="908271" y="5588005"/>
            <a:ext cx="6911828" cy="9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199" y="224139"/>
            <a:ext cx="8703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La dieta materna influenza il </a:t>
            </a:r>
            <a:r>
              <a:rPr lang="it-IT" sz="24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400" b="1" dirty="0" smtClean="0">
                <a:solidFill>
                  <a:srgbClr val="0000FF"/>
                </a:solidFill>
              </a:rPr>
              <a:t> della prole: effetti comportamentali e deficit sinaptici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98833" y="1100673"/>
            <a:ext cx="7865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I neuroni esprimenti ossitocina del PVN proiettano all’ area </a:t>
            </a:r>
            <a:r>
              <a:rPr lang="it-IT" sz="1600" dirty="0" err="1" smtClean="0"/>
              <a:t>tegmentale</a:t>
            </a:r>
            <a:r>
              <a:rPr lang="it-IT" sz="1600" dirty="0" smtClean="0"/>
              <a:t>  ventrale  (VTA). L’ossitocina attiva la VTA sia negli animali che nell’uomo, influenzando il comportamento sociale. </a:t>
            </a:r>
            <a:endParaRPr lang="it-IT" sz="1600" dirty="0"/>
          </a:p>
        </p:txBody>
      </p:sp>
      <p:sp>
        <p:nvSpPr>
          <p:cNvPr id="6" name="Rettangolo 5"/>
          <p:cNvSpPr/>
          <p:nvPr/>
        </p:nvSpPr>
        <p:spPr>
          <a:xfrm>
            <a:off x="894204" y="1912778"/>
            <a:ext cx="723053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Esaminano se </a:t>
            </a:r>
            <a:r>
              <a:rPr lang="it-IT" sz="1600" dirty="0"/>
              <a:t>l'interazione sociale diretta evoca il potenziamento a lungo termine (LTP) degli input sinaptici ai neuroni </a:t>
            </a:r>
            <a:r>
              <a:rPr lang="it-IT" sz="1600" dirty="0" smtClean="0"/>
              <a:t>dopaminergici (DA) del </a:t>
            </a:r>
            <a:r>
              <a:rPr lang="it-IT" sz="1600" dirty="0"/>
              <a:t>VTA</a:t>
            </a:r>
          </a:p>
        </p:txBody>
      </p:sp>
      <p:sp>
        <p:nvSpPr>
          <p:cNvPr id="7" name="Rettangolo 6"/>
          <p:cNvSpPr/>
          <p:nvPr/>
        </p:nvSpPr>
        <p:spPr>
          <a:xfrm>
            <a:off x="643469" y="2533382"/>
            <a:ext cx="82634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A tal fine, </a:t>
            </a:r>
            <a:r>
              <a:rPr lang="it-IT" sz="1600" dirty="0" smtClean="0"/>
              <a:t>registrano i rapporti delle correnti  AMPAR </a:t>
            </a:r>
            <a:r>
              <a:rPr lang="it-IT" sz="1600" dirty="0"/>
              <a:t>/ NMDAR </a:t>
            </a:r>
            <a:r>
              <a:rPr lang="it-IT" sz="1600" dirty="0" smtClean="0"/>
              <a:t> postsinaptiche </a:t>
            </a:r>
            <a:r>
              <a:rPr lang="it-IT" sz="1600" dirty="0" err="1"/>
              <a:t>eccitatorie</a:t>
            </a:r>
            <a:r>
              <a:rPr lang="it-IT" sz="1600" dirty="0"/>
              <a:t> </a:t>
            </a:r>
            <a:r>
              <a:rPr lang="it-IT" sz="1600" dirty="0" err="1"/>
              <a:t>glutamatergiche</a:t>
            </a:r>
            <a:r>
              <a:rPr lang="it-IT" sz="1600" dirty="0"/>
              <a:t> (EPSC) nella </a:t>
            </a:r>
            <a:r>
              <a:rPr lang="it-IT" sz="1600" dirty="0" smtClean="0"/>
              <a:t>prole da mamme normo-peso (MRD) </a:t>
            </a:r>
            <a:r>
              <a:rPr lang="it-IT" sz="1600" dirty="0"/>
              <a:t>e MHFD 24 ore dopo un'interazione reciproca di 10 minuti con uno sconosciuto o un topo </a:t>
            </a:r>
            <a:r>
              <a:rPr lang="it-IT" sz="1600" dirty="0" smtClean="0"/>
              <a:t>familiare. </a:t>
            </a:r>
            <a:r>
              <a:rPr lang="it-IT" sz="1600" dirty="0"/>
              <a:t>Nei topi MRD di controllo, l'interazione sociale con uno sconosciuto, ma non con un topo familiare, </a:t>
            </a:r>
            <a:r>
              <a:rPr lang="it-IT" sz="1600" dirty="0" smtClean="0"/>
              <a:t>innesca l'LTP </a:t>
            </a:r>
            <a:r>
              <a:rPr lang="it-IT" sz="1600" dirty="0"/>
              <a:t>nei neuroni </a:t>
            </a:r>
            <a:r>
              <a:rPr lang="it-IT" sz="1600" dirty="0" smtClean="0"/>
              <a:t>DA del </a:t>
            </a:r>
            <a:r>
              <a:rPr lang="it-IT" sz="1600" dirty="0"/>
              <a:t>VTA, come determinato da un aumento dei rapporti AMPAR / NMDAR </a:t>
            </a:r>
            <a:r>
              <a:rPr lang="it-IT" sz="1600" dirty="0" smtClean="0"/>
              <a:t>(B e G). </a:t>
            </a:r>
            <a:r>
              <a:rPr lang="it-IT" sz="1600" dirty="0"/>
              <a:t>Al contrario, nella progenie MHFD, l'interazione sociale con uno sconosciuto non </a:t>
            </a:r>
            <a:r>
              <a:rPr lang="it-IT" sz="1600" dirty="0" smtClean="0"/>
              <a:t>induce LTP </a:t>
            </a:r>
            <a:r>
              <a:rPr lang="it-IT" sz="1600" dirty="0"/>
              <a:t>nei loro neuroni </a:t>
            </a:r>
            <a:r>
              <a:rPr lang="it-IT" sz="1600" dirty="0" smtClean="0"/>
              <a:t>DA del VTA (C-E).</a:t>
            </a:r>
            <a:endParaRPr lang="it-IT" sz="1600" dirty="0"/>
          </a:p>
        </p:txBody>
      </p:sp>
      <p:pic>
        <p:nvPicPr>
          <p:cNvPr id="9" name="Immagine 8" descr="Screen Shot 2019-11-05 at 9.20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" y="4527965"/>
            <a:ext cx="3822700" cy="1943100"/>
          </a:xfrm>
          <a:prstGeom prst="rect">
            <a:avLst/>
          </a:prstGeom>
        </p:spPr>
      </p:pic>
      <p:pic>
        <p:nvPicPr>
          <p:cNvPr id="10" name="Immagine 9" descr="Screen Shot 2019-11-05 at 12.37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4" y="4622801"/>
            <a:ext cx="1562100" cy="1663700"/>
          </a:xfrm>
          <a:prstGeom prst="rect">
            <a:avLst/>
          </a:prstGeom>
        </p:spPr>
      </p:pic>
      <p:pic>
        <p:nvPicPr>
          <p:cNvPr id="11" name="Immagine 10" descr="Screen Shot 2019-11-05 at 12.37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67" y="4635500"/>
            <a:ext cx="1663700" cy="1701800"/>
          </a:xfrm>
          <a:prstGeom prst="rect">
            <a:avLst/>
          </a:prstGeom>
        </p:spPr>
      </p:pic>
      <p:sp>
        <p:nvSpPr>
          <p:cNvPr id="12" name="Rettangolo 1"/>
          <p:cNvSpPr>
            <a:spLocks noChangeArrowheads="1"/>
          </p:cNvSpPr>
          <p:nvPr/>
        </p:nvSpPr>
        <p:spPr bwMode="auto">
          <a:xfrm>
            <a:off x="6523864" y="6471065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err="1" smtClean="0"/>
              <a:t>Buffington</a:t>
            </a:r>
            <a:r>
              <a:rPr lang="it-IT" sz="1200" dirty="0" smtClean="0"/>
              <a:t> et al., Cell 2016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51138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199" y="224139"/>
            <a:ext cx="8703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La dieta materna influenza il </a:t>
            </a:r>
            <a:r>
              <a:rPr lang="it-IT" sz="24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2400" b="1" dirty="0" smtClean="0">
                <a:solidFill>
                  <a:srgbClr val="0000FF"/>
                </a:solidFill>
              </a:rPr>
              <a:t> della prole: effetti comportamentali e deficit sinaptici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49872" y="1295614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Il trattamento con L</a:t>
            </a:r>
            <a:r>
              <a:rPr lang="it-IT" sz="1600" dirty="0"/>
              <a:t>. </a:t>
            </a:r>
            <a:r>
              <a:rPr lang="it-IT" sz="1600" dirty="0" err="1"/>
              <a:t>r</a:t>
            </a:r>
            <a:r>
              <a:rPr lang="it-IT" sz="1600" dirty="0" err="1" smtClean="0"/>
              <a:t>euteri</a:t>
            </a:r>
            <a:r>
              <a:rPr lang="it-IT" sz="1600" dirty="0" smtClean="0"/>
              <a:t>  ristabilisce L’ LTP </a:t>
            </a:r>
            <a:r>
              <a:rPr lang="it-IT" sz="1600" dirty="0"/>
              <a:t>indotto da interazioni sconosciute nel VTA, nonché interazioni sociali reciproche nella prole </a:t>
            </a:r>
            <a:r>
              <a:rPr lang="it-IT" sz="1600" dirty="0" smtClean="0"/>
              <a:t>MHFD. </a:t>
            </a:r>
            <a:r>
              <a:rPr lang="it-IT" sz="1600" dirty="0"/>
              <a:t>Pertanto, L. </a:t>
            </a:r>
            <a:r>
              <a:rPr lang="it-IT" sz="1600" dirty="0" err="1"/>
              <a:t>reuteri</a:t>
            </a:r>
            <a:r>
              <a:rPr lang="it-IT" sz="1600" dirty="0"/>
              <a:t> ripristina </a:t>
            </a:r>
            <a:r>
              <a:rPr lang="it-IT" sz="1600" dirty="0" smtClean="0"/>
              <a:t>l’LTP indotto </a:t>
            </a:r>
            <a:r>
              <a:rPr lang="it-IT" sz="1600" dirty="0"/>
              <a:t>dall'interazione sociale nel VTA della prole MHFD.</a:t>
            </a:r>
          </a:p>
        </p:txBody>
      </p:sp>
      <p:pic>
        <p:nvPicPr>
          <p:cNvPr id="6" name="Immagine 5" descr="Screen Shot 2019-11-05 at 12.45.4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/>
          <a:stretch/>
        </p:blipFill>
        <p:spPr>
          <a:xfrm>
            <a:off x="914400" y="2302943"/>
            <a:ext cx="7315200" cy="195156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80542" y="4254510"/>
            <a:ext cx="738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Lo stesso rescue dell’LTP </a:t>
            </a:r>
            <a:r>
              <a:rPr lang="it-IT" sz="1600" dirty="0" err="1" smtClean="0"/>
              <a:t>e’</a:t>
            </a:r>
            <a:r>
              <a:rPr lang="it-IT" sz="1600" dirty="0" smtClean="0"/>
              <a:t> ottenuto con somministrazione di ossitocina ai topi MHFD.</a:t>
            </a:r>
            <a:endParaRPr lang="it-IT" sz="1600" dirty="0"/>
          </a:p>
        </p:txBody>
      </p:sp>
      <p:sp>
        <p:nvSpPr>
          <p:cNvPr id="8" name="Rettangolo 7"/>
          <p:cNvSpPr/>
          <p:nvPr/>
        </p:nvSpPr>
        <p:spPr>
          <a:xfrm>
            <a:off x="592667" y="4673599"/>
            <a:ext cx="7857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Conclusioni:</a:t>
            </a:r>
            <a:r>
              <a:rPr lang="it-IT" dirty="0" smtClean="0"/>
              <a:t> L</a:t>
            </a:r>
            <a:r>
              <a:rPr lang="it-IT" dirty="0"/>
              <a:t>. </a:t>
            </a:r>
            <a:r>
              <a:rPr lang="it-IT" dirty="0" err="1"/>
              <a:t>reuteri</a:t>
            </a:r>
            <a:r>
              <a:rPr lang="it-IT" dirty="0"/>
              <a:t> migliora il comportamento sociale </a:t>
            </a:r>
            <a:r>
              <a:rPr lang="it-IT" dirty="0" smtClean="0"/>
              <a:t>promuovendo le funzioni fisiologiche dell’</a:t>
            </a:r>
            <a:r>
              <a:rPr lang="it-IT" dirty="0" err="1" smtClean="0"/>
              <a:t>ossictocina</a:t>
            </a:r>
            <a:r>
              <a:rPr lang="it-IT" dirty="0" smtClean="0"/>
              <a:t> sui neuroni dopaminergici del VTA.</a:t>
            </a:r>
          </a:p>
          <a:p>
            <a:endParaRPr lang="it-IT" dirty="0" smtClean="0"/>
          </a:p>
          <a:p>
            <a:r>
              <a:rPr lang="it-IT" b="1" dirty="0" smtClean="0">
                <a:solidFill>
                  <a:srgbClr val="FF0000"/>
                </a:solidFill>
              </a:rPr>
              <a:t>Problema aperto: </a:t>
            </a:r>
            <a:r>
              <a:rPr lang="it-IT" dirty="0" smtClean="0"/>
              <a:t>come fa L. </a:t>
            </a:r>
            <a:r>
              <a:rPr lang="it-IT" dirty="0" err="1" smtClean="0"/>
              <a:t>Reuteri</a:t>
            </a:r>
            <a:r>
              <a:rPr lang="it-IT" dirty="0" smtClean="0"/>
              <a:t> a modulare le azioni dell’ossitocina?</a:t>
            </a:r>
            <a:endParaRPr lang="it-IT" dirty="0"/>
          </a:p>
        </p:txBody>
      </p:sp>
      <p:sp>
        <p:nvSpPr>
          <p:cNvPr id="9" name="Rettangolo 1"/>
          <p:cNvSpPr>
            <a:spLocks noChangeArrowheads="1"/>
          </p:cNvSpPr>
          <p:nvPr/>
        </p:nvSpPr>
        <p:spPr bwMode="auto">
          <a:xfrm>
            <a:off x="6137347" y="6240127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err="1" smtClean="0"/>
              <a:t>Buffington</a:t>
            </a:r>
            <a:r>
              <a:rPr lang="it-IT" sz="1200" dirty="0" smtClean="0"/>
              <a:t> et al., Cell 2016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9075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199" y="224139"/>
            <a:ext cx="8703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FF"/>
                </a:solidFill>
              </a:rPr>
              <a:t>Meccanismo fisiologico responsabile del miglioramento di sintomi caratteristici dell’autismo tramite trattamento con probiotico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5" name="Immagine 4" descr="Screen Shot 2019-11-05 at 13.2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6" y="1761058"/>
            <a:ext cx="4073375" cy="4097863"/>
          </a:xfrm>
          <a:prstGeom prst="rect">
            <a:avLst/>
          </a:prstGeom>
        </p:spPr>
      </p:pic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922860" y="5901440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err="1" smtClean="0"/>
              <a:t>Sgritta</a:t>
            </a:r>
            <a:r>
              <a:rPr lang="it-IT" sz="1200" dirty="0" smtClean="0"/>
              <a:t> et al., </a:t>
            </a:r>
            <a:r>
              <a:rPr lang="it-IT" sz="1200" dirty="0" err="1" smtClean="0"/>
              <a:t>Neuron</a:t>
            </a:r>
            <a:r>
              <a:rPr lang="it-IT" sz="1200" dirty="0" smtClean="0"/>
              <a:t> 2019</a:t>
            </a:r>
            <a:endParaRPr lang="it-IT" sz="1200" dirty="0"/>
          </a:p>
        </p:txBody>
      </p:sp>
      <p:sp>
        <p:nvSpPr>
          <p:cNvPr id="7" name="Rettangolo 6"/>
          <p:cNvSpPr/>
          <p:nvPr/>
        </p:nvSpPr>
        <p:spPr>
          <a:xfrm>
            <a:off x="4570412" y="1688733"/>
            <a:ext cx="415025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Il trattamento </a:t>
            </a:r>
            <a:r>
              <a:rPr lang="it-IT" dirty="0"/>
              <a:t>selettivo con L. </a:t>
            </a:r>
            <a:r>
              <a:rPr lang="it-IT" dirty="0" err="1"/>
              <a:t>r</a:t>
            </a:r>
            <a:r>
              <a:rPr lang="it-IT" dirty="0" err="1" smtClean="0"/>
              <a:t>euteri</a:t>
            </a:r>
            <a:endParaRPr lang="it-IT" dirty="0"/>
          </a:p>
          <a:p>
            <a:r>
              <a:rPr lang="it-IT" dirty="0" smtClean="0"/>
              <a:t>ripristina </a:t>
            </a:r>
            <a:r>
              <a:rPr lang="it-IT" dirty="0"/>
              <a:t>i deficit sociali in </a:t>
            </a:r>
            <a:r>
              <a:rPr lang="it-IT" dirty="0" smtClean="0"/>
              <a:t>modelli preclinici genetici</a:t>
            </a:r>
            <a:r>
              <a:rPr lang="it-IT" dirty="0"/>
              <a:t>, ambientali</a:t>
            </a:r>
            <a:r>
              <a:rPr lang="it-IT" dirty="0" smtClean="0"/>
              <a:t>, e idiopatici </a:t>
            </a:r>
            <a:r>
              <a:rPr lang="it-IT" dirty="0"/>
              <a:t>di </a:t>
            </a:r>
            <a:r>
              <a:rPr lang="it-IT" dirty="0" smtClean="0"/>
              <a:t>autismo (ASD). </a:t>
            </a:r>
            <a:r>
              <a:rPr lang="it-IT" dirty="0"/>
              <a:t>È interessante notare </a:t>
            </a:r>
            <a:r>
              <a:rPr lang="it-IT" dirty="0" smtClean="0"/>
              <a:t>che</a:t>
            </a:r>
            <a:r>
              <a:rPr lang="it-IT" dirty="0"/>
              <a:t> </a:t>
            </a:r>
            <a:r>
              <a:rPr lang="it-IT" dirty="0" smtClean="0"/>
              <a:t>gli </a:t>
            </a:r>
            <a:r>
              <a:rPr lang="it-IT" dirty="0"/>
              <a:t>effetti di L. </a:t>
            </a:r>
            <a:r>
              <a:rPr lang="it-IT" dirty="0" err="1"/>
              <a:t>reuteri</a:t>
            </a:r>
            <a:r>
              <a:rPr lang="it-IT" dirty="0"/>
              <a:t> </a:t>
            </a:r>
            <a:r>
              <a:rPr lang="it-IT" dirty="0" smtClean="0"/>
              <a:t>sul comportamento </a:t>
            </a:r>
            <a:r>
              <a:rPr lang="it-IT" dirty="0"/>
              <a:t>sociale non </a:t>
            </a:r>
            <a:r>
              <a:rPr lang="it-IT" dirty="0" smtClean="0"/>
              <a:t>sono mediati dal ripristino del </a:t>
            </a:r>
            <a:r>
              <a:rPr lang="it-IT" dirty="0" err="1" smtClean="0"/>
              <a:t>microbioma</a:t>
            </a:r>
            <a:r>
              <a:rPr lang="it-IT" dirty="0" smtClean="0"/>
              <a:t> </a:t>
            </a:r>
            <a:r>
              <a:rPr lang="it-IT" dirty="0"/>
              <a:t>intestinale dell'ospite, che è completamente </a:t>
            </a:r>
            <a:r>
              <a:rPr lang="it-IT" dirty="0" smtClean="0"/>
              <a:t>alterato in questi </a:t>
            </a:r>
            <a:r>
              <a:rPr lang="it-IT" dirty="0"/>
              <a:t>modelli ASD. Invece, L. </a:t>
            </a:r>
            <a:r>
              <a:rPr lang="it-IT" dirty="0" err="1"/>
              <a:t>reuteri</a:t>
            </a:r>
            <a:r>
              <a:rPr lang="it-IT" dirty="0"/>
              <a:t> </a:t>
            </a:r>
            <a:r>
              <a:rPr lang="it-IT" dirty="0" smtClean="0"/>
              <a:t>ha un’azione dipendente dal nervo vago, tramite cui riesce a recuperare plasticità </a:t>
            </a:r>
            <a:r>
              <a:rPr lang="it-IT" dirty="0"/>
              <a:t>sinaptica indotta da </a:t>
            </a:r>
            <a:r>
              <a:rPr lang="it-IT" dirty="0" smtClean="0"/>
              <a:t>interazioni sociali nell’area </a:t>
            </a:r>
            <a:r>
              <a:rPr lang="it-IT" dirty="0" err="1"/>
              <a:t>tegmentale</a:t>
            </a:r>
            <a:r>
              <a:rPr lang="it-IT" dirty="0"/>
              <a:t> ventrale dei topi ASD, ma non </a:t>
            </a:r>
            <a:r>
              <a:rPr lang="it-IT" dirty="0" smtClean="0"/>
              <a:t>in topi </a:t>
            </a:r>
            <a:r>
              <a:rPr lang="it-IT" dirty="0"/>
              <a:t>con deficit del recettore dell'ossitocina.</a:t>
            </a:r>
          </a:p>
        </p:txBody>
      </p:sp>
    </p:spTree>
    <p:extLst>
      <p:ext uri="{BB962C8B-B14F-4D97-AF65-F5344CB8AC3E}">
        <p14:creationId xmlns:p14="http://schemas.microsoft.com/office/powerpoint/2010/main" val="32780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682177" y="1019079"/>
            <a:ext cx="6861463" cy="3580263"/>
            <a:chOff x="1682177" y="1091049"/>
            <a:chExt cx="6861463" cy="3580263"/>
          </a:xfrm>
        </p:grpSpPr>
        <p:pic>
          <p:nvPicPr>
            <p:cNvPr id="4" name="Immagine 3" descr="enriched environme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935"/>
            <a:stretch/>
          </p:blipFill>
          <p:spPr>
            <a:xfrm>
              <a:off x="1682177" y="1091049"/>
              <a:ext cx="5741799" cy="3385129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3971640" y="4394313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200" dirty="0"/>
                <a:t>		</a:t>
              </a:r>
              <a:r>
                <a:rPr lang="it-IT" sz="1200" dirty="0" err="1" smtClean="0"/>
                <a:t>Nithianantharajah</a:t>
              </a:r>
              <a:r>
                <a:rPr lang="it-IT" sz="1200" dirty="0" smtClean="0"/>
                <a:t> </a:t>
              </a:r>
              <a:r>
                <a:rPr lang="it-IT" sz="1200" dirty="0"/>
                <a:t>&amp; 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Hannan</a:t>
              </a:r>
              <a:r>
                <a:rPr lang="it-IT" sz="1200" dirty="0" smtClean="0"/>
                <a:t> 2006</a:t>
              </a:r>
              <a:r>
                <a:rPr lang="it-IT" sz="1200" dirty="0"/>
                <a:t> 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54000" y="17356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What we know about enriched environment (EE) and the brain…..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8461" y="4831834"/>
            <a:ext cx="7910226" cy="1985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1" dirty="0" smtClean="0"/>
              <a:t>EE has effects on a variety of animal models of central nervous system disorders:</a:t>
            </a:r>
          </a:p>
          <a:p>
            <a:pPr marL="285750" indent="-285750">
              <a:buFont typeface="Arial"/>
              <a:buChar char="•"/>
            </a:pPr>
            <a:r>
              <a:rPr lang="en-AU" sz="1500" dirty="0" smtClean="0"/>
              <a:t>Huntington’s disease,</a:t>
            </a:r>
          </a:p>
          <a:p>
            <a:pPr marL="285750" indent="-285750">
              <a:buFont typeface="Arial"/>
              <a:buChar char="•"/>
            </a:pPr>
            <a:r>
              <a:rPr lang="en-AU" sz="1500" dirty="0" smtClean="0"/>
              <a:t>Alzheimer disease,</a:t>
            </a:r>
          </a:p>
          <a:p>
            <a:pPr marL="285750" indent="-285750">
              <a:buFont typeface="Arial"/>
              <a:buChar char="•"/>
            </a:pPr>
            <a:r>
              <a:rPr lang="en-AU" sz="1500" dirty="0" smtClean="0"/>
              <a:t>Parkinson’s disease,</a:t>
            </a:r>
          </a:p>
          <a:p>
            <a:pPr marL="285750" indent="-285750">
              <a:buFont typeface="Arial"/>
              <a:buChar char="•"/>
            </a:pPr>
            <a:r>
              <a:rPr lang="en-AU" sz="1500" dirty="0" smtClean="0"/>
              <a:t>Epilepsy,</a:t>
            </a:r>
          </a:p>
          <a:p>
            <a:pPr marL="285750" indent="-285750">
              <a:buFont typeface="Arial"/>
              <a:buChar char="•"/>
            </a:pPr>
            <a:r>
              <a:rPr lang="en-AU" sz="1500" dirty="0" smtClean="0"/>
              <a:t>Stroke,</a:t>
            </a:r>
          </a:p>
          <a:p>
            <a:pPr marL="285750" indent="-285750">
              <a:buFont typeface="Arial"/>
              <a:buChar char="•"/>
            </a:pPr>
            <a:r>
              <a:rPr lang="en-AU" sz="1500" dirty="0" err="1" smtClean="0"/>
              <a:t>Rett</a:t>
            </a:r>
            <a:r>
              <a:rPr lang="en-AU" sz="1500" dirty="0" smtClean="0"/>
              <a:t> Syndrome etc…</a:t>
            </a:r>
          </a:p>
          <a:p>
            <a:endParaRPr lang="en-AU" sz="1500" dirty="0"/>
          </a:p>
        </p:txBody>
      </p:sp>
    </p:spTree>
    <p:extLst>
      <p:ext uri="{BB962C8B-B14F-4D97-AF65-F5344CB8AC3E}">
        <p14:creationId xmlns:p14="http://schemas.microsoft.com/office/powerpoint/2010/main" val="36209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254000" y="33866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Main mediators of EE effects on brain plasticity: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1473199" y="1213937"/>
            <a:ext cx="5359401" cy="4356630"/>
            <a:chOff x="1409699" y="1014968"/>
            <a:chExt cx="5359401" cy="4356630"/>
          </a:xfrm>
        </p:grpSpPr>
        <p:pic>
          <p:nvPicPr>
            <p:cNvPr id="12" name="Immagine 11" descr="EE effector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1" y="1879601"/>
              <a:ext cx="2165642" cy="3491997"/>
            </a:xfrm>
            <a:prstGeom prst="rect">
              <a:avLst/>
            </a:prstGeom>
          </p:spPr>
        </p:pic>
        <p:sp>
          <p:nvSpPr>
            <p:cNvPr id="13" name="Arco a tutto sesto 12"/>
            <p:cNvSpPr/>
            <p:nvPr/>
          </p:nvSpPr>
          <p:spPr>
            <a:xfrm>
              <a:off x="3586783" y="1447800"/>
              <a:ext cx="2236459" cy="914400"/>
            </a:xfrm>
            <a:prstGeom prst="blockArc">
              <a:avLst>
                <a:gd name="adj1" fmla="val 10615353"/>
                <a:gd name="adj2" fmla="val 0"/>
                <a:gd name="adj3" fmla="val 25000"/>
              </a:avLst>
            </a:prstGeom>
            <a:solidFill>
              <a:srgbClr val="FFE980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989087" y="1014968"/>
              <a:ext cx="3440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/>
                <a:t>EE </a:t>
              </a:r>
              <a:r>
                <a:rPr lang="it-IT" b="1" dirty="0" err="1" smtClean="0"/>
                <a:t>components</a:t>
              </a:r>
              <a:endParaRPr lang="it-IT" b="1" dirty="0"/>
            </a:p>
          </p:txBody>
        </p:sp>
        <p:grpSp>
          <p:nvGrpSpPr>
            <p:cNvPr id="24" name="Gruppo 23"/>
            <p:cNvGrpSpPr/>
            <p:nvPr/>
          </p:nvGrpSpPr>
          <p:grpSpPr>
            <a:xfrm>
              <a:off x="1409699" y="3137810"/>
              <a:ext cx="2438400" cy="430887"/>
              <a:chOff x="876300" y="3429000"/>
              <a:chExt cx="2438400" cy="430887"/>
            </a:xfrm>
          </p:grpSpPr>
          <p:sp>
            <p:nvSpPr>
              <p:cNvPr id="21" name="Rettangolo arrotondato 20"/>
              <p:cNvSpPr/>
              <p:nvPr/>
            </p:nvSpPr>
            <p:spPr>
              <a:xfrm>
                <a:off x="876300" y="3454400"/>
                <a:ext cx="2228700" cy="395998"/>
              </a:xfrm>
              <a:prstGeom prst="roundRect">
                <a:avLst/>
              </a:prstGeom>
              <a:solidFill>
                <a:srgbClr val="8DF1EB">
                  <a:alpha val="64000"/>
                </a:srgb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ttangolo 15"/>
              <p:cNvSpPr/>
              <p:nvPr/>
            </p:nvSpPr>
            <p:spPr>
              <a:xfrm>
                <a:off x="990600" y="3429000"/>
                <a:ext cx="232410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1100" dirty="0"/>
                  <a:t>Synaptic strength and </a:t>
                </a:r>
                <a:endParaRPr lang="en-AU" sz="1100" dirty="0" smtClean="0"/>
              </a:p>
              <a:p>
                <a:r>
                  <a:rPr lang="en-AU" sz="1100" dirty="0" smtClean="0"/>
                  <a:t>altered </a:t>
                </a:r>
                <a:r>
                  <a:rPr lang="en-AU" sz="1100" dirty="0"/>
                  <a:t>NMDA and AMPA </a:t>
                </a:r>
                <a:r>
                  <a:rPr lang="en-AU" sz="1100" dirty="0" smtClean="0"/>
                  <a:t>receptor</a:t>
                </a:r>
                <a:endParaRPr lang="en-AU" sz="1100" dirty="0"/>
              </a:p>
            </p:txBody>
          </p:sp>
          <p:cxnSp>
            <p:nvCxnSpPr>
              <p:cNvPr id="17" name="Connettore 2 16"/>
              <p:cNvCxnSpPr/>
              <p:nvPr/>
            </p:nvCxnSpPr>
            <p:spPr>
              <a:xfrm flipV="1">
                <a:off x="990600" y="3555997"/>
                <a:ext cx="0" cy="1905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o 22"/>
            <p:cNvGrpSpPr/>
            <p:nvPr/>
          </p:nvGrpSpPr>
          <p:grpSpPr>
            <a:xfrm>
              <a:off x="5738123" y="3178208"/>
              <a:ext cx="1030977" cy="359997"/>
              <a:chOff x="1663699" y="4082107"/>
              <a:chExt cx="1030977" cy="359997"/>
            </a:xfrm>
          </p:grpSpPr>
          <p:sp>
            <p:nvSpPr>
              <p:cNvPr id="22" name="Rettangolo arrotondato 21"/>
              <p:cNvSpPr/>
              <p:nvPr/>
            </p:nvSpPr>
            <p:spPr>
              <a:xfrm>
                <a:off x="1663699" y="4082107"/>
                <a:ext cx="1008000" cy="359997"/>
              </a:xfrm>
              <a:prstGeom prst="roundRect">
                <a:avLst/>
              </a:prstGeom>
              <a:solidFill>
                <a:srgbClr val="8DF1EB">
                  <a:alpha val="64000"/>
                </a:srgb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9" name="Connettore 2 18"/>
              <p:cNvCxnSpPr/>
              <p:nvPr/>
            </p:nvCxnSpPr>
            <p:spPr>
              <a:xfrm flipV="1">
                <a:off x="1752600" y="4152897"/>
                <a:ext cx="0" cy="1905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ttangolo 19"/>
              <p:cNvSpPr/>
              <p:nvPr/>
            </p:nvSpPr>
            <p:spPr>
              <a:xfrm>
                <a:off x="1727475" y="4119599"/>
                <a:ext cx="96720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sz="1100" dirty="0" smtClean="0"/>
                  <a:t>Neurogenesis</a:t>
                </a:r>
                <a:endParaRPr lang="en-AU" sz="1100" dirty="0"/>
              </a:p>
            </p:txBody>
          </p:sp>
        </p:grpSp>
      </p:grpSp>
      <p:sp>
        <p:nvSpPr>
          <p:cNvPr id="15" name="Rettangolo 14"/>
          <p:cNvSpPr/>
          <p:nvPr/>
        </p:nvSpPr>
        <p:spPr>
          <a:xfrm>
            <a:off x="4494995" y="573989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/>
              <a:t>		</a:t>
            </a:r>
            <a:r>
              <a:rPr lang="it-IT" sz="1200" dirty="0" err="1" smtClean="0"/>
              <a:t>Modified</a:t>
            </a:r>
            <a:r>
              <a:rPr lang="it-IT" sz="1200" dirty="0" smtClean="0"/>
              <a:t> from Pizzorusso et al., 2007</a:t>
            </a:r>
            <a:r>
              <a:rPr lang="it-IT" sz="1200" dirty="0"/>
              <a:t> 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1354675" y="2080891"/>
            <a:ext cx="6434667" cy="2664000"/>
            <a:chOff x="1354675" y="1555968"/>
            <a:chExt cx="6434667" cy="2664000"/>
          </a:xfrm>
        </p:grpSpPr>
        <p:pic>
          <p:nvPicPr>
            <p:cNvPr id="27" name="Immagine 26" descr="gut microbiota.jpg"/>
            <p:cNvPicPr>
              <a:picLocks noChangeAspect="1"/>
            </p:cNvPicPr>
            <p:nvPr/>
          </p:nvPicPr>
          <p:blipFill>
            <a:blip r:embed="rId4">
              <a:alphaModFix am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55968"/>
              <a:ext cx="4098464" cy="2664000"/>
            </a:xfrm>
            <a:prstGeom prst="rect">
              <a:avLst/>
            </a:prstGeom>
          </p:spPr>
        </p:pic>
        <p:sp>
          <p:nvSpPr>
            <p:cNvPr id="28" name="CasellaDiTesto 27"/>
            <p:cNvSpPr txBox="1"/>
            <p:nvPr/>
          </p:nvSpPr>
          <p:spPr>
            <a:xfrm>
              <a:off x="1354675" y="2252129"/>
              <a:ext cx="64346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What</a:t>
              </a:r>
              <a:r>
                <a:rPr lang="it-IT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it-IT" sz="20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about</a:t>
              </a:r>
              <a:r>
                <a:rPr lang="it-IT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 the </a:t>
              </a:r>
              <a:r>
                <a:rPr lang="it-IT" sz="2000" b="1" dirty="0" err="1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r>
                <a:rPr lang="it-IT" sz="20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ignals</a:t>
              </a:r>
              <a:r>
                <a:rPr lang="it-IT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it-IT" sz="20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coming</a:t>
              </a:r>
              <a:r>
                <a:rPr lang="it-IT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 from </a:t>
              </a:r>
            </a:p>
            <a:p>
              <a:pPr algn="ctr"/>
              <a:r>
                <a:rPr lang="it-IT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the </a:t>
              </a:r>
              <a:r>
                <a:rPr lang="it-IT" sz="20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gut</a:t>
              </a:r>
              <a:r>
                <a:rPr lang="it-IT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it-IT" sz="2000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microbiota</a:t>
              </a:r>
              <a:r>
                <a:rPr lang="it-IT" sz="2000" b="1" dirty="0" smtClean="0">
                  <a:solidFill>
                    <a:schemeClr val="accent2">
                      <a:lumMod val="75000"/>
                    </a:schemeClr>
                  </a:solidFill>
                </a:rPr>
                <a:t>????</a:t>
              </a:r>
              <a:endParaRPr lang="it-IT" sz="2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29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25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73082" y="190423"/>
            <a:ext cx="568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Il </a:t>
            </a:r>
            <a:r>
              <a:rPr lang="it-IT" sz="36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3600" b="1" dirty="0" smtClean="0">
                <a:solidFill>
                  <a:srgbClr val="0000FF"/>
                </a:solidFill>
              </a:rPr>
              <a:t> intestinale:</a:t>
            </a:r>
            <a:endParaRPr lang="it-IT" sz="3600" b="1" dirty="0">
              <a:solidFill>
                <a:srgbClr val="0000FF"/>
              </a:solidFill>
            </a:endParaRPr>
          </a:p>
        </p:txBody>
      </p:sp>
      <p:pic>
        <p:nvPicPr>
          <p:cNvPr id="6" name="Immagine 5" descr="gut_microbiote_is_stable_or_ever_chang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1" y="932493"/>
            <a:ext cx="7343987" cy="393926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47433" y="5885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42677" y="5153944"/>
            <a:ext cx="8405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Nell'intestino adulto sono presenti in totale circa </a:t>
            </a:r>
            <a:r>
              <a:rPr lang="it-IT" sz="1600" dirty="0" smtClean="0"/>
              <a:t>10^14 </a:t>
            </a:r>
            <a:r>
              <a:rPr lang="it-IT" sz="1600" dirty="0"/>
              <a:t>cellule batteriche, che sono dieci volte il numero di cellule umane nel </a:t>
            </a:r>
            <a:r>
              <a:rPr lang="it-IT" sz="1600" dirty="0" smtClean="0"/>
              <a:t>corpo. </a:t>
            </a:r>
            <a:r>
              <a:rPr lang="it-IT" sz="1600" dirty="0"/>
              <a:t>I loro genomi combinati (noti come </a:t>
            </a:r>
            <a:r>
              <a:rPr lang="it-IT" sz="1600" dirty="0" err="1"/>
              <a:t>microbioma</a:t>
            </a:r>
            <a:r>
              <a:rPr lang="it-IT" sz="1600" dirty="0"/>
              <a:t>) contengono oltre 5 milioni di geni, superando così il potenziale genetico dell'ospite di due ordini di </a:t>
            </a:r>
            <a:r>
              <a:rPr lang="it-IT" sz="1600" dirty="0" smtClean="0"/>
              <a:t>grandezza. </a:t>
            </a:r>
            <a:r>
              <a:rPr lang="it-IT" sz="1600" dirty="0"/>
              <a:t>Questo ampio arsenale di prodotti genici offre una vasta gamma di attività biochimiche e metaboliche a complemento della fisiologia </a:t>
            </a:r>
            <a:r>
              <a:rPr lang="it-IT" sz="1600" dirty="0" smtClean="0"/>
              <a:t>dell'ospite.</a:t>
            </a:r>
            <a:endParaRPr lang="en-US" sz="1600" dirty="0"/>
          </a:p>
          <a:p>
            <a:r>
              <a:rPr lang="it-IT" sz="1600" dirty="0"/>
              <a:t>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54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00664" y="280131"/>
            <a:ext cx="6928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Can the ENRICHED </a:t>
            </a:r>
            <a:r>
              <a:rPr lang="en-AU" sz="2400" b="1" i="1" dirty="0">
                <a:solidFill>
                  <a:srgbClr val="000090"/>
                </a:solidFill>
              </a:rPr>
              <a:t>ENVIRONMENT </a:t>
            </a:r>
            <a:r>
              <a:rPr lang="en-AU" sz="2400" b="1" i="1" dirty="0" smtClean="0">
                <a:solidFill>
                  <a:srgbClr val="000090"/>
                </a:solidFill>
              </a:rPr>
              <a:t>remodel </a:t>
            </a:r>
            <a:r>
              <a:rPr lang="en-AU" sz="2400" b="1" i="1" dirty="0">
                <a:solidFill>
                  <a:srgbClr val="000090"/>
                </a:solidFill>
              </a:rPr>
              <a:t>the gut </a:t>
            </a:r>
            <a:r>
              <a:rPr lang="en-AU" sz="2400" b="1" i="1" dirty="0" err="1" smtClean="0">
                <a:solidFill>
                  <a:srgbClr val="000090"/>
                </a:solidFill>
              </a:rPr>
              <a:t>microbiota</a:t>
            </a:r>
            <a:r>
              <a:rPr lang="en-AU" sz="2400" b="1" i="1" dirty="0" smtClean="0">
                <a:solidFill>
                  <a:srgbClr val="000090"/>
                </a:solidFill>
              </a:rPr>
              <a:t> in mice?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pic>
        <p:nvPicPr>
          <p:cNvPr id="3" name="Immagine 2" descr="enrich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0" t="57338" r="17192" b="13164"/>
          <a:stretch/>
        </p:blipFill>
        <p:spPr>
          <a:xfrm>
            <a:off x="2957161" y="1981190"/>
            <a:ext cx="1899890" cy="1259997"/>
          </a:xfrm>
          <a:prstGeom prst="rect">
            <a:avLst/>
          </a:prstGeom>
        </p:spPr>
      </p:pic>
      <p:pic>
        <p:nvPicPr>
          <p:cNvPr id="14" name="Immagine 13" descr="enrich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5297" r="4854" b="52851"/>
          <a:stretch/>
        </p:blipFill>
        <p:spPr>
          <a:xfrm>
            <a:off x="5232090" y="1777994"/>
            <a:ext cx="2293336" cy="1593117"/>
          </a:xfrm>
          <a:prstGeom prst="rect">
            <a:avLst/>
          </a:prstGeom>
        </p:spPr>
      </p:pic>
      <p:sp>
        <p:nvSpPr>
          <p:cNvPr id="20" name="テキスト ボックス 1"/>
          <p:cNvSpPr txBox="1"/>
          <p:nvPr/>
        </p:nvSpPr>
        <p:spPr>
          <a:xfrm>
            <a:off x="3381694" y="1613211"/>
            <a:ext cx="1096871" cy="43116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Standard cage</a:t>
            </a:r>
            <a:endParaRPr lang="ja-JP" altLang="en-US" sz="1400" b="1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1"/>
          <p:cNvSpPr txBox="1"/>
          <p:nvPr/>
        </p:nvSpPr>
        <p:spPr>
          <a:xfrm>
            <a:off x="5875519" y="1402177"/>
            <a:ext cx="1096871" cy="43116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i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Enriched cage</a:t>
            </a:r>
            <a:endParaRPr lang="ja-JP" altLang="en-US" sz="1400" b="1" i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88765" y="2305984"/>
            <a:ext cx="1928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/>
              <a:t>C57Bl/6J mouse</a:t>
            </a:r>
          </a:p>
          <a:p>
            <a:pPr algn="ctr"/>
            <a:r>
              <a:rPr lang="en-AU" sz="1400" dirty="0" smtClean="0"/>
              <a:t>reared in </a:t>
            </a:r>
            <a:endParaRPr lang="en-AU" sz="1400" dirty="0"/>
          </a:p>
        </p:txBody>
      </p:sp>
      <p:grpSp>
        <p:nvGrpSpPr>
          <p:cNvPr id="7" name="Gruppo 6"/>
          <p:cNvGrpSpPr/>
          <p:nvPr/>
        </p:nvGrpSpPr>
        <p:grpSpPr>
          <a:xfrm>
            <a:off x="576900" y="3848408"/>
            <a:ext cx="8063995" cy="2391411"/>
            <a:chOff x="576900" y="3848408"/>
            <a:chExt cx="8063995" cy="2391411"/>
          </a:xfrm>
        </p:grpSpPr>
        <p:grpSp>
          <p:nvGrpSpPr>
            <p:cNvPr id="5" name="Gruppo 4"/>
            <p:cNvGrpSpPr/>
            <p:nvPr/>
          </p:nvGrpSpPr>
          <p:grpSpPr>
            <a:xfrm>
              <a:off x="576900" y="3848408"/>
              <a:ext cx="8063995" cy="2391411"/>
              <a:chOff x="576900" y="3848408"/>
              <a:chExt cx="8063995" cy="2391411"/>
            </a:xfrm>
          </p:grpSpPr>
          <p:grpSp>
            <p:nvGrpSpPr>
              <p:cNvPr id="38" name="Gruppo 37"/>
              <p:cNvGrpSpPr>
                <a:grpSpLocks noChangeAspect="1"/>
              </p:cNvGrpSpPr>
              <p:nvPr/>
            </p:nvGrpSpPr>
            <p:grpSpPr>
              <a:xfrm>
                <a:off x="576900" y="4373624"/>
                <a:ext cx="8063995" cy="1866195"/>
                <a:chOff x="407567" y="3882560"/>
                <a:chExt cx="8508356" cy="1969026"/>
              </a:xfrm>
            </p:grpSpPr>
            <p:sp>
              <p:nvSpPr>
                <p:cNvPr id="2" name="Rettangolo 1"/>
                <p:cNvSpPr/>
                <p:nvPr/>
              </p:nvSpPr>
              <p:spPr>
                <a:xfrm>
                  <a:off x="954795" y="4253052"/>
                  <a:ext cx="7415999" cy="151935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00"/>
                </a:p>
              </p:txBody>
            </p:sp>
            <p:sp>
              <p:nvSpPr>
                <p:cNvPr id="23" name="Rettangolo 22"/>
                <p:cNvSpPr/>
                <p:nvPr/>
              </p:nvSpPr>
              <p:spPr>
                <a:xfrm>
                  <a:off x="954798" y="4826911"/>
                  <a:ext cx="7415998" cy="15193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00"/>
                </a:p>
              </p:txBody>
            </p:sp>
            <p:sp>
              <p:nvSpPr>
                <p:cNvPr id="24" name="テキスト ボックス 1"/>
                <p:cNvSpPr txBox="1"/>
                <p:nvPr/>
              </p:nvSpPr>
              <p:spPr>
                <a:xfrm>
                  <a:off x="4023564" y="3882560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Standard Condition (ST)</a:t>
                  </a:r>
                  <a:endParaRPr lang="ja-JP" altLang="en-US" sz="13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5" name="テキスト ボックス 1"/>
                <p:cNvSpPr txBox="1"/>
                <p:nvPr/>
              </p:nvSpPr>
              <p:spPr>
                <a:xfrm>
                  <a:off x="4040500" y="4492151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Environmental  Enrichment (EE)</a:t>
                  </a:r>
                  <a:endParaRPr lang="ja-JP" altLang="en-US" sz="13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cxnSp>
              <p:nvCxnSpPr>
                <p:cNvPr id="16" name="Connettore 1 15"/>
                <p:cNvCxnSpPr/>
                <p:nvPr/>
              </p:nvCxnSpPr>
              <p:spPr>
                <a:xfrm flipH="1">
                  <a:off x="954795" y="4967779"/>
                  <a:ext cx="3" cy="359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テキスト ボックス 1"/>
                <p:cNvSpPr txBox="1"/>
                <p:nvPr/>
              </p:nvSpPr>
              <p:spPr>
                <a:xfrm>
                  <a:off x="407567" y="5400335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Birth P0</a:t>
                  </a:r>
                  <a:endParaRPr lang="ja-JP" altLang="en-US" sz="13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cxnSp>
              <p:nvCxnSpPr>
                <p:cNvPr id="27" name="Connettore 1 26"/>
                <p:cNvCxnSpPr/>
                <p:nvPr/>
              </p:nvCxnSpPr>
              <p:spPr>
                <a:xfrm flipH="1">
                  <a:off x="2563461" y="4995422"/>
                  <a:ext cx="3" cy="359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テキスト ボックス 1"/>
                <p:cNvSpPr txBox="1"/>
                <p:nvPr/>
              </p:nvSpPr>
              <p:spPr>
                <a:xfrm>
                  <a:off x="2016205" y="5400338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P20</a:t>
                  </a:r>
                </a:p>
                <a:p>
                  <a:pPr algn="ctr"/>
                  <a:r>
                    <a:rPr lang="en-US" altLang="ja-JP" sz="1300" dirty="0" err="1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Faeces</a:t>
                  </a:r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 harvesting</a:t>
                  </a:r>
                  <a:endParaRPr lang="ja-JP" altLang="en-US" sz="13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cxnSp>
              <p:nvCxnSpPr>
                <p:cNvPr id="29" name="Connettore 1 28"/>
                <p:cNvCxnSpPr/>
                <p:nvPr/>
              </p:nvCxnSpPr>
              <p:spPr>
                <a:xfrm flipH="1">
                  <a:off x="3204269" y="4995422"/>
                  <a:ext cx="3" cy="1799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テキスト ボックス 1"/>
                <p:cNvSpPr txBox="1"/>
                <p:nvPr/>
              </p:nvSpPr>
              <p:spPr>
                <a:xfrm>
                  <a:off x="2664355" y="5141552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P21</a:t>
                  </a:r>
                  <a:r>
                    <a:rPr lang="en-US" altLang="ja-JP" sz="1300" dirty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 </a:t>
                  </a:r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weaning</a:t>
                  </a:r>
                </a:p>
              </p:txBody>
            </p:sp>
            <p:cxnSp>
              <p:nvCxnSpPr>
                <p:cNvPr id="32" name="Connettore 1 31"/>
                <p:cNvCxnSpPr/>
                <p:nvPr/>
              </p:nvCxnSpPr>
              <p:spPr>
                <a:xfrm flipH="1">
                  <a:off x="4226757" y="4991046"/>
                  <a:ext cx="3" cy="359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テキスト ボックス 1"/>
                <p:cNvSpPr txBox="1"/>
                <p:nvPr/>
              </p:nvSpPr>
              <p:spPr>
                <a:xfrm>
                  <a:off x="3686890" y="5417274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P25</a:t>
                  </a:r>
                </a:p>
                <a:p>
                  <a:pPr algn="ctr"/>
                  <a:r>
                    <a:rPr lang="en-US" altLang="ja-JP" sz="1300" dirty="0" err="1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Faeces</a:t>
                  </a:r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 harvesting</a:t>
                  </a:r>
                  <a:endParaRPr lang="ja-JP" altLang="en-US" sz="13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cxnSp>
              <p:nvCxnSpPr>
                <p:cNvPr id="34" name="Connettore 1 33"/>
                <p:cNvCxnSpPr/>
                <p:nvPr/>
              </p:nvCxnSpPr>
              <p:spPr>
                <a:xfrm flipH="1">
                  <a:off x="6902225" y="4995419"/>
                  <a:ext cx="3" cy="359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1 34"/>
                <p:cNvCxnSpPr/>
                <p:nvPr/>
              </p:nvCxnSpPr>
              <p:spPr>
                <a:xfrm flipH="1">
                  <a:off x="8358482" y="4995529"/>
                  <a:ext cx="3" cy="359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テキスト ボックス 1"/>
                <p:cNvSpPr txBox="1"/>
                <p:nvPr/>
              </p:nvSpPr>
              <p:spPr>
                <a:xfrm>
                  <a:off x="6362307" y="5417277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P90</a:t>
                  </a:r>
                </a:p>
                <a:p>
                  <a:pPr algn="ctr"/>
                  <a:r>
                    <a:rPr lang="en-US" altLang="ja-JP" sz="1300" dirty="0" err="1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Faeces</a:t>
                  </a:r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 harvesting</a:t>
                  </a:r>
                  <a:endParaRPr lang="ja-JP" altLang="en-US" sz="13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37" name="テキスト ボックス 1"/>
                <p:cNvSpPr txBox="1"/>
                <p:nvPr/>
              </p:nvSpPr>
              <p:spPr>
                <a:xfrm>
                  <a:off x="7819052" y="5420423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P120</a:t>
                  </a:r>
                </a:p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Physiology/</a:t>
                  </a:r>
                </a:p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Plasticity</a:t>
                  </a:r>
                </a:p>
                <a:p>
                  <a:pPr algn="ctr"/>
                  <a:r>
                    <a:rPr lang="en-US" altLang="ja-JP" sz="13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analysis</a:t>
                  </a:r>
                </a:p>
              </p:txBody>
            </p:sp>
          </p:grpSp>
          <p:sp>
            <p:nvSpPr>
              <p:cNvPr id="40" name="テキスト ボックス 1"/>
              <p:cNvSpPr txBox="1"/>
              <p:nvPr/>
            </p:nvSpPr>
            <p:spPr>
              <a:xfrm>
                <a:off x="3464273" y="3848408"/>
                <a:ext cx="2216009" cy="431163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600" b="1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Experimental protocol</a:t>
                </a:r>
                <a:endParaRPr lang="ja-JP" altLang="en-US" sz="1600" b="1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30" name="Connettore 1 29"/>
            <p:cNvCxnSpPr/>
            <p:nvPr/>
          </p:nvCxnSpPr>
          <p:spPr>
            <a:xfrm flipH="1">
              <a:off x="5757851" y="5218828"/>
              <a:ext cx="368091" cy="282395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 flipH="1">
              <a:off x="5580901" y="5201895"/>
              <a:ext cx="368091" cy="282395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 flipH="1">
              <a:off x="5691473" y="4668985"/>
              <a:ext cx="368091" cy="282395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/>
          </p:nvCxnSpPr>
          <p:spPr>
            <a:xfrm flipH="1">
              <a:off x="5852554" y="4668985"/>
              <a:ext cx="368091" cy="282395"/>
            </a:xfrm>
            <a:prstGeom prst="line">
              <a:avLst/>
            </a:prstGeom>
            <a:ln>
              <a:solidFill>
                <a:srgbClr val="17375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8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27"/>
          <p:cNvGrpSpPr/>
          <p:nvPr/>
        </p:nvGrpSpPr>
        <p:grpSpPr>
          <a:xfrm>
            <a:off x="785465" y="3666062"/>
            <a:ext cx="3517593" cy="3090191"/>
            <a:chOff x="785465" y="3530598"/>
            <a:chExt cx="3517593" cy="3090191"/>
          </a:xfrm>
        </p:grpSpPr>
        <p:graphicFrame>
          <p:nvGraphicFramePr>
            <p:cNvPr id="2" name="Grafico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79053360"/>
                </p:ext>
              </p:extLst>
            </p:nvPr>
          </p:nvGraphicFramePr>
          <p:xfrm>
            <a:off x="785465" y="3983985"/>
            <a:ext cx="3517593" cy="26368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テキスト ボックス 1"/>
            <p:cNvSpPr txBox="1"/>
            <p:nvPr/>
          </p:nvSpPr>
          <p:spPr>
            <a:xfrm>
              <a:off x="829725" y="3530598"/>
              <a:ext cx="3352799" cy="431163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600" b="1" i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Gut </a:t>
              </a:r>
              <a:r>
                <a:rPr lang="en-US" altLang="ja-JP" sz="1600" b="1" i="1" dirty="0" err="1">
                  <a:solidFill>
                    <a:prstClr val="black"/>
                  </a:solidFill>
                  <a:latin typeface="Calibri"/>
                  <a:ea typeface="ＭＳ Ｐゴシック"/>
                </a:rPr>
                <a:t>m</a:t>
              </a:r>
              <a:r>
                <a:rPr lang="en-US" altLang="ja-JP" sz="1600" b="1" i="1" dirty="0" err="1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icrobiota</a:t>
              </a:r>
              <a:r>
                <a:rPr lang="en-US" altLang="ja-JP" sz="1600" b="1" i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composition: family level</a:t>
              </a:r>
              <a:endParaRPr lang="ja-JP" altLang="en-US" sz="1600" b="1" i="1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5268676" y="3666060"/>
            <a:ext cx="3432786" cy="2885285"/>
            <a:chOff x="5268676" y="3428998"/>
            <a:chExt cx="3432786" cy="2885285"/>
          </a:xfrm>
        </p:grpSpPr>
        <p:grpSp>
          <p:nvGrpSpPr>
            <p:cNvPr id="3" name="Gruppo 2"/>
            <p:cNvGrpSpPr/>
            <p:nvPr/>
          </p:nvGrpSpPr>
          <p:grpSpPr>
            <a:xfrm>
              <a:off x="5600927" y="3864422"/>
              <a:ext cx="3100535" cy="2449861"/>
              <a:chOff x="5516262" y="3932154"/>
              <a:chExt cx="3100535" cy="2449861"/>
            </a:xfrm>
          </p:grpSpPr>
          <p:pic>
            <p:nvPicPr>
              <p:cNvPr id="4" name="Immagine 3" descr="Screen Shot 2019-02-14 at 8.43.56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26" t="12156" r="8933"/>
              <a:stretch/>
            </p:blipFill>
            <p:spPr>
              <a:xfrm>
                <a:off x="5516262" y="3932154"/>
                <a:ext cx="2611444" cy="2449861"/>
              </a:xfrm>
              <a:prstGeom prst="rect">
                <a:avLst/>
              </a:prstGeom>
            </p:spPr>
          </p:pic>
          <p:sp>
            <p:nvSpPr>
              <p:cNvPr id="5" name="Ovale 4"/>
              <p:cNvSpPr>
                <a:spLocks noChangeAspect="1"/>
              </p:cNvSpPr>
              <p:nvPr/>
            </p:nvSpPr>
            <p:spPr>
              <a:xfrm>
                <a:off x="7269353" y="4113586"/>
                <a:ext cx="110793" cy="10879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Ovale 5"/>
              <p:cNvSpPr>
                <a:spLocks noChangeAspect="1"/>
              </p:cNvSpPr>
              <p:nvPr/>
            </p:nvSpPr>
            <p:spPr>
              <a:xfrm>
                <a:off x="7260888" y="4401451"/>
                <a:ext cx="111454" cy="109443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7380123" y="4007766"/>
                <a:ext cx="12197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 err="1" smtClean="0">
                    <a:solidFill>
                      <a:schemeClr val="bg1"/>
                    </a:solidFill>
                  </a:rPr>
                  <a:t>Enriched</a:t>
                </a:r>
                <a:endParaRPr lang="it-IT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7397060" y="4312563"/>
                <a:ext cx="12197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 smtClean="0">
                    <a:solidFill>
                      <a:schemeClr val="bg1"/>
                    </a:solidFill>
                  </a:rPr>
                  <a:t>Standard</a:t>
                </a:r>
                <a:endParaRPr lang="it-IT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e 8"/>
              <p:cNvSpPr/>
              <p:nvPr/>
            </p:nvSpPr>
            <p:spPr>
              <a:xfrm rot="2347860">
                <a:off x="6491452" y="4633675"/>
                <a:ext cx="1269887" cy="708735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Ovale 9"/>
              <p:cNvSpPr/>
              <p:nvPr/>
            </p:nvSpPr>
            <p:spPr>
              <a:xfrm rot="1320185">
                <a:off x="5660770" y="4039437"/>
                <a:ext cx="897876" cy="18135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2" name="テキスト ボックス 1"/>
            <p:cNvSpPr txBox="1"/>
            <p:nvPr/>
          </p:nvSpPr>
          <p:spPr>
            <a:xfrm>
              <a:off x="5268676" y="3428998"/>
              <a:ext cx="3352799" cy="431163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600" b="1" i="1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Principal component analysis</a:t>
              </a:r>
              <a:endParaRPr lang="ja-JP" altLang="en-US" sz="1600" b="1" i="1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13" name="CasellaDiTesto 12"/>
          <p:cNvSpPr txBox="1"/>
          <p:nvPr/>
        </p:nvSpPr>
        <p:spPr>
          <a:xfrm>
            <a:off x="84667" y="131969"/>
            <a:ext cx="900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Adult mice raised in EE or ST condition show a dramatic difference in their gut </a:t>
            </a:r>
            <a:r>
              <a:rPr lang="en-AU" sz="2400" b="1" i="1" dirty="0" err="1" smtClean="0">
                <a:solidFill>
                  <a:srgbClr val="000090"/>
                </a:solidFill>
              </a:rPr>
              <a:t>microbiota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1325254" y="814019"/>
            <a:ext cx="4112752" cy="2779047"/>
            <a:chOff x="1155924" y="687019"/>
            <a:chExt cx="4112752" cy="2779047"/>
          </a:xfrm>
        </p:grpSpPr>
        <p:pic>
          <p:nvPicPr>
            <p:cNvPr id="15" name="Immagine 14" descr="cladogram 90 ee vs 90 st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75" t="7911" r="17514" b="7503"/>
            <a:stretch/>
          </p:blipFill>
          <p:spPr>
            <a:xfrm>
              <a:off x="1155924" y="874066"/>
              <a:ext cx="2627594" cy="2592000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 rot="2806645">
              <a:off x="2772971" y="1216751"/>
              <a:ext cx="1290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 smtClean="0"/>
                <a:t>p. </a:t>
              </a:r>
              <a:r>
                <a:rPr lang="it-IT" sz="900" dirty="0" err="1" smtClean="0"/>
                <a:t>Bacteroidetes</a:t>
              </a:r>
              <a:endParaRPr lang="it-IT" sz="900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 rot="5927761">
              <a:off x="3034498" y="2149237"/>
              <a:ext cx="1290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 smtClean="0"/>
                <a:t>p. </a:t>
              </a:r>
              <a:r>
                <a:rPr lang="it-IT" sz="900" dirty="0" err="1" smtClean="0"/>
                <a:t>Tenericutes</a:t>
              </a:r>
              <a:endParaRPr lang="it-IT" sz="900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 rot="14701821">
              <a:off x="663145" y="2649349"/>
              <a:ext cx="12902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dirty="0" smtClean="0"/>
                <a:t>p. </a:t>
              </a:r>
              <a:r>
                <a:rPr lang="it-IT" sz="900" dirty="0" err="1" smtClean="0"/>
                <a:t>Firmicutes</a:t>
              </a:r>
              <a:endParaRPr lang="it-IT" sz="900" dirty="0"/>
            </a:p>
          </p:txBody>
        </p:sp>
        <p:grpSp>
          <p:nvGrpSpPr>
            <p:cNvPr id="21" name="Gruppo 20"/>
            <p:cNvGrpSpPr/>
            <p:nvPr/>
          </p:nvGrpSpPr>
          <p:grpSpPr>
            <a:xfrm>
              <a:off x="4349462" y="1061513"/>
              <a:ext cx="919214" cy="547930"/>
              <a:chOff x="3415724" y="5320342"/>
              <a:chExt cx="919214" cy="547930"/>
            </a:xfrm>
          </p:grpSpPr>
          <p:sp>
            <p:nvSpPr>
              <p:cNvPr id="22" name="Rettangolo 21"/>
              <p:cNvSpPr>
                <a:spLocks/>
              </p:cNvSpPr>
              <p:nvPr/>
            </p:nvSpPr>
            <p:spPr>
              <a:xfrm>
                <a:off x="3415724" y="5435600"/>
                <a:ext cx="431999" cy="108000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3" name="Rettangolo 22"/>
              <p:cNvSpPr>
                <a:spLocks/>
              </p:cNvSpPr>
              <p:nvPr/>
            </p:nvSpPr>
            <p:spPr>
              <a:xfrm>
                <a:off x="3415727" y="5689598"/>
                <a:ext cx="431999" cy="108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3766918" y="5320342"/>
                <a:ext cx="5680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smtClean="0"/>
                  <a:t>ST</a:t>
                </a:r>
                <a:endParaRPr lang="it-IT" sz="1200" dirty="0"/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3766921" y="5591273"/>
                <a:ext cx="5680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smtClean="0"/>
                  <a:t>EE</a:t>
                </a:r>
                <a:endParaRPr lang="it-IT" sz="1200" dirty="0"/>
              </a:p>
            </p:txBody>
          </p:sp>
        </p:grpSp>
        <p:sp>
          <p:nvSpPr>
            <p:cNvPr id="26" name="CasellaDiTesto 25"/>
            <p:cNvSpPr txBox="1"/>
            <p:nvPr/>
          </p:nvSpPr>
          <p:spPr>
            <a:xfrm>
              <a:off x="1224822" y="806334"/>
              <a:ext cx="42869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pic>
        <p:nvPicPr>
          <p:cNvPr id="30" name="Immagine 29" descr="Screen Shot 2019-04-15 at 12.56.5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98" y="1105844"/>
            <a:ext cx="255092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/>
          <p:cNvGrpSpPr>
            <a:grpSpLocks noChangeAspect="1"/>
          </p:cNvGrpSpPr>
          <p:nvPr/>
        </p:nvGrpSpPr>
        <p:grpSpPr>
          <a:xfrm>
            <a:off x="626546" y="4248896"/>
            <a:ext cx="7883993" cy="1853715"/>
            <a:chOff x="305969" y="1244973"/>
            <a:chExt cx="8508356" cy="2000515"/>
          </a:xfrm>
        </p:grpSpPr>
        <p:grpSp>
          <p:nvGrpSpPr>
            <p:cNvPr id="28" name="Gruppo 27"/>
            <p:cNvGrpSpPr/>
            <p:nvPr/>
          </p:nvGrpSpPr>
          <p:grpSpPr>
            <a:xfrm>
              <a:off x="305969" y="1244973"/>
              <a:ext cx="8508356" cy="2000515"/>
              <a:chOff x="305969" y="838581"/>
              <a:chExt cx="8508356" cy="2000515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305969" y="838581"/>
                <a:ext cx="8508356" cy="1998869"/>
                <a:chOff x="407567" y="3852717"/>
                <a:chExt cx="8508356" cy="1998869"/>
              </a:xfrm>
            </p:grpSpPr>
            <p:sp>
              <p:nvSpPr>
                <p:cNvPr id="5" name="Rettangolo 4"/>
                <p:cNvSpPr/>
                <p:nvPr/>
              </p:nvSpPr>
              <p:spPr>
                <a:xfrm>
                  <a:off x="954795" y="4199454"/>
                  <a:ext cx="7415999" cy="17986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200"/>
                </a:p>
              </p:txBody>
            </p:sp>
            <p:sp>
              <p:nvSpPr>
                <p:cNvPr id="6" name="Rettangolo 5"/>
                <p:cNvSpPr/>
                <p:nvPr/>
              </p:nvSpPr>
              <p:spPr>
                <a:xfrm>
                  <a:off x="954798" y="4809045"/>
                  <a:ext cx="7415998" cy="17986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200"/>
                </a:p>
              </p:txBody>
            </p:sp>
            <p:sp>
              <p:nvSpPr>
                <p:cNvPr id="7" name="テキスト ボックス 1"/>
                <p:cNvSpPr txBox="1"/>
                <p:nvPr/>
              </p:nvSpPr>
              <p:spPr>
                <a:xfrm>
                  <a:off x="3356666" y="3852717"/>
                  <a:ext cx="2556972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EE + ABX in drinking water</a:t>
                  </a:r>
                  <a:endParaRPr lang="ja-JP" altLang="en-US" sz="12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8" name="テキスト ボックス 1"/>
                <p:cNvSpPr txBox="1"/>
                <p:nvPr/>
              </p:nvSpPr>
              <p:spPr>
                <a:xfrm>
                  <a:off x="4040500" y="4459626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EE control (only water)</a:t>
                  </a:r>
                  <a:endParaRPr lang="ja-JP" altLang="en-US" sz="12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cxnSp>
              <p:nvCxnSpPr>
                <p:cNvPr id="9" name="Connettore 1 8"/>
                <p:cNvCxnSpPr/>
                <p:nvPr/>
              </p:nvCxnSpPr>
              <p:spPr>
                <a:xfrm flipH="1">
                  <a:off x="954795" y="4967779"/>
                  <a:ext cx="3" cy="359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テキスト ボックス 1"/>
                <p:cNvSpPr txBox="1"/>
                <p:nvPr/>
              </p:nvSpPr>
              <p:spPr>
                <a:xfrm>
                  <a:off x="407567" y="5400335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Birth P0</a:t>
                  </a:r>
                </a:p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ABX </a:t>
                  </a:r>
                  <a:endParaRPr lang="ja-JP" altLang="en-US" sz="12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cxnSp>
              <p:nvCxnSpPr>
                <p:cNvPr id="13" name="Connettore 1 12"/>
                <p:cNvCxnSpPr/>
                <p:nvPr/>
              </p:nvCxnSpPr>
              <p:spPr>
                <a:xfrm flipH="1">
                  <a:off x="3204269" y="4995422"/>
                  <a:ext cx="3" cy="1799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テキスト ボックス 1"/>
                <p:cNvSpPr txBox="1"/>
                <p:nvPr/>
              </p:nvSpPr>
              <p:spPr>
                <a:xfrm>
                  <a:off x="2664355" y="5141552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P21</a:t>
                  </a:r>
                  <a:r>
                    <a:rPr lang="en-US" altLang="ja-JP" sz="1200" dirty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 </a:t>
                  </a:r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weaning</a:t>
                  </a:r>
                </a:p>
              </p:txBody>
            </p:sp>
            <p:cxnSp>
              <p:nvCxnSpPr>
                <p:cNvPr id="18" name="Connettore 1 17"/>
                <p:cNvCxnSpPr/>
                <p:nvPr/>
              </p:nvCxnSpPr>
              <p:spPr>
                <a:xfrm flipH="1">
                  <a:off x="8358482" y="4995529"/>
                  <a:ext cx="3" cy="35999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テキスト ボックス 1"/>
                <p:cNvSpPr txBox="1"/>
                <p:nvPr/>
              </p:nvSpPr>
              <p:spPr>
                <a:xfrm>
                  <a:off x="5026456" y="5230768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P110</a:t>
                  </a:r>
                </a:p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Cranial window</a:t>
                  </a:r>
                </a:p>
                <a:p>
                  <a:pPr algn="ctr"/>
                  <a:endParaRPr lang="ja-JP" altLang="en-US" sz="12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20" name="テキスト ボックス 1"/>
                <p:cNvSpPr txBox="1"/>
                <p:nvPr/>
              </p:nvSpPr>
              <p:spPr>
                <a:xfrm>
                  <a:off x="7819052" y="5420423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P120</a:t>
                  </a:r>
                </a:p>
                <a:p>
                  <a:pPr algn="ctr"/>
                  <a:r>
                    <a:rPr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IOS after MD</a:t>
                  </a:r>
                </a:p>
              </p:txBody>
            </p:sp>
          </p:grpSp>
          <p:sp>
            <p:nvSpPr>
              <p:cNvPr id="21" name="テキスト ボックス 1"/>
              <p:cNvSpPr txBox="1"/>
              <p:nvPr/>
            </p:nvSpPr>
            <p:spPr>
              <a:xfrm>
                <a:off x="424503" y="1299099"/>
                <a:ext cx="1096871" cy="431163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200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Birth P0</a:t>
                </a:r>
              </a:p>
              <a:p>
                <a:pPr algn="ctr"/>
                <a:r>
                  <a:rPr lang="en-US" altLang="ja-JP" sz="1200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ABX in H2O</a:t>
                </a:r>
                <a:endParaRPr lang="ja-JP" altLang="en-US" sz="1200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" name="テキスト ボックス 1"/>
              <p:cNvSpPr txBox="1"/>
              <p:nvPr/>
            </p:nvSpPr>
            <p:spPr>
              <a:xfrm>
                <a:off x="6256935" y="2407933"/>
                <a:ext cx="1096871" cy="431163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200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P117</a:t>
                </a:r>
              </a:p>
              <a:p>
                <a:pPr algn="ctr"/>
                <a:r>
                  <a:rPr lang="en-US" altLang="ja-JP" sz="1200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IOS before MD</a:t>
                </a:r>
              </a:p>
              <a:p>
                <a:pPr algn="ctr"/>
                <a:endParaRPr lang="en-US" altLang="ja-JP" sz="1200" dirty="0" smtClean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cxnSp>
            <p:nvCxnSpPr>
              <p:cNvPr id="23" name="Connettore 1 22"/>
              <p:cNvCxnSpPr/>
              <p:nvPr/>
            </p:nvCxnSpPr>
            <p:spPr>
              <a:xfrm flipH="1">
                <a:off x="6800649" y="1981283"/>
                <a:ext cx="3" cy="35999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/>
              <p:nvPr/>
            </p:nvCxnSpPr>
            <p:spPr>
              <a:xfrm flipH="1">
                <a:off x="5473294" y="1981289"/>
                <a:ext cx="3" cy="17999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ttangolo 24"/>
              <p:cNvSpPr/>
              <p:nvPr/>
            </p:nvSpPr>
            <p:spPr>
              <a:xfrm>
                <a:off x="6800652" y="1981393"/>
                <a:ext cx="1456232" cy="14602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/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>
                <a:off x="6912596" y="1892244"/>
                <a:ext cx="1327355" cy="298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smtClean="0"/>
                  <a:t>3 </a:t>
                </a:r>
                <a:r>
                  <a:rPr lang="it-IT" sz="1200" dirty="0" err="1" smtClean="0"/>
                  <a:t>days</a:t>
                </a:r>
                <a:r>
                  <a:rPr lang="it-IT" sz="1200" dirty="0" smtClean="0"/>
                  <a:t> MD</a:t>
                </a:r>
                <a:endParaRPr lang="it-IT" sz="1200" dirty="0"/>
              </a:p>
            </p:txBody>
          </p:sp>
        </p:grpSp>
        <p:cxnSp>
          <p:nvCxnSpPr>
            <p:cNvPr id="29" name="Connettore 1 28"/>
            <p:cNvCxnSpPr/>
            <p:nvPr/>
          </p:nvCxnSpPr>
          <p:spPr>
            <a:xfrm flipH="1">
              <a:off x="3938902" y="2142742"/>
              <a:ext cx="397242" cy="304758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 flipH="1">
              <a:off x="4074369" y="2142745"/>
              <a:ext cx="397242" cy="304758"/>
            </a:xfrm>
            <a:prstGeom prst="line">
              <a:avLst/>
            </a:prstGeom>
            <a:ln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/>
          </p:nvCxnSpPr>
          <p:spPr>
            <a:xfrm flipH="1">
              <a:off x="4108235" y="1536179"/>
              <a:ext cx="397242" cy="30475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/>
          </p:nvCxnSpPr>
          <p:spPr>
            <a:xfrm flipH="1">
              <a:off x="4209836" y="1550093"/>
              <a:ext cx="397242" cy="30475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asellaDiTesto 34"/>
          <p:cNvSpPr txBox="1"/>
          <p:nvPr/>
        </p:nvSpPr>
        <p:spPr>
          <a:xfrm>
            <a:off x="84667" y="161600"/>
            <a:ext cx="900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Can the </a:t>
            </a:r>
            <a:r>
              <a:rPr lang="en-AU" sz="2400" b="1" i="1" dirty="0" err="1" smtClean="0">
                <a:solidFill>
                  <a:srgbClr val="000090"/>
                </a:solidFill>
              </a:rPr>
              <a:t>microbiota</a:t>
            </a:r>
            <a:r>
              <a:rPr lang="en-AU" sz="2400" b="1" i="1" dirty="0" smtClean="0">
                <a:solidFill>
                  <a:srgbClr val="000090"/>
                </a:solidFill>
              </a:rPr>
              <a:t> be a mediator of EE effects </a:t>
            </a:r>
          </a:p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on visual cortical plasticity? 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sp>
        <p:nvSpPr>
          <p:cNvPr id="43" name="テキスト ボックス 1"/>
          <p:cNvSpPr txBox="1"/>
          <p:nvPr/>
        </p:nvSpPr>
        <p:spPr>
          <a:xfrm>
            <a:off x="3430407" y="3645200"/>
            <a:ext cx="2216009" cy="43116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Experimental protocol</a:t>
            </a:r>
            <a:endParaRPr lang="ja-JP" altLang="en-US" sz="1600" b="1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44" name="グループ化 13"/>
          <p:cNvGrpSpPr>
            <a:grpSpLocks noChangeAspect="1"/>
          </p:cNvGrpSpPr>
          <p:nvPr/>
        </p:nvGrpSpPr>
        <p:grpSpPr>
          <a:xfrm>
            <a:off x="5885758" y="1265608"/>
            <a:ext cx="1160640" cy="2015997"/>
            <a:chOff x="6157868" y="7722547"/>
            <a:chExt cx="467803" cy="932888"/>
          </a:xfrm>
        </p:grpSpPr>
        <p:grpSp>
          <p:nvGrpSpPr>
            <p:cNvPr id="45" name="グループ化 14"/>
            <p:cNvGrpSpPr/>
            <p:nvPr/>
          </p:nvGrpSpPr>
          <p:grpSpPr>
            <a:xfrm>
              <a:off x="6205325" y="7722547"/>
              <a:ext cx="353500" cy="661812"/>
              <a:chOff x="5383354" y="1587654"/>
              <a:chExt cx="843327" cy="1464026"/>
            </a:xfrm>
          </p:grpSpPr>
          <p:grpSp>
            <p:nvGrpSpPr>
              <p:cNvPr id="48" name="グループ化 17"/>
              <p:cNvGrpSpPr/>
              <p:nvPr/>
            </p:nvGrpSpPr>
            <p:grpSpPr>
              <a:xfrm>
                <a:off x="5389405" y="2037603"/>
                <a:ext cx="837276" cy="1014077"/>
                <a:chOff x="5053977" y="2109245"/>
                <a:chExt cx="837276" cy="1014077"/>
              </a:xfrm>
            </p:grpSpPr>
            <p:pic>
              <p:nvPicPr>
                <p:cNvPr id="50" name="Picture 2" descr="C:\Users\mari\Desktop\Cecum Picture1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3977" y="2109245"/>
                  <a:ext cx="837276" cy="8262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1" name="テキスト ボックス 20"/>
                <p:cNvSpPr txBox="1"/>
                <p:nvPr/>
              </p:nvSpPr>
              <p:spPr>
                <a:xfrm>
                  <a:off x="5143517" y="2839770"/>
                  <a:ext cx="683135" cy="283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71450" indent="-171450">
                    <a:buFontTx/>
                    <a:buChar char="-"/>
                  </a:pPr>
                  <a:r>
                    <a:rPr kumimoji="1" lang="en-US" altLang="ja-JP" sz="1200" dirty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     </a:t>
                  </a:r>
                  <a:r>
                    <a:rPr kumimoji="1" lang="en-US" altLang="ja-JP" sz="12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   </a:t>
                  </a:r>
                  <a:r>
                    <a:rPr kumimoji="1" lang="en-US" altLang="ja-JP" sz="1200" dirty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+   </a:t>
                  </a:r>
                  <a:endParaRPr kumimoji="1" lang="ja-JP" altLang="en-US" sz="12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49" name="テキスト ボックス 18"/>
              <p:cNvSpPr txBox="1"/>
              <p:nvPr/>
            </p:nvSpPr>
            <p:spPr>
              <a:xfrm>
                <a:off x="5383354" y="1587654"/>
                <a:ext cx="795055" cy="381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C</a:t>
                </a:r>
                <a:r>
                  <a:rPr kumimoji="1" lang="en-US" altLang="ja-JP" sz="1400" dirty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ecum</a:t>
                </a:r>
                <a:endParaRPr kumimoji="1" lang="ja-JP" altLang="en-US" sz="1400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46" name="直線コネクタ 15"/>
            <p:cNvCxnSpPr/>
            <p:nvPr/>
          </p:nvCxnSpPr>
          <p:spPr>
            <a:xfrm>
              <a:off x="6231595" y="8453191"/>
              <a:ext cx="30251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テキスト ボックス 16"/>
            <p:cNvSpPr txBox="1"/>
            <p:nvPr/>
          </p:nvSpPr>
          <p:spPr>
            <a:xfrm>
              <a:off x="6157868" y="8483116"/>
              <a:ext cx="467803" cy="172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prstClr val="black"/>
                  </a:solidFill>
                  <a:latin typeface="Calibri"/>
                  <a:ea typeface="ＭＳ Ｐゴシック"/>
                </a:rPr>
                <a:t>Antibiotics</a:t>
              </a:r>
              <a:endParaRPr kumimoji="1" lang="ja-JP" altLang="en-US" sz="1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52" name="テキスト ボックス 1"/>
          <p:cNvSpPr txBox="1"/>
          <p:nvPr/>
        </p:nvSpPr>
        <p:spPr>
          <a:xfrm>
            <a:off x="1871247" y="1205467"/>
            <a:ext cx="3543437" cy="201402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Large spectrum antibiotic cocktail (ABX) </a:t>
            </a:r>
          </a:p>
          <a:p>
            <a:r>
              <a:rPr lang="en-US" altLang="ja-JP" sz="1600" b="1" dirty="0" smtClean="0">
                <a:solidFill>
                  <a:prstClr val="black"/>
                </a:solidFill>
                <a:latin typeface="Calibri"/>
                <a:ea typeface="ＭＳ Ｐゴシック"/>
              </a:rPr>
              <a:t>Administered in drinking water:</a:t>
            </a:r>
          </a:p>
          <a:p>
            <a:endParaRPr lang="en-US" altLang="ja-JP" sz="1600" b="1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Metronidazole (1mg/l)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Vancomycin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 (0.5mg/l)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Neomycin </a:t>
            </a:r>
            <a:r>
              <a:rPr lang="en-US" altLang="ja-JP" sz="1600" dirty="0">
                <a:solidFill>
                  <a:prstClr val="black"/>
                </a:solidFill>
              </a:rPr>
              <a:t>(1mg/l</a:t>
            </a:r>
            <a:r>
              <a:rPr lang="en-US" altLang="ja-JP" sz="1600" dirty="0" smtClean="0">
                <a:solidFill>
                  <a:prstClr val="black"/>
                </a:solidFill>
              </a:rPr>
              <a:t>)</a:t>
            </a:r>
            <a:endParaRPr lang="en-US" altLang="ja-JP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1600" dirty="0">
                <a:solidFill>
                  <a:prstClr val="black"/>
                </a:solidFill>
              </a:rPr>
              <a:t>Ampicillin (1mg/l)</a:t>
            </a:r>
          </a:p>
          <a:p>
            <a:endParaRPr lang="en-US" altLang="ja-JP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711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667" y="301299"/>
            <a:ext cx="900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Antibiotic treatment prevents EE-driven enhancement </a:t>
            </a:r>
          </a:p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of ocular dominance plasticity in adult mice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grpSp>
        <p:nvGrpSpPr>
          <p:cNvPr id="62" name="Gruppo 61"/>
          <p:cNvGrpSpPr/>
          <p:nvPr/>
        </p:nvGrpSpPr>
        <p:grpSpPr>
          <a:xfrm>
            <a:off x="2789296" y="1067093"/>
            <a:ext cx="3487838" cy="3603738"/>
            <a:chOff x="2789296" y="1067093"/>
            <a:chExt cx="3487838" cy="3603738"/>
          </a:xfrm>
        </p:grpSpPr>
        <p:grpSp>
          <p:nvGrpSpPr>
            <p:cNvPr id="6" name="Gruppo 5"/>
            <p:cNvGrpSpPr/>
            <p:nvPr/>
          </p:nvGrpSpPr>
          <p:grpSpPr>
            <a:xfrm>
              <a:off x="2872364" y="1067093"/>
              <a:ext cx="3404770" cy="3329379"/>
              <a:chOff x="2777122" y="2963913"/>
              <a:chExt cx="3404770" cy="3707997"/>
            </a:xfrm>
          </p:grpSpPr>
          <p:grpSp>
            <p:nvGrpSpPr>
              <p:cNvPr id="13" name="Gruppo 12"/>
              <p:cNvGrpSpPr/>
              <p:nvPr/>
            </p:nvGrpSpPr>
            <p:grpSpPr>
              <a:xfrm>
                <a:off x="2777122" y="2963913"/>
                <a:ext cx="3404770" cy="3707997"/>
                <a:chOff x="2777122" y="2963913"/>
                <a:chExt cx="3404770" cy="3707997"/>
              </a:xfrm>
            </p:grpSpPr>
            <p:pic>
              <p:nvPicPr>
                <p:cNvPr id="15" name="Immagine 14" descr="EE+MD.ti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912"/>
                <a:stretch/>
              </p:blipFill>
              <p:spPr>
                <a:xfrm>
                  <a:off x="2777122" y="2963913"/>
                  <a:ext cx="3167684" cy="3707997"/>
                </a:xfrm>
                <a:prstGeom prst="rect">
                  <a:avLst/>
                </a:prstGeom>
              </p:spPr>
            </p:pic>
            <p:sp>
              <p:nvSpPr>
                <p:cNvPr id="16" name="Ovale 15"/>
                <p:cNvSpPr>
                  <a:spLocks noChangeAspect="1"/>
                </p:cNvSpPr>
                <p:nvPr/>
              </p:nvSpPr>
              <p:spPr>
                <a:xfrm>
                  <a:off x="4661671" y="3690261"/>
                  <a:ext cx="110793" cy="1087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テキスト ボックス 1"/>
                <p:cNvSpPr txBox="1"/>
                <p:nvPr/>
              </p:nvSpPr>
              <p:spPr>
                <a:xfrm>
                  <a:off x="4847934" y="3576277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4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Enriched Adult</a:t>
                  </a:r>
                  <a:endParaRPr lang="ja-JP" altLang="en-US" sz="14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8" name="Ovale 17"/>
                <p:cNvSpPr>
                  <a:spLocks noChangeAspect="1"/>
                </p:cNvSpPr>
                <p:nvPr/>
              </p:nvSpPr>
              <p:spPr>
                <a:xfrm>
                  <a:off x="4661674" y="3961192"/>
                  <a:ext cx="110793" cy="108794"/>
                </a:xfrm>
                <a:prstGeom prst="ellipse">
                  <a:avLst/>
                </a:prstGeom>
                <a:solidFill>
                  <a:srgbClr val="36FF1B"/>
                </a:solidFill>
                <a:ln>
                  <a:solidFill>
                    <a:srgbClr val="36FF1B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9" name="テキスト ボックス 1"/>
                <p:cNvSpPr txBox="1"/>
                <p:nvPr/>
              </p:nvSpPr>
              <p:spPr>
                <a:xfrm>
                  <a:off x="5085021" y="3838742"/>
                  <a:ext cx="1096871" cy="431163"/>
                </a:xfrm>
                <a:prstGeom prst="rect">
                  <a:avLst/>
                </a:prstGeom>
              </p:spPr>
              <p:txBody>
                <a:bodyPr wrap="none" rtlCol="0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ja-JP" sz="1400" dirty="0" smtClean="0">
                      <a:solidFill>
                        <a:prstClr val="black"/>
                      </a:solidFill>
                      <a:latin typeface="Calibri"/>
                      <a:ea typeface="ＭＳ Ｐゴシック"/>
                    </a:rPr>
                    <a:t>Enriched Adult + ABX </a:t>
                  </a:r>
                  <a:endParaRPr lang="ja-JP" altLang="en-US" sz="140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</p:grpSp>
          <p:sp>
            <p:nvSpPr>
              <p:cNvPr id="14" name="CasellaDiTesto 13"/>
              <p:cNvSpPr txBox="1"/>
              <p:nvPr/>
            </p:nvSpPr>
            <p:spPr>
              <a:xfrm>
                <a:off x="4978650" y="4290305"/>
                <a:ext cx="3111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*</a:t>
                </a:r>
                <a:endParaRPr lang="it-IT" dirty="0"/>
              </a:p>
            </p:txBody>
          </p:sp>
        </p:grpSp>
        <p:pic>
          <p:nvPicPr>
            <p:cNvPr id="7" name="Immagine 6" descr="mouse-fac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845" y="4112073"/>
              <a:ext cx="622300" cy="558758"/>
            </a:xfrm>
            <a:prstGeom prst="rect">
              <a:avLst/>
            </a:prstGeom>
          </p:spPr>
        </p:pic>
        <p:grpSp>
          <p:nvGrpSpPr>
            <p:cNvPr id="8" name="Gruppo 7"/>
            <p:cNvGrpSpPr/>
            <p:nvPr/>
          </p:nvGrpSpPr>
          <p:grpSpPr>
            <a:xfrm>
              <a:off x="4991344" y="4112073"/>
              <a:ext cx="622300" cy="558758"/>
              <a:chOff x="7025191" y="4724400"/>
              <a:chExt cx="622300" cy="622300"/>
            </a:xfrm>
          </p:grpSpPr>
          <p:pic>
            <p:nvPicPr>
              <p:cNvPr id="9" name="Immagine 8" descr="mouse-fac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5191" y="4724400"/>
                <a:ext cx="622300" cy="622300"/>
              </a:xfrm>
              <a:prstGeom prst="rect">
                <a:avLst/>
              </a:prstGeom>
            </p:spPr>
          </p:pic>
          <p:sp>
            <p:nvSpPr>
              <p:cNvPr id="10" name="Diamante 9"/>
              <p:cNvSpPr>
                <a:spLocks noChangeAspect="1"/>
              </p:cNvSpPr>
              <p:nvPr/>
            </p:nvSpPr>
            <p:spPr>
              <a:xfrm>
                <a:off x="7181791" y="5001981"/>
                <a:ext cx="179997" cy="165305"/>
              </a:xfrm>
              <a:prstGeom prst="diamond">
                <a:avLst/>
              </a:prstGeom>
              <a:solidFill>
                <a:srgbClr val="8000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Figura a mano libera 10"/>
              <p:cNvSpPr/>
              <p:nvPr/>
            </p:nvSpPr>
            <p:spPr>
              <a:xfrm>
                <a:off x="7289801" y="4834464"/>
                <a:ext cx="50800" cy="179900"/>
              </a:xfrm>
              <a:custGeom>
                <a:avLst/>
                <a:gdLst>
                  <a:gd name="connsiteX0" fmla="*/ 0 w 50800"/>
                  <a:gd name="connsiteY0" fmla="*/ 215900 h 215900"/>
                  <a:gd name="connsiteX1" fmla="*/ 25400 w 50800"/>
                  <a:gd name="connsiteY1" fmla="*/ 152400 h 215900"/>
                  <a:gd name="connsiteX2" fmla="*/ 50800 w 50800"/>
                  <a:gd name="connsiteY2" fmla="*/ 76200 h 215900"/>
                  <a:gd name="connsiteX3" fmla="*/ 25400 w 50800"/>
                  <a:gd name="connsiteY3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00" h="215900">
                    <a:moveTo>
                      <a:pt x="0" y="215900"/>
                    </a:moveTo>
                    <a:cubicBezTo>
                      <a:pt x="8467" y="194733"/>
                      <a:pt x="17609" y="173825"/>
                      <a:pt x="25400" y="152400"/>
                    </a:cubicBezTo>
                    <a:cubicBezTo>
                      <a:pt x="34550" y="127238"/>
                      <a:pt x="50800" y="76200"/>
                      <a:pt x="50800" y="76200"/>
                    </a:cubicBezTo>
                    <a:lnTo>
                      <a:pt x="25400" y="0"/>
                    </a:lnTo>
                  </a:path>
                </a:pathLst>
              </a:custGeom>
              <a:ln>
                <a:solidFill>
                  <a:srgbClr val="0D0D0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Figura a mano libera 11"/>
              <p:cNvSpPr/>
              <p:nvPr/>
            </p:nvSpPr>
            <p:spPr>
              <a:xfrm>
                <a:off x="7107767" y="5080000"/>
                <a:ext cx="72000" cy="0"/>
              </a:xfrm>
              <a:custGeom>
                <a:avLst/>
                <a:gdLst>
                  <a:gd name="connsiteX0" fmla="*/ 63500 w 63500"/>
                  <a:gd name="connsiteY0" fmla="*/ 0 h 0"/>
                  <a:gd name="connsiteX1" fmla="*/ 0 w 635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500">
                    <a:moveTo>
                      <a:pt x="63500" y="0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rgbClr val="0D0D0D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5" name="CasellaDiTesto 54"/>
            <p:cNvSpPr txBox="1"/>
            <p:nvPr/>
          </p:nvSpPr>
          <p:spPr>
            <a:xfrm rot="16200000">
              <a:off x="2343963" y="2511233"/>
              <a:ext cx="12599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 smtClean="0"/>
                <a:t>ODI</a:t>
              </a:r>
              <a:endParaRPr lang="en-AU" b="1" dirty="0"/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633789" y="4735651"/>
            <a:ext cx="7776673" cy="1853649"/>
            <a:chOff x="633789" y="4735651"/>
            <a:chExt cx="7776673" cy="1853649"/>
          </a:xfrm>
        </p:grpSpPr>
        <p:grpSp>
          <p:nvGrpSpPr>
            <p:cNvPr id="24" name="Gruppo 23"/>
            <p:cNvGrpSpPr/>
            <p:nvPr/>
          </p:nvGrpSpPr>
          <p:grpSpPr>
            <a:xfrm>
              <a:off x="1193966" y="5447314"/>
              <a:ext cx="1425279" cy="1030291"/>
              <a:chOff x="2589325" y="4969049"/>
              <a:chExt cx="1425279" cy="1030291"/>
            </a:xfrm>
          </p:grpSpPr>
          <p:sp>
            <p:nvSpPr>
              <p:cNvPr id="27" name="Esplosione 2 26"/>
              <p:cNvSpPr/>
              <p:nvPr/>
            </p:nvSpPr>
            <p:spPr>
              <a:xfrm>
                <a:off x="2852639" y="5363635"/>
                <a:ext cx="459741" cy="276458"/>
              </a:xfrm>
              <a:prstGeom prst="irregularSeal2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8" name="Ovale 27"/>
              <p:cNvSpPr/>
              <p:nvPr/>
            </p:nvSpPr>
            <p:spPr>
              <a:xfrm rot="996806">
                <a:off x="3331420" y="5366071"/>
                <a:ext cx="359997" cy="1080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Esplosione 1 28"/>
              <p:cNvSpPr/>
              <p:nvPr/>
            </p:nvSpPr>
            <p:spPr>
              <a:xfrm rot="1021333">
                <a:off x="3008944" y="4969049"/>
                <a:ext cx="480862" cy="235255"/>
              </a:xfrm>
              <a:prstGeom prst="irregularSeal1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Esplosione 2 29"/>
              <p:cNvSpPr/>
              <p:nvPr/>
            </p:nvSpPr>
            <p:spPr>
              <a:xfrm rot="2261347">
                <a:off x="2866208" y="5722882"/>
                <a:ext cx="459741" cy="276458"/>
              </a:xfrm>
              <a:prstGeom prst="irregularSeal2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1" name="Esplosione 1 30"/>
              <p:cNvSpPr/>
              <p:nvPr/>
            </p:nvSpPr>
            <p:spPr>
              <a:xfrm>
                <a:off x="3515206" y="5162571"/>
                <a:ext cx="480862" cy="235255"/>
              </a:xfrm>
              <a:prstGeom prst="irregularSeal1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/>
              <p:cNvSpPr/>
              <p:nvPr/>
            </p:nvSpPr>
            <p:spPr>
              <a:xfrm rot="21027519">
                <a:off x="3378074" y="5751531"/>
                <a:ext cx="395998" cy="1080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Ovale 32"/>
              <p:cNvSpPr/>
              <p:nvPr/>
            </p:nvSpPr>
            <p:spPr>
              <a:xfrm rot="2568935">
                <a:off x="3654607" y="5607899"/>
                <a:ext cx="359997" cy="1080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Connettore 33"/>
              <p:cNvSpPr/>
              <p:nvPr/>
            </p:nvSpPr>
            <p:spPr>
              <a:xfrm>
                <a:off x="3300925" y="5525353"/>
                <a:ext cx="233803" cy="2032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Connettore 34"/>
              <p:cNvSpPr/>
              <p:nvPr/>
            </p:nvSpPr>
            <p:spPr>
              <a:xfrm>
                <a:off x="2706227" y="5181731"/>
                <a:ext cx="233803" cy="2032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Connettore 35"/>
              <p:cNvSpPr/>
              <p:nvPr/>
            </p:nvSpPr>
            <p:spPr>
              <a:xfrm>
                <a:off x="2589325" y="5587240"/>
                <a:ext cx="233803" cy="2032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7" name="CasellaDiTesto 36"/>
            <p:cNvSpPr txBox="1"/>
            <p:nvPr/>
          </p:nvSpPr>
          <p:spPr>
            <a:xfrm>
              <a:off x="633789" y="4840020"/>
              <a:ext cx="243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 smtClean="0">
                  <a:solidFill>
                    <a:srgbClr val="FF0000"/>
                  </a:solidFill>
                </a:rPr>
                <a:t>Presence of “Enriched” </a:t>
              </a:r>
            </a:p>
            <a:p>
              <a:pPr algn="ctr"/>
              <a:r>
                <a:rPr lang="en-AU" sz="1200" b="1" dirty="0" smtClean="0">
                  <a:solidFill>
                    <a:srgbClr val="FF0000"/>
                  </a:solidFill>
                </a:rPr>
                <a:t>gut </a:t>
              </a:r>
              <a:r>
                <a:rPr lang="en-AU" sz="1200" b="1" dirty="0" err="1" smtClean="0">
                  <a:solidFill>
                    <a:srgbClr val="FF0000"/>
                  </a:solidFill>
                </a:rPr>
                <a:t>microbiota</a:t>
              </a:r>
              <a:endParaRPr lang="en-AU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Connettore 2 39"/>
            <p:cNvCxnSpPr/>
            <p:nvPr/>
          </p:nvCxnSpPr>
          <p:spPr>
            <a:xfrm>
              <a:off x="2889296" y="5706761"/>
              <a:ext cx="755999" cy="0"/>
            </a:xfrm>
            <a:prstGeom prst="straightConnector1">
              <a:avLst/>
            </a:prstGeom>
            <a:ln>
              <a:solidFill>
                <a:srgbClr val="8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/>
            <p:cNvSpPr txBox="1"/>
            <p:nvPr/>
          </p:nvSpPr>
          <p:spPr>
            <a:xfrm>
              <a:off x="3601819" y="5535060"/>
              <a:ext cx="2076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 smtClean="0">
                  <a:solidFill>
                    <a:srgbClr val="FF0000"/>
                  </a:solidFill>
                </a:rPr>
                <a:t>Visual cortical plasticity</a:t>
              </a:r>
              <a:endParaRPr lang="en-AU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2" name="Gruppo 41"/>
            <p:cNvGrpSpPr/>
            <p:nvPr/>
          </p:nvGrpSpPr>
          <p:grpSpPr>
            <a:xfrm>
              <a:off x="6529708" y="5326754"/>
              <a:ext cx="1425279" cy="1030291"/>
              <a:chOff x="2589325" y="4969049"/>
              <a:chExt cx="1425279" cy="1030291"/>
            </a:xfrm>
          </p:grpSpPr>
          <p:sp>
            <p:nvSpPr>
              <p:cNvPr id="43" name="Esplosione 2 42"/>
              <p:cNvSpPr/>
              <p:nvPr/>
            </p:nvSpPr>
            <p:spPr>
              <a:xfrm>
                <a:off x="2852639" y="5363635"/>
                <a:ext cx="459741" cy="276458"/>
              </a:xfrm>
              <a:prstGeom prst="irregularSeal2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4" name="Ovale 43"/>
              <p:cNvSpPr/>
              <p:nvPr/>
            </p:nvSpPr>
            <p:spPr>
              <a:xfrm rot="996806">
                <a:off x="3331420" y="5366071"/>
                <a:ext cx="359997" cy="1080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Esplosione 1 44"/>
              <p:cNvSpPr/>
              <p:nvPr/>
            </p:nvSpPr>
            <p:spPr>
              <a:xfrm rot="1021333">
                <a:off x="3008944" y="4969049"/>
                <a:ext cx="480862" cy="235255"/>
              </a:xfrm>
              <a:prstGeom prst="irregularSeal1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Esplosione 2 45"/>
              <p:cNvSpPr/>
              <p:nvPr/>
            </p:nvSpPr>
            <p:spPr>
              <a:xfrm rot="2261347">
                <a:off x="2866208" y="5722882"/>
                <a:ext cx="459741" cy="276458"/>
              </a:xfrm>
              <a:prstGeom prst="irregularSeal2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47" name="Esplosione 1 46"/>
              <p:cNvSpPr/>
              <p:nvPr/>
            </p:nvSpPr>
            <p:spPr>
              <a:xfrm>
                <a:off x="3515206" y="5162571"/>
                <a:ext cx="480862" cy="235255"/>
              </a:xfrm>
              <a:prstGeom prst="irregularSeal1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Ovale 47"/>
              <p:cNvSpPr/>
              <p:nvPr/>
            </p:nvSpPr>
            <p:spPr>
              <a:xfrm rot="21027519">
                <a:off x="3378074" y="5751531"/>
                <a:ext cx="395998" cy="1080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Ovale 48"/>
              <p:cNvSpPr/>
              <p:nvPr/>
            </p:nvSpPr>
            <p:spPr>
              <a:xfrm rot="2568935">
                <a:off x="3654607" y="5607899"/>
                <a:ext cx="359997" cy="108000"/>
              </a:xfrm>
              <a:prstGeom prst="ellipse">
                <a:avLst/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Connettore 49"/>
              <p:cNvSpPr/>
              <p:nvPr/>
            </p:nvSpPr>
            <p:spPr>
              <a:xfrm>
                <a:off x="3300925" y="5525353"/>
                <a:ext cx="233803" cy="2032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Connettore 50"/>
              <p:cNvSpPr/>
              <p:nvPr/>
            </p:nvSpPr>
            <p:spPr>
              <a:xfrm>
                <a:off x="2706227" y="5181731"/>
                <a:ext cx="233803" cy="2032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Connettore 51"/>
              <p:cNvSpPr/>
              <p:nvPr/>
            </p:nvSpPr>
            <p:spPr>
              <a:xfrm>
                <a:off x="2589325" y="5587240"/>
                <a:ext cx="233803" cy="2032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3" name="Per 52"/>
            <p:cNvSpPr/>
            <p:nvPr/>
          </p:nvSpPr>
          <p:spPr>
            <a:xfrm>
              <a:off x="6442610" y="5078859"/>
              <a:ext cx="1642533" cy="1510441"/>
            </a:xfrm>
            <a:prstGeom prst="mathMultiply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5972315" y="4735651"/>
              <a:ext cx="2438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 smtClean="0">
                  <a:solidFill>
                    <a:schemeClr val="accent3">
                      <a:lumMod val="75000"/>
                    </a:schemeClr>
                  </a:solidFill>
                </a:rPr>
                <a:t>Depletion of “Enriched” </a:t>
              </a:r>
            </a:p>
            <a:p>
              <a:pPr algn="ctr"/>
              <a:r>
                <a:rPr lang="en-AU" sz="1200" b="1" dirty="0" smtClean="0">
                  <a:solidFill>
                    <a:schemeClr val="accent3">
                      <a:lumMod val="75000"/>
                    </a:schemeClr>
                  </a:solidFill>
                </a:rPr>
                <a:t>gut </a:t>
              </a:r>
              <a:r>
                <a:rPr lang="en-AU" sz="1200" b="1" dirty="0" err="1" smtClean="0">
                  <a:solidFill>
                    <a:schemeClr val="accent3">
                      <a:lumMod val="75000"/>
                    </a:schemeClr>
                  </a:solidFill>
                </a:rPr>
                <a:t>microbiota</a:t>
              </a:r>
              <a:endParaRPr lang="en-AU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59" name="Connettore 1 58"/>
            <p:cNvCxnSpPr/>
            <p:nvPr/>
          </p:nvCxnSpPr>
          <p:spPr>
            <a:xfrm>
              <a:off x="5678183" y="5690493"/>
              <a:ext cx="768281" cy="1006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/>
          </p:nvCxnSpPr>
          <p:spPr>
            <a:xfrm flipV="1">
              <a:off x="5678186" y="5534480"/>
              <a:ext cx="0" cy="287997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69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667" y="352099"/>
            <a:ext cx="900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Can we promote ocular dominance plasticity in adult mice </a:t>
            </a:r>
          </a:p>
          <a:p>
            <a:pPr algn="ctr"/>
            <a:r>
              <a:rPr lang="en-AU" sz="2400" b="1" i="1" dirty="0">
                <a:solidFill>
                  <a:srgbClr val="000090"/>
                </a:solidFill>
              </a:rPr>
              <a:t>t</a:t>
            </a:r>
            <a:r>
              <a:rPr lang="en-AU" sz="2400" b="1" i="1" dirty="0" smtClean="0">
                <a:solidFill>
                  <a:srgbClr val="000090"/>
                </a:solidFill>
              </a:rPr>
              <a:t>hrough the transfer of the intestinal microbes?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146132" y="1668025"/>
            <a:ext cx="1879044" cy="2454585"/>
            <a:chOff x="1146132" y="1668025"/>
            <a:chExt cx="1879044" cy="2454585"/>
          </a:xfrm>
        </p:grpSpPr>
        <p:pic>
          <p:nvPicPr>
            <p:cNvPr id="5" name="Immagine 4" descr="MousePlayground1-800x1024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63"/>
            <a:stretch/>
          </p:blipFill>
          <p:spPr>
            <a:xfrm>
              <a:off x="1292225" y="2413000"/>
              <a:ext cx="1606549" cy="1709610"/>
            </a:xfrm>
            <a:prstGeom prst="rect">
              <a:avLst/>
            </a:prstGeom>
          </p:spPr>
        </p:pic>
        <p:sp>
          <p:nvSpPr>
            <p:cNvPr id="6" name="Rettangolo 2"/>
            <p:cNvSpPr>
              <a:spLocks noChangeArrowheads="1"/>
            </p:cNvSpPr>
            <p:nvPr/>
          </p:nvSpPr>
          <p:spPr bwMode="auto">
            <a:xfrm>
              <a:off x="1146132" y="1668025"/>
              <a:ext cx="18790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prstClr val="black"/>
                  </a:solidFill>
                  <a:latin typeface="Calibri" charset="0"/>
                </a:rPr>
                <a:t>DONOR </a:t>
              </a:r>
              <a:r>
                <a:rPr lang="en-GB" dirty="0" smtClean="0">
                  <a:solidFill>
                    <a:prstClr val="black"/>
                  </a:solidFill>
                  <a:latin typeface="Calibri" charset="0"/>
                </a:rPr>
                <a:t>mice</a:t>
              </a:r>
            </a:p>
            <a:p>
              <a:pPr algn="ctr">
                <a:defRPr/>
              </a:pPr>
              <a:r>
                <a:rPr lang="en-GB" dirty="0" smtClean="0">
                  <a:solidFill>
                    <a:prstClr val="black"/>
                  </a:solidFill>
                  <a:latin typeface="Calibri" charset="0"/>
                </a:rPr>
                <a:t>Living in EE </a:t>
              </a:r>
              <a:endParaRPr lang="en-GB" sz="1700" dirty="0">
                <a:solidFill>
                  <a:prstClr val="black"/>
                </a:solidFill>
                <a:latin typeface="Calibri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279176" y="2502772"/>
            <a:ext cx="2485106" cy="1495863"/>
            <a:chOff x="4536476" y="1983441"/>
            <a:chExt cx="2485106" cy="1495863"/>
          </a:xfrm>
        </p:grpSpPr>
        <p:grpSp>
          <p:nvGrpSpPr>
            <p:cNvPr id="8" name="Gruppo 7"/>
            <p:cNvGrpSpPr/>
            <p:nvPr/>
          </p:nvGrpSpPr>
          <p:grpSpPr>
            <a:xfrm>
              <a:off x="4536476" y="1983441"/>
              <a:ext cx="2485106" cy="970838"/>
              <a:chOff x="4147017" y="1691341"/>
              <a:chExt cx="2485106" cy="970838"/>
            </a:xfrm>
          </p:grpSpPr>
          <p:sp>
            <p:nvSpPr>
              <p:cNvPr id="10" name="Freccia destra 9"/>
              <p:cNvSpPr/>
              <p:nvPr/>
            </p:nvSpPr>
            <p:spPr>
              <a:xfrm>
                <a:off x="4385732" y="2102338"/>
                <a:ext cx="2052105" cy="559841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Rettangolo 2"/>
              <p:cNvSpPr>
                <a:spLocks noChangeArrowheads="1"/>
              </p:cNvSpPr>
              <p:nvPr/>
            </p:nvSpPr>
            <p:spPr bwMode="auto">
              <a:xfrm>
                <a:off x="4147017" y="1691341"/>
                <a:ext cx="24851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dirty="0" err="1" smtClean="0">
                    <a:solidFill>
                      <a:prstClr val="black"/>
                    </a:solidFill>
                    <a:latin typeface="Calibri" charset="0"/>
                  </a:rPr>
                  <a:t>Fecal</a:t>
                </a:r>
                <a:r>
                  <a:rPr lang="en-GB" dirty="0" smtClean="0">
                    <a:solidFill>
                      <a:prstClr val="black"/>
                    </a:solidFill>
                    <a:latin typeface="Calibri" charset="0"/>
                  </a:rPr>
                  <a:t> </a:t>
                </a:r>
                <a:r>
                  <a:rPr lang="en-GB" dirty="0">
                    <a:solidFill>
                      <a:prstClr val="black"/>
                    </a:solidFill>
                    <a:latin typeface="Calibri" charset="0"/>
                  </a:rPr>
                  <a:t>transplant (FT)</a:t>
                </a:r>
                <a:endParaRPr lang="en-GB" sz="1700" dirty="0">
                  <a:solidFill>
                    <a:prstClr val="black"/>
                  </a:solidFill>
                  <a:latin typeface="Calibri" charset="0"/>
                </a:endParaRPr>
              </a:p>
            </p:txBody>
          </p:sp>
        </p:grpSp>
        <p:pic>
          <p:nvPicPr>
            <p:cNvPr id="9" name="Immagine 8" descr="bacteria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83" b="6289"/>
            <a:stretch/>
          </p:blipFill>
          <p:spPr>
            <a:xfrm>
              <a:off x="4836754" y="3012106"/>
              <a:ext cx="1700784" cy="467198"/>
            </a:xfrm>
            <a:prstGeom prst="rect">
              <a:avLst/>
            </a:prstGeom>
          </p:spPr>
        </p:pic>
      </p:grpSp>
      <p:grpSp>
        <p:nvGrpSpPr>
          <p:cNvPr id="3" name="Gruppo 2"/>
          <p:cNvGrpSpPr/>
          <p:nvPr/>
        </p:nvGrpSpPr>
        <p:grpSpPr>
          <a:xfrm>
            <a:off x="5984874" y="1687759"/>
            <a:ext cx="2232025" cy="2337787"/>
            <a:chOff x="5984874" y="1687759"/>
            <a:chExt cx="2232025" cy="2337787"/>
          </a:xfrm>
        </p:grpSpPr>
        <p:pic>
          <p:nvPicPr>
            <p:cNvPr id="12" name="Immagine 11" descr="topi standard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48" r="37278" b="9023"/>
            <a:stretch/>
          </p:blipFill>
          <p:spPr>
            <a:xfrm>
              <a:off x="6121400" y="2502772"/>
              <a:ext cx="1911299" cy="1522774"/>
            </a:xfrm>
            <a:prstGeom prst="rect">
              <a:avLst/>
            </a:prstGeom>
          </p:spPr>
        </p:pic>
        <p:sp>
          <p:nvSpPr>
            <p:cNvPr id="13" name="Rettangolo 2"/>
            <p:cNvSpPr>
              <a:spLocks noChangeArrowheads="1"/>
            </p:cNvSpPr>
            <p:nvPr/>
          </p:nvSpPr>
          <p:spPr bwMode="auto">
            <a:xfrm>
              <a:off x="5984874" y="1687759"/>
              <a:ext cx="223202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dirty="0" smtClean="0">
                  <a:solidFill>
                    <a:prstClr val="black"/>
                  </a:solidFill>
                  <a:latin typeface="Calibri" charset="0"/>
                </a:rPr>
                <a:t>RECIPIENT mice</a:t>
              </a:r>
            </a:p>
            <a:p>
              <a:pPr algn="ctr">
                <a:defRPr/>
              </a:pPr>
              <a:r>
                <a:rPr lang="en-GB" sz="1600" dirty="0" smtClean="0">
                  <a:solidFill>
                    <a:prstClr val="black"/>
                  </a:solidFill>
                  <a:latin typeface="Calibri" charset="0"/>
                </a:rPr>
                <a:t>Living in ST condition</a:t>
              </a:r>
              <a:endParaRPr lang="en-GB" sz="1600" dirty="0">
                <a:solidFill>
                  <a:prstClr val="black"/>
                </a:solidFill>
                <a:latin typeface="Calibri" charset="0"/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1367616" y="4777488"/>
            <a:ext cx="6643723" cy="1380476"/>
            <a:chOff x="1367616" y="4777488"/>
            <a:chExt cx="6643723" cy="1380476"/>
          </a:xfrm>
        </p:grpSpPr>
        <p:grpSp>
          <p:nvGrpSpPr>
            <p:cNvPr id="33" name="Gruppo 32"/>
            <p:cNvGrpSpPr/>
            <p:nvPr/>
          </p:nvGrpSpPr>
          <p:grpSpPr>
            <a:xfrm>
              <a:off x="1367616" y="4777488"/>
              <a:ext cx="6643723" cy="1380476"/>
              <a:chOff x="1291416" y="5133088"/>
              <a:chExt cx="6643723" cy="1380476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1291416" y="5133088"/>
                <a:ext cx="6643723" cy="1380476"/>
                <a:chOff x="500045" y="1285860"/>
                <a:chExt cx="6643723" cy="1380476"/>
              </a:xfrm>
            </p:grpSpPr>
            <p:grpSp>
              <p:nvGrpSpPr>
                <p:cNvPr id="15" name="Gruppo 14"/>
                <p:cNvGrpSpPr/>
                <p:nvPr/>
              </p:nvGrpSpPr>
              <p:grpSpPr>
                <a:xfrm>
                  <a:off x="500045" y="1604950"/>
                  <a:ext cx="6643723" cy="1061386"/>
                  <a:chOff x="500045" y="1604950"/>
                  <a:chExt cx="6643723" cy="1061386"/>
                </a:xfrm>
              </p:grpSpPr>
              <p:grpSp>
                <p:nvGrpSpPr>
                  <p:cNvPr id="18" name="Gruppo 17"/>
                  <p:cNvGrpSpPr/>
                  <p:nvPr/>
                </p:nvGrpSpPr>
                <p:grpSpPr>
                  <a:xfrm>
                    <a:off x="500045" y="1604950"/>
                    <a:ext cx="5939978" cy="918510"/>
                    <a:chOff x="857235" y="4962536"/>
                    <a:chExt cx="5939978" cy="918510"/>
                  </a:xfrm>
                </p:grpSpPr>
                <p:sp>
                  <p:nvSpPr>
                    <p:cNvPr id="27" name="Rettangolo 26"/>
                    <p:cNvSpPr/>
                    <p:nvPr/>
                  </p:nvSpPr>
                  <p:spPr>
                    <a:xfrm>
                      <a:off x="857235" y="4962536"/>
                      <a:ext cx="5939978" cy="107437"/>
                    </a:xfrm>
                    <a:prstGeom prst="rect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 w="6350" cmpd="sng">
                      <a:solidFill>
                        <a:srgbClr val="0D0D0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400"/>
                    </a:p>
                  </p:txBody>
                </p:sp>
                <p:sp>
                  <p:nvSpPr>
                    <p:cNvPr id="28" name="CasellaDiTesto 27"/>
                    <p:cNvSpPr txBox="1"/>
                    <p:nvPr/>
                  </p:nvSpPr>
                  <p:spPr>
                    <a:xfrm>
                      <a:off x="3214678" y="5357826"/>
                      <a:ext cx="171451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it-IT" sz="1400" dirty="0" smtClean="0"/>
                        <a:t>FECAL TRANSPLANT 5d </a:t>
                      </a:r>
                    </a:p>
                  </p:txBody>
                </p:sp>
                <p:sp>
                  <p:nvSpPr>
                    <p:cNvPr id="29" name="Parentesi quadra aperta 28"/>
                    <p:cNvSpPr/>
                    <p:nvPr/>
                  </p:nvSpPr>
                  <p:spPr>
                    <a:xfrm rot="16200000">
                      <a:off x="3964777" y="4464851"/>
                      <a:ext cx="214314" cy="1571636"/>
                    </a:xfrm>
                    <a:prstGeom prst="leftBracket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400"/>
                    </a:p>
                  </p:txBody>
                </p:sp>
              </p:grpSp>
              <p:sp>
                <p:nvSpPr>
                  <p:cNvPr id="19" name="Parentesi quadra aperta 18"/>
                  <p:cNvSpPr/>
                  <p:nvPr/>
                </p:nvSpPr>
                <p:spPr>
                  <a:xfrm rot="16200000">
                    <a:off x="1200257" y="1107265"/>
                    <a:ext cx="204790" cy="1562112"/>
                  </a:xfrm>
                  <a:prstGeom prst="leftBracket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400"/>
                  </a:p>
                </p:txBody>
              </p:sp>
              <p:sp>
                <p:nvSpPr>
                  <p:cNvPr id="20" name="CasellaDiTesto 19"/>
                  <p:cNvSpPr txBox="1"/>
                  <p:nvPr/>
                </p:nvSpPr>
                <p:spPr>
                  <a:xfrm>
                    <a:off x="767896" y="2000240"/>
                    <a:ext cx="121444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400" dirty="0" smtClean="0"/>
                      <a:t>1week </a:t>
                    </a:r>
                    <a:r>
                      <a:rPr lang="it-IT" sz="1400" dirty="0" err="1" smtClean="0"/>
                      <a:t>Abx</a:t>
                    </a:r>
                    <a:endParaRPr lang="it-IT" sz="1400" dirty="0"/>
                  </a:p>
                </p:txBody>
              </p:sp>
              <p:cxnSp>
                <p:nvCxnSpPr>
                  <p:cNvPr id="21" name="Connettore 2 20"/>
                  <p:cNvCxnSpPr/>
                  <p:nvPr/>
                </p:nvCxnSpPr>
                <p:spPr>
                  <a:xfrm rot="16200000" flipV="1">
                    <a:off x="5178429" y="1964522"/>
                    <a:ext cx="357984" cy="79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CasellaDiTesto 21"/>
                  <p:cNvSpPr txBox="1"/>
                  <p:nvPr/>
                </p:nvSpPr>
                <p:spPr>
                  <a:xfrm>
                    <a:off x="4714876" y="2143116"/>
                    <a:ext cx="128588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400" dirty="0" smtClean="0"/>
                      <a:t>IOS </a:t>
                    </a:r>
                    <a:r>
                      <a:rPr lang="it-IT" sz="1400" dirty="0" err="1" smtClean="0"/>
                      <a:t>imaging</a:t>
                    </a:r>
                    <a:r>
                      <a:rPr lang="it-IT" sz="1400" dirty="0" smtClean="0"/>
                      <a:t> </a:t>
                    </a:r>
                  </a:p>
                  <a:p>
                    <a:pPr algn="ctr"/>
                    <a:r>
                      <a:rPr lang="it-IT" sz="1400" dirty="0" smtClean="0"/>
                      <a:t>(</a:t>
                    </a:r>
                    <a:r>
                      <a:rPr lang="it-IT" sz="1400" dirty="0" err="1" smtClean="0"/>
                      <a:t>before</a:t>
                    </a:r>
                    <a:r>
                      <a:rPr lang="it-IT" sz="1400" dirty="0" smtClean="0"/>
                      <a:t>)</a:t>
                    </a:r>
                    <a:endParaRPr lang="it-IT" sz="1400" dirty="0"/>
                  </a:p>
                </p:txBody>
              </p:sp>
              <p:cxnSp>
                <p:nvCxnSpPr>
                  <p:cNvPr id="23" name="Connettore 2 22"/>
                  <p:cNvCxnSpPr/>
                  <p:nvPr/>
                </p:nvCxnSpPr>
                <p:spPr>
                  <a:xfrm rot="16200000" flipV="1">
                    <a:off x="6249999" y="1964521"/>
                    <a:ext cx="357984" cy="79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CasellaDiTesto 23"/>
                  <p:cNvSpPr txBox="1"/>
                  <p:nvPr/>
                </p:nvSpPr>
                <p:spPr>
                  <a:xfrm>
                    <a:off x="5857884" y="2143116"/>
                    <a:ext cx="128588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400" dirty="0" smtClean="0"/>
                      <a:t>IOS </a:t>
                    </a:r>
                    <a:r>
                      <a:rPr lang="it-IT" sz="1400" dirty="0" err="1" smtClean="0"/>
                      <a:t>imaging</a:t>
                    </a:r>
                    <a:r>
                      <a:rPr lang="it-IT" sz="1400" dirty="0" smtClean="0"/>
                      <a:t> </a:t>
                    </a:r>
                    <a:r>
                      <a:rPr lang="it-IT" sz="1400" dirty="0" err="1" smtClean="0"/>
                      <a:t>after</a:t>
                    </a:r>
                    <a:r>
                      <a:rPr lang="it-IT" sz="1400" dirty="0" smtClean="0"/>
                      <a:t> 3dMD</a:t>
                    </a:r>
                  </a:p>
                </p:txBody>
              </p:sp>
            </p:grpSp>
            <p:sp>
              <p:nvSpPr>
                <p:cNvPr id="16" name="CasellaDiTesto 15"/>
                <p:cNvSpPr txBox="1"/>
                <p:nvPr/>
              </p:nvSpPr>
              <p:spPr>
                <a:xfrm>
                  <a:off x="5072066" y="1285860"/>
                  <a:ext cx="7858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 smtClean="0"/>
                    <a:t>P120</a:t>
                  </a:r>
                  <a:endParaRPr lang="it-IT" sz="1400" dirty="0"/>
                </a:p>
              </p:txBody>
            </p:sp>
            <p:sp>
              <p:nvSpPr>
                <p:cNvPr id="17" name="CasellaDiTesto 16"/>
                <p:cNvSpPr txBox="1"/>
                <p:nvPr/>
              </p:nvSpPr>
              <p:spPr>
                <a:xfrm>
                  <a:off x="2478074" y="1285860"/>
                  <a:ext cx="71438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 smtClean="0"/>
                    <a:t>P100</a:t>
                  </a:r>
                  <a:endParaRPr lang="it-IT" sz="1400" dirty="0"/>
                </a:p>
              </p:txBody>
            </p:sp>
          </p:grpSp>
          <p:sp>
            <p:nvSpPr>
              <p:cNvPr id="31" name="CasellaDiTesto 30"/>
              <p:cNvSpPr txBox="1"/>
              <p:nvPr/>
            </p:nvSpPr>
            <p:spPr>
              <a:xfrm>
                <a:off x="2612564" y="5855913"/>
                <a:ext cx="12144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smtClean="0"/>
                  <a:t>ABX </a:t>
                </a:r>
                <a:r>
                  <a:rPr lang="it-IT" sz="1400" dirty="0" err="1" smtClean="0"/>
                  <a:t>washout</a:t>
                </a:r>
                <a:endParaRPr lang="it-IT" sz="1400" dirty="0" smtClean="0"/>
              </a:p>
              <a:p>
                <a:pPr algn="ctr"/>
                <a:r>
                  <a:rPr lang="it-IT" sz="1400" dirty="0" smtClean="0"/>
                  <a:t>2 </a:t>
                </a:r>
                <a:r>
                  <a:rPr lang="it-IT" sz="1400" dirty="0" err="1" smtClean="0"/>
                  <a:t>days</a:t>
                </a:r>
                <a:endParaRPr lang="it-IT" sz="1400" dirty="0"/>
              </a:p>
            </p:txBody>
          </p:sp>
          <p:cxnSp>
            <p:nvCxnSpPr>
              <p:cNvPr id="32" name="Connettore 2 31"/>
              <p:cNvCxnSpPr/>
              <p:nvPr/>
            </p:nvCxnSpPr>
            <p:spPr>
              <a:xfrm rot="16200000" flipV="1">
                <a:off x="3092445" y="5774355"/>
                <a:ext cx="357984" cy="79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ttangolo 34"/>
            <p:cNvSpPr/>
            <p:nvPr/>
          </p:nvSpPr>
          <p:spPr>
            <a:xfrm>
              <a:off x="6272108" y="5223182"/>
              <a:ext cx="972000" cy="13530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6162514" y="5136283"/>
              <a:ext cx="1229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smtClean="0"/>
                <a:t>3 </a:t>
              </a:r>
              <a:r>
                <a:rPr lang="it-IT" sz="1200" dirty="0" err="1" smtClean="0"/>
                <a:t>days</a:t>
              </a:r>
              <a:r>
                <a:rPr lang="it-IT" sz="1200" dirty="0" smtClean="0"/>
                <a:t> MD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62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667" y="491799"/>
            <a:ext cx="9008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i="1" dirty="0" smtClean="0">
                <a:solidFill>
                  <a:srgbClr val="000090"/>
                </a:solidFill>
              </a:rPr>
              <a:t>Faecal transplantation from EE donors promotes plasticity </a:t>
            </a:r>
            <a:endParaRPr lang="en-AU" sz="2400" b="1" i="1" dirty="0">
              <a:solidFill>
                <a:srgbClr val="000090"/>
              </a:solidFill>
            </a:endParaRPr>
          </a:p>
          <a:p>
            <a:pPr algn="ctr"/>
            <a:r>
              <a:rPr lang="en-AU" sz="2400" b="1" i="1" dirty="0">
                <a:solidFill>
                  <a:srgbClr val="000090"/>
                </a:solidFill>
              </a:rPr>
              <a:t>i</a:t>
            </a:r>
            <a:r>
              <a:rPr lang="en-AU" sz="2400" b="1" i="1" dirty="0" smtClean="0">
                <a:solidFill>
                  <a:srgbClr val="000090"/>
                </a:solidFill>
              </a:rPr>
              <a:t>n recipient ST adult mice </a:t>
            </a:r>
            <a:endParaRPr lang="en-AU" sz="2400" b="1" i="1" dirty="0">
              <a:solidFill>
                <a:srgbClr val="000090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2995569" y="1893604"/>
            <a:ext cx="3261249" cy="4049997"/>
            <a:chOff x="751951" y="1813170"/>
            <a:chExt cx="3261249" cy="3623410"/>
          </a:xfrm>
        </p:grpSpPr>
        <p:grpSp>
          <p:nvGrpSpPr>
            <p:cNvPr id="7" name="Gruppo 6"/>
            <p:cNvGrpSpPr/>
            <p:nvPr/>
          </p:nvGrpSpPr>
          <p:grpSpPr>
            <a:xfrm>
              <a:off x="751951" y="1813170"/>
              <a:ext cx="3015764" cy="3623410"/>
              <a:chOff x="751951" y="1813170"/>
              <a:chExt cx="3015764" cy="3623410"/>
            </a:xfrm>
          </p:grpSpPr>
          <p:pic>
            <p:nvPicPr>
              <p:cNvPr id="5" name="Immagine 4" descr="MD_fecalTransplant_parte2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60790"/>
              <a:stretch/>
            </p:blipFill>
            <p:spPr>
              <a:xfrm>
                <a:off x="751951" y="1813170"/>
                <a:ext cx="3015764" cy="3623410"/>
              </a:xfrm>
              <a:prstGeom prst="rect">
                <a:avLst/>
              </a:prstGeom>
            </p:spPr>
          </p:pic>
          <p:sp>
            <p:nvSpPr>
              <p:cNvPr id="6" name="CasellaDiTesto 5"/>
              <p:cNvSpPr txBox="1">
                <a:spLocks/>
              </p:cNvSpPr>
              <p:nvPr/>
            </p:nvSpPr>
            <p:spPr>
              <a:xfrm>
                <a:off x="2006600" y="3784602"/>
                <a:ext cx="1044000" cy="3912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/>
                  <a:t>Ctrl</a:t>
                </a:r>
                <a:r>
                  <a:rPr lang="it-IT" sz="1200" dirty="0" smtClean="0"/>
                  <a:t> PBS</a:t>
                </a:r>
              </a:p>
              <a:p>
                <a:r>
                  <a:rPr lang="it-IT" sz="1200" dirty="0" smtClean="0"/>
                  <a:t>FT </a:t>
                </a:r>
                <a:endParaRPr lang="it-IT" sz="1200" dirty="0"/>
              </a:p>
            </p:txBody>
          </p:sp>
        </p:grpSp>
        <p:sp>
          <p:nvSpPr>
            <p:cNvPr id="9" name="Rettangolo 8"/>
            <p:cNvSpPr/>
            <p:nvPr/>
          </p:nvSpPr>
          <p:spPr>
            <a:xfrm>
              <a:off x="1206500" y="4775200"/>
              <a:ext cx="2806700" cy="6613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1" name="Immagine 10" descr="mouse-fa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258" y="5163424"/>
            <a:ext cx="622300" cy="624541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4957668" y="5161771"/>
            <a:ext cx="622300" cy="624541"/>
            <a:chOff x="7042124" y="4724400"/>
            <a:chExt cx="622300" cy="622300"/>
          </a:xfrm>
        </p:grpSpPr>
        <p:pic>
          <p:nvPicPr>
            <p:cNvPr id="14" name="Immagine 13" descr="mouse-fac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124" y="4724400"/>
              <a:ext cx="622300" cy="622300"/>
            </a:xfrm>
            <a:prstGeom prst="rect">
              <a:avLst/>
            </a:prstGeom>
          </p:spPr>
        </p:pic>
        <p:sp>
          <p:nvSpPr>
            <p:cNvPr id="15" name="Diamante 14"/>
            <p:cNvSpPr>
              <a:spLocks noChangeAspect="1"/>
            </p:cNvSpPr>
            <p:nvPr/>
          </p:nvSpPr>
          <p:spPr>
            <a:xfrm>
              <a:off x="7181791" y="5001981"/>
              <a:ext cx="179997" cy="165305"/>
            </a:xfrm>
            <a:prstGeom prst="diamond">
              <a:avLst/>
            </a:prstGeom>
            <a:solidFill>
              <a:srgbClr val="80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igura a mano libera 15"/>
            <p:cNvSpPr/>
            <p:nvPr/>
          </p:nvSpPr>
          <p:spPr>
            <a:xfrm>
              <a:off x="7289801" y="4834464"/>
              <a:ext cx="50800" cy="179900"/>
            </a:xfrm>
            <a:custGeom>
              <a:avLst/>
              <a:gdLst>
                <a:gd name="connsiteX0" fmla="*/ 0 w 50800"/>
                <a:gd name="connsiteY0" fmla="*/ 215900 h 215900"/>
                <a:gd name="connsiteX1" fmla="*/ 25400 w 50800"/>
                <a:gd name="connsiteY1" fmla="*/ 152400 h 215900"/>
                <a:gd name="connsiteX2" fmla="*/ 50800 w 50800"/>
                <a:gd name="connsiteY2" fmla="*/ 76200 h 215900"/>
                <a:gd name="connsiteX3" fmla="*/ 25400 w 50800"/>
                <a:gd name="connsiteY3" fmla="*/ 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00" h="215900">
                  <a:moveTo>
                    <a:pt x="0" y="215900"/>
                  </a:moveTo>
                  <a:cubicBezTo>
                    <a:pt x="8467" y="194733"/>
                    <a:pt x="17609" y="173825"/>
                    <a:pt x="25400" y="152400"/>
                  </a:cubicBezTo>
                  <a:cubicBezTo>
                    <a:pt x="34550" y="127238"/>
                    <a:pt x="50800" y="76200"/>
                    <a:pt x="50800" y="76200"/>
                  </a:cubicBezTo>
                  <a:lnTo>
                    <a:pt x="25400" y="0"/>
                  </a:lnTo>
                </a:path>
              </a:pathLst>
            </a:custGeom>
            <a:ln>
              <a:solidFill>
                <a:srgbClr val="0D0D0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Figura a mano libera 16"/>
            <p:cNvSpPr/>
            <p:nvPr/>
          </p:nvSpPr>
          <p:spPr>
            <a:xfrm>
              <a:off x="7107767" y="5080000"/>
              <a:ext cx="72000" cy="0"/>
            </a:xfrm>
            <a:custGeom>
              <a:avLst/>
              <a:gdLst>
                <a:gd name="connsiteX0" fmla="*/ 63500 w 63500"/>
                <a:gd name="connsiteY0" fmla="*/ 0 h 0"/>
                <a:gd name="connsiteX1" fmla="*/ 0 w 635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0">
                  <a:moveTo>
                    <a:pt x="63500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rgbClr val="0D0D0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790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 bwMode="auto">
          <a:xfrm>
            <a:off x="279400" y="-187259"/>
            <a:ext cx="8610072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it-IT" sz="28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defRPr/>
            </a:pPr>
            <a:r>
              <a:rPr lang="en-US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Summary</a:t>
            </a:r>
            <a:endParaRPr lang="it-IT" sz="2800" b="1" i="1" dirty="0">
              <a:solidFill>
                <a:schemeClr val="bg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13394" y="1074634"/>
            <a:ext cx="723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charset="2"/>
              <a:buChar char="ü"/>
            </a:pPr>
            <a:r>
              <a:rPr lang="en-AU" dirty="0" smtClean="0"/>
              <a:t>EE modulates </a:t>
            </a:r>
            <a:r>
              <a:rPr lang="en-AU" dirty="0" err="1"/>
              <a:t>microbiota</a:t>
            </a:r>
            <a:r>
              <a:rPr lang="en-AU" dirty="0"/>
              <a:t> </a:t>
            </a:r>
            <a:r>
              <a:rPr lang="en-AU" dirty="0" smtClean="0"/>
              <a:t>composition in mice.</a:t>
            </a:r>
            <a:endParaRPr lang="en-US" dirty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lvl="0" indent="-285750">
              <a:buFont typeface="Wingdings" charset="2"/>
              <a:buChar char="ü"/>
            </a:pPr>
            <a:r>
              <a:rPr lang="en-AU" dirty="0"/>
              <a:t>EE enhancement of plasticity is completely prevented upon ABX cocktail treatment and subsequent depletion of the </a:t>
            </a:r>
            <a:r>
              <a:rPr lang="en-AU" dirty="0" err="1"/>
              <a:t>microbiota</a:t>
            </a:r>
            <a:r>
              <a:rPr lang="en-AU" dirty="0"/>
              <a:t>.</a:t>
            </a:r>
            <a:endParaRPr lang="en-US" dirty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lvl="0" indent="-285750">
              <a:buFont typeface="Wingdings" charset="2"/>
              <a:buChar char="ü"/>
            </a:pPr>
            <a:r>
              <a:rPr lang="en-AU" dirty="0"/>
              <a:t>Transplant of </a:t>
            </a:r>
            <a:r>
              <a:rPr lang="en-AU" dirty="0" err="1"/>
              <a:t>microbiota</a:t>
            </a:r>
            <a:r>
              <a:rPr lang="en-AU" dirty="0"/>
              <a:t> from </a:t>
            </a:r>
            <a:r>
              <a:rPr lang="en-AU" dirty="0" smtClean="0"/>
              <a:t>EE </a:t>
            </a:r>
            <a:r>
              <a:rPr lang="en-AU" dirty="0"/>
              <a:t>to </a:t>
            </a:r>
            <a:r>
              <a:rPr lang="en-AU" dirty="0" smtClean="0"/>
              <a:t>ST mice promotes </a:t>
            </a:r>
            <a:r>
              <a:rPr lang="en-AU" dirty="0"/>
              <a:t>plasticity </a:t>
            </a:r>
            <a:r>
              <a:rPr lang="en-AU" dirty="0" smtClean="0"/>
              <a:t>in the visual cortex of adult ST </a:t>
            </a:r>
            <a:r>
              <a:rPr lang="en-AU" dirty="0"/>
              <a:t>mice.</a:t>
            </a:r>
            <a:endParaRPr lang="en-US" dirty="0"/>
          </a:p>
          <a:p>
            <a:endParaRPr lang="en-US" dirty="0"/>
          </a:p>
        </p:txBody>
      </p:sp>
      <p:grpSp>
        <p:nvGrpSpPr>
          <p:cNvPr id="74" name="Gruppo 73"/>
          <p:cNvGrpSpPr/>
          <p:nvPr/>
        </p:nvGrpSpPr>
        <p:grpSpPr>
          <a:xfrm>
            <a:off x="2065874" y="3303089"/>
            <a:ext cx="5113867" cy="3329552"/>
            <a:chOff x="2065874" y="3303089"/>
            <a:chExt cx="5113867" cy="3329552"/>
          </a:xfrm>
        </p:grpSpPr>
        <p:grpSp>
          <p:nvGrpSpPr>
            <p:cNvPr id="11" name="グループ化 431"/>
            <p:cNvGrpSpPr>
              <a:grpSpLocks noChangeAspect="1"/>
            </p:cNvGrpSpPr>
            <p:nvPr/>
          </p:nvGrpSpPr>
          <p:grpSpPr>
            <a:xfrm>
              <a:off x="4185675" y="4758022"/>
              <a:ext cx="393389" cy="329063"/>
              <a:chOff x="4147300" y="565902"/>
              <a:chExt cx="251176" cy="192132"/>
            </a:xfrm>
            <a:solidFill>
              <a:schemeClr val="accent3"/>
            </a:solidFill>
          </p:grpSpPr>
          <p:sp>
            <p:nvSpPr>
              <p:cNvPr id="17" name="星 7 438"/>
              <p:cNvSpPr/>
              <p:nvPr/>
            </p:nvSpPr>
            <p:spPr>
              <a:xfrm>
                <a:off x="4147300" y="620688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星 7 439"/>
              <p:cNvSpPr/>
              <p:nvPr/>
            </p:nvSpPr>
            <p:spPr>
              <a:xfrm>
                <a:off x="4223283" y="565902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星 7 440"/>
              <p:cNvSpPr/>
              <p:nvPr/>
            </p:nvSpPr>
            <p:spPr>
              <a:xfrm>
                <a:off x="4261744" y="648081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星 7 511"/>
              <p:cNvSpPr/>
              <p:nvPr/>
            </p:nvSpPr>
            <p:spPr>
              <a:xfrm>
                <a:off x="4216858" y="703248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星 7 513"/>
              <p:cNvSpPr/>
              <p:nvPr/>
            </p:nvSpPr>
            <p:spPr>
              <a:xfrm>
                <a:off x="4322493" y="640119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587"/>
            <p:cNvGrpSpPr/>
            <p:nvPr/>
          </p:nvGrpSpPr>
          <p:grpSpPr>
            <a:xfrm>
              <a:off x="4141337" y="5637436"/>
              <a:ext cx="277828" cy="339073"/>
              <a:chOff x="1115277" y="5549760"/>
              <a:chExt cx="524637" cy="594989"/>
            </a:xfrm>
          </p:grpSpPr>
          <p:sp>
            <p:nvSpPr>
              <p:cNvPr id="15" name="フリーフォーム 588"/>
              <p:cNvSpPr/>
              <p:nvPr/>
            </p:nvSpPr>
            <p:spPr>
              <a:xfrm>
                <a:off x="1195675" y="5670557"/>
                <a:ext cx="383461" cy="353397"/>
              </a:xfrm>
              <a:custGeom>
                <a:avLst/>
                <a:gdLst>
                  <a:gd name="connsiteX0" fmla="*/ 0 w 613954"/>
                  <a:gd name="connsiteY0" fmla="*/ 309710 h 418232"/>
                  <a:gd name="connsiteX1" fmla="*/ 117565 w 613954"/>
                  <a:gd name="connsiteY1" fmla="*/ 22327 h 418232"/>
                  <a:gd name="connsiteX2" fmla="*/ 248194 w 613954"/>
                  <a:gd name="connsiteY2" fmla="*/ 35390 h 418232"/>
                  <a:gd name="connsiteX3" fmla="*/ 300445 w 613954"/>
                  <a:gd name="connsiteY3" fmla="*/ 166019 h 418232"/>
                  <a:gd name="connsiteX4" fmla="*/ 378822 w 613954"/>
                  <a:gd name="connsiteY4" fmla="*/ 322773 h 418232"/>
                  <a:gd name="connsiteX5" fmla="*/ 483325 w 613954"/>
                  <a:gd name="connsiteY5" fmla="*/ 414213 h 418232"/>
                  <a:gd name="connsiteX6" fmla="*/ 613954 w 613954"/>
                  <a:gd name="connsiteY6" fmla="*/ 192145 h 418232"/>
                  <a:gd name="connsiteX7" fmla="*/ 613954 w 613954"/>
                  <a:gd name="connsiteY7" fmla="*/ 192145 h 41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954" h="418232">
                    <a:moveTo>
                      <a:pt x="0" y="309710"/>
                    </a:moveTo>
                    <a:cubicBezTo>
                      <a:pt x="38099" y="188878"/>
                      <a:pt x="76199" y="68047"/>
                      <a:pt x="117565" y="22327"/>
                    </a:cubicBezTo>
                    <a:cubicBezTo>
                      <a:pt x="158931" y="-23393"/>
                      <a:pt x="217714" y="11441"/>
                      <a:pt x="248194" y="35390"/>
                    </a:cubicBezTo>
                    <a:cubicBezTo>
                      <a:pt x="278674" y="59339"/>
                      <a:pt x="278674" y="118122"/>
                      <a:pt x="300445" y="166019"/>
                    </a:cubicBezTo>
                    <a:cubicBezTo>
                      <a:pt x="322216" y="213916"/>
                      <a:pt x="348342" y="281407"/>
                      <a:pt x="378822" y="322773"/>
                    </a:cubicBezTo>
                    <a:cubicBezTo>
                      <a:pt x="409302" y="364139"/>
                      <a:pt x="444136" y="435984"/>
                      <a:pt x="483325" y="414213"/>
                    </a:cubicBezTo>
                    <a:cubicBezTo>
                      <a:pt x="522514" y="392442"/>
                      <a:pt x="613954" y="192145"/>
                      <a:pt x="613954" y="192145"/>
                    </a:cubicBezTo>
                    <a:lnTo>
                      <a:pt x="613954" y="192145"/>
                    </a:lnTo>
                  </a:path>
                </a:pathLst>
              </a:cu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" name="円/楕円 589"/>
              <p:cNvSpPr/>
              <p:nvPr/>
            </p:nvSpPr>
            <p:spPr>
              <a:xfrm>
                <a:off x="1115277" y="5549760"/>
                <a:ext cx="524637" cy="59498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テキスト ボックス 429"/>
            <p:cNvSpPr txBox="1"/>
            <p:nvPr/>
          </p:nvSpPr>
          <p:spPr>
            <a:xfrm>
              <a:off x="3742245" y="6109421"/>
              <a:ext cx="1336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 smtClean="0">
                  <a:solidFill>
                    <a:schemeClr val="accent6">
                      <a:lumMod val="75000"/>
                    </a:schemeClr>
                  </a:solidFill>
                </a:rPr>
                <a:t>Enhanced Plasticity</a:t>
              </a:r>
              <a:endPara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" name="テキスト ボックス 429"/>
            <p:cNvSpPr txBox="1"/>
            <p:nvPr/>
          </p:nvSpPr>
          <p:spPr>
            <a:xfrm>
              <a:off x="3815392" y="3303089"/>
              <a:ext cx="9808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 smtClean="0"/>
                <a:t>EE </a:t>
              </a:r>
              <a:endParaRPr kumimoji="1" lang="ja-JP" altLang="en-US" sz="1400" b="1" dirty="0">
                <a:latin typeface="Symbol" panose="05050102010706020507" pitchFamily="18" charset="2"/>
              </a:endParaRPr>
            </a:p>
          </p:txBody>
        </p:sp>
        <p:grpSp>
          <p:nvGrpSpPr>
            <p:cNvPr id="40" name="グループ化 431"/>
            <p:cNvGrpSpPr>
              <a:grpSpLocks noChangeAspect="1"/>
            </p:cNvGrpSpPr>
            <p:nvPr/>
          </p:nvGrpSpPr>
          <p:grpSpPr>
            <a:xfrm>
              <a:off x="5164418" y="3886710"/>
              <a:ext cx="393389" cy="329063"/>
              <a:chOff x="4147300" y="565902"/>
              <a:chExt cx="251176" cy="192132"/>
            </a:xfrm>
            <a:solidFill>
              <a:schemeClr val="accent3"/>
            </a:solidFill>
          </p:grpSpPr>
          <p:sp>
            <p:nvSpPr>
              <p:cNvPr id="43" name="星 7 438"/>
              <p:cNvSpPr/>
              <p:nvPr/>
            </p:nvSpPr>
            <p:spPr>
              <a:xfrm>
                <a:off x="4147300" y="620688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星 7 439"/>
              <p:cNvSpPr/>
              <p:nvPr/>
            </p:nvSpPr>
            <p:spPr>
              <a:xfrm>
                <a:off x="4223283" y="565902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星 7 440"/>
              <p:cNvSpPr/>
              <p:nvPr/>
            </p:nvSpPr>
            <p:spPr>
              <a:xfrm>
                <a:off x="4261744" y="648081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星 7 511"/>
              <p:cNvSpPr/>
              <p:nvPr/>
            </p:nvSpPr>
            <p:spPr>
              <a:xfrm>
                <a:off x="4216858" y="703248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星 7 513"/>
              <p:cNvSpPr/>
              <p:nvPr/>
            </p:nvSpPr>
            <p:spPr>
              <a:xfrm>
                <a:off x="4322493" y="640119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1" name="右矢印 600"/>
            <p:cNvSpPr/>
            <p:nvPr/>
          </p:nvSpPr>
          <p:spPr>
            <a:xfrm>
              <a:off x="5135832" y="4300441"/>
              <a:ext cx="459510" cy="152358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29"/>
            <p:cNvSpPr txBox="1"/>
            <p:nvPr/>
          </p:nvSpPr>
          <p:spPr>
            <a:xfrm>
              <a:off x="4848793" y="4492168"/>
              <a:ext cx="9808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 smtClean="0"/>
                <a:t>FT</a:t>
              </a:r>
              <a:endParaRPr kumimoji="1" lang="ja-JP" altLang="en-US" sz="1400" b="1" dirty="0">
                <a:latin typeface="Symbol" panose="05050102010706020507" pitchFamily="18" charset="2"/>
              </a:endParaRPr>
            </a:p>
          </p:txBody>
        </p:sp>
        <p:pic>
          <p:nvPicPr>
            <p:cNvPr id="28" name="Immagine 27" descr="Screen Shot 2016-01-16 at 11.06.5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157" y="3893208"/>
              <a:ext cx="921879" cy="738338"/>
            </a:xfrm>
            <a:prstGeom prst="rect">
              <a:avLst/>
            </a:prstGeom>
          </p:spPr>
        </p:pic>
        <p:grpSp>
          <p:nvGrpSpPr>
            <p:cNvPr id="29" name="グループ化 431"/>
            <p:cNvGrpSpPr>
              <a:grpSpLocks noChangeAspect="1"/>
            </p:cNvGrpSpPr>
            <p:nvPr/>
          </p:nvGrpSpPr>
          <p:grpSpPr>
            <a:xfrm>
              <a:off x="5954480" y="4741075"/>
              <a:ext cx="393389" cy="329063"/>
              <a:chOff x="4147300" y="565902"/>
              <a:chExt cx="251176" cy="192132"/>
            </a:xfrm>
            <a:solidFill>
              <a:schemeClr val="accent3"/>
            </a:solidFill>
          </p:grpSpPr>
          <p:sp>
            <p:nvSpPr>
              <p:cNvPr id="35" name="星 7 438"/>
              <p:cNvSpPr/>
              <p:nvPr/>
            </p:nvSpPr>
            <p:spPr>
              <a:xfrm>
                <a:off x="4147300" y="620688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星 7 439"/>
              <p:cNvSpPr/>
              <p:nvPr/>
            </p:nvSpPr>
            <p:spPr>
              <a:xfrm>
                <a:off x="4223283" y="565902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星 7 440"/>
              <p:cNvSpPr/>
              <p:nvPr/>
            </p:nvSpPr>
            <p:spPr>
              <a:xfrm>
                <a:off x="4261744" y="648081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星 7 511"/>
              <p:cNvSpPr/>
              <p:nvPr/>
            </p:nvSpPr>
            <p:spPr>
              <a:xfrm>
                <a:off x="4216858" y="703248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星 7 513"/>
              <p:cNvSpPr/>
              <p:nvPr/>
            </p:nvSpPr>
            <p:spPr>
              <a:xfrm>
                <a:off x="4322493" y="640119"/>
                <a:ext cx="75983" cy="54786"/>
              </a:xfrm>
              <a:prstGeom prst="star7">
                <a:avLst/>
              </a:prstGeom>
              <a:solidFill>
                <a:srgbClr val="7AECD4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1" name="グループ化 594"/>
            <p:cNvGrpSpPr/>
            <p:nvPr/>
          </p:nvGrpSpPr>
          <p:grpSpPr>
            <a:xfrm>
              <a:off x="5924980" y="5596920"/>
              <a:ext cx="277828" cy="339073"/>
              <a:chOff x="1115277" y="5549760"/>
              <a:chExt cx="524637" cy="594989"/>
            </a:xfrm>
          </p:grpSpPr>
          <p:sp>
            <p:nvSpPr>
              <p:cNvPr id="33" name="フリーフォーム 595"/>
              <p:cNvSpPr/>
              <p:nvPr/>
            </p:nvSpPr>
            <p:spPr>
              <a:xfrm>
                <a:off x="1195675" y="5670557"/>
                <a:ext cx="383461" cy="353397"/>
              </a:xfrm>
              <a:custGeom>
                <a:avLst/>
                <a:gdLst>
                  <a:gd name="connsiteX0" fmla="*/ 0 w 613954"/>
                  <a:gd name="connsiteY0" fmla="*/ 309710 h 418232"/>
                  <a:gd name="connsiteX1" fmla="*/ 117565 w 613954"/>
                  <a:gd name="connsiteY1" fmla="*/ 22327 h 418232"/>
                  <a:gd name="connsiteX2" fmla="*/ 248194 w 613954"/>
                  <a:gd name="connsiteY2" fmla="*/ 35390 h 418232"/>
                  <a:gd name="connsiteX3" fmla="*/ 300445 w 613954"/>
                  <a:gd name="connsiteY3" fmla="*/ 166019 h 418232"/>
                  <a:gd name="connsiteX4" fmla="*/ 378822 w 613954"/>
                  <a:gd name="connsiteY4" fmla="*/ 322773 h 418232"/>
                  <a:gd name="connsiteX5" fmla="*/ 483325 w 613954"/>
                  <a:gd name="connsiteY5" fmla="*/ 414213 h 418232"/>
                  <a:gd name="connsiteX6" fmla="*/ 613954 w 613954"/>
                  <a:gd name="connsiteY6" fmla="*/ 192145 h 418232"/>
                  <a:gd name="connsiteX7" fmla="*/ 613954 w 613954"/>
                  <a:gd name="connsiteY7" fmla="*/ 192145 h 418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954" h="418232">
                    <a:moveTo>
                      <a:pt x="0" y="309710"/>
                    </a:moveTo>
                    <a:cubicBezTo>
                      <a:pt x="38099" y="188878"/>
                      <a:pt x="76199" y="68047"/>
                      <a:pt x="117565" y="22327"/>
                    </a:cubicBezTo>
                    <a:cubicBezTo>
                      <a:pt x="158931" y="-23393"/>
                      <a:pt x="217714" y="11441"/>
                      <a:pt x="248194" y="35390"/>
                    </a:cubicBezTo>
                    <a:cubicBezTo>
                      <a:pt x="278674" y="59339"/>
                      <a:pt x="278674" y="118122"/>
                      <a:pt x="300445" y="166019"/>
                    </a:cubicBezTo>
                    <a:cubicBezTo>
                      <a:pt x="322216" y="213916"/>
                      <a:pt x="348342" y="281407"/>
                      <a:pt x="378822" y="322773"/>
                    </a:cubicBezTo>
                    <a:cubicBezTo>
                      <a:pt x="409302" y="364139"/>
                      <a:pt x="444136" y="435984"/>
                      <a:pt x="483325" y="414213"/>
                    </a:cubicBezTo>
                    <a:cubicBezTo>
                      <a:pt x="522514" y="392442"/>
                      <a:pt x="613954" y="192145"/>
                      <a:pt x="613954" y="192145"/>
                    </a:cubicBezTo>
                    <a:lnTo>
                      <a:pt x="613954" y="192145"/>
                    </a:lnTo>
                  </a:path>
                </a:pathLst>
              </a:cu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円/楕円 596"/>
              <p:cNvSpPr/>
              <p:nvPr/>
            </p:nvSpPr>
            <p:spPr>
              <a:xfrm>
                <a:off x="1115277" y="5549760"/>
                <a:ext cx="524637" cy="594989"/>
              </a:xfrm>
              <a:prstGeom prst="ellipse">
                <a:avLst/>
              </a:prstGeom>
              <a:noFill/>
              <a:ln w="254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2" name="テキスト ボックス 429"/>
            <p:cNvSpPr txBox="1"/>
            <p:nvPr/>
          </p:nvSpPr>
          <p:spPr>
            <a:xfrm>
              <a:off x="5717338" y="5128848"/>
              <a:ext cx="9808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/>
                <a:t>A</a:t>
              </a:r>
              <a:r>
                <a:rPr kumimoji="1" lang="en-US" altLang="ja-JP" sz="1400" b="1" i="1" dirty="0" smtClean="0"/>
                <a:t>fter FT</a:t>
              </a:r>
              <a:endParaRPr kumimoji="1" lang="ja-JP" altLang="en-US" sz="1400" b="1" dirty="0">
                <a:latin typeface="Symbol" panose="05050102010706020507" pitchFamily="18" charset="2"/>
              </a:endParaRPr>
            </a:p>
          </p:txBody>
        </p:sp>
        <p:sp>
          <p:nvSpPr>
            <p:cNvPr id="26" name="テキスト ボックス 429"/>
            <p:cNvSpPr txBox="1"/>
            <p:nvPr/>
          </p:nvSpPr>
          <p:spPr>
            <a:xfrm>
              <a:off x="5262571" y="3303090"/>
              <a:ext cx="1917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 smtClean="0"/>
                <a:t>ST rearing / EE feces recipient </a:t>
              </a:r>
              <a:endParaRPr kumimoji="1" lang="ja-JP" altLang="en-US" sz="1400" b="1" dirty="0">
                <a:latin typeface="Symbol" panose="05050102010706020507" pitchFamily="18" charset="2"/>
              </a:endParaRPr>
            </a:p>
          </p:txBody>
        </p:sp>
        <p:grpSp>
          <p:nvGrpSpPr>
            <p:cNvPr id="52" name="Gruppo 51"/>
            <p:cNvGrpSpPr/>
            <p:nvPr/>
          </p:nvGrpSpPr>
          <p:grpSpPr>
            <a:xfrm>
              <a:off x="2252141" y="4746626"/>
              <a:ext cx="980899" cy="1316570"/>
              <a:chOff x="4430426" y="4782039"/>
              <a:chExt cx="980899" cy="1316570"/>
            </a:xfrm>
          </p:grpSpPr>
          <p:grpSp>
            <p:nvGrpSpPr>
              <p:cNvPr id="55" name="グループ化 432"/>
              <p:cNvGrpSpPr>
                <a:grpSpLocks noChangeAspect="1"/>
              </p:cNvGrpSpPr>
              <p:nvPr/>
            </p:nvGrpSpPr>
            <p:grpSpPr>
              <a:xfrm>
                <a:off x="4728690" y="4782039"/>
                <a:ext cx="418540" cy="330092"/>
                <a:chOff x="4147300" y="565902"/>
                <a:chExt cx="251176" cy="192132"/>
              </a:xfrm>
              <a:noFill/>
            </p:grpSpPr>
            <p:sp>
              <p:nvSpPr>
                <p:cNvPr id="62" name="星 7 433"/>
                <p:cNvSpPr/>
                <p:nvPr/>
              </p:nvSpPr>
              <p:spPr>
                <a:xfrm>
                  <a:off x="4147300" y="620688"/>
                  <a:ext cx="75983" cy="54786"/>
                </a:xfrm>
                <a:prstGeom prst="star7">
                  <a:avLst/>
                </a:prstGeom>
                <a:grp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星 7 434"/>
                <p:cNvSpPr/>
                <p:nvPr/>
              </p:nvSpPr>
              <p:spPr>
                <a:xfrm>
                  <a:off x="4223283" y="565902"/>
                  <a:ext cx="75983" cy="54786"/>
                </a:xfrm>
                <a:prstGeom prst="star7">
                  <a:avLst/>
                </a:prstGeom>
                <a:grp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星 7 435"/>
                <p:cNvSpPr/>
                <p:nvPr/>
              </p:nvSpPr>
              <p:spPr>
                <a:xfrm>
                  <a:off x="4261744" y="648081"/>
                  <a:ext cx="75983" cy="54786"/>
                </a:xfrm>
                <a:prstGeom prst="star7">
                  <a:avLst/>
                </a:prstGeom>
                <a:grp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星 7 436"/>
                <p:cNvSpPr/>
                <p:nvPr/>
              </p:nvSpPr>
              <p:spPr>
                <a:xfrm>
                  <a:off x="4216858" y="703248"/>
                  <a:ext cx="75983" cy="54786"/>
                </a:xfrm>
                <a:prstGeom prst="star7">
                  <a:avLst/>
                </a:prstGeom>
                <a:grp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星 7 437"/>
                <p:cNvSpPr/>
                <p:nvPr/>
              </p:nvSpPr>
              <p:spPr>
                <a:xfrm>
                  <a:off x="4322493" y="640119"/>
                  <a:ext cx="75983" cy="54786"/>
                </a:xfrm>
                <a:prstGeom prst="star7">
                  <a:avLst/>
                </a:prstGeom>
                <a:grp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8" name="グループ化 560"/>
              <p:cNvGrpSpPr/>
              <p:nvPr/>
            </p:nvGrpSpPr>
            <p:grpSpPr>
              <a:xfrm>
                <a:off x="4585438" y="5760281"/>
                <a:ext cx="282198" cy="338328"/>
                <a:chOff x="5598077" y="4591412"/>
                <a:chExt cx="532890" cy="635601"/>
              </a:xfrm>
            </p:grpSpPr>
            <p:sp>
              <p:nvSpPr>
                <p:cNvPr id="60" name="円/楕円 583"/>
                <p:cNvSpPr/>
                <p:nvPr/>
              </p:nvSpPr>
              <p:spPr>
                <a:xfrm>
                  <a:off x="5598077" y="4591412"/>
                  <a:ext cx="532890" cy="635601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1" name="直線コネクタ 584"/>
                <p:cNvCxnSpPr/>
                <p:nvPr/>
              </p:nvCxnSpPr>
              <p:spPr>
                <a:xfrm>
                  <a:off x="5688578" y="4909212"/>
                  <a:ext cx="351887" cy="0"/>
                </a:xfrm>
                <a:prstGeom prst="line">
                  <a:avLst/>
                </a:prstGeom>
                <a:ln w="254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テキスト ボックス 429"/>
              <p:cNvSpPr txBox="1"/>
              <p:nvPr/>
            </p:nvSpPr>
            <p:spPr>
              <a:xfrm>
                <a:off x="4430426" y="5179648"/>
                <a:ext cx="98089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b="1" i="1" dirty="0" smtClean="0"/>
                  <a:t>Before FT</a:t>
                </a:r>
                <a:endParaRPr kumimoji="1" lang="ja-JP" altLang="en-US" sz="1400" b="1" dirty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53" name="テキスト ボックス 429"/>
            <p:cNvSpPr txBox="1"/>
            <p:nvPr/>
          </p:nvSpPr>
          <p:spPr>
            <a:xfrm>
              <a:off x="2065874" y="6109418"/>
              <a:ext cx="13364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 smtClean="0"/>
                <a:t>No plasticity</a:t>
              </a:r>
              <a:endParaRPr kumimoji="1" lang="ja-JP" altLang="en-US" sz="1400" b="1" dirty="0">
                <a:latin typeface="Symbol" panose="05050102010706020507" pitchFamily="18" charset="2"/>
              </a:endParaRPr>
            </a:p>
          </p:txBody>
        </p:sp>
        <p:sp>
          <p:nvSpPr>
            <p:cNvPr id="54" name="テキスト ボックス 429"/>
            <p:cNvSpPr txBox="1"/>
            <p:nvPr/>
          </p:nvSpPr>
          <p:spPr>
            <a:xfrm>
              <a:off x="2090985" y="3303089"/>
              <a:ext cx="1263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 smtClean="0"/>
                <a:t>ST</a:t>
              </a:r>
              <a:endParaRPr kumimoji="1" lang="ja-JP" altLang="en-US" sz="1400" b="1" dirty="0">
                <a:latin typeface="Symbol" panose="05050102010706020507" pitchFamily="18" charset="2"/>
              </a:endParaRPr>
            </a:p>
          </p:txBody>
        </p:sp>
        <p:pic>
          <p:nvPicPr>
            <p:cNvPr id="50" name="Immagine 49" descr="Screen Shot 2016-01-16 at 11.06.5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742" y="3900517"/>
              <a:ext cx="921879" cy="738338"/>
            </a:xfrm>
            <a:prstGeom prst="rect">
              <a:avLst/>
            </a:prstGeom>
          </p:spPr>
        </p:pic>
        <p:sp>
          <p:nvSpPr>
            <p:cNvPr id="67" name="テキスト ボックス 429"/>
            <p:cNvSpPr txBox="1"/>
            <p:nvPr/>
          </p:nvSpPr>
          <p:spPr>
            <a:xfrm>
              <a:off x="5581874" y="6109418"/>
              <a:ext cx="1336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i="1" dirty="0" smtClean="0">
                  <a:solidFill>
                    <a:schemeClr val="accent6">
                      <a:lumMod val="75000"/>
                    </a:schemeClr>
                  </a:solidFill>
                </a:rPr>
                <a:t>Enhanced Plasticity</a:t>
              </a:r>
              <a:endParaRPr kumimoji="1" lang="ja-JP" altLang="en-US" sz="1400" b="1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68" name="Immagine 67" descr="human-brain-cartoon-vector-982169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41"/>
            <a:stretch/>
          </p:blipFill>
          <p:spPr>
            <a:xfrm>
              <a:off x="2415634" y="5545863"/>
              <a:ext cx="650943" cy="556647"/>
            </a:xfrm>
            <a:prstGeom prst="rect">
              <a:avLst/>
            </a:prstGeom>
          </p:spPr>
        </p:pic>
        <p:pic>
          <p:nvPicPr>
            <p:cNvPr id="69" name="Immagine 68" descr="human-brain-cartoon-vector-982169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41"/>
            <a:stretch/>
          </p:blipFill>
          <p:spPr>
            <a:xfrm>
              <a:off x="4063585" y="5531043"/>
              <a:ext cx="650943" cy="556647"/>
            </a:xfrm>
            <a:prstGeom prst="rect">
              <a:avLst/>
            </a:prstGeom>
          </p:spPr>
        </p:pic>
        <p:sp>
          <p:nvSpPr>
            <p:cNvPr id="70" name="Saetta 69"/>
            <p:cNvSpPr>
              <a:spLocks noChangeAspect="1"/>
            </p:cNvSpPr>
            <p:nvPr/>
          </p:nvSpPr>
          <p:spPr>
            <a:xfrm rot="8938676">
              <a:off x="4682112" y="5800894"/>
              <a:ext cx="287997" cy="328168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1" name="Immagine 70" descr="human-brain-cartoon-vector-982169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41"/>
            <a:stretch/>
          </p:blipFill>
          <p:spPr>
            <a:xfrm>
              <a:off x="5943151" y="5531046"/>
              <a:ext cx="650943" cy="556647"/>
            </a:xfrm>
            <a:prstGeom prst="rect">
              <a:avLst/>
            </a:prstGeom>
          </p:spPr>
        </p:pic>
        <p:sp>
          <p:nvSpPr>
            <p:cNvPr id="72" name="Saetta 71"/>
            <p:cNvSpPr>
              <a:spLocks noChangeAspect="1"/>
            </p:cNvSpPr>
            <p:nvPr/>
          </p:nvSpPr>
          <p:spPr>
            <a:xfrm rot="8938676">
              <a:off x="6561678" y="5817830"/>
              <a:ext cx="287997" cy="328168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3" name="Immagine 72" descr="Running_Whee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57" y="3658684"/>
              <a:ext cx="1043999" cy="1043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9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199" y="478134"/>
            <a:ext cx="8703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Sommario della lezione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78933" y="1608653"/>
            <a:ext cx="770466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dirty="0" smtClean="0"/>
              <a:t>Il </a:t>
            </a:r>
            <a:r>
              <a:rPr lang="it-IT" dirty="0" err="1" smtClean="0"/>
              <a:t>microbiota</a:t>
            </a:r>
            <a:r>
              <a:rPr lang="it-IT" dirty="0" smtClean="0"/>
              <a:t> ha una relazione simbiotica mutualistica con il suo ospite. Per esempio: l'ospite </a:t>
            </a:r>
            <a:r>
              <a:rPr lang="it-IT" dirty="0"/>
              <a:t>usa il </a:t>
            </a:r>
            <a:r>
              <a:rPr lang="it-IT" dirty="0" err="1"/>
              <a:t>microbiota</a:t>
            </a:r>
            <a:r>
              <a:rPr lang="it-IT" dirty="0"/>
              <a:t> intestinale per </a:t>
            </a:r>
            <a:r>
              <a:rPr lang="it-IT" dirty="0" smtClean="0"/>
              <a:t>ottenere l'energia dal cibo </a:t>
            </a:r>
            <a:r>
              <a:rPr lang="it-IT" dirty="0"/>
              <a:t>e i nutrienti necessari per la sopravvivenza, mentre il </a:t>
            </a:r>
            <a:r>
              <a:rPr lang="it-IT" dirty="0" err="1"/>
              <a:t>microbiota</a:t>
            </a:r>
            <a:r>
              <a:rPr lang="it-IT" dirty="0"/>
              <a:t> intestinale guadagna habitat e nutrizione</a:t>
            </a:r>
            <a:r>
              <a:rPr lang="it-IT" dirty="0" smtClean="0"/>
              <a:t>.</a:t>
            </a:r>
          </a:p>
          <a:p>
            <a:pPr marL="342900" indent="-342900">
              <a:buAutoNum type="arabicParenR"/>
            </a:pPr>
            <a:endParaRPr lang="it-IT" dirty="0"/>
          </a:p>
          <a:p>
            <a:pPr marL="342900" indent="-342900">
              <a:buAutoNum type="arabicParenR"/>
            </a:pPr>
            <a:r>
              <a:rPr lang="it-IT" dirty="0" smtClean="0"/>
              <a:t>Il </a:t>
            </a:r>
            <a:r>
              <a:rPr lang="it-IT" dirty="0" err="1"/>
              <a:t>m</a:t>
            </a:r>
            <a:r>
              <a:rPr lang="it-IT" dirty="0" err="1" smtClean="0"/>
              <a:t>icrobiota</a:t>
            </a:r>
            <a:r>
              <a:rPr lang="it-IT" dirty="0" smtClean="0"/>
              <a:t> si sviluppa principalmente alla nascita e diversi fattori influenzano la sua maturazione e la composizione finale nell’adulto.</a:t>
            </a:r>
          </a:p>
          <a:p>
            <a:pPr marL="342900" indent="-342900">
              <a:buAutoNum type="arabicParenR"/>
            </a:pPr>
            <a:endParaRPr lang="it-IT" dirty="0"/>
          </a:p>
          <a:p>
            <a:pPr marL="342900" indent="-342900">
              <a:buAutoNum type="arabicParenR"/>
            </a:pPr>
            <a:r>
              <a:rPr lang="it-IT" dirty="0"/>
              <a:t>I</a:t>
            </a:r>
            <a:r>
              <a:rPr lang="it-IT" dirty="0" smtClean="0"/>
              <a:t>l </a:t>
            </a:r>
            <a:r>
              <a:rPr lang="it-IT" dirty="0" err="1" smtClean="0"/>
              <a:t>microbiota</a:t>
            </a:r>
            <a:r>
              <a:rPr lang="it-IT" dirty="0" smtClean="0"/>
              <a:t> intestinale influisce sulla fisiologia dell’ospite influenzando diversi processi biologici, tra cui il metabolismo.</a:t>
            </a:r>
          </a:p>
          <a:p>
            <a:pPr marL="342900" indent="-342900">
              <a:buAutoNum type="arabicParenR"/>
            </a:pPr>
            <a:endParaRPr lang="it-IT" dirty="0"/>
          </a:p>
          <a:p>
            <a:pPr marL="342900" indent="-342900">
              <a:buAutoNum type="arabicParenR"/>
            </a:pPr>
            <a:r>
              <a:rPr lang="it-IT" dirty="0" smtClean="0"/>
              <a:t>Il </a:t>
            </a:r>
            <a:r>
              <a:rPr lang="it-IT" dirty="0" err="1" smtClean="0"/>
              <a:t>microbiota</a:t>
            </a:r>
            <a:r>
              <a:rPr lang="it-IT" dirty="0" smtClean="0"/>
              <a:t> intestinale gioca un ruolo importante sull’asse intestino-cervello. In conseguenza di ciò la funzione neuronale e il comportamento sono influenzati dal </a:t>
            </a:r>
            <a:r>
              <a:rPr lang="it-IT" dirty="0" err="1" smtClean="0"/>
              <a:t>microbiota</a:t>
            </a:r>
            <a:r>
              <a:rPr lang="it-IT" dirty="0" smtClean="0"/>
              <a:t> intestinale.</a:t>
            </a:r>
          </a:p>
          <a:p>
            <a:pPr marL="342900" indent="-342900">
              <a:buAutoNum type="arabicParenR"/>
            </a:pPr>
            <a:endParaRPr lang="it-IT" dirty="0"/>
          </a:p>
          <a:p>
            <a:pPr marL="342900" indent="-342900">
              <a:buAutoNum type="arabicParenR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92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3199" y="647464"/>
            <a:ext cx="870372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000000"/>
                </a:solidFill>
              </a:rPr>
              <a:t>Nel caso aveste bisogno  </a:t>
            </a:r>
          </a:p>
          <a:p>
            <a:pPr algn="ctr"/>
            <a:endParaRPr lang="it-IT" sz="2400" b="1" dirty="0">
              <a:solidFill>
                <a:srgbClr val="000000"/>
              </a:solidFill>
            </a:endParaRPr>
          </a:p>
          <a:p>
            <a:pPr algn="ctr"/>
            <a:r>
              <a:rPr lang="it-IT" sz="2000" b="1" dirty="0">
                <a:hlinkClick r:id="rId3"/>
              </a:rPr>
              <a:t>p</a:t>
            </a:r>
            <a:r>
              <a:rPr lang="it-IT" sz="2000" b="1" dirty="0" smtClean="0">
                <a:hlinkClick r:id="rId3"/>
              </a:rPr>
              <a:t>aola.tognini@sns.it</a:t>
            </a:r>
            <a:endParaRPr lang="it-IT" sz="2000" b="1" dirty="0" smtClean="0"/>
          </a:p>
          <a:p>
            <a:pPr algn="ctr"/>
            <a:r>
              <a:rPr lang="it-IT" sz="2000" b="1" dirty="0">
                <a:hlinkClick r:id="rId4"/>
              </a:rPr>
              <a:t>p</a:t>
            </a:r>
            <a:r>
              <a:rPr lang="it-IT" sz="2000" b="1" dirty="0" smtClean="0">
                <a:hlinkClick r:id="rId4"/>
              </a:rPr>
              <a:t>aola.tognini@unipi.it</a:t>
            </a:r>
            <a:endParaRPr lang="it-IT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74740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0398" y="321141"/>
            <a:ext cx="745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Come analizziamo il </a:t>
            </a:r>
            <a:r>
              <a:rPr lang="it-IT" sz="3600" b="1" dirty="0" err="1" smtClean="0">
                <a:solidFill>
                  <a:srgbClr val="0000FF"/>
                </a:solidFill>
              </a:rPr>
              <a:t>microbiota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89802" y="1040582"/>
            <a:ext cx="6947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16s </a:t>
            </a:r>
            <a:r>
              <a:rPr lang="it-IT" b="1" dirty="0" err="1" smtClean="0"/>
              <a:t>rRNA</a:t>
            </a:r>
            <a:r>
              <a:rPr lang="it-IT" b="1" dirty="0" smtClean="0"/>
              <a:t> </a:t>
            </a:r>
            <a:r>
              <a:rPr lang="it-IT" b="1" dirty="0" err="1" smtClean="0"/>
              <a:t>sequencing</a:t>
            </a:r>
            <a:r>
              <a:rPr lang="it-IT" dirty="0" smtClean="0"/>
              <a:t>: organizzazione tassonomica di una comunità di batteri. Quali specie batteriche sono presenti.</a:t>
            </a:r>
          </a:p>
          <a:p>
            <a:r>
              <a:rPr lang="it-IT" b="1" dirty="0" err="1" smtClean="0"/>
              <a:t>Metagenomic</a:t>
            </a:r>
            <a:r>
              <a:rPr lang="it-IT" b="1" dirty="0" smtClean="0"/>
              <a:t> </a:t>
            </a:r>
            <a:r>
              <a:rPr lang="it-IT" b="1" dirty="0" err="1" smtClean="0"/>
              <a:t>shotgun</a:t>
            </a:r>
            <a:r>
              <a:rPr lang="it-IT" b="1" dirty="0" smtClean="0"/>
              <a:t> </a:t>
            </a:r>
            <a:r>
              <a:rPr lang="it-IT" b="1" dirty="0" err="1" smtClean="0"/>
              <a:t>sequencing</a:t>
            </a:r>
            <a:r>
              <a:rPr lang="it-IT" dirty="0" smtClean="0"/>
              <a:t>: </a:t>
            </a:r>
            <a:r>
              <a:rPr lang="it-IT" dirty="0"/>
              <a:t>campionare in modo completo tutti i geni </a:t>
            </a:r>
            <a:r>
              <a:rPr lang="it-IT" dirty="0" smtClean="0"/>
              <a:t>appartenenti a </a:t>
            </a:r>
            <a:r>
              <a:rPr lang="it-IT" dirty="0"/>
              <a:t>tutti gli organismi presenti in un dato campione </a:t>
            </a:r>
            <a:r>
              <a:rPr lang="it-IT" dirty="0" smtClean="0"/>
              <a:t>complesso.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64075" y="2523610"/>
            <a:ext cx="27639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Alpha </a:t>
            </a:r>
            <a:r>
              <a:rPr lang="it-IT" b="1" dirty="0" err="1" smtClean="0"/>
              <a:t>diversity</a:t>
            </a:r>
            <a:r>
              <a:rPr lang="it-IT" dirty="0" smtClean="0"/>
              <a:t>: </a:t>
            </a:r>
            <a:r>
              <a:rPr lang="it-IT" dirty="0"/>
              <a:t>Quante specie diverse potrebbero essere rilevate in un ecosistema microbico</a:t>
            </a:r>
            <a:r>
              <a:rPr lang="it-IT" dirty="0" smtClean="0"/>
              <a:t>? La ricchezza delle specie in una comunità.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399684" y="4501596"/>
            <a:ext cx="27114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Beta </a:t>
            </a:r>
            <a:r>
              <a:rPr lang="it-IT" b="1" dirty="0" err="1" smtClean="0"/>
              <a:t>diversity</a:t>
            </a:r>
            <a:r>
              <a:rPr lang="it-IT" b="1" dirty="0" smtClean="0"/>
              <a:t>: </a:t>
            </a:r>
            <a:r>
              <a:rPr lang="it-IT" dirty="0" smtClean="0"/>
              <a:t>quanto diversa è la composizione batterica di un campione rispetto a quella di un altro?  Grado di similarità filogenetica tra comunità microbiche.</a:t>
            </a:r>
            <a:endParaRPr lang="it-IT" dirty="0"/>
          </a:p>
        </p:txBody>
      </p:sp>
      <p:grpSp>
        <p:nvGrpSpPr>
          <p:cNvPr id="10" name="Gruppo 9"/>
          <p:cNvGrpSpPr/>
          <p:nvPr/>
        </p:nvGrpSpPr>
        <p:grpSpPr>
          <a:xfrm>
            <a:off x="4594481" y="1997559"/>
            <a:ext cx="3973787" cy="2385791"/>
            <a:chOff x="4580991" y="1581144"/>
            <a:chExt cx="5527448" cy="3268133"/>
          </a:xfrm>
        </p:grpSpPr>
        <p:graphicFrame>
          <p:nvGraphicFramePr>
            <p:cNvPr id="12" name="Grafico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25663712"/>
                </p:ext>
              </p:extLst>
            </p:nvPr>
          </p:nvGraphicFramePr>
          <p:xfrm>
            <a:off x="4885278" y="2117637"/>
            <a:ext cx="4461927" cy="2640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CasellaDiTesto 12"/>
            <p:cNvSpPr txBox="1"/>
            <p:nvPr/>
          </p:nvSpPr>
          <p:spPr>
            <a:xfrm>
              <a:off x="7570477" y="4055614"/>
              <a:ext cx="2537962" cy="37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 smtClean="0"/>
                <a:t>Sequences</a:t>
              </a:r>
              <a:r>
                <a:rPr lang="it-IT" sz="1200" dirty="0" smtClean="0"/>
                <a:t> per sample</a:t>
              </a:r>
              <a:endParaRPr lang="it-IT" sz="1200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 rot="16200000">
              <a:off x="3118168" y="3043967"/>
              <a:ext cx="3268133" cy="342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 err="1" smtClean="0"/>
                <a:t>Rarefraction</a:t>
              </a:r>
              <a:r>
                <a:rPr lang="it-IT" sz="1000" dirty="0" smtClean="0"/>
                <a:t> </a:t>
              </a:r>
              <a:r>
                <a:rPr lang="it-IT" sz="1000" dirty="0" err="1" smtClean="0"/>
                <a:t>measure</a:t>
              </a:r>
              <a:r>
                <a:rPr lang="it-IT" sz="1000" dirty="0" smtClean="0"/>
                <a:t>: </a:t>
              </a:r>
              <a:r>
                <a:rPr lang="it-IT" sz="1000" dirty="0" err="1" smtClean="0"/>
                <a:t>Shannon</a:t>
              </a:r>
              <a:r>
                <a:rPr lang="it-IT" sz="1000" dirty="0" smtClean="0"/>
                <a:t> </a:t>
              </a:r>
              <a:endParaRPr lang="it-IT" sz="1000" dirty="0"/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5035055" y="4473475"/>
            <a:ext cx="2611444" cy="2166829"/>
            <a:chOff x="4966007" y="3043064"/>
            <a:chExt cx="3100535" cy="2449861"/>
          </a:xfrm>
        </p:grpSpPr>
        <p:grpSp>
          <p:nvGrpSpPr>
            <p:cNvPr id="39" name="Gruppo 38"/>
            <p:cNvGrpSpPr/>
            <p:nvPr/>
          </p:nvGrpSpPr>
          <p:grpSpPr>
            <a:xfrm>
              <a:off x="4966007" y="3043064"/>
              <a:ext cx="3100535" cy="2449861"/>
              <a:chOff x="5516262" y="3932154"/>
              <a:chExt cx="3100535" cy="2449861"/>
            </a:xfrm>
          </p:grpSpPr>
          <p:pic>
            <p:nvPicPr>
              <p:cNvPr id="52" name="Immagine 51" descr="Screen Shot 2019-02-14 at 8.43.56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26" t="12156" r="8933"/>
              <a:stretch/>
            </p:blipFill>
            <p:spPr>
              <a:xfrm>
                <a:off x="5516262" y="3932154"/>
                <a:ext cx="2611444" cy="2449861"/>
              </a:xfrm>
              <a:prstGeom prst="rect">
                <a:avLst/>
              </a:prstGeom>
            </p:spPr>
          </p:pic>
          <p:sp>
            <p:nvSpPr>
              <p:cNvPr id="53" name="Ovale 52"/>
              <p:cNvSpPr>
                <a:spLocks noChangeAspect="1"/>
              </p:cNvSpPr>
              <p:nvPr/>
            </p:nvSpPr>
            <p:spPr>
              <a:xfrm>
                <a:off x="7269353" y="4113586"/>
                <a:ext cx="110793" cy="10879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Ovale 53"/>
              <p:cNvSpPr>
                <a:spLocks noChangeAspect="1"/>
              </p:cNvSpPr>
              <p:nvPr/>
            </p:nvSpPr>
            <p:spPr>
              <a:xfrm>
                <a:off x="7260888" y="4401451"/>
                <a:ext cx="111454" cy="109443"/>
              </a:xfrm>
              <a:prstGeom prst="ellipse">
                <a:avLst/>
              </a:prstGeom>
              <a:solidFill>
                <a:srgbClr val="01F6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CasellaDiTesto 54"/>
              <p:cNvSpPr txBox="1"/>
              <p:nvPr/>
            </p:nvSpPr>
            <p:spPr>
              <a:xfrm>
                <a:off x="7380123" y="4007766"/>
                <a:ext cx="12197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 err="1" smtClean="0">
                    <a:solidFill>
                      <a:schemeClr val="bg1"/>
                    </a:solidFill>
                  </a:rPr>
                  <a:t>Enriched</a:t>
                </a:r>
                <a:endParaRPr lang="it-IT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CasellaDiTesto 55"/>
              <p:cNvSpPr txBox="1"/>
              <p:nvPr/>
            </p:nvSpPr>
            <p:spPr>
              <a:xfrm>
                <a:off x="7397060" y="4312563"/>
                <a:ext cx="121973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 smtClean="0">
                    <a:solidFill>
                      <a:schemeClr val="bg1"/>
                    </a:solidFill>
                  </a:rPr>
                  <a:t>Standard</a:t>
                </a:r>
                <a:endParaRPr lang="it-IT" sz="11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e 56"/>
              <p:cNvSpPr/>
              <p:nvPr/>
            </p:nvSpPr>
            <p:spPr>
              <a:xfrm rot="2347860">
                <a:off x="6491452" y="4633675"/>
                <a:ext cx="1269887" cy="708735"/>
              </a:xfrm>
              <a:prstGeom prst="ellipse">
                <a:avLst/>
              </a:prstGeom>
              <a:noFill/>
              <a:ln>
                <a:solidFill>
                  <a:srgbClr val="01F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8" name="Ovale 57"/>
              <p:cNvSpPr/>
              <p:nvPr/>
            </p:nvSpPr>
            <p:spPr>
              <a:xfrm rot="1320185">
                <a:off x="5660770" y="4039437"/>
                <a:ext cx="897876" cy="18135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1" name="Ovale 40"/>
            <p:cNvSpPr>
              <a:spLocks noChangeAspect="1"/>
            </p:cNvSpPr>
            <p:nvPr/>
          </p:nvSpPr>
          <p:spPr>
            <a:xfrm>
              <a:off x="6558233" y="3931461"/>
              <a:ext cx="111454" cy="109443"/>
            </a:xfrm>
            <a:prstGeom prst="ellipse">
              <a:avLst/>
            </a:prstGeom>
            <a:solidFill>
              <a:srgbClr val="01F6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Ovale 41"/>
            <p:cNvSpPr>
              <a:spLocks noChangeAspect="1"/>
            </p:cNvSpPr>
            <p:nvPr/>
          </p:nvSpPr>
          <p:spPr>
            <a:xfrm>
              <a:off x="6583633" y="4223561"/>
              <a:ext cx="111454" cy="109443"/>
            </a:xfrm>
            <a:prstGeom prst="ellipse">
              <a:avLst/>
            </a:prstGeom>
            <a:solidFill>
              <a:srgbClr val="01F6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Ovale 42"/>
            <p:cNvSpPr>
              <a:spLocks noChangeAspect="1"/>
            </p:cNvSpPr>
            <p:nvPr/>
          </p:nvSpPr>
          <p:spPr>
            <a:xfrm>
              <a:off x="6824933" y="4452161"/>
              <a:ext cx="111454" cy="109443"/>
            </a:xfrm>
            <a:prstGeom prst="ellipse">
              <a:avLst/>
            </a:prstGeom>
            <a:solidFill>
              <a:srgbClr val="01F6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Ovale 43"/>
            <p:cNvSpPr>
              <a:spLocks noChangeAspect="1"/>
            </p:cNvSpPr>
            <p:nvPr/>
          </p:nvSpPr>
          <p:spPr>
            <a:xfrm>
              <a:off x="6418533" y="3931461"/>
              <a:ext cx="111454" cy="109443"/>
            </a:xfrm>
            <a:prstGeom prst="ellipse">
              <a:avLst/>
            </a:prstGeom>
            <a:solidFill>
              <a:srgbClr val="01F6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e 44"/>
            <p:cNvSpPr>
              <a:spLocks noChangeAspect="1"/>
            </p:cNvSpPr>
            <p:nvPr/>
          </p:nvSpPr>
          <p:spPr>
            <a:xfrm>
              <a:off x="6088333" y="3842561"/>
              <a:ext cx="111454" cy="109443"/>
            </a:xfrm>
            <a:prstGeom prst="ellipse">
              <a:avLst/>
            </a:prstGeom>
            <a:solidFill>
              <a:srgbClr val="01F6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e 45"/>
            <p:cNvSpPr>
              <a:spLocks noChangeAspect="1"/>
            </p:cNvSpPr>
            <p:nvPr/>
          </p:nvSpPr>
          <p:spPr>
            <a:xfrm>
              <a:off x="5868198" y="3326096"/>
              <a:ext cx="74132" cy="727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v</a:t>
              </a:r>
              <a:endParaRPr lang="it-IT" dirty="0"/>
            </a:p>
          </p:txBody>
        </p:sp>
        <p:sp>
          <p:nvSpPr>
            <p:cNvPr id="47" name="Ovale 46"/>
            <p:cNvSpPr>
              <a:spLocks noChangeAspect="1"/>
            </p:cNvSpPr>
            <p:nvPr/>
          </p:nvSpPr>
          <p:spPr>
            <a:xfrm>
              <a:off x="5791998" y="3935696"/>
              <a:ext cx="74132" cy="727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47"/>
            <p:cNvSpPr>
              <a:spLocks noChangeAspect="1"/>
            </p:cNvSpPr>
            <p:nvPr/>
          </p:nvSpPr>
          <p:spPr>
            <a:xfrm>
              <a:off x="5779298" y="4202396"/>
              <a:ext cx="74132" cy="727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48"/>
            <p:cNvSpPr>
              <a:spLocks noChangeAspect="1"/>
            </p:cNvSpPr>
            <p:nvPr/>
          </p:nvSpPr>
          <p:spPr>
            <a:xfrm>
              <a:off x="5449098" y="4748496"/>
              <a:ext cx="74132" cy="727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49"/>
            <p:cNvSpPr>
              <a:spLocks noChangeAspect="1"/>
            </p:cNvSpPr>
            <p:nvPr/>
          </p:nvSpPr>
          <p:spPr>
            <a:xfrm>
              <a:off x="5195098" y="3821396"/>
              <a:ext cx="74132" cy="727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50"/>
            <p:cNvSpPr>
              <a:spLocks noChangeAspect="1"/>
            </p:cNvSpPr>
            <p:nvPr/>
          </p:nvSpPr>
          <p:spPr>
            <a:xfrm>
              <a:off x="5283998" y="3834096"/>
              <a:ext cx="74132" cy="727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666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40398" y="181445"/>
            <a:ext cx="745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Glossario per la lezione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7201" y="1003310"/>
            <a:ext cx="8348133" cy="558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sz="1700" b="1" dirty="0" err="1" smtClean="0"/>
              <a:t>Microbiota</a:t>
            </a:r>
            <a:r>
              <a:rPr lang="it-IT" sz="1700" b="1" dirty="0" smtClean="0"/>
              <a:t>:</a:t>
            </a:r>
            <a:r>
              <a:rPr lang="it-IT" sz="1700" dirty="0" smtClean="0"/>
              <a:t> </a:t>
            </a:r>
            <a:r>
              <a:rPr lang="it-IT" sz="1700" dirty="0"/>
              <a:t>I tipi di organismi presenti in un </a:t>
            </a:r>
            <a:r>
              <a:rPr lang="it-IT" sz="1700" dirty="0" smtClean="0"/>
              <a:t>determinato ambiente, </a:t>
            </a:r>
            <a:r>
              <a:rPr lang="it-IT" sz="1700" dirty="0"/>
              <a:t>siano essi batteri, virus o eucarioti</a:t>
            </a:r>
            <a:r>
              <a:rPr lang="it-IT" sz="1700" dirty="0" smtClean="0"/>
              <a:t>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700" b="1" dirty="0" err="1" smtClean="0"/>
              <a:t>Microbioma</a:t>
            </a:r>
            <a:r>
              <a:rPr lang="it-IT" sz="1700" b="1" dirty="0" smtClean="0"/>
              <a:t>:</a:t>
            </a:r>
            <a:r>
              <a:rPr lang="it-IT" sz="1700" dirty="0" smtClean="0"/>
              <a:t> L’insieme di </a:t>
            </a:r>
            <a:r>
              <a:rPr lang="it-IT" sz="1700" dirty="0"/>
              <a:t>diversi microbi e le loro funzioni o </a:t>
            </a:r>
            <a:r>
              <a:rPr lang="it-IT" sz="1700" dirty="0" smtClean="0"/>
              <a:t>geni.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700" b="1" dirty="0" smtClean="0"/>
              <a:t>”</a:t>
            </a:r>
            <a:r>
              <a:rPr lang="it-IT" sz="1700" b="1" dirty="0" err="1" smtClean="0"/>
              <a:t>Omica</a:t>
            </a:r>
            <a:r>
              <a:rPr lang="it-IT" sz="1700" b="1" dirty="0" smtClean="0"/>
              <a:t>”: </a:t>
            </a:r>
            <a:r>
              <a:rPr lang="it-IT" sz="1700" dirty="0"/>
              <a:t>Un termine che descrive una serie di metodi, come la genomica</a:t>
            </a:r>
            <a:r>
              <a:rPr lang="it-IT" sz="1700" dirty="0" smtClean="0"/>
              <a:t>, </a:t>
            </a:r>
            <a:r>
              <a:rPr lang="it-IT" sz="1700" dirty="0" err="1" smtClean="0"/>
              <a:t>metabolomica</a:t>
            </a:r>
            <a:r>
              <a:rPr lang="it-IT" sz="1700" dirty="0"/>
              <a:t>, </a:t>
            </a:r>
            <a:r>
              <a:rPr lang="it-IT" sz="1700" dirty="0" err="1"/>
              <a:t>metagenomica</a:t>
            </a:r>
            <a:r>
              <a:rPr lang="it-IT" sz="1700" dirty="0"/>
              <a:t>, ecc., che utilizziamo per </a:t>
            </a:r>
            <a:r>
              <a:rPr lang="it-IT" sz="1700" dirty="0" smtClean="0"/>
              <a:t>esplorare interazioni </a:t>
            </a:r>
            <a:r>
              <a:rPr lang="it-IT" sz="1700" dirty="0"/>
              <a:t>tra i batteri nell'intestino e l'ospite.</a:t>
            </a:r>
            <a:endParaRPr lang="it-IT" sz="1700" dirty="0" smtClean="0"/>
          </a:p>
          <a:p>
            <a:pPr marL="285750" indent="-285750">
              <a:buFont typeface="Wingdings" charset="2"/>
              <a:buChar char="ü"/>
            </a:pPr>
            <a:r>
              <a:rPr lang="it-IT" sz="1700" b="1" dirty="0" err="1" smtClean="0"/>
              <a:t>Metagenomica</a:t>
            </a:r>
            <a:r>
              <a:rPr lang="it-IT" sz="1700" b="1" dirty="0" smtClean="0"/>
              <a:t>:</a:t>
            </a:r>
            <a:r>
              <a:rPr lang="it-IT" sz="1700" dirty="0" smtClean="0"/>
              <a:t> </a:t>
            </a:r>
            <a:r>
              <a:rPr lang="it-IT" sz="1700" dirty="0"/>
              <a:t>Un metodo che ci consente di creare cataloghi di ciò </a:t>
            </a:r>
            <a:r>
              <a:rPr lang="it-IT" sz="1700" dirty="0" smtClean="0"/>
              <a:t>che i </a:t>
            </a:r>
            <a:r>
              <a:rPr lang="it-IT" sz="1700" dirty="0"/>
              <a:t>batteri possono fare in base ai geni che </a:t>
            </a:r>
            <a:r>
              <a:rPr lang="it-IT" sz="1700" dirty="0" smtClean="0"/>
              <a:t>hanno</a:t>
            </a:r>
            <a:r>
              <a:rPr lang="it-IT" sz="1700" dirty="0"/>
              <a:t> </a:t>
            </a:r>
            <a:r>
              <a:rPr lang="it-IT" sz="1700" dirty="0" smtClean="0"/>
              <a:t>(e.g. funzioni metaboliche).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700" b="1" dirty="0" err="1" smtClean="0"/>
              <a:t>Disbiosi</a:t>
            </a:r>
            <a:r>
              <a:rPr lang="it-IT" sz="1700" b="1" dirty="0" smtClean="0"/>
              <a:t>: </a:t>
            </a:r>
            <a:r>
              <a:rPr lang="it-IT" sz="1700" dirty="0"/>
              <a:t>Un disturbo o uno squilibrio in un sistema biologico, ad esempio</a:t>
            </a:r>
            <a:r>
              <a:rPr lang="it-IT" sz="1700" dirty="0" smtClean="0"/>
              <a:t>, cambiamenti </a:t>
            </a:r>
            <a:r>
              <a:rPr lang="it-IT" sz="1700" dirty="0"/>
              <a:t>nei tipi e nel numero di batteri nell'intestino </a:t>
            </a:r>
            <a:r>
              <a:rPr lang="it-IT" sz="1700" dirty="0" smtClean="0"/>
              <a:t>che può </a:t>
            </a:r>
            <a:r>
              <a:rPr lang="it-IT" sz="1700" dirty="0"/>
              <a:t>portare </a:t>
            </a:r>
            <a:r>
              <a:rPr lang="it-IT" sz="1700" dirty="0" smtClean="0"/>
              <a:t>allo sviluppo di diverse patologie. 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700" b="1" dirty="0" smtClean="0"/>
              <a:t>Probiotico: </a:t>
            </a:r>
            <a:r>
              <a:rPr lang="it-IT" sz="1700" dirty="0" smtClean="0"/>
              <a:t>Microrganismi </a:t>
            </a:r>
            <a:r>
              <a:rPr lang="it-IT" sz="1700" dirty="0"/>
              <a:t>vivi che, quando </a:t>
            </a:r>
            <a:r>
              <a:rPr lang="it-IT" sz="1700" dirty="0" smtClean="0"/>
              <a:t>somministrati in quantità adeguate, conferiscono </a:t>
            </a:r>
            <a:r>
              <a:rPr lang="it-IT" sz="1700" dirty="0"/>
              <a:t>un beneficio per la salute </a:t>
            </a:r>
            <a:r>
              <a:rPr lang="it-IT" sz="1700" dirty="0" smtClean="0"/>
              <a:t>all'ospite. Esempi </a:t>
            </a:r>
            <a:r>
              <a:rPr lang="it-IT" sz="1700" dirty="0"/>
              <a:t>includono ceppi del genere </a:t>
            </a:r>
            <a:r>
              <a:rPr lang="it-IT" sz="1700" dirty="0" err="1"/>
              <a:t>Bifidobacterium</a:t>
            </a:r>
            <a:r>
              <a:rPr lang="it-IT" sz="1700" dirty="0"/>
              <a:t> </a:t>
            </a:r>
            <a:r>
              <a:rPr lang="it-IT" sz="1700" dirty="0" smtClean="0"/>
              <a:t>e </a:t>
            </a:r>
            <a:r>
              <a:rPr lang="it-IT" sz="1700" dirty="0" err="1" smtClean="0"/>
              <a:t>Lactobacillus</a:t>
            </a:r>
            <a:r>
              <a:rPr lang="it-IT" sz="1700" dirty="0"/>
              <a:t>. I probiotici possono avere interazioni multiple con </a:t>
            </a:r>
            <a:r>
              <a:rPr lang="it-IT" sz="1700" dirty="0" smtClean="0"/>
              <a:t>l’ospite</a:t>
            </a:r>
            <a:r>
              <a:rPr lang="it-IT" sz="1700" dirty="0"/>
              <a:t>, </a:t>
            </a:r>
            <a:r>
              <a:rPr lang="it-IT" sz="1700" dirty="0" smtClean="0"/>
              <a:t>compresa </a:t>
            </a:r>
            <a:r>
              <a:rPr lang="it-IT" sz="1700" dirty="0"/>
              <a:t>l'inibizione competitiva di altri microbi</a:t>
            </a:r>
            <a:r>
              <a:rPr lang="it-IT" sz="1700" dirty="0" smtClean="0"/>
              <a:t>, effetti </a:t>
            </a:r>
            <a:r>
              <a:rPr lang="it-IT" sz="1700" dirty="0"/>
              <a:t>sulla funzione </a:t>
            </a:r>
            <a:r>
              <a:rPr lang="it-IT" sz="1700" dirty="0" smtClean="0"/>
              <a:t>della barriera intestinale.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1700" b="1" dirty="0" smtClean="0"/>
              <a:t>Prebiotico: </a:t>
            </a:r>
            <a:r>
              <a:rPr lang="it-IT" sz="1700" dirty="0" smtClean="0"/>
              <a:t>Composti presenti </a:t>
            </a:r>
            <a:r>
              <a:rPr lang="it-IT" sz="1700" dirty="0"/>
              <a:t>negli alimenti che inducono la crescita o l'attività di microrganismi benefici come batteri e </a:t>
            </a:r>
            <a:r>
              <a:rPr lang="it-IT" sz="1700" dirty="0" smtClean="0"/>
              <a:t>funghi. Sono rappresentati in genere da fibre </a:t>
            </a:r>
            <a:r>
              <a:rPr lang="it-IT" sz="1700" dirty="0"/>
              <a:t>non digeribili che passano </a:t>
            </a:r>
            <a:r>
              <a:rPr lang="it-IT" sz="1700" dirty="0" smtClean="0"/>
              <a:t>attraverso </a:t>
            </a:r>
            <a:r>
              <a:rPr lang="it-IT" sz="1700" dirty="0"/>
              <a:t>la parte superiore del tratto gastrointestinale e </a:t>
            </a:r>
            <a:r>
              <a:rPr lang="it-IT" sz="1700" dirty="0" smtClean="0"/>
              <a:t>funzionando da substrati stimolando </a:t>
            </a:r>
            <a:r>
              <a:rPr lang="it-IT" sz="1700" dirty="0"/>
              <a:t>la crescita o l'attività di batteri vantaggiosi che colonizzano </a:t>
            </a:r>
            <a:r>
              <a:rPr lang="it-IT" sz="1700" dirty="0" smtClean="0"/>
              <a:t>il colon.</a:t>
            </a:r>
            <a:endParaRPr lang="it-IT" sz="1700" b="1" dirty="0"/>
          </a:p>
        </p:txBody>
      </p:sp>
    </p:spTree>
    <p:extLst>
      <p:ext uri="{BB962C8B-B14F-4D97-AF65-F5344CB8AC3E}">
        <p14:creationId xmlns:p14="http://schemas.microsoft.com/office/powerpoint/2010/main" val="21270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73082" y="302467"/>
            <a:ext cx="5684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Acquisizione e sviluppo del </a:t>
            </a:r>
            <a:r>
              <a:rPr lang="it-IT" sz="36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3600" b="1" dirty="0" smtClean="0">
                <a:solidFill>
                  <a:srgbClr val="0000FF"/>
                </a:solidFill>
              </a:rPr>
              <a:t> intestinale</a:t>
            </a:r>
            <a:endParaRPr lang="it-IT" sz="3600" b="1" dirty="0">
              <a:solidFill>
                <a:srgbClr val="0000FF"/>
              </a:solidFill>
            </a:endParaRPr>
          </a:p>
        </p:txBody>
      </p:sp>
      <p:pic>
        <p:nvPicPr>
          <p:cNvPr id="5" name="Immagine 4" descr="prenatal microbiot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r="51743"/>
          <a:stretch/>
        </p:blipFill>
        <p:spPr>
          <a:xfrm>
            <a:off x="700315" y="1843288"/>
            <a:ext cx="2169427" cy="3916545"/>
          </a:xfrm>
          <a:prstGeom prst="rect">
            <a:avLst/>
          </a:prstGeom>
        </p:spPr>
      </p:pic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351796" y="6001363"/>
            <a:ext cx="3005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Borre et al., Trends in </a:t>
            </a:r>
            <a:r>
              <a:rPr lang="it-IT" sz="1200" dirty="0" err="1" smtClean="0"/>
              <a:t>Mol</a:t>
            </a:r>
            <a:r>
              <a:rPr lang="it-IT" sz="1200" dirty="0" smtClean="0"/>
              <a:t>. Medicine  2014</a:t>
            </a:r>
            <a:endParaRPr lang="it-IT" sz="1200" dirty="0"/>
          </a:p>
        </p:txBody>
      </p:sp>
      <p:sp>
        <p:nvSpPr>
          <p:cNvPr id="8" name="Rettangolo 7"/>
          <p:cNvSpPr/>
          <p:nvPr/>
        </p:nvSpPr>
        <p:spPr>
          <a:xfrm>
            <a:off x="3527056" y="2029201"/>
            <a:ext cx="52253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In passato si pensava che il feto fosse in un ambiente completamente sterile e che il </a:t>
            </a:r>
            <a:r>
              <a:rPr lang="it-IT" dirty="0" err="1" smtClean="0"/>
              <a:t>microbiota</a:t>
            </a:r>
            <a:r>
              <a:rPr lang="it-IT" dirty="0" smtClean="0"/>
              <a:t> venisse acquisito alla nascita. Tuttavia, qualche anno fa è stata osservata la presenza di DNA batterico in biopsie placentali fatte in condizioni di sterilità (</a:t>
            </a:r>
            <a:r>
              <a:rPr lang="it-IT" dirty="0" err="1" smtClean="0"/>
              <a:t>Aagaard</a:t>
            </a:r>
            <a:r>
              <a:rPr lang="it-IT" dirty="0" smtClean="0"/>
              <a:t>, K. </a:t>
            </a:r>
            <a:r>
              <a:rPr lang="it-IT" i="1" dirty="0" smtClean="0"/>
              <a:t>et al.</a:t>
            </a:r>
            <a:r>
              <a:rPr lang="it-IT" dirty="0" smtClean="0"/>
              <a:t> </a:t>
            </a:r>
            <a:r>
              <a:rPr lang="it-IT" i="1" dirty="0" smtClean="0"/>
              <a:t>Sci. </a:t>
            </a:r>
            <a:r>
              <a:rPr lang="it-IT" i="1" dirty="0" err="1" smtClean="0"/>
              <a:t>Transl</a:t>
            </a:r>
            <a:r>
              <a:rPr lang="it-IT" i="1" dirty="0" smtClean="0"/>
              <a:t>. </a:t>
            </a:r>
            <a:r>
              <a:rPr lang="it-IT" i="1" dirty="0" err="1" smtClean="0"/>
              <a:t>Med</a:t>
            </a:r>
            <a:r>
              <a:rPr lang="it-IT" i="1" dirty="0" smtClean="0"/>
              <a:t>.</a:t>
            </a:r>
            <a:r>
              <a:rPr lang="it-IT" dirty="0" smtClean="0"/>
              <a:t> 6, 237ra65 (2014)). Il sequenziamento del DNA batterico ha mostrato la somiglianza con i batteri presenti nella cavità orale. </a:t>
            </a:r>
          </a:p>
          <a:p>
            <a:r>
              <a:rPr lang="it-IT" dirty="0" smtClean="0"/>
              <a:t>Inoltre batteri sono stati identificati nel liquido amniotico e nel meconio.</a:t>
            </a:r>
          </a:p>
          <a:p>
            <a:r>
              <a:rPr lang="it-IT" dirty="0" smtClean="0"/>
              <a:t>Tuttavia il dibattito riguardo alla sterilità o meno nel feto è ancora aperto.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21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5354199" y="5791007"/>
            <a:ext cx="2781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1200" smtClean="0"/>
              <a:t>Modified from Diaz Heijtz 2016</a:t>
            </a:r>
            <a:endParaRPr lang="en-AU" sz="1200"/>
          </a:p>
        </p:txBody>
      </p:sp>
      <p:pic>
        <p:nvPicPr>
          <p:cNvPr id="7" name="Immagine 6" descr="review paper dieit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64" y="1907224"/>
            <a:ext cx="3797300" cy="36918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676" y="18151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Fattori che influenzano il </a:t>
            </a:r>
            <a:r>
              <a:rPr lang="it-IT" sz="36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3600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del bambino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468164" y="2095500"/>
            <a:ext cx="25361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Parto Vaginale: </a:t>
            </a:r>
            <a:r>
              <a:rPr lang="it-IT" sz="1400" dirty="0" err="1" smtClean="0"/>
              <a:t>Lactobacillus</a:t>
            </a:r>
            <a:r>
              <a:rPr lang="it-IT" sz="1400" dirty="0" smtClean="0"/>
              <a:t>, </a:t>
            </a:r>
            <a:r>
              <a:rPr lang="it-IT" sz="1400" dirty="0" err="1" smtClean="0"/>
              <a:t>Prevotella</a:t>
            </a:r>
            <a:r>
              <a:rPr lang="it-IT" sz="1400" dirty="0" smtClean="0"/>
              <a:t>, </a:t>
            </a:r>
            <a:r>
              <a:rPr lang="it-IT" sz="1400" dirty="0" err="1" smtClean="0"/>
              <a:t>Senathia</a:t>
            </a:r>
            <a:r>
              <a:rPr lang="it-IT" sz="1400" dirty="0" smtClean="0"/>
              <a:t> </a:t>
            </a:r>
            <a:r>
              <a:rPr lang="it-IT" sz="1400" dirty="0" err="1" smtClean="0"/>
              <a:t>spp</a:t>
            </a:r>
            <a:r>
              <a:rPr lang="it-IT" sz="1400" dirty="0" smtClean="0"/>
              <a:t>.</a:t>
            </a:r>
          </a:p>
          <a:p>
            <a:r>
              <a:rPr lang="it-IT" sz="1400" b="1" dirty="0" smtClean="0"/>
              <a:t>Parto Cesareo: </a:t>
            </a:r>
            <a:r>
              <a:rPr lang="it-IT" sz="1400" dirty="0" err="1" smtClean="0"/>
              <a:t>Staphylococcus</a:t>
            </a:r>
            <a:r>
              <a:rPr lang="it-IT" sz="1400" dirty="0" smtClean="0"/>
              <a:t>, </a:t>
            </a:r>
            <a:r>
              <a:rPr lang="it-IT" sz="1400" dirty="0" err="1" smtClean="0"/>
              <a:t>Corynebacterium</a:t>
            </a:r>
            <a:r>
              <a:rPr lang="it-IT" sz="1400" dirty="0" smtClean="0"/>
              <a:t>, </a:t>
            </a:r>
            <a:r>
              <a:rPr lang="it-IT" sz="1400" dirty="0" err="1" smtClean="0"/>
              <a:t>Proprionibacterium</a:t>
            </a:r>
            <a:r>
              <a:rPr lang="it-IT" sz="1400" dirty="0"/>
              <a:t>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90500" y="2199324"/>
            <a:ext cx="267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Latte materno: </a:t>
            </a:r>
            <a:r>
              <a:rPr lang="it-IT" sz="1400" dirty="0" smtClean="0"/>
              <a:t>Oligosaccaridi che favoriscono </a:t>
            </a:r>
            <a:r>
              <a:rPr lang="it-IT" sz="1400" dirty="0" err="1" smtClean="0"/>
              <a:t>Bifidobacterium</a:t>
            </a:r>
            <a:r>
              <a:rPr lang="it-IT" sz="1400" dirty="0" smtClean="0"/>
              <a:t>.</a:t>
            </a:r>
          </a:p>
          <a:p>
            <a:r>
              <a:rPr lang="it-IT" sz="1400" b="1" dirty="0" smtClean="0"/>
              <a:t>Latte artificiale: </a:t>
            </a:r>
            <a:r>
              <a:rPr lang="it-IT" sz="1400" dirty="0" smtClean="0"/>
              <a:t>proporzioni elevate di </a:t>
            </a:r>
            <a:r>
              <a:rPr lang="it-IT" sz="1400" dirty="0" err="1" smtClean="0"/>
              <a:t>Clostridium</a:t>
            </a:r>
            <a:r>
              <a:rPr lang="it-IT" sz="1400" dirty="0" smtClean="0"/>
              <a:t>  e E. coli.</a:t>
            </a:r>
          </a:p>
        </p:txBody>
      </p:sp>
      <p:sp>
        <p:nvSpPr>
          <p:cNvPr id="3" name="Rettangolo 2"/>
          <p:cNvSpPr/>
          <p:nvPr/>
        </p:nvSpPr>
        <p:spPr>
          <a:xfrm>
            <a:off x="4381500" y="4076700"/>
            <a:ext cx="972699" cy="15731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9-11-01 at 6.1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3" y="990036"/>
            <a:ext cx="6649864" cy="1247629"/>
          </a:xfrm>
          <a:prstGeom prst="rect">
            <a:avLst/>
          </a:prstGeom>
        </p:spPr>
      </p:pic>
      <p:pic>
        <p:nvPicPr>
          <p:cNvPr id="6" name="Immagine 5" descr="Screen Shot 2019-11-02 at 6.30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44" y="2335346"/>
            <a:ext cx="5379965" cy="447398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8676" y="25620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FF"/>
                </a:solidFill>
              </a:rPr>
              <a:t>Fattori che influenzano il </a:t>
            </a:r>
            <a:r>
              <a:rPr lang="it-IT" sz="3600" b="1" dirty="0" err="1" smtClean="0">
                <a:solidFill>
                  <a:srgbClr val="0000FF"/>
                </a:solidFill>
              </a:rPr>
              <a:t>microbiota</a:t>
            </a:r>
            <a:r>
              <a:rPr lang="it-IT" sz="3600" b="1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Rettangolo 1"/>
          <p:cNvSpPr>
            <a:spLocks noChangeArrowheads="1"/>
          </p:cNvSpPr>
          <p:nvPr/>
        </p:nvSpPr>
        <p:spPr bwMode="auto">
          <a:xfrm>
            <a:off x="6773543" y="6532330"/>
            <a:ext cx="27813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D’argento &amp; Salvatore 2015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3178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12875</TotalTime>
  <Words>6015</Words>
  <Application>Microsoft Office PowerPoint</Application>
  <PresentationFormat>Presentazione su schermo (4:3)</PresentationFormat>
  <Paragraphs>390</Paragraphs>
  <Slides>48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4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Paola</dc:creator>
  <cp:lastModifiedBy>tommaso</cp:lastModifiedBy>
  <cp:revision>183</cp:revision>
  <dcterms:created xsi:type="dcterms:W3CDTF">2019-10-31T11:38:06Z</dcterms:created>
  <dcterms:modified xsi:type="dcterms:W3CDTF">2020-03-26T05:55:38Z</dcterms:modified>
</cp:coreProperties>
</file>