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7" r:id="rId16"/>
    <p:sldId id="280" r:id="rId17"/>
    <p:sldId id="282" r:id="rId18"/>
    <p:sldId id="276" r:id="rId19"/>
    <p:sldId id="279" r:id="rId20"/>
    <p:sldId id="278" r:id="rId21"/>
    <p:sldId id="281" r:id="rId22"/>
    <p:sldId id="285" r:id="rId23"/>
    <p:sldId id="283" r:id="rId24"/>
    <p:sldId id="284" r:id="rId25"/>
    <p:sldId id="286" r:id="rId26"/>
    <p:sldId id="287" r:id="rId27"/>
    <p:sldId id="288" r:id="rId28"/>
    <p:sldId id="289" r:id="rId29"/>
    <p:sldId id="291" r:id="rId30"/>
    <p:sldId id="293" r:id="rId31"/>
    <p:sldId id="290" r:id="rId32"/>
    <p:sldId id="292" r:id="rId33"/>
    <p:sldId id="297" r:id="rId34"/>
    <p:sldId id="298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6"/>
    <p:restoredTop sz="92982"/>
  </p:normalViewPr>
  <p:slideViewPr>
    <p:cSldViewPr snapToGrid="0" snapToObjects="1">
      <p:cViewPr>
        <p:scale>
          <a:sx n="71" d="100"/>
          <a:sy n="71" d="100"/>
        </p:scale>
        <p:origin x="1400" y="688"/>
      </p:cViewPr>
      <p:guideLst/>
    </p:cSldViewPr>
  </p:slideViewPr>
  <p:outlineViewPr>
    <p:cViewPr>
      <p:scale>
        <a:sx n="33" d="100"/>
        <a:sy n="33" d="100"/>
      </p:scale>
      <p:origin x="0" y="-10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A745-39C6-7A45-9717-283ED56BCD02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DBC9-2EF6-F947-B43B-FB656335A9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0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62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0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10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84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61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5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DBC9-2EF6-F947-B43B-FB656335A91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89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9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7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497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2744"/>
            <a:ext cx="7886700" cy="527012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2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3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3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6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3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7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3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6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3A96-85CE-5541-BAD1-ADD372C9158F}" type="datetimeFigureOut">
              <a:rPr lang="it-IT" smtClean="0"/>
              <a:t>16/09/19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008D-FD24-3141-B324-4051C544D7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2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E70DC6-E34F-0A4A-8A3B-081BC7F5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06637"/>
          </a:xfrm>
        </p:spPr>
        <p:txBody>
          <a:bodyPr>
            <a:noAutofit/>
          </a:bodyPr>
          <a:lstStyle/>
          <a:p>
            <a:r>
              <a:rPr lang="it-IT" sz="4000" dirty="0"/>
              <a:t>Quanta matematica devo sapere per studiare fisica?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Franco Bagnoli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7377A6-B736-7345-9AB6-01485235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62195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it-IT" sz="3600" dirty="0"/>
              <a:t>Serie di potenze, operatori, matrici, </a:t>
            </a:r>
            <a:r>
              <a:rPr lang="it-IT" sz="3600" dirty="0" err="1"/>
              <a:t>autovettori</a:t>
            </a:r>
            <a:r>
              <a:rPr lang="it-IT" sz="3600" dirty="0"/>
              <a:t> e autovalori, funzioni in più variabili, massimi e minimi, gradiente, Hessiano, differenziale e integrali di cammino. </a:t>
            </a:r>
          </a:p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FBCD56E-9219-8F4E-85BC-F350A52CE377}"/>
              </a:ext>
            </a:extLst>
          </p:cNvPr>
          <p:cNvSpPr txBox="1">
            <a:spLocks/>
          </p:cNvSpPr>
          <p:nvPr/>
        </p:nvSpPr>
        <p:spPr>
          <a:xfrm>
            <a:off x="1143000" y="3640185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/>
              <a:t>6. Argomenti vari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005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F4DCC-8FF6-F24D-B25B-F343615D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su 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Abbiamo visto che i vettori corrispondono ai punti del piano. Adesso consideriamo un operatore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che trasformi i vettori (o i punti), per esempio facendoli ruotare di un angolo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o espandendoli o "stiracchiandoli". Possiamo per esempio considerare cosa succede al quadrato che va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(−1,−1)</m:t>
                    </m:r>
                  </m:oMath>
                </a14:m>
                <a:r>
                  <a:rPr lang="it-IT" dirty="0"/>
                  <a:t>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928" r="-14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318CB99-9856-F349-9C35-A262B1CFEE45}"/>
              </a:ext>
            </a:extLst>
          </p:cNvPr>
          <p:cNvCxnSpPr>
            <a:cxnSpLocks/>
          </p:cNvCxnSpPr>
          <p:nvPr/>
        </p:nvCxnSpPr>
        <p:spPr>
          <a:xfrm flipV="1">
            <a:off x="1334624" y="4249271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1DC2D70-13DA-BF4A-A56F-506E31C87AF0}"/>
              </a:ext>
            </a:extLst>
          </p:cNvPr>
          <p:cNvCxnSpPr>
            <a:cxnSpLocks/>
          </p:cNvCxnSpPr>
          <p:nvPr/>
        </p:nvCxnSpPr>
        <p:spPr>
          <a:xfrm flipV="1">
            <a:off x="462806" y="5089711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5671170B-768C-164A-9BFC-1674F2B12F09}"/>
              </a:ext>
            </a:extLst>
          </p:cNvPr>
          <p:cNvSpPr/>
          <p:nvPr/>
        </p:nvSpPr>
        <p:spPr>
          <a:xfrm>
            <a:off x="917765" y="4672852"/>
            <a:ext cx="833718" cy="833718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23628F-FFAE-BF46-A8D1-B97E5E316559}"/>
              </a:ext>
            </a:extLst>
          </p:cNvPr>
          <p:cNvCxnSpPr>
            <a:cxnSpLocks/>
          </p:cNvCxnSpPr>
          <p:nvPr/>
        </p:nvCxnSpPr>
        <p:spPr>
          <a:xfrm flipV="1">
            <a:off x="4020573" y="4209647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1CD62E5-1E77-744E-848F-E647A2DF63FC}"/>
              </a:ext>
            </a:extLst>
          </p:cNvPr>
          <p:cNvCxnSpPr>
            <a:cxnSpLocks/>
          </p:cNvCxnSpPr>
          <p:nvPr/>
        </p:nvCxnSpPr>
        <p:spPr>
          <a:xfrm flipV="1">
            <a:off x="3148755" y="5050087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812222-2FB2-094F-BCEC-8B26A2677B90}"/>
              </a:ext>
            </a:extLst>
          </p:cNvPr>
          <p:cNvSpPr/>
          <p:nvPr/>
        </p:nvSpPr>
        <p:spPr>
          <a:xfrm rot="20527924">
            <a:off x="3603714" y="4633228"/>
            <a:ext cx="833718" cy="833718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C618D15-33B4-6C41-8C8C-6F931F37FC6D}"/>
              </a:ext>
            </a:extLst>
          </p:cNvPr>
          <p:cNvCxnSpPr>
            <a:cxnSpLocks/>
          </p:cNvCxnSpPr>
          <p:nvPr/>
        </p:nvCxnSpPr>
        <p:spPr>
          <a:xfrm flipV="1">
            <a:off x="5919068" y="4209647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52B2DCF-C737-FE46-BA73-8CC44C7819DF}"/>
              </a:ext>
            </a:extLst>
          </p:cNvPr>
          <p:cNvCxnSpPr>
            <a:cxnSpLocks/>
          </p:cNvCxnSpPr>
          <p:nvPr/>
        </p:nvCxnSpPr>
        <p:spPr>
          <a:xfrm flipV="1">
            <a:off x="5047250" y="5050087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9707B2CE-76E3-1443-B439-F9D9CDC87BFB}"/>
              </a:ext>
            </a:extLst>
          </p:cNvPr>
          <p:cNvSpPr/>
          <p:nvPr/>
        </p:nvSpPr>
        <p:spPr>
          <a:xfrm>
            <a:off x="5344221" y="4579220"/>
            <a:ext cx="1145677" cy="941514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86BA23A-03F6-AF48-AB8E-488B2847EC5B}"/>
              </a:ext>
            </a:extLst>
          </p:cNvPr>
          <p:cNvCxnSpPr>
            <a:cxnSpLocks/>
          </p:cNvCxnSpPr>
          <p:nvPr/>
        </p:nvCxnSpPr>
        <p:spPr>
          <a:xfrm flipV="1">
            <a:off x="7932648" y="4209647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7A50FC4-BB32-D24D-B8F5-07E7E98C6B15}"/>
              </a:ext>
            </a:extLst>
          </p:cNvPr>
          <p:cNvCxnSpPr>
            <a:cxnSpLocks/>
          </p:cNvCxnSpPr>
          <p:nvPr/>
        </p:nvCxnSpPr>
        <p:spPr>
          <a:xfrm flipV="1">
            <a:off x="7060830" y="5050087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allelogramma 22">
            <a:extLst>
              <a:ext uri="{FF2B5EF4-FFF2-40B4-BE49-F238E27FC236}">
                <a16:creationId xmlns:a16="http://schemas.microsoft.com/office/drawing/2014/main" id="{9CC7898F-C221-0B43-B5D5-7400E8C3DC9B}"/>
              </a:ext>
            </a:extLst>
          </p:cNvPr>
          <p:cNvSpPr/>
          <p:nvPr/>
        </p:nvSpPr>
        <p:spPr>
          <a:xfrm>
            <a:off x="7365733" y="4690323"/>
            <a:ext cx="1145678" cy="719527"/>
          </a:xfrm>
          <a:prstGeom prst="parallelogram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destra con strisce 23">
            <a:extLst>
              <a:ext uri="{FF2B5EF4-FFF2-40B4-BE49-F238E27FC236}">
                <a16:creationId xmlns:a16="http://schemas.microsoft.com/office/drawing/2014/main" id="{13D5BD1D-30A6-034F-8101-55EB26C72F23}"/>
              </a:ext>
            </a:extLst>
          </p:cNvPr>
          <p:cNvSpPr/>
          <p:nvPr/>
        </p:nvSpPr>
        <p:spPr>
          <a:xfrm>
            <a:off x="2359940" y="4834934"/>
            <a:ext cx="596663" cy="43030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28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F4DCC-8FF6-F24D-B25B-F343615D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su 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4094" y="1283258"/>
                <a:ext cx="8351647" cy="5270129"/>
              </a:xfrm>
            </p:spPr>
            <p:txBody>
              <a:bodyPr/>
              <a:lstStyle/>
              <a:p>
                <a:r>
                  <a:rPr lang="it-IT" dirty="0"/>
                  <a:t>Gli operatori possono essere lineari o no. Quelli lineari sono tali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𝑏𝐴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ovvero trasformano rette in rette (una retta può essere scritta come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it-IT" dirty="0"/>
                  <a:t>,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variabile)</a:t>
                </a:r>
              </a:p>
              <a:p>
                <a:r>
                  <a:rPr lang="it-IT" dirty="0"/>
                  <a:t>Gli operatori precedenti sono lineari, mentre per esempio questo non lo è.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094" y="1283258"/>
                <a:ext cx="8351647" cy="5270129"/>
              </a:xfrm>
              <a:blipFill>
                <a:blip r:embed="rId3"/>
                <a:stretch>
                  <a:fillRect l="-1517" t="-16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318CB99-9856-F349-9C35-A262B1CFEE45}"/>
              </a:ext>
            </a:extLst>
          </p:cNvPr>
          <p:cNvCxnSpPr>
            <a:cxnSpLocks/>
          </p:cNvCxnSpPr>
          <p:nvPr/>
        </p:nvCxnSpPr>
        <p:spPr>
          <a:xfrm flipV="1">
            <a:off x="2867589" y="4734301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1DC2D70-13DA-BF4A-A56F-506E31C87AF0}"/>
              </a:ext>
            </a:extLst>
          </p:cNvPr>
          <p:cNvCxnSpPr>
            <a:cxnSpLocks/>
          </p:cNvCxnSpPr>
          <p:nvPr/>
        </p:nvCxnSpPr>
        <p:spPr>
          <a:xfrm flipV="1">
            <a:off x="1995771" y="5574741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5671170B-768C-164A-9BFC-1674F2B12F09}"/>
              </a:ext>
            </a:extLst>
          </p:cNvPr>
          <p:cNvSpPr/>
          <p:nvPr/>
        </p:nvSpPr>
        <p:spPr>
          <a:xfrm>
            <a:off x="2450730" y="5157882"/>
            <a:ext cx="833718" cy="833718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A23628F-FFAE-BF46-A8D1-B97E5E316559}"/>
              </a:ext>
            </a:extLst>
          </p:cNvPr>
          <p:cNvCxnSpPr>
            <a:cxnSpLocks/>
          </p:cNvCxnSpPr>
          <p:nvPr/>
        </p:nvCxnSpPr>
        <p:spPr>
          <a:xfrm flipV="1">
            <a:off x="5553538" y="4694677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1CD62E5-1E77-744E-848F-E647A2DF63FC}"/>
              </a:ext>
            </a:extLst>
          </p:cNvPr>
          <p:cNvCxnSpPr>
            <a:cxnSpLocks/>
          </p:cNvCxnSpPr>
          <p:nvPr/>
        </p:nvCxnSpPr>
        <p:spPr>
          <a:xfrm flipV="1">
            <a:off x="4681720" y="5535117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ccia destra con strisce 23">
            <a:extLst>
              <a:ext uri="{FF2B5EF4-FFF2-40B4-BE49-F238E27FC236}">
                <a16:creationId xmlns:a16="http://schemas.microsoft.com/office/drawing/2014/main" id="{13D5BD1D-30A6-034F-8101-55EB26C72F23}"/>
              </a:ext>
            </a:extLst>
          </p:cNvPr>
          <p:cNvSpPr/>
          <p:nvPr/>
        </p:nvSpPr>
        <p:spPr>
          <a:xfrm>
            <a:off x="3892905" y="5319964"/>
            <a:ext cx="596663" cy="430306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arga 3">
            <a:extLst>
              <a:ext uri="{FF2B5EF4-FFF2-40B4-BE49-F238E27FC236}">
                <a16:creationId xmlns:a16="http://schemas.microsoft.com/office/drawing/2014/main" id="{CA909A9B-EB4F-8944-B3A4-3B0BC2B86FFF}"/>
              </a:ext>
            </a:extLst>
          </p:cNvPr>
          <p:cNvSpPr/>
          <p:nvPr/>
        </p:nvSpPr>
        <p:spPr>
          <a:xfrm>
            <a:off x="4780654" y="4762233"/>
            <a:ext cx="1545768" cy="1545768"/>
          </a:xfrm>
          <a:prstGeom prst="plaque">
            <a:avLst>
              <a:gd name="adj" fmla="val 50000"/>
            </a:avLst>
          </a:prstGeom>
          <a:solidFill>
            <a:schemeClr val="accent1"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12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F4DCC-8FF6-F24D-B25B-F343615D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su 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435" y="1283258"/>
                <a:ext cx="8311306" cy="5270129"/>
              </a:xfrm>
            </p:spPr>
            <p:txBody>
              <a:bodyPr/>
              <a:lstStyle/>
              <a:p>
                <a:r>
                  <a:rPr lang="it-IT" dirty="0"/>
                  <a:t>Una volta definita una base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, un vettore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pu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ò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essere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identificato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dalle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sue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componenti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it-IT" b="1" dirty="0"/>
              </a:p>
              <a:p>
                <a:r>
                  <a:rPr lang="it-IT" dirty="0"/>
                  <a:t>Lo stesso si può fare con un operatore, che diventa una matrice (ci limitiamo al piano per semplicità)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dove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it-IT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̂"/>
                        <m:ctrlPr>
                          <a:rPr lang="it-IT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it-IT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, ecc.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435" y="1283258"/>
                <a:ext cx="8311306" cy="5270129"/>
              </a:xfrm>
              <a:blipFill>
                <a:blip r:embed="rId3"/>
                <a:stretch>
                  <a:fillRect l="-1372" t="-12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34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F4DCC-8FF6-F24D-B25B-F343615D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su 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435" y="1283258"/>
                <a:ext cx="8458200" cy="52701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Infatti, considerando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dirty="0"/>
                  <a:t>, abbiamo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it-IT" b="1" dirty="0"/>
              </a:p>
              <a:p>
                <a:r>
                  <a:rPr lang="it-IT" dirty="0"/>
                  <a:t>e quindi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∙ 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m:rPr>
                          <m:nor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dirty="0"/>
                        <m:t>= 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m:rPr>
                          <m:nor/>
                        </m:rPr>
                        <a:rPr lang="it-IT" dirty="0"/>
                        <m:t> ∙ </m:t>
                      </m:r>
                      <m:r>
                        <m:rPr>
                          <m:nor/>
                        </m:rPr>
                        <a:rPr lang="it-IT" b="1" i="1" dirty="0" err="1"/>
                        <m:t>w</m:t>
                      </m:r>
                      <m:r>
                        <m:rPr>
                          <m:nor/>
                        </m:rPr>
                        <a:rPr lang="it-IT" i="1" dirty="0"/>
                        <m:t> =</m:t>
                      </m:r>
                      <m:r>
                        <m:rPr>
                          <m:nor/>
                        </m:rPr>
                        <a:rPr lang="it-IT" b="0" i="1" dirty="0" smtClean="0"/>
                        <m:t> 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m:rPr>
                          <m:nor/>
                        </m:rPr>
                        <a:rPr lang="it-IT" dirty="0"/>
                        <m:t> 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it-IT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m:rPr>
                          <m:nor/>
                        </m:rPr>
                        <a:rPr lang="it-IT" dirty="0"/>
                        <m:t> ∙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ovvero, in coordinate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dove il prodotto matrice per vettore (o matrice per matrice) si fa sommando "righe per colonne", praticamente è dato dal prodotto scalare dei vettori riga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per il vettore colonna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14A2674-C1CD-FC4F-BE24-0BB363EDB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435" y="1283258"/>
                <a:ext cx="8458200" cy="5270129"/>
              </a:xfrm>
              <a:blipFill>
                <a:blip r:embed="rId3"/>
                <a:stretch>
                  <a:fillRect l="-1349" t="-2644" r="-900" b="-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6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4EF1E-F7A7-4F45-B2C6-514D46E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Alcuni operatori/matrici notevoli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L'operatore identità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it-IT" dirty="0"/>
                  <a:t> è tale che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dirty="0"/>
                  <a:t> e corrisponde alla matrice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r>
                  <a:rPr lang="it-IT" dirty="0"/>
                  <a:t>La riflessione lungo l'asse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Rotazione (antioraria) di un angolo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t-IT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Riflessione rispetto all'origine: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08F0B70-13F4-FF46-821F-7704E7CE0E1E}"/>
              </a:ext>
            </a:extLst>
          </p:cNvPr>
          <p:cNvCxnSpPr>
            <a:cxnSpLocks/>
          </p:cNvCxnSpPr>
          <p:nvPr/>
        </p:nvCxnSpPr>
        <p:spPr>
          <a:xfrm flipV="1">
            <a:off x="7643532" y="3765894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2E75AFE-15EA-9243-904D-35EE4F860DDA}"/>
              </a:ext>
            </a:extLst>
          </p:cNvPr>
          <p:cNvCxnSpPr>
            <a:cxnSpLocks/>
          </p:cNvCxnSpPr>
          <p:nvPr/>
        </p:nvCxnSpPr>
        <p:spPr>
          <a:xfrm flipV="1">
            <a:off x="6771714" y="4606334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D23553D-29F5-BB46-A5E0-2D1A13EFDC87}"/>
              </a:ext>
            </a:extLst>
          </p:cNvPr>
          <p:cNvSpPr/>
          <p:nvPr/>
        </p:nvSpPr>
        <p:spPr>
          <a:xfrm rot="20527924">
            <a:off x="7226673" y="4189475"/>
            <a:ext cx="833718" cy="833718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28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4EF1E-F7A7-4F45-B2C6-514D46E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Alcuni operatori/matrici notevoli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it-IT" dirty="0"/>
                  <a:t>La composizione di due rotazioni è una rotazione (formule di somma degli angoli):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/>
                  <a:t>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pPr>
                  <a:spcAft>
                    <a:spcPts val="1200"/>
                  </a:spcAft>
                </a:pPr>
                <a:r>
                  <a:rPr lang="it-IT" dirty="0"/>
                  <a:t>Dilatazione (o contrazione) lungo l'asse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2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A1E470E-D3D7-634B-95DC-2214C82ED8B2}"/>
              </a:ext>
            </a:extLst>
          </p:cNvPr>
          <p:cNvCxnSpPr>
            <a:cxnSpLocks/>
          </p:cNvCxnSpPr>
          <p:nvPr/>
        </p:nvCxnSpPr>
        <p:spPr>
          <a:xfrm flipV="1">
            <a:off x="7425139" y="3940706"/>
            <a:ext cx="0" cy="15464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7CB5406-A07A-2742-B542-C214FB365ECB}"/>
              </a:ext>
            </a:extLst>
          </p:cNvPr>
          <p:cNvCxnSpPr>
            <a:cxnSpLocks/>
          </p:cNvCxnSpPr>
          <p:nvPr/>
        </p:nvCxnSpPr>
        <p:spPr>
          <a:xfrm flipV="1">
            <a:off x="6553321" y="4781146"/>
            <a:ext cx="174363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61E90736-1EEE-C049-9D55-981B014ED5D8}"/>
              </a:ext>
            </a:extLst>
          </p:cNvPr>
          <p:cNvSpPr/>
          <p:nvPr/>
        </p:nvSpPr>
        <p:spPr>
          <a:xfrm>
            <a:off x="6850292" y="4310279"/>
            <a:ext cx="1145677" cy="941514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34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BED6D-E1F2-4249-9C17-663F51C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Autovalori e </a:t>
            </a:r>
            <a:r>
              <a:rPr lang="it-IT" dirty="0" err="1"/>
              <a:t>autovettori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E79EB6-0FC8-8F46-B114-D4ABF2938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491" y="1222744"/>
                <a:ext cx="8492835" cy="52701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Un autovettore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della matrice</a:t>
                </a:r>
                <a:r>
                  <a:rPr lang="it-IT" b="1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definisce una direzione che non viene cambiata dall'applicazione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viene solo moltiplicato per una costante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dirty="0"/>
                  <a:t>, detta </a:t>
                </a:r>
                <a:r>
                  <a:rPr lang="it-IT" dirty="0" err="1"/>
                  <a:t>autovalore</a:t>
                </a:r>
                <a:r>
                  <a:rPr lang="it-IT" dirty="0"/>
                  <a:t>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Se una matrice ha tutti gli autovalori diversi da zero, è possibile definire una matrice di cambio di base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it-IT" dirty="0"/>
                  <a:t> tale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La matrice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it-IT" dirty="0"/>
                  <a:t> è costruita prendendo come colonne le coordinate degli </a:t>
                </a:r>
                <a:r>
                  <a:rPr lang="it-IT" dirty="0" err="1"/>
                  <a:t>autovettori</a:t>
                </a:r>
                <a:r>
                  <a:rPr lang="it-IT" dirty="0"/>
                  <a:t> (ovvero, dato 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trasporta un autovettore (una colonna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it-IT" dirty="0"/>
                  <a:t>) in un vettore della base canonica, che viene poi moltiplicato per l'</a:t>
                </a:r>
                <a:r>
                  <a:rPr lang="it-IT" dirty="0" err="1"/>
                  <a:t>autovalore</a:t>
                </a:r>
                <a:r>
                  <a:rPr lang="it-IT" dirty="0"/>
                  <a:t> e quindi "ritrasformato" nel vettore originario).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E79EB6-0FC8-8F46-B114-D4ABF2938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491" y="1222744"/>
                <a:ext cx="8492835" cy="5270129"/>
              </a:xfrm>
              <a:blipFill>
                <a:blip r:embed="rId2"/>
                <a:stretch>
                  <a:fillRect l="-1194" t="-2651" r="-16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73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BED6D-E1F2-4249-9C17-663F51C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Autovalori e </a:t>
            </a:r>
            <a:r>
              <a:rPr lang="it-IT" dirty="0" err="1"/>
              <a:t>autovettori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E79EB6-0FC8-8F46-B114-D4ABF2938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/>
                  <a:t>Le matrici simmetriche hanno autovalori reali (possono averli anche quelle non simmetriche, ma in genere sono complessi). </a:t>
                </a:r>
              </a:p>
              <a:p>
                <a:r>
                  <a:rPr lang="it-IT" dirty="0"/>
                  <a:t>Inoltre per le matrici simmetriche la matrice del cambio di base è unitaria, ovvero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quindi, 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è simmetrica (e senza autovalori nulli)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è diagonale e reale.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4E79EB6-0FC8-8F46-B114-D4ABF2938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928" r="-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0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4EF1E-F7A7-4F45-B2C6-514D46E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inversi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/>
                  <a:t>L'operatore identità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it-IT" dirty="0"/>
                  <a:t> è tale che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dirty="0"/>
                  <a:t> e corrisponde alla matrice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L'operatore opposto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(se esiste) è tale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ed è utile (in forma matriciale) per esempio per risolvere sistemi lineari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186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4EF1E-F7A7-4F45-B2C6-514D46E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inversi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Gli </a:t>
                </a:r>
                <a:r>
                  <a:rPr lang="it-IT" dirty="0" err="1"/>
                  <a:t>autovettori</a:t>
                </a:r>
                <a:r>
                  <a:rPr lang="it-IT" dirty="0"/>
                  <a:t> della matrice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e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coincidono e gli autovalori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sono gli inversi di quella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(ovviamente devono essere tutti diversi da zero sennò la matrice non è invertibile):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r>
                  <a:rPr lang="it-IT" dirty="0"/>
                  <a:t>Dimostriamo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Dato 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𝕀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abbiamo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𝕀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51" r="-1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9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37502-A448-1D4A-B1D7-994972AC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Serie di potenze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dirty="0"/>
                  <a:t>Sorge spesso il problema di approssimare localmente il comportamento di una funzione generica con qualcosa di più semplice, in particolare con un polinomio che è facilmente derivabile e integrabile: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b="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b="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  <a:blipFill>
                <a:blip r:embed="rId3"/>
                <a:stretch>
                  <a:fillRect l="-11736" t="-1928" b="-214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79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4EF1E-F7A7-4F45-B2C6-514D46E2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Operatori inversi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54" y="1222745"/>
                <a:ext cx="8196696" cy="52701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Per alcuni operatori la matrice inversa è semplice da trovare, per esempio per contrazioni, dilatazioni, rotazioni, riflessioni basta trovare la matrice dell'operazione opposta.</a:t>
                </a:r>
              </a:p>
              <a:p>
                <a:r>
                  <a:rPr lang="it-IT" dirty="0"/>
                  <a:t>La formula generale per calcolare la matrice inversa è un po' involuta, vedere su </a:t>
                </a:r>
                <a:r>
                  <a:rPr lang="it-IT" dirty="0" err="1"/>
                  <a:t>youmath.it</a:t>
                </a:r>
                <a:r>
                  <a:rPr lang="it-IT" dirty="0"/>
                  <a:t> o </a:t>
                </a:r>
                <a:r>
                  <a:rPr lang="it-IT" dirty="0" err="1"/>
                  <a:t>wikipedia</a:t>
                </a:r>
                <a:r>
                  <a:rPr lang="it-IT" dirty="0"/>
                  <a:t>.</a:t>
                </a:r>
              </a:p>
              <a:p>
                <a:r>
                  <a:rPr lang="it-IT" dirty="0"/>
                  <a:t>Per le matrici simmetriche si può anche usare la forma diagonale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da cui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it-IT" b="0" dirty="0"/>
              </a:p>
              <a:p>
                <a:r>
                  <a:rPr lang="it-IT" dirty="0"/>
                  <a:t>dove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è diagonale e formato dagli inversi degli autovalori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B0AB060-9194-CE46-A052-600E3422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54" y="1222745"/>
                <a:ext cx="8196696" cy="5270129"/>
              </a:xfrm>
              <a:blipFill>
                <a:blip r:embed="rId2"/>
                <a:stretch>
                  <a:fillRect l="-1236" t="-2651" r="-1391" b="-2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25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D2D27-91DB-1646-B0C7-1581646A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Determinante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219" y="1222744"/>
                <a:ext cx="8451272" cy="52701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Vedendo una matrice come una serie di vettori, il determinante è il volume del'=</a:t>
                </a:r>
                <a:r>
                  <a:rPr lang="it-IT" dirty="0" err="1"/>
                  <a:t>iper</a:t>
                </a:r>
                <a:r>
                  <a:rPr lang="it-IT" dirty="0"/>
                  <a:t>-parallelepipedo formato da questi vettori (volume in 3D, superficie in 2D).</a:t>
                </a:r>
              </a:p>
              <a:p>
                <a:r>
                  <a:rPr lang="it-IT" dirty="0"/>
                  <a:t>In 2D il determinante è il prodotto vettoriale tra i due vettori (considerati come vettori 3D), in 3D è il prodotto misto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(il </a:t>
                </a:r>
                <a:br>
                  <a:rPr lang="it-IT" dirty="0"/>
                </a:br>
                <a:r>
                  <a:rPr lang="it-IT" dirty="0"/>
                  <a:t>prodotto vettoriale dà un </a:t>
                </a:r>
                <a:br>
                  <a:rPr lang="it-IT" dirty="0"/>
                </a:br>
                <a:r>
                  <a:rPr lang="it-IT" dirty="0"/>
                  <a:t>vettore perpendicolare al </a:t>
                </a:r>
                <a:br>
                  <a:rPr lang="it-IT" dirty="0"/>
                </a:br>
                <a:r>
                  <a:rPr lang="it-IT" dirty="0"/>
                  <a:t>piano contenente i due </a:t>
                </a:r>
                <a:br>
                  <a:rPr lang="it-IT" dirty="0"/>
                </a:br>
                <a:r>
                  <a:rPr lang="it-IT" dirty="0"/>
                  <a:t>originali e di modulo pari </a:t>
                </a:r>
                <a:br>
                  <a:rPr lang="it-IT" dirty="0"/>
                </a:br>
                <a:r>
                  <a:rPr lang="it-IT" dirty="0"/>
                  <a:t>all'area del parallelogrammo, </a:t>
                </a:r>
                <a:br>
                  <a:rPr lang="it-IT" dirty="0"/>
                </a:br>
                <a:r>
                  <a:rPr lang="it-IT" dirty="0"/>
                  <a:t>il prodotto scalare finale dà </a:t>
                </a:r>
                <a:br>
                  <a:rPr lang="it-IT" dirty="0"/>
                </a:br>
                <a:r>
                  <a:rPr lang="it-IT" dirty="0"/>
                  <a:t>il volume).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219" y="1222744"/>
                <a:ext cx="8451272" cy="5270130"/>
              </a:xfrm>
              <a:blipFill>
                <a:blip r:embed="rId2"/>
                <a:stretch>
                  <a:fillRect l="-1349" t="-28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6C2667D-17BC-8D49-929B-43D2FD29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62" y="3677700"/>
            <a:ext cx="3545019" cy="26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D2D27-91DB-1646-B0C7-1581646A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Determinante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B467A-1893-DE4E-ACDC-2106BD07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222744"/>
            <a:ext cx="8451272" cy="5270130"/>
          </a:xfrm>
        </p:spPr>
        <p:txBody>
          <a:bodyPr>
            <a:normAutofit/>
          </a:bodyPr>
          <a:lstStyle/>
          <a:p>
            <a:r>
              <a:rPr lang="it-IT" dirty="0"/>
              <a:t>Chiaramente se due vettori di un prodotto vettoriale/misto sono paralleli il risultato è zero (e anche se un vettore è nullo). Quindi se in una matrice due colonne sono proporzionali o c'è anche solo una colonna nulla il determinante vale zero. </a:t>
            </a:r>
          </a:p>
          <a:p>
            <a:r>
              <a:rPr lang="it-IT" dirty="0"/>
              <a:t>Dato che il determinante della trasposta è uguale al determinante della matrice originale (vuol dire semplicemente prendere vettori riga invece di vettori colonna), lo stesso vale se due righe sono proporzionali o nulle. </a:t>
            </a:r>
          </a:p>
        </p:txBody>
      </p:sp>
    </p:spTree>
    <p:extLst>
      <p:ext uri="{BB962C8B-B14F-4D97-AF65-F5344CB8AC3E}">
        <p14:creationId xmlns:p14="http://schemas.microsoft.com/office/powerpoint/2010/main" val="311919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D2D27-91DB-1646-B0C7-1581646A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Determinante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41" y="1222744"/>
                <a:ext cx="8130886" cy="52701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Risulta chiaro da questa interpretazione geometrica che il determinante non cambia se si cambia la base di riferimento, quindi il determinante è uguale al prodotto degli autovalori (nella base in cui una matrice è diagonale). </a:t>
                </a:r>
              </a:p>
              <a:p>
                <a:r>
                  <a:rPr lang="it-IT" dirty="0"/>
                  <a:t>Quindi una matrice ha autovalori non nulli (e quindi è invertibile) se il suo determinante è diverso da zero. </a:t>
                </a:r>
              </a:p>
              <a:p>
                <a:r>
                  <a:rPr lang="it-IT" dirty="0"/>
                  <a:t>Il calcolo del determinante (se non si vuole passare dagli autovalori) si può trovare su </a:t>
                </a:r>
                <a:r>
                  <a:rPr lang="it-IT" dirty="0" err="1"/>
                  <a:t>wikipedia</a:t>
                </a:r>
                <a:r>
                  <a:rPr lang="it-IT" dirty="0"/>
                  <a:t> (o fare il prodotto misto/vettoriale). </a:t>
                </a:r>
              </a:p>
              <a:p>
                <a:r>
                  <a:rPr lang="it-IT" dirty="0"/>
                  <a:t>Per una matrice 2x2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i="0" dirty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it-I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41" y="1222744"/>
                <a:ext cx="8130886" cy="5270129"/>
              </a:xfrm>
              <a:blipFill>
                <a:blip r:embed="rId2"/>
                <a:stretch>
                  <a:fillRect l="-1402" t="-2892" r="-12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9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D2D27-91DB-1646-B0C7-1581646A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Determinante e autovalori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41" y="1222744"/>
                <a:ext cx="8028709" cy="527012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/>
                  <a:t>Il determinante serve anche per il calcolo degli autovalori, infatti la relazione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𝕀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si può interpretare pensando che la matrice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</m:d>
                  </m:oMath>
                </a14:m>
                <a:r>
                  <a:rPr lang="it-IT" dirty="0"/>
                  <a:t> sia formata da tre vettori riga tutti perpendicolari a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it-IT" dirty="0"/>
                  <a:t>, quindi questi vettori non possono essere linearmente indipendenti e perciò 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</m:e>
                          </m:d>
                        </m:e>
                      </m:func>
                      <m:r>
                        <a:rPr lang="it-I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il che ci dà un mezzo per calcolare 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t-IT" dirty="0"/>
                  <a:t>, che sono le radici di questo polinomio (detto polinomio caratteristico. Per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abbiamo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i="1" dirty="0"/>
              </a:p>
              <a:p>
                <a:r>
                  <a:rPr lang="it-IT" dirty="0"/>
                  <a:t>dove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it-IT" i="1" dirty="0"/>
                  <a:t> </a:t>
                </a:r>
                <a:r>
                  <a:rPr lang="it-IT" dirty="0"/>
                  <a:t>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func>
                  </m:oMath>
                </a14:m>
                <a:r>
                  <a:rPr lang="it-IT" dirty="0"/>
                  <a:t> </a:t>
                </a:r>
                <a:r>
                  <a:rPr lang="it-IT" i="1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± 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it-IT" i="1" dirty="0"/>
              </a:p>
              <a:p>
                <a:r>
                  <a:rPr lang="it-IT" dirty="0"/>
                  <a:t>Gli </a:t>
                </a:r>
                <a:r>
                  <a:rPr lang="it-IT" dirty="0" err="1"/>
                  <a:t>autovettori</a:t>
                </a:r>
                <a:r>
                  <a:rPr lang="it-IT" dirty="0"/>
                  <a:t> si trovano poi risolvendo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𝕀</m:t>
                        </m:r>
                      </m:e>
                    </m:d>
                    <m:r>
                      <a:rPr lang="it-IT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it-IT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/>
                  <a:t>.</a:t>
                </a:r>
              </a:p>
              <a:p>
                <a:endParaRPr lang="it-IT" i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FB467A-1893-DE4E-ACDC-2106BD07A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41" y="1222744"/>
                <a:ext cx="8028709" cy="5270129"/>
              </a:xfrm>
              <a:blipFill>
                <a:blip r:embed="rId2"/>
                <a:stretch>
                  <a:fillRect l="-789" t="-2651" r="-315" b="-9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7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608A9-9943-EB48-A536-7C01A677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Funzioni di più variabili (2..)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37C67C-891E-654E-AA5A-11483581C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Partiamo con un esempio. L'elevazione di un terreno, si può considerare come una funzione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dove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 fissa una curva di livello.</a:t>
                </a:r>
              </a:p>
              <a:p>
                <a:r>
                  <a:rPr lang="it-IT" dirty="0"/>
                  <a:t>Dove stanno i massimi e </a:t>
                </a:r>
                <a:br>
                  <a:rPr lang="it-IT" dirty="0"/>
                </a:br>
                <a:r>
                  <a:rPr lang="it-IT" dirty="0"/>
                  <a:t>i minimi? Le selle? Come</a:t>
                </a:r>
                <a:br>
                  <a:rPr lang="it-IT" dirty="0"/>
                </a:br>
                <a:r>
                  <a:rPr lang="it-IT" dirty="0"/>
                  <a:t>ottengo la direzione di </a:t>
                </a:r>
                <a:br>
                  <a:rPr lang="it-IT" dirty="0"/>
                </a:br>
                <a:r>
                  <a:rPr lang="it-IT" dirty="0"/>
                  <a:t>massima pendenza? </a:t>
                </a:r>
              </a:p>
              <a:p>
                <a:r>
                  <a:rPr lang="it-IT" dirty="0"/>
                  <a:t>E se voglio trovare il punto</a:t>
                </a:r>
                <a:br>
                  <a:rPr lang="it-IT" dirty="0"/>
                </a:br>
                <a:r>
                  <a:rPr lang="it-IT" dirty="0"/>
                  <a:t>di massima altezza di una </a:t>
                </a:r>
                <a:br>
                  <a:rPr lang="it-IT" dirty="0"/>
                </a:br>
                <a:r>
                  <a:rPr lang="it-IT" dirty="0"/>
                  <a:t>strada?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37C67C-891E-654E-AA5A-11483581C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28AA57BE-6249-2546-9CE2-1F9B6F64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37" y="3233994"/>
            <a:ext cx="35976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0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EAD91BA-2577-C049-8768-7B20A07B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803" y="2545090"/>
            <a:ext cx="3500582" cy="26254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7B3285-91ED-C54C-B0BA-55D683C03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90"/>
          <a:stretch/>
        </p:blipFill>
        <p:spPr>
          <a:xfrm>
            <a:off x="5357635" y="609276"/>
            <a:ext cx="3157716" cy="21577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B608A9-9943-EB48-A536-7C01A677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Funzioni di più variabili (2..)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37C67C-891E-654E-AA5A-11483581C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942" y="1222744"/>
                <a:ext cx="4787968" cy="527013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Cominciamo a definire le derivate parziali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ovvero come una derivata normale, rispetto a una variabile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it-IT" i="1" dirty="0"/>
              </a:p>
              <a:p>
                <a:r>
                  <a:rPr lang="it-IT" dirty="0"/>
                  <a:t>Questo ci dà la "pendenza" della funzione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dirty="0"/>
                  <a:t> rispetto a un "taglio" orizzontale, a un livello dato da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137C67C-891E-654E-AA5A-11483581C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2" y="1222744"/>
                <a:ext cx="4787968" cy="5270130"/>
              </a:xfrm>
              <a:blipFill>
                <a:blip r:embed="rId4"/>
                <a:stretch>
                  <a:fillRect l="-2116" t="-2651" r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E4150674-6F04-BA43-A239-F5AA12D95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09" y="4916289"/>
            <a:ext cx="2588948" cy="194171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EF7A1117-0844-4F4D-9E4F-6D3E2687CA67}"/>
              </a:ext>
            </a:extLst>
          </p:cNvPr>
          <p:cNvSpPr/>
          <p:nvPr/>
        </p:nvSpPr>
        <p:spPr>
          <a:xfrm>
            <a:off x="5387008" y="4929809"/>
            <a:ext cx="93594" cy="182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2111189-9E64-EA45-894A-1290D60F00F4}"/>
              </a:ext>
            </a:extLst>
          </p:cNvPr>
          <p:cNvCxnSpPr>
            <a:cxnSpLocks/>
          </p:cNvCxnSpPr>
          <p:nvPr/>
        </p:nvCxnSpPr>
        <p:spPr>
          <a:xfrm>
            <a:off x="6964017" y="3207026"/>
            <a:ext cx="1775792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D4705E3-EFF8-7446-B738-6992B45862C6}"/>
              </a:ext>
            </a:extLst>
          </p:cNvPr>
          <p:cNvCxnSpPr>
            <a:cxnSpLocks/>
          </p:cNvCxnSpPr>
          <p:nvPr/>
        </p:nvCxnSpPr>
        <p:spPr>
          <a:xfrm>
            <a:off x="6964017" y="3498574"/>
            <a:ext cx="1775792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E3BB034A-A59D-774F-97E3-594B73F564A0}"/>
              </a:ext>
            </a:extLst>
          </p:cNvPr>
          <p:cNvCxnSpPr>
            <a:cxnSpLocks/>
          </p:cNvCxnSpPr>
          <p:nvPr/>
        </p:nvCxnSpPr>
        <p:spPr>
          <a:xfrm>
            <a:off x="6964017" y="3790122"/>
            <a:ext cx="1775792" cy="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7131100-ED16-414F-AB7B-282743A3221B}"/>
              </a:ext>
            </a:extLst>
          </p:cNvPr>
          <p:cNvCxnSpPr>
            <a:cxnSpLocks/>
          </p:cNvCxnSpPr>
          <p:nvPr/>
        </p:nvCxnSpPr>
        <p:spPr>
          <a:xfrm>
            <a:off x="6964017" y="4081670"/>
            <a:ext cx="1775792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D146CD4F-081D-3940-96EC-A62F906DA634}"/>
              </a:ext>
            </a:extLst>
          </p:cNvPr>
          <p:cNvCxnSpPr>
            <a:cxnSpLocks/>
          </p:cNvCxnSpPr>
          <p:nvPr/>
        </p:nvCxnSpPr>
        <p:spPr>
          <a:xfrm>
            <a:off x="6964017" y="4373218"/>
            <a:ext cx="177579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24">
            <a:extLst>
              <a:ext uri="{FF2B5EF4-FFF2-40B4-BE49-F238E27FC236}">
                <a16:creationId xmlns:a16="http://schemas.microsoft.com/office/drawing/2014/main" id="{E455653C-0E7D-6D4B-800C-FD71694C56BC}"/>
              </a:ext>
            </a:extLst>
          </p:cNvPr>
          <p:cNvSpPr/>
          <p:nvPr/>
        </p:nvSpPr>
        <p:spPr>
          <a:xfrm>
            <a:off x="5632272" y="3201906"/>
            <a:ext cx="1301203" cy="1987826"/>
          </a:xfrm>
          <a:custGeom>
            <a:avLst/>
            <a:gdLst>
              <a:gd name="connsiteX0" fmla="*/ 1226833 w 1226833"/>
              <a:gd name="connsiteY0" fmla="*/ 0 h 1987826"/>
              <a:gd name="connsiteX1" fmla="*/ 179912 w 1226833"/>
              <a:gd name="connsiteY1" fmla="*/ 655983 h 1987826"/>
              <a:gd name="connsiteX2" fmla="*/ 1007 w 1226833"/>
              <a:gd name="connsiteY2" fmla="*/ 1987826 h 1987826"/>
              <a:gd name="connsiteX3" fmla="*/ 1007 w 122683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03" h="1987826">
                <a:moveTo>
                  <a:pt x="1301203" y="0"/>
                </a:moveTo>
                <a:cubicBezTo>
                  <a:pt x="833511" y="23191"/>
                  <a:pt x="397847" y="324679"/>
                  <a:pt x="181395" y="655983"/>
                </a:cubicBezTo>
                <a:cubicBezTo>
                  <a:pt x="-35057" y="987287"/>
                  <a:pt x="2490" y="1987826"/>
                  <a:pt x="2490" y="1987826"/>
                </a:cubicBezTo>
                <a:lnTo>
                  <a:pt x="2490" y="1987826"/>
                </a:lnTo>
              </a:path>
            </a:pathLst>
          </a:custGeom>
          <a:noFill/>
          <a:ln>
            <a:solidFill>
              <a:srgbClr val="7030A0"/>
            </a:solidFill>
            <a:prstDash val="sys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>
            <a:extLst>
              <a:ext uri="{FF2B5EF4-FFF2-40B4-BE49-F238E27FC236}">
                <a16:creationId xmlns:a16="http://schemas.microsoft.com/office/drawing/2014/main" id="{E27EF628-86FC-084E-9BB8-538CA687527A}"/>
              </a:ext>
            </a:extLst>
          </p:cNvPr>
          <p:cNvSpPr/>
          <p:nvPr/>
        </p:nvSpPr>
        <p:spPr>
          <a:xfrm>
            <a:off x="5783942" y="3498574"/>
            <a:ext cx="1301203" cy="1987826"/>
          </a:xfrm>
          <a:custGeom>
            <a:avLst/>
            <a:gdLst>
              <a:gd name="connsiteX0" fmla="*/ 1226833 w 1226833"/>
              <a:gd name="connsiteY0" fmla="*/ 0 h 1987826"/>
              <a:gd name="connsiteX1" fmla="*/ 179912 w 1226833"/>
              <a:gd name="connsiteY1" fmla="*/ 655983 h 1987826"/>
              <a:gd name="connsiteX2" fmla="*/ 1007 w 1226833"/>
              <a:gd name="connsiteY2" fmla="*/ 1987826 h 1987826"/>
              <a:gd name="connsiteX3" fmla="*/ 1007 w 122683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03" h="1987826">
                <a:moveTo>
                  <a:pt x="1301203" y="0"/>
                </a:moveTo>
                <a:cubicBezTo>
                  <a:pt x="833511" y="23191"/>
                  <a:pt x="397847" y="324679"/>
                  <a:pt x="181395" y="655983"/>
                </a:cubicBezTo>
                <a:cubicBezTo>
                  <a:pt x="-35057" y="987287"/>
                  <a:pt x="2490" y="1987826"/>
                  <a:pt x="2490" y="1987826"/>
                </a:cubicBezTo>
                <a:lnTo>
                  <a:pt x="2490" y="1987826"/>
                </a:lnTo>
              </a:path>
            </a:pathLst>
          </a:custGeom>
          <a:noFill/>
          <a:ln>
            <a:solidFill>
              <a:srgbClr val="00B050"/>
            </a:solidFill>
            <a:prstDash val="sys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>
            <a:extLst>
              <a:ext uri="{FF2B5EF4-FFF2-40B4-BE49-F238E27FC236}">
                <a16:creationId xmlns:a16="http://schemas.microsoft.com/office/drawing/2014/main" id="{1A36B385-F337-6D41-8679-CCA8BB1EB504}"/>
              </a:ext>
            </a:extLst>
          </p:cNvPr>
          <p:cNvSpPr/>
          <p:nvPr/>
        </p:nvSpPr>
        <p:spPr>
          <a:xfrm>
            <a:off x="5935612" y="3795242"/>
            <a:ext cx="1301203" cy="1987826"/>
          </a:xfrm>
          <a:custGeom>
            <a:avLst/>
            <a:gdLst>
              <a:gd name="connsiteX0" fmla="*/ 1226833 w 1226833"/>
              <a:gd name="connsiteY0" fmla="*/ 0 h 1987826"/>
              <a:gd name="connsiteX1" fmla="*/ 179912 w 1226833"/>
              <a:gd name="connsiteY1" fmla="*/ 655983 h 1987826"/>
              <a:gd name="connsiteX2" fmla="*/ 1007 w 1226833"/>
              <a:gd name="connsiteY2" fmla="*/ 1987826 h 1987826"/>
              <a:gd name="connsiteX3" fmla="*/ 1007 w 122683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03" h="1987826">
                <a:moveTo>
                  <a:pt x="1301203" y="0"/>
                </a:moveTo>
                <a:cubicBezTo>
                  <a:pt x="833511" y="23191"/>
                  <a:pt x="397847" y="324679"/>
                  <a:pt x="181395" y="655983"/>
                </a:cubicBezTo>
                <a:cubicBezTo>
                  <a:pt x="-35057" y="987287"/>
                  <a:pt x="2490" y="1987826"/>
                  <a:pt x="2490" y="1987826"/>
                </a:cubicBezTo>
                <a:lnTo>
                  <a:pt x="2490" y="1987826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 27">
            <a:extLst>
              <a:ext uri="{FF2B5EF4-FFF2-40B4-BE49-F238E27FC236}">
                <a16:creationId xmlns:a16="http://schemas.microsoft.com/office/drawing/2014/main" id="{A7572EDA-EC97-4248-AA50-326562968EA3}"/>
              </a:ext>
            </a:extLst>
          </p:cNvPr>
          <p:cNvSpPr/>
          <p:nvPr/>
        </p:nvSpPr>
        <p:spPr>
          <a:xfrm>
            <a:off x="6087282" y="4091910"/>
            <a:ext cx="1301203" cy="1987826"/>
          </a:xfrm>
          <a:custGeom>
            <a:avLst/>
            <a:gdLst>
              <a:gd name="connsiteX0" fmla="*/ 1226833 w 1226833"/>
              <a:gd name="connsiteY0" fmla="*/ 0 h 1987826"/>
              <a:gd name="connsiteX1" fmla="*/ 179912 w 1226833"/>
              <a:gd name="connsiteY1" fmla="*/ 655983 h 1987826"/>
              <a:gd name="connsiteX2" fmla="*/ 1007 w 1226833"/>
              <a:gd name="connsiteY2" fmla="*/ 1987826 h 1987826"/>
              <a:gd name="connsiteX3" fmla="*/ 1007 w 122683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03" h="1987826">
                <a:moveTo>
                  <a:pt x="1301203" y="0"/>
                </a:moveTo>
                <a:cubicBezTo>
                  <a:pt x="833511" y="23191"/>
                  <a:pt x="397847" y="324679"/>
                  <a:pt x="181395" y="655983"/>
                </a:cubicBezTo>
                <a:cubicBezTo>
                  <a:pt x="-35057" y="987287"/>
                  <a:pt x="2490" y="1987826"/>
                  <a:pt x="2490" y="1987826"/>
                </a:cubicBezTo>
                <a:lnTo>
                  <a:pt x="2490" y="1987826"/>
                </a:lnTo>
              </a:path>
            </a:pathLst>
          </a:custGeom>
          <a:noFill/>
          <a:ln>
            <a:solidFill>
              <a:schemeClr val="accent2"/>
            </a:solidFill>
            <a:prstDash val="sys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>
            <a:extLst>
              <a:ext uri="{FF2B5EF4-FFF2-40B4-BE49-F238E27FC236}">
                <a16:creationId xmlns:a16="http://schemas.microsoft.com/office/drawing/2014/main" id="{E51AB094-20DD-8A45-BA7E-B4DCB7B3C545}"/>
              </a:ext>
            </a:extLst>
          </p:cNvPr>
          <p:cNvSpPr/>
          <p:nvPr/>
        </p:nvSpPr>
        <p:spPr>
          <a:xfrm>
            <a:off x="6238952" y="4388578"/>
            <a:ext cx="1301203" cy="1987826"/>
          </a:xfrm>
          <a:custGeom>
            <a:avLst/>
            <a:gdLst>
              <a:gd name="connsiteX0" fmla="*/ 1226833 w 1226833"/>
              <a:gd name="connsiteY0" fmla="*/ 0 h 1987826"/>
              <a:gd name="connsiteX1" fmla="*/ 179912 w 1226833"/>
              <a:gd name="connsiteY1" fmla="*/ 655983 h 1987826"/>
              <a:gd name="connsiteX2" fmla="*/ 1007 w 1226833"/>
              <a:gd name="connsiteY2" fmla="*/ 1987826 h 1987826"/>
              <a:gd name="connsiteX3" fmla="*/ 1007 w 122683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  <a:gd name="connsiteX0" fmla="*/ 1301203 w 1301203"/>
              <a:gd name="connsiteY0" fmla="*/ 0 h 1987826"/>
              <a:gd name="connsiteX1" fmla="*/ 181395 w 1301203"/>
              <a:gd name="connsiteY1" fmla="*/ 655983 h 1987826"/>
              <a:gd name="connsiteX2" fmla="*/ 2490 w 1301203"/>
              <a:gd name="connsiteY2" fmla="*/ 1987826 h 1987826"/>
              <a:gd name="connsiteX3" fmla="*/ 2490 w 1301203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203" h="1987826">
                <a:moveTo>
                  <a:pt x="1301203" y="0"/>
                </a:moveTo>
                <a:cubicBezTo>
                  <a:pt x="833511" y="23191"/>
                  <a:pt x="397847" y="324679"/>
                  <a:pt x="181395" y="655983"/>
                </a:cubicBezTo>
                <a:cubicBezTo>
                  <a:pt x="-35057" y="987287"/>
                  <a:pt x="2490" y="1987826"/>
                  <a:pt x="2490" y="1987826"/>
                </a:cubicBezTo>
                <a:lnTo>
                  <a:pt x="2490" y="1987826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ysDash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4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0B654-B74A-A643-8C5B-95FD47AB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Derivata direzionale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30DB6D-6B8A-1345-8FDA-E55BEA91AD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it-IT" dirty="0"/>
                  <a:t>Quindi, se vogliamo fare la derivata rispetto a una certa direzione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acc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it-IT" dirty="0"/>
                  <a:t> in un certo punto 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, dobbiamo calcolare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acc>
                                <m:accPr>
                                  <m:chr m:val="̂"/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acc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dirty="0"/>
              </a:p>
              <a:p>
                <a:r>
                  <a:rPr lang="it-IT" dirty="0"/>
                  <a:t>ovvero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</m:e>
                                  </m:func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∙ </m:t>
                      </m:r>
                      <m:acc>
                        <m:accPr>
                          <m:chr m:val="̂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</m:acc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30DB6D-6B8A-1345-8FDA-E55BEA91A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928" r="-1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377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0B654-B74A-A643-8C5B-95FD47AB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Derivata direzionale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30DB6D-6B8A-1345-8FDA-E55BEA91AD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22744"/>
                <a:ext cx="8176683" cy="5270129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Ovvero, si può definire un operatore "gradiente"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 ̂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così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</m:acc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</m:acc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Dato che una curva di livello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 è tale che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sia costante, su tale curva il gradiente è nullo. Viceversa la derivata direzionale è massima quando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acc>
                  </m:oMath>
                </a14:m>
                <a:r>
                  <a:rPr lang="it-IT" dirty="0"/>
                  <a:t> è parallelo al gradiente, cosa che ovviamente corrisponde alla perpendicolare a una curva di livello.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A30DB6D-6B8A-1345-8FDA-E55BEA91A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22744"/>
                <a:ext cx="8176683" cy="5270129"/>
              </a:xfrm>
              <a:blipFill>
                <a:blip r:embed="rId2"/>
                <a:stretch>
                  <a:fillRect l="-1395" t="-1928" r="-155" b="-28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2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EEA3D-473C-6C47-8BE8-78AF993E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Derivate seconde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551469-E934-344F-AE8A-6C10717D6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Come per le funzioni di una variabile, è possibile definire le derivate seconde che sono, per una funzione di 2 variabili, quattro: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Le derivate miste sono uguali, come si può verificare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Le derivate seconde danno la "curvatura" della superficie "tagliata" nelle varie direzioni.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551469-E934-344F-AE8A-6C10717D6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73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750A-D44B-8D43-97C8-BBA6E96A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Polinomi come 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B16E8D6-CDAC-2946-B217-AEF571E5D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Una cosa che può essere interessante da notare è che i polinomi sono simili a dei vettori, nel senso che i coefficienti delle varie potenze si comportano come le coordinate di un vettore: quando si sommano due polinomi si sommano i coefficienti corrispondenti, e quando si moltiplicano per una costante si agisce di nuovo sui coefficienti: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B16E8D6-CDAC-2946-B217-AEF571E5D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928" r="-20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83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EEA3D-473C-6C47-8BE8-78AF993E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Sviluppi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551469-E934-344F-AE8A-6C10717D6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222744"/>
                <a:ext cx="8752417" cy="5270129"/>
              </a:xfrm>
            </p:spPr>
            <p:txBody>
              <a:bodyPr/>
              <a:lstStyle/>
              <a:p>
                <a:r>
                  <a:rPr lang="it-IT" dirty="0"/>
                  <a:t>Anche le funzioni di più variabili possono essere sviluppate con le derivate (serie di Taylor). Indicando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dirty="0"/>
                  <a:t> ecc., abbiamo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ecc. ecc.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E551469-E934-344F-AE8A-6C10717D6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222744"/>
                <a:ext cx="8752417" cy="5270129"/>
              </a:xfrm>
              <a:blipFill>
                <a:blip r:embed="rId2"/>
                <a:stretch>
                  <a:fillRect l="-3184" t="-1928" r="-4342" b="-12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12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A2323D-153A-744D-89C3-F3977718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Massimi, minimi e selle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A44E42-E78C-A147-9EE7-3D77FD793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dirty="0"/>
                  <a:t>Ovviamente i massimi e minimi corrispondono ai punti in cui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i="1">
                        <a:latin typeface="Cambria Math" panose="02040503050406030204" pitchFamily="18" charset="0"/>
                      </a:rPr>
                      <m:t>∇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/>
                  <a:t>, ma questo corrisponde anche alle selle. </a:t>
                </a:r>
              </a:p>
              <a:p>
                <a:r>
                  <a:rPr lang="it-IT" dirty="0"/>
                  <a:t>Per discriminare, occorre guardare la matrice delle derivate seconde, o Hessiano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                                          </m:t>
                      </m:r>
                    </m:oMath>
                  </m:oMathPara>
                </a14:m>
                <a:endParaRPr lang="it-IT" dirty="0">
                  <a:latin typeface="Cambria Math" panose="02040503050406030204" pitchFamily="18" charset="0"/>
                </a:endParaRPr>
              </a:p>
              <a:p>
                <a:r>
                  <a:rPr lang="it-IT" dirty="0"/>
                  <a:t>Gli </a:t>
                </a:r>
                <a:r>
                  <a:rPr lang="it-IT" dirty="0" err="1"/>
                  <a:t>autovettori</a:t>
                </a:r>
                <a:r>
                  <a:rPr lang="it-IT" dirty="0"/>
                  <a:t> dell'Hessiano </a:t>
                </a:r>
                <a:br>
                  <a:rPr lang="it-IT" dirty="0"/>
                </a:br>
                <a:r>
                  <a:rPr lang="it-IT" dirty="0"/>
                  <a:t>determinano le direzioni di </a:t>
                </a:r>
                <a:br>
                  <a:rPr lang="it-IT" dirty="0"/>
                </a:br>
                <a:r>
                  <a:rPr lang="it-IT" dirty="0"/>
                  <a:t>massima curvatura.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A44E42-E78C-A147-9EE7-3D77FD793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2892" r="-2090" b="-4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3DCA8D24-4197-5D48-9128-99469820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446" y="3063873"/>
            <a:ext cx="35976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7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37B9C-ED0E-BE40-8EA7-78CA471D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Massimi, minimi e selle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70571FC-AB30-A647-8E26-FBD2E8F9D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66" y="1072313"/>
                <a:ext cx="8466667" cy="55852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Perché ci sia un massimo occorre che la curvatura sia negativa, ovvero che i due autovalori dell'Hessiano nel punto di massimo siano negativi. Se sono entrambi positivi è un minimo, altrimenti è una sella e se uno o entrambi sono nulli bisogna guardare agli sviluppi di ordine più elevato. </a:t>
                </a:r>
              </a:p>
              <a:p>
                <a:r>
                  <a:rPr lang="it-IT" dirty="0"/>
                  <a:t>Se vogliamo i massimi o minimi assoluti in un dominio, dobbiamo controllare oltre ai punti dove si annulla il gradiente, anche i punti sul bordo del dominio. Per esempio, se il dominio è un cerchio di raggio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/>
                  <a:t>, possiamo parametrizzare il bordo con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sostituire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dirty="0"/>
                  <a:t>, cercare il massimo su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e confrontarlo con eventuali altri massimi interni.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70571FC-AB30-A647-8E26-FBD2E8F9D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66" y="1072313"/>
                <a:ext cx="8466667" cy="5585243"/>
              </a:xfrm>
              <a:blipFill>
                <a:blip r:embed="rId2"/>
                <a:stretch>
                  <a:fillRect l="-1499" t="-2500" r="-10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81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96F5F-F3CF-044B-AA88-ED200F44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Massimi e minimi vincolati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983BBF-EC68-0F4B-87B2-C57F3CA95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778" y="1222744"/>
                <a:ext cx="8389845" cy="5270129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Ma si può usare anche un altro metodo. Prendiamo una curva (che può essere il bordo)</a:t>
                </a:r>
                <a:endParaRPr lang="it-IT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i="1" dirty="0"/>
              </a:p>
              <a:p>
                <a:r>
                  <a:rPr lang="it-IT" dirty="0"/>
                  <a:t>e cerchiamo il massimo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/>
                  <a:t> su tale curva.</a:t>
                </a:r>
                <a:endParaRPr lang="it-IT" i="1" dirty="0"/>
              </a:p>
              <a:p>
                <a:r>
                  <a:rPr lang="it-IT" dirty="0"/>
                  <a:t>Il massimo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i="1" dirty="0"/>
                  <a:t> </a:t>
                </a:r>
                <a:r>
                  <a:rPr lang="it-IT" dirty="0"/>
                  <a:t>su tale curva </a:t>
                </a:r>
                <a:br>
                  <a:rPr lang="it-IT" dirty="0"/>
                </a:br>
                <a:r>
                  <a:rPr lang="it-IT" dirty="0"/>
                  <a:t>corrisponde al punto in cui </a:t>
                </a:r>
                <a:br>
                  <a:rPr lang="it-IT" dirty="0"/>
                </a:br>
                <a:r>
                  <a:rPr lang="it-IT" dirty="0"/>
                  <a:t>la curva è tangente a una curva </a:t>
                </a:r>
                <a:br>
                  <a:rPr lang="it-IT" dirty="0"/>
                </a:br>
                <a:r>
                  <a:rPr lang="it-IT" dirty="0"/>
                  <a:t>di livello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dirty="0"/>
                  <a:t>.</a:t>
                </a:r>
              </a:p>
              <a:p>
                <a:r>
                  <a:rPr lang="it-IT" dirty="0"/>
                  <a:t>Consideriamo la curva come  </a:t>
                </a:r>
                <a:br>
                  <a:rPr lang="it-IT" dirty="0"/>
                </a:br>
                <a:r>
                  <a:rPr lang="it-IT" dirty="0"/>
                  <a:t>una linea di livello della funzione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983BBF-EC68-0F4B-87B2-C57F3CA95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778" y="1222744"/>
                <a:ext cx="8389845" cy="5270129"/>
              </a:xfrm>
              <a:blipFill>
                <a:blip r:embed="rId2"/>
                <a:stretch>
                  <a:fillRect l="-1511" t="-1928" b="-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A1C7AB93-3FDF-8B4E-A74B-12A3B0F722C8}"/>
              </a:ext>
            </a:extLst>
          </p:cNvPr>
          <p:cNvGrpSpPr/>
          <p:nvPr/>
        </p:nvGrpSpPr>
        <p:grpSpPr>
          <a:xfrm>
            <a:off x="5740064" y="3300520"/>
            <a:ext cx="3242572" cy="3192353"/>
            <a:chOff x="4571999" y="3406800"/>
            <a:chExt cx="3597640" cy="347337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6B5F80A-AA5C-6E49-8BDC-BBD6CDF8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9" y="3429000"/>
              <a:ext cx="3597640" cy="3429000"/>
            </a:xfrm>
            <a:prstGeom prst="rect">
              <a:avLst/>
            </a:prstGeom>
          </p:spPr>
        </p:pic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DAE9E10C-57CF-6345-B5F9-B9CE623D70FE}"/>
                </a:ext>
              </a:extLst>
            </p:cNvPr>
            <p:cNvSpPr/>
            <p:nvPr/>
          </p:nvSpPr>
          <p:spPr>
            <a:xfrm>
              <a:off x="5094663" y="3406800"/>
              <a:ext cx="1077102" cy="3473378"/>
            </a:xfrm>
            <a:custGeom>
              <a:avLst/>
              <a:gdLst>
                <a:gd name="connsiteX0" fmla="*/ 25977 w 1077102"/>
                <a:gd name="connsiteY0" fmla="*/ 3438137 h 3473378"/>
                <a:gd name="connsiteX1" fmla="*/ 25977 w 1077102"/>
                <a:gd name="connsiteY1" fmla="*/ 3385886 h 3473378"/>
                <a:gd name="connsiteX2" fmla="*/ 295943 w 1077102"/>
                <a:gd name="connsiteY2" fmla="*/ 2680491 h 3473378"/>
                <a:gd name="connsiteX3" fmla="*/ 339486 w 1077102"/>
                <a:gd name="connsiteY3" fmla="*/ 1922846 h 3473378"/>
                <a:gd name="connsiteX4" fmla="*/ 278526 w 1077102"/>
                <a:gd name="connsiteY4" fmla="*/ 1278411 h 3473378"/>
                <a:gd name="connsiteX5" fmla="*/ 409154 w 1077102"/>
                <a:gd name="connsiteY5" fmla="*/ 512057 h 3473378"/>
                <a:gd name="connsiteX6" fmla="*/ 1010046 w 1077102"/>
                <a:gd name="connsiteY6" fmla="*/ 50503 h 3473378"/>
                <a:gd name="connsiteX7" fmla="*/ 1036171 w 1077102"/>
                <a:gd name="connsiteY7" fmla="*/ 33086 h 34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102" h="3473378">
                  <a:moveTo>
                    <a:pt x="25977" y="3438137"/>
                  </a:moveTo>
                  <a:cubicBezTo>
                    <a:pt x="3480" y="3475148"/>
                    <a:pt x="-19017" y="3512160"/>
                    <a:pt x="25977" y="3385886"/>
                  </a:cubicBezTo>
                  <a:cubicBezTo>
                    <a:pt x="70971" y="3259612"/>
                    <a:pt x="243692" y="2924331"/>
                    <a:pt x="295943" y="2680491"/>
                  </a:cubicBezTo>
                  <a:cubicBezTo>
                    <a:pt x="348194" y="2436651"/>
                    <a:pt x="342389" y="2156526"/>
                    <a:pt x="339486" y="1922846"/>
                  </a:cubicBezTo>
                  <a:cubicBezTo>
                    <a:pt x="336583" y="1689166"/>
                    <a:pt x="266915" y="1513542"/>
                    <a:pt x="278526" y="1278411"/>
                  </a:cubicBezTo>
                  <a:cubicBezTo>
                    <a:pt x="290137" y="1043279"/>
                    <a:pt x="287234" y="716708"/>
                    <a:pt x="409154" y="512057"/>
                  </a:cubicBezTo>
                  <a:cubicBezTo>
                    <a:pt x="531074" y="307406"/>
                    <a:pt x="1010046" y="50503"/>
                    <a:pt x="1010046" y="50503"/>
                  </a:cubicBezTo>
                  <a:cubicBezTo>
                    <a:pt x="1114549" y="-29326"/>
                    <a:pt x="1075360" y="1880"/>
                    <a:pt x="1036171" y="33086"/>
                  </a:cubicBezTo>
                </a:path>
              </a:pathLst>
            </a:cu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16481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F96F5F-F3CF-044B-AA88-ED200F44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Massimi e minimi vincolati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983BBF-EC68-0F4B-87B2-C57F3CA95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779" y="1222744"/>
                <a:ext cx="7886700" cy="5270129"/>
              </a:xfrm>
            </p:spPr>
            <p:txBody>
              <a:bodyPr>
                <a:normAutofit/>
              </a:bodyPr>
              <a:lstStyle/>
              <a:p>
                <a:r>
                  <a:rPr lang="it-IT" dirty="0"/>
                  <a:t>Dato che il gradiente è perpendicolare alle curve di livello, la condizione di tangenza equivale a dire che il gradiente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it-IT" dirty="0"/>
                  <a:t> dev'essere proporzionale al gradiente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it-IT" dirty="0"/>
                  <a:t>, ovvero che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1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0" dirty="0"/>
              </a:p>
              <a:p>
                <a:r>
                  <a:rPr lang="it-IT"/>
                  <a:t>e quindi</a:t>
                </a:r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Risolvendo tale equazione si trova la condizione di tangenza, e poi sostituendo il valore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/>
                  <a:t> (che è scomparso derivando) si fissa il valore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it-IT" dirty="0"/>
                  <a:t>Questo metodo si chiama dei moltiplicatori di Lagrange. 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E983BBF-EC68-0F4B-87B2-C57F3CA95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779" y="1222744"/>
                <a:ext cx="7886700" cy="5270129"/>
              </a:xfrm>
              <a:blipFill>
                <a:blip r:embed="rId2"/>
                <a:stretch>
                  <a:fillRect l="-1608" t="-1928" r="-20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222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4A7EF-8EF1-6D40-AE51-091683C3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Integrale di linea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7180186-C25D-AE4B-88F3-5611E3403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dirty="0"/>
                  <a:t>Una procedura simile consente di effettuare un integrale di una funzione su una curva, per esempio appunto sul cerchio di cui sopra, ovvero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nary>
                    </m:oMath>
                  </m:oMathPara>
                </a14:m>
                <a:endParaRPr lang="it-IT" b="1" dirty="0"/>
              </a:p>
              <a:p>
                <a:r>
                  <a:rPr lang="it-IT" dirty="0"/>
                  <a:t>dove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it-IT" dirty="0"/>
                  <a:t> è una funzione vettoriale (due componenti),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it-IT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it-IT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i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it-IT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it-IT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Anche in questo casi, si parametrizza la curva in funzione di un parametro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dirty="0"/>
                  <a:t>), si sostituisce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sty m:val="p"/>
                      </m:rPr>
                      <a:rPr lang="it-IT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e si integra su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7180186-C25D-AE4B-88F3-5611E3403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4940" r="-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259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4A7EF-8EF1-6D40-AE51-091683C3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Integrale di linea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7180186-C25D-AE4B-88F3-5611E3403E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Ovviamente se le componenti di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dirty="0"/>
                  <a:t>sono le derivate parziali, ovvero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l'integrale di linea non dipende dal percorso, ma solo dalla differenza di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nei punti finale e iniziale (se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it-IT" dirty="0"/>
                  <a:t> è una altezza, sommare la pendenza lungo una curva porta alla differenza delle altezze tra arrivo e partenza):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∙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it-IT" b="1" i="1" dirty="0">
                  <a:latin typeface="Cambria Math" panose="02040503050406030204" pitchFamily="18" charset="0"/>
                </a:endParaRPr>
              </a:p>
              <a:p>
                <a:r>
                  <a:rPr lang="it-IT" dirty="0"/>
                  <a:t>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it-IT" i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</a:rPr>
                        <m:t>∙ 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b="1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7180186-C25D-AE4B-88F3-5611E3403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51" r="-1608" b="-431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139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AA24B-23C7-3F45-9961-895B7EDE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Differenziale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6C977FD-53A5-E848-A887-182AE9469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In fisica ci si imbatte spesso in differenziali del tipo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𝑋𝑑𝑥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𝑌𝑑𝑦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it-IT" b="0" dirty="0"/>
              </a:p>
              <a:p>
                <a:r>
                  <a:rPr lang="it-IT" dirty="0"/>
                  <a:t>e uno si domanda se questo è il differenziale di una funzione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Questo avrebbe ovviamente conseguenze sugli integrali di linea. </a:t>
                </a:r>
              </a:p>
              <a:p>
                <a:r>
                  <a:rPr lang="it-IT" dirty="0"/>
                  <a:t>Il controllo è facile: se è così le derivate miste devono essere uguali, ovvero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6C977FD-53A5-E848-A887-182AE9469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66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37502-A448-1D4A-B1D7-994972AC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Serie di potenze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dirty="0"/>
                  <a:t>L'idea è quella di cercare il polinomio le cui derivate coincidono con quelle della funzione data in un punto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/>
                  <a:t>, ovvero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it-IT" dirty="0"/>
              </a:p>
              <a:p>
                <a:pPr>
                  <a:spcAft>
                    <a:spcPts val="600"/>
                  </a:spcAft>
                </a:pPr>
                <a:r>
                  <a:rPr lang="it-IT" dirty="0"/>
                  <a:t>Come si può notare, la funzione coincide con il polinomio nel punto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/>
                  <a:t> e così fanno le sue derivate (fino all'ordine massimo del polinomio). I coefficienti numerici servono per eliminare le costanti che vengono facendo le derivate.</a:t>
                </a:r>
              </a:p>
              <a:p>
                <a:pPr>
                  <a:spcAft>
                    <a:spcPts val="600"/>
                  </a:spcAft>
                </a:pPr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  <a:blipFill>
                <a:blip r:embed="rId3"/>
                <a:stretch>
                  <a:fillRect l="-1608" t="-2892" r="-9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73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37502-A448-1D4A-B1D7-994972AC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Serie di potenze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it-IT" dirty="0"/>
                  <a:t>A questo punto uno può considerare la serie infinita (serie di Taylor)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Dove abbiamo indicato con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Ricordarsi che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0!=1, 1!=1, 2!=2×1=2 , 3!=3×2×1=6, </m:t>
                    </m:r>
                  </m:oMath>
                </a14:m>
                <a:r>
                  <a:rPr lang="it-IT" dirty="0"/>
                  <a:t>ecc.</a:t>
                </a:r>
              </a:p>
              <a:p>
                <a:r>
                  <a:rPr lang="it-IT" dirty="0"/>
                  <a:t>Ovviamente il tutto ha senso se la serie converge 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4E1FB57-6084-9E4B-BFED-F9E2C5C7E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22744"/>
                <a:ext cx="7886700" cy="5270129"/>
              </a:xfrm>
              <a:blipFill>
                <a:blip r:embed="rId3"/>
                <a:stretch>
                  <a:fillRect l="-1608" t="-11807" b="-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6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380D7-AD82-1242-B732-2EE7C225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Convergenza delle serie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3C9FDBB-D21B-A040-A258-7F573342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La serie è una successione di somme parziali, che converge se converge la successione. Ma purtroppo non c'è un criterio "semplice" per stabilire la convergenza.</a:t>
                </a:r>
              </a:p>
              <a:p>
                <a:r>
                  <a:rPr lang="it-IT" dirty="0"/>
                  <a:t>Ovviamente la condizione necessaria per la convergenza della serie è che i termini della serie vadano a zero, ma questo non è sufficiente, la serie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dirty="0"/>
                  <a:t> diverge. </a:t>
                </a:r>
              </a:p>
              <a:p>
                <a:r>
                  <a:rPr lang="it-IT" dirty="0"/>
                  <a:t>Per le serie a segni alterni, basta che i termini vadano a zero, dato che il resto (somma infinita meno somma parziale) della serie troncata è in valore assoluto minore del primo termine trascurato, quindi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it-IT" dirty="0"/>
                  <a:t> converge.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3C9FDBB-D21B-A040-A258-7F573342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92" t="-2651" r="-2090" b="-53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58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380D7-AD82-1242-B732-2EE7C225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Convergenza delle serie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3C9FDBB-D21B-A040-A258-7F5733420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it-IT" dirty="0"/>
                  <a:t>Se sommiamo il valore assoluto di tutti i termini e la serie converge, converge anche quella originale. Quindi un criterio "forte" è studiare la serie con tutti i termini positivi. La serie a termini positivi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converge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→∞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func>
                  </m:oMath>
                </a14:m>
                <a:r>
                  <a:rPr lang="it-IT" dirty="0"/>
                  <a:t> o 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→∞ 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func>
                  </m:oMath>
                </a14:m>
                <a:r>
                  <a:rPr lang="it-IT" dirty="0"/>
                  <a:t>.</a:t>
                </a:r>
              </a:p>
              <a:p>
                <a:r>
                  <a:rPr lang="it-IT" dirty="0"/>
                  <a:t>Le serie di Taylor (serie di potenze) possono convergere in un determinato intervallo, per esempio la serie geometrica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converge per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it-IT" dirty="0"/>
                  <a:t>.</a:t>
                </a:r>
              </a:p>
              <a:p>
                <a:r>
                  <a:rPr lang="it-IT" dirty="0"/>
                  <a:t>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3C9FDBB-D21B-A040-A258-7F5733420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92" t="-3133" b="-171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2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32C38-2CA6-5A48-8E53-E6A57E6B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Alcune serie da ricordare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132D087-F855-5740-9E6C-D07EA699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047" y="1222744"/>
                <a:ext cx="8273303" cy="52701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Le serie vengono di solito indicate a partire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/>
                  <a:t> (serie di </a:t>
                </a:r>
                <a:r>
                  <a:rPr lang="it-IT" dirty="0" err="1"/>
                  <a:t>MacLaurin</a:t>
                </a:r>
                <a:r>
                  <a:rPr lang="it-IT" dirty="0"/>
                  <a:t>), tanto poi basta fare una traslazione degli assi.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(questo perché tutte le derivate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dirty="0"/>
                  <a:t> sono uguali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it-IT" dirty="0"/>
                  <a:t> ovvero a 1 per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…=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132D087-F855-5740-9E6C-D07EA699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047" y="1222744"/>
                <a:ext cx="8273303" cy="5270129"/>
              </a:xfrm>
              <a:blipFill>
                <a:blip r:embed="rId2"/>
                <a:stretch>
                  <a:fillRect l="-1225" t="-6747" r="-613" b="-332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89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32C38-2CA6-5A48-8E53-E6A57E6B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Alcune serie da ricordare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132D087-F855-5740-9E6C-D07EA6999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5" y="1222745"/>
                <a:ext cx="8515350" cy="5270129"/>
              </a:xfrm>
            </p:spPr>
            <p:txBody>
              <a:bodyPr>
                <a:normAutofit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per</m:t>
                      </m:r>
                      <m:r>
                        <a:rPr lang="it-IT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+…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+…=</m:t>
                      </m:r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  <a:p>
                <a:r>
                  <a:rPr lang="it-IT" dirty="0"/>
                  <a:t>Queste serie sono anche molto utili per calcolare (praticamente) i limiti e avere un'idea di come una funzione va a zero o all'infinito, per esempio abbiamo subito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it-I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→∞ </m:t>
                        </m:r>
                      </m:lim>
                    </m:limLow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t-IT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∞  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A132D087-F855-5740-9E6C-D07EA6999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222745"/>
                <a:ext cx="8515350" cy="5270129"/>
              </a:xfrm>
              <a:blipFill>
                <a:blip r:embed="rId2"/>
                <a:stretch>
                  <a:fillRect l="-1490" t="-27470" b="-43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68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10377</TotalTime>
  <Words>2142</Words>
  <Application>Microsoft Macintosh PowerPoint</Application>
  <PresentationFormat>Presentazione su schermo (4:3)</PresentationFormat>
  <Paragraphs>226</Paragraphs>
  <Slides>37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Tema di Office</vt:lpstr>
      <vt:lpstr>Quanta matematica devo sapere per studiare fisica?  Franco Bagnoli</vt:lpstr>
      <vt:lpstr>Serie di potenze</vt:lpstr>
      <vt:lpstr>Polinomi come vettori</vt:lpstr>
      <vt:lpstr>Serie di potenze</vt:lpstr>
      <vt:lpstr>Serie di potenze</vt:lpstr>
      <vt:lpstr>Convergenza delle serie</vt:lpstr>
      <vt:lpstr>Convergenza delle serie</vt:lpstr>
      <vt:lpstr>Alcune serie da ricordare</vt:lpstr>
      <vt:lpstr>Alcune serie da ricordare</vt:lpstr>
      <vt:lpstr>Operatori su vettori</vt:lpstr>
      <vt:lpstr>Operatori su vettori</vt:lpstr>
      <vt:lpstr>Operatori su vettori</vt:lpstr>
      <vt:lpstr>Operatori su vettori</vt:lpstr>
      <vt:lpstr>Alcuni operatori/matrici notevoli</vt:lpstr>
      <vt:lpstr>Alcuni operatori/matrici notevoli</vt:lpstr>
      <vt:lpstr>Autovalori e autovettori</vt:lpstr>
      <vt:lpstr>Autovalori e autovettori</vt:lpstr>
      <vt:lpstr>Operatori inversi</vt:lpstr>
      <vt:lpstr>Operatori inversi</vt:lpstr>
      <vt:lpstr>Operatori inversi</vt:lpstr>
      <vt:lpstr>Determinante</vt:lpstr>
      <vt:lpstr>Determinante</vt:lpstr>
      <vt:lpstr>Determinante</vt:lpstr>
      <vt:lpstr>Determinante e autovalori</vt:lpstr>
      <vt:lpstr>Funzioni di più variabili (2..)</vt:lpstr>
      <vt:lpstr>Funzioni di più variabili (2..)</vt:lpstr>
      <vt:lpstr>Derivata direzionale</vt:lpstr>
      <vt:lpstr>Derivata direzionale</vt:lpstr>
      <vt:lpstr>Derivate seconde </vt:lpstr>
      <vt:lpstr>Sviluppi</vt:lpstr>
      <vt:lpstr>Massimi, minimi e selle</vt:lpstr>
      <vt:lpstr>Massimi, minimi e selle</vt:lpstr>
      <vt:lpstr>Massimi e minimi vincolati</vt:lpstr>
      <vt:lpstr>Massimi e minimi vincolati</vt:lpstr>
      <vt:lpstr>Integrale di linea</vt:lpstr>
      <vt:lpstr>Integrale di linea</vt:lpstr>
      <vt:lpstr>Differenziale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Quanta matematica devo sapere per studiare fisica?  Franco Bagnoli</dc:title>
  <dc:creator>Franco Bagnoli</dc:creator>
  <cp:lastModifiedBy>Franco Bagnoli</cp:lastModifiedBy>
  <cp:revision>154</cp:revision>
  <cp:lastPrinted>2019-09-07T07:56:27Z</cp:lastPrinted>
  <dcterms:created xsi:type="dcterms:W3CDTF">2019-07-13T10:26:04Z</dcterms:created>
  <dcterms:modified xsi:type="dcterms:W3CDTF">2019-09-18T09:03:42Z</dcterms:modified>
</cp:coreProperties>
</file>