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587" r:id="rId2"/>
    <p:sldId id="588" r:id="rId3"/>
    <p:sldId id="350" r:id="rId4"/>
    <p:sldId id="578" r:id="rId5"/>
    <p:sldId id="579" r:id="rId6"/>
    <p:sldId id="610" r:id="rId7"/>
    <p:sldId id="379" r:id="rId8"/>
    <p:sldId id="511" r:id="rId9"/>
    <p:sldId id="354" r:id="rId10"/>
    <p:sldId id="377" r:id="rId11"/>
    <p:sldId id="378" r:id="rId12"/>
    <p:sldId id="609" r:id="rId13"/>
    <p:sldId id="510" r:id="rId14"/>
    <p:sldId id="336" r:id="rId15"/>
    <p:sldId id="613" r:id="rId16"/>
    <p:sldId id="614" r:id="rId17"/>
    <p:sldId id="615" r:id="rId18"/>
    <p:sldId id="339" r:id="rId19"/>
    <p:sldId id="501" r:id="rId20"/>
    <p:sldId id="607" r:id="rId21"/>
    <p:sldId id="469" r:id="rId22"/>
    <p:sldId id="582" r:id="rId23"/>
    <p:sldId id="512" r:id="rId24"/>
    <p:sldId id="513" r:id="rId25"/>
    <p:sldId id="599" r:id="rId26"/>
    <p:sldId id="592" r:id="rId27"/>
    <p:sldId id="514" r:id="rId28"/>
    <p:sldId id="596" r:id="rId29"/>
    <p:sldId id="597" r:id="rId30"/>
    <p:sldId id="612" r:id="rId31"/>
    <p:sldId id="517" r:id="rId32"/>
    <p:sldId id="600" r:id="rId33"/>
    <p:sldId id="601" r:id="rId34"/>
    <p:sldId id="616" r:id="rId35"/>
    <p:sldId id="604" r:id="rId36"/>
    <p:sldId id="519" r:id="rId37"/>
    <p:sldId id="605" r:id="rId38"/>
    <p:sldId id="593" r:id="rId39"/>
    <p:sldId id="369" r:id="rId40"/>
    <p:sldId id="623" r:id="rId41"/>
    <p:sldId id="525" r:id="rId42"/>
    <p:sldId id="526" r:id="rId43"/>
    <p:sldId id="529" r:id="rId44"/>
    <p:sldId id="617" r:id="rId45"/>
    <p:sldId id="534" r:id="rId46"/>
    <p:sldId id="618" r:id="rId47"/>
    <p:sldId id="619" r:id="rId48"/>
    <p:sldId id="620" r:id="rId49"/>
    <p:sldId id="622" r:id="rId50"/>
    <p:sldId id="624" r:id="rId51"/>
    <p:sldId id="626" r:id="rId52"/>
    <p:sldId id="625" r:id="rId53"/>
    <p:sldId id="632" r:id="rId54"/>
    <p:sldId id="273" r:id="rId55"/>
    <p:sldId id="274" r:id="rId56"/>
    <p:sldId id="265" r:id="rId57"/>
    <p:sldId id="386" r:id="rId58"/>
    <p:sldId id="631" r:id="rId59"/>
    <p:sldId id="402" r:id="rId60"/>
    <p:sldId id="422" r:id="rId61"/>
    <p:sldId id="355" r:id="rId62"/>
    <p:sldId id="260" r:id="rId63"/>
    <p:sldId id="367" r:id="rId64"/>
    <p:sldId id="630" r:id="rId65"/>
    <p:sldId id="370" r:id="rId66"/>
    <p:sldId id="359" r:id="rId67"/>
    <p:sldId id="371" r:id="rId68"/>
    <p:sldId id="364" r:id="rId69"/>
    <p:sldId id="628" r:id="rId70"/>
    <p:sldId id="629" r:id="rId71"/>
    <p:sldId id="360" r:id="rId72"/>
    <p:sldId id="305" r:id="rId73"/>
    <p:sldId id="289" r:id="rId74"/>
    <p:sldId id="312" r:id="rId75"/>
    <p:sldId id="455" r:id="rId76"/>
    <p:sldId id="633" r:id="rId77"/>
    <p:sldId id="606" r:id="rId7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8"/>
    <p:restoredTop sz="92719"/>
  </p:normalViewPr>
  <p:slideViewPr>
    <p:cSldViewPr snapToGrid="0" snapToObjects="1">
      <p:cViewPr varScale="1">
        <p:scale>
          <a:sx n="98" d="100"/>
          <a:sy n="98" d="100"/>
        </p:scale>
        <p:origin x="192"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FF12B-2DA6-AE41-9608-8F8900F81919}" type="datetimeFigureOut">
              <a:rPr lang="it-IT" smtClean="0"/>
              <a:t>30/10/19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BEEF0-D8BE-BE4E-B324-C448CA3177E1}" type="slidenum">
              <a:rPr lang="it-IT" smtClean="0"/>
              <a:t>‹N›</a:t>
            </a:fld>
            <a:endParaRPr lang="it-IT"/>
          </a:p>
        </p:txBody>
      </p:sp>
    </p:spTree>
    <p:extLst>
      <p:ext uri="{BB962C8B-B14F-4D97-AF65-F5344CB8AC3E}">
        <p14:creationId xmlns:p14="http://schemas.microsoft.com/office/powerpoint/2010/main" val="392262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EBEEF0-D8BE-BE4E-B324-C448CA3177E1}" type="slidenum">
              <a:rPr lang="it-IT" smtClean="0"/>
              <a:t>1</a:t>
            </a:fld>
            <a:endParaRPr lang="it-IT"/>
          </a:p>
        </p:txBody>
      </p:sp>
    </p:spTree>
    <p:extLst>
      <p:ext uri="{BB962C8B-B14F-4D97-AF65-F5344CB8AC3E}">
        <p14:creationId xmlns:p14="http://schemas.microsoft.com/office/powerpoint/2010/main" val="32679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EBEEF0-D8BE-BE4E-B324-C448CA3177E1}" type="slidenum">
              <a:rPr lang="it-IT" smtClean="0"/>
              <a:t>46</a:t>
            </a:fld>
            <a:endParaRPr lang="it-IT"/>
          </a:p>
        </p:txBody>
      </p:sp>
    </p:spTree>
    <p:extLst>
      <p:ext uri="{BB962C8B-B14F-4D97-AF65-F5344CB8AC3E}">
        <p14:creationId xmlns:p14="http://schemas.microsoft.com/office/powerpoint/2010/main" val="198324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EBEEF0-D8BE-BE4E-B324-C448CA3177E1}" type="slidenum">
              <a:rPr lang="it-IT" smtClean="0"/>
              <a:t>51</a:t>
            </a:fld>
            <a:endParaRPr lang="it-IT"/>
          </a:p>
        </p:txBody>
      </p:sp>
    </p:spTree>
    <p:extLst>
      <p:ext uri="{BB962C8B-B14F-4D97-AF65-F5344CB8AC3E}">
        <p14:creationId xmlns:p14="http://schemas.microsoft.com/office/powerpoint/2010/main" val="355820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EBEEF0-D8BE-BE4E-B324-C448CA3177E1}" type="slidenum">
              <a:rPr lang="it-IT" smtClean="0"/>
              <a:t>66</a:t>
            </a:fld>
            <a:endParaRPr lang="it-IT"/>
          </a:p>
        </p:txBody>
      </p:sp>
    </p:spTree>
    <p:extLst>
      <p:ext uri="{BB962C8B-B14F-4D97-AF65-F5344CB8AC3E}">
        <p14:creationId xmlns:p14="http://schemas.microsoft.com/office/powerpoint/2010/main" val="1621668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EBEEF0-D8BE-BE4E-B324-C448CA3177E1}" type="slidenum">
              <a:rPr lang="it-IT" smtClean="0"/>
              <a:t>71</a:t>
            </a:fld>
            <a:endParaRPr lang="it-IT"/>
          </a:p>
        </p:txBody>
      </p:sp>
    </p:spTree>
    <p:extLst>
      <p:ext uri="{BB962C8B-B14F-4D97-AF65-F5344CB8AC3E}">
        <p14:creationId xmlns:p14="http://schemas.microsoft.com/office/powerpoint/2010/main" val="3792859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EBEEF0-D8BE-BE4E-B324-C448CA3177E1}" type="slidenum">
              <a:rPr lang="it-IT" smtClean="0"/>
              <a:t>77</a:t>
            </a:fld>
            <a:endParaRPr lang="it-IT"/>
          </a:p>
        </p:txBody>
      </p:sp>
    </p:spTree>
    <p:extLst>
      <p:ext uri="{BB962C8B-B14F-4D97-AF65-F5344CB8AC3E}">
        <p14:creationId xmlns:p14="http://schemas.microsoft.com/office/powerpoint/2010/main" val="416644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ABDD89-C379-FF41-8606-3052D9B48F1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0BE98B3-50BB-894E-B15F-C2207F030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BBB3B2C-6878-3844-905A-9DFD66440568}"/>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5" name="Segnaposto piè di pagina 4">
            <a:extLst>
              <a:ext uri="{FF2B5EF4-FFF2-40B4-BE49-F238E27FC236}">
                <a16:creationId xmlns:a16="http://schemas.microsoft.com/office/drawing/2014/main" id="{7DD09E6B-3822-814C-B98E-76AB77FB73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4D961FE-C926-0B47-AA6A-0BA1A942DB81}"/>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9810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167781-0E74-0B47-8664-D971F6A1D5B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E8525D1-7E13-0F42-9110-2002BA16880B}"/>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F3C3793-0FC1-1B4E-ADAC-887E02AA0A2A}"/>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5" name="Segnaposto piè di pagina 4">
            <a:extLst>
              <a:ext uri="{FF2B5EF4-FFF2-40B4-BE49-F238E27FC236}">
                <a16:creationId xmlns:a16="http://schemas.microsoft.com/office/drawing/2014/main" id="{F65BFCE4-CAA5-0642-8D50-F2C670AB01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515EEE-FF01-A24B-BC60-8B6540E92D5B}"/>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114416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E3C7826-3E76-4C4C-8615-7A1EE201E44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599D10A-371D-5445-9F38-02E8D9ACDDB7}"/>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66A23BC1-908C-B548-8385-897A05A49706}"/>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5" name="Segnaposto piè di pagina 4">
            <a:extLst>
              <a:ext uri="{FF2B5EF4-FFF2-40B4-BE49-F238E27FC236}">
                <a16:creationId xmlns:a16="http://schemas.microsoft.com/office/drawing/2014/main" id="{2E78DB23-CD90-A349-9DCD-C2F958F60FC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BDE738E-938B-634B-A8EA-304FC36679A6}"/>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402246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70FC65-3BDB-AB49-BBA9-AD11819DC27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0364E02-7A0E-E14C-84A4-083B1C101D1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FF75B12-5B58-6D47-B759-AA9212F4EDAF}"/>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5" name="Segnaposto piè di pagina 4">
            <a:extLst>
              <a:ext uri="{FF2B5EF4-FFF2-40B4-BE49-F238E27FC236}">
                <a16:creationId xmlns:a16="http://schemas.microsoft.com/office/drawing/2014/main" id="{F90B049A-F2E6-0A41-89FB-270BA48DA7D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DDDEDA-79FE-4247-9EF6-6E21FD05A55F}"/>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3150417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7C8941-9E88-D14D-B695-E99482441C4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49F5EB7-8372-8A40-8841-08992625AB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08448792-2C31-1B44-A679-A4B29FC9D12B}"/>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5" name="Segnaposto piè di pagina 4">
            <a:extLst>
              <a:ext uri="{FF2B5EF4-FFF2-40B4-BE49-F238E27FC236}">
                <a16:creationId xmlns:a16="http://schemas.microsoft.com/office/drawing/2014/main" id="{EA12B637-B238-4E41-9FB4-F3ECA9AB8D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718456-9F19-C246-B14E-8ADB6D4720F5}"/>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36319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B2FFCA-4AD2-9644-9671-C83C1A8EF1E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C804E69-6B57-E44D-ACB9-30F7D59202FC}"/>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BEFAD9B3-DC64-3D4D-9B3C-D3A6CF487557}"/>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E6ED1986-6CF4-204E-BE95-13E282ACE43A}"/>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6" name="Segnaposto piè di pagina 5">
            <a:extLst>
              <a:ext uri="{FF2B5EF4-FFF2-40B4-BE49-F238E27FC236}">
                <a16:creationId xmlns:a16="http://schemas.microsoft.com/office/drawing/2014/main" id="{7C47C45C-421B-9F4C-B20E-AEE31423653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9C569B8-A774-B94B-9508-771449BEB51A}"/>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3646917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73E36-3404-3549-9833-E36BD8BCFE7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7A05864-4B2C-C146-A3EB-0D4609893A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B542036F-CB92-1843-9D1C-7BB065B2F529}"/>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5C734B1C-55A6-F349-A27D-5416B708D9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9990F511-7F15-7148-BD9D-9136D569CB53}"/>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2EA87A47-7DF5-CC49-AB8E-25832EFE219D}"/>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8" name="Segnaposto piè di pagina 7">
            <a:extLst>
              <a:ext uri="{FF2B5EF4-FFF2-40B4-BE49-F238E27FC236}">
                <a16:creationId xmlns:a16="http://schemas.microsoft.com/office/drawing/2014/main" id="{6A28B9A6-3FE3-DB4A-80B5-C0C706ED770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4063435-9455-5B4F-B79D-AAD24E468488}"/>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113098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BEE13-DB84-E94E-A135-F74D8C672CB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414781F-DDF0-9642-92C9-4E2ADFD386A6}"/>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4" name="Segnaposto piè di pagina 3">
            <a:extLst>
              <a:ext uri="{FF2B5EF4-FFF2-40B4-BE49-F238E27FC236}">
                <a16:creationId xmlns:a16="http://schemas.microsoft.com/office/drawing/2014/main" id="{F968B536-DFD4-E345-807E-FE370656F08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1E4B270-BBA6-2A4E-BFEA-253C5645E176}"/>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421140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1B640E8-7D8D-7C44-A424-3A4D7D6D7572}"/>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3" name="Segnaposto piè di pagina 2">
            <a:extLst>
              <a:ext uri="{FF2B5EF4-FFF2-40B4-BE49-F238E27FC236}">
                <a16:creationId xmlns:a16="http://schemas.microsoft.com/office/drawing/2014/main" id="{737C242D-E440-0441-937D-E777A027FF8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477AC72-8BA4-B642-AA39-6E56CD9FB0B8}"/>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1828632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36431B-AB50-CD42-8A2D-95E121AD6C0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EA03B6B-6A2A-434C-8C10-368256249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FC6E33A4-1A69-A947-9396-1152B2245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9A9B189C-FB4C-D240-B215-2EAE8E382F1F}"/>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6" name="Segnaposto piè di pagina 5">
            <a:extLst>
              <a:ext uri="{FF2B5EF4-FFF2-40B4-BE49-F238E27FC236}">
                <a16:creationId xmlns:a16="http://schemas.microsoft.com/office/drawing/2014/main" id="{8A35DD26-FAFA-3E47-8C6E-09D04180DD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714E92-5FC1-AB40-BC33-44B845D4AACE}"/>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3863150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CFD480-96C3-DD43-BF87-95ADF8F8500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507A283-DFE1-9248-95AE-25C96B6D3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38BDB32-DF38-4A4F-B865-D7514A383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E50553C1-0314-214A-9931-BFF21FB0FB3A}"/>
              </a:ext>
            </a:extLst>
          </p:cNvPr>
          <p:cNvSpPr>
            <a:spLocks noGrp="1"/>
          </p:cNvSpPr>
          <p:nvPr>
            <p:ph type="dt" sz="half" idx="10"/>
          </p:nvPr>
        </p:nvSpPr>
        <p:spPr/>
        <p:txBody>
          <a:bodyPr/>
          <a:lstStyle/>
          <a:p>
            <a:fld id="{88D3E093-7561-BE4A-9695-DC2E54339BD5}" type="datetimeFigureOut">
              <a:rPr lang="it-IT" smtClean="0"/>
              <a:t>30/10/19</a:t>
            </a:fld>
            <a:endParaRPr lang="it-IT"/>
          </a:p>
        </p:txBody>
      </p:sp>
      <p:sp>
        <p:nvSpPr>
          <p:cNvPr id="6" name="Segnaposto piè di pagina 5">
            <a:extLst>
              <a:ext uri="{FF2B5EF4-FFF2-40B4-BE49-F238E27FC236}">
                <a16:creationId xmlns:a16="http://schemas.microsoft.com/office/drawing/2014/main" id="{4FD15481-ED9B-FA4A-BEEB-841915A31E0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45AC776-AE93-6348-B4DD-9044E4E82A12}"/>
              </a:ext>
            </a:extLst>
          </p:cNvPr>
          <p:cNvSpPr>
            <a:spLocks noGrp="1"/>
          </p:cNvSpPr>
          <p:nvPr>
            <p:ph type="sldNum" sz="quarter" idx="12"/>
          </p:nvPr>
        </p:nvSpPr>
        <p:spPr/>
        <p:txBody>
          <a:bodyPr/>
          <a:lstStyle/>
          <a:p>
            <a:fld id="{34FC9502-4284-1B45-9C7B-C9A6209DDCAC}" type="slidenum">
              <a:rPr lang="it-IT" smtClean="0"/>
              <a:t>‹N›</a:t>
            </a:fld>
            <a:endParaRPr lang="it-IT"/>
          </a:p>
        </p:txBody>
      </p:sp>
    </p:spTree>
    <p:extLst>
      <p:ext uri="{BB962C8B-B14F-4D97-AF65-F5344CB8AC3E}">
        <p14:creationId xmlns:p14="http://schemas.microsoft.com/office/powerpoint/2010/main" val="373784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779BB0A-FBBD-F549-B6E5-A9C86A0D1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1F8EEF0-1525-6447-BF2B-2CEE10432A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06996902-7D12-A649-AAA1-913DD288C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3E093-7561-BE4A-9695-DC2E54339BD5}" type="datetimeFigureOut">
              <a:rPr lang="it-IT" smtClean="0"/>
              <a:t>30/10/19</a:t>
            </a:fld>
            <a:endParaRPr lang="it-IT"/>
          </a:p>
        </p:txBody>
      </p:sp>
      <p:sp>
        <p:nvSpPr>
          <p:cNvPr id="5" name="Segnaposto piè di pagina 4">
            <a:extLst>
              <a:ext uri="{FF2B5EF4-FFF2-40B4-BE49-F238E27FC236}">
                <a16:creationId xmlns:a16="http://schemas.microsoft.com/office/drawing/2014/main" id="{D7AC30E2-C3C7-9B4B-B7B8-6576FA9ED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338D142-4D56-FA40-A9AC-9A9288BCE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C9502-4284-1B45-9C7B-C9A6209DDCAC}" type="slidenum">
              <a:rPr lang="it-IT" smtClean="0"/>
              <a:t>‹N›</a:t>
            </a:fld>
            <a:endParaRPr lang="it-IT"/>
          </a:p>
        </p:txBody>
      </p:sp>
    </p:spTree>
    <p:extLst>
      <p:ext uri="{BB962C8B-B14F-4D97-AF65-F5344CB8AC3E}">
        <p14:creationId xmlns:p14="http://schemas.microsoft.com/office/powerpoint/2010/main" val="2356748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file:////var/folders/rr/dx9p7kws77s2yfz00c4mb5zw0000gp/T/com.microsoft.Word/WebArchiveCopyPasteTempFiles/%3f_task=mail&amp;_action=get&amp;_mbox=INBOX&amp;_uid=1633&amp;_token=35f363f76b6e0f3d22eb1700848e5109&amp;_part=2&amp;_embed=1&amp;_mimeclass=image&amp;_thumb=1" TargetMode="External"/><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file:////var/folders/rr/dx9p7kws77s2yfz00c4mb5zw0000gp/T/com.microsoft.Word/WebArchiveCopyPasteTempFiles/%3f_task=mail&amp;_action=get&amp;_mbox=INBOX&amp;_uid=1632&amp;_token=0ca2fd3dd8443d006be97deab4c6cebd&amp;_part=2&amp;_embed=1&amp;_mimeclass=image&amp;_thumb=1" TargetMode="Externa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file:////var/folders/rr/dx9p7kws77s2yfz00c4mb5zw0000gp/T/com.microsoft.Word/WebArchiveCopyPasteTempFiles/%3f_task=mail&amp;_action=get&amp;_mbox=INBOX&amp;_uid=1602&amp;_token=3f1b204b375e5ea012d8ad94299d463b&amp;_part=2.2&amp;_embed=1&amp;_mimeclass=image" TargetMode="External"/><Relationship Id="rId5" Type="http://schemas.openxmlformats.org/officeDocument/2006/relationships/image" Target="../media/image5.jpeg"/><Relationship Id="rId4" Type="http://schemas.openxmlformats.org/officeDocument/2006/relationships/image" Target="file:////var/folders/rr/dx9p7kws77s2yfz00c4mb5zw0000gp/T/com.microsoft.Word/WebArchiveCopyPasteTempFiles/%3f_task=mail&amp;_action=get&amp;_mbox=INBOX&amp;_uid=1625&amp;_token=808d24f13d1314f7af79b3e924b76004&amp;_part=2&amp;_embed=1&amp;_mimeclass=image&amp;_thumb=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file:////var/folders/rr/dx9p7kws77s2yfz00c4mb5zw0000gp/T/com.microsoft.Word/WebArchiveCopyPasteTempFiles/%3f_task=mail&amp;_action=get&amp;_mbox=INBOX&amp;_uid=1596&amp;_token=b9e6b3c132e42bd6eb341dfa78fe9e06&amp;_part=2&amp;_embed=1&amp;_mimeclass=image&amp;_thumb=1" TargetMode="External"/><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file:////var/folders/rr/dx9p7kws77s2yfz00c4mb5zw0000gp/T/com.microsoft.Word/WebArchiveCopyPasteTempFiles/%3f_task=mail&amp;_action=get&amp;_mbox=INBOX&amp;_uid=1632&amp;_token=0ca2fd3dd8443d006be97deab4c6cebd&amp;_part=2&amp;_embed=1&amp;_mimeclass=image&amp;_thumb=1" TargetMode="External"/><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461F6-F33E-3E4B-8D93-223AB745BFA7}"/>
              </a:ext>
            </a:extLst>
          </p:cNvPr>
          <p:cNvSpPr>
            <a:spLocks noGrp="1"/>
          </p:cNvSpPr>
          <p:nvPr>
            <p:ph type="ctrTitle"/>
          </p:nvPr>
        </p:nvSpPr>
        <p:spPr/>
        <p:txBody>
          <a:bodyPr/>
          <a:lstStyle/>
          <a:p>
            <a:r>
              <a:rPr lang="it-IT" b="1" i="1" dirty="0">
                <a:solidFill>
                  <a:srgbClr val="C00000"/>
                </a:solidFill>
              </a:rPr>
              <a:t>Analitica del bello</a:t>
            </a:r>
          </a:p>
        </p:txBody>
      </p:sp>
      <p:sp>
        <p:nvSpPr>
          <p:cNvPr id="3" name="Sottotitolo 2">
            <a:extLst>
              <a:ext uri="{FF2B5EF4-FFF2-40B4-BE49-F238E27FC236}">
                <a16:creationId xmlns:a16="http://schemas.microsoft.com/office/drawing/2014/main" id="{00644F77-449F-4A4A-B5D0-A04CE45F1785}"/>
              </a:ext>
            </a:extLst>
          </p:cNvPr>
          <p:cNvSpPr>
            <a:spLocks noGrp="1"/>
          </p:cNvSpPr>
          <p:nvPr>
            <p:ph type="subTitle" idx="1"/>
          </p:nvPr>
        </p:nvSpPr>
        <p:spPr/>
        <p:txBody>
          <a:bodyPr>
            <a:normAutofit/>
          </a:bodyPr>
          <a:lstStyle/>
          <a:p>
            <a:r>
              <a:rPr lang="it-IT" sz="3000" b="1" i="1" dirty="0"/>
              <a:t>Critica della capacità di giudizio </a:t>
            </a:r>
          </a:p>
          <a:p>
            <a:r>
              <a:rPr lang="it-IT" sz="3000" b="1" dirty="0"/>
              <a:t>Immanuel Kant (1790)</a:t>
            </a:r>
          </a:p>
        </p:txBody>
      </p:sp>
    </p:spTree>
    <p:extLst>
      <p:ext uri="{BB962C8B-B14F-4D97-AF65-F5344CB8AC3E}">
        <p14:creationId xmlns:p14="http://schemas.microsoft.com/office/powerpoint/2010/main" val="19845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93DE724-BE04-F544-BAD8-2A5792D715F6}"/>
              </a:ext>
            </a:extLst>
          </p:cNvPr>
          <p:cNvSpPr>
            <a:spLocks noGrp="1"/>
          </p:cNvSpPr>
          <p:nvPr>
            <p:ph idx="1"/>
          </p:nvPr>
        </p:nvSpPr>
        <p:spPr>
          <a:xfrm>
            <a:off x="494270" y="679622"/>
            <a:ext cx="10958384" cy="5647037"/>
          </a:xfrm>
        </p:spPr>
        <p:txBody>
          <a:bodyPr>
            <a:normAutofit fontScale="85000" lnSpcReduction="10000"/>
          </a:bodyPr>
          <a:lstStyle/>
          <a:p>
            <a:r>
              <a:rPr lang="it-IT" sz="3100" b="1" dirty="0"/>
              <a:t>Facoltà</a:t>
            </a:r>
            <a:r>
              <a:rPr lang="it-IT" sz="3100" dirty="0"/>
              <a:t> dell’animo complessive:</a:t>
            </a:r>
            <a:br>
              <a:rPr lang="it-IT" sz="3100" dirty="0"/>
            </a:br>
            <a:r>
              <a:rPr lang="it-IT" sz="3100" dirty="0"/>
              <a:t>disposizioni, </a:t>
            </a:r>
            <a:r>
              <a:rPr lang="it-IT" sz="3100" b="1" dirty="0"/>
              <a:t>funzioni</a:t>
            </a:r>
            <a:r>
              <a:rPr lang="it-IT" sz="3100" dirty="0"/>
              <a:t>, modalità diverse del rapportarsi del soggetto alle rappresentazioni dell’oggetto</a:t>
            </a:r>
          </a:p>
          <a:p>
            <a:r>
              <a:rPr lang="it-IT" sz="3100" b="1" dirty="0"/>
              <a:t>Facoltà</a:t>
            </a:r>
            <a:r>
              <a:rPr lang="it-IT" sz="3100" dirty="0"/>
              <a:t> conoscitive (superiori): </a:t>
            </a:r>
            <a:r>
              <a:rPr lang="it-IT" sz="3100" b="1" dirty="0"/>
              <a:t>produzione di rappresentazioni </a:t>
            </a:r>
            <a:r>
              <a:rPr lang="it-IT" sz="3100" dirty="0"/>
              <a:t>secondo principi a priori (autonomia di funzionamento e indipendenza dal riferimento a datità empiriche); facoltà conoscitive che presiedono alle rappresentazioni</a:t>
            </a:r>
          </a:p>
          <a:p>
            <a:pPr marL="0" indent="0">
              <a:buNone/>
            </a:pPr>
            <a:endParaRPr lang="it-IT" sz="3100" dirty="0"/>
          </a:p>
          <a:p>
            <a:pPr marL="0" indent="0">
              <a:buNone/>
            </a:pPr>
            <a:r>
              <a:rPr lang="it-IT" sz="3100" dirty="0"/>
              <a:t>Due annotazioni: </a:t>
            </a:r>
          </a:p>
          <a:p>
            <a:pPr marL="0" indent="0">
              <a:buNone/>
            </a:pPr>
            <a:r>
              <a:rPr lang="it-IT" sz="3100" dirty="0"/>
              <a:t>	1. Il sentimento di piacere e dispiacere è una facoltà </a:t>
            </a:r>
            <a:r>
              <a:rPr lang="it-IT" sz="3100" b="1" dirty="0"/>
              <a:t>autonoma</a:t>
            </a:r>
            <a:r>
              <a:rPr lang="it-IT" sz="3100" dirty="0"/>
              <a:t> rispetto alla facoltà del conoscere e del desiderare (vs Hume, vs </a:t>
            </a:r>
            <a:r>
              <a:rPr lang="it-IT" sz="3100" dirty="0" err="1"/>
              <a:t>Shaftesbury</a:t>
            </a:r>
            <a:r>
              <a:rPr lang="it-IT" sz="3100" dirty="0"/>
              <a:t> ad es.)!</a:t>
            </a:r>
          </a:p>
          <a:p>
            <a:pPr marL="0" indent="0">
              <a:buNone/>
            </a:pPr>
            <a:r>
              <a:rPr lang="it-IT" sz="3100" dirty="0"/>
              <a:t>	2. La finalità è un principio puramente </a:t>
            </a:r>
            <a:r>
              <a:rPr lang="it-IT" sz="3100" b="1" dirty="0"/>
              <a:t>trascendentale</a:t>
            </a:r>
            <a:r>
              <a:rPr lang="it-IT" sz="3100" dirty="0"/>
              <a:t>: essa [nel caso specifico, qui, del giudizio riflettente teleologico] «rappresenta soltanto l’unico modo che noi dobbiamo seguire nella riflessione sugli oggetti della natura allo scopo di ottenere un’esperienza coerente in tutto nel suo complesso»</a:t>
            </a:r>
          </a:p>
          <a:p>
            <a:pPr marL="0" indent="0" algn="ctr">
              <a:buNone/>
            </a:pPr>
            <a:endParaRPr lang="it-IT" sz="3600" dirty="0"/>
          </a:p>
        </p:txBody>
      </p:sp>
    </p:spTree>
    <p:extLst>
      <p:ext uri="{BB962C8B-B14F-4D97-AF65-F5344CB8AC3E}">
        <p14:creationId xmlns:p14="http://schemas.microsoft.com/office/powerpoint/2010/main" val="3174159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CE0E7C-3FAE-8A46-8506-4F093A4C1B30}"/>
              </a:ext>
            </a:extLst>
          </p:cNvPr>
          <p:cNvSpPr>
            <a:spLocks noGrp="1"/>
          </p:cNvSpPr>
          <p:nvPr>
            <p:ph type="title"/>
          </p:nvPr>
        </p:nvSpPr>
        <p:spPr/>
        <p:txBody>
          <a:bodyPr/>
          <a:lstStyle/>
          <a:p>
            <a:r>
              <a:rPr lang="it-IT" b="1" dirty="0">
                <a:solidFill>
                  <a:srgbClr val="C00000"/>
                </a:solidFill>
              </a:rPr>
              <a:t>Il ruolo mediatore del giudizio riflettente</a:t>
            </a:r>
          </a:p>
        </p:txBody>
      </p:sp>
      <p:sp>
        <p:nvSpPr>
          <p:cNvPr id="3" name="Segnaposto contenuto 2">
            <a:extLst>
              <a:ext uri="{FF2B5EF4-FFF2-40B4-BE49-F238E27FC236}">
                <a16:creationId xmlns:a16="http://schemas.microsoft.com/office/drawing/2014/main" id="{D6E1DAD4-D537-2A49-835C-FCE7B0F0035F}"/>
              </a:ext>
            </a:extLst>
          </p:cNvPr>
          <p:cNvSpPr>
            <a:spLocks noGrp="1"/>
          </p:cNvSpPr>
          <p:nvPr>
            <p:ph idx="1"/>
          </p:nvPr>
        </p:nvSpPr>
        <p:spPr>
          <a:xfrm>
            <a:off x="838200" y="1690688"/>
            <a:ext cx="10515600" cy="4771896"/>
          </a:xfrm>
        </p:spPr>
        <p:txBody>
          <a:bodyPr>
            <a:normAutofit lnSpcReduction="10000"/>
          </a:bodyPr>
          <a:lstStyle/>
          <a:p>
            <a:pPr marL="0" indent="0">
              <a:buNone/>
            </a:pPr>
            <a:r>
              <a:rPr lang="it-IT" dirty="0"/>
              <a:t>In estetica (giudizio riflettente puro) e nelle scienze della vita</a:t>
            </a:r>
          </a:p>
          <a:p>
            <a:pPr marL="0" indent="0">
              <a:buNone/>
            </a:pPr>
            <a:r>
              <a:rPr lang="it-IT" dirty="0"/>
              <a:t>Mediazione tra:</a:t>
            </a:r>
          </a:p>
          <a:p>
            <a:r>
              <a:rPr lang="it-IT" dirty="0"/>
              <a:t>Da natura meccanica (secondo l’intelletto) a fine definitivo (secondo la ragione), attraverso il principio a priori della </a:t>
            </a:r>
            <a:r>
              <a:rPr lang="it-IT" b="1" dirty="0"/>
              <a:t>finalità</a:t>
            </a:r>
          </a:p>
          <a:p>
            <a:r>
              <a:rPr lang="it-IT" dirty="0"/>
              <a:t>Tra particolare e universale</a:t>
            </a:r>
          </a:p>
          <a:p>
            <a:r>
              <a:rPr lang="it-IT" dirty="0"/>
              <a:t>Tra empirico e sovra-sensibile (libertà della riflessione)</a:t>
            </a:r>
          </a:p>
          <a:p>
            <a:r>
              <a:rPr lang="it-IT" dirty="0"/>
              <a:t>Tra ordine conoscitivo (quando l’universale è dato) e ordine pratico (quando la regola universale sotto cui sussumere il particolare va inventata, cioè fatta, prodotta); valore di </a:t>
            </a:r>
            <a:r>
              <a:rPr lang="it-IT" b="1" dirty="0"/>
              <a:t>mediazione</a:t>
            </a:r>
            <a:r>
              <a:rPr lang="it-IT" dirty="0"/>
              <a:t> del piacere, dalla conoscenza all’appetizione (prima o dopo)</a:t>
            </a:r>
          </a:p>
          <a:p>
            <a:pPr marL="0" indent="0" algn="ctr">
              <a:buNone/>
            </a:pPr>
            <a:r>
              <a:rPr lang="it-IT" b="1" u="sng" dirty="0"/>
              <a:t>Potenza euristica del giudizio riflettente</a:t>
            </a:r>
          </a:p>
          <a:p>
            <a:endParaRPr lang="it-IT" dirty="0"/>
          </a:p>
          <a:p>
            <a:endParaRPr lang="it-IT" dirty="0"/>
          </a:p>
          <a:p>
            <a:pPr marL="0" indent="0">
              <a:buNone/>
            </a:pPr>
            <a:endParaRPr lang="it-IT" dirty="0"/>
          </a:p>
        </p:txBody>
      </p:sp>
    </p:spTree>
    <p:extLst>
      <p:ext uri="{BB962C8B-B14F-4D97-AF65-F5344CB8AC3E}">
        <p14:creationId xmlns:p14="http://schemas.microsoft.com/office/powerpoint/2010/main" val="2017202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7EF32-F0FE-7A49-893E-3DF672AE732A}"/>
              </a:ext>
            </a:extLst>
          </p:cNvPr>
          <p:cNvSpPr>
            <a:spLocks noGrp="1"/>
          </p:cNvSpPr>
          <p:nvPr>
            <p:ph type="title"/>
          </p:nvPr>
        </p:nvSpPr>
        <p:spPr/>
        <p:txBody>
          <a:bodyPr/>
          <a:lstStyle/>
          <a:p>
            <a:r>
              <a:rPr lang="it-IT" b="1" dirty="0">
                <a:solidFill>
                  <a:srgbClr val="C00000"/>
                </a:solidFill>
              </a:rPr>
              <a:t>Un passaggio trascendentale</a:t>
            </a:r>
          </a:p>
        </p:txBody>
      </p:sp>
      <p:sp>
        <p:nvSpPr>
          <p:cNvPr id="3" name="Segnaposto contenuto 2">
            <a:extLst>
              <a:ext uri="{FF2B5EF4-FFF2-40B4-BE49-F238E27FC236}">
                <a16:creationId xmlns:a16="http://schemas.microsoft.com/office/drawing/2014/main" id="{BC604432-4F96-8B4F-B37A-F5C9F2B3ECC9}"/>
              </a:ext>
            </a:extLst>
          </p:cNvPr>
          <p:cNvSpPr>
            <a:spLocks noGrp="1"/>
          </p:cNvSpPr>
          <p:nvPr>
            <p:ph idx="1"/>
          </p:nvPr>
        </p:nvSpPr>
        <p:spPr>
          <a:xfrm>
            <a:off x="838200" y="2394036"/>
            <a:ext cx="10515600" cy="4351338"/>
          </a:xfrm>
        </p:spPr>
        <p:txBody>
          <a:bodyPr/>
          <a:lstStyle/>
          <a:p>
            <a:r>
              <a:rPr lang="it-IT" dirty="0"/>
              <a:t>Spostamento dell’asse problematico dell’estetica </a:t>
            </a:r>
          </a:p>
          <a:p>
            <a:pPr marL="0" indent="0">
              <a:buNone/>
            </a:pPr>
            <a:r>
              <a:rPr lang="it-IT" dirty="0"/>
              <a:t>→ </a:t>
            </a:r>
            <a:r>
              <a:rPr lang="it-IT" b="1" dirty="0"/>
              <a:t>impianto trascendentale</a:t>
            </a:r>
            <a:r>
              <a:rPr lang="it-IT" dirty="0"/>
              <a:t>: nella terza </a:t>
            </a:r>
            <a:r>
              <a:rPr lang="it-IT" i="1" dirty="0"/>
              <a:t>Critica </a:t>
            </a:r>
            <a:r>
              <a:rPr lang="it-IT" dirty="0"/>
              <a:t>non troviamo né una scienza del bello [Kant non analizza l’essenza del bello, ma le condizioni di possibilità per la formulazione di giudizi estetici] né una scienza del vivente, bensì </a:t>
            </a:r>
            <a:r>
              <a:rPr lang="it-IT" b="1" dirty="0"/>
              <a:t>l’analisi delle strutture conoscitive a priori che consentono di accedere a questi oggetti</a:t>
            </a:r>
            <a:r>
              <a:rPr lang="it-IT" dirty="0"/>
              <a:t>, cioè l’analisi </a:t>
            </a:r>
            <a:r>
              <a:rPr lang="it-IT" u="sng" dirty="0"/>
              <a:t>del rapporto che le facoltà conoscitive intrattengono con questi oggetti </a:t>
            </a:r>
            <a:r>
              <a:rPr lang="it-IT" dirty="0"/>
              <a:t>(</a:t>
            </a:r>
            <a:r>
              <a:rPr lang="it-IT" b="1" i="1" dirty="0" err="1"/>
              <a:t>Denkungsart</a:t>
            </a:r>
            <a:r>
              <a:rPr lang="it-IT" dirty="0"/>
              <a:t>)</a:t>
            </a:r>
          </a:p>
          <a:p>
            <a:pPr marL="0" indent="0">
              <a:buNone/>
            </a:pPr>
            <a:endParaRPr lang="it-IT" dirty="0"/>
          </a:p>
        </p:txBody>
      </p:sp>
    </p:spTree>
    <p:extLst>
      <p:ext uri="{BB962C8B-B14F-4D97-AF65-F5344CB8AC3E}">
        <p14:creationId xmlns:p14="http://schemas.microsoft.com/office/powerpoint/2010/main" val="576621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59737" y="2999758"/>
            <a:ext cx="8501122" cy="235574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it-IT" b="1" dirty="0">
                <a:latin typeface="Tw Cen MT" pitchFamily="34" charset="0"/>
              </a:rPr>
              <a:t>IL PROBLEMA DI KANT  </a:t>
            </a:r>
          </a:p>
          <a:p>
            <a:pPr marL="0" indent="0" algn="ctr">
              <a:buNone/>
            </a:pPr>
            <a:r>
              <a:rPr lang="it-IT" b="1" dirty="0">
                <a:latin typeface="Tw Cen MT" pitchFamily="34" charset="0"/>
              </a:rPr>
              <a:t>conciliare la soggettività del piacere</a:t>
            </a:r>
            <a:r>
              <a:rPr lang="it-IT" dirty="0">
                <a:latin typeface="Tw Cen MT" pitchFamily="34" charset="0"/>
              </a:rPr>
              <a:t> - </a:t>
            </a:r>
            <a:r>
              <a:rPr lang="it-IT" spc="-100" dirty="0">
                <a:latin typeface="Tw Cen MT" pitchFamily="34" charset="0"/>
              </a:rPr>
              <a:t>quale criterio del riconoscimento/apprezzamento del bello </a:t>
            </a:r>
            <a:r>
              <a:rPr lang="it-IT" dirty="0">
                <a:latin typeface="Tw Cen MT" pitchFamily="34" charset="0"/>
              </a:rPr>
              <a:t>- </a:t>
            </a:r>
            <a:r>
              <a:rPr lang="it-IT" b="1" dirty="0">
                <a:latin typeface="Tw Cen MT" pitchFamily="34" charset="0"/>
              </a:rPr>
              <a:t>con la forma universalizzante dei giudizi estetici,</a:t>
            </a:r>
            <a:r>
              <a:rPr lang="it-IT" dirty="0">
                <a:latin typeface="Tw Cen MT" pitchFamily="34" charset="0"/>
              </a:rPr>
              <a:t> cioè con la loro aspirazione a una qualche sorta di validità generale</a:t>
            </a:r>
          </a:p>
        </p:txBody>
      </p:sp>
      <p:sp>
        <p:nvSpPr>
          <p:cNvPr id="2" name="Titolo 1"/>
          <p:cNvSpPr>
            <a:spLocks noGrp="1"/>
          </p:cNvSpPr>
          <p:nvPr>
            <p:ph type="title"/>
          </p:nvPr>
        </p:nvSpPr>
        <p:spPr>
          <a:xfrm>
            <a:off x="4164456" y="747276"/>
            <a:ext cx="8715404" cy="468000"/>
          </a:xfrm>
        </p:spPr>
        <p:txBody>
          <a:bodyPr>
            <a:noAutofit/>
          </a:bodyPr>
          <a:lstStyle/>
          <a:p>
            <a:pPr algn="l"/>
            <a:r>
              <a:rPr lang="it-IT" sz="4000" b="1" spc="-100" dirty="0">
                <a:ln w="1905"/>
                <a:solidFill>
                  <a:srgbClr val="C00000"/>
                </a:solidFill>
                <a:effectLst>
                  <a:innerShdw blurRad="69850" dist="43180" dir="5400000">
                    <a:srgbClr val="000000">
                      <a:alpha val="65000"/>
                    </a:srgbClr>
                  </a:innerShdw>
                </a:effectLst>
              </a:rPr>
              <a:t>Il problema di </a:t>
            </a:r>
            <a:r>
              <a:rPr lang="it-IT" sz="4000" b="1" spc="-100" dirty="0" err="1">
                <a:ln w="1905"/>
                <a:solidFill>
                  <a:srgbClr val="C00000"/>
                </a:solidFill>
                <a:effectLst>
                  <a:innerShdw blurRad="69850" dist="43180" dir="5400000">
                    <a:srgbClr val="000000">
                      <a:alpha val="65000"/>
                    </a:srgbClr>
                  </a:innerShdw>
                </a:effectLst>
              </a:rPr>
              <a:t>Kant</a:t>
            </a:r>
            <a:endParaRPr lang="it-IT" sz="4000" b="1" spc="-100" dirty="0">
              <a:ln w="1905"/>
              <a:solidFill>
                <a:srgbClr val="C00000"/>
              </a:solidFill>
              <a:effectLst>
                <a:innerShdw blurRad="69850" dist="43180" dir="5400000">
                  <a:srgbClr val="000000">
                    <a:alpha val="65000"/>
                  </a:srgbClr>
                </a:innerShdw>
              </a:effectLst>
            </a:endParaRPr>
          </a:p>
        </p:txBody>
      </p:sp>
      <p:grpSp>
        <p:nvGrpSpPr>
          <p:cNvPr id="4" name="Gruppo 6"/>
          <p:cNvGrpSpPr/>
          <p:nvPr/>
        </p:nvGrpSpPr>
        <p:grpSpPr>
          <a:xfrm>
            <a:off x="1845276" y="1505188"/>
            <a:ext cx="9144000" cy="1588"/>
            <a:chOff x="0" y="642918"/>
            <a:chExt cx="9144000" cy="1588"/>
          </a:xfrm>
        </p:grpSpPr>
        <p:cxnSp>
          <p:nvCxnSpPr>
            <p:cNvPr id="6" name="Connettore 1 5"/>
            <p:cNvCxnSpPr/>
            <p:nvPr/>
          </p:nvCxnSpPr>
          <p:spPr>
            <a:xfrm>
              <a:off x="0" y="642918"/>
              <a:ext cx="357158" cy="1588"/>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428596" y="642918"/>
              <a:ext cx="8715404" cy="1588"/>
            </a:xfrm>
            <a:prstGeom prst="line">
              <a:avLst/>
            </a:prstGeom>
            <a:ln w="152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4" name="Callout con freccia in giù 13"/>
          <p:cNvSpPr/>
          <p:nvPr/>
        </p:nvSpPr>
        <p:spPr>
          <a:xfrm>
            <a:off x="2025822" y="2937361"/>
            <a:ext cx="8568952" cy="3024336"/>
          </a:xfrm>
          <a:prstGeom prst="downArrowCallout">
            <a:avLst>
              <a:gd name="adj1" fmla="val 11031"/>
              <a:gd name="adj2" fmla="val 17574"/>
              <a:gd name="adj3" fmla="val 8291"/>
              <a:gd name="adj4" fmla="val 768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535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5360" y="115064"/>
            <a:ext cx="9522639" cy="561956"/>
          </a:xfrm>
        </p:spPr>
        <p:txBody>
          <a:bodyPr anchor="ctr">
            <a:noAutofit/>
          </a:bodyPr>
          <a:lstStyle/>
          <a:p>
            <a:pPr algn="ctr"/>
            <a:r>
              <a:rPr lang="it-IT" sz="4000" b="1" dirty="0">
                <a:ln w="1905"/>
                <a:solidFill>
                  <a:srgbClr val="C00000"/>
                </a:solidFill>
                <a:effectLst>
                  <a:innerShdw blurRad="69850" dist="43180" dir="5400000">
                    <a:srgbClr val="000000">
                      <a:alpha val="65000"/>
                    </a:srgbClr>
                  </a:innerShdw>
                </a:effectLst>
                <a:latin typeface="Tw Cen MT" pitchFamily="34" charset="0"/>
              </a:rPr>
              <a:t>I giudizi estetici</a:t>
            </a:r>
          </a:p>
        </p:txBody>
      </p:sp>
      <p:sp>
        <p:nvSpPr>
          <p:cNvPr id="3" name="Segnaposto contenuto 2"/>
          <p:cNvSpPr>
            <a:spLocks noGrp="1"/>
          </p:cNvSpPr>
          <p:nvPr>
            <p:ph sz="half" idx="1"/>
          </p:nvPr>
        </p:nvSpPr>
        <p:spPr>
          <a:xfrm>
            <a:off x="247135" y="815546"/>
            <a:ext cx="5034443" cy="5667646"/>
          </a:xfrm>
          <a:solidFill>
            <a:schemeClr val="accent1">
              <a:lumMod val="20000"/>
              <a:lumOff val="80000"/>
            </a:schemeClr>
          </a:solidFill>
          <a:ln>
            <a:noFill/>
          </a:ln>
        </p:spPr>
        <p:style>
          <a:lnRef idx="1">
            <a:schemeClr val="dk1"/>
          </a:lnRef>
          <a:fillRef idx="1003">
            <a:schemeClr val="dk2"/>
          </a:fillRef>
          <a:effectRef idx="2">
            <a:schemeClr val="dk1"/>
          </a:effectRef>
          <a:fontRef idx="minor">
            <a:schemeClr val="lt1"/>
          </a:fontRef>
        </p:style>
        <p:txBody>
          <a:bodyPr anchor="ctr">
            <a:noAutofit/>
          </a:bodyPr>
          <a:lstStyle/>
          <a:p>
            <a:pPr marL="0" indent="0" algn="ctr">
              <a:spcAft>
                <a:spcPts val="600"/>
              </a:spcAft>
              <a:buNone/>
            </a:pPr>
            <a:r>
              <a:rPr lang="it-IT" sz="2000" b="1" dirty="0">
                <a:solidFill>
                  <a:srgbClr val="C00000"/>
                </a:solidFill>
                <a:latin typeface="Tw Cen MT" pitchFamily="34" charset="0"/>
              </a:rPr>
              <a:t>ESEMPI DI GIUDIZI ESTETICI</a:t>
            </a:r>
          </a:p>
          <a:p>
            <a:pPr marL="457200" indent="-457200" algn="ctr">
              <a:spcAft>
                <a:spcPts val="600"/>
              </a:spcAft>
              <a:buAutoNum type="arabicPeriod"/>
            </a:pPr>
            <a:r>
              <a:rPr lang="it-IT" sz="2200" b="1" dirty="0">
                <a:solidFill>
                  <a:srgbClr val="C00000"/>
                </a:solidFill>
                <a:latin typeface="Tw Cen MT" pitchFamily="34" charset="0"/>
              </a:rPr>
              <a:t>Una mantide religiosa</a:t>
            </a:r>
          </a:p>
          <a:p>
            <a:pPr marL="457200" indent="-457200" algn="ctr">
              <a:spcAft>
                <a:spcPts val="600"/>
              </a:spcAft>
              <a:buAutoNum type="arabicPeriod"/>
            </a:pPr>
            <a:r>
              <a:rPr lang="it-IT" sz="2200" b="1" dirty="0">
                <a:solidFill>
                  <a:srgbClr val="C00000"/>
                </a:solidFill>
                <a:latin typeface="Tw Cen MT" pitchFamily="34" charset="0"/>
              </a:rPr>
              <a:t>«Il veleno» di Baudelaire</a:t>
            </a:r>
          </a:p>
          <a:p>
            <a:pPr marL="457200" indent="-457200" algn="ctr">
              <a:spcAft>
                <a:spcPts val="600"/>
              </a:spcAft>
              <a:buAutoNum type="arabicPeriod"/>
            </a:pPr>
            <a:r>
              <a:rPr lang="it-IT" sz="2200" b="1" dirty="0">
                <a:solidFill>
                  <a:srgbClr val="C00000"/>
                </a:solidFill>
                <a:latin typeface="Tw Cen MT" pitchFamily="34" charset="0"/>
              </a:rPr>
              <a:t>Una crepa nel cemento della banchina e da quella crepa spuntava un papavero</a:t>
            </a:r>
          </a:p>
          <a:p>
            <a:pPr marL="457200" indent="-457200" algn="ctr">
              <a:spcAft>
                <a:spcPts val="600"/>
              </a:spcAft>
              <a:buAutoNum type="arabicPeriod"/>
            </a:pPr>
            <a:r>
              <a:rPr lang="it-IT" sz="2200" b="1" dirty="0">
                <a:solidFill>
                  <a:srgbClr val="C00000"/>
                </a:solidFill>
                <a:latin typeface="Tw Cen MT" pitchFamily="34" charset="0"/>
              </a:rPr>
              <a:t>La luce che filtra attraverso le foglie</a:t>
            </a:r>
          </a:p>
          <a:p>
            <a:pPr marL="457200" indent="-457200" algn="ctr">
              <a:spcAft>
                <a:spcPts val="600"/>
              </a:spcAft>
              <a:buAutoNum type="arabicPeriod"/>
            </a:pPr>
            <a:r>
              <a:rPr lang="it-IT" sz="2200" b="1" dirty="0">
                <a:solidFill>
                  <a:srgbClr val="C00000"/>
                </a:solidFill>
                <a:latin typeface="Tw Cen MT" pitchFamily="34" charset="0"/>
              </a:rPr>
              <a:t>Una mandria di vacche maremmane stese al sole</a:t>
            </a:r>
          </a:p>
          <a:p>
            <a:pPr marL="457200" indent="-457200" algn="ctr">
              <a:spcAft>
                <a:spcPts val="600"/>
              </a:spcAft>
              <a:buAutoNum type="arabicPeriod"/>
            </a:pPr>
            <a:r>
              <a:rPr lang="it-IT" sz="2200" b="1" dirty="0">
                <a:solidFill>
                  <a:srgbClr val="C00000"/>
                </a:solidFill>
                <a:latin typeface="Tw Cen MT" pitchFamily="34" charset="0"/>
              </a:rPr>
              <a:t>Una torta di mele</a:t>
            </a:r>
          </a:p>
          <a:p>
            <a:pPr marL="457200" indent="-457200" algn="ctr">
              <a:spcAft>
                <a:spcPts val="600"/>
              </a:spcAft>
              <a:buAutoNum type="arabicPeriod"/>
            </a:pPr>
            <a:r>
              <a:rPr lang="it-IT" sz="2200" b="1" dirty="0">
                <a:solidFill>
                  <a:srgbClr val="C00000"/>
                </a:solidFill>
                <a:latin typeface="Tw Cen MT" pitchFamily="34" charset="0"/>
              </a:rPr>
              <a:t>Una mozzarella di bufala da un 1kg</a:t>
            </a:r>
          </a:p>
          <a:p>
            <a:pPr marL="457200" indent="-457200" algn="ctr">
              <a:spcAft>
                <a:spcPts val="600"/>
              </a:spcAft>
              <a:buAutoNum type="arabicPeriod"/>
            </a:pPr>
            <a:r>
              <a:rPr lang="it-IT" sz="2200" b="1" dirty="0">
                <a:solidFill>
                  <a:srgbClr val="C00000"/>
                </a:solidFill>
                <a:latin typeface="Tw Cen MT" pitchFamily="34" charset="0"/>
              </a:rPr>
              <a:t>Un raggio di sole che illumina la piazza</a:t>
            </a:r>
          </a:p>
        </p:txBody>
      </p:sp>
      <p:sp>
        <p:nvSpPr>
          <p:cNvPr id="4" name="Segnaposto contenuto 3"/>
          <p:cNvSpPr>
            <a:spLocks noGrp="1"/>
          </p:cNvSpPr>
          <p:nvPr>
            <p:ph sz="half" idx="2"/>
          </p:nvPr>
        </p:nvSpPr>
        <p:spPr>
          <a:xfrm>
            <a:off x="6174673" y="815546"/>
            <a:ext cx="4493326" cy="5357850"/>
          </a:xfrm>
        </p:spPr>
        <p:txBody>
          <a:bodyPr anchor="ctr">
            <a:normAutofit fontScale="92500" lnSpcReduction="20000"/>
          </a:bodyPr>
          <a:lstStyle/>
          <a:p>
            <a:pPr marL="324000" indent="-324000">
              <a:spcBef>
                <a:spcPts val="1200"/>
              </a:spcBef>
              <a:buSzPct val="90000"/>
              <a:buFont typeface="+mj-lt"/>
              <a:buAutoNum type="arabicPeriod"/>
            </a:pPr>
            <a:r>
              <a:rPr lang="it-IT" sz="2400" dirty="0">
                <a:latin typeface="Tw Cen MT" pitchFamily="34" charset="0"/>
              </a:rPr>
              <a:t>Presuppongono ed esprimono una </a:t>
            </a:r>
            <a:r>
              <a:rPr lang="it-IT" sz="2400" b="1" dirty="0">
                <a:latin typeface="Tw Cen MT" pitchFamily="34" charset="0"/>
              </a:rPr>
              <a:t>esperienza (corpo)</a:t>
            </a:r>
            <a:endParaRPr lang="it-IT" sz="2400" dirty="0">
              <a:latin typeface="Tw Cen MT" pitchFamily="34" charset="0"/>
            </a:endParaRPr>
          </a:p>
          <a:p>
            <a:pPr marL="324000" indent="-324000">
              <a:spcBef>
                <a:spcPts val="1200"/>
              </a:spcBef>
              <a:buSzPct val="90000"/>
              <a:buFont typeface="+mj-lt"/>
              <a:buAutoNum type="arabicPeriod"/>
            </a:pPr>
            <a:r>
              <a:rPr lang="it-IT" sz="2400" dirty="0">
                <a:latin typeface="Tw Cen MT" pitchFamily="34" charset="0"/>
              </a:rPr>
              <a:t>Questa esperienza si caratterizza come un </a:t>
            </a:r>
            <a:r>
              <a:rPr lang="it-IT" sz="2400" b="1" i="1" dirty="0">
                <a:latin typeface="Tw Cen MT" pitchFamily="34" charset="0"/>
              </a:rPr>
              <a:t>provare che</a:t>
            </a:r>
            <a:r>
              <a:rPr lang="it-IT" sz="2400" dirty="0">
                <a:latin typeface="Tw Cen MT" pitchFamily="34" charset="0"/>
              </a:rPr>
              <a:t>, un essere </a:t>
            </a:r>
            <a:r>
              <a:rPr lang="it-IT" sz="2400" b="1" dirty="0">
                <a:latin typeface="Tw Cen MT" pitchFamily="34" charset="0"/>
              </a:rPr>
              <a:t>emotivamente</a:t>
            </a:r>
            <a:r>
              <a:rPr lang="it-IT" sz="2400" dirty="0">
                <a:latin typeface="Tw Cen MT" pitchFamily="34" charset="0"/>
              </a:rPr>
              <a:t> coinvolti (impegno del soggetto in prima persona)</a:t>
            </a:r>
          </a:p>
          <a:p>
            <a:pPr marL="324000" indent="-324000">
              <a:spcBef>
                <a:spcPts val="1200"/>
              </a:spcBef>
              <a:buSzPct val="90000"/>
              <a:buFont typeface="+mj-lt"/>
              <a:buAutoNum type="arabicPeriod"/>
            </a:pPr>
            <a:r>
              <a:rPr lang="it-IT" sz="2400" dirty="0">
                <a:latin typeface="Tw Cen MT" pitchFamily="34" charset="0"/>
              </a:rPr>
              <a:t>Esprimono un </a:t>
            </a:r>
            <a:r>
              <a:rPr lang="it-IT" sz="2400" b="1" dirty="0">
                <a:latin typeface="Tw Cen MT" pitchFamily="34" charset="0"/>
              </a:rPr>
              <a:t>punto di vista, un modo di fare attenzione a qualcosa</a:t>
            </a:r>
          </a:p>
          <a:p>
            <a:pPr marL="324000" indent="-324000">
              <a:spcBef>
                <a:spcPts val="1200"/>
              </a:spcBef>
              <a:buSzPct val="90000"/>
              <a:buFont typeface="+mj-lt"/>
              <a:buAutoNum type="arabicPeriod"/>
            </a:pPr>
            <a:r>
              <a:rPr lang="it-IT" sz="2400" b="1" dirty="0">
                <a:latin typeface="Tw Cen MT" pitchFamily="34" charset="0"/>
              </a:rPr>
              <a:t>Attenzione </a:t>
            </a:r>
            <a:r>
              <a:rPr lang="it-IT" sz="2400" dirty="0">
                <a:latin typeface="Tw Cen MT" pitchFamily="34" charset="0"/>
              </a:rPr>
              <a:t>che è disposta a lasciarsi attrarre da qualcosa (qualcosa «</a:t>
            </a:r>
            <a:r>
              <a:rPr lang="it-IT" sz="2400" b="1" dirty="0">
                <a:latin typeface="Tw Cen MT" pitchFamily="34" charset="0"/>
              </a:rPr>
              <a:t>reclama</a:t>
            </a:r>
            <a:r>
              <a:rPr lang="it-IT" sz="2400" dirty="0">
                <a:latin typeface="Tw Cen MT" pitchFamily="34" charset="0"/>
              </a:rPr>
              <a:t>» il mio sguardo)</a:t>
            </a:r>
          </a:p>
          <a:p>
            <a:pPr marL="324000" indent="-324000">
              <a:spcBef>
                <a:spcPts val="1200"/>
              </a:spcBef>
              <a:buSzPct val="90000"/>
              <a:buFont typeface="+mj-lt"/>
              <a:buAutoNum type="arabicPeriod"/>
            </a:pPr>
            <a:r>
              <a:rPr lang="it-IT" sz="2400" dirty="0">
                <a:latin typeface="Tw Cen MT" pitchFamily="34" charset="0"/>
              </a:rPr>
              <a:t>Indicano una </a:t>
            </a:r>
            <a:r>
              <a:rPr lang="it-IT" sz="2400" b="1" dirty="0">
                <a:latin typeface="Tw Cen MT" pitchFamily="34" charset="0"/>
              </a:rPr>
              <a:t>rottura </a:t>
            </a:r>
            <a:r>
              <a:rPr lang="it-IT" sz="2400" dirty="0">
                <a:latin typeface="Tw Cen MT" pitchFamily="34" charset="0"/>
              </a:rPr>
              <a:t>con le routine </a:t>
            </a:r>
            <a:r>
              <a:rPr lang="it-IT" sz="2400" b="1" dirty="0">
                <a:latin typeface="Tw Cen MT" pitchFamily="34" charset="0"/>
              </a:rPr>
              <a:t>percettive abituali</a:t>
            </a:r>
          </a:p>
          <a:p>
            <a:pPr marL="324000" indent="-324000">
              <a:spcBef>
                <a:spcPts val="1200"/>
              </a:spcBef>
              <a:buSzPct val="90000"/>
              <a:buFont typeface="+mj-lt"/>
              <a:buAutoNum type="arabicPeriod"/>
            </a:pPr>
            <a:r>
              <a:rPr lang="it-IT" sz="2400" b="1" dirty="0">
                <a:latin typeface="Tw Cen MT" pitchFamily="34" charset="0"/>
              </a:rPr>
              <a:t>L’arco ideale della relazione estetica si tende tra emozione e giudizio, inaugurato dal piacere</a:t>
            </a:r>
          </a:p>
        </p:txBody>
      </p:sp>
      <p:sp>
        <p:nvSpPr>
          <p:cNvPr id="13" name="Parentesi graffa aperta 12"/>
          <p:cNvSpPr/>
          <p:nvPr/>
        </p:nvSpPr>
        <p:spPr>
          <a:xfrm>
            <a:off x="5381620" y="928670"/>
            <a:ext cx="500066" cy="5554522"/>
          </a:xfrm>
          <a:prstGeom prst="leftBrace">
            <a:avLst>
              <a:gd name="adj1" fmla="val 69285"/>
              <a:gd name="adj2" fmla="val 50000"/>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4066717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5E043EE-4969-5E48-B72A-174D58175F09}"/>
              </a:ext>
            </a:extLst>
          </p:cNvPr>
          <p:cNvSpPr>
            <a:spLocks noChangeArrowheads="1"/>
          </p:cNvSpPr>
          <p:nvPr/>
        </p:nvSpPr>
        <p:spPr bwMode="auto">
          <a:xfrm>
            <a:off x="704334" y="543697"/>
            <a:ext cx="177937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1025" name="Immagine 13" descr="20190929_122903.jpg">
            <a:extLst>
              <a:ext uri="{FF2B5EF4-FFF2-40B4-BE49-F238E27FC236}">
                <a16:creationId xmlns:a16="http://schemas.microsoft.com/office/drawing/2014/main" id="{4E22145F-C248-B248-AB2F-B4C815A7D00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02042" y="1403435"/>
            <a:ext cx="5090985" cy="38303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73FE855B-4A82-AD45-8978-DFDB19456A0C}"/>
              </a:ext>
            </a:extLst>
          </p:cNvPr>
          <p:cNvSpPr>
            <a:spLocks noChangeArrowheads="1"/>
          </p:cNvSpPr>
          <p:nvPr/>
        </p:nvSpPr>
        <p:spPr bwMode="auto">
          <a:xfrm flipV="1">
            <a:off x="6252519" y="2891481"/>
            <a:ext cx="207236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1027" name="Immagine 12" descr="IMG_20191003_224819.jpg">
            <a:extLst>
              <a:ext uri="{FF2B5EF4-FFF2-40B4-BE49-F238E27FC236}">
                <a16:creationId xmlns:a16="http://schemas.microsoft.com/office/drawing/2014/main" id="{547F41E6-9B1E-F74F-9705-6915488BCEB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944497" y="262099"/>
            <a:ext cx="3620530" cy="643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192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E82E5AD-E11C-724C-AB00-D2C89EE0FB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7972" y="431854"/>
            <a:ext cx="4522471" cy="3262228"/>
          </a:xfrm>
          <a:prstGeom prst="rect">
            <a:avLst/>
          </a:prstGeom>
          <a:noFill/>
          <a:ln>
            <a:noFill/>
          </a:ln>
        </p:spPr>
      </p:pic>
      <p:sp>
        <p:nvSpPr>
          <p:cNvPr id="6" name="Rectangle 2">
            <a:extLst>
              <a:ext uri="{FF2B5EF4-FFF2-40B4-BE49-F238E27FC236}">
                <a16:creationId xmlns:a16="http://schemas.microsoft.com/office/drawing/2014/main" id="{90584870-272A-F54C-8659-CC97981CB0A2}"/>
              </a:ext>
            </a:extLst>
          </p:cNvPr>
          <p:cNvSpPr>
            <a:spLocks noChangeArrowheads="1"/>
          </p:cNvSpPr>
          <p:nvPr/>
        </p:nvSpPr>
        <p:spPr bwMode="auto">
          <a:xfrm flipV="1">
            <a:off x="531340" y="1811629"/>
            <a:ext cx="2047066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2049" name="Immagine 10" descr="bologna.jpg">
            <a:extLst>
              <a:ext uri="{FF2B5EF4-FFF2-40B4-BE49-F238E27FC236}">
                <a16:creationId xmlns:a16="http://schemas.microsoft.com/office/drawing/2014/main" id="{CB50A1B6-1723-3C48-A771-BAAEBEB19D5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31339" y="431854"/>
            <a:ext cx="4473147" cy="31668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BF0A404E-74EA-5449-AF46-9D2194CEC1F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2051" name="Immagine 9" descr="image1.jpeg">
            <a:extLst>
              <a:ext uri="{FF2B5EF4-FFF2-40B4-BE49-F238E27FC236}">
                <a16:creationId xmlns:a16="http://schemas.microsoft.com/office/drawing/2014/main" id="{432AE6AA-B330-0A4F-B2C3-799807C38F94}"/>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16690" y="3816968"/>
            <a:ext cx="4102444" cy="2849334"/>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593A0775-9DF7-1148-B137-0215C607425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767198" y="2778813"/>
            <a:ext cx="2362835" cy="3571875"/>
          </a:xfrm>
          <a:prstGeom prst="rect">
            <a:avLst/>
          </a:prstGeom>
        </p:spPr>
      </p:pic>
    </p:spTree>
    <p:extLst>
      <p:ext uri="{BB962C8B-B14F-4D97-AF65-F5344CB8AC3E}">
        <p14:creationId xmlns:p14="http://schemas.microsoft.com/office/powerpoint/2010/main" val="1724918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0194BFE-2F8A-4046-81AE-DDD7BDC4554F}"/>
              </a:ext>
            </a:extLst>
          </p:cNvPr>
          <p:cNvSpPr>
            <a:spLocks noChangeArrowheads="1"/>
          </p:cNvSpPr>
          <p:nvPr/>
        </p:nvSpPr>
        <p:spPr bwMode="auto">
          <a:xfrm>
            <a:off x="432486" y="308918"/>
            <a:ext cx="152972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3073" name="Immagine 7" descr="830FC5D1-C051-43B7-BC7F-90CFB84064BD.jpeg">
            <a:extLst>
              <a:ext uri="{FF2B5EF4-FFF2-40B4-BE49-F238E27FC236}">
                <a16:creationId xmlns:a16="http://schemas.microsoft.com/office/drawing/2014/main" id="{A017D147-6F2A-B747-9366-52091F97C9F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32486" y="308918"/>
            <a:ext cx="6539550" cy="366995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01F3AEC3-E819-3141-AD15-E701DF6B6A2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596587" y="2767912"/>
            <a:ext cx="4991094" cy="3560188"/>
          </a:xfrm>
          <a:prstGeom prst="rect">
            <a:avLst/>
          </a:prstGeom>
        </p:spPr>
      </p:pic>
      <p:pic>
        <p:nvPicPr>
          <p:cNvPr id="8" name="Immagine 7">
            <a:extLst>
              <a:ext uri="{FF2B5EF4-FFF2-40B4-BE49-F238E27FC236}">
                <a16:creationId xmlns:a16="http://schemas.microsoft.com/office/drawing/2014/main" id="{653858F4-0B61-F043-B0B6-B29D9394B33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35492" y="3496962"/>
            <a:ext cx="2272433" cy="2953161"/>
          </a:xfrm>
          <a:prstGeom prst="rect">
            <a:avLst/>
          </a:prstGeom>
        </p:spPr>
      </p:pic>
    </p:spTree>
    <p:extLst>
      <p:ext uri="{BB962C8B-B14F-4D97-AF65-F5344CB8AC3E}">
        <p14:creationId xmlns:p14="http://schemas.microsoft.com/office/powerpoint/2010/main" val="2434930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52596" y="36001"/>
            <a:ext cx="8488392" cy="571481"/>
          </a:xfrm>
          <a:noFill/>
          <a:ln>
            <a:noFill/>
          </a:ln>
        </p:spPr>
        <p:txBody>
          <a:bodyPr rtlCol="0">
            <a:noAutofit/>
          </a:bodyPr>
          <a:lstStyle/>
          <a:p>
            <a:pPr>
              <a:defRPr/>
            </a:pPr>
            <a:r>
              <a:rPr lang="it-IT" sz="4000" b="1" dirty="0">
                <a:ln w="1905"/>
                <a:solidFill>
                  <a:srgbClr val="C00000"/>
                </a:solidFill>
                <a:effectLst>
                  <a:innerShdw blurRad="69850" dist="43180" dir="5400000">
                    <a:srgbClr val="000000">
                      <a:alpha val="65000"/>
                    </a:srgbClr>
                  </a:innerShdw>
                </a:effectLst>
                <a:latin typeface="Tw Cen MT" pitchFamily="34" charset="0"/>
              </a:rPr>
              <a:t>Giudizio estetico </a:t>
            </a:r>
            <a:r>
              <a:rPr lang="it-IT" sz="4000" b="1" dirty="0">
                <a:ln w="1905"/>
                <a:solidFill>
                  <a:srgbClr val="C00000"/>
                </a:solidFill>
                <a:effectLst>
                  <a:innerShdw blurRad="69850" dist="43180" dir="5400000">
                    <a:srgbClr val="000000">
                      <a:alpha val="65000"/>
                    </a:srgbClr>
                  </a:innerShdw>
                </a:effectLst>
                <a:latin typeface="Tw Cen MT" pitchFamily="34" charset="0"/>
                <a:cs typeface="Arial"/>
              </a:rPr>
              <a:t>e giudizio </a:t>
            </a:r>
            <a:r>
              <a:rPr lang="it-IT" sz="4000" b="1" dirty="0">
                <a:ln w="1905"/>
                <a:solidFill>
                  <a:srgbClr val="C00000"/>
                </a:solidFill>
                <a:effectLst>
                  <a:innerShdw blurRad="69850" dist="43180" dir="5400000">
                    <a:srgbClr val="000000">
                      <a:alpha val="65000"/>
                    </a:srgbClr>
                  </a:innerShdw>
                </a:effectLst>
                <a:latin typeface="Tw Cen MT" pitchFamily="34" charset="0"/>
              </a:rPr>
              <a:t>cognitivo</a:t>
            </a:r>
          </a:p>
        </p:txBody>
      </p:sp>
      <p:sp>
        <p:nvSpPr>
          <p:cNvPr id="4" name="Segnaposto contenuto 3"/>
          <p:cNvSpPr>
            <a:spLocks noGrp="1"/>
          </p:cNvSpPr>
          <p:nvPr>
            <p:ph sz="half" idx="2"/>
          </p:nvPr>
        </p:nvSpPr>
        <p:spPr>
          <a:xfrm>
            <a:off x="457201" y="2581621"/>
            <a:ext cx="4263081" cy="4237296"/>
          </a:xfrm>
          <a:noFill/>
          <a:ln w="28575">
            <a:noFill/>
          </a:ln>
        </p:spPr>
        <p:style>
          <a:lnRef idx="0">
            <a:scrgbClr r="0" g="0" b="0"/>
          </a:lnRef>
          <a:fillRef idx="1003">
            <a:schemeClr val="dk2"/>
          </a:fillRef>
          <a:effectRef idx="0">
            <a:scrgbClr r="0" g="0" b="0"/>
          </a:effectRef>
          <a:fontRef idx="major"/>
        </p:style>
        <p:txBody>
          <a:bodyPr rtlCol="0" anchor="t">
            <a:noAutofit/>
          </a:bodyPr>
          <a:lstStyle/>
          <a:p>
            <a:pPr marL="0" indent="0">
              <a:lnSpc>
                <a:spcPct val="70000"/>
              </a:lnSpc>
              <a:spcBef>
                <a:spcPts val="800"/>
              </a:spcBef>
              <a:buNone/>
              <a:defRPr/>
            </a:pPr>
            <a:r>
              <a:rPr lang="it-IT" sz="2200" dirty="0">
                <a:solidFill>
                  <a:sysClr val="windowText" lastClr="000000"/>
                </a:solidFill>
              </a:rPr>
              <a:t>Il tenore soggettivo dell’esperienza viene in primo piano; il giudizio è fondato su un sentimento di </a:t>
            </a:r>
            <a:r>
              <a:rPr lang="it-IT" sz="2200" b="1" dirty="0">
                <a:solidFill>
                  <a:sysClr val="windowText" lastClr="000000"/>
                </a:solidFill>
              </a:rPr>
              <a:t>piacere</a:t>
            </a:r>
            <a:r>
              <a:rPr lang="it-IT" sz="2200" dirty="0">
                <a:solidFill>
                  <a:sysClr val="windowText" lastClr="000000"/>
                </a:solidFill>
              </a:rPr>
              <a:t> – o più genericamente su un coinvolgimento </a:t>
            </a:r>
            <a:r>
              <a:rPr lang="it-IT" sz="2200" b="1" dirty="0">
                <a:solidFill>
                  <a:sysClr val="windowText" lastClr="000000"/>
                </a:solidFill>
              </a:rPr>
              <a:t>emotivo</a:t>
            </a:r>
            <a:r>
              <a:rPr lang="it-IT" sz="2200" dirty="0">
                <a:solidFill>
                  <a:sysClr val="windowText" lastClr="000000"/>
                </a:solidFill>
              </a:rPr>
              <a:t> in prima persona: esprime un </a:t>
            </a:r>
            <a:r>
              <a:rPr lang="it-IT" sz="2200" b="1" dirty="0">
                <a:solidFill>
                  <a:sysClr val="windowText" lastClr="000000"/>
                </a:solidFill>
              </a:rPr>
              <a:t>“sapere come” </a:t>
            </a:r>
            <a:r>
              <a:rPr lang="it-IT" sz="2200" dirty="0">
                <a:solidFill>
                  <a:sysClr val="windowText" lastClr="000000"/>
                </a:solidFill>
              </a:rPr>
              <a:t>o </a:t>
            </a:r>
            <a:r>
              <a:rPr lang="it-IT" sz="2200" b="1" dirty="0">
                <a:solidFill>
                  <a:sysClr val="windowText" lastClr="000000"/>
                </a:solidFill>
              </a:rPr>
              <a:t>“provare che”</a:t>
            </a:r>
          </a:p>
          <a:p>
            <a:pPr marL="0">
              <a:lnSpc>
                <a:spcPct val="70000"/>
              </a:lnSpc>
              <a:spcBef>
                <a:spcPts val="1200"/>
              </a:spcBef>
              <a:buNone/>
              <a:defRPr/>
            </a:pPr>
            <a:r>
              <a:rPr lang="it-IT" sz="2200" b="1" dirty="0">
                <a:solidFill>
                  <a:sysClr val="windowText" lastClr="000000"/>
                </a:solidFill>
              </a:rPr>
              <a:t>L’io in questione non è sostituibile</a:t>
            </a:r>
            <a:r>
              <a:rPr lang="it-IT" sz="2200" dirty="0">
                <a:solidFill>
                  <a:sysClr val="windowText" lastClr="000000"/>
                </a:solidFill>
              </a:rPr>
              <a:t>. </a:t>
            </a:r>
          </a:p>
          <a:p>
            <a:pPr marL="0">
              <a:lnSpc>
                <a:spcPct val="70000"/>
              </a:lnSpc>
              <a:spcBef>
                <a:spcPts val="1200"/>
              </a:spcBef>
              <a:buNone/>
              <a:defRPr/>
            </a:pPr>
            <a:r>
              <a:rPr lang="it-IT" sz="2200" b="1" dirty="0">
                <a:solidFill>
                  <a:sysClr val="windowText" lastClr="000000"/>
                </a:solidFill>
              </a:rPr>
              <a:t>Il giudizio non è confutabile</a:t>
            </a:r>
            <a:r>
              <a:rPr lang="it-IT" sz="2200" dirty="0">
                <a:solidFill>
                  <a:sysClr val="windowText" lastClr="000000"/>
                </a:solidFill>
              </a:rPr>
              <a:t>: nessuno potrà mai convincere X del contrario circa il suo ritenere bello questo vetro in frammenti</a:t>
            </a:r>
          </a:p>
        </p:txBody>
      </p:sp>
      <p:sp>
        <p:nvSpPr>
          <p:cNvPr id="6" name="Segnaposto contenuto 5"/>
          <p:cNvSpPr>
            <a:spLocks noGrp="1"/>
          </p:cNvSpPr>
          <p:nvPr>
            <p:ph sz="quarter" idx="4"/>
          </p:nvPr>
        </p:nvSpPr>
        <p:spPr>
          <a:xfrm>
            <a:off x="7456979" y="2581621"/>
            <a:ext cx="4287795" cy="3854237"/>
          </a:xfrm>
          <a:noFill/>
          <a:ln w="28575">
            <a:noFill/>
          </a:ln>
        </p:spPr>
        <p:style>
          <a:lnRef idx="0">
            <a:scrgbClr r="0" g="0" b="0"/>
          </a:lnRef>
          <a:fillRef idx="1003">
            <a:schemeClr val="dk1"/>
          </a:fillRef>
          <a:effectRef idx="0">
            <a:scrgbClr r="0" g="0" b="0"/>
          </a:effectRef>
          <a:fontRef idx="major"/>
        </p:style>
        <p:txBody>
          <a:bodyPr rtlCol="0" anchor="t">
            <a:normAutofit fontScale="40000" lnSpcReduction="20000"/>
          </a:bodyPr>
          <a:lstStyle/>
          <a:p>
            <a:pPr marL="720000" lvl="1" indent="-457200" algn="r">
              <a:spcBef>
                <a:spcPts val="800"/>
              </a:spcBef>
              <a:buNone/>
              <a:defRPr/>
            </a:pPr>
            <a:r>
              <a:rPr lang="it-IT" dirty="0">
                <a:solidFill>
                  <a:schemeClr val="bg1"/>
                </a:solidFill>
              </a:rPr>
              <a:t>	</a:t>
            </a:r>
            <a:r>
              <a:rPr lang="it-IT" sz="6800" dirty="0">
                <a:solidFill>
                  <a:schemeClr val="bg1"/>
                </a:solidFill>
              </a:rPr>
              <a:t>     </a:t>
            </a:r>
            <a:r>
              <a:rPr lang="it-IT" sz="5500" dirty="0">
                <a:solidFill>
                  <a:sysClr val="windowText" lastClr="000000"/>
                </a:solidFill>
              </a:rPr>
              <a:t>Peso oggettivo della asserzione;</a:t>
            </a:r>
          </a:p>
          <a:p>
            <a:pPr marL="720000" lvl="1" indent="-457200" algn="r">
              <a:spcBef>
                <a:spcPts val="0"/>
              </a:spcBef>
              <a:buNone/>
              <a:defRPr/>
            </a:pPr>
            <a:r>
              <a:rPr lang="it-IT" sz="5500" dirty="0">
                <a:solidFill>
                  <a:sysClr val="windowText" lastClr="000000"/>
                </a:solidFill>
              </a:rPr>
              <a:t>il giudizio sulla cosa – sull’oggetto – è mediato da concetti: esprime un </a:t>
            </a:r>
            <a:r>
              <a:rPr lang="it-IT" sz="5500" b="1" dirty="0">
                <a:solidFill>
                  <a:sysClr val="windowText" lastClr="000000"/>
                </a:solidFill>
              </a:rPr>
              <a:t>“sapere che”</a:t>
            </a:r>
            <a:r>
              <a:rPr lang="it-IT" sz="5500" dirty="0">
                <a:solidFill>
                  <a:sysClr val="windowText" lastClr="000000"/>
                </a:solidFill>
              </a:rPr>
              <a:t>.</a:t>
            </a:r>
          </a:p>
          <a:p>
            <a:pPr marL="720000" lvl="1" indent="-457200" algn="r">
              <a:spcBef>
                <a:spcPts val="1200"/>
              </a:spcBef>
              <a:buNone/>
              <a:defRPr/>
            </a:pPr>
            <a:r>
              <a:rPr lang="it-IT" sz="5500" dirty="0">
                <a:solidFill>
                  <a:sysClr val="windowText" lastClr="000000"/>
                </a:solidFill>
              </a:rPr>
              <a:t>	</a:t>
            </a:r>
            <a:r>
              <a:rPr lang="it-IT" sz="5500" b="1" dirty="0">
                <a:solidFill>
                  <a:sysClr val="windowText" lastClr="000000"/>
                </a:solidFill>
              </a:rPr>
              <a:t>L’io in questione </a:t>
            </a:r>
            <a:r>
              <a:rPr lang="it-IT" sz="5500" dirty="0">
                <a:solidFill>
                  <a:sysClr val="windowText" lastClr="000000"/>
                </a:solidFill>
              </a:rPr>
              <a:t>si può sostituire un qualsiasi altro soggetto</a:t>
            </a:r>
          </a:p>
          <a:p>
            <a:pPr marL="720000" lvl="1" indent="-457200" algn="r">
              <a:spcBef>
                <a:spcPts val="1200"/>
              </a:spcBef>
              <a:buNone/>
              <a:defRPr/>
            </a:pPr>
            <a:r>
              <a:rPr lang="it-IT" sz="5500" dirty="0">
                <a:solidFill>
                  <a:sysClr val="windowText" lastClr="000000"/>
                </a:solidFill>
              </a:rPr>
              <a:t>	</a:t>
            </a:r>
            <a:r>
              <a:rPr lang="it-IT" sz="5500" b="1" dirty="0">
                <a:solidFill>
                  <a:sysClr val="windowText" lastClr="000000"/>
                </a:solidFill>
              </a:rPr>
              <a:t>Il giudizio è confutabile: i frammenti potrebbero essere 1268; </a:t>
            </a:r>
            <a:r>
              <a:rPr lang="it-IT" sz="5500" dirty="0">
                <a:solidFill>
                  <a:sysClr val="windowText" lastClr="000000"/>
                </a:solidFill>
              </a:rPr>
              <a:t>il loro essere identici potrebbe risultare solo apparente ecc.</a:t>
            </a:r>
          </a:p>
        </p:txBody>
      </p:sp>
      <p:sp>
        <p:nvSpPr>
          <p:cNvPr id="17" name="Fumetto 2 16"/>
          <p:cNvSpPr/>
          <p:nvPr/>
        </p:nvSpPr>
        <p:spPr>
          <a:xfrm>
            <a:off x="1048450" y="976813"/>
            <a:ext cx="4000528" cy="933306"/>
          </a:xfrm>
          <a:prstGeom prst="wedgeRoundRectCallout">
            <a:avLst>
              <a:gd name="adj1" fmla="val 47397"/>
              <a:gd name="adj2" fmla="val 114479"/>
              <a:gd name="adj3" fmla="val 1666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b="1" dirty="0">
                <a:solidFill>
                  <a:sysClr val="windowText" lastClr="000000"/>
                </a:solidFill>
                <a:latin typeface="Tw Cen MT" pitchFamily="34" charset="0"/>
              </a:rPr>
              <a:t>Questa lastra di vetro in frammenti è bella!</a:t>
            </a:r>
          </a:p>
        </p:txBody>
      </p:sp>
      <p:sp>
        <p:nvSpPr>
          <p:cNvPr id="9" name="Fumetto 2 8"/>
          <p:cNvSpPr/>
          <p:nvPr/>
        </p:nvSpPr>
        <p:spPr>
          <a:xfrm flipH="1">
            <a:off x="7251574" y="865602"/>
            <a:ext cx="3786189" cy="933306"/>
          </a:xfrm>
          <a:prstGeom prst="wedgeRoundRectCallout">
            <a:avLst>
              <a:gd name="adj1" fmla="val 47800"/>
              <a:gd name="adj2" fmla="val 127812"/>
              <a:gd name="adj3" fmla="val 1666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70000"/>
              </a:lnSpc>
              <a:defRPr/>
            </a:pPr>
            <a:r>
              <a:rPr lang="it-IT" sz="2200" b="1" dirty="0">
                <a:solidFill>
                  <a:sysClr val="windowText" lastClr="000000"/>
                </a:solidFill>
                <a:latin typeface="Tw Cen MT" pitchFamily="34" charset="0"/>
              </a:rPr>
              <a:t>Questa lastra di vetro si è rotta in 1267 frammenti identici</a:t>
            </a:r>
          </a:p>
        </p:txBody>
      </p:sp>
      <p:pic>
        <p:nvPicPr>
          <p:cNvPr id="7" name="Immagine 12" descr="IMG_20191003_224819.jpg">
            <a:extLst>
              <a:ext uri="{FF2B5EF4-FFF2-40B4-BE49-F238E27FC236}">
                <a16:creationId xmlns:a16="http://schemas.microsoft.com/office/drawing/2014/main" id="{C9A110D1-A162-FC4B-9756-3D5D1331552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251621" y="2773210"/>
            <a:ext cx="2168759" cy="3854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16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4778" y="356656"/>
            <a:ext cx="11084010" cy="785794"/>
          </a:xfrm>
        </p:spPr>
        <p:txBody>
          <a:bodyPr>
            <a:noAutofit/>
          </a:bodyPr>
          <a:lstStyle/>
          <a:p>
            <a:pPr algn="l">
              <a:lnSpc>
                <a:spcPct val="80000"/>
              </a:lnSpc>
            </a:pPr>
            <a:r>
              <a:rPr lang="it-IT" sz="4000" b="1" spc="-200" dirty="0">
                <a:ln w="1905"/>
                <a:solidFill>
                  <a:srgbClr val="C00000"/>
                </a:solidFill>
                <a:effectLst>
                  <a:innerShdw blurRad="69850" dist="43180" dir="5400000">
                    <a:srgbClr val="000000">
                      <a:alpha val="65000"/>
                    </a:srgbClr>
                  </a:innerShdw>
                </a:effectLst>
                <a:latin typeface="Tw Cen MT" pitchFamily="34" charset="0"/>
              </a:rPr>
              <a:t>Giudizi estetici  e giudizi etici</a:t>
            </a:r>
          </a:p>
        </p:txBody>
      </p:sp>
      <p:sp>
        <p:nvSpPr>
          <p:cNvPr id="9" name="Segnaposto contenuto 8"/>
          <p:cNvSpPr>
            <a:spLocks noGrp="1"/>
          </p:cNvSpPr>
          <p:nvPr>
            <p:ph idx="1"/>
          </p:nvPr>
        </p:nvSpPr>
        <p:spPr>
          <a:xfrm>
            <a:off x="1881158" y="1000108"/>
            <a:ext cx="8229600" cy="5643602"/>
          </a:xfrm>
        </p:spPr>
        <p:txBody>
          <a:bodyPr>
            <a:normAutofit/>
          </a:bodyPr>
          <a:lstStyle/>
          <a:p>
            <a:pPr lvl="1">
              <a:lnSpc>
                <a:spcPct val="80000"/>
              </a:lnSpc>
              <a:buNone/>
            </a:pPr>
            <a:r>
              <a:rPr lang="it-IT" dirty="0">
                <a:latin typeface="Tw Cen MT" pitchFamily="34" charset="0"/>
              </a:rPr>
              <a:t>	</a:t>
            </a:r>
          </a:p>
          <a:p>
            <a:pPr lvl="1">
              <a:lnSpc>
                <a:spcPct val="80000"/>
              </a:lnSpc>
              <a:buNone/>
            </a:pPr>
            <a:r>
              <a:rPr lang="it-IT" sz="1800" dirty="0">
                <a:latin typeface="Tw Cen MT" pitchFamily="34" charset="0"/>
              </a:rPr>
              <a:t>		</a:t>
            </a:r>
            <a:endParaRPr lang="it-IT" dirty="0">
              <a:latin typeface="Tw Cen MT" pitchFamily="34" charset="0"/>
            </a:endParaRPr>
          </a:p>
        </p:txBody>
      </p:sp>
      <p:sp>
        <p:nvSpPr>
          <p:cNvPr id="15" name="CasellaDiTesto 14"/>
          <p:cNvSpPr txBox="1"/>
          <p:nvPr/>
        </p:nvSpPr>
        <p:spPr>
          <a:xfrm>
            <a:off x="1379936" y="1743641"/>
            <a:ext cx="4069394" cy="3473708"/>
          </a:xfrm>
          <a:prstGeom prst="rect">
            <a:avLst/>
          </a:prstGeom>
          <a:noFill/>
          <a:ln w="28575">
            <a:solidFill>
              <a:schemeClr val="tx1"/>
            </a:solidFill>
          </a:ln>
        </p:spPr>
        <p:txBody>
          <a:bodyPr wrap="square" rtlCol="0">
            <a:spAutoFit/>
          </a:bodyPr>
          <a:lstStyle/>
          <a:p>
            <a:pPr marL="180000" lvl="1" indent="-180000" algn="ctr">
              <a:lnSpc>
                <a:spcPct val="80000"/>
              </a:lnSpc>
            </a:pPr>
            <a:r>
              <a:rPr lang="it-IT" sz="2800" b="1" dirty="0">
                <a:latin typeface="Tw Cen MT" pitchFamily="34" charset="0"/>
              </a:rPr>
              <a:t>Giudizi estetici</a:t>
            </a:r>
          </a:p>
          <a:p>
            <a:pPr marL="180000" lvl="1" indent="-180000">
              <a:lnSpc>
                <a:spcPct val="80000"/>
              </a:lnSpc>
            </a:pPr>
            <a:endParaRPr lang="it-IT" sz="2400" dirty="0">
              <a:latin typeface="Tw Cen MT" pitchFamily="34" charset="0"/>
            </a:endParaRPr>
          </a:p>
          <a:p>
            <a:pPr marL="180000" lvl="1" indent="-180000">
              <a:lnSpc>
                <a:spcPct val="80000"/>
              </a:lnSpc>
              <a:buFont typeface="Arial" pitchFamily="34" charset="0"/>
              <a:buChar char="•"/>
            </a:pPr>
            <a:r>
              <a:rPr lang="it-IT" sz="2400" dirty="0">
                <a:latin typeface="Tw Cen MT" pitchFamily="34" charset="0"/>
              </a:rPr>
              <a:t>Si riferiscono a persone, animali, oggetti (naturali o artificiali che siano), esseri animati o inanimati</a:t>
            </a:r>
          </a:p>
          <a:p>
            <a:pPr marL="180000" lvl="1" indent="-180000">
              <a:lnSpc>
                <a:spcPct val="80000"/>
              </a:lnSpc>
              <a:spcBef>
                <a:spcPts val="600"/>
              </a:spcBef>
              <a:buFont typeface="Arial" pitchFamily="34" charset="0"/>
              <a:buChar char="•"/>
            </a:pPr>
            <a:r>
              <a:rPr lang="it-IT" sz="2400" dirty="0">
                <a:latin typeface="Tw Cen MT" pitchFamily="34" charset="0"/>
              </a:rPr>
              <a:t>Sono immediati (</a:t>
            </a:r>
            <a:r>
              <a:rPr lang="it-IT" sz="2400" b="1" dirty="0">
                <a:latin typeface="Tw Cen MT" pitchFamily="34" charset="0"/>
              </a:rPr>
              <a:t>cioè non mediati da concetti</a:t>
            </a:r>
            <a:r>
              <a:rPr lang="it-IT" sz="2400" dirty="0">
                <a:latin typeface="Tw Cen MT" pitchFamily="34" charset="0"/>
              </a:rPr>
              <a:t>) [cfr. esempi armonia, simmetria, eleganza ecc.]</a:t>
            </a:r>
          </a:p>
          <a:p>
            <a:pPr marL="180000" lvl="1" indent="-180000">
              <a:lnSpc>
                <a:spcPct val="80000"/>
              </a:lnSpc>
              <a:buFont typeface="Arial" pitchFamily="34" charset="0"/>
              <a:buChar char="•"/>
            </a:pPr>
            <a:r>
              <a:rPr lang="it-IT" sz="2400" dirty="0">
                <a:latin typeface="Tw Cen MT" pitchFamily="34" charset="0"/>
              </a:rPr>
              <a:t>Non possono essere smentiti</a:t>
            </a:r>
          </a:p>
        </p:txBody>
      </p:sp>
      <p:sp>
        <p:nvSpPr>
          <p:cNvPr id="16" name="CasellaDiTesto 15"/>
          <p:cNvSpPr txBox="1"/>
          <p:nvPr/>
        </p:nvSpPr>
        <p:spPr>
          <a:xfrm>
            <a:off x="6092614" y="783644"/>
            <a:ext cx="5715040" cy="5027979"/>
          </a:xfrm>
          <a:prstGeom prst="rect">
            <a:avLst/>
          </a:prstGeom>
          <a:noFill/>
          <a:ln w="28575">
            <a:solidFill>
              <a:schemeClr val="tx1"/>
            </a:solidFill>
          </a:ln>
        </p:spPr>
        <p:txBody>
          <a:bodyPr wrap="square" rtlCol="0">
            <a:spAutoFit/>
          </a:bodyPr>
          <a:lstStyle/>
          <a:p>
            <a:pPr marL="216000" lvl="1" indent="-216000" algn="ctr">
              <a:lnSpc>
                <a:spcPct val="80000"/>
              </a:lnSpc>
            </a:pPr>
            <a:r>
              <a:rPr lang="it-IT" sz="2800" b="1" dirty="0">
                <a:latin typeface="Tw Cen MT" pitchFamily="34" charset="0"/>
              </a:rPr>
              <a:t>Giudizi etici</a:t>
            </a:r>
          </a:p>
          <a:p>
            <a:pPr marL="216000" lvl="1" indent="-216000">
              <a:lnSpc>
                <a:spcPct val="80000"/>
              </a:lnSpc>
            </a:pPr>
            <a:endParaRPr lang="it-IT" sz="2400" dirty="0">
              <a:latin typeface="Tw Cen MT" pitchFamily="34" charset="0"/>
            </a:endParaRPr>
          </a:p>
          <a:p>
            <a:pPr marL="216000" lvl="1" indent="-216000">
              <a:lnSpc>
                <a:spcPct val="80000"/>
              </a:lnSpc>
              <a:buFont typeface="Arial" pitchFamily="34" charset="0"/>
              <a:buChar char="•"/>
            </a:pPr>
            <a:r>
              <a:rPr lang="it-IT" sz="2400" dirty="0">
                <a:latin typeface="Tw Cen MT" pitchFamily="34" charset="0"/>
              </a:rPr>
              <a:t>Si riferiscono ai </a:t>
            </a:r>
            <a:r>
              <a:rPr lang="it-IT" sz="2400" b="1" dirty="0">
                <a:latin typeface="Tw Cen MT" pitchFamily="34" charset="0"/>
              </a:rPr>
              <a:t>comportamenti</a:t>
            </a:r>
            <a:r>
              <a:rPr lang="it-IT" sz="2400" dirty="0">
                <a:latin typeface="Tw Cen MT" pitchFamily="34" charset="0"/>
              </a:rPr>
              <a:t> delle persone</a:t>
            </a:r>
          </a:p>
          <a:p>
            <a:pPr marL="216000" lvl="1" indent="-216000">
              <a:lnSpc>
                <a:spcPct val="80000"/>
              </a:lnSpc>
              <a:spcBef>
                <a:spcPts val="600"/>
              </a:spcBef>
              <a:buFont typeface="Arial" pitchFamily="34" charset="0"/>
              <a:buChar char="•"/>
            </a:pPr>
            <a:r>
              <a:rPr lang="it-IT" sz="2400" b="1" dirty="0">
                <a:latin typeface="Tw Cen MT" pitchFamily="34" charset="0"/>
              </a:rPr>
              <a:t>Non sono immediati</a:t>
            </a:r>
            <a:r>
              <a:rPr lang="it-IT" sz="2400" dirty="0">
                <a:latin typeface="Tw Cen MT" pitchFamily="34" charset="0"/>
              </a:rPr>
              <a:t>: rapportano un’azione a una norma condivisa da altri (o universale)</a:t>
            </a:r>
          </a:p>
          <a:p>
            <a:pPr marL="216000" lvl="1" indent="-216000">
              <a:lnSpc>
                <a:spcPct val="80000"/>
              </a:lnSpc>
              <a:spcBef>
                <a:spcPts val="600"/>
              </a:spcBef>
              <a:buFont typeface="Arial" pitchFamily="34" charset="0"/>
              <a:buChar char="•"/>
            </a:pPr>
            <a:r>
              <a:rPr lang="it-IT" sz="2400" b="1" dirty="0">
                <a:latin typeface="Tw Cen MT" pitchFamily="34" charset="0"/>
              </a:rPr>
              <a:t>Possono essere smentiti</a:t>
            </a:r>
            <a:r>
              <a:rPr lang="it-IT" sz="2400" dirty="0">
                <a:latin typeface="Tw Cen MT" pitchFamily="34" charset="0"/>
              </a:rPr>
              <a:t>: una persona che credevo onesta dal suo comportamento si può rivelare il contrario di quella che credevo: non rubava non perché riteneva giusto non rubare ma per paura di finire in carcere (perché un comportamento sia veramente etico occorre retta intenzione: l’intenzione di fare una cosa che si crede giusta). </a:t>
            </a:r>
          </a:p>
        </p:txBody>
      </p:sp>
    </p:spTree>
    <p:extLst>
      <p:ext uri="{BB962C8B-B14F-4D97-AF65-F5344CB8AC3E}">
        <p14:creationId xmlns:p14="http://schemas.microsoft.com/office/powerpoint/2010/main" val="3685972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D13A04-8A81-FA43-BDC7-DBD5EC513B68}"/>
              </a:ext>
            </a:extLst>
          </p:cNvPr>
          <p:cNvSpPr>
            <a:spLocks noGrp="1"/>
          </p:cNvSpPr>
          <p:nvPr>
            <p:ph type="title"/>
          </p:nvPr>
        </p:nvSpPr>
        <p:spPr/>
        <p:txBody>
          <a:bodyPr/>
          <a:lstStyle/>
          <a:p>
            <a:r>
              <a:rPr lang="it-IT" b="1" i="1" dirty="0">
                <a:solidFill>
                  <a:srgbClr val="C00000"/>
                </a:solidFill>
              </a:rPr>
              <a:t>Che cosa significa orientarsi nel pensiero? </a:t>
            </a:r>
            <a:r>
              <a:rPr lang="it-IT" sz="3000" dirty="0">
                <a:solidFill>
                  <a:srgbClr val="C00000"/>
                </a:solidFill>
              </a:rPr>
              <a:t>(1786)</a:t>
            </a:r>
          </a:p>
        </p:txBody>
      </p:sp>
      <p:sp>
        <p:nvSpPr>
          <p:cNvPr id="3" name="Segnaposto contenuto 2">
            <a:extLst>
              <a:ext uri="{FF2B5EF4-FFF2-40B4-BE49-F238E27FC236}">
                <a16:creationId xmlns:a16="http://schemas.microsoft.com/office/drawing/2014/main" id="{65368747-8CA2-B34D-9B62-A34E21942ACD}"/>
              </a:ext>
            </a:extLst>
          </p:cNvPr>
          <p:cNvSpPr>
            <a:spLocks noGrp="1"/>
          </p:cNvSpPr>
          <p:nvPr>
            <p:ph idx="1"/>
          </p:nvPr>
        </p:nvSpPr>
        <p:spPr>
          <a:xfrm>
            <a:off x="838200" y="1825624"/>
            <a:ext cx="10515600" cy="5032376"/>
          </a:xfrm>
        </p:spPr>
        <p:txBody>
          <a:bodyPr>
            <a:normAutofit fontScale="92500" lnSpcReduction="10000"/>
          </a:bodyPr>
          <a:lstStyle/>
          <a:p>
            <a:pPr marL="0" indent="0">
              <a:buNone/>
            </a:pPr>
            <a:r>
              <a:rPr lang="it-IT" i="1" dirty="0"/>
              <a:t>«Orientarsi</a:t>
            </a:r>
            <a:r>
              <a:rPr lang="it-IT" dirty="0"/>
              <a:t> in senso vero e proprio significa: da una determinata regione del mondo (delle quattro in cui abbiamo suddiviso l’orizzonte) trovare le altre tre e in particolare trovare l’</a:t>
            </a:r>
            <a:r>
              <a:rPr lang="it-IT" i="1" dirty="0"/>
              <a:t>oriente</a:t>
            </a:r>
            <a:r>
              <a:rPr lang="it-IT" dirty="0"/>
              <a:t>. Se dunque io vedo il sole in cielo e so che ora è mezzogiorno, allora so trovare il sud, l’est, il nord e l’ovest. </a:t>
            </a:r>
          </a:p>
          <a:p>
            <a:pPr marL="0" indent="0">
              <a:buNone/>
            </a:pPr>
            <a:r>
              <a:rPr lang="it-IT" dirty="0"/>
              <a:t>A questo fine, però, ho assolutamente bisogno del </a:t>
            </a:r>
            <a:r>
              <a:rPr lang="it-IT" b="1" dirty="0"/>
              <a:t>sentimento di una differenza nel mio proprio </a:t>
            </a:r>
            <a:r>
              <a:rPr lang="it-IT" b="1" i="1" dirty="0"/>
              <a:t>soggetto</a:t>
            </a:r>
            <a:r>
              <a:rPr lang="it-IT" dirty="0"/>
              <a:t>, vale a dire </a:t>
            </a:r>
            <a:r>
              <a:rPr lang="it-IT" b="1" dirty="0"/>
              <a:t>la differenza tra mano destra e mano sinistra</a:t>
            </a:r>
            <a:r>
              <a:rPr lang="it-IT" dirty="0"/>
              <a:t>. Chiamo ciò un </a:t>
            </a:r>
            <a:r>
              <a:rPr lang="it-IT" i="1" dirty="0"/>
              <a:t>sentimento</a:t>
            </a:r>
            <a:r>
              <a:rPr lang="it-IT" dirty="0"/>
              <a:t>, perché questi due lati non presentano esteriormente, nell’intuizione, alcuna differenza osservabile. Senza questa capacità, nel tracciare un cerchio, facendo a meno di una qualsiasi differenziazione degli oggetti, non potrei certo distinguere il movimento da sinistra a destra da quello nella direzione opposta, così da determinare a priori una differenziazione nella posizione degli oggetti; non saprei, cioè, se porre l’ovest a destra o a sinistra rispetto al punto a sud dell’orizzonte né se per chiudere il cerchio a sud devo passare per il nord e l’est»</a:t>
            </a:r>
          </a:p>
        </p:txBody>
      </p:sp>
    </p:spTree>
    <p:extLst>
      <p:ext uri="{BB962C8B-B14F-4D97-AF65-F5344CB8AC3E}">
        <p14:creationId xmlns:p14="http://schemas.microsoft.com/office/powerpoint/2010/main" val="35820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51EEF5-C3DC-9D4D-B18C-CA30CFA0BA19}"/>
              </a:ext>
            </a:extLst>
          </p:cNvPr>
          <p:cNvSpPr>
            <a:spLocks noGrp="1"/>
          </p:cNvSpPr>
          <p:nvPr>
            <p:ph type="title"/>
          </p:nvPr>
        </p:nvSpPr>
        <p:spPr>
          <a:xfrm>
            <a:off x="444843" y="0"/>
            <a:ext cx="10515600" cy="1325563"/>
          </a:xfrm>
        </p:spPr>
        <p:txBody>
          <a:bodyPr/>
          <a:lstStyle/>
          <a:p>
            <a:r>
              <a:rPr lang="it-IT" b="1" dirty="0">
                <a:solidFill>
                  <a:srgbClr val="C00000"/>
                </a:solidFill>
              </a:rPr>
              <a:t>Oggetti estetici, epistemici, d’affezione</a:t>
            </a:r>
          </a:p>
        </p:txBody>
      </p:sp>
      <p:sp>
        <p:nvSpPr>
          <p:cNvPr id="3" name="Segnaposto contenuto 2">
            <a:extLst>
              <a:ext uri="{FF2B5EF4-FFF2-40B4-BE49-F238E27FC236}">
                <a16:creationId xmlns:a16="http://schemas.microsoft.com/office/drawing/2014/main" id="{D8F1AEF2-C01B-EC4A-9623-E743CAAAE5CD}"/>
              </a:ext>
            </a:extLst>
          </p:cNvPr>
          <p:cNvSpPr>
            <a:spLocks noGrp="1"/>
          </p:cNvSpPr>
          <p:nvPr>
            <p:ph idx="1"/>
          </p:nvPr>
        </p:nvSpPr>
        <p:spPr>
          <a:xfrm>
            <a:off x="444843" y="1260390"/>
            <a:ext cx="10908957" cy="5597610"/>
          </a:xfrm>
        </p:spPr>
        <p:txBody>
          <a:bodyPr>
            <a:normAutofit fontScale="85000" lnSpcReduction="10000"/>
          </a:bodyPr>
          <a:lstStyle/>
          <a:p>
            <a:r>
              <a:rPr lang="it-IT" b="1" dirty="0"/>
              <a:t>Oggetto d’affezione </a:t>
            </a:r>
            <a:endParaRPr lang="it-IT" dirty="0"/>
          </a:p>
          <a:p>
            <a:pPr marL="0" indent="0">
              <a:buNone/>
            </a:pPr>
            <a:r>
              <a:rPr lang="it-IT" dirty="0"/>
              <a:t>È l’oggetto al quale è associato un investimento affettivo (ricordo);  fa parte della nostra identità ed è vissuto come un prolungamento di noi stessi; ci è molto vicino </a:t>
            </a:r>
          </a:p>
          <a:p>
            <a:pPr marL="0" indent="0">
              <a:buNone/>
            </a:pPr>
            <a:r>
              <a:rPr lang="it-IT" dirty="0"/>
              <a:t>il suo passaggio da un contesto di insignificanza quotidiana a un contesto di significanza soggettiva è dovuto a </a:t>
            </a:r>
            <a:r>
              <a:rPr lang="it-IT" b="1" dirty="0"/>
              <a:t>un’azione immaginativa</a:t>
            </a:r>
            <a:r>
              <a:rPr lang="it-IT" dirty="0"/>
              <a:t>, ma si tratta di un’azione immaginazione funzionale alla </a:t>
            </a:r>
            <a:r>
              <a:rPr lang="it-IT" b="1" dirty="0"/>
              <a:t>memoria</a:t>
            </a:r>
            <a:r>
              <a:rPr lang="it-IT" dirty="0"/>
              <a:t>, a tener vivo nel presente un frammento del passato che inerisce al nostro privato: </a:t>
            </a:r>
            <a:r>
              <a:rPr lang="it-IT" b="1" dirty="0"/>
              <a:t>significanza soggettiva che non ambisce ad alcuna condivisione</a:t>
            </a:r>
            <a:r>
              <a:rPr lang="it-IT" dirty="0"/>
              <a:t> [es. la vecchia capanna; la maglia della squadra di calcio]</a:t>
            </a:r>
          </a:p>
          <a:p>
            <a:r>
              <a:rPr lang="it-IT" b="1" dirty="0"/>
              <a:t>Oggetto epistemico</a:t>
            </a:r>
          </a:p>
          <a:p>
            <a:pPr marL="0" indent="0">
              <a:buNone/>
            </a:pPr>
            <a:r>
              <a:rPr lang="it-IT" dirty="0"/>
              <a:t>Oggetto le cui proprietà sono oggettivamente descrivibili in proposizioni di tipo osservativo, in cui il soggetto dell’osservazione è perfettamente sostituibile da un altro</a:t>
            </a:r>
          </a:p>
          <a:p>
            <a:r>
              <a:rPr lang="it-IT" b="1" dirty="0"/>
              <a:t>Oggetto estetico</a:t>
            </a:r>
          </a:p>
          <a:p>
            <a:pPr marL="0" indent="0">
              <a:buNone/>
            </a:pPr>
            <a:r>
              <a:rPr lang="it-IT" dirty="0"/>
              <a:t>Prossimità e alterità; Le proprietà dell’oggetto estetico «sopravvengono» rispetto alle sue proprietà fisiche/oggettive; l’oggetto estetico </a:t>
            </a:r>
            <a:r>
              <a:rPr lang="it-IT" i="1" dirty="0"/>
              <a:t>è e non è ciò </a:t>
            </a:r>
            <a:r>
              <a:rPr lang="it-IT" dirty="0"/>
              <a:t>su cui pronunciamo giudizi epistemici</a:t>
            </a:r>
          </a:p>
        </p:txBody>
      </p:sp>
    </p:spTree>
    <p:extLst>
      <p:ext uri="{BB962C8B-B14F-4D97-AF65-F5344CB8AC3E}">
        <p14:creationId xmlns:p14="http://schemas.microsoft.com/office/powerpoint/2010/main" val="2570026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81158" y="66273"/>
            <a:ext cx="8329642" cy="582594"/>
          </a:xfrm>
        </p:spPr>
        <p:txBody>
          <a:bodyPr>
            <a:noAutofit/>
          </a:bodyPr>
          <a:lstStyle/>
          <a:p>
            <a:pPr algn="ctr"/>
            <a:r>
              <a:rPr lang="it-IT" sz="3600" b="1" dirty="0">
                <a:ln w="1905"/>
                <a:solidFill>
                  <a:schemeClr val="accent6">
                    <a:lumMod val="50000"/>
                  </a:schemeClr>
                </a:solidFill>
                <a:effectLst>
                  <a:innerShdw blurRad="69850" dist="43180" dir="5400000">
                    <a:srgbClr val="000000">
                      <a:alpha val="65000"/>
                    </a:srgbClr>
                  </a:innerShdw>
                </a:effectLst>
                <a:latin typeface="Tw Cen MT" pitchFamily="34" charset="0"/>
              </a:rPr>
              <a:t>Un’esperienza estetica</a:t>
            </a:r>
          </a:p>
        </p:txBody>
      </p:sp>
      <p:sp>
        <p:nvSpPr>
          <p:cNvPr id="4" name="Segnaposto testo 3"/>
          <p:cNvSpPr>
            <a:spLocks noGrp="1"/>
          </p:cNvSpPr>
          <p:nvPr>
            <p:ph type="body" idx="1"/>
          </p:nvPr>
        </p:nvSpPr>
        <p:spPr>
          <a:xfrm>
            <a:off x="817652" y="1132753"/>
            <a:ext cx="11131332" cy="1143008"/>
          </a:xfrm>
        </p:spPr>
        <p:txBody>
          <a:bodyPr anchor="b">
            <a:noAutofit/>
          </a:bodyPr>
          <a:lstStyle/>
          <a:p>
            <a:pPr>
              <a:spcBef>
                <a:spcPts val="0"/>
              </a:spcBef>
            </a:pPr>
            <a:endParaRPr lang="it-IT" sz="2800" b="0" dirty="0">
              <a:latin typeface="Tw Cen MT" pitchFamily="34" charset="0"/>
            </a:endParaRPr>
          </a:p>
          <a:p>
            <a:pPr>
              <a:spcBef>
                <a:spcPts val="0"/>
              </a:spcBef>
            </a:pPr>
            <a:r>
              <a:rPr lang="it-IT" sz="2800" b="0" dirty="0">
                <a:latin typeface="Tw Cen MT" pitchFamily="34" charset="0"/>
              </a:rPr>
              <a:t>X si affretta verso la stazione dopo una lunga giornata di lezioni</a:t>
            </a:r>
          </a:p>
          <a:p>
            <a:pPr lvl="1">
              <a:spcBef>
                <a:spcPts val="0"/>
              </a:spcBef>
              <a:buFont typeface="Arial" pitchFamily="34" charset="0"/>
              <a:buChar char="•"/>
            </a:pPr>
            <a:r>
              <a:rPr lang="it-IT" sz="2400" b="0" dirty="0">
                <a:latin typeface="Tw Cen MT" pitchFamily="34" charset="0"/>
              </a:rPr>
              <a:t> </a:t>
            </a:r>
            <a:r>
              <a:rPr lang="it-IT" sz="2400" b="0" dirty="0">
                <a:solidFill>
                  <a:schemeClr val="accent6">
                    <a:lumMod val="50000"/>
                  </a:schemeClr>
                </a:solidFill>
                <a:latin typeface="Tw Cen MT" pitchFamily="34" charset="0"/>
              </a:rPr>
              <a:t>Primo piano</a:t>
            </a:r>
            <a:r>
              <a:rPr lang="it-IT" sz="2400" b="0" dirty="0">
                <a:latin typeface="Tw Cen MT" pitchFamily="34" charset="0"/>
              </a:rPr>
              <a:t>: attenzione concentrata su quello che aspetta X al ritorno a casa</a:t>
            </a:r>
          </a:p>
          <a:p>
            <a:pPr lvl="1">
              <a:spcBef>
                <a:spcPts val="0"/>
              </a:spcBef>
              <a:buFont typeface="Arial" pitchFamily="34" charset="0"/>
              <a:buChar char="•"/>
            </a:pPr>
            <a:r>
              <a:rPr lang="it-IT" sz="2400" b="0" dirty="0">
                <a:latin typeface="Tw Cen MT" pitchFamily="34" charset="0"/>
              </a:rPr>
              <a:t> </a:t>
            </a:r>
            <a:r>
              <a:rPr lang="it-IT" sz="2400" b="0" dirty="0">
                <a:solidFill>
                  <a:schemeClr val="accent6">
                    <a:lumMod val="50000"/>
                  </a:schemeClr>
                </a:solidFill>
                <a:latin typeface="Tw Cen MT" pitchFamily="34" charset="0"/>
              </a:rPr>
              <a:t>Sfondo</a:t>
            </a:r>
            <a:r>
              <a:rPr lang="it-IT" sz="2400" b="0" dirty="0">
                <a:latin typeface="Tw Cen MT" pitchFamily="34" charset="0"/>
              </a:rPr>
              <a:t>: campo dell’esperienza, percepito come rumore di fondo (la gente, i turisti ecc.)</a:t>
            </a:r>
          </a:p>
        </p:txBody>
      </p:sp>
      <p:sp>
        <p:nvSpPr>
          <p:cNvPr id="6" name="Segnaposto contenuto 5"/>
          <p:cNvSpPr>
            <a:spLocks noGrp="1"/>
          </p:cNvSpPr>
          <p:nvPr>
            <p:ph sz="quarter" idx="4"/>
          </p:nvPr>
        </p:nvSpPr>
        <p:spPr>
          <a:xfrm>
            <a:off x="1112107" y="2759647"/>
            <a:ext cx="10305536" cy="4230208"/>
          </a:xfrm>
        </p:spPr>
        <p:txBody>
          <a:bodyPr>
            <a:normAutofit lnSpcReduction="10000"/>
          </a:bodyPr>
          <a:lstStyle/>
          <a:p>
            <a:pPr marL="0" indent="0">
              <a:buNone/>
            </a:pPr>
            <a:r>
              <a:rPr lang="it-IT" dirty="0">
                <a:latin typeface="Tw Cen MT" pitchFamily="34" charset="0"/>
              </a:rPr>
              <a:t>Con la coda dell’occhio X scorge che qualcosa è mutato nel «ritaglio» di spazio che le/gli si schiude dinanzi : «uscita dalla via che si apre sul dietro del Duomo alzo lo sguardo e in quel momento la luce del sole colpisce la fiancata della Cattedrale, facendo brillare il marmo bianco appena pulito e restaurato»</a:t>
            </a:r>
          </a:p>
          <a:p>
            <a:pPr marL="0" indent="0">
              <a:buNone/>
            </a:pPr>
            <a:r>
              <a:rPr lang="it-IT" dirty="0">
                <a:latin typeface="Tw Cen MT" pitchFamily="34" charset="0"/>
              </a:rPr>
              <a:t>L’attenzione di X è «richiamata» dalla luce e dal marmo e distolta dalle occupazioni precedenti</a:t>
            </a:r>
          </a:p>
          <a:p>
            <a:pPr marL="0" indent="0">
              <a:buNone/>
            </a:pPr>
            <a:r>
              <a:rPr lang="it-IT" dirty="0">
                <a:latin typeface="Tw Cen MT" pitchFamily="34" charset="0"/>
              </a:rPr>
              <a:t>A X viene dato qualcosa «in più» rispetto alla mie aspettative; qualcosa «sopravviene»</a:t>
            </a:r>
          </a:p>
          <a:p>
            <a:pPr marL="0" indent="0">
              <a:buNone/>
            </a:pPr>
            <a:r>
              <a:rPr lang="it-IT" dirty="0">
                <a:latin typeface="Tw Cen MT" pitchFamily="34" charset="0"/>
              </a:rPr>
              <a:t>«Questo è bello»</a:t>
            </a:r>
          </a:p>
        </p:txBody>
      </p:sp>
      <p:sp>
        <p:nvSpPr>
          <p:cNvPr id="5" name="Freccia giù 4"/>
          <p:cNvSpPr/>
          <p:nvPr/>
        </p:nvSpPr>
        <p:spPr>
          <a:xfrm>
            <a:off x="5904835" y="2172868"/>
            <a:ext cx="360040" cy="4320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0818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EBA699-D34F-AF44-97C0-88C27EA98EC5}"/>
              </a:ext>
            </a:extLst>
          </p:cNvPr>
          <p:cNvSpPr>
            <a:spLocks noGrp="1"/>
          </p:cNvSpPr>
          <p:nvPr>
            <p:ph type="title"/>
          </p:nvPr>
        </p:nvSpPr>
        <p:spPr/>
        <p:txBody>
          <a:bodyPr/>
          <a:lstStyle/>
          <a:p>
            <a:r>
              <a:rPr lang="it-IT" b="1" dirty="0">
                <a:solidFill>
                  <a:srgbClr val="C00000"/>
                </a:solidFill>
              </a:rPr>
              <a:t>Struttura dell’opera</a:t>
            </a:r>
          </a:p>
        </p:txBody>
      </p:sp>
      <p:graphicFrame>
        <p:nvGraphicFramePr>
          <p:cNvPr id="4" name="Segnaposto contenuto 3">
            <a:extLst>
              <a:ext uri="{FF2B5EF4-FFF2-40B4-BE49-F238E27FC236}">
                <a16:creationId xmlns:a16="http://schemas.microsoft.com/office/drawing/2014/main" id="{4AA346A8-3F85-B248-839E-01A161D65889}"/>
              </a:ext>
            </a:extLst>
          </p:cNvPr>
          <p:cNvGraphicFramePr>
            <a:graphicFrameLocks noGrp="1"/>
          </p:cNvGraphicFramePr>
          <p:nvPr>
            <p:ph idx="1"/>
            <p:extLst>
              <p:ext uri="{D42A27DB-BD31-4B8C-83A1-F6EECF244321}">
                <p14:modId xmlns:p14="http://schemas.microsoft.com/office/powerpoint/2010/main" val="4139905309"/>
              </p:ext>
            </p:extLst>
          </p:nvPr>
        </p:nvGraphicFramePr>
        <p:xfrm>
          <a:off x="840259" y="1825625"/>
          <a:ext cx="10513541" cy="4686386"/>
        </p:xfrm>
        <a:graphic>
          <a:graphicData uri="http://schemas.openxmlformats.org/drawingml/2006/table">
            <a:tbl>
              <a:tblPr firstRow="1" bandRow="1">
                <a:tableStyleId>{5C22544A-7EE6-4342-B048-85BDC9FD1C3A}</a:tableStyleId>
              </a:tblPr>
              <a:tblGrid>
                <a:gridCol w="5255741">
                  <a:extLst>
                    <a:ext uri="{9D8B030D-6E8A-4147-A177-3AD203B41FA5}">
                      <a16:colId xmlns:a16="http://schemas.microsoft.com/office/drawing/2014/main" val="2816367507"/>
                    </a:ext>
                  </a:extLst>
                </a:gridCol>
                <a:gridCol w="5257800">
                  <a:extLst>
                    <a:ext uri="{9D8B030D-6E8A-4147-A177-3AD203B41FA5}">
                      <a16:colId xmlns:a16="http://schemas.microsoft.com/office/drawing/2014/main" val="4258122376"/>
                    </a:ext>
                  </a:extLst>
                </a:gridCol>
              </a:tblGrid>
              <a:tr h="4686386">
                <a:tc>
                  <a:txBody>
                    <a:bodyPr/>
                    <a:lstStyle/>
                    <a:p>
                      <a:r>
                        <a:rPr lang="it-IT" sz="2300" dirty="0"/>
                        <a:t>Critica del giudizio (riflettente) estetico</a:t>
                      </a:r>
                    </a:p>
                    <a:p>
                      <a:endParaRPr lang="it-IT" sz="2300" dirty="0"/>
                    </a:p>
                    <a:p>
                      <a:endParaRPr lang="it-IT" sz="2300" dirty="0"/>
                    </a:p>
                    <a:p>
                      <a:r>
                        <a:rPr lang="it-IT" sz="2300" dirty="0"/>
                        <a:t>Analitica del bello</a:t>
                      </a:r>
                      <a:r>
                        <a:rPr lang="it-IT" dirty="0"/>
                        <a:t>: analizza la finalità soggettiva relativa alle facoltà dell’animo (intelletto e immaginazione) implicate nel sentimento di piacere per opere d’arte bella o per bei fenomeni naturali</a:t>
                      </a:r>
                      <a:endParaRPr lang="it-IT" sz="2300" dirty="0"/>
                    </a:p>
                    <a:p>
                      <a:r>
                        <a:rPr lang="it-IT" sz="2300" dirty="0"/>
                        <a:t>Analitica del Sublime</a:t>
                      </a:r>
                      <a:r>
                        <a:rPr lang="it-IT" dirty="0"/>
                        <a:t>: analizza la contro-finalità delle facoltà dell’animo (ragione e immaginazione) quando si fa esperienza di sublimità (soprattutto occasionata da fenomeni naturali; ma il sublime è sentimento del soggetto, non proprietà dell’oggetto)</a:t>
                      </a:r>
                    </a:p>
                    <a:p>
                      <a:endParaRPr lang="it-IT" dirty="0"/>
                    </a:p>
                    <a:p>
                      <a:endParaRPr lang="it-IT" dirty="0"/>
                    </a:p>
                  </a:txBody>
                  <a:tcPr/>
                </a:tc>
                <a:tc>
                  <a:txBody>
                    <a:bodyPr/>
                    <a:lstStyle/>
                    <a:p>
                      <a:r>
                        <a:rPr lang="it-IT" sz="2300" dirty="0"/>
                        <a:t>Critica del giudizio (riflettente) teleologico</a:t>
                      </a:r>
                    </a:p>
                    <a:p>
                      <a:endParaRPr lang="it-IT" sz="2300" dirty="0"/>
                    </a:p>
                    <a:p>
                      <a:endParaRPr lang="it-IT" dirty="0"/>
                    </a:p>
                    <a:p>
                      <a:r>
                        <a:rPr lang="it-IT" dirty="0"/>
                        <a:t>Analizza la finalità oggettiva (cioè attribuita dal soggetto agli oggetti di natura, ma </a:t>
                      </a:r>
                      <a:r>
                        <a:rPr lang="it-IT" u="sng" dirty="0"/>
                        <a:t>non</a:t>
                      </a:r>
                      <a:r>
                        <a:rPr lang="it-IT" dirty="0"/>
                        <a:t> goduta dagli oggetti come loro proprietà effettiva)  che permette di accordare attorno a un concetto unificante la molteplicità dei particolari dei fenomeni viventi, per costituire un’esperienza di essi unitaria e coerente </a:t>
                      </a:r>
                    </a:p>
                    <a:p>
                      <a:endParaRPr lang="it-IT" dirty="0"/>
                    </a:p>
                    <a:p>
                      <a:endParaRPr lang="it-IT" dirty="0"/>
                    </a:p>
                  </a:txBody>
                  <a:tcPr/>
                </a:tc>
                <a:extLst>
                  <a:ext uri="{0D108BD9-81ED-4DB2-BD59-A6C34878D82A}">
                    <a16:rowId xmlns:a16="http://schemas.microsoft.com/office/drawing/2014/main" val="319815020"/>
                  </a:ext>
                </a:extLst>
              </a:tr>
            </a:tbl>
          </a:graphicData>
        </a:graphic>
      </p:graphicFrame>
    </p:spTree>
    <p:extLst>
      <p:ext uri="{BB962C8B-B14F-4D97-AF65-F5344CB8AC3E}">
        <p14:creationId xmlns:p14="http://schemas.microsoft.com/office/powerpoint/2010/main" val="1993065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2551" y="108000"/>
            <a:ext cx="10799806" cy="868346"/>
          </a:xfrm>
        </p:spPr>
        <p:txBody>
          <a:bodyPr>
            <a:normAutofit/>
          </a:bodyPr>
          <a:lstStyle/>
          <a:p>
            <a:pPr algn="ctr">
              <a:lnSpc>
                <a:spcPct val="80000"/>
              </a:lnSpc>
            </a:pPr>
            <a:r>
              <a:rPr lang="it-IT" b="1" spc="-150" dirty="0">
                <a:ln w="1905"/>
                <a:solidFill>
                  <a:srgbClr val="C00000"/>
                </a:solidFill>
                <a:effectLst>
                  <a:innerShdw blurRad="69850" dist="43180" dir="5400000">
                    <a:srgbClr val="000000">
                      <a:alpha val="65000"/>
                    </a:srgbClr>
                  </a:innerShdw>
                </a:effectLst>
                <a:latin typeface="Tw Cen MT" pitchFamily="34" charset="0"/>
              </a:rPr>
              <a:t>Tavola dei 4 momenti del giudizio di gusto</a:t>
            </a:r>
          </a:p>
        </p:txBody>
      </p:sp>
      <p:graphicFrame>
        <p:nvGraphicFramePr>
          <p:cNvPr id="8" name="Segnaposto contenuto 7"/>
          <p:cNvGraphicFramePr>
            <a:graphicFrameLocks noGrp="1"/>
          </p:cNvGraphicFramePr>
          <p:nvPr>
            <p:ph idx="1"/>
            <p:extLst>
              <p:ext uri="{D42A27DB-BD31-4B8C-83A1-F6EECF244321}">
                <p14:modId xmlns:p14="http://schemas.microsoft.com/office/powerpoint/2010/main" val="3667146350"/>
              </p:ext>
            </p:extLst>
          </p:nvPr>
        </p:nvGraphicFramePr>
        <p:xfrm>
          <a:off x="1507524" y="1075038"/>
          <a:ext cx="8824737" cy="5497235"/>
        </p:xfrm>
        <a:graphic>
          <a:graphicData uri="http://schemas.openxmlformats.org/drawingml/2006/table">
            <a:tbl>
              <a:tblPr firstRow="1" bandRow="1">
                <a:tableStyleId>{5940675A-B579-460E-94D1-54222C63F5DA}</a:tableStyleId>
              </a:tblPr>
              <a:tblGrid>
                <a:gridCol w="1830402">
                  <a:extLst>
                    <a:ext uri="{9D8B030D-6E8A-4147-A177-3AD203B41FA5}">
                      <a16:colId xmlns:a16="http://schemas.microsoft.com/office/drawing/2014/main" val="20000"/>
                    </a:ext>
                  </a:extLst>
                </a:gridCol>
                <a:gridCol w="3869206">
                  <a:extLst>
                    <a:ext uri="{9D8B030D-6E8A-4147-A177-3AD203B41FA5}">
                      <a16:colId xmlns:a16="http://schemas.microsoft.com/office/drawing/2014/main" val="20001"/>
                    </a:ext>
                  </a:extLst>
                </a:gridCol>
                <a:gridCol w="3125129">
                  <a:extLst>
                    <a:ext uri="{9D8B030D-6E8A-4147-A177-3AD203B41FA5}">
                      <a16:colId xmlns:a16="http://schemas.microsoft.com/office/drawing/2014/main" val="20002"/>
                    </a:ext>
                  </a:extLst>
                </a:gridCol>
              </a:tblGrid>
              <a:tr h="1099108">
                <a:tc>
                  <a:txBody>
                    <a:bodyPr/>
                    <a:lstStyle/>
                    <a:p>
                      <a:pPr algn="ctr">
                        <a:lnSpc>
                          <a:spcPct val="90000"/>
                        </a:lnSpc>
                      </a:pPr>
                      <a:r>
                        <a:rPr lang="it-IT" sz="2400" spc="-150" dirty="0">
                          <a:latin typeface="Tw Cen MT" pitchFamily="34" charset="0"/>
                        </a:rPr>
                        <a:t>1° momento: </a:t>
                      </a:r>
                    </a:p>
                    <a:p>
                      <a:pPr algn="ctr">
                        <a:lnSpc>
                          <a:spcPct val="90000"/>
                        </a:lnSpc>
                      </a:pPr>
                      <a:r>
                        <a:rPr lang="it-IT" sz="2400" spc="-150" dirty="0">
                          <a:latin typeface="Tw Cen MT" pitchFamily="34" charset="0"/>
                        </a:rPr>
                        <a:t>(qualità)</a:t>
                      </a:r>
                    </a:p>
                  </a:txBody>
                  <a:tcPr anchor="ctr"/>
                </a:tc>
                <a:tc>
                  <a:txBody>
                    <a:bodyPr/>
                    <a:lstStyle/>
                    <a:p>
                      <a:pPr algn="ctr">
                        <a:lnSpc>
                          <a:spcPct val="90000"/>
                        </a:lnSpc>
                      </a:pPr>
                      <a:r>
                        <a:rPr lang="it-IT" sz="2400" b="1" kern="1200" spc="-150" dirty="0">
                          <a:solidFill>
                            <a:schemeClr val="tx1"/>
                          </a:solidFill>
                          <a:latin typeface="Tw Cen MT" pitchFamily="34" charset="0"/>
                          <a:ea typeface="+mn-ea"/>
                          <a:cs typeface="+mn-cs"/>
                        </a:rPr>
                        <a:t>Il giudizio di gusto è</a:t>
                      </a:r>
                      <a:r>
                        <a:rPr lang="it-IT" sz="2400" b="1" kern="1200" spc="-150" baseline="0" dirty="0">
                          <a:solidFill>
                            <a:schemeClr val="tx1"/>
                          </a:solidFill>
                          <a:latin typeface="Tw Cen MT" pitchFamily="34" charset="0"/>
                          <a:ea typeface="+mn-ea"/>
                          <a:cs typeface="+mn-cs"/>
                        </a:rPr>
                        <a:t> </a:t>
                      </a:r>
                      <a:r>
                        <a:rPr lang="it-IT" sz="2400" b="1" kern="1200" spc="-150" dirty="0">
                          <a:solidFill>
                            <a:schemeClr val="tx1"/>
                          </a:solidFill>
                          <a:latin typeface="Tw Cen MT" pitchFamily="34" charset="0"/>
                          <a:ea typeface="+mn-ea"/>
                          <a:cs typeface="+mn-cs"/>
                        </a:rPr>
                        <a:t>disinteressato</a:t>
                      </a:r>
                      <a:endParaRPr lang="it-IT" sz="2400" b="1" spc="-150" dirty="0">
                        <a:latin typeface="Tw Cen MT" pitchFamily="34" charset="0"/>
                      </a:endParaRPr>
                    </a:p>
                  </a:txBody>
                  <a:tcPr anchor="ct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it-IT" sz="2400" kern="1200" spc="-150" dirty="0">
                          <a:solidFill>
                            <a:schemeClr val="tx1"/>
                          </a:solidFill>
                          <a:latin typeface="Tw Cen MT" pitchFamily="34" charset="0"/>
                          <a:ea typeface="+mn-ea"/>
                          <a:cs typeface="+mn-cs"/>
                        </a:rPr>
                        <a:t>bello è ciò che piace senza interesse</a:t>
                      </a:r>
                      <a:endParaRPr lang="it-IT" sz="2400" spc="-150" dirty="0">
                        <a:latin typeface="Tw Cen MT" pitchFamily="34" charset="0"/>
                      </a:endParaRPr>
                    </a:p>
                  </a:txBody>
                  <a:tcPr anchor="ctr"/>
                </a:tc>
                <a:extLst>
                  <a:ext uri="{0D108BD9-81ED-4DB2-BD59-A6C34878D82A}">
                    <a16:rowId xmlns:a16="http://schemas.microsoft.com/office/drawing/2014/main" val="10000"/>
                  </a:ext>
                </a:extLst>
              </a:tr>
              <a:tr h="1434947">
                <a:tc>
                  <a:txBody>
                    <a:bodyPr/>
                    <a:lstStyle/>
                    <a:p>
                      <a:pPr algn="ctr">
                        <a:lnSpc>
                          <a:spcPct val="90000"/>
                        </a:lnSpc>
                      </a:pPr>
                      <a:r>
                        <a:rPr lang="it-IT" sz="2400" spc="-150" dirty="0">
                          <a:latin typeface="Tw Cen MT" pitchFamily="34" charset="0"/>
                        </a:rPr>
                        <a:t>2° momento:</a:t>
                      </a:r>
                    </a:p>
                    <a:p>
                      <a:pPr algn="ctr">
                        <a:lnSpc>
                          <a:spcPct val="90000"/>
                        </a:lnSpc>
                      </a:pPr>
                      <a:r>
                        <a:rPr lang="it-IT" sz="2400" spc="-150" dirty="0">
                          <a:latin typeface="Tw Cen MT" pitchFamily="34" charset="0"/>
                        </a:rPr>
                        <a:t>(</a:t>
                      </a:r>
                      <a:r>
                        <a:rPr lang="it-IT" sz="2400" spc="-150" baseline="0" dirty="0">
                          <a:latin typeface="Tw Cen MT" pitchFamily="34" charset="0"/>
                        </a:rPr>
                        <a:t>quantità)</a:t>
                      </a:r>
                      <a:endParaRPr lang="it-IT" sz="2400" spc="-150" dirty="0">
                        <a:latin typeface="Tw Cen MT" pitchFamily="34" charset="0"/>
                      </a:endParaRPr>
                    </a:p>
                  </a:txBody>
                  <a:tcPr anchor="ctr"/>
                </a:tc>
                <a:tc>
                  <a:txBody>
                    <a:bodyPr/>
                    <a:lstStyle/>
                    <a:p>
                      <a:pPr algn="ctr">
                        <a:lnSpc>
                          <a:spcPct val="90000"/>
                        </a:lnSpc>
                      </a:pPr>
                      <a:r>
                        <a:rPr lang="it-IT" sz="2400" b="1" spc="-150" dirty="0">
                          <a:latin typeface="Tw Cen MT" pitchFamily="34" charset="0"/>
                        </a:rPr>
                        <a:t>Il giudizio di gusto è singolare da un punto di vista logico ma universale esteticamente</a:t>
                      </a:r>
                    </a:p>
                  </a:txBody>
                  <a:tcPr anchor="ctr"/>
                </a:tc>
                <a:tc>
                  <a:txBody>
                    <a:bodyPr/>
                    <a:lstStyle/>
                    <a:p>
                      <a:pPr algn="ctr">
                        <a:lnSpc>
                          <a:spcPct val="90000"/>
                        </a:lnSpc>
                      </a:pPr>
                      <a:r>
                        <a:rPr lang="it-IT" sz="2400" b="0" kern="1200" spc="-150" dirty="0">
                          <a:solidFill>
                            <a:schemeClr val="tx1"/>
                          </a:solidFill>
                          <a:latin typeface="Tw Cen MT" pitchFamily="34" charset="0"/>
                          <a:ea typeface="+mn-ea"/>
                          <a:cs typeface="+mn-cs"/>
                        </a:rPr>
                        <a:t>bello è ciò che piace universalmente </a:t>
                      </a:r>
                      <a:r>
                        <a:rPr lang="it-IT" sz="2400" b="1" kern="1200" spc="-150" dirty="0">
                          <a:solidFill>
                            <a:schemeClr val="tx1"/>
                          </a:solidFill>
                          <a:latin typeface="Tw Cen MT" pitchFamily="34" charset="0"/>
                          <a:ea typeface="+mn-ea"/>
                          <a:cs typeface="+mn-cs"/>
                        </a:rPr>
                        <a:t>senza concetto</a:t>
                      </a:r>
                      <a:endParaRPr lang="it-IT" sz="2400" b="1" spc="-150" dirty="0">
                        <a:latin typeface="Tw Cen MT" pitchFamily="34" charset="0"/>
                      </a:endParaRPr>
                    </a:p>
                  </a:txBody>
                  <a:tcPr anchor="ctr"/>
                </a:tc>
                <a:extLst>
                  <a:ext uri="{0D108BD9-81ED-4DB2-BD59-A6C34878D82A}">
                    <a16:rowId xmlns:a16="http://schemas.microsoft.com/office/drawing/2014/main" val="10001"/>
                  </a:ext>
                </a:extLst>
              </a:tr>
              <a:tr h="1434947">
                <a:tc>
                  <a:txBody>
                    <a:bodyPr/>
                    <a:lstStyle/>
                    <a:p>
                      <a:pPr algn="ctr">
                        <a:lnSpc>
                          <a:spcPct val="90000"/>
                        </a:lnSpc>
                      </a:pPr>
                      <a:r>
                        <a:rPr lang="it-IT" sz="2400" spc="-150" dirty="0">
                          <a:latin typeface="Tw Cen MT" pitchFamily="34" charset="0"/>
                        </a:rPr>
                        <a:t>3° momento:</a:t>
                      </a:r>
                    </a:p>
                    <a:p>
                      <a:pPr algn="ctr">
                        <a:lnSpc>
                          <a:spcPct val="90000"/>
                        </a:lnSpc>
                      </a:pPr>
                      <a:r>
                        <a:rPr lang="it-IT" sz="2400" spc="-150" dirty="0">
                          <a:latin typeface="Tw Cen MT" pitchFamily="34" charset="0"/>
                        </a:rPr>
                        <a:t>(relazione)</a:t>
                      </a:r>
                    </a:p>
                  </a:txBody>
                  <a:tcPr anchor="ctr"/>
                </a:tc>
                <a:tc>
                  <a:txBody>
                    <a:bodyPr/>
                    <a:lstStyle/>
                    <a:p>
                      <a:pPr algn="ctr">
                        <a:lnSpc>
                          <a:spcPct val="90000"/>
                        </a:lnSpc>
                      </a:pPr>
                      <a:r>
                        <a:rPr lang="it-IT" sz="2400" b="1" spc="-150" dirty="0">
                          <a:latin typeface="Tw Cen MT" pitchFamily="34" charset="0"/>
                        </a:rPr>
                        <a:t>Il giudizio di gusto ha una conformità a scopi senza scopi</a:t>
                      </a:r>
                      <a:r>
                        <a:rPr lang="it-IT" sz="2400" b="1" spc="-150" baseline="0" dirty="0">
                          <a:latin typeface="Tw Cen MT" pitchFamily="34" charset="0"/>
                        </a:rPr>
                        <a:t> </a:t>
                      </a:r>
                      <a:r>
                        <a:rPr lang="it-IT" sz="2400" b="1" spc="-150" dirty="0">
                          <a:latin typeface="Tw Cen MT" pitchFamily="34" charset="0"/>
                        </a:rPr>
                        <a:t>determinati</a:t>
                      </a:r>
                    </a:p>
                  </a:txBody>
                  <a:tcPr anchor="ctr"/>
                </a:tc>
                <a:tc>
                  <a:txBody>
                    <a:bodyPr/>
                    <a:lstStyle/>
                    <a:p>
                      <a:pPr algn="ctr">
                        <a:lnSpc>
                          <a:spcPct val="90000"/>
                        </a:lnSpc>
                      </a:pPr>
                      <a:r>
                        <a:rPr lang="it-IT" sz="2400" b="0" kern="1200" spc="-150" dirty="0">
                          <a:solidFill>
                            <a:schemeClr val="tx1"/>
                          </a:solidFill>
                          <a:latin typeface="Tw Cen MT" pitchFamily="34" charset="0"/>
                          <a:ea typeface="+mn-ea"/>
                          <a:cs typeface="+mn-cs"/>
                        </a:rPr>
                        <a:t>bello è ciò che implica una finalità senza scopo</a:t>
                      </a:r>
                      <a:endParaRPr lang="it-IT" sz="2400" b="0" spc="-150" dirty="0">
                        <a:latin typeface="Tw Cen MT" pitchFamily="34" charset="0"/>
                      </a:endParaRPr>
                    </a:p>
                  </a:txBody>
                  <a:tcPr anchor="ctr"/>
                </a:tc>
                <a:extLst>
                  <a:ext uri="{0D108BD9-81ED-4DB2-BD59-A6C34878D82A}">
                    <a16:rowId xmlns:a16="http://schemas.microsoft.com/office/drawing/2014/main" val="10002"/>
                  </a:ext>
                </a:extLst>
              </a:tr>
              <a:tr h="1528233">
                <a:tc>
                  <a:txBody>
                    <a:bodyPr/>
                    <a:lstStyle/>
                    <a:p>
                      <a:pPr algn="ctr">
                        <a:lnSpc>
                          <a:spcPct val="90000"/>
                        </a:lnSpc>
                      </a:pPr>
                      <a:r>
                        <a:rPr lang="it-IT" sz="2400" spc="-150" dirty="0">
                          <a:latin typeface="Tw Cen MT" pitchFamily="34" charset="0"/>
                        </a:rPr>
                        <a:t>4° momento:</a:t>
                      </a:r>
                    </a:p>
                    <a:p>
                      <a:pPr algn="ctr">
                        <a:lnSpc>
                          <a:spcPct val="90000"/>
                        </a:lnSpc>
                      </a:pPr>
                      <a:r>
                        <a:rPr lang="it-IT" sz="2400" spc="-150" baseline="0" dirty="0">
                          <a:latin typeface="Tw Cen MT" pitchFamily="34" charset="0"/>
                        </a:rPr>
                        <a:t>(modalità)</a:t>
                      </a:r>
                      <a:endParaRPr lang="it-IT" sz="2400" spc="-150" dirty="0">
                        <a:latin typeface="Tw Cen MT" pitchFamily="34" charset="0"/>
                      </a:endParaRPr>
                    </a:p>
                  </a:txBody>
                  <a:tcPr anchor="ctr"/>
                </a:tc>
                <a:tc>
                  <a:txBody>
                    <a:bodyPr/>
                    <a:lstStyle/>
                    <a:p>
                      <a:pPr algn="ctr">
                        <a:lnSpc>
                          <a:spcPct val="90000"/>
                        </a:lnSpc>
                      </a:pPr>
                      <a:r>
                        <a:rPr lang="it-IT" sz="2400" b="1" spc="-150" dirty="0">
                          <a:latin typeface="Tw Cen MT" pitchFamily="34" charset="0"/>
                        </a:rPr>
                        <a:t>Il giudizio di gusto è contingente in rapporto all’oggetto e al soggetto ma possiede una necessità esemplare</a:t>
                      </a:r>
                    </a:p>
                  </a:txBody>
                  <a:tcPr anchor="ctr"/>
                </a:tc>
                <a:tc>
                  <a:txBody>
                    <a:bodyPr/>
                    <a:lstStyle/>
                    <a:p>
                      <a:pPr algn="ctr">
                        <a:lnSpc>
                          <a:spcPct val="90000"/>
                        </a:lnSpc>
                      </a:pPr>
                      <a:r>
                        <a:rPr lang="it-IT" sz="2400" b="0" kern="1200" spc="-150" dirty="0">
                          <a:solidFill>
                            <a:schemeClr val="tx1"/>
                          </a:solidFill>
                          <a:latin typeface="Tw Cen MT" pitchFamily="34" charset="0"/>
                          <a:ea typeface="+mn-ea"/>
                          <a:cs typeface="+mn-cs"/>
                        </a:rPr>
                        <a:t>bello è oggetto di un piacere necessario senza concetto</a:t>
                      </a:r>
                      <a:endParaRPr lang="it-IT" sz="2400" b="0" spc="-150" dirty="0">
                        <a:latin typeface="Tw Cen MT" pitchFamily="34" charset="0"/>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94752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37536" y="493200"/>
            <a:ext cx="8229600" cy="582594"/>
          </a:xfrm>
        </p:spPr>
        <p:txBody>
          <a:bodyPr>
            <a:normAutofit fontScale="90000"/>
          </a:bodyPr>
          <a:lstStyle/>
          <a:p>
            <a:pPr algn="l"/>
            <a:r>
              <a:rPr lang="it-IT" b="1" dirty="0">
                <a:ln w="1905"/>
                <a:solidFill>
                  <a:srgbClr val="C00000"/>
                </a:solidFill>
                <a:effectLst>
                  <a:innerShdw blurRad="69850" dist="43180" dir="5400000">
                    <a:srgbClr val="000000">
                      <a:alpha val="65000"/>
                    </a:srgbClr>
                  </a:innerShdw>
                </a:effectLst>
                <a:latin typeface="Tw Cen MT" pitchFamily="34" charset="0"/>
              </a:rPr>
              <a:t>1° momento del giudizio di gusto</a:t>
            </a:r>
          </a:p>
        </p:txBody>
      </p:sp>
      <p:sp>
        <p:nvSpPr>
          <p:cNvPr id="3" name="Segnaposto contenuto 2"/>
          <p:cNvSpPr>
            <a:spLocks noGrp="1"/>
          </p:cNvSpPr>
          <p:nvPr>
            <p:ph idx="1"/>
          </p:nvPr>
        </p:nvSpPr>
        <p:spPr>
          <a:xfrm>
            <a:off x="939113" y="1546507"/>
            <a:ext cx="10976821" cy="5643602"/>
          </a:xfrm>
        </p:spPr>
        <p:txBody>
          <a:bodyPr>
            <a:normAutofit/>
          </a:bodyPr>
          <a:lstStyle/>
          <a:p>
            <a:pPr marL="0" indent="0">
              <a:buNone/>
            </a:pPr>
            <a:r>
              <a:rPr lang="it-IT" sz="3400" b="1" dirty="0">
                <a:latin typeface="Tw Cen MT" pitchFamily="34" charset="0"/>
              </a:rPr>
              <a:t>Il bello è ciò che piace senza interesse </a:t>
            </a:r>
            <a:r>
              <a:rPr lang="it-IT" sz="3400" dirty="0">
                <a:latin typeface="Arial"/>
                <a:cs typeface="Arial"/>
              </a:rPr>
              <a:t>→ </a:t>
            </a:r>
            <a:r>
              <a:rPr lang="it-IT" dirty="0">
                <a:latin typeface="Tw Cen MT" pitchFamily="34" charset="0"/>
                <a:cs typeface="Arial"/>
              </a:rPr>
              <a:t>CARATTERE DISINTERESSATO DEL GIUDIZIO </a:t>
            </a:r>
            <a:r>
              <a:rPr lang="it-IT" dirty="0" err="1">
                <a:latin typeface="Tw Cen MT" pitchFamily="34" charset="0"/>
                <a:cs typeface="Arial"/>
              </a:rPr>
              <a:t>DI</a:t>
            </a:r>
            <a:r>
              <a:rPr lang="it-IT" dirty="0">
                <a:latin typeface="Tw Cen MT" pitchFamily="34" charset="0"/>
                <a:cs typeface="Arial"/>
              </a:rPr>
              <a:t> GUSTO</a:t>
            </a:r>
            <a:endParaRPr lang="it-IT" sz="3400" dirty="0">
              <a:latin typeface="Tw Cen MT" pitchFamily="34" charset="0"/>
            </a:endParaRPr>
          </a:p>
          <a:p>
            <a:pPr>
              <a:lnSpc>
                <a:spcPct val="90000"/>
              </a:lnSpc>
            </a:pPr>
            <a:endParaRPr lang="it-IT" sz="3400" dirty="0">
              <a:latin typeface="Tw Cen MT" pitchFamily="34" charset="0"/>
            </a:endParaRPr>
          </a:p>
          <a:p>
            <a:pPr>
              <a:lnSpc>
                <a:spcPct val="90000"/>
              </a:lnSpc>
            </a:pPr>
            <a:r>
              <a:rPr lang="it-IT" sz="3400" dirty="0">
                <a:latin typeface="Tw Cen MT" pitchFamily="34" charset="0"/>
              </a:rPr>
              <a:t>«Per dire che l’oggetto è bello e per dimostrare che ho gusto, ciò che conta </a:t>
            </a:r>
            <a:r>
              <a:rPr lang="it-IT" sz="3400" b="1" dirty="0">
                <a:latin typeface="Tw Cen MT" pitchFamily="34" charset="0"/>
              </a:rPr>
              <a:t>è ciò che faccio in me stesso </a:t>
            </a:r>
            <a:r>
              <a:rPr lang="it-IT" sz="3400" dirty="0">
                <a:latin typeface="Tw Cen MT" pitchFamily="34" charset="0"/>
              </a:rPr>
              <a:t>di questa rappresentazione, non ciò in cui dipendo dall’esistenza dell’oggetto»</a:t>
            </a:r>
          </a:p>
          <a:p>
            <a:pPr>
              <a:lnSpc>
                <a:spcPct val="90000"/>
              </a:lnSpc>
            </a:pPr>
            <a:r>
              <a:rPr lang="it-IT" sz="3400" dirty="0">
                <a:latin typeface="Tw Cen MT" pitchFamily="34" charset="0"/>
              </a:rPr>
              <a:t>Il giudizio di gusto in cui si mescola un minimo interesse </a:t>
            </a:r>
            <a:r>
              <a:rPr lang="it-IT" sz="3400" b="1" dirty="0">
                <a:latin typeface="Tw Cen MT" pitchFamily="34" charset="0"/>
              </a:rPr>
              <a:t>è un giudizio di parte</a:t>
            </a:r>
            <a:r>
              <a:rPr lang="it-IT" sz="3400" dirty="0">
                <a:latin typeface="Tw Cen MT" pitchFamily="34" charset="0"/>
              </a:rPr>
              <a:t>, non un giudizio di gusto (richiesta l’assenza della «benché minima propensione»)</a:t>
            </a:r>
          </a:p>
          <a:p>
            <a:pPr>
              <a:lnSpc>
                <a:spcPct val="90000"/>
              </a:lnSpc>
            </a:pPr>
            <a:endParaRPr lang="it-IT" sz="3400" dirty="0">
              <a:latin typeface="Tw Cen MT" pitchFamily="34" charset="0"/>
            </a:endParaRPr>
          </a:p>
        </p:txBody>
      </p:sp>
    </p:spTree>
    <p:extLst>
      <p:ext uri="{BB962C8B-B14F-4D97-AF65-F5344CB8AC3E}">
        <p14:creationId xmlns:p14="http://schemas.microsoft.com/office/powerpoint/2010/main" val="3100733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77CEBC-BD91-AF45-880B-5BBF9615A130}"/>
              </a:ext>
            </a:extLst>
          </p:cNvPr>
          <p:cNvSpPr>
            <a:spLocks noGrp="1"/>
          </p:cNvSpPr>
          <p:nvPr>
            <p:ph type="title"/>
          </p:nvPr>
        </p:nvSpPr>
        <p:spPr/>
        <p:txBody>
          <a:bodyPr/>
          <a:lstStyle/>
          <a:p>
            <a:r>
              <a:rPr lang="it-IT" b="1" dirty="0">
                <a:solidFill>
                  <a:srgbClr val="C00000"/>
                </a:solidFill>
              </a:rPr>
              <a:t>Bello, gradevole, buono</a:t>
            </a:r>
          </a:p>
        </p:txBody>
      </p:sp>
      <p:sp>
        <p:nvSpPr>
          <p:cNvPr id="3" name="Segnaposto contenuto 2">
            <a:extLst>
              <a:ext uri="{FF2B5EF4-FFF2-40B4-BE49-F238E27FC236}">
                <a16:creationId xmlns:a16="http://schemas.microsoft.com/office/drawing/2014/main" id="{6F1BE483-34E7-5442-9DBA-B6869D78904D}"/>
              </a:ext>
            </a:extLst>
          </p:cNvPr>
          <p:cNvSpPr>
            <a:spLocks noGrp="1"/>
          </p:cNvSpPr>
          <p:nvPr>
            <p:ph idx="1"/>
          </p:nvPr>
        </p:nvSpPr>
        <p:spPr/>
        <p:txBody>
          <a:bodyPr/>
          <a:lstStyle/>
          <a:p>
            <a:r>
              <a:rPr lang="it-IT" sz="3400" dirty="0">
                <a:latin typeface="Tw Cen MT" pitchFamily="34" charset="0"/>
              </a:rPr>
              <a:t>Per chiarire il tratto «disinteressato» del giudizio estetico, Kant opera un confronto tra </a:t>
            </a:r>
          </a:p>
          <a:p>
            <a:pPr marL="971550" lvl="1" indent="-514350">
              <a:buFont typeface="+mj-lt"/>
              <a:buAutoNum type="arabicPeriod"/>
            </a:pPr>
            <a:r>
              <a:rPr lang="it-IT" sz="3000" dirty="0">
                <a:latin typeface="Tw Cen MT" pitchFamily="34" charset="0"/>
              </a:rPr>
              <a:t>il </a:t>
            </a:r>
            <a:r>
              <a:rPr lang="it-IT" sz="3000" u="sng" dirty="0">
                <a:latin typeface="Tw Cen MT" pitchFamily="34" charset="0"/>
              </a:rPr>
              <a:t>piacere per il bello </a:t>
            </a:r>
            <a:r>
              <a:rPr lang="it-IT" sz="3000" dirty="0">
                <a:latin typeface="Tw Cen MT" pitchFamily="34" charset="0"/>
              </a:rPr>
              <a:t>e il </a:t>
            </a:r>
            <a:r>
              <a:rPr lang="it-IT" sz="3000" u="sng" dirty="0">
                <a:latin typeface="Tw Cen MT" pitchFamily="34" charset="0"/>
              </a:rPr>
              <a:t>piacere per il gradevole,</a:t>
            </a:r>
            <a:r>
              <a:rPr lang="it-IT" sz="3000" dirty="0">
                <a:latin typeface="Tw Cen MT" pitchFamily="34" charset="0"/>
              </a:rPr>
              <a:t> cioè tra il </a:t>
            </a:r>
            <a:r>
              <a:rPr lang="it-IT" sz="3000" u="sng" dirty="0">
                <a:latin typeface="Tw Cen MT" pitchFamily="34" charset="0"/>
              </a:rPr>
              <a:t>giudizio di gusto </a:t>
            </a:r>
            <a:r>
              <a:rPr lang="it-IT" sz="3000" dirty="0">
                <a:latin typeface="Tw Cen MT" pitchFamily="34" charset="0"/>
              </a:rPr>
              <a:t>(questa pesca è bella) e il </a:t>
            </a:r>
            <a:r>
              <a:rPr lang="it-IT" sz="3000" u="sng" dirty="0">
                <a:latin typeface="Tw Cen MT" pitchFamily="34" charset="0"/>
              </a:rPr>
              <a:t>giudizio “di sensazione”</a:t>
            </a:r>
            <a:r>
              <a:rPr lang="it-IT" sz="3000" dirty="0">
                <a:latin typeface="Tw Cen MT" pitchFamily="34" charset="0"/>
              </a:rPr>
              <a:t> («ciò che piace ai sensi nella sensazione»; questa pesca è buona da mangiare)</a:t>
            </a:r>
          </a:p>
          <a:p>
            <a:pPr marL="971550" lvl="1" indent="-514350">
              <a:buFont typeface="+mj-lt"/>
              <a:buAutoNum type="arabicPeriod"/>
            </a:pPr>
            <a:r>
              <a:rPr lang="it-IT" sz="3000" dirty="0">
                <a:latin typeface="Tw Cen MT" pitchFamily="34" charset="0"/>
              </a:rPr>
              <a:t>il </a:t>
            </a:r>
            <a:r>
              <a:rPr lang="it-IT" sz="3000" u="sng" dirty="0">
                <a:latin typeface="Tw Cen MT" pitchFamily="34" charset="0"/>
              </a:rPr>
              <a:t>piacere per il bello </a:t>
            </a:r>
            <a:r>
              <a:rPr lang="it-IT" sz="3000" dirty="0">
                <a:latin typeface="Tw Cen MT" pitchFamily="34" charset="0"/>
              </a:rPr>
              <a:t>e il </a:t>
            </a:r>
            <a:r>
              <a:rPr lang="it-IT" sz="3000" u="sng" dirty="0">
                <a:latin typeface="Tw Cen MT" pitchFamily="34" charset="0"/>
              </a:rPr>
              <a:t>piacere per il buono</a:t>
            </a:r>
            <a:r>
              <a:rPr lang="it-IT" sz="3000" dirty="0">
                <a:latin typeface="Tw Cen MT" pitchFamily="34" charset="0"/>
              </a:rPr>
              <a:t>, cioè tra il </a:t>
            </a:r>
            <a:r>
              <a:rPr lang="it-IT" sz="3000" u="sng" dirty="0">
                <a:latin typeface="Tw Cen MT" pitchFamily="34" charset="0"/>
              </a:rPr>
              <a:t>giudizio di gusto </a:t>
            </a:r>
            <a:r>
              <a:rPr lang="it-IT" sz="3000" dirty="0">
                <a:latin typeface="Tw Cen MT" pitchFamily="34" charset="0"/>
              </a:rPr>
              <a:t>e il </a:t>
            </a:r>
            <a:r>
              <a:rPr lang="it-IT" sz="3000" u="sng" dirty="0">
                <a:latin typeface="Tw Cen MT" pitchFamily="34" charset="0"/>
              </a:rPr>
              <a:t>giudizio pratico </a:t>
            </a:r>
            <a:r>
              <a:rPr lang="it-IT" sz="3000" dirty="0">
                <a:latin typeface="Tw Cen MT" pitchFamily="34" charset="0"/>
              </a:rPr>
              <a:t>(«essere sinceri è bello», ma nel senso di «è giusto», «è cosa buona»)</a:t>
            </a:r>
          </a:p>
          <a:p>
            <a:endParaRPr lang="it-IT" dirty="0"/>
          </a:p>
        </p:txBody>
      </p:sp>
    </p:spTree>
    <p:extLst>
      <p:ext uri="{BB962C8B-B14F-4D97-AF65-F5344CB8AC3E}">
        <p14:creationId xmlns:p14="http://schemas.microsoft.com/office/powerpoint/2010/main" val="338595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26EFBC-9AB4-D844-B2BA-F46D54B4EE14}"/>
              </a:ext>
            </a:extLst>
          </p:cNvPr>
          <p:cNvSpPr>
            <a:spLocks noGrp="1"/>
          </p:cNvSpPr>
          <p:nvPr>
            <p:ph type="title"/>
          </p:nvPr>
        </p:nvSpPr>
        <p:spPr/>
        <p:txBody>
          <a:bodyPr/>
          <a:lstStyle/>
          <a:p>
            <a:r>
              <a:rPr lang="it-IT" b="1" dirty="0">
                <a:solidFill>
                  <a:srgbClr val="C00000"/>
                </a:solidFill>
              </a:rPr>
              <a:t>I due significati della parola «sensazione»</a:t>
            </a:r>
          </a:p>
        </p:txBody>
      </p:sp>
      <p:sp>
        <p:nvSpPr>
          <p:cNvPr id="3" name="Segnaposto contenuto 2">
            <a:extLst>
              <a:ext uri="{FF2B5EF4-FFF2-40B4-BE49-F238E27FC236}">
                <a16:creationId xmlns:a16="http://schemas.microsoft.com/office/drawing/2014/main" id="{F7F0B2FD-49E1-0A44-8047-091D9F610E7F}"/>
              </a:ext>
            </a:extLst>
          </p:cNvPr>
          <p:cNvSpPr>
            <a:spLocks noGrp="1"/>
          </p:cNvSpPr>
          <p:nvPr>
            <p:ph sz="half" idx="1"/>
          </p:nvPr>
        </p:nvSpPr>
        <p:spPr>
          <a:xfrm>
            <a:off x="838200" y="3831438"/>
            <a:ext cx="4623485" cy="2767070"/>
          </a:xfrm>
        </p:spPr>
        <p:txBody>
          <a:bodyPr>
            <a:noAutofit/>
          </a:bodyPr>
          <a:lstStyle/>
          <a:p>
            <a:pPr marL="0" indent="0">
              <a:buNone/>
            </a:pPr>
            <a:r>
              <a:rPr lang="it-IT" sz="2000" b="1" i="1" dirty="0" err="1"/>
              <a:t>Empfindung</a:t>
            </a:r>
            <a:r>
              <a:rPr lang="it-IT" sz="2000" dirty="0"/>
              <a:t> </a:t>
            </a:r>
          </a:p>
          <a:p>
            <a:pPr marL="0" indent="0">
              <a:buNone/>
            </a:pPr>
            <a:r>
              <a:rPr lang="it-IT" sz="2000" dirty="0"/>
              <a:t>Noi intendiamo con la parola sensazione una rappresentazione oggettiva del sensi, in quanto percezione di un oggetto del senso (il verde dei prati; la lucentezza dell’acciaio; la levigatezza del tavolo)</a:t>
            </a:r>
          </a:p>
        </p:txBody>
      </p:sp>
      <p:sp>
        <p:nvSpPr>
          <p:cNvPr id="4" name="Segnaposto contenuto 3">
            <a:extLst>
              <a:ext uri="{FF2B5EF4-FFF2-40B4-BE49-F238E27FC236}">
                <a16:creationId xmlns:a16="http://schemas.microsoft.com/office/drawing/2014/main" id="{899E5B75-01F4-1545-96F9-6D78A160F897}"/>
              </a:ext>
            </a:extLst>
          </p:cNvPr>
          <p:cNvSpPr>
            <a:spLocks noGrp="1"/>
          </p:cNvSpPr>
          <p:nvPr>
            <p:ph sz="half" idx="2"/>
          </p:nvPr>
        </p:nvSpPr>
        <p:spPr>
          <a:xfrm>
            <a:off x="6240161" y="3930290"/>
            <a:ext cx="5113638" cy="2272801"/>
          </a:xfrm>
        </p:spPr>
        <p:txBody>
          <a:bodyPr>
            <a:normAutofit fontScale="77500" lnSpcReduction="20000"/>
          </a:bodyPr>
          <a:lstStyle/>
          <a:p>
            <a:pPr marL="0" indent="0">
              <a:buNone/>
            </a:pPr>
            <a:r>
              <a:rPr lang="it-IT" b="1" i="1" dirty="0" err="1"/>
              <a:t>Gefühl</a:t>
            </a:r>
            <a:r>
              <a:rPr lang="it-IT" b="1" dirty="0"/>
              <a:t> </a:t>
            </a:r>
          </a:p>
          <a:p>
            <a:pPr marL="0" indent="0">
              <a:buNone/>
            </a:pPr>
            <a:r>
              <a:rPr lang="it-IT" sz="2900" dirty="0"/>
              <a:t>La gradevolezza </a:t>
            </a:r>
            <a:r>
              <a:rPr lang="it-IT" sz="2900" i="1" dirty="0"/>
              <a:t>di</a:t>
            </a:r>
            <a:r>
              <a:rPr lang="it-IT" sz="2900" dirty="0"/>
              <a:t> quel verde, di quella lucentezza, di quella levigatezza, la chiamiamo invece sentimento, per cui l’oggetto è considerato </a:t>
            </a:r>
            <a:r>
              <a:rPr lang="it-IT" sz="2900" b="1" dirty="0"/>
              <a:t>per il compiacimento che si prova per esso</a:t>
            </a:r>
            <a:r>
              <a:rPr lang="it-IT" sz="2900" dirty="0"/>
              <a:t> (e che non costituisce una conoscenza dell’oggetto medesimo)</a:t>
            </a:r>
          </a:p>
          <a:p>
            <a:pPr marL="0" indent="0">
              <a:buNone/>
            </a:pPr>
            <a:endParaRPr lang="it-IT" dirty="0"/>
          </a:p>
        </p:txBody>
      </p:sp>
      <p:sp>
        <p:nvSpPr>
          <p:cNvPr id="5" name="CasellaDiTesto 4">
            <a:extLst>
              <a:ext uri="{FF2B5EF4-FFF2-40B4-BE49-F238E27FC236}">
                <a16:creationId xmlns:a16="http://schemas.microsoft.com/office/drawing/2014/main" id="{E0D2E4D6-5A65-8746-BB14-56BF5CB5A401}"/>
              </a:ext>
            </a:extLst>
          </p:cNvPr>
          <p:cNvSpPr txBox="1"/>
          <p:nvPr/>
        </p:nvSpPr>
        <p:spPr>
          <a:xfrm>
            <a:off x="679622" y="1445742"/>
            <a:ext cx="10674177" cy="2108269"/>
          </a:xfrm>
          <a:prstGeom prst="rect">
            <a:avLst/>
          </a:prstGeom>
          <a:noFill/>
        </p:spPr>
        <p:txBody>
          <a:bodyPr wrap="square" rtlCol="0">
            <a:spAutoFit/>
          </a:bodyPr>
          <a:lstStyle/>
          <a:p>
            <a:r>
              <a:rPr lang="it-IT" sz="2300" b="1" i="1" dirty="0"/>
              <a:t>Gradevole è ciò che piace ai sensi nella sensazione</a:t>
            </a:r>
          </a:p>
          <a:p>
            <a:r>
              <a:rPr lang="it-IT" dirty="0"/>
              <a:t>Noi siamo abituati a pensare che ogni compiacimento  (</a:t>
            </a:r>
            <a:r>
              <a:rPr lang="it-IT" i="1" dirty="0" err="1"/>
              <a:t>Wohlgefallen</a:t>
            </a:r>
            <a:r>
              <a:rPr lang="it-IT" dirty="0"/>
              <a:t>) sia anche </a:t>
            </a:r>
            <a:r>
              <a:rPr lang="it-IT" b="1" dirty="0"/>
              <a:t>sensazione</a:t>
            </a:r>
            <a:r>
              <a:rPr lang="it-IT" dirty="0"/>
              <a:t>  (</a:t>
            </a:r>
            <a:r>
              <a:rPr lang="it-IT" i="1" dirty="0" err="1"/>
              <a:t>Empfindung</a:t>
            </a:r>
            <a:r>
              <a:rPr lang="it-IT" dirty="0"/>
              <a:t>) di un piacere (</a:t>
            </a:r>
            <a:r>
              <a:rPr lang="it-IT" i="1" dirty="0" err="1"/>
              <a:t>Lust</a:t>
            </a:r>
            <a:r>
              <a:rPr lang="it-IT" dirty="0"/>
              <a:t>), e che </a:t>
            </a:r>
            <a:r>
              <a:rPr lang="it-IT" b="1" dirty="0"/>
              <a:t>dunque tutto ciò che piace sia anche gradevole</a:t>
            </a:r>
          </a:p>
          <a:p>
            <a:endParaRPr lang="it-IT" dirty="0"/>
          </a:p>
          <a:p>
            <a:r>
              <a:rPr lang="it-IT" dirty="0"/>
              <a:t>Ma se concediamo questo, allora le impressioni dei sensi, che determinano l’inclinazione; i principi della ragione, che determinano la volontà; e le mere forme riflesse dell’intuizione, che determinano la capacità do giudizio, fanno tutt’uno per quanto concerne l’effetto sul sentimento di piacere </a:t>
            </a:r>
          </a:p>
        </p:txBody>
      </p:sp>
    </p:spTree>
    <p:extLst>
      <p:ext uri="{BB962C8B-B14F-4D97-AF65-F5344CB8AC3E}">
        <p14:creationId xmlns:p14="http://schemas.microsoft.com/office/powerpoint/2010/main" val="2747346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9536" y="210065"/>
            <a:ext cx="8229600" cy="642918"/>
          </a:xfrm>
        </p:spPr>
        <p:txBody>
          <a:bodyPr>
            <a:normAutofit fontScale="90000"/>
          </a:bodyPr>
          <a:lstStyle/>
          <a:p>
            <a:pPr algn="l"/>
            <a:r>
              <a:rPr lang="it-IT" b="1" dirty="0">
                <a:ln w="1905"/>
                <a:solidFill>
                  <a:srgbClr val="C00000"/>
                </a:solidFill>
                <a:effectLst>
                  <a:innerShdw blurRad="69850" dist="43180" dir="5400000">
                    <a:srgbClr val="000000">
                      <a:alpha val="65000"/>
                    </a:srgbClr>
                  </a:innerShdw>
                </a:effectLst>
                <a:latin typeface="Tw Cen MT" pitchFamily="34" charset="0"/>
              </a:rPr>
              <a:t>Piacere per il gradevole e per il bello</a:t>
            </a:r>
          </a:p>
        </p:txBody>
      </p:sp>
      <p:sp>
        <p:nvSpPr>
          <p:cNvPr id="3" name="Segnaposto contenuto 2"/>
          <p:cNvSpPr>
            <a:spLocks noGrp="1"/>
          </p:cNvSpPr>
          <p:nvPr>
            <p:ph sz="half" idx="1"/>
          </p:nvPr>
        </p:nvSpPr>
        <p:spPr>
          <a:xfrm>
            <a:off x="1919536" y="1052736"/>
            <a:ext cx="3600400" cy="5429288"/>
          </a:xfrm>
          <a:ln>
            <a:solidFill>
              <a:schemeClr val="accent1"/>
            </a:solidFill>
          </a:ln>
        </p:spPr>
        <p:txBody>
          <a:bodyPr>
            <a:normAutofit fontScale="77500" lnSpcReduction="20000"/>
          </a:bodyPr>
          <a:lstStyle/>
          <a:p>
            <a:pPr marL="0" indent="0" algn="ctr">
              <a:buNone/>
            </a:pPr>
            <a:r>
              <a:rPr lang="it-IT" b="1" dirty="0">
                <a:latin typeface="Tw Cen MT" pitchFamily="34" charset="0"/>
              </a:rPr>
              <a:t>Piacere per il gradevole</a:t>
            </a:r>
            <a:endParaRPr lang="it-IT" dirty="0">
              <a:latin typeface="Tw Cen MT" pitchFamily="34" charset="0"/>
            </a:endParaRPr>
          </a:p>
          <a:p>
            <a:pPr marL="514350" indent="-514350">
              <a:buFont typeface="+mj-lt"/>
              <a:buAutoNum type="arabicPeriod"/>
            </a:pPr>
            <a:r>
              <a:rPr lang="it-IT" dirty="0">
                <a:latin typeface="Tw Cen MT" pitchFamily="34" charset="0"/>
              </a:rPr>
              <a:t>Ha carattere immediato (non è mediato da concetti)  </a:t>
            </a:r>
          </a:p>
          <a:p>
            <a:pPr marL="514350" indent="-514350">
              <a:buFont typeface="+mj-lt"/>
              <a:buAutoNum type="arabicPeriod"/>
            </a:pPr>
            <a:r>
              <a:rPr lang="it-IT" dirty="0">
                <a:latin typeface="Tw Cen MT" pitchFamily="34" charset="0"/>
              </a:rPr>
              <a:t>Fa tutt’uno con il bisogno/desiderio di soddisfare un mio impulso sensibile e individuale </a:t>
            </a:r>
          </a:p>
          <a:p>
            <a:pPr marL="514350" indent="-514350">
              <a:buFont typeface="+mj-lt"/>
              <a:buAutoNum type="arabicPeriod"/>
            </a:pPr>
            <a:r>
              <a:rPr lang="it-IT" dirty="0">
                <a:latin typeface="Tw Cen MT" pitchFamily="34" charset="0"/>
              </a:rPr>
              <a:t>Ha un interesse per l’oggetto (= «interesse» è il piacere che traiamo dall’esistenza dell’oggetto, in quanto ci consente la soddisfazione di </a:t>
            </a:r>
            <a:r>
              <a:rPr lang="it-IT" spc="-80" dirty="0">
                <a:latin typeface="Tw Cen MT" pitchFamily="34" charset="0"/>
              </a:rPr>
              <a:t>impulso sensibile)</a:t>
            </a:r>
          </a:p>
          <a:p>
            <a:pPr marL="514350" indent="-514350">
              <a:buFont typeface="+mj-lt"/>
              <a:buAutoNum type="arabicPeriod"/>
            </a:pPr>
            <a:r>
              <a:rPr lang="it-IT" spc="-80" dirty="0">
                <a:latin typeface="Tw Cen MT" pitchFamily="34" charset="0"/>
              </a:rPr>
              <a:t>È «simmetrico» alle proprietà fenomeniche dell’oggetto </a:t>
            </a:r>
            <a:endParaRPr lang="it-IT" spc="-80" dirty="0">
              <a:latin typeface="Tw Cen MT" pitchFamily="34" charset="0"/>
              <a:cs typeface="Arial"/>
            </a:endParaRPr>
          </a:p>
        </p:txBody>
      </p:sp>
      <p:sp>
        <p:nvSpPr>
          <p:cNvPr id="9" name="Segnaposto contenuto 8"/>
          <p:cNvSpPr>
            <a:spLocks noGrp="1" noChangeAspect="1"/>
          </p:cNvSpPr>
          <p:nvPr>
            <p:ph sz="half" idx="2"/>
          </p:nvPr>
        </p:nvSpPr>
        <p:spPr>
          <a:xfrm>
            <a:off x="6672065" y="1052736"/>
            <a:ext cx="3619083" cy="5429288"/>
          </a:xfrm>
          <a:ln>
            <a:solidFill>
              <a:schemeClr val="accent1"/>
            </a:solidFill>
          </a:ln>
        </p:spPr>
        <p:txBody>
          <a:bodyPr>
            <a:normAutofit fontScale="77500" lnSpcReduction="20000"/>
          </a:bodyPr>
          <a:lstStyle/>
          <a:p>
            <a:pPr marL="0" indent="0">
              <a:buNone/>
            </a:pPr>
            <a:r>
              <a:rPr lang="it-IT" b="1" dirty="0">
                <a:latin typeface="Tw Cen MT" pitchFamily="34" charset="0"/>
              </a:rPr>
              <a:t>Piacere per il bello</a:t>
            </a:r>
          </a:p>
          <a:p>
            <a:pPr marL="514350" indent="-514350">
              <a:buAutoNum type="arabicPeriod"/>
            </a:pPr>
            <a:r>
              <a:rPr lang="it-IT" dirty="0">
                <a:latin typeface="Tw Cen MT" pitchFamily="34" charset="0"/>
              </a:rPr>
              <a:t>Ha carattere immediato (non è mediato da concetti) </a:t>
            </a:r>
          </a:p>
          <a:p>
            <a:pPr marL="514350" indent="-514350">
              <a:buAutoNum type="arabicPeriod"/>
            </a:pPr>
            <a:r>
              <a:rPr lang="it-IT" dirty="0">
                <a:latin typeface="Tw Cen MT" pitchFamily="34" charset="0"/>
              </a:rPr>
              <a:t>Prescinde dal bisogno/desiderio di soddisfare un mio impulso sensibile</a:t>
            </a:r>
          </a:p>
          <a:p>
            <a:pPr marL="514350" indent="-514350">
              <a:buAutoNum type="arabicPeriod"/>
            </a:pPr>
            <a:r>
              <a:rPr lang="it-IT" dirty="0">
                <a:latin typeface="Tw Cen MT" pitchFamily="34" charset="0"/>
              </a:rPr>
              <a:t>Non è interessato all’esistenza dell’oggetto; ciò non significa tuttavia che sia illusorio! È comunque innescato dalla </a:t>
            </a:r>
            <a:r>
              <a:rPr lang="it-IT" b="1" dirty="0">
                <a:latin typeface="Tw Cen MT" pitchFamily="34" charset="0"/>
              </a:rPr>
              <a:t>contemplazione/apprensione della </a:t>
            </a:r>
            <a:r>
              <a:rPr lang="it-IT" b="1" u="sng" dirty="0">
                <a:latin typeface="Tw Cen MT" pitchFamily="34" charset="0"/>
              </a:rPr>
              <a:t>forma</a:t>
            </a:r>
            <a:r>
              <a:rPr lang="it-IT" b="1" dirty="0">
                <a:latin typeface="Tw Cen MT" pitchFamily="34" charset="0"/>
              </a:rPr>
              <a:t> </a:t>
            </a:r>
            <a:r>
              <a:rPr lang="it-IT" dirty="0">
                <a:latin typeface="Tw Cen MT" pitchFamily="34" charset="0"/>
              </a:rPr>
              <a:t>dell’oggetto!</a:t>
            </a:r>
          </a:p>
          <a:p>
            <a:pPr marL="514350" indent="-514350">
              <a:buAutoNum type="arabicPeriod"/>
            </a:pPr>
            <a:r>
              <a:rPr lang="it-IT" dirty="0">
                <a:latin typeface="Tw Cen MT" pitchFamily="34" charset="0"/>
              </a:rPr>
              <a:t>È «asimmetrico»</a:t>
            </a:r>
          </a:p>
        </p:txBody>
      </p:sp>
    </p:spTree>
    <p:extLst>
      <p:ext uri="{BB962C8B-B14F-4D97-AF65-F5344CB8AC3E}">
        <p14:creationId xmlns:p14="http://schemas.microsoft.com/office/powerpoint/2010/main" val="192373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 calcmode="lin" valueType="num">
                                      <p:cBhvr>
                                        <p:cTn id="28"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 calcmode="lin" valueType="num">
                                      <p:cBhvr>
                                        <p:cTn id="49"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9">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9">
                                            <p:txEl>
                                              <p:pRg st="4" end="4"/>
                                            </p:txEl>
                                          </p:spTgt>
                                        </p:tgtEl>
                                        <p:attrNameLst>
                                          <p:attrName>style.visibility</p:attrName>
                                        </p:attrNameLst>
                                      </p:cBhvr>
                                      <p:to>
                                        <p:strVal val="visible"/>
                                      </p:to>
                                    </p:set>
                                    <p:anim calcmode="lin" valueType="num">
                                      <p:cBhvr>
                                        <p:cTn id="56"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5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FAD5B7-7C99-FD4D-8510-19BC4FA024F0}"/>
              </a:ext>
            </a:extLst>
          </p:cNvPr>
          <p:cNvSpPr>
            <a:spLocks noGrp="1"/>
          </p:cNvSpPr>
          <p:nvPr>
            <p:ph type="title"/>
          </p:nvPr>
        </p:nvSpPr>
        <p:spPr>
          <a:xfrm>
            <a:off x="838200" y="-93063"/>
            <a:ext cx="10515600" cy="1325563"/>
          </a:xfrm>
        </p:spPr>
        <p:txBody>
          <a:bodyPr/>
          <a:lstStyle/>
          <a:p>
            <a:r>
              <a:rPr lang="it-IT" b="1" dirty="0">
                <a:solidFill>
                  <a:srgbClr val="C00000"/>
                </a:solidFill>
              </a:rPr>
              <a:t>Il buono</a:t>
            </a:r>
          </a:p>
        </p:txBody>
      </p:sp>
      <p:sp>
        <p:nvSpPr>
          <p:cNvPr id="3" name="Segnaposto contenuto 2">
            <a:extLst>
              <a:ext uri="{FF2B5EF4-FFF2-40B4-BE49-F238E27FC236}">
                <a16:creationId xmlns:a16="http://schemas.microsoft.com/office/drawing/2014/main" id="{55FD4265-4922-104E-95D6-ECE5F66D6EEC}"/>
              </a:ext>
            </a:extLst>
          </p:cNvPr>
          <p:cNvSpPr>
            <a:spLocks noGrp="1"/>
          </p:cNvSpPr>
          <p:nvPr>
            <p:ph sz="half" idx="1"/>
          </p:nvPr>
        </p:nvSpPr>
        <p:spPr>
          <a:xfrm>
            <a:off x="739346" y="948295"/>
            <a:ext cx="5181600" cy="3747273"/>
          </a:xfrm>
        </p:spPr>
        <p:txBody>
          <a:bodyPr>
            <a:normAutofit/>
          </a:bodyPr>
          <a:lstStyle/>
          <a:p>
            <a:r>
              <a:rPr lang="it-IT" sz="2300" dirty="0"/>
              <a:t>Confusione tra gradevole e buono, ma in realtà i due sono assai distinti l’uno dall’altro</a:t>
            </a:r>
          </a:p>
          <a:p>
            <a:pPr marL="0" indent="0">
              <a:buNone/>
            </a:pPr>
            <a:r>
              <a:rPr lang="it-IT" sz="2300" dirty="0"/>
              <a:t>«Di una pietanza che eccita il gusto con spezie e altri condimenti si dice senza doverci pensare che è gradevole  e si confessa al contempo che non è buona, perché aggrada si immediatamente ai sensi, ma mediatamente, cioè considerata con la ragione, che ne prevede le conseguenze, dispiace» (par. 4)</a:t>
            </a:r>
          </a:p>
        </p:txBody>
      </p:sp>
      <p:sp>
        <p:nvSpPr>
          <p:cNvPr id="4" name="Segnaposto contenuto 3">
            <a:extLst>
              <a:ext uri="{FF2B5EF4-FFF2-40B4-BE49-F238E27FC236}">
                <a16:creationId xmlns:a16="http://schemas.microsoft.com/office/drawing/2014/main" id="{3DFB1BBC-DC48-7244-A19D-A162A347D375}"/>
              </a:ext>
            </a:extLst>
          </p:cNvPr>
          <p:cNvSpPr>
            <a:spLocks noGrp="1"/>
          </p:cNvSpPr>
          <p:nvPr>
            <p:ph sz="half" idx="2"/>
          </p:nvPr>
        </p:nvSpPr>
        <p:spPr>
          <a:xfrm>
            <a:off x="6096000" y="948295"/>
            <a:ext cx="5181600" cy="3561921"/>
          </a:xfrm>
        </p:spPr>
        <p:txBody>
          <a:bodyPr>
            <a:normAutofit/>
          </a:bodyPr>
          <a:lstStyle/>
          <a:p>
            <a:r>
              <a:rPr lang="it-IT" sz="2300" dirty="0"/>
              <a:t>«Il buono </a:t>
            </a:r>
            <a:r>
              <a:rPr lang="it-IT" sz="2300" b="1" dirty="0"/>
              <a:t>è ciò che piace mediante la ragione, per il suo mero concetto</a:t>
            </a:r>
            <a:r>
              <a:rPr lang="it-IT" sz="2300" dirty="0"/>
              <a:t>»</a:t>
            </a:r>
          </a:p>
          <a:p>
            <a:r>
              <a:rPr lang="it-IT" sz="2300" dirty="0"/>
              <a:t>«Per trovare qualcosa buono, devo </a:t>
            </a:r>
            <a:r>
              <a:rPr lang="it-IT" sz="2300" b="1" dirty="0"/>
              <a:t>sapere</a:t>
            </a:r>
            <a:r>
              <a:rPr lang="it-IT" sz="2300" dirty="0"/>
              <a:t> che cos’è che dev’essere l’oggetto, cioè averne un concetto»</a:t>
            </a:r>
          </a:p>
          <a:p>
            <a:r>
              <a:rPr lang="it-IT" sz="2300" dirty="0"/>
              <a:t>Perché si possa dire che qualcosa è buono, occorre </a:t>
            </a:r>
            <a:r>
              <a:rPr lang="it-IT" sz="2300" b="1" dirty="0"/>
              <a:t>rapportarlo</a:t>
            </a:r>
            <a:r>
              <a:rPr lang="it-IT" sz="2300" dirty="0"/>
              <a:t>, mediante la ragione, a fini (dunque il buono è mediato, non immediato)</a:t>
            </a:r>
          </a:p>
        </p:txBody>
      </p:sp>
      <p:sp>
        <p:nvSpPr>
          <p:cNvPr id="5" name="CasellaDiTesto 4">
            <a:extLst>
              <a:ext uri="{FF2B5EF4-FFF2-40B4-BE49-F238E27FC236}">
                <a16:creationId xmlns:a16="http://schemas.microsoft.com/office/drawing/2014/main" id="{54742DE9-036F-C545-BB6B-7DF4B3200BA7}"/>
              </a:ext>
            </a:extLst>
          </p:cNvPr>
          <p:cNvSpPr txBox="1"/>
          <p:nvPr/>
        </p:nvSpPr>
        <p:spPr>
          <a:xfrm>
            <a:off x="630196" y="4905243"/>
            <a:ext cx="11108724" cy="1200329"/>
          </a:xfrm>
          <a:prstGeom prst="rect">
            <a:avLst/>
          </a:prstGeom>
          <a:noFill/>
        </p:spPr>
        <p:txBody>
          <a:bodyPr wrap="square" rtlCol="0">
            <a:spAutoFit/>
          </a:bodyPr>
          <a:lstStyle/>
          <a:p>
            <a:r>
              <a:rPr lang="it-IT" dirty="0"/>
              <a:t>Ma nonostante tutta questa diversità fra il gradevole e il buono, </a:t>
            </a:r>
            <a:r>
              <a:rPr lang="it-IT" b="1" dirty="0"/>
              <a:t>essi hanno in comune</a:t>
            </a:r>
            <a:r>
              <a:rPr lang="it-IT" dirty="0"/>
              <a:t> di essere sempre collegati con un interesse al loro oggetto</a:t>
            </a:r>
          </a:p>
          <a:p>
            <a:r>
              <a:rPr lang="it-IT" dirty="0"/>
              <a:t>Se io vedo che qualcosa è moralmente buono, lo voglio, voglio ottenerlo; «volere qualcosa e avere un compiacimento per la sua esistenza , ossia prendervi interesse, è la stessa cosa»</a:t>
            </a:r>
          </a:p>
        </p:txBody>
      </p:sp>
    </p:spTree>
    <p:extLst>
      <p:ext uri="{BB962C8B-B14F-4D97-AF65-F5344CB8AC3E}">
        <p14:creationId xmlns:p14="http://schemas.microsoft.com/office/powerpoint/2010/main" val="193747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B0E4C-989D-3D40-9E16-0FDBCFC9C306}"/>
              </a:ext>
            </a:extLst>
          </p:cNvPr>
          <p:cNvSpPr>
            <a:spLocks noGrp="1"/>
          </p:cNvSpPr>
          <p:nvPr>
            <p:ph type="title"/>
          </p:nvPr>
        </p:nvSpPr>
        <p:spPr/>
        <p:txBody>
          <a:bodyPr/>
          <a:lstStyle/>
          <a:p>
            <a:r>
              <a:rPr lang="it-IT" b="1" dirty="0">
                <a:solidFill>
                  <a:srgbClr val="C00000"/>
                </a:solidFill>
              </a:rPr>
              <a:t>Il giudizio di gusto è contemplativo</a:t>
            </a:r>
          </a:p>
        </p:txBody>
      </p:sp>
      <p:sp>
        <p:nvSpPr>
          <p:cNvPr id="3" name="Segnaposto contenuto 2">
            <a:extLst>
              <a:ext uri="{FF2B5EF4-FFF2-40B4-BE49-F238E27FC236}">
                <a16:creationId xmlns:a16="http://schemas.microsoft.com/office/drawing/2014/main" id="{227BF8E2-4E37-FD40-9051-5EBC6DBBDC73}"/>
              </a:ext>
            </a:extLst>
          </p:cNvPr>
          <p:cNvSpPr>
            <a:spLocks noGrp="1"/>
          </p:cNvSpPr>
          <p:nvPr>
            <p:ph sz="half" idx="1"/>
          </p:nvPr>
        </p:nvSpPr>
        <p:spPr>
          <a:xfrm>
            <a:off x="838199" y="1825624"/>
            <a:ext cx="10974859" cy="4809953"/>
          </a:xfrm>
        </p:spPr>
        <p:txBody>
          <a:bodyPr>
            <a:normAutofit fontScale="92500" lnSpcReduction="10000"/>
          </a:bodyPr>
          <a:lstStyle/>
          <a:p>
            <a:pPr marL="0" indent="0">
              <a:buNone/>
            </a:pPr>
            <a:r>
              <a:rPr lang="it-IT" dirty="0"/>
              <a:t>Non è </a:t>
            </a:r>
            <a:r>
              <a:rPr lang="it-IT" b="1" dirty="0"/>
              <a:t>acquisitivo</a:t>
            </a:r>
          </a:p>
          <a:p>
            <a:pPr marL="0" indent="0">
              <a:buNone/>
            </a:pPr>
            <a:r>
              <a:rPr lang="it-IT" dirty="0"/>
              <a:t>È meramente </a:t>
            </a:r>
            <a:r>
              <a:rPr lang="it-IT" b="1" dirty="0"/>
              <a:t>contemplativo</a:t>
            </a:r>
            <a:r>
              <a:rPr lang="it-IT" dirty="0"/>
              <a:t>, cioè è un giudizio che, senza interesse per l’esistenza dell’oggetto, non fa che connettere la sua rappresentazione (la sua forma! Non è illusorio!) con il sentimento di piacere e dispiacere. E questa contemplazione non è nemmeno indirizzata a concetti: infatti il giudizio di gusto non è di tipo conoscitivo, né teoretico né pratico.</a:t>
            </a:r>
          </a:p>
          <a:p>
            <a:pPr marL="0" indent="0">
              <a:buNone/>
            </a:pPr>
            <a:endParaRPr lang="it-IT" dirty="0"/>
          </a:p>
          <a:p>
            <a:pPr marL="0" indent="0">
              <a:buNone/>
            </a:pPr>
            <a:r>
              <a:rPr lang="it-IT" dirty="0"/>
              <a:t>«ognuno chiama gradevole ciò che lo </a:t>
            </a:r>
            <a:r>
              <a:rPr lang="it-IT" b="1" dirty="0"/>
              <a:t>soddisfa</a:t>
            </a:r>
            <a:r>
              <a:rPr lang="it-IT" dirty="0"/>
              <a:t>; bello, ciò che gli </a:t>
            </a:r>
            <a:r>
              <a:rPr lang="it-IT" b="1" dirty="0"/>
              <a:t>piace</a:t>
            </a:r>
            <a:r>
              <a:rPr lang="it-IT" dirty="0"/>
              <a:t> e basta; buono, ciò che </a:t>
            </a:r>
            <a:r>
              <a:rPr lang="it-IT" b="1" dirty="0"/>
              <a:t>stima</a:t>
            </a:r>
            <a:r>
              <a:rPr lang="it-IT" dirty="0"/>
              <a:t>, apprezza, cioè ciò in cui pone un valore </a:t>
            </a:r>
            <a:r>
              <a:rPr lang="it-IT" b="1" dirty="0"/>
              <a:t>oggettivo</a:t>
            </a:r>
            <a:r>
              <a:rPr lang="it-IT" dirty="0"/>
              <a:t>»</a:t>
            </a:r>
          </a:p>
          <a:p>
            <a:pPr marL="0" indent="0">
              <a:buNone/>
            </a:pPr>
            <a:r>
              <a:rPr lang="it-IT" dirty="0"/>
              <a:t>«La gradevolezza vale anche per gli animali non razionali; </a:t>
            </a:r>
            <a:r>
              <a:rPr lang="it-IT" b="1" dirty="0"/>
              <a:t>la bellezza solo per gli uomini, cioè per enti animali, ma razionali, ma per l’appunto in quanto non solo razionali (per esempio spiriti), bensì al contempo anche animali</a:t>
            </a:r>
            <a:r>
              <a:rPr lang="it-IT" dirty="0"/>
              <a:t>; il buono, invece, per ogni essere razionale in generale» </a:t>
            </a:r>
          </a:p>
        </p:txBody>
      </p:sp>
    </p:spTree>
    <p:extLst>
      <p:ext uri="{BB962C8B-B14F-4D97-AF65-F5344CB8AC3E}">
        <p14:creationId xmlns:p14="http://schemas.microsoft.com/office/powerpoint/2010/main" val="2137842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F6675F-1975-4042-B37F-F68DB14B97B2}"/>
              </a:ext>
            </a:extLst>
          </p:cNvPr>
          <p:cNvSpPr>
            <a:spLocks noGrp="1"/>
          </p:cNvSpPr>
          <p:nvPr>
            <p:ph type="title"/>
          </p:nvPr>
        </p:nvSpPr>
        <p:spPr>
          <a:xfrm>
            <a:off x="804836" y="321276"/>
            <a:ext cx="10515600" cy="1325563"/>
          </a:xfrm>
        </p:spPr>
        <p:txBody>
          <a:bodyPr>
            <a:normAutofit/>
          </a:bodyPr>
          <a:lstStyle/>
          <a:p>
            <a:r>
              <a:rPr lang="it-IT" sz="4000" b="1" dirty="0">
                <a:solidFill>
                  <a:srgbClr val="C00000"/>
                </a:solidFill>
              </a:rPr>
              <a:t>Kant: la </a:t>
            </a:r>
            <a:r>
              <a:rPr lang="it-IT" sz="4000" b="1" i="1" dirty="0">
                <a:solidFill>
                  <a:srgbClr val="C00000"/>
                </a:solidFill>
              </a:rPr>
              <a:t>Critica della facoltà di giudizio </a:t>
            </a:r>
            <a:r>
              <a:rPr lang="it-IT" sz="4000" b="1" dirty="0">
                <a:solidFill>
                  <a:srgbClr val="C00000"/>
                </a:solidFill>
              </a:rPr>
              <a:t>(1790)</a:t>
            </a:r>
          </a:p>
        </p:txBody>
      </p:sp>
      <p:sp>
        <p:nvSpPr>
          <p:cNvPr id="4" name="Segnaposto contenuto 3">
            <a:extLst>
              <a:ext uri="{FF2B5EF4-FFF2-40B4-BE49-F238E27FC236}">
                <a16:creationId xmlns:a16="http://schemas.microsoft.com/office/drawing/2014/main" id="{41A292D6-E7F4-437B-818C-27A55CCDCCC8}"/>
              </a:ext>
            </a:extLst>
          </p:cNvPr>
          <p:cNvSpPr>
            <a:spLocks noGrp="1"/>
          </p:cNvSpPr>
          <p:nvPr>
            <p:ph sz="half" idx="2"/>
          </p:nvPr>
        </p:nvSpPr>
        <p:spPr>
          <a:xfrm>
            <a:off x="891333" y="1801899"/>
            <a:ext cx="10807926" cy="4498975"/>
          </a:xfrm>
        </p:spPr>
        <p:txBody>
          <a:bodyPr>
            <a:noAutofit/>
          </a:bodyPr>
          <a:lstStyle/>
          <a:p>
            <a:r>
              <a:rPr lang="it-IT" sz="2700" i="1" dirty="0"/>
              <a:t>Critica della ragion pura </a:t>
            </a:r>
            <a:r>
              <a:rPr lang="it-IT" sz="2700" dirty="0"/>
              <a:t>(1781)</a:t>
            </a:r>
          </a:p>
          <a:p>
            <a:r>
              <a:rPr lang="it-IT" sz="2700" i="1" dirty="0"/>
              <a:t>Critica della ragion pratica </a:t>
            </a:r>
            <a:r>
              <a:rPr lang="it-IT" sz="2700" dirty="0"/>
              <a:t>(1788)</a:t>
            </a:r>
          </a:p>
          <a:p>
            <a:r>
              <a:rPr lang="it-IT" sz="2700" i="1" dirty="0"/>
              <a:t>Critica della facoltà di giudizio </a:t>
            </a:r>
            <a:r>
              <a:rPr lang="it-IT" sz="2700" dirty="0"/>
              <a:t>(1790)</a:t>
            </a:r>
          </a:p>
          <a:p>
            <a:pPr marL="0" indent="0">
              <a:buNone/>
            </a:pPr>
            <a:r>
              <a:rPr lang="it-IT" sz="2700" dirty="0"/>
              <a:t>Il ruolo della terza </a:t>
            </a:r>
            <a:r>
              <a:rPr lang="it-IT" sz="2700" i="1" dirty="0"/>
              <a:t>Critica</a:t>
            </a:r>
            <a:r>
              <a:rPr lang="it-IT" sz="2700" dirty="0"/>
              <a:t> per la filosofia kantiana: oltre le istanze dell’empirismo soggettivo e del razionalismo universalizzante; </a:t>
            </a:r>
          </a:p>
          <a:p>
            <a:pPr marL="0" indent="0">
              <a:buNone/>
            </a:pPr>
            <a:r>
              <a:rPr lang="it-IT" sz="2700" dirty="0"/>
              <a:t>il gusto non è né (soltanto) soggettivo sentimento di piacere e dispiacere (al modo in cui gli empiristi ne avevano trattato) né (soltanto) conoscenza (giudizio di gusto sul modello del giudizio epistemico, al modo in cui </a:t>
            </a:r>
            <a:r>
              <a:rPr lang="it-IT" sz="2700" dirty="0" err="1"/>
              <a:t>Baumgarten</a:t>
            </a:r>
            <a:r>
              <a:rPr lang="it-IT" sz="2700" dirty="0"/>
              <a:t> ne aveva trattato)</a:t>
            </a:r>
          </a:p>
          <a:p>
            <a:pPr marL="0" indent="0" algn="ctr">
              <a:buNone/>
            </a:pPr>
            <a:r>
              <a:rPr lang="it-IT" sz="3000" b="1" dirty="0">
                <a:solidFill>
                  <a:srgbClr val="C00000"/>
                </a:solidFill>
              </a:rPr>
              <a:t>Qual è il problema della </a:t>
            </a:r>
            <a:r>
              <a:rPr lang="it-IT" sz="3000" b="1" i="1" dirty="0">
                <a:solidFill>
                  <a:srgbClr val="C00000"/>
                </a:solidFill>
              </a:rPr>
              <a:t>Critica del giudizio</a:t>
            </a:r>
            <a:r>
              <a:rPr lang="it-IT" sz="3000" b="1" dirty="0">
                <a:solidFill>
                  <a:srgbClr val="C00000"/>
                </a:solidFill>
              </a:rPr>
              <a:t>?</a:t>
            </a:r>
            <a:endParaRPr lang="it-IT" sz="3000" dirty="0"/>
          </a:p>
        </p:txBody>
      </p:sp>
    </p:spTree>
    <p:extLst>
      <p:ext uri="{BB962C8B-B14F-4D97-AF65-F5344CB8AC3E}">
        <p14:creationId xmlns:p14="http://schemas.microsoft.com/office/powerpoint/2010/main" val="4179925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CFE9DA2-66D5-504B-B045-CF52718299A4}"/>
              </a:ext>
            </a:extLst>
          </p:cNvPr>
          <p:cNvSpPr>
            <a:spLocks noGrp="1"/>
          </p:cNvSpPr>
          <p:nvPr>
            <p:ph sz="half" idx="1"/>
          </p:nvPr>
        </p:nvSpPr>
        <p:spPr>
          <a:xfrm>
            <a:off x="912341" y="840260"/>
            <a:ext cx="10233454" cy="5546768"/>
          </a:xfrm>
        </p:spPr>
        <p:txBody>
          <a:bodyPr/>
          <a:lstStyle/>
          <a:p>
            <a:pPr marL="0" indent="0">
              <a:buNone/>
            </a:pPr>
            <a:r>
              <a:rPr lang="it-IT" dirty="0"/>
              <a:t>«il disinteresse nel giudizio di gusto, più che stare ad indicare il contenuto positivo di un atteggiamento estetico nel soggetto, che trasformerebbe </a:t>
            </a:r>
            <a:r>
              <a:rPr lang="it-IT" b="1" dirty="0"/>
              <a:t>il nucleo contemplativo del giudizio di gusto </a:t>
            </a:r>
            <a:r>
              <a:rPr lang="it-IT" dirty="0"/>
              <a:t>in un generale </a:t>
            </a:r>
            <a:r>
              <a:rPr lang="it-IT" dirty="0" err="1"/>
              <a:t>contemplativismo</a:t>
            </a:r>
            <a:r>
              <a:rPr lang="it-IT" dirty="0"/>
              <a:t> dell’estetica kantiana, </a:t>
            </a:r>
            <a:r>
              <a:rPr lang="it-IT" b="1" dirty="0"/>
              <a:t>si definisce attraverso una duplice negazione.</a:t>
            </a:r>
          </a:p>
          <a:p>
            <a:pPr marL="0" indent="0">
              <a:buNone/>
            </a:pPr>
            <a:r>
              <a:rPr lang="it-IT" dirty="0"/>
              <a:t>Da un lato, la </a:t>
            </a:r>
            <a:r>
              <a:rPr lang="it-IT" b="1" dirty="0"/>
              <a:t>negazione</a:t>
            </a:r>
            <a:r>
              <a:rPr lang="it-IT" dirty="0"/>
              <a:t> del legame del sentimento di piacere con una sensazione determinata che riferirebbe la rappresentazione all’oggetto e non al soggetto; una negazione che differenzia, così, il bello dal piacevole. Dall’altro, la </a:t>
            </a:r>
            <a:r>
              <a:rPr lang="it-IT" b="1" dirty="0"/>
              <a:t>negazione</a:t>
            </a:r>
            <a:r>
              <a:rPr lang="it-IT" dirty="0"/>
              <a:t> del legame tra il sentimento di piacere come fondamento del giudizio di gusto e il concetto dell’oggetto; una negazione, questa, che differenzia a sua volta il compiacimento per il bello dal compiacimento per il buono» (</a:t>
            </a:r>
            <a:r>
              <a:rPr lang="it-IT" dirty="0" err="1"/>
              <a:t>F</a:t>
            </a:r>
            <a:r>
              <a:rPr lang="it-IT" dirty="0"/>
              <a:t>. Desideri, </a:t>
            </a:r>
            <a:r>
              <a:rPr lang="it-IT" i="1" dirty="0"/>
              <a:t>Il passaggio estetico. Saggi kantiani</a:t>
            </a:r>
            <a:r>
              <a:rPr lang="it-IT" dirty="0"/>
              <a:t>, 2003, pp. 85-86)</a:t>
            </a:r>
          </a:p>
        </p:txBody>
      </p:sp>
    </p:spTree>
    <p:extLst>
      <p:ext uri="{BB962C8B-B14F-4D97-AF65-F5344CB8AC3E}">
        <p14:creationId xmlns:p14="http://schemas.microsoft.com/office/powerpoint/2010/main" val="525002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2823" y="394346"/>
            <a:ext cx="8229600" cy="582594"/>
          </a:xfrm>
        </p:spPr>
        <p:txBody>
          <a:bodyPr>
            <a:normAutofit fontScale="90000"/>
          </a:bodyPr>
          <a:lstStyle/>
          <a:p>
            <a:pPr algn="l"/>
            <a:r>
              <a:rPr lang="it-IT" b="1" dirty="0">
                <a:ln w="1905"/>
                <a:solidFill>
                  <a:srgbClr val="C00000"/>
                </a:solidFill>
                <a:effectLst>
                  <a:innerShdw blurRad="69850" dist="43180" dir="5400000">
                    <a:srgbClr val="000000">
                      <a:alpha val="65000"/>
                    </a:srgbClr>
                  </a:innerShdw>
                </a:effectLst>
                <a:latin typeface="Tw Cen MT" pitchFamily="34" charset="0"/>
              </a:rPr>
              <a:t>2° momento del giudizio di gusto</a:t>
            </a:r>
          </a:p>
        </p:txBody>
      </p:sp>
      <p:sp>
        <p:nvSpPr>
          <p:cNvPr id="3" name="Segnaposto contenuto 2"/>
          <p:cNvSpPr>
            <a:spLocks noGrp="1"/>
          </p:cNvSpPr>
          <p:nvPr>
            <p:ph idx="1"/>
          </p:nvPr>
        </p:nvSpPr>
        <p:spPr>
          <a:xfrm>
            <a:off x="778476" y="1249945"/>
            <a:ext cx="10676238" cy="5249709"/>
          </a:xfrm>
        </p:spPr>
        <p:txBody>
          <a:bodyPr>
            <a:normAutofit/>
          </a:bodyPr>
          <a:lstStyle/>
          <a:p>
            <a:pPr marL="0" indent="0">
              <a:buNone/>
            </a:pPr>
            <a:r>
              <a:rPr lang="it-IT" b="1" dirty="0">
                <a:latin typeface="Tw Cen MT" pitchFamily="34" charset="0"/>
              </a:rPr>
              <a:t>Il bello è ciò che, senza concetti, viene rappresentato come oggetto di un compiacimento universale </a:t>
            </a:r>
            <a:r>
              <a:rPr lang="it-IT" dirty="0">
                <a:latin typeface="Tw Cen MT" pitchFamily="34" charset="0"/>
                <a:cs typeface="Arial"/>
              </a:rPr>
              <a:t>→</a:t>
            </a:r>
            <a:r>
              <a:rPr lang="it-IT" dirty="0">
                <a:latin typeface="Tw Cen MT" pitchFamily="34" charset="0"/>
              </a:rPr>
              <a:t> </a:t>
            </a:r>
            <a:r>
              <a:rPr lang="it-IT" sz="2400" dirty="0">
                <a:latin typeface="Tw Cen MT" pitchFamily="34" charset="0"/>
              </a:rPr>
              <a:t>IL GIUDIZIO DI GUSTO È SINGOLARE DA UN PUNTO DI VISTA LOGICO MA UNIVERSALE DA UN PUNTO DI VISTA ESTETICO</a:t>
            </a:r>
          </a:p>
          <a:p>
            <a:pPr marL="0" indent="0">
              <a:buNone/>
            </a:pPr>
            <a:endParaRPr lang="it-IT" sz="2400" dirty="0">
              <a:latin typeface="Tw Cen MT" pitchFamily="34" charset="0"/>
            </a:endParaRPr>
          </a:p>
          <a:p>
            <a:pPr marL="0" indent="0">
              <a:buNone/>
            </a:pPr>
            <a:r>
              <a:rPr lang="it-IT" sz="2400" dirty="0">
                <a:latin typeface="Tw Cen MT" pitchFamily="34" charset="0"/>
              </a:rPr>
              <a:t>Questa definizione del bello deriva da quella del momento precedente (senza interesse):</a:t>
            </a:r>
          </a:p>
          <a:p>
            <a:pPr marL="0" indent="0">
              <a:buNone/>
            </a:pPr>
            <a:r>
              <a:rPr lang="it-IT" sz="2400" dirty="0">
                <a:latin typeface="Tw Cen MT" pitchFamily="34" charset="0"/>
              </a:rPr>
              <a:t>Ciò per cui si è consapevoli di un provare compiacimento senza alcun interesse deve </a:t>
            </a:r>
            <a:r>
              <a:rPr lang="it-IT" sz="2400" b="1" dirty="0">
                <a:latin typeface="Tw Cen MT" pitchFamily="34" charset="0"/>
              </a:rPr>
              <a:t>valere per tutti, deve essere universale</a:t>
            </a:r>
            <a:r>
              <a:rPr lang="it-IT" sz="2400" dirty="0">
                <a:latin typeface="Tw Cen MT" pitchFamily="34" charset="0"/>
              </a:rPr>
              <a:t>; chi prova bellezza, dunque «parlerà come se la bellezza fosse una proprietà dell’oggetto e come se il giudizio fosse logico»</a:t>
            </a:r>
          </a:p>
          <a:p>
            <a:pPr marL="0" indent="0">
              <a:buNone/>
            </a:pPr>
            <a:r>
              <a:rPr lang="it-IT" sz="2700" dirty="0">
                <a:latin typeface="Tw Cen MT" pitchFamily="34" charset="0"/>
              </a:rPr>
              <a:t>Ognuno si accontenta del fatto che il proprio giudizio sul gradevole possa essere contestato da altri; </a:t>
            </a:r>
            <a:r>
              <a:rPr lang="it-IT" sz="2700" b="1" dirty="0">
                <a:latin typeface="Tw Cen MT" pitchFamily="34" charset="0"/>
              </a:rPr>
              <a:t>ma non così per il giudizio sulla bellezza… Sarebbe ridicolo se qualcuno lo facesse!</a:t>
            </a:r>
          </a:p>
        </p:txBody>
      </p:sp>
    </p:spTree>
    <p:extLst>
      <p:ext uri="{BB962C8B-B14F-4D97-AF65-F5344CB8AC3E}">
        <p14:creationId xmlns:p14="http://schemas.microsoft.com/office/powerpoint/2010/main" val="339458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436678-A70D-E940-AFC0-952608334F05}"/>
              </a:ext>
            </a:extLst>
          </p:cNvPr>
          <p:cNvSpPr>
            <a:spLocks noGrp="1"/>
          </p:cNvSpPr>
          <p:nvPr>
            <p:ph idx="1"/>
          </p:nvPr>
        </p:nvSpPr>
        <p:spPr>
          <a:xfrm>
            <a:off x="838200" y="432486"/>
            <a:ext cx="10515600" cy="6237255"/>
          </a:xfrm>
        </p:spPr>
        <p:txBody>
          <a:bodyPr>
            <a:normAutofit/>
          </a:bodyPr>
          <a:lstStyle/>
          <a:p>
            <a:pPr>
              <a:spcBef>
                <a:spcPts val="2400"/>
              </a:spcBef>
            </a:pPr>
            <a:r>
              <a:rPr lang="it-IT" sz="2200" b="1" dirty="0"/>
              <a:t> LA SINGOLARITÀ LOGICA</a:t>
            </a:r>
            <a:r>
              <a:rPr lang="it-IT" sz="2200" dirty="0"/>
              <a:t>: </a:t>
            </a:r>
          </a:p>
          <a:p>
            <a:pPr>
              <a:buNone/>
            </a:pPr>
            <a:r>
              <a:rPr lang="it-IT" sz="2200" dirty="0"/>
              <a:t>	Quando dico “questa rosa è bella”, lo dico non in base al concetto di rosa, bensì unicamente in rapporto al sentimento di piacere o dispiacere che (la forma di) questa singola rosa suscita in me</a:t>
            </a:r>
          </a:p>
          <a:p>
            <a:pPr lvl="1">
              <a:buNone/>
            </a:pPr>
            <a:r>
              <a:rPr lang="it-IT" sz="2200" dirty="0"/>
              <a:t>	</a:t>
            </a:r>
            <a:r>
              <a:rPr lang="it-IT" sz="2200" dirty="0">
                <a:cs typeface="Arial"/>
              </a:rPr>
              <a:t>→</a:t>
            </a:r>
            <a:r>
              <a:rPr lang="it-IT" sz="2200" dirty="0"/>
              <a:t> «siccome devo tenere l’oggetto </a:t>
            </a:r>
            <a:r>
              <a:rPr lang="it-IT" sz="2200" b="1" dirty="0"/>
              <a:t>immediatamente in rapporto al mio sentimento del piacere e dispiacere</a:t>
            </a:r>
            <a:r>
              <a:rPr lang="it-IT" sz="2200" dirty="0"/>
              <a:t>, ma non mediante concetti, non può esserci la quantità di un giudizio che abbia validità comune oggettiva» (par. 8)</a:t>
            </a:r>
          </a:p>
          <a:p>
            <a:pPr lvl="1">
              <a:buNone/>
            </a:pPr>
            <a:endParaRPr lang="it-IT" sz="2200" dirty="0"/>
          </a:p>
          <a:p>
            <a:pPr lvl="1"/>
            <a:r>
              <a:rPr lang="it-IT" sz="2200" b="1" dirty="0"/>
              <a:t>L’UNIVERSALITÀ ESTETICA</a:t>
            </a:r>
            <a:r>
              <a:rPr lang="it-IT" sz="2200" dirty="0"/>
              <a:t>: </a:t>
            </a:r>
          </a:p>
          <a:p>
            <a:pPr>
              <a:lnSpc>
                <a:spcPct val="80000"/>
              </a:lnSpc>
              <a:buNone/>
            </a:pPr>
            <a:r>
              <a:rPr lang="it-IT" sz="2200" dirty="0"/>
              <a:t>	pur nella sua singolarità logica, il giudizio di gusto ha una pretesa di universalità per la qualità particolare del piacere che vi è implicito. </a:t>
            </a:r>
          </a:p>
          <a:p>
            <a:pPr>
              <a:lnSpc>
                <a:spcPct val="80000"/>
              </a:lnSpc>
              <a:buNone/>
            </a:pPr>
            <a:r>
              <a:rPr lang="it-IT" sz="2200" dirty="0"/>
              <a:t>	</a:t>
            </a:r>
            <a:r>
              <a:rPr lang="it-IT" sz="2200" dirty="0">
                <a:cs typeface="Arial"/>
              </a:rPr>
              <a:t>→ </a:t>
            </a:r>
            <a:r>
              <a:rPr lang="it-IT" sz="2200" dirty="0"/>
              <a:t>Il piacere che vi è implicito, infatti, pur essendo un </a:t>
            </a:r>
            <a:r>
              <a:rPr lang="it-IT" sz="2200" b="1" dirty="0"/>
              <a:t>mio</a:t>
            </a:r>
            <a:r>
              <a:rPr lang="it-IT" sz="2200" dirty="0"/>
              <a:t> piacere, ha carattere disinteressato, cioè prescinde dalle mie particolari inclinazioni sensibili o da miei specifici interessi individuali </a:t>
            </a:r>
          </a:p>
          <a:p>
            <a:pPr>
              <a:lnSpc>
                <a:spcPct val="80000"/>
              </a:lnSpc>
              <a:buNone/>
            </a:pPr>
            <a:r>
              <a:rPr lang="it-IT" sz="2200" dirty="0"/>
              <a:t>	</a:t>
            </a:r>
            <a:r>
              <a:rPr lang="it-IT" sz="2200" dirty="0">
                <a:cs typeface="Arial"/>
              </a:rPr>
              <a:t>→ </a:t>
            </a:r>
            <a:r>
              <a:rPr lang="it-IT" sz="2200" dirty="0"/>
              <a:t>Come tale è un piacere “puro”, cioè che, diversamente dal giudizio di sensazione (puramente privato in quanto alla mercé delle mie particolari inclinazioni sensibili), ha l’esigenza di </a:t>
            </a:r>
            <a:r>
              <a:rPr lang="it-IT" sz="2200" b="1" dirty="0"/>
              <a:t>poter essere condiviso da tutti</a:t>
            </a:r>
            <a:r>
              <a:rPr lang="it-IT" sz="2200" dirty="0"/>
              <a:t> (è, appunto, “esteticamente” universale)</a:t>
            </a:r>
          </a:p>
          <a:p>
            <a:pPr lvl="1">
              <a:buNone/>
            </a:pPr>
            <a:endParaRPr lang="it-IT" dirty="0">
              <a:latin typeface="Tw Cen MT" pitchFamily="34" charset="0"/>
            </a:endParaRPr>
          </a:p>
          <a:p>
            <a:endParaRPr lang="it-IT" dirty="0"/>
          </a:p>
        </p:txBody>
      </p:sp>
    </p:spTree>
    <p:extLst>
      <p:ext uri="{BB962C8B-B14F-4D97-AF65-F5344CB8AC3E}">
        <p14:creationId xmlns:p14="http://schemas.microsoft.com/office/powerpoint/2010/main" val="3595406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1265F5-617D-F14A-8577-A87F9BB82B6F}"/>
              </a:ext>
            </a:extLst>
          </p:cNvPr>
          <p:cNvSpPr>
            <a:spLocks noGrp="1"/>
          </p:cNvSpPr>
          <p:nvPr>
            <p:ph type="title"/>
          </p:nvPr>
        </p:nvSpPr>
        <p:spPr>
          <a:xfrm>
            <a:off x="652849" y="0"/>
            <a:ext cx="10515600" cy="1325563"/>
          </a:xfrm>
        </p:spPr>
        <p:txBody>
          <a:bodyPr/>
          <a:lstStyle/>
          <a:p>
            <a:r>
              <a:rPr lang="it-IT" b="1" dirty="0">
                <a:solidFill>
                  <a:srgbClr val="C00000"/>
                </a:solidFill>
              </a:rPr>
              <a:t>Voce universale e singolarità: </a:t>
            </a:r>
            <a:r>
              <a:rPr lang="it-IT" b="1" i="1" dirty="0" err="1">
                <a:solidFill>
                  <a:srgbClr val="C00000"/>
                </a:solidFill>
              </a:rPr>
              <a:t>befremdlich</a:t>
            </a:r>
            <a:r>
              <a:rPr lang="it-IT" b="1" dirty="0">
                <a:solidFill>
                  <a:srgbClr val="C00000"/>
                </a:solidFill>
              </a:rPr>
              <a:t>!</a:t>
            </a:r>
          </a:p>
        </p:txBody>
      </p:sp>
      <p:sp>
        <p:nvSpPr>
          <p:cNvPr id="3" name="Segnaposto contenuto 2">
            <a:extLst>
              <a:ext uri="{FF2B5EF4-FFF2-40B4-BE49-F238E27FC236}">
                <a16:creationId xmlns:a16="http://schemas.microsoft.com/office/drawing/2014/main" id="{62A04C58-8401-EF42-A52F-A00C3B8E93D2}"/>
              </a:ext>
            </a:extLst>
          </p:cNvPr>
          <p:cNvSpPr>
            <a:spLocks noGrp="1"/>
          </p:cNvSpPr>
          <p:nvPr>
            <p:ph idx="1"/>
          </p:nvPr>
        </p:nvSpPr>
        <p:spPr>
          <a:xfrm>
            <a:off x="652849" y="1430208"/>
            <a:ext cx="10515600" cy="4575175"/>
          </a:xfrm>
        </p:spPr>
        <p:txBody>
          <a:bodyPr>
            <a:noAutofit/>
          </a:bodyPr>
          <a:lstStyle/>
          <a:p>
            <a:pPr marL="0" indent="0">
              <a:buNone/>
            </a:pPr>
            <a:r>
              <a:rPr lang="it-IT" sz="2400" dirty="0"/>
              <a:t>«Se gli oggetti vengono valutati soltanto secondo concetti, allora ogni rappresentazione della bellezza va perduta. Dunque non può nemmeno esserci una regola secondo la quale ognuno dovrebbe essere </a:t>
            </a:r>
            <a:r>
              <a:rPr lang="it-IT" sz="2400" b="1" dirty="0"/>
              <a:t>obbligato</a:t>
            </a:r>
            <a:r>
              <a:rPr lang="it-IT" sz="2400" dirty="0"/>
              <a:t> a riconoscere qualcosa come bello. Quando ci si chiede se è bello un vestito, una casa, un fiore, </a:t>
            </a:r>
            <a:r>
              <a:rPr lang="it-IT" sz="2400" b="1" dirty="0"/>
              <a:t>non si lascia che il proprio giudizio venga condizionato da discorsi che fanno valere ragioni e principi. Si vuole osservare l’oggetto con i propri occhi</a:t>
            </a:r>
            <a:r>
              <a:rPr lang="it-IT" sz="2400" dirty="0"/>
              <a:t>, </a:t>
            </a:r>
            <a:r>
              <a:rPr lang="it-IT" sz="2400" b="1" dirty="0"/>
              <a:t>come se </a:t>
            </a:r>
            <a:r>
              <a:rPr lang="it-IT" sz="2400" dirty="0"/>
              <a:t>il compiacimento per esso dipendesse dalla sensazione; e </a:t>
            </a:r>
            <a:r>
              <a:rPr lang="it-IT" sz="2400" b="1" dirty="0"/>
              <a:t>tuttavia</a:t>
            </a:r>
            <a:r>
              <a:rPr lang="it-IT" sz="2400" dirty="0"/>
              <a:t>, </a:t>
            </a:r>
            <a:r>
              <a:rPr lang="it-IT" sz="2400" b="1" dirty="0"/>
              <a:t>quando poi si dichiara bello l’oggetto, si crede di avere per sé una voce universale e si avanza la pretesa </a:t>
            </a:r>
            <a:r>
              <a:rPr lang="it-IT" sz="2400" dirty="0"/>
              <a:t>a un’adesione da parte di ciascuno, mentre invece ogni sensazione privata non deciderebbe che per lui solo e per il suo compiacimento»</a:t>
            </a:r>
          </a:p>
          <a:p>
            <a:pPr marL="0" indent="0">
              <a:buNone/>
            </a:pPr>
            <a:r>
              <a:rPr lang="it-IT" sz="2400" dirty="0"/>
              <a:t>Unità </a:t>
            </a:r>
            <a:r>
              <a:rPr lang="it-IT" sz="2400" b="1" dirty="0"/>
              <a:t>paradossale</a:t>
            </a:r>
            <a:r>
              <a:rPr lang="it-IT" sz="2400" dirty="0"/>
              <a:t> di singolarità e universalità: «Se tu giudichi, qui e ora, bella questa rosa è presupposto che tu immagini (che tu ponga il caso, che tu ipotizzi) l’estensibilità di tale giudizio al caso di qualsiasi altro che si trovasse nella stessa tua situazione»; «tu pronunciando questo giudizio, agisci anche come se al tuo posto vi fosse un altro»</a:t>
            </a:r>
          </a:p>
        </p:txBody>
      </p:sp>
    </p:spTree>
    <p:extLst>
      <p:ext uri="{BB962C8B-B14F-4D97-AF65-F5344CB8AC3E}">
        <p14:creationId xmlns:p14="http://schemas.microsoft.com/office/powerpoint/2010/main" val="633494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67C876-E98B-5648-809A-E45B6E4DEE6A}"/>
              </a:ext>
            </a:extLst>
          </p:cNvPr>
          <p:cNvSpPr>
            <a:spLocks noGrp="1"/>
          </p:cNvSpPr>
          <p:nvPr>
            <p:ph type="title"/>
          </p:nvPr>
        </p:nvSpPr>
        <p:spPr/>
        <p:txBody>
          <a:bodyPr/>
          <a:lstStyle/>
          <a:p>
            <a:pPr algn="ctr"/>
            <a:r>
              <a:rPr lang="it-IT" b="1" dirty="0">
                <a:solidFill>
                  <a:srgbClr val="C00000"/>
                </a:solidFill>
              </a:rPr>
              <a:t>La comunicabilità universale</a:t>
            </a:r>
          </a:p>
        </p:txBody>
      </p:sp>
      <p:sp>
        <p:nvSpPr>
          <p:cNvPr id="3" name="Segnaposto contenuto 2">
            <a:extLst>
              <a:ext uri="{FF2B5EF4-FFF2-40B4-BE49-F238E27FC236}">
                <a16:creationId xmlns:a16="http://schemas.microsoft.com/office/drawing/2014/main" id="{15B5A3FF-8A04-5A41-9E4A-CAF3F678A7F6}"/>
              </a:ext>
            </a:extLst>
          </p:cNvPr>
          <p:cNvSpPr>
            <a:spLocks noGrp="1"/>
          </p:cNvSpPr>
          <p:nvPr>
            <p:ph idx="1"/>
          </p:nvPr>
        </p:nvSpPr>
        <p:spPr/>
        <p:txBody>
          <a:bodyPr/>
          <a:lstStyle/>
          <a:p>
            <a:pPr marL="0" indent="0">
              <a:buNone/>
            </a:pPr>
            <a:r>
              <a:rPr lang="it-IT" dirty="0"/>
              <a:t>«La comunicabilità universale soggettiva della maniera di rappresentazione in un giudizio di gusto […] non può essere altro che lo </a:t>
            </a:r>
            <a:r>
              <a:rPr lang="it-IT" b="1" dirty="0"/>
              <a:t>stato d’animo nel libero gioco dell’immaginazione e dell’intelletto </a:t>
            </a:r>
            <a:r>
              <a:rPr lang="it-IT" dirty="0"/>
              <a:t>(nella misura in cui si accordano reciprocamente, come è richiesto per una </a:t>
            </a:r>
            <a:r>
              <a:rPr lang="it-IT" i="1" dirty="0"/>
              <a:t>conoscenza in generale</a:t>
            </a:r>
            <a:r>
              <a:rPr lang="it-IT" dirty="0"/>
              <a:t>), in quanto noi siamo consapevoli del fatto che questo rapporto soggettivo </a:t>
            </a:r>
            <a:r>
              <a:rPr lang="it-IT" b="1" dirty="0"/>
              <a:t>conveniente</a:t>
            </a:r>
            <a:r>
              <a:rPr lang="it-IT" dirty="0"/>
              <a:t> per una conoscenza in generale debba valere per ciascuno ed essere dunque comunicabile universalmente altrettanto di quanto lo è ogni conoscenza determinata» (par. 9) </a:t>
            </a:r>
          </a:p>
        </p:txBody>
      </p:sp>
    </p:spTree>
    <p:extLst>
      <p:ext uri="{BB962C8B-B14F-4D97-AF65-F5344CB8AC3E}">
        <p14:creationId xmlns:p14="http://schemas.microsoft.com/office/powerpoint/2010/main" val="1519777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60F651-9A7D-C44A-872A-A7EDBB588EB6}"/>
              </a:ext>
            </a:extLst>
          </p:cNvPr>
          <p:cNvSpPr>
            <a:spLocks noGrp="1"/>
          </p:cNvSpPr>
          <p:nvPr>
            <p:ph type="title"/>
          </p:nvPr>
        </p:nvSpPr>
        <p:spPr/>
        <p:txBody>
          <a:bodyPr/>
          <a:lstStyle/>
          <a:p>
            <a:r>
              <a:rPr lang="it-IT" b="1" dirty="0">
                <a:solidFill>
                  <a:srgbClr val="C00000"/>
                </a:solidFill>
              </a:rPr>
              <a:t>Senza emozioni né attrattive</a:t>
            </a:r>
          </a:p>
        </p:txBody>
      </p:sp>
      <p:sp>
        <p:nvSpPr>
          <p:cNvPr id="3" name="Segnaposto contenuto 2">
            <a:extLst>
              <a:ext uri="{FF2B5EF4-FFF2-40B4-BE49-F238E27FC236}">
                <a16:creationId xmlns:a16="http://schemas.microsoft.com/office/drawing/2014/main" id="{34338097-3D8C-A14B-B468-3AA063EC10D5}"/>
              </a:ext>
            </a:extLst>
          </p:cNvPr>
          <p:cNvSpPr>
            <a:spLocks noGrp="1"/>
          </p:cNvSpPr>
          <p:nvPr>
            <p:ph idx="1"/>
          </p:nvPr>
        </p:nvSpPr>
        <p:spPr>
          <a:xfrm>
            <a:off x="838200" y="1825624"/>
            <a:ext cx="10515600" cy="4711099"/>
          </a:xfrm>
        </p:spPr>
        <p:txBody>
          <a:bodyPr>
            <a:normAutofit fontScale="92500" lnSpcReduction="20000"/>
          </a:bodyPr>
          <a:lstStyle/>
          <a:p>
            <a:pPr marL="0" indent="0">
              <a:buNone/>
            </a:pPr>
            <a:r>
              <a:rPr lang="it-IT" dirty="0"/>
              <a:t>«Il gusto è ancor sempre barbarico quando ha bisogno che al </a:t>
            </a:r>
            <a:r>
              <a:rPr lang="it-IT" b="1" dirty="0"/>
              <a:t>compiacimento si mescolino attrattive ed emozioni </a:t>
            </a:r>
            <a:r>
              <a:rPr lang="it-IT" dirty="0"/>
              <a:t>o quando addirittura fa di queste ultime il criterio della sua approvazione»</a:t>
            </a:r>
          </a:p>
          <a:p>
            <a:pPr marL="0" indent="0">
              <a:buNone/>
            </a:pPr>
            <a:r>
              <a:rPr lang="it-IT" dirty="0"/>
              <a:t>Un giudizio di gusto è </a:t>
            </a:r>
            <a:r>
              <a:rPr lang="it-IT" b="1" dirty="0"/>
              <a:t>puro</a:t>
            </a:r>
            <a:r>
              <a:rPr lang="it-IT" dirty="0"/>
              <a:t> solo se al suo fondamento di determinazione </a:t>
            </a:r>
            <a:r>
              <a:rPr lang="it-IT" b="1" dirty="0"/>
              <a:t>non</a:t>
            </a:r>
            <a:r>
              <a:rPr lang="it-IT" dirty="0"/>
              <a:t> si mescola alcun compiacimento meramente empirico; le attrattive lo pregiudicano; sono, al limite, «elementi estranei che devono venire accettati con indulgenza, </a:t>
            </a:r>
            <a:r>
              <a:rPr lang="it-IT" b="1" dirty="0"/>
              <a:t>quando il gusto è ancora debole e non esercitato</a:t>
            </a:r>
            <a:r>
              <a:rPr lang="it-IT" dirty="0"/>
              <a:t>»</a:t>
            </a:r>
          </a:p>
          <a:p>
            <a:pPr marL="0" indent="0">
              <a:buNone/>
            </a:pPr>
            <a:r>
              <a:rPr lang="it-IT" dirty="0"/>
              <a:t>L’emozione, una sensazione in cui l’effetto gradevole ha luogo solo mediante un momentaneo impedimento e una successiva, più forte espansione dell’energia vitale, </a:t>
            </a:r>
            <a:r>
              <a:rPr lang="it-IT" b="1" dirty="0"/>
              <a:t>non appartiene affatto alla bellezza [appartiene alla sublimità, che però richiede un criterio di valutazione diverso da quello del gusto] </a:t>
            </a:r>
          </a:p>
          <a:p>
            <a:pPr marL="0" indent="0">
              <a:buNone/>
            </a:pPr>
            <a:r>
              <a:rPr lang="it-IT" dirty="0"/>
              <a:t>«Un puro giudizio di gusto non ha come fondamento di determinazione né attrattive né emozioni, cioè, in una parola, nessuna sensazione, in quanto materia del giudizio estetico» (par. 14)</a:t>
            </a:r>
          </a:p>
        </p:txBody>
      </p:sp>
    </p:spTree>
    <p:extLst>
      <p:ext uri="{BB962C8B-B14F-4D97-AF65-F5344CB8AC3E}">
        <p14:creationId xmlns:p14="http://schemas.microsoft.com/office/powerpoint/2010/main" val="2899342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62303" y="343250"/>
            <a:ext cx="8229600" cy="500042"/>
          </a:xfrm>
        </p:spPr>
        <p:txBody>
          <a:bodyPr>
            <a:normAutofit fontScale="90000"/>
          </a:bodyPr>
          <a:lstStyle/>
          <a:p>
            <a:pPr algn="l"/>
            <a:r>
              <a:rPr lang="it-IT" b="1" dirty="0">
                <a:ln w="1905"/>
                <a:solidFill>
                  <a:srgbClr val="C00000"/>
                </a:solidFill>
                <a:effectLst>
                  <a:innerShdw blurRad="69850" dist="43180" dir="5400000">
                    <a:srgbClr val="000000">
                      <a:alpha val="65000"/>
                    </a:srgbClr>
                  </a:innerShdw>
                </a:effectLst>
                <a:latin typeface="Tw Cen MT" pitchFamily="34" charset="0"/>
              </a:rPr>
              <a:t>3° momento del giudizio di gusto</a:t>
            </a:r>
          </a:p>
        </p:txBody>
      </p:sp>
      <p:sp>
        <p:nvSpPr>
          <p:cNvPr id="3" name="Segnaposto contenuto 2"/>
          <p:cNvSpPr>
            <a:spLocks noGrp="1"/>
          </p:cNvSpPr>
          <p:nvPr>
            <p:ph idx="1"/>
          </p:nvPr>
        </p:nvSpPr>
        <p:spPr>
          <a:xfrm>
            <a:off x="591671" y="1129554"/>
            <a:ext cx="11421035" cy="5549152"/>
          </a:xfrm>
        </p:spPr>
        <p:txBody>
          <a:bodyPr anchor="t">
            <a:normAutofit fontScale="92500" lnSpcReduction="10000"/>
          </a:bodyPr>
          <a:lstStyle/>
          <a:p>
            <a:pPr marL="0" indent="0">
              <a:lnSpc>
                <a:spcPct val="70000"/>
              </a:lnSpc>
              <a:buNone/>
            </a:pPr>
            <a:r>
              <a:rPr lang="it-IT" b="1" spc="-150" dirty="0"/>
              <a:t>La bellezza è la forma della finalità di un oggetto in quanto essa vi viene percepita senza la rappresentazione di un fine (determinato)</a:t>
            </a:r>
          </a:p>
          <a:p>
            <a:pPr marL="0" indent="0">
              <a:buNone/>
            </a:pPr>
            <a:endParaRPr lang="it-IT" b="1" u="sng" dirty="0"/>
          </a:p>
          <a:p>
            <a:pPr marL="0" indent="0">
              <a:buNone/>
            </a:pPr>
            <a:r>
              <a:rPr lang="it-IT" b="1" u="sng" dirty="0"/>
              <a:t>Finalità</a:t>
            </a:r>
            <a:r>
              <a:rPr lang="it-IT" b="1" dirty="0"/>
              <a:t> </a:t>
            </a:r>
            <a:r>
              <a:rPr lang="it-IT" b="1" u="sng" dirty="0">
                <a:solidFill>
                  <a:srgbClr val="C00000"/>
                </a:solidFill>
              </a:rPr>
              <a:t>soggettiva</a:t>
            </a:r>
            <a:r>
              <a:rPr lang="it-IT" b="1" dirty="0">
                <a:solidFill>
                  <a:srgbClr val="C00000"/>
                </a:solidFill>
              </a:rPr>
              <a:t> formale </a:t>
            </a:r>
          </a:p>
          <a:p>
            <a:pPr marL="0" indent="0">
              <a:buNone/>
            </a:pPr>
            <a:r>
              <a:rPr lang="it-IT" dirty="0"/>
              <a:t>«la bellezza […] comporta una finalità nella sua forma, per cui l’oggetto sembra per così dire essere </a:t>
            </a:r>
            <a:r>
              <a:rPr lang="it-IT" b="1" dirty="0"/>
              <a:t>predeterminato per la nostra capacità di giudizio</a:t>
            </a:r>
            <a:r>
              <a:rPr lang="it-IT" dirty="0"/>
              <a:t>, e costituisce così di per sé un oggetto di compiacimento»; «il modo agevole con cui il soggetto apprende nell’immaginazione la forma data», ma che non dice assolutamente nulla dell’oggetto;</a:t>
            </a:r>
          </a:p>
          <a:p>
            <a:pPr marL="0" indent="0">
              <a:buNone/>
            </a:pPr>
            <a:r>
              <a:rPr lang="it-IT" b="1" i="1" dirty="0"/>
              <a:t>	</a:t>
            </a:r>
            <a:r>
              <a:rPr lang="it-IT" b="1" u="sng" dirty="0"/>
              <a:t>Finalità</a:t>
            </a:r>
            <a:r>
              <a:rPr lang="it-IT" dirty="0"/>
              <a:t> </a:t>
            </a:r>
            <a:r>
              <a:rPr lang="it-IT" b="1" u="sng" dirty="0">
                <a:solidFill>
                  <a:srgbClr val="C00000"/>
                </a:solidFill>
              </a:rPr>
              <a:t>oggettiva</a:t>
            </a:r>
            <a:r>
              <a:rPr lang="it-IT" dirty="0">
                <a:solidFill>
                  <a:srgbClr val="C00000"/>
                </a:solidFill>
              </a:rPr>
              <a:t> </a:t>
            </a:r>
            <a:r>
              <a:rPr lang="it-IT" b="1" dirty="0">
                <a:solidFill>
                  <a:srgbClr val="C00000"/>
                </a:solidFill>
              </a:rPr>
              <a:t>interna</a:t>
            </a:r>
            <a:r>
              <a:rPr lang="it-IT" dirty="0">
                <a:solidFill>
                  <a:srgbClr val="C00000"/>
                </a:solidFill>
              </a:rPr>
              <a:t> </a:t>
            </a:r>
            <a:r>
              <a:rPr lang="it-IT" dirty="0"/>
              <a:t>(</a:t>
            </a:r>
            <a:r>
              <a:rPr lang="it-IT" b="1" dirty="0"/>
              <a:t>perfezione</a:t>
            </a:r>
            <a:r>
              <a:rPr lang="it-IT" dirty="0"/>
              <a:t>; fine interno che contenga la condizione di possibilità dell’oggetto)</a:t>
            </a:r>
          </a:p>
          <a:p>
            <a:pPr marL="0" indent="0">
              <a:buNone/>
            </a:pPr>
            <a:r>
              <a:rPr lang="it-IT" b="1" dirty="0"/>
              <a:t>	</a:t>
            </a:r>
            <a:r>
              <a:rPr lang="it-IT" b="1" u="sng" dirty="0"/>
              <a:t>Finalità</a:t>
            </a:r>
            <a:r>
              <a:rPr lang="it-IT" dirty="0"/>
              <a:t> </a:t>
            </a:r>
            <a:r>
              <a:rPr lang="it-IT" b="1" u="sng" dirty="0">
                <a:solidFill>
                  <a:srgbClr val="C00000"/>
                </a:solidFill>
              </a:rPr>
              <a:t>oggettiva</a:t>
            </a:r>
            <a:r>
              <a:rPr lang="it-IT" dirty="0">
                <a:solidFill>
                  <a:srgbClr val="C00000"/>
                </a:solidFill>
              </a:rPr>
              <a:t> </a:t>
            </a:r>
            <a:r>
              <a:rPr lang="it-IT" b="1" dirty="0">
                <a:solidFill>
                  <a:srgbClr val="C00000"/>
                </a:solidFill>
              </a:rPr>
              <a:t>esterna </a:t>
            </a:r>
            <a:r>
              <a:rPr lang="it-IT" b="1" dirty="0"/>
              <a:t>(utilità)</a:t>
            </a:r>
            <a:endParaRPr lang="it-IT" dirty="0"/>
          </a:p>
          <a:p>
            <a:pPr marL="0" indent="0">
              <a:lnSpc>
                <a:spcPct val="70000"/>
              </a:lnSpc>
              <a:buNone/>
            </a:pPr>
            <a:endParaRPr lang="it-IT" b="1" spc="-150" dirty="0"/>
          </a:p>
          <a:p>
            <a:pPr marL="0" lvl="1" indent="0">
              <a:lnSpc>
                <a:spcPct val="80000"/>
              </a:lnSpc>
              <a:spcBef>
                <a:spcPts val="1200"/>
              </a:spcBef>
              <a:buNone/>
            </a:pPr>
            <a:r>
              <a:rPr lang="it-IT" dirty="0"/>
              <a:t>Il bello non coincide né con la perfezione né con l’utile perché in entrambe si tratta di una conformità a scopi determinata concettualmente (ma il bello non è concettualmente determinato). </a:t>
            </a:r>
          </a:p>
        </p:txBody>
      </p:sp>
    </p:spTree>
    <p:extLst>
      <p:ext uri="{BB962C8B-B14F-4D97-AF65-F5344CB8AC3E}">
        <p14:creationId xmlns:p14="http://schemas.microsoft.com/office/powerpoint/2010/main" val="1575632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C505BA-55E2-6248-8A97-09CC7CFE5A3E}"/>
              </a:ext>
            </a:extLst>
          </p:cNvPr>
          <p:cNvSpPr>
            <a:spLocks noGrp="1"/>
          </p:cNvSpPr>
          <p:nvPr>
            <p:ph type="title"/>
          </p:nvPr>
        </p:nvSpPr>
        <p:spPr>
          <a:xfrm>
            <a:off x="341871" y="229201"/>
            <a:ext cx="11850129" cy="1325563"/>
          </a:xfrm>
        </p:spPr>
        <p:txBody>
          <a:bodyPr/>
          <a:lstStyle/>
          <a:p>
            <a:r>
              <a:rPr lang="it-IT" b="1" dirty="0">
                <a:solidFill>
                  <a:srgbClr val="C00000"/>
                </a:solidFill>
              </a:rPr>
              <a:t>Il bello non è perfezione (finalità oggettiva interna)</a:t>
            </a:r>
          </a:p>
        </p:txBody>
      </p:sp>
      <p:sp>
        <p:nvSpPr>
          <p:cNvPr id="3" name="Segnaposto contenuto 2">
            <a:extLst>
              <a:ext uri="{FF2B5EF4-FFF2-40B4-BE49-F238E27FC236}">
                <a16:creationId xmlns:a16="http://schemas.microsoft.com/office/drawing/2014/main" id="{E222847C-7D44-A147-A2AE-34FE1B74D603}"/>
              </a:ext>
            </a:extLst>
          </p:cNvPr>
          <p:cNvSpPr>
            <a:spLocks noGrp="1"/>
          </p:cNvSpPr>
          <p:nvPr>
            <p:ph idx="1"/>
          </p:nvPr>
        </p:nvSpPr>
        <p:spPr>
          <a:xfrm>
            <a:off x="838200" y="1825625"/>
            <a:ext cx="10515600" cy="4649316"/>
          </a:xfrm>
        </p:spPr>
        <p:txBody>
          <a:bodyPr>
            <a:normAutofit fontScale="92500" lnSpcReduction="20000"/>
          </a:bodyPr>
          <a:lstStyle/>
          <a:p>
            <a:pPr marL="0" indent="0">
              <a:buNone/>
            </a:pPr>
            <a:r>
              <a:rPr lang="it-IT" dirty="0"/>
              <a:t>Finalità oggettiva interna = perfezione</a:t>
            </a:r>
          </a:p>
          <a:p>
            <a:pPr marL="0" indent="0">
              <a:buNone/>
            </a:pPr>
            <a:r>
              <a:rPr lang="it-IT" dirty="0"/>
              <a:t>Critica a </a:t>
            </a:r>
            <a:r>
              <a:rPr lang="it-IT" dirty="0" err="1"/>
              <a:t>Baumgarten</a:t>
            </a:r>
            <a:r>
              <a:rPr lang="it-IT" dirty="0"/>
              <a:t> (perfezione percepita </a:t>
            </a:r>
            <a:r>
              <a:rPr lang="it-IT" b="1" dirty="0"/>
              <a:t>confusamente</a:t>
            </a:r>
            <a:r>
              <a:rPr lang="it-IT" dirty="0"/>
              <a:t>), cfr. par 15</a:t>
            </a:r>
          </a:p>
          <a:p>
            <a:pPr marL="0" indent="0">
              <a:buNone/>
            </a:pPr>
            <a:r>
              <a:rPr lang="it-IT" dirty="0"/>
              <a:t>Perfezione </a:t>
            </a:r>
            <a:r>
              <a:rPr lang="it-IT" b="1" dirty="0"/>
              <a:t>qualitativa</a:t>
            </a:r>
            <a:r>
              <a:rPr lang="it-IT" dirty="0"/>
              <a:t> (= il concetto di ciò che la cosa deve essere)</a:t>
            </a:r>
          </a:p>
          <a:p>
            <a:pPr marL="0" indent="0">
              <a:buNone/>
            </a:pPr>
            <a:r>
              <a:rPr lang="it-IT" dirty="0"/>
              <a:t>Vs</a:t>
            </a:r>
          </a:p>
          <a:p>
            <a:pPr marL="0" indent="0">
              <a:buNone/>
            </a:pPr>
            <a:r>
              <a:rPr lang="it-IT" dirty="0"/>
              <a:t>Perfezione </a:t>
            </a:r>
            <a:r>
              <a:rPr lang="it-IT" b="1" dirty="0"/>
              <a:t>quantitativa</a:t>
            </a:r>
            <a:r>
              <a:rPr lang="it-IT" dirty="0"/>
              <a:t> (= se la cosa ha tutto ciò che prescrive il suo concetto, se non manca di nulla)</a:t>
            </a:r>
          </a:p>
          <a:p>
            <a:pPr marL="0" indent="0">
              <a:buNone/>
            </a:pPr>
            <a:r>
              <a:rPr lang="it-IT" dirty="0"/>
              <a:t>Non si tratta di concepire né confusamente né tantomeno distintamente la perfezione dell’oggetto, appunto perché il giudizio di gusto non dice nulla dell’oggetto; esso dice solo «del sentimento (del senso interno) di quella concordia nel gioco delle capacità dell’animo, in quanto essa non può che essere sentita»</a:t>
            </a:r>
          </a:p>
          <a:p>
            <a:pPr marL="0" indent="0">
              <a:buNone/>
            </a:pPr>
            <a:r>
              <a:rPr lang="it-IT" dirty="0">
                <a:cs typeface="Times New Roman" panose="02020603050405020304" pitchFamily="18" charset="0"/>
              </a:rPr>
              <a:t>→ </a:t>
            </a:r>
            <a:r>
              <a:rPr lang="it-IT" sz="3000" dirty="0">
                <a:cs typeface="Times New Roman" panose="02020603050405020304" pitchFamily="18" charset="0"/>
              </a:rPr>
              <a:t>La riflessione kantiana si snoda tra i due poli della </a:t>
            </a:r>
            <a:r>
              <a:rPr lang="it-IT" sz="3000" b="1" dirty="0">
                <a:cs typeface="Times New Roman" panose="02020603050405020304" pitchFamily="18" charset="0"/>
              </a:rPr>
              <a:t>singolarità</a:t>
            </a:r>
            <a:r>
              <a:rPr lang="it-IT" sz="3000" dirty="0">
                <a:cs typeface="Times New Roman" panose="02020603050405020304" pitchFamily="18" charset="0"/>
              </a:rPr>
              <a:t> del bello, da un lato, e della </a:t>
            </a:r>
            <a:r>
              <a:rPr lang="it-IT" sz="3000" b="1" dirty="0">
                <a:cs typeface="Times New Roman" panose="02020603050405020304" pitchFamily="18" charset="0"/>
              </a:rPr>
              <a:t>vaghezza</a:t>
            </a:r>
            <a:r>
              <a:rPr lang="it-IT" sz="3000" dirty="0">
                <a:cs typeface="Times New Roman" panose="02020603050405020304" pitchFamily="18" charset="0"/>
              </a:rPr>
              <a:t> del bello dall’altro. </a:t>
            </a:r>
          </a:p>
          <a:p>
            <a:pPr marL="0" indent="0">
              <a:buNone/>
            </a:pPr>
            <a:endParaRPr lang="it-IT" dirty="0"/>
          </a:p>
        </p:txBody>
      </p:sp>
    </p:spTree>
    <p:extLst>
      <p:ext uri="{BB962C8B-B14F-4D97-AF65-F5344CB8AC3E}">
        <p14:creationId xmlns:p14="http://schemas.microsoft.com/office/powerpoint/2010/main" val="3569348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BA19DE-3DCB-8541-A5E4-E1E95231A323}"/>
              </a:ext>
            </a:extLst>
          </p:cNvPr>
          <p:cNvSpPr>
            <a:spLocks noGrp="1"/>
          </p:cNvSpPr>
          <p:nvPr>
            <p:ph type="title"/>
          </p:nvPr>
        </p:nvSpPr>
        <p:spPr/>
        <p:txBody>
          <a:bodyPr/>
          <a:lstStyle/>
          <a:p>
            <a:r>
              <a:rPr lang="it-IT" b="1" dirty="0">
                <a:solidFill>
                  <a:srgbClr val="C00000"/>
                </a:solidFill>
              </a:rPr>
              <a:t>Bellezza libera e bellezza aderente</a:t>
            </a:r>
          </a:p>
        </p:txBody>
      </p:sp>
      <p:sp>
        <p:nvSpPr>
          <p:cNvPr id="3" name="Segnaposto contenuto 2">
            <a:extLst>
              <a:ext uri="{FF2B5EF4-FFF2-40B4-BE49-F238E27FC236}">
                <a16:creationId xmlns:a16="http://schemas.microsoft.com/office/drawing/2014/main" id="{88B1F343-47B4-6D4B-8371-78FA0D8CCAE7}"/>
              </a:ext>
            </a:extLst>
          </p:cNvPr>
          <p:cNvSpPr>
            <a:spLocks noGrp="1"/>
          </p:cNvSpPr>
          <p:nvPr>
            <p:ph idx="1"/>
          </p:nvPr>
        </p:nvSpPr>
        <p:spPr/>
        <p:txBody>
          <a:bodyPr/>
          <a:lstStyle/>
          <a:p>
            <a:pPr marL="0" indent="0">
              <a:buNone/>
            </a:pPr>
            <a:r>
              <a:rPr lang="it-IT" dirty="0"/>
              <a:t>Due specie di bellezza: aderente e libera</a:t>
            </a:r>
          </a:p>
          <a:p>
            <a:pPr marL="0" indent="0">
              <a:buNone/>
            </a:pPr>
            <a:r>
              <a:rPr lang="it-IT" dirty="0"/>
              <a:t>La bellezza </a:t>
            </a:r>
            <a:r>
              <a:rPr lang="it-IT" b="1" dirty="0"/>
              <a:t>libera</a:t>
            </a:r>
            <a:r>
              <a:rPr lang="it-IT" dirty="0"/>
              <a:t> non presuppone alcun concetto di ciò che l’oggetto dev’essere</a:t>
            </a:r>
          </a:p>
          <a:p>
            <a:pPr marL="0" indent="0">
              <a:buNone/>
            </a:pPr>
            <a:r>
              <a:rPr lang="it-IT" dirty="0"/>
              <a:t>La bellezza </a:t>
            </a:r>
            <a:r>
              <a:rPr lang="it-IT" b="1" dirty="0"/>
              <a:t>aderente</a:t>
            </a:r>
            <a:r>
              <a:rPr lang="it-IT" dirty="0"/>
              <a:t> presuppone un tale concetto e la perfezione dell’oggetto in base a esso</a:t>
            </a:r>
          </a:p>
          <a:p>
            <a:pPr marL="0" indent="0">
              <a:buNone/>
            </a:pPr>
            <a:r>
              <a:rPr lang="it-IT" dirty="0"/>
              <a:t>Fiori, animali di cui non sappiamo nulla, ornamenti di cui non c’è significato… </a:t>
            </a:r>
          </a:p>
          <a:p>
            <a:pPr marL="0" indent="0" algn="ctr">
              <a:buNone/>
            </a:pPr>
            <a:r>
              <a:rPr lang="it-IT" dirty="0"/>
              <a:t>Giudizio di gusto </a:t>
            </a:r>
            <a:r>
              <a:rPr lang="it-IT" b="1" dirty="0"/>
              <a:t>puro</a:t>
            </a:r>
            <a:r>
              <a:rPr lang="it-IT" dirty="0"/>
              <a:t> e giudizio di gusto </a:t>
            </a:r>
            <a:r>
              <a:rPr lang="it-IT" b="1" dirty="0"/>
              <a:t>applicato</a:t>
            </a:r>
            <a:r>
              <a:rPr lang="it-IT" dirty="0"/>
              <a:t> (uomo, donna, cavallo ecc.)</a:t>
            </a:r>
          </a:p>
        </p:txBody>
      </p:sp>
    </p:spTree>
    <p:extLst>
      <p:ext uri="{BB962C8B-B14F-4D97-AF65-F5344CB8AC3E}">
        <p14:creationId xmlns:p14="http://schemas.microsoft.com/office/powerpoint/2010/main" val="3150312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90CDB4-83EB-9B4C-B4BB-478CEA713934}"/>
              </a:ext>
            </a:extLst>
          </p:cNvPr>
          <p:cNvSpPr>
            <a:spLocks noGrp="1"/>
          </p:cNvSpPr>
          <p:nvPr>
            <p:ph type="title"/>
          </p:nvPr>
        </p:nvSpPr>
        <p:spPr/>
        <p:txBody>
          <a:bodyPr/>
          <a:lstStyle/>
          <a:p>
            <a:r>
              <a:rPr lang="it-IT" b="1" dirty="0">
                <a:solidFill>
                  <a:srgbClr val="C00000"/>
                </a:solidFill>
              </a:rPr>
              <a:t>Die </a:t>
            </a:r>
            <a:r>
              <a:rPr lang="it-IT" b="1" dirty="0" err="1">
                <a:solidFill>
                  <a:srgbClr val="C00000"/>
                </a:solidFill>
              </a:rPr>
              <a:t>Geschmacksregel</a:t>
            </a:r>
            <a:r>
              <a:rPr lang="it-IT" b="1" dirty="0">
                <a:solidFill>
                  <a:srgbClr val="C00000"/>
                </a:solidFill>
              </a:rPr>
              <a:t> / The Standard of Taste</a:t>
            </a:r>
          </a:p>
        </p:txBody>
      </p:sp>
      <p:sp>
        <p:nvSpPr>
          <p:cNvPr id="3" name="Segnaposto contenuto 2">
            <a:extLst>
              <a:ext uri="{FF2B5EF4-FFF2-40B4-BE49-F238E27FC236}">
                <a16:creationId xmlns:a16="http://schemas.microsoft.com/office/drawing/2014/main" id="{2F620437-79C6-2246-99B4-11B8BCC8EB66}"/>
              </a:ext>
            </a:extLst>
          </p:cNvPr>
          <p:cNvSpPr>
            <a:spLocks noGrp="1"/>
          </p:cNvSpPr>
          <p:nvPr>
            <p:ph idx="1"/>
          </p:nvPr>
        </p:nvSpPr>
        <p:spPr/>
        <p:txBody>
          <a:bodyPr>
            <a:normAutofit/>
          </a:bodyPr>
          <a:lstStyle/>
          <a:p>
            <a:pPr marL="0" indent="0">
              <a:buNone/>
            </a:pPr>
            <a:r>
              <a:rPr lang="it-IT" sz="3200" dirty="0"/>
              <a:t>«Non può esserci una regola del gusto oggettiva, che determini </a:t>
            </a:r>
            <a:r>
              <a:rPr lang="it-IT" sz="3200" b="1" dirty="0"/>
              <a:t>mediante concetti </a:t>
            </a:r>
            <a:r>
              <a:rPr lang="it-IT" sz="3200" dirty="0"/>
              <a:t>ciò che è bello. Infatti, ogni giudizio derivante da questa sorgente è estetico; ossia è il </a:t>
            </a:r>
            <a:r>
              <a:rPr lang="it-IT" sz="3200" b="1" dirty="0"/>
              <a:t>sentimento del soggetto </a:t>
            </a:r>
            <a:r>
              <a:rPr lang="it-IT" sz="3200" dirty="0"/>
              <a:t>e non un concetto dell’oggetto che è il suo fondamento di determinazione. </a:t>
            </a:r>
          </a:p>
          <a:p>
            <a:pPr marL="0" indent="0">
              <a:buNone/>
            </a:pPr>
            <a:r>
              <a:rPr lang="it-IT" sz="3200" dirty="0"/>
              <a:t>Cercare un principio del gusto che indichi il criterio universale della bellezza mediante concetti determinati è una fatica senza frutto (</a:t>
            </a:r>
            <a:r>
              <a:rPr lang="it-IT" sz="3200" i="1" dirty="0" err="1"/>
              <a:t>eine</a:t>
            </a:r>
            <a:r>
              <a:rPr lang="it-IT" sz="3200" i="1" dirty="0"/>
              <a:t> </a:t>
            </a:r>
            <a:r>
              <a:rPr lang="it-IT" sz="3200" i="1" dirty="0" err="1"/>
              <a:t>fruchtlose</a:t>
            </a:r>
            <a:r>
              <a:rPr lang="it-IT" sz="3200" dirty="0"/>
              <a:t> </a:t>
            </a:r>
            <a:r>
              <a:rPr lang="it-IT" sz="3200" i="1" dirty="0" err="1"/>
              <a:t>Bemühung</a:t>
            </a:r>
            <a:r>
              <a:rPr lang="it-IT" sz="3200" dirty="0"/>
              <a:t>), perché ciò che viene cercato è impossibile e in se stesso contradditorio»</a:t>
            </a:r>
          </a:p>
        </p:txBody>
      </p:sp>
    </p:spTree>
    <p:extLst>
      <p:ext uri="{BB962C8B-B14F-4D97-AF65-F5344CB8AC3E}">
        <p14:creationId xmlns:p14="http://schemas.microsoft.com/office/powerpoint/2010/main" val="2377060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C1C173-54DE-5B47-9D73-63F125A33D3D}"/>
              </a:ext>
            </a:extLst>
          </p:cNvPr>
          <p:cNvSpPr>
            <a:spLocks noGrp="1"/>
          </p:cNvSpPr>
          <p:nvPr>
            <p:ph type="title"/>
          </p:nvPr>
        </p:nvSpPr>
        <p:spPr>
          <a:xfrm>
            <a:off x="506155" y="229202"/>
            <a:ext cx="10515600" cy="734626"/>
          </a:xfrm>
        </p:spPr>
        <p:txBody>
          <a:bodyPr/>
          <a:lstStyle/>
          <a:p>
            <a:r>
              <a:rPr lang="it-IT" b="1" dirty="0">
                <a:solidFill>
                  <a:srgbClr val="C00000"/>
                </a:solidFill>
              </a:rPr>
              <a:t>Dominio e territorio</a:t>
            </a:r>
          </a:p>
        </p:txBody>
      </p:sp>
      <p:sp>
        <p:nvSpPr>
          <p:cNvPr id="7" name="CasellaDiTesto 6">
            <a:extLst>
              <a:ext uri="{FF2B5EF4-FFF2-40B4-BE49-F238E27FC236}">
                <a16:creationId xmlns:a16="http://schemas.microsoft.com/office/drawing/2014/main" id="{E2A60535-FEF9-5549-9ABA-70AD7090F670}"/>
              </a:ext>
            </a:extLst>
          </p:cNvPr>
          <p:cNvSpPr txBox="1"/>
          <p:nvPr/>
        </p:nvSpPr>
        <p:spPr>
          <a:xfrm>
            <a:off x="394944" y="1075039"/>
            <a:ext cx="11554039" cy="5401479"/>
          </a:xfrm>
          <a:prstGeom prst="rect">
            <a:avLst/>
          </a:prstGeom>
          <a:noFill/>
        </p:spPr>
        <p:txBody>
          <a:bodyPr wrap="square" rtlCol="0">
            <a:spAutoFit/>
          </a:bodyPr>
          <a:lstStyle/>
          <a:p>
            <a:r>
              <a:rPr lang="it-IT" sz="2300" dirty="0"/>
              <a:t>(</a:t>
            </a:r>
            <a:r>
              <a:rPr lang="it-IT" sz="2300" i="1" dirty="0"/>
              <a:t>Introduzione</a:t>
            </a:r>
            <a:r>
              <a:rPr lang="it-IT" sz="2300" dirty="0"/>
              <a:t> </a:t>
            </a:r>
            <a:r>
              <a:rPr lang="it-IT" sz="2300" dirty="0" err="1"/>
              <a:t>KdU</a:t>
            </a:r>
            <a:r>
              <a:rPr lang="it-IT" sz="2300" dirty="0"/>
              <a:t>, II)</a:t>
            </a:r>
          </a:p>
          <a:p>
            <a:r>
              <a:rPr lang="it-IT" sz="2300" dirty="0"/>
              <a:t>«Fin dove hanno applicazione concetti a priori, fin là arriva l’uso della nostra facoltà conoscitiva secondo principi, e con esso la filosofia</a:t>
            </a:r>
          </a:p>
          <a:p>
            <a:r>
              <a:rPr lang="it-IT" sz="2300" dirty="0"/>
              <a:t>[…]</a:t>
            </a:r>
          </a:p>
          <a:p>
            <a:r>
              <a:rPr lang="it-IT" sz="2300" dirty="0"/>
              <a:t>La nostra </a:t>
            </a:r>
            <a:r>
              <a:rPr lang="it-IT" sz="2300" b="1" dirty="0"/>
              <a:t>facoltà conoscitiva </a:t>
            </a:r>
            <a:r>
              <a:rPr lang="it-IT" sz="2300" dirty="0"/>
              <a:t>nel suo complesso ha due </a:t>
            </a:r>
            <a:r>
              <a:rPr lang="it-IT" sz="2300" b="1" dirty="0">
                <a:solidFill>
                  <a:srgbClr val="C00000"/>
                </a:solidFill>
              </a:rPr>
              <a:t>domini</a:t>
            </a:r>
            <a:r>
              <a:rPr lang="it-IT" sz="2300" dirty="0"/>
              <a:t>: quello dei concetti della natura e quello del concetto della libertà; infatti mediante entrambi essa è legislatrice a priori. Così, anche la filosofia si divide, in conformità a quella, in teoretica e pratica. </a:t>
            </a:r>
          </a:p>
          <a:p>
            <a:r>
              <a:rPr lang="it-IT" sz="2300" dirty="0"/>
              <a:t>[…]</a:t>
            </a:r>
          </a:p>
          <a:p>
            <a:r>
              <a:rPr lang="it-IT" sz="2300" dirty="0"/>
              <a:t>La legislazione mediante concetti della natura avviene mediante l’intelletto ed è teoretica. La legislazione mediante il concetto della libertà avviene da parte della ragione ed è meramente pratica. </a:t>
            </a:r>
          </a:p>
          <a:p>
            <a:r>
              <a:rPr lang="it-IT" sz="2300" dirty="0"/>
              <a:t>[…] Intelletto e ragione hanno […] due diverse legislazioni su </a:t>
            </a:r>
            <a:r>
              <a:rPr lang="it-IT" sz="2300" b="1" dirty="0"/>
              <a:t>un solo e medesimo </a:t>
            </a:r>
            <a:r>
              <a:rPr lang="it-IT" sz="2300" b="1" dirty="0">
                <a:solidFill>
                  <a:srgbClr val="C00000"/>
                </a:solidFill>
              </a:rPr>
              <a:t>territorio</a:t>
            </a:r>
            <a:r>
              <a:rPr lang="it-IT" sz="2300" dirty="0"/>
              <a:t> dell’esperienza, senza che l’una possa nuocere all’altra» (II)</a:t>
            </a:r>
          </a:p>
          <a:p>
            <a:r>
              <a:rPr lang="it-IT" sz="2300" dirty="0"/>
              <a:t>L’intelletto conosce (intuizione sensibile) ma solo fenomeni</a:t>
            </a:r>
          </a:p>
          <a:p>
            <a:r>
              <a:rPr lang="it-IT" sz="2300" dirty="0"/>
              <a:t>La ragione sa la cosa in sé ma senza intuizione</a:t>
            </a:r>
          </a:p>
        </p:txBody>
      </p:sp>
    </p:spTree>
    <p:extLst>
      <p:ext uri="{BB962C8B-B14F-4D97-AF65-F5344CB8AC3E}">
        <p14:creationId xmlns:p14="http://schemas.microsoft.com/office/powerpoint/2010/main" val="356351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F3BFCE-6A65-AB46-A3FA-4F4C89E768F6}"/>
              </a:ext>
            </a:extLst>
          </p:cNvPr>
          <p:cNvSpPr>
            <a:spLocks noGrp="1"/>
          </p:cNvSpPr>
          <p:nvPr>
            <p:ph type="title"/>
          </p:nvPr>
        </p:nvSpPr>
        <p:spPr/>
        <p:txBody>
          <a:bodyPr/>
          <a:lstStyle/>
          <a:p>
            <a:r>
              <a:rPr lang="it-IT" b="1" dirty="0">
                <a:solidFill>
                  <a:srgbClr val="C00000"/>
                </a:solidFill>
              </a:rPr>
              <a:t>Finalità soggettiva formale</a:t>
            </a:r>
          </a:p>
        </p:txBody>
      </p:sp>
      <p:sp>
        <p:nvSpPr>
          <p:cNvPr id="3" name="Segnaposto contenuto 2">
            <a:extLst>
              <a:ext uri="{FF2B5EF4-FFF2-40B4-BE49-F238E27FC236}">
                <a16:creationId xmlns:a16="http://schemas.microsoft.com/office/drawing/2014/main" id="{B30983E5-4B29-9247-BD7D-2D2F498CF25C}"/>
              </a:ext>
            </a:extLst>
          </p:cNvPr>
          <p:cNvSpPr>
            <a:spLocks noGrp="1"/>
          </p:cNvSpPr>
          <p:nvPr>
            <p:ph idx="1"/>
          </p:nvPr>
        </p:nvSpPr>
        <p:spPr/>
        <p:txBody>
          <a:bodyPr>
            <a:normAutofit/>
          </a:bodyPr>
          <a:lstStyle/>
          <a:p>
            <a:pPr marL="0" indent="0">
              <a:buNone/>
            </a:pPr>
            <a:r>
              <a:rPr lang="it-IT" dirty="0"/>
              <a:t>«non può essere altro che la finalità soggettiva nella rappresentazione di un oggetto, senza alcun fine […], dunque la mera forma della finalità nella rappresentazione per cui un oggetto ci è dato, in quanto di essa siamo consapevoli, a costituire il compiacimento che noi, senza concetto, consideriamo comunicabile universalmente, e dunque il fondamento di determinazione del giudizio di gusto» (par. 11)</a:t>
            </a:r>
          </a:p>
          <a:p>
            <a:pPr marL="0" indent="0">
              <a:buNone/>
            </a:pPr>
            <a:r>
              <a:rPr lang="it-IT" dirty="0"/>
              <a:t>«è assolutamente impossibile stabilire a priori la connessione del sentimento di un piacere o dispiacere, come effetto, con una qualunque rappresentazione (come sua causa)» (par. 12)</a:t>
            </a:r>
          </a:p>
        </p:txBody>
      </p:sp>
    </p:spTree>
    <p:extLst>
      <p:ext uri="{BB962C8B-B14F-4D97-AF65-F5344CB8AC3E}">
        <p14:creationId xmlns:p14="http://schemas.microsoft.com/office/powerpoint/2010/main" val="4191638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91544" y="116632"/>
            <a:ext cx="8229600" cy="836712"/>
          </a:xfrm>
        </p:spPr>
        <p:txBody>
          <a:bodyPr anchor="t">
            <a:normAutofit fontScale="90000"/>
          </a:bodyPr>
          <a:lstStyle/>
          <a:p>
            <a:pPr algn="l">
              <a:lnSpc>
                <a:spcPct val="80000"/>
              </a:lnSpc>
            </a:pPr>
            <a:r>
              <a:rPr lang="it-IT" b="1" dirty="0">
                <a:ln w="1905"/>
                <a:solidFill>
                  <a:srgbClr val="C00000"/>
                </a:solidFill>
                <a:effectLst>
                  <a:innerShdw blurRad="69850" dist="43180" dir="5400000">
                    <a:srgbClr val="000000">
                      <a:alpha val="65000"/>
                    </a:srgbClr>
                  </a:innerShdw>
                </a:effectLst>
                <a:latin typeface="Tw Cen MT" pitchFamily="34" charset="0"/>
              </a:rPr>
              <a:t>Il libero gioco tra immaginazione e intelletto</a:t>
            </a:r>
          </a:p>
        </p:txBody>
      </p:sp>
      <p:sp>
        <p:nvSpPr>
          <p:cNvPr id="3" name="Segnaposto contenuto 2"/>
          <p:cNvSpPr>
            <a:spLocks noGrp="1"/>
          </p:cNvSpPr>
          <p:nvPr>
            <p:ph idx="1"/>
          </p:nvPr>
        </p:nvSpPr>
        <p:spPr>
          <a:xfrm>
            <a:off x="687906" y="1808192"/>
            <a:ext cx="10836876" cy="5185732"/>
          </a:xfrm>
        </p:spPr>
        <p:txBody>
          <a:bodyPr anchor="t">
            <a:normAutofit/>
          </a:bodyPr>
          <a:lstStyle/>
          <a:p>
            <a:pPr marL="0" indent="0">
              <a:lnSpc>
                <a:spcPct val="80000"/>
              </a:lnSpc>
              <a:spcBef>
                <a:spcPts val="600"/>
              </a:spcBef>
              <a:buNone/>
            </a:pPr>
            <a:r>
              <a:rPr lang="it-IT" dirty="0">
                <a:latin typeface="Tw Cen MT" pitchFamily="34" charset="0"/>
              </a:rPr>
              <a:t>Seppur non concettualmente determinata, nel bello c’è comunque una conformità a scopi</a:t>
            </a:r>
          </a:p>
          <a:p>
            <a:pPr lvl="1" indent="-342900">
              <a:lnSpc>
                <a:spcPct val="80000"/>
              </a:lnSpc>
              <a:spcBef>
                <a:spcPts val="3000"/>
              </a:spcBef>
              <a:buFont typeface="Arial"/>
              <a:buChar char="•"/>
            </a:pPr>
            <a:r>
              <a:rPr lang="it-IT" dirty="0">
                <a:latin typeface="Tw Cen MT" pitchFamily="34" charset="0"/>
              </a:rPr>
              <a:t>In che cosa consiste questa conformità a scopi non concettualmente determinata? </a:t>
            </a:r>
          </a:p>
          <a:p>
            <a:pPr lvl="1" indent="-342900">
              <a:spcBef>
                <a:spcPts val="1800"/>
              </a:spcBef>
              <a:buFont typeface="Arial"/>
              <a:buChar char="•"/>
            </a:pPr>
            <a:r>
              <a:rPr lang="it-IT" dirty="0">
                <a:latin typeface="Tw Cen MT" pitchFamily="34" charset="0"/>
              </a:rPr>
              <a:t>La “conformità a scopi” riguarda la capacità dell’oggetto di presentarsi in forma tale da </a:t>
            </a:r>
            <a:r>
              <a:rPr lang="it-IT" b="1" dirty="0">
                <a:latin typeface="Tw Cen MT" pitchFamily="34" charset="0"/>
              </a:rPr>
              <a:t>venire incontro all’esigenza del soggetto di un accordo armonico tra le facoltà rappresentative che rendono possibile ogni conoscenza,</a:t>
            </a:r>
            <a:r>
              <a:rPr lang="it-IT" dirty="0">
                <a:latin typeface="Tw Cen MT" pitchFamily="34" charset="0"/>
              </a:rPr>
              <a:t> ponendole in un </a:t>
            </a:r>
            <a:r>
              <a:rPr lang="it-IT" b="1" dirty="0">
                <a:latin typeface="Tw Cen MT" pitchFamily="34" charset="0"/>
              </a:rPr>
              <a:t>LIBERO GIOCO</a:t>
            </a:r>
          </a:p>
          <a:p>
            <a:pPr marL="342900" lvl="1" indent="0">
              <a:spcBef>
                <a:spcPts val="1800"/>
              </a:spcBef>
              <a:buNone/>
            </a:pPr>
            <a:endParaRPr lang="it-IT" b="1" dirty="0">
              <a:latin typeface="Tw Cen MT" pitchFamily="34" charset="0"/>
            </a:endParaRPr>
          </a:p>
          <a:p>
            <a:pPr marL="722313" lvl="1" indent="0">
              <a:lnSpc>
                <a:spcPct val="80000"/>
              </a:lnSpc>
              <a:spcBef>
                <a:spcPts val="0"/>
              </a:spcBef>
              <a:buNone/>
            </a:pPr>
            <a:r>
              <a:rPr lang="it-IT" dirty="0">
                <a:latin typeface="Tw Cen MT" pitchFamily="34" charset="0"/>
              </a:rPr>
              <a:t>Tali facoltà sono l’</a:t>
            </a:r>
            <a:r>
              <a:rPr lang="it-IT" b="1" dirty="0">
                <a:latin typeface="Tw Cen MT" pitchFamily="34" charset="0"/>
              </a:rPr>
              <a:t>IMMAGINAZIONE</a:t>
            </a:r>
            <a:r>
              <a:rPr lang="it-IT" dirty="0">
                <a:latin typeface="Tw Cen MT" pitchFamily="34" charset="0"/>
              </a:rPr>
              <a:t> e l’</a:t>
            </a:r>
            <a:r>
              <a:rPr lang="it-IT" b="1" dirty="0">
                <a:latin typeface="Tw Cen MT" pitchFamily="34" charset="0"/>
              </a:rPr>
              <a:t>INTELLETTO</a:t>
            </a:r>
            <a:r>
              <a:rPr lang="it-IT" dirty="0">
                <a:latin typeface="Tw Cen MT" pitchFamily="34" charset="0"/>
              </a:rPr>
              <a:t>.</a:t>
            </a:r>
            <a:endParaRPr lang="it-IT" b="1" dirty="0">
              <a:latin typeface="Tw Cen MT" pitchFamily="34" charset="0"/>
            </a:endParaRPr>
          </a:p>
          <a:p>
            <a:pPr marL="0" lvl="1" indent="0">
              <a:lnSpc>
                <a:spcPct val="80000"/>
              </a:lnSpc>
              <a:spcBef>
                <a:spcPts val="600"/>
              </a:spcBef>
              <a:buNone/>
            </a:pPr>
            <a:endParaRPr lang="it-IT" dirty="0">
              <a:latin typeface="Tw Cen MT" pitchFamily="34" charset="0"/>
            </a:endParaRPr>
          </a:p>
        </p:txBody>
      </p:sp>
      <p:grpSp>
        <p:nvGrpSpPr>
          <p:cNvPr id="4" name="Gruppo 6"/>
          <p:cNvGrpSpPr/>
          <p:nvPr/>
        </p:nvGrpSpPr>
        <p:grpSpPr>
          <a:xfrm>
            <a:off x="1524000" y="1268760"/>
            <a:ext cx="9144000" cy="1588"/>
            <a:chOff x="0" y="642918"/>
            <a:chExt cx="9144000" cy="1588"/>
          </a:xfrm>
        </p:grpSpPr>
        <p:cxnSp>
          <p:nvCxnSpPr>
            <p:cNvPr id="7" name="Connettore 1 6"/>
            <p:cNvCxnSpPr/>
            <p:nvPr/>
          </p:nvCxnSpPr>
          <p:spPr>
            <a:xfrm>
              <a:off x="0" y="642918"/>
              <a:ext cx="357158" cy="1588"/>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428596" y="642918"/>
              <a:ext cx="8715404" cy="1588"/>
            </a:xfrm>
            <a:prstGeom prst="line">
              <a:avLst/>
            </a:prstGeom>
            <a:ln w="152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3043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81158" y="108000"/>
            <a:ext cx="8786842" cy="656704"/>
          </a:xfrm>
        </p:spPr>
        <p:txBody>
          <a:bodyPr>
            <a:noAutofit/>
          </a:bodyPr>
          <a:lstStyle/>
          <a:p>
            <a:pPr algn="l">
              <a:lnSpc>
                <a:spcPct val="70000"/>
              </a:lnSpc>
            </a:pPr>
            <a:r>
              <a:rPr lang="it-IT" sz="3600" b="1" spc="-150" dirty="0">
                <a:ln w="1905"/>
                <a:solidFill>
                  <a:srgbClr val="C00000"/>
                </a:solidFill>
                <a:effectLst>
                  <a:innerShdw blurRad="69850" dist="43180" dir="5400000">
                    <a:srgbClr val="000000">
                      <a:alpha val="65000"/>
                    </a:srgbClr>
                  </a:innerShdw>
                </a:effectLst>
                <a:latin typeface="Tw Cen MT" pitchFamily="34" charset="0"/>
              </a:rPr>
              <a:t>Il ruolo dell’immaginazione in ambito conoscitivo</a:t>
            </a:r>
          </a:p>
        </p:txBody>
      </p:sp>
      <p:sp>
        <p:nvSpPr>
          <p:cNvPr id="3" name="Segnaposto contenuto 2"/>
          <p:cNvSpPr>
            <a:spLocks noGrp="1"/>
          </p:cNvSpPr>
          <p:nvPr>
            <p:ph idx="1"/>
          </p:nvPr>
        </p:nvSpPr>
        <p:spPr>
          <a:xfrm>
            <a:off x="642551" y="980728"/>
            <a:ext cx="11133438" cy="5850874"/>
          </a:xfrm>
        </p:spPr>
        <p:txBody>
          <a:bodyPr anchor="t">
            <a:normAutofit/>
          </a:bodyPr>
          <a:lstStyle/>
          <a:p>
            <a:pPr marL="0" indent="0">
              <a:buClr>
                <a:schemeClr val="tx2">
                  <a:lumMod val="60000"/>
                  <a:lumOff val="40000"/>
                </a:schemeClr>
              </a:buClr>
              <a:buNone/>
            </a:pPr>
            <a:r>
              <a:rPr lang="it-IT" sz="2900" dirty="0">
                <a:latin typeface="Tw Cen MT" pitchFamily="34" charset="0"/>
              </a:rPr>
              <a:t>Se non anneghiamo in un flusso indistinto di sensazioni ma,  ad esempio,  siamo capaci  di  percepirvi  qualcosa di distinto e quindi di dire “questo è un gatto”, “questo è un cane”, “questo è un albero”, è  grazie  all’</a:t>
            </a:r>
            <a:r>
              <a:rPr lang="it-IT" sz="2900" b="1" dirty="0">
                <a:latin typeface="Tw Cen MT" pitchFamily="34" charset="0"/>
              </a:rPr>
              <a:t>IMMAGINAZIONE</a:t>
            </a:r>
          </a:p>
          <a:p>
            <a:pPr lvl="2">
              <a:lnSpc>
                <a:spcPct val="90000"/>
              </a:lnSpc>
              <a:buClr>
                <a:schemeClr val="tx2">
                  <a:lumMod val="60000"/>
                  <a:lumOff val="40000"/>
                </a:schemeClr>
              </a:buClr>
              <a:buFont typeface="Wingdings" pitchFamily="2" charset="2"/>
              <a:buChar char="q"/>
            </a:pPr>
            <a:endParaRPr lang="it-IT" dirty="0">
              <a:latin typeface="Tw Cen MT" pitchFamily="34" charset="0"/>
            </a:endParaRPr>
          </a:p>
          <a:p>
            <a:pPr lvl="1">
              <a:lnSpc>
                <a:spcPct val="90000"/>
              </a:lnSpc>
              <a:buClr>
                <a:schemeClr val="tx2">
                  <a:lumMod val="60000"/>
                  <a:lumOff val="40000"/>
                </a:schemeClr>
              </a:buClr>
              <a:buNone/>
            </a:pPr>
            <a:r>
              <a:rPr lang="it-IT" dirty="0">
                <a:latin typeface="Tw Cen MT" pitchFamily="34" charset="0"/>
              </a:rPr>
              <a:t>	</a:t>
            </a:r>
            <a:r>
              <a:rPr lang="it-IT" sz="2900" dirty="0">
                <a:latin typeface="Tw Cen MT" pitchFamily="34" charset="0"/>
              </a:rPr>
              <a:t>unifica gli </a:t>
            </a:r>
            <a:r>
              <a:rPr lang="it-IT" sz="2900" i="1" dirty="0" err="1">
                <a:latin typeface="Tw Cen MT" pitchFamily="34" charset="0"/>
              </a:rPr>
              <a:t>imput</a:t>
            </a:r>
            <a:r>
              <a:rPr lang="it-IT" sz="2900" dirty="0">
                <a:latin typeface="Tw Cen MT" pitchFamily="34" charset="0"/>
              </a:rPr>
              <a:t> sensoriali secondo il concetto dell’oggetto dato dall’intelletto, fornendo di esso uno schema (cioè una sua </a:t>
            </a:r>
            <a:r>
              <a:rPr lang="it-IT" sz="2900" b="1" dirty="0">
                <a:latin typeface="Tw Cen MT" pitchFamily="34" charset="0"/>
              </a:rPr>
              <a:t>generale</a:t>
            </a:r>
            <a:r>
              <a:rPr lang="it-IT" sz="2900" dirty="0">
                <a:latin typeface="Tw Cen MT" pitchFamily="34" charset="0"/>
              </a:rPr>
              <a:t> esibizione sensibile) che ci permette di orientarci in quel flusso di sensazioni, riconoscendovi </a:t>
            </a:r>
            <a:r>
              <a:rPr lang="it-IT" sz="2900" dirty="0" err="1">
                <a:latin typeface="Tw Cen MT" pitchFamily="34" charset="0"/>
              </a:rPr>
              <a:t>percettivamente</a:t>
            </a:r>
            <a:r>
              <a:rPr lang="it-IT" sz="2900" dirty="0">
                <a:latin typeface="Tw Cen MT" pitchFamily="34" charset="0"/>
              </a:rPr>
              <a:t> un gatto, ad esempio, e non un cane</a:t>
            </a:r>
          </a:p>
          <a:p>
            <a:pPr lvl="1">
              <a:lnSpc>
                <a:spcPct val="90000"/>
              </a:lnSpc>
              <a:buClr>
                <a:schemeClr val="tx2">
                  <a:lumMod val="60000"/>
                  <a:lumOff val="40000"/>
                </a:schemeClr>
              </a:buClr>
              <a:buFont typeface="Wingdings" pitchFamily="2" charset="2"/>
              <a:buChar char="q"/>
            </a:pPr>
            <a:endParaRPr lang="it-IT" sz="2500" dirty="0">
              <a:latin typeface="Tw Cen MT" pitchFamily="34" charset="0"/>
            </a:endParaRPr>
          </a:p>
          <a:p>
            <a:pPr lvl="1">
              <a:spcBef>
                <a:spcPts val="0"/>
              </a:spcBef>
              <a:buClr>
                <a:schemeClr val="tx2">
                  <a:lumMod val="60000"/>
                  <a:lumOff val="40000"/>
                </a:schemeClr>
              </a:buClr>
              <a:buNone/>
            </a:pPr>
            <a:r>
              <a:rPr lang="it-IT" dirty="0">
                <a:latin typeface="Tw Cen MT" pitchFamily="34" charset="0"/>
              </a:rPr>
              <a:t>	Il lavoro immaginativo, risultando funzionale alla conoscenza, è determinato dall’intelletto: è vincolato a concetti e a regole. L’intelletto «impone» all’immaginazione lo schema secondo cui ordinare il sensibile </a:t>
            </a:r>
            <a:r>
              <a:rPr lang="it-IT" dirty="0">
                <a:latin typeface="Arial"/>
                <a:cs typeface="Arial"/>
              </a:rPr>
              <a:t>→ </a:t>
            </a:r>
            <a:r>
              <a:rPr lang="it-IT" b="1" dirty="0">
                <a:latin typeface="Tw Cen MT" pitchFamily="34" charset="0"/>
                <a:cs typeface="Arial"/>
              </a:rPr>
              <a:t>SCHEMATISMO RIGIDO; questo schematismo rigido non vale per l’estetico</a:t>
            </a:r>
            <a:endParaRPr lang="it-IT" dirty="0">
              <a:latin typeface="Tw Cen MT" pitchFamily="34" charset="0"/>
            </a:endParaRPr>
          </a:p>
        </p:txBody>
      </p:sp>
      <p:sp>
        <p:nvSpPr>
          <p:cNvPr id="12" name="Rettangolo 11"/>
          <p:cNvSpPr/>
          <p:nvPr/>
        </p:nvSpPr>
        <p:spPr>
          <a:xfrm>
            <a:off x="1087396" y="2706130"/>
            <a:ext cx="10332852" cy="263199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8319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81158" y="116632"/>
            <a:ext cx="8786842" cy="720080"/>
          </a:xfrm>
        </p:spPr>
        <p:txBody>
          <a:bodyPr>
            <a:noAutofit/>
          </a:bodyPr>
          <a:lstStyle/>
          <a:p>
            <a:pPr algn="l"/>
            <a:r>
              <a:rPr lang="it-IT" sz="4000" b="1" spc="-150" dirty="0">
                <a:ln w="1905"/>
                <a:solidFill>
                  <a:srgbClr val="C00000"/>
                </a:solidFill>
                <a:effectLst>
                  <a:innerShdw blurRad="69850" dist="43180" dir="5400000">
                    <a:srgbClr val="000000">
                      <a:alpha val="65000"/>
                    </a:srgbClr>
                  </a:innerShdw>
                </a:effectLst>
                <a:latin typeface="Tw Cen MT" pitchFamily="34" charset="0"/>
              </a:rPr>
              <a:t>Il libero gioco tra immaginazione e intelletto </a:t>
            </a:r>
          </a:p>
        </p:txBody>
      </p:sp>
      <p:grpSp>
        <p:nvGrpSpPr>
          <p:cNvPr id="3" name="Gruppo 6"/>
          <p:cNvGrpSpPr/>
          <p:nvPr/>
        </p:nvGrpSpPr>
        <p:grpSpPr>
          <a:xfrm>
            <a:off x="1524000" y="980728"/>
            <a:ext cx="9144000" cy="1588"/>
            <a:chOff x="0" y="642918"/>
            <a:chExt cx="9144000" cy="1588"/>
          </a:xfrm>
        </p:grpSpPr>
        <p:cxnSp>
          <p:nvCxnSpPr>
            <p:cNvPr id="6" name="Connettore 1 5"/>
            <p:cNvCxnSpPr/>
            <p:nvPr/>
          </p:nvCxnSpPr>
          <p:spPr>
            <a:xfrm>
              <a:off x="0" y="642918"/>
              <a:ext cx="357158" cy="1588"/>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428596" y="642918"/>
              <a:ext cx="8715404" cy="1588"/>
            </a:xfrm>
            <a:prstGeom prst="line">
              <a:avLst/>
            </a:prstGeom>
            <a:ln w="152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4" name="Segnaposto contenuto 13"/>
          <p:cNvSpPr>
            <a:spLocks noGrp="1"/>
          </p:cNvSpPr>
          <p:nvPr>
            <p:ph idx="1"/>
          </p:nvPr>
        </p:nvSpPr>
        <p:spPr>
          <a:xfrm>
            <a:off x="926757" y="1569587"/>
            <a:ext cx="10478530" cy="5518966"/>
          </a:xfrm>
        </p:spPr>
        <p:txBody>
          <a:bodyPr anchor="t">
            <a:noAutofit/>
          </a:bodyPr>
          <a:lstStyle/>
          <a:p>
            <a:pPr>
              <a:lnSpc>
                <a:spcPct val="80000"/>
              </a:lnSpc>
              <a:spcBef>
                <a:spcPts val="1200"/>
              </a:spcBef>
            </a:pPr>
            <a:r>
              <a:rPr lang="it-IT" sz="2700" dirty="0">
                <a:latin typeface="Tw Cen MT" pitchFamily="34" charset="0"/>
              </a:rPr>
              <a:t>Il libero procedere dell’immaginazione non si costituisce, comunque, come un procedere anarchico e capriccioso: l’immagine, pur sfuggendo ad ogni determinazione cognitiva, è </a:t>
            </a:r>
            <a:r>
              <a:rPr lang="it-IT" sz="2700" b="1" dirty="0">
                <a:latin typeface="Tw Cen MT" pitchFamily="34" charset="0"/>
              </a:rPr>
              <a:t>unitaria e armonica</a:t>
            </a:r>
            <a:r>
              <a:rPr lang="it-IT" sz="2700" dirty="0">
                <a:latin typeface="Tw Cen MT" pitchFamily="34" charset="0"/>
              </a:rPr>
              <a:t>, rivelando una connessione, seppur liberamente immaginativa, con la potenza unificante dell’intelletto; inoltre, il libero gioco non è illusorio: è comunque contemplata/appresa la pura forma dell’oggetto!</a:t>
            </a:r>
          </a:p>
          <a:p>
            <a:pPr>
              <a:lnSpc>
                <a:spcPct val="80000"/>
              </a:lnSpc>
              <a:spcBef>
                <a:spcPts val="1200"/>
              </a:spcBef>
            </a:pPr>
            <a:r>
              <a:rPr lang="it-IT" sz="2700" dirty="0">
                <a:latin typeface="Tw Cen MT" pitchFamily="34" charset="0"/>
              </a:rPr>
              <a:t>Ciò che </a:t>
            </a:r>
            <a:r>
              <a:rPr lang="it-IT" sz="2700" b="1" dirty="0">
                <a:latin typeface="Tw Cen MT" pitchFamily="34" charset="0"/>
              </a:rPr>
              <a:t>sento</a:t>
            </a:r>
            <a:r>
              <a:rPr lang="it-IT" sz="2700" dirty="0">
                <a:latin typeface="Tw Cen MT" pitchFamily="34" charset="0"/>
              </a:rPr>
              <a:t> nella </a:t>
            </a:r>
            <a:r>
              <a:rPr lang="it-IT" sz="2700" b="1" dirty="0">
                <a:latin typeface="Tw Cen MT" pitchFamily="34" charset="0"/>
              </a:rPr>
              <a:t>forma</a:t>
            </a:r>
            <a:r>
              <a:rPr lang="it-IT" sz="2700" dirty="0">
                <a:latin typeface="Tw Cen MT" pitchFamily="34" charset="0"/>
              </a:rPr>
              <a:t> che giudico bella è dunque </a:t>
            </a:r>
            <a:r>
              <a:rPr lang="it-IT" sz="2700" b="1" dirty="0">
                <a:latin typeface="Tw Cen MT" pitchFamily="34" charset="0"/>
              </a:rPr>
              <a:t>un libero gioco tra le facoltà che rendono possibile ogni conoscenza: immaginazione e intelletto. </a:t>
            </a:r>
          </a:p>
          <a:p>
            <a:pPr>
              <a:lnSpc>
                <a:spcPct val="80000"/>
              </a:lnSpc>
              <a:spcBef>
                <a:spcPts val="1200"/>
              </a:spcBef>
            </a:pPr>
            <a:r>
              <a:rPr lang="it-IT" sz="2700" dirty="0">
                <a:latin typeface="Tw Cen MT" pitchFamily="34" charset="0"/>
              </a:rPr>
              <a:t>Il gioco, in quanto libero, non è condotto dall’intelletto bensì dall’immaginazione, la quale prende le redini della sintesi senza tuttavia annullare l’azione dell’intelletto. L’accordo, il libero gioco consiste infatti nel </a:t>
            </a:r>
            <a:r>
              <a:rPr lang="it-IT" sz="2700" b="1" dirty="0">
                <a:latin typeface="Tw Cen MT" pitchFamily="34" charset="0"/>
              </a:rPr>
              <a:t>contemperamento armonico della libertà dell’una con la legalità dell’altro</a:t>
            </a:r>
            <a:r>
              <a:rPr lang="it-IT" sz="2700" dirty="0">
                <a:latin typeface="Tw Cen MT" pitchFamily="34" charset="0"/>
              </a:rPr>
              <a:t>.</a:t>
            </a:r>
          </a:p>
        </p:txBody>
      </p:sp>
    </p:spTree>
    <p:extLst>
      <p:ext uri="{BB962C8B-B14F-4D97-AF65-F5344CB8AC3E}">
        <p14:creationId xmlns:p14="http://schemas.microsoft.com/office/powerpoint/2010/main" val="3330066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2AA389D-52C1-EB40-A540-C088AB52983B}"/>
              </a:ext>
            </a:extLst>
          </p:cNvPr>
          <p:cNvSpPr>
            <a:spLocks noGrp="1"/>
          </p:cNvSpPr>
          <p:nvPr>
            <p:ph idx="1"/>
          </p:nvPr>
        </p:nvSpPr>
        <p:spPr>
          <a:xfrm>
            <a:off x="600496" y="1136326"/>
            <a:ext cx="11426912" cy="5721674"/>
          </a:xfrm>
        </p:spPr>
        <p:txBody>
          <a:bodyPr>
            <a:normAutofit fontScale="92500" lnSpcReduction="20000"/>
          </a:bodyPr>
          <a:lstStyle/>
          <a:p>
            <a:pPr marL="0" indent="0">
              <a:buNone/>
            </a:pPr>
            <a:r>
              <a:rPr lang="it-IT" dirty="0">
                <a:latin typeface="Tw Cen MT" pitchFamily="34" charset="0"/>
              </a:rPr>
              <a:t>→ Ciò che </a:t>
            </a:r>
            <a:r>
              <a:rPr lang="it-IT" b="1" u="sng" dirty="0">
                <a:latin typeface="Tw Cen MT" pitchFamily="34" charset="0"/>
              </a:rPr>
              <a:t>sento</a:t>
            </a:r>
            <a:r>
              <a:rPr lang="it-IT" dirty="0">
                <a:latin typeface="Tw Cen MT" pitchFamily="34" charset="0"/>
              </a:rPr>
              <a:t> è </a:t>
            </a:r>
            <a:r>
              <a:rPr lang="it-IT" b="1" dirty="0">
                <a:latin typeface="Tw Cen MT" pitchFamily="34" charset="0"/>
              </a:rPr>
              <a:t>un </a:t>
            </a:r>
            <a:r>
              <a:rPr lang="it-IT" b="1" u="sng" dirty="0">
                <a:latin typeface="Tw Cen MT" pitchFamily="34" charset="0"/>
              </a:rPr>
              <a:t>libero gioco </a:t>
            </a:r>
            <a:r>
              <a:rPr lang="it-IT" b="1" dirty="0">
                <a:latin typeface="Tw Cen MT" pitchFamily="34" charset="0"/>
              </a:rPr>
              <a:t>tra le facoltà che rendono possibile ogni conoscenza: immaginazione e intelletto ←</a:t>
            </a:r>
            <a:br>
              <a:rPr lang="it-IT" b="1" dirty="0">
                <a:latin typeface="Tw Cen MT" pitchFamily="34" charset="0"/>
              </a:rPr>
            </a:br>
            <a:endParaRPr lang="it-IT" b="1" dirty="0">
              <a:latin typeface="Tw Cen MT" pitchFamily="34" charset="0"/>
            </a:endParaRPr>
          </a:p>
          <a:p>
            <a:pPr marL="0" indent="0">
              <a:buNone/>
            </a:pPr>
            <a:r>
              <a:rPr lang="it-IT" dirty="0"/>
              <a:t>«</a:t>
            </a:r>
            <a:r>
              <a:rPr lang="it-IT" b="1" dirty="0"/>
              <a:t>La consapevolezza della finalità meramente formale </a:t>
            </a:r>
            <a:r>
              <a:rPr lang="it-IT" dirty="0"/>
              <a:t>nel gioco delle capacità conoscitive del soggetto per una rappresentazione con cui è dato un oggetto </a:t>
            </a:r>
            <a:r>
              <a:rPr lang="it-IT" b="1" dirty="0"/>
              <a:t>è </a:t>
            </a:r>
            <a:r>
              <a:rPr lang="it-IT" dirty="0"/>
              <a:t>i</a:t>
            </a:r>
            <a:r>
              <a:rPr lang="it-IT" b="1" dirty="0"/>
              <a:t>l piacere stesso</a:t>
            </a:r>
            <a:r>
              <a:rPr lang="it-IT" dirty="0"/>
              <a:t>, perché essa contiene un fondamento di determinazione dell’attività del soggetto riguardo alla </a:t>
            </a:r>
            <a:r>
              <a:rPr lang="it-IT" b="1" dirty="0"/>
              <a:t>vivificazione</a:t>
            </a:r>
            <a:r>
              <a:rPr lang="it-IT" dirty="0"/>
              <a:t> delle capacità conoscitive del medesimo, dunque una </a:t>
            </a:r>
            <a:r>
              <a:rPr lang="it-IT" b="1" dirty="0"/>
              <a:t>causalità interna (che è finalistica) riguardo alla conoscenza in generale, senza però essere confinata a una conoscenza determinata: contiene, quindi, una mera forma della finalità soggettiva di una rappresentazione in un giudizio estetico</a:t>
            </a:r>
            <a:r>
              <a:rPr lang="it-IT" dirty="0"/>
              <a:t>» (par. 12)</a:t>
            </a:r>
          </a:p>
          <a:p>
            <a:pPr marL="0" indent="0">
              <a:buNone/>
            </a:pPr>
            <a:r>
              <a:rPr lang="it-IT" dirty="0"/>
              <a:t>Il piacere ha una causalità: di che tipo di causalità si tratta?</a:t>
            </a:r>
          </a:p>
          <a:p>
            <a:pPr marL="0" indent="0">
              <a:buNone/>
            </a:pPr>
            <a:r>
              <a:rPr lang="it-IT" dirty="0"/>
              <a:t>«Quella che ha l’effetto di mantenere senz’altro intento lo stato della rappresentazione stessa e l’impegno delle capacità conoscitive. </a:t>
            </a:r>
            <a:r>
              <a:rPr lang="it-IT" b="1" dirty="0"/>
              <a:t>Noi ci fermiamo a considerare il bello, perché questa considerazione rafforza e riproduce se stessa</a:t>
            </a:r>
            <a:r>
              <a:rPr lang="it-IT" dirty="0"/>
              <a:t>: il che è analogo (ma non identico) a quando ci soffermiamo perché un’attrattiva nella rappresentazione dell’oggetto risveglia ripetutamente l’attenzione, nel qual caso l’animo è passivo» (par. 12)</a:t>
            </a:r>
          </a:p>
          <a:p>
            <a:pPr marL="0" indent="0">
              <a:buNone/>
            </a:pPr>
            <a:endParaRPr lang="it-IT" dirty="0"/>
          </a:p>
          <a:p>
            <a:endParaRPr lang="it-IT" dirty="0"/>
          </a:p>
        </p:txBody>
      </p:sp>
      <p:sp>
        <p:nvSpPr>
          <p:cNvPr id="4" name="Titolo 1">
            <a:extLst>
              <a:ext uri="{FF2B5EF4-FFF2-40B4-BE49-F238E27FC236}">
                <a16:creationId xmlns:a16="http://schemas.microsoft.com/office/drawing/2014/main" id="{0AB0AF79-ED49-2541-BC37-8BA3115D7AED}"/>
              </a:ext>
            </a:extLst>
          </p:cNvPr>
          <p:cNvSpPr>
            <a:spLocks noGrp="1"/>
          </p:cNvSpPr>
          <p:nvPr>
            <p:ph type="title"/>
          </p:nvPr>
        </p:nvSpPr>
        <p:spPr>
          <a:xfrm>
            <a:off x="838200" y="0"/>
            <a:ext cx="10515600" cy="1325563"/>
          </a:xfrm>
        </p:spPr>
        <p:txBody>
          <a:bodyPr>
            <a:noAutofit/>
          </a:bodyPr>
          <a:lstStyle/>
          <a:p>
            <a:pPr algn="ctr"/>
            <a:r>
              <a:rPr lang="it-IT" sz="4000" b="1" spc="-150" dirty="0">
                <a:ln w="1905"/>
                <a:solidFill>
                  <a:srgbClr val="C00000"/>
                </a:solidFill>
                <a:effectLst>
                  <a:innerShdw blurRad="69850" dist="43180" dir="5400000">
                    <a:srgbClr val="000000">
                      <a:alpha val="65000"/>
                    </a:srgbClr>
                  </a:innerShdw>
                </a:effectLst>
                <a:latin typeface="Tw Cen MT" pitchFamily="34" charset="0"/>
              </a:rPr>
              <a:t>Il libero gioco tra immaginazione e intelletto (II)</a:t>
            </a:r>
          </a:p>
        </p:txBody>
      </p:sp>
    </p:spTree>
    <p:extLst>
      <p:ext uri="{BB962C8B-B14F-4D97-AF65-F5344CB8AC3E}">
        <p14:creationId xmlns:p14="http://schemas.microsoft.com/office/powerpoint/2010/main" val="1661337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5481" y="284205"/>
            <a:ext cx="11009870" cy="1285860"/>
          </a:xfrm>
        </p:spPr>
        <p:txBody>
          <a:bodyPr>
            <a:noAutofit/>
          </a:bodyPr>
          <a:lstStyle/>
          <a:p>
            <a:pPr algn="l">
              <a:lnSpc>
                <a:spcPct val="70000"/>
              </a:lnSpc>
            </a:pPr>
            <a:r>
              <a:rPr lang="it-IT" sz="3600" b="1" dirty="0">
                <a:ln w="1905"/>
                <a:solidFill>
                  <a:srgbClr val="C00000"/>
                </a:solidFill>
                <a:effectLst>
                  <a:innerShdw blurRad="69850" dist="43180" dir="5400000">
                    <a:srgbClr val="000000">
                      <a:alpha val="65000"/>
                    </a:srgbClr>
                  </a:innerShdw>
                </a:effectLst>
                <a:latin typeface="Tw Cen MT" pitchFamily="34" charset="0"/>
              </a:rPr>
              <a:t>L’esemplarità del giudizio di gusto:</a:t>
            </a:r>
            <a:br>
              <a:rPr lang="it-IT" sz="3600" b="1" dirty="0">
                <a:ln w="1905"/>
                <a:solidFill>
                  <a:srgbClr val="C00000"/>
                </a:solidFill>
                <a:effectLst>
                  <a:innerShdw blurRad="69850" dist="43180" dir="5400000">
                    <a:srgbClr val="000000">
                      <a:alpha val="65000"/>
                    </a:srgbClr>
                  </a:innerShdw>
                </a:effectLst>
                <a:latin typeface="Tw Cen MT" pitchFamily="34" charset="0"/>
              </a:rPr>
            </a:br>
            <a:r>
              <a:rPr lang="it-IT" sz="3600" b="1" dirty="0">
                <a:ln w="1905"/>
                <a:solidFill>
                  <a:srgbClr val="C00000"/>
                </a:solidFill>
                <a:effectLst>
                  <a:innerShdw blurRad="69850" dist="43180" dir="5400000">
                    <a:srgbClr val="000000">
                      <a:alpha val="65000"/>
                    </a:srgbClr>
                  </a:innerShdw>
                </a:effectLst>
                <a:latin typeface="Tw Cen MT" pitchFamily="34" charset="0"/>
              </a:rPr>
              <a:t>4° momento del giudizio di gusto</a:t>
            </a:r>
          </a:p>
        </p:txBody>
      </p:sp>
      <p:sp>
        <p:nvSpPr>
          <p:cNvPr id="3" name="Segnaposto contenuto 2"/>
          <p:cNvSpPr>
            <a:spLocks noGrp="1"/>
          </p:cNvSpPr>
          <p:nvPr>
            <p:ph idx="1"/>
          </p:nvPr>
        </p:nvSpPr>
        <p:spPr>
          <a:xfrm>
            <a:off x="605481" y="1924529"/>
            <a:ext cx="11170508" cy="5143536"/>
          </a:xfrm>
        </p:spPr>
        <p:txBody>
          <a:bodyPr anchor="t">
            <a:noAutofit/>
          </a:bodyPr>
          <a:lstStyle/>
          <a:p>
            <a:pPr>
              <a:lnSpc>
                <a:spcPct val="80000"/>
              </a:lnSpc>
            </a:pPr>
            <a:r>
              <a:rPr lang="it-IT" dirty="0">
                <a:latin typeface="Tw Cen MT" pitchFamily="34" charset="0"/>
              </a:rPr>
              <a:t>Il giudizio estetico è </a:t>
            </a:r>
            <a:r>
              <a:rPr lang="it-IT" b="1" dirty="0">
                <a:latin typeface="Tw Cen MT" pitchFamily="34" charset="0"/>
              </a:rPr>
              <a:t>esemplare</a:t>
            </a:r>
            <a:r>
              <a:rPr lang="it-IT" dirty="0">
                <a:latin typeface="Tw Cen MT" pitchFamily="34" charset="0"/>
              </a:rPr>
              <a:t> del giocoso rapporto tra immaginazione e intelletto </a:t>
            </a:r>
          </a:p>
          <a:p>
            <a:pPr>
              <a:lnSpc>
                <a:spcPct val="80000"/>
              </a:lnSpc>
            </a:pPr>
            <a:r>
              <a:rPr lang="it-IT" dirty="0">
                <a:latin typeface="Tw Cen MT" pitchFamily="34" charset="0"/>
              </a:rPr>
              <a:t>È necessario (il piacere) </a:t>
            </a:r>
          </a:p>
          <a:p>
            <a:pPr>
              <a:lnSpc>
                <a:spcPct val="80000"/>
              </a:lnSpc>
            </a:pPr>
            <a:r>
              <a:rPr lang="it-IT" dirty="0">
                <a:latin typeface="Tw Cen MT" pitchFamily="34" charset="0"/>
              </a:rPr>
              <a:t>Si tratta di una necessità soggettiva o “esemplare”, che scaturisce da una regola indeterminata</a:t>
            </a:r>
          </a:p>
          <a:p>
            <a:pPr marL="0" indent="0">
              <a:lnSpc>
                <a:spcPct val="80000"/>
              </a:lnSpc>
              <a:buNone/>
            </a:pPr>
            <a:r>
              <a:rPr lang="it-IT" b="1" dirty="0">
                <a:latin typeface="Tw Cen MT" pitchFamily="34" charset="0"/>
              </a:rPr>
              <a:t>Proprio perché prescinde  da particolari inclinazioni sensibili o da particolari interessi, il piacere che provo per l’oggetto presuppone che di fronte a quello stesso oggetto </a:t>
            </a:r>
            <a:r>
              <a:rPr lang="it-IT" b="1" u="sng" dirty="0">
                <a:latin typeface="Tw Cen MT" pitchFamily="34" charset="0"/>
              </a:rPr>
              <a:t>tutti</a:t>
            </a:r>
            <a:r>
              <a:rPr lang="it-IT" b="1" dirty="0">
                <a:latin typeface="Tw Cen MT" pitchFamily="34" charset="0"/>
              </a:rPr>
              <a:t> i soggetti giudicanti necessariamente provino il piacere del gioco armonico tra le facoltà e, quindi, possano effettivamente  condividerlo con me</a:t>
            </a:r>
          </a:p>
        </p:txBody>
      </p:sp>
    </p:spTree>
    <p:extLst>
      <p:ext uri="{BB962C8B-B14F-4D97-AF65-F5344CB8AC3E}">
        <p14:creationId xmlns:p14="http://schemas.microsoft.com/office/powerpoint/2010/main" val="3914167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DAEA7F-D87B-614C-BC41-DF5CFB6D4F50}"/>
              </a:ext>
            </a:extLst>
          </p:cNvPr>
          <p:cNvSpPr>
            <a:spLocks noGrp="1"/>
          </p:cNvSpPr>
          <p:nvPr>
            <p:ph type="title"/>
          </p:nvPr>
        </p:nvSpPr>
        <p:spPr>
          <a:xfrm>
            <a:off x="566352" y="105634"/>
            <a:ext cx="10515600" cy="1325563"/>
          </a:xfrm>
        </p:spPr>
        <p:txBody>
          <a:bodyPr/>
          <a:lstStyle/>
          <a:p>
            <a:r>
              <a:rPr lang="it-IT" b="1" dirty="0">
                <a:solidFill>
                  <a:srgbClr val="C00000"/>
                </a:solidFill>
              </a:rPr>
              <a:t>Che cos’è la modalità di un giudizio di gusto</a:t>
            </a:r>
          </a:p>
        </p:txBody>
      </p:sp>
      <p:sp>
        <p:nvSpPr>
          <p:cNvPr id="3" name="Segnaposto contenuto 2">
            <a:extLst>
              <a:ext uri="{FF2B5EF4-FFF2-40B4-BE49-F238E27FC236}">
                <a16:creationId xmlns:a16="http://schemas.microsoft.com/office/drawing/2014/main" id="{561C5E7C-E76D-D14C-8E16-481021916D0F}"/>
              </a:ext>
            </a:extLst>
          </p:cNvPr>
          <p:cNvSpPr>
            <a:spLocks noGrp="1"/>
          </p:cNvSpPr>
          <p:nvPr>
            <p:ph idx="1"/>
          </p:nvPr>
        </p:nvSpPr>
        <p:spPr>
          <a:xfrm>
            <a:off x="566351" y="1431196"/>
            <a:ext cx="11464284" cy="5426803"/>
          </a:xfrm>
        </p:spPr>
        <p:txBody>
          <a:bodyPr>
            <a:normAutofit fontScale="92500" lnSpcReduction="20000"/>
          </a:bodyPr>
          <a:lstStyle/>
          <a:p>
            <a:pPr marL="0" indent="0">
              <a:buNone/>
            </a:pPr>
            <a:r>
              <a:rPr lang="it-IT" dirty="0"/>
              <a:t>(par. 18) «Di qualunque rappresentazione posso dire che è per lo meno </a:t>
            </a:r>
            <a:r>
              <a:rPr lang="it-IT" i="1" dirty="0"/>
              <a:t>possibile</a:t>
            </a:r>
            <a:r>
              <a:rPr lang="it-IT" dirty="0"/>
              <a:t> che essa (in quanto conoscenza) sia collegata con un piacere. Di ciò che chiamo </a:t>
            </a:r>
            <a:r>
              <a:rPr lang="it-IT" i="1" dirty="0"/>
              <a:t>gradevole</a:t>
            </a:r>
            <a:r>
              <a:rPr lang="it-IT" dirty="0"/>
              <a:t> dico che esso ha </a:t>
            </a:r>
            <a:r>
              <a:rPr lang="it-IT" i="1" dirty="0"/>
              <a:t>effettivamente</a:t>
            </a:r>
            <a:r>
              <a:rPr lang="it-IT" dirty="0"/>
              <a:t> come effetto un piacere in me. Ma del </a:t>
            </a:r>
            <a:r>
              <a:rPr lang="it-IT" i="1" dirty="0"/>
              <a:t>bello</a:t>
            </a:r>
            <a:r>
              <a:rPr lang="it-IT" dirty="0"/>
              <a:t> si pensa che esso ha un riferimento </a:t>
            </a:r>
            <a:r>
              <a:rPr lang="it-IT" i="1" dirty="0"/>
              <a:t>necessario</a:t>
            </a:r>
            <a:r>
              <a:rPr lang="it-IT" dirty="0"/>
              <a:t> al compiacimento. Ora, questa necessità è di una specie particolare: non una necessità oggettiva teoretica, dove può essere riconosciuto a priori che ciascuno </a:t>
            </a:r>
            <a:r>
              <a:rPr lang="it-IT" i="1" dirty="0"/>
              <a:t>sentirà</a:t>
            </a:r>
            <a:r>
              <a:rPr lang="it-IT" dirty="0"/>
              <a:t> questo compiacimento per l’oggetto da me detto bello, e nemmeno una necessità pratica, dove […] tale compiacimento è la conseguenza necessaria di una legge oggettiva e non significa altro se non che si deve assolutamente (senz’altro intento) agire in un certo modo. </a:t>
            </a:r>
          </a:p>
          <a:p>
            <a:pPr marL="0" indent="0">
              <a:buNone/>
            </a:pPr>
            <a:r>
              <a:rPr lang="it-IT" dirty="0"/>
              <a:t>Invece, in quanto necessità che viene pensata in un giudizio estetico, essa può essere detta solo </a:t>
            </a:r>
            <a:r>
              <a:rPr lang="it-IT" b="1" i="1" dirty="0"/>
              <a:t>esemplare</a:t>
            </a:r>
            <a:r>
              <a:rPr lang="it-IT" dirty="0"/>
              <a:t>: una necessità del consenso di </a:t>
            </a:r>
            <a:r>
              <a:rPr lang="it-IT" b="1" i="1" dirty="0"/>
              <a:t>tutti </a:t>
            </a:r>
            <a:r>
              <a:rPr lang="it-IT" dirty="0"/>
              <a:t>in un giudizio che viene considerato </a:t>
            </a:r>
            <a:r>
              <a:rPr lang="it-IT" b="1" dirty="0"/>
              <a:t>come esempio di una regola universale che non si può addurre</a:t>
            </a:r>
            <a:r>
              <a:rPr lang="it-IT" dirty="0"/>
              <a:t>.</a:t>
            </a:r>
          </a:p>
          <a:p>
            <a:pPr marL="0" indent="0">
              <a:buNone/>
            </a:pPr>
            <a:r>
              <a:rPr lang="it-IT" dirty="0"/>
              <a:t>Poiché un giudizio estetico non è un giudizio oggettivo e conoscitivo, questa necessità non può venire derivata da concetti determinati […] Tanto meno può venire tratta dall’esperienza generale (di una diffusa concordia dei giudizi sulla bellezza di un certo oggetto)», perché dalla mera somma di giudizi empirici – induttivamente – non può derivare nessuna legge universale e necessaria.</a:t>
            </a:r>
          </a:p>
        </p:txBody>
      </p:sp>
    </p:spTree>
    <p:extLst>
      <p:ext uri="{BB962C8B-B14F-4D97-AF65-F5344CB8AC3E}">
        <p14:creationId xmlns:p14="http://schemas.microsoft.com/office/powerpoint/2010/main" val="2889279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F238A8-FFE4-9049-A1FE-DB01928AA0BD}"/>
              </a:ext>
            </a:extLst>
          </p:cNvPr>
          <p:cNvSpPr>
            <a:spLocks noGrp="1"/>
          </p:cNvSpPr>
          <p:nvPr>
            <p:ph type="title"/>
          </p:nvPr>
        </p:nvSpPr>
        <p:spPr>
          <a:xfrm>
            <a:off x="714632" y="-238168"/>
            <a:ext cx="10515600" cy="1325563"/>
          </a:xfrm>
        </p:spPr>
        <p:txBody>
          <a:bodyPr/>
          <a:lstStyle/>
          <a:p>
            <a:pPr algn="ctr"/>
            <a:r>
              <a:rPr lang="it-IT" b="1" dirty="0">
                <a:solidFill>
                  <a:srgbClr val="C00000"/>
                </a:solidFill>
              </a:rPr>
              <a:t>Senso comune</a:t>
            </a:r>
          </a:p>
        </p:txBody>
      </p:sp>
      <p:sp>
        <p:nvSpPr>
          <p:cNvPr id="3" name="Segnaposto contenuto 2">
            <a:extLst>
              <a:ext uri="{FF2B5EF4-FFF2-40B4-BE49-F238E27FC236}">
                <a16:creationId xmlns:a16="http://schemas.microsoft.com/office/drawing/2014/main" id="{81DE9E31-DC6C-6944-A68D-5D70055A3BD7}"/>
              </a:ext>
            </a:extLst>
          </p:cNvPr>
          <p:cNvSpPr>
            <a:spLocks noGrp="1"/>
          </p:cNvSpPr>
          <p:nvPr>
            <p:ph idx="1"/>
          </p:nvPr>
        </p:nvSpPr>
        <p:spPr>
          <a:xfrm>
            <a:off x="448235" y="803190"/>
            <a:ext cx="11282264" cy="6054810"/>
          </a:xfrm>
        </p:spPr>
        <p:txBody>
          <a:bodyPr>
            <a:normAutofit fontScale="85000" lnSpcReduction="20000"/>
          </a:bodyPr>
          <a:lstStyle/>
          <a:p>
            <a:pPr marL="0" indent="0">
              <a:buNone/>
            </a:pPr>
            <a:r>
              <a:rPr lang="it-IT" dirty="0"/>
              <a:t>«…è solo presupponendo che ci sia un senso comune (col che intendiamo però non un senso esterno, ma </a:t>
            </a:r>
            <a:r>
              <a:rPr lang="it-IT" b="1" dirty="0"/>
              <a:t>l’effetto derivante dal libero gioco delle nostre capacità conoscitive</a:t>
            </a:r>
            <a:r>
              <a:rPr lang="it-IT" dirty="0"/>
              <a:t>) è solo presupponendo, dico, un tale senso comune che può essere dato il giudizio di gusto»</a:t>
            </a:r>
          </a:p>
          <a:p>
            <a:pPr marL="0" indent="0">
              <a:buNone/>
            </a:pPr>
            <a:r>
              <a:rPr lang="it-IT" dirty="0"/>
              <a:t>Cfr. paragrafo </a:t>
            </a:r>
            <a:r>
              <a:rPr lang="it-IT" b="1" dirty="0"/>
              <a:t>21</a:t>
            </a:r>
            <a:r>
              <a:rPr lang="it-IT" dirty="0"/>
              <a:t>:</a:t>
            </a:r>
          </a:p>
          <a:p>
            <a:pPr marL="514350" indent="-514350">
              <a:buAutoNum type="arabicPeriod"/>
            </a:pPr>
            <a:r>
              <a:rPr lang="it-IT" dirty="0"/>
              <a:t>Le conoscenze e i giudizi (tutti) devono poter essere comunicati universalmente (altrimenti sarebbero illusioni)</a:t>
            </a:r>
          </a:p>
          <a:p>
            <a:pPr marL="514350" indent="-514350">
              <a:buAutoNum type="arabicPeriod"/>
            </a:pPr>
            <a:r>
              <a:rPr lang="it-IT" dirty="0"/>
              <a:t>Ma le conoscenze devono essere comunicabili, dovranno essere comunicabili anche i rapporti reciproci tra le facoltà conoscitive, che quelle conoscenze rendono possibili</a:t>
            </a:r>
          </a:p>
          <a:p>
            <a:pPr marL="514350" indent="-514350">
              <a:buAutoNum type="arabicPeriod"/>
            </a:pPr>
            <a:r>
              <a:rPr lang="it-IT" dirty="0"/>
              <a:t>Ogni volta che conosciamo qualcosa, a secondo dei diversi oggetti, le facoltà conoscitive si dispongono secondo certe proporzioni (in base ai concetti che applico)</a:t>
            </a:r>
          </a:p>
          <a:p>
            <a:pPr marL="514350" indent="-514350">
              <a:buAutoNum type="arabicPeriod"/>
            </a:pPr>
            <a:r>
              <a:rPr lang="it-IT" dirty="0"/>
              <a:t>Deve pur esserci però una proporzione, tra le facoltà, che sia la più conveniente per la conoscenza in generale</a:t>
            </a:r>
          </a:p>
          <a:p>
            <a:pPr marL="514350" indent="-514350">
              <a:buAutoNum type="arabicPeriod"/>
            </a:pPr>
            <a:r>
              <a:rPr lang="it-IT" dirty="0"/>
              <a:t>Questa disposizione può essere determinata solo dal sentimento (non da concetti)</a:t>
            </a:r>
          </a:p>
          <a:p>
            <a:pPr marL="514350" indent="-514350">
              <a:buAutoNum type="arabicPeriod"/>
            </a:pPr>
            <a:r>
              <a:rPr lang="it-IT" dirty="0"/>
              <a:t>La comunicabilità universale di un sentimento presuppone un senso comune </a:t>
            </a:r>
          </a:p>
          <a:p>
            <a:pPr marL="514350" indent="-514350">
              <a:buAutoNum type="arabicPeriod"/>
            </a:pPr>
            <a:r>
              <a:rPr lang="it-IT" dirty="0"/>
              <a:t>«Allora quest’ultimo potrà venire ammesso fondatamente, e invero senza basarsi, per questo caso, su osservazioni psicologiche, </a:t>
            </a:r>
            <a:r>
              <a:rPr lang="it-IT" b="1" dirty="0"/>
              <a:t>ma in quanto esso è la condizione necessaria della comunicabilità universale della conoscenza </a:t>
            </a:r>
            <a:r>
              <a:rPr lang="it-IT" dirty="0"/>
              <a:t>, la quale dev’essere presupposta in ogni logica e in ogni principio delle conoscenze che non sia scettico»</a:t>
            </a:r>
          </a:p>
        </p:txBody>
      </p:sp>
    </p:spTree>
    <p:extLst>
      <p:ext uri="{BB962C8B-B14F-4D97-AF65-F5344CB8AC3E}">
        <p14:creationId xmlns:p14="http://schemas.microsoft.com/office/powerpoint/2010/main" val="3028274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8CC740-5B34-8D4B-A758-A9965B38018C}"/>
              </a:ext>
            </a:extLst>
          </p:cNvPr>
          <p:cNvSpPr>
            <a:spLocks noGrp="1"/>
          </p:cNvSpPr>
          <p:nvPr>
            <p:ph type="title"/>
          </p:nvPr>
        </p:nvSpPr>
        <p:spPr/>
        <p:txBody>
          <a:bodyPr/>
          <a:lstStyle/>
          <a:p>
            <a:r>
              <a:rPr lang="it-IT" b="1" dirty="0">
                <a:solidFill>
                  <a:srgbClr val="C00000"/>
                </a:solidFill>
              </a:rPr>
              <a:t>Necessità soggettiva («esemplare»)</a:t>
            </a:r>
          </a:p>
        </p:txBody>
      </p:sp>
      <p:sp>
        <p:nvSpPr>
          <p:cNvPr id="3" name="Segnaposto contenuto 2">
            <a:extLst>
              <a:ext uri="{FF2B5EF4-FFF2-40B4-BE49-F238E27FC236}">
                <a16:creationId xmlns:a16="http://schemas.microsoft.com/office/drawing/2014/main" id="{C88F358F-EC2E-3F4A-A9A1-E8290CDFC4B1}"/>
              </a:ext>
            </a:extLst>
          </p:cNvPr>
          <p:cNvSpPr>
            <a:spLocks noGrp="1"/>
          </p:cNvSpPr>
          <p:nvPr>
            <p:ph idx="1"/>
          </p:nvPr>
        </p:nvSpPr>
        <p:spPr/>
        <p:txBody>
          <a:bodyPr/>
          <a:lstStyle/>
          <a:p>
            <a:pPr marL="0" indent="0">
              <a:buNone/>
            </a:pPr>
            <a:r>
              <a:rPr lang="it-IT" dirty="0"/>
              <a:t>Par. 22: «In tutti i giudizi con cui definiamo qualcosa bello non permettiamo a nessuno di essere di opinione diversa, senza però fondare il nostro giudizio su concetti, ma solo sul nostro sentimento, che dunque poniamo a fondamento non in quanto sentimento privato, bensì </a:t>
            </a:r>
            <a:r>
              <a:rPr lang="it-IT" b="1" dirty="0"/>
              <a:t>come un sentimento che abbiamo in comune</a:t>
            </a:r>
            <a:r>
              <a:rPr lang="it-IT" dirty="0"/>
              <a:t>»</a:t>
            </a:r>
          </a:p>
          <a:p>
            <a:pPr>
              <a:buFontTx/>
              <a:buChar char="-"/>
            </a:pPr>
            <a:r>
              <a:rPr lang="it-IT" dirty="0"/>
              <a:t>questo senso comune </a:t>
            </a:r>
            <a:r>
              <a:rPr lang="it-IT" b="1" dirty="0"/>
              <a:t>non</a:t>
            </a:r>
            <a:r>
              <a:rPr lang="it-IT" dirty="0"/>
              <a:t> può fondarsi sull’esperienza</a:t>
            </a:r>
          </a:p>
          <a:p>
            <a:pPr>
              <a:buFontTx/>
              <a:buChar char="-"/>
            </a:pPr>
            <a:r>
              <a:rPr lang="it-IT" dirty="0"/>
              <a:t>si tratta di una </a:t>
            </a:r>
            <a:r>
              <a:rPr lang="it-IT" b="1" dirty="0"/>
              <a:t>norma ideale (cioè che non potrà mai essere data, ma che tuttavia occorre presupporre); </a:t>
            </a:r>
            <a:r>
              <a:rPr lang="it-IT" dirty="0"/>
              <a:t>un giudizio che vi si accordasse potrebbe venire elevato legittimamente a regola per ciascuno</a:t>
            </a:r>
          </a:p>
        </p:txBody>
      </p:sp>
    </p:spTree>
    <p:extLst>
      <p:ext uri="{BB962C8B-B14F-4D97-AF65-F5344CB8AC3E}">
        <p14:creationId xmlns:p14="http://schemas.microsoft.com/office/powerpoint/2010/main" val="3449561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e 3">
            <a:extLst>
              <a:ext uri="{FF2B5EF4-FFF2-40B4-BE49-F238E27FC236}">
                <a16:creationId xmlns:a16="http://schemas.microsoft.com/office/drawing/2014/main" id="{B603F004-8EE4-DA43-B459-B7F1ED1AAB69}"/>
              </a:ext>
            </a:extLst>
          </p:cNvPr>
          <p:cNvSpPr/>
          <p:nvPr/>
        </p:nvSpPr>
        <p:spPr>
          <a:xfrm>
            <a:off x="189227" y="251012"/>
            <a:ext cx="5135221" cy="5113274"/>
          </a:xfrm>
          <a:prstGeom prst="ellipse">
            <a:avLst/>
          </a:prstGeom>
          <a:solidFill>
            <a:schemeClr val="accent1">
              <a:alpha val="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A007ACF-5EA3-B34B-B530-99A2A41BCCBA}"/>
              </a:ext>
            </a:extLst>
          </p:cNvPr>
          <p:cNvSpPr>
            <a:spLocks noGrp="1"/>
          </p:cNvSpPr>
          <p:nvPr>
            <p:ph type="title"/>
          </p:nvPr>
        </p:nvSpPr>
        <p:spPr>
          <a:xfrm>
            <a:off x="838200" y="0"/>
            <a:ext cx="10515600" cy="1325563"/>
          </a:xfrm>
        </p:spPr>
        <p:txBody>
          <a:bodyPr/>
          <a:lstStyle/>
          <a:p>
            <a:r>
              <a:rPr lang="it-IT" b="1" dirty="0">
                <a:solidFill>
                  <a:srgbClr val="C00000"/>
                </a:solidFill>
              </a:rPr>
              <a:t>Le figure geometriche</a:t>
            </a:r>
          </a:p>
        </p:txBody>
      </p:sp>
      <p:sp>
        <p:nvSpPr>
          <p:cNvPr id="3" name="Segnaposto contenuto 2">
            <a:extLst>
              <a:ext uri="{FF2B5EF4-FFF2-40B4-BE49-F238E27FC236}">
                <a16:creationId xmlns:a16="http://schemas.microsoft.com/office/drawing/2014/main" id="{83B2C773-12E8-E149-A22C-0B92B8F0F0A5}"/>
              </a:ext>
            </a:extLst>
          </p:cNvPr>
          <p:cNvSpPr>
            <a:spLocks noGrp="1"/>
          </p:cNvSpPr>
          <p:nvPr>
            <p:ph idx="1"/>
          </p:nvPr>
        </p:nvSpPr>
        <p:spPr>
          <a:xfrm>
            <a:off x="712693" y="1325563"/>
            <a:ext cx="11164573" cy="6427693"/>
          </a:xfrm>
        </p:spPr>
        <p:txBody>
          <a:bodyPr>
            <a:normAutofit/>
          </a:bodyPr>
          <a:lstStyle/>
          <a:p>
            <a:pPr marL="0" indent="0">
              <a:buNone/>
            </a:pPr>
            <a:r>
              <a:rPr lang="it-IT" dirty="0"/>
              <a:t>«…</a:t>
            </a:r>
            <a:r>
              <a:rPr lang="it-IT" sz="3200" dirty="0"/>
              <a:t>Le figure geometriche regolari, un cerchio, un quadrato, un cubo ecc. vengono presentate ordinariamente dai critici del gusto </a:t>
            </a:r>
            <a:r>
              <a:rPr lang="it-IT" sz="3200" b="1" dirty="0"/>
              <a:t>come i più semplici e indubitabili esempi di bellezza</a:t>
            </a:r>
            <a:r>
              <a:rPr lang="it-IT" sz="3200" dirty="0"/>
              <a:t>; e tuttavia esse vengono dette regolari appunto per il fatto che non si può rappresentarsele altrimenti che in modo tale da considerarle mere esibizioni di un concetto determinato che prescrive a quella figura la regola (secondo la quale soltanto essa è possibile). Uno dei due dev’essere dunque sbagliato; o quel giudizio dei critici che attribuiscono la bellezza alle figure suddette oppure il nostro, che trova necessaria per la bellezza la finalità senza concetto</a:t>
            </a:r>
            <a:endParaRPr lang="it-IT" dirty="0"/>
          </a:p>
        </p:txBody>
      </p:sp>
      <p:sp>
        <p:nvSpPr>
          <p:cNvPr id="5" name="Rettangolo arrotondato 4">
            <a:extLst>
              <a:ext uri="{FF2B5EF4-FFF2-40B4-BE49-F238E27FC236}">
                <a16:creationId xmlns:a16="http://schemas.microsoft.com/office/drawing/2014/main" id="{E92DEEC3-ED24-A646-8851-885776B5A81F}"/>
              </a:ext>
            </a:extLst>
          </p:cNvPr>
          <p:cNvSpPr/>
          <p:nvPr/>
        </p:nvSpPr>
        <p:spPr>
          <a:xfrm>
            <a:off x="6788844" y="2084427"/>
            <a:ext cx="4564955" cy="4328729"/>
          </a:xfrm>
          <a:prstGeom prst="roundRect">
            <a:avLst/>
          </a:prstGeom>
          <a:solidFill>
            <a:schemeClr val="accent1">
              <a:alpha val="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5">
            <a:extLst>
              <a:ext uri="{FF2B5EF4-FFF2-40B4-BE49-F238E27FC236}">
                <a16:creationId xmlns:a16="http://schemas.microsoft.com/office/drawing/2014/main" id="{5E82A6F3-009C-7843-B65A-F5B0088543F0}"/>
              </a:ext>
            </a:extLst>
          </p:cNvPr>
          <p:cNvSpPr/>
          <p:nvPr/>
        </p:nvSpPr>
        <p:spPr>
          <a:xfrm>
            <a:off x="2302597" y="1009876"/>
            <a:ext cx="6672406" cy="5036985"/>
          </a:xfrm>
          <a:prstGeom prst="triangle">
            <a:avLst/>
          </a:prstGeom>
          <a:solidFill>
            <a:schemeClr val="accent2">
              <a:alpha val="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1220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18EAAD-D0B1-7A4C-84F3-53DC2E1A5D57}"/>
              </a:ext>
            </a:extLst>
          </p:cNvPr>
          <p:cNvSpPr>
            <a:spLocks noGrp="1"/>
          </p:cNvSpPr>
          <p:nvPr>
            <p:ph type="title"/>
          </p:nvPr>
        </p:nvSpPr>
        <p:spPr>
          <a:xfrm>
            <a:off x="838200" y="365125"/>
            <a:ext cx="10515600" cy="549275"/>
          </a:xfrm>
        </p:spPr>
        <p:txBody>
          <a:bodyPr>
            <a:normAutofit fontScale="90000"/>
          </a:bodyPr>
          <a:lstStyle/>
          <a:p>
            <a:r>
              <a:rPr lang="it-IT" b="1" dirty="0">
                <a:solidFill>
                  <a:srgbClr val="C00000"/>
                </a:solidFill>
              </a:rPr>
              <a:t>Il baratro sterminato e la necessità del passaggio</a:t>
            </a:r>
          </a:p>
        </p:txBody>
      </p:sp>
      <p:sp>
        <p:nvSpPr>
          <p:cNvPr id="3" name="Segnaposto contenuto 2">
            <a:extLst>
              <a:ext uri="{FF2B5EF4-FFF2-40B4-BE49-F238E27FC236}">
                <a16:creationId xmlns:a16="http://schemas.microsoft.com/office/drawing/2014/main" id="{57A1E00B-CFFD-A543-A055-57DE54F739D0}"/>
              </a:ext>
            </a:extLst>
          </p:cNvPr>
          <p:cNvSpPr>
            <a:spLocks noGrp="1"/>
          </p:cNvSpPr>
          <p:nvPr>
            <p:ph idx="1"/>
          </p:nvPr>
        </p:nvSpPr>
        <p:spPr>
          <a:xfrm>
            <a:off x="838200" y="1112108"/>
            <a:ext cx="10515600" cy="5745892"/>
          </a:xfrm>
        </p:spPr>
        <p:txBody>
          <a:bodyPr>
            <a:normAutofit lnSpcReduction="10000"/>
          </a:bodyPr>
          <a:lstStyle/>
          <a:p>
            <a:pPr marL="0" indent="0">
              <a:buSzPct val="100000"/>
              <a:buNone/>
              <a:defRPr sz="2400"/>
            </a:pPr>
            <a:r>
              <a:rPr lang="it-IT" dirty="0">
                <a:cs typeface="Times New Roman" panose="02020603050405020304" pitchFamily="18" charset="0"/>
              </a:rPr>
              <a:t>«Ora, sebbene un </a:t>
            </a:r>
            <a:r>
              <a:rPr lang="it-IT" b="1" dirty="0">
                <a:cs typeface="Times New Roman" panose="02020603050405020304" pitchFamily="18" charset="0"/>
              </a:rPr>
              <a:t>baratro sterminato </a:t>
            </a:r>
            <a:r>
              <a:rPr lang="it-IT" dirty="0">
                <a:cs typeface="Times New Roman" panose="02020603050405020304" pitchFamily="18" charset="0"/>
              </a:rPr>
              <a:t>sia saldamente stabilito fra il dominio del concetto della natura, il sensibile, e il dominio del concetto della libertà, il soprasensibile, cosicché dal primo al secondo (dunque mediante l’uso teoretico della ragione) non è possibile alcun passaggio, come se ci fossero due mondi diversi, il primo dei quali non può avere alcuna influenza sul secondo, tuttavia questo </a:t>
            </a:r>
            <a:r>
              <a:rPr lang="it-IT" b="1" i="1" dirty="0">
                <a:cs typeface="Times New Roman" panose="02020603050405020304" pitchFamily="18" charset="0"/>
              </a:rPr>
              <a:t>deve</a:t>
            </a:r>
            <a:r>
              <a:rPr lang="it-IT" dirty="0">
                <a:cs typeface="Times New Roman" panose="02020603050405020304" pitchFamily="18" charset="0"/>
              </a:rPr>
              <a:t> avere influenza sul quello, cioè il concetto della libertà deve dare realtà effettiva nel mondo sensibile al fine assegnato con le sue leggi, e la natura deve di conseguenza poter essere pensata anche in modo tale che la legalità della sua forma si accordi per lo meno con la possibilità di quei fini secondo leggi della libertà che vanno effettuati in essa» (II)</a:t>
            </a:r>
          </a:p>
          <a:p>
            <a:pPr marL="0" indent="0">
              <a:buSzPct val="100000"/>
              <a:buNone/>
              <a:defRPr sz="2400"/>
            </a:pPr>
            <a:r>
              <a:rPr lang="it-IT" dirty="0">
                <a:cs typeface="Times New Roman" panose="02020603050405020304" pitchFamily="18" charset="0"/>
              </a:rPr>
              <a:t>«Nella famiglia delle facoltà conoscitive superiori c’è un termine medio tra l’intelletto e la ragione. È la </a:t>
            </a:r>
            <a:r>
              <a:rPr lang="it-IT" b="1" dirty="0">
                <a:cs typeface="Times New Roman" panose="02020603050405020304" pitchFamily="18" charset="0"/>
              </a:rPr>
              <a:t>capacità di giudizio</a:t>
            </a:r>
            <a:r>
              <a:rPr lang="it-IT" dirty="0">
                <a:cs typeface="Times New Roman" panose="02020603050405020304" pitchFamily="18" charset="0"/>
              </a:rPr>
              <a:t>, della quale si ha motivo di presumere, per analogia, che possa anch’essa contenere in sé, se non proprio una legislazione, tuttavia un principio suo proprio per cercare leggi, un principio a priori </a:t>
            </a:r>
            <a:r>
              <a:rPr lang="it-IT" b="1" dirty="0">
                <a:cs typeface="Times New Roman" panose="02020603050405020304" pitchFamily="18" charset="0"/>
              </a:rPr>
              <a:t>solo soggettivo</a:t>
            </a:r>
            <a:r>
              <a:rPr lang="it-IT" dirty="0">
                <a:cs typeface="Times New Roman" panose="02020603050405020304" pitchFamily="18" charset="0"/>
              </a:rPr>
              <a:t>, il quale, pur </a:t>
            </a:r>
            <a:r>
              <a:rPr lang="it-IT" b="1" dirty="0">
                <a:cs typeface="Times New Roman" panose="02020603050405020304" pitchFamily="18" charset="0"/>
              </a:rPr>
              <a:t>non</a:t>
            </a:r>
            <a:r>
              <a:rPr lang="it-IT" dirty="0">
                <a:cs typeface="Times New Roman" panose="02020603050405020304" pitchFamily="18" charset="0"/>
              </a:rPr>
              <a:t> competendogli alcun campo degli oggetti come suo </a:t>
            </a:r>
            <a:r>
              <a:rPr lang="it-IT" b="1" dirty="0">
                <a:cs typeface="Times New Roman" panose="02020603050405020304" pitchFamily="18" charset="0"/>
              </a:rPr>
              <a:t>dominio</a:t>
            </a:r>
            <a:r>
              <a:rPr lang="it-IT" dirty="0">
                <a:cs typeface="Times New Roman" panose="02020603050405020304" pitchFamily="18" charset="0"/>
              </a:rPr>
              <a:t>, può tuttavia avere </a:t>
            </a:r>
            <a:r>
              <a:rPr lang="it-IT" b="1" dirty="0">
                <a:cs typeface="Times New Roman" panose="02020603050405020304" pitchFamily="18" charset="0"/>
              </a:rPr>
              <a:t>un qualche territorio </a:t>
            </a:r>
            <a:r>
              <a:rPr lang="it-IT" dirty="0">
                <a:cs typeface="Times New Roman" panose="02020603050405020304" pitchFamily="18" charset="0"/>
              </a:rPr>
              <a:t>con una certa costituzione» (III) . </a:t>
            </a:r>
          </a:p>
          <a:p>
            <a:endParaRPr lang="it-IT" dirty="0"/>
          </a:p>
        </p:txBody>
      </p:sp>
    </p:spTree>
    <p:extLst>
      <p:ext uri="{BB962C8B-B14F-4D97-AF65-F5344CB8AC3E}">
        <p14:creationId xmlns:p14="http://schemas.microsoft.com/office/powerpoint/2010/main" val="2151339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97379-F3E8-1A45-B6AA-671B6BD92F6A}"/>
              </a:ext>
            </a:extLst>
          </p:cNvPr>
          <p:cNvSpPr>
            <a:spLocks noGrp="1"/>
          </p:cNvSpPr>
          <p:nvPr>
            <p:ph type="title"/>
          </p:nvPr>
        </p:nvSpPr>
        <p:spPr/>
        <p:txBody>
          <a:bodyPr/>
          <a:lstStyle/>
          <a:p>
            <a:r>
              <a:rPr lang="it-IT" b="1" dirty="0">
                <a:solidFill>
                  <a:srgbClr val="C00000"/>
                </a:solidFill>
              </a:rPr>
              <a:t>La matematica e la simmetria</a:t>
            </a:r>
          </a:p>
        </p:txBody>
      </p:sp>
      <p:sp>
        <p:nvSpPr>
          <p:cNvPr id="3" name="Segnaposto contenuto 2">
            <a:extLst>
              <a:ext uri="{FF2B5EF4-FFF2-40B4-BE49-F238E27FC236}">
                <a16:creationId xmlns:a16="http://schemas.microsoft.com/office/drawing/2014/main" id="{0EDE5C2C-18B5-0F48-A629-71F7663E5999}"/>
              </a:ext>
            </a:extLst>
          </p:cNvPr>
          <p:cNvSpPr>
            <a:spLocks noGrp="1"/>
          </p:cNvSpPr>
          <p:nvPr>
            <p:ph idx="1"/>
          </p:nvPr>
        </p:nvSpPr>
        <p:spPr>
          <a:xfrm>
            <a:off x="838200" y="1452282"/>
            <a:ext cx="10923494" cy="5405718"/>
          </a:xfrm>
        </p:spPr>
        <p:txBody>
          <a:bodyPr>
            <a:normAutofit/>
          </a:bodyPr>
          <a:lstStyle/>
          <a:p>
            <a:pPr marL="0" indent="0">
              <a:buNone/>
            </a:pPr>
            <a:r>
              <a:rPr lang="it-IT" dirty="0"/>
              <a:t>«In una cosa che è possibile solo con un intento, in un edificio, persino in un animale, la regolarità che consiste nella </a:t>
            </a:r>
            <a:r>
              <a:rPr lang="it-IT" b="1" dirty="0"/>
              <a:t>simmetria</a:t>
            </a:r>
            <a:r>
              <a:rPr lang="it-IT" dirty="0"/>
              <a:t> deve esprimere l’unità dell’intuizione che accompagna il concetto del fine e rientra anch’essa nella conoscenza. </a:t>
            </a:r>
          </a:p>
          <a:p>
            <a:pPr marL="0" indent="0">
              <a:buNone/>
            </a:pPr>
            <a:r>
              <a:rPr lang="it-IT" dirty="0"/>
              <a:t>Ma dove si deve solo intrattenere un libero gioco delle capacità rappresentative (ma a condizione che l’intelletto non ne venga urtato), nei parchi, nell’arredamento delle stanze, in ogni sorta di suppellettili di gusto e via dicendo, </a:t>
            </a:r>
            <a:r>
              <a:rPr lang="it-IT" b="1" dirty="0"/>
              <a:t>la regolarità che si rivela costrizione viene evitata quando possibile</a:t>
            </a:r>
            <a:r>
              <a:rPr lang="it-IT" dirty="0"/>
              <a:t>; perciò il gusto inglese nei giardini, il gusto barocco nei mobili spingono piuttosto la libertà dell’immaginazione fino ad avvicinarsi al grottesco, facendo di questo prescindere da ogni costrizione della regola appunto il caso in cui il gusto può mostrare la sua massima perfezione nei progetti dell’immaginazione…</a:t>
            </a:r>
          </a:p>
        </p:txBody>
      </p:sp>
    </p:spTree>
    <p:extLst>
      <p:ext uri="{BB962C8B-B14F-4D97-AF65-F5344CB8AC3E}">
        <p14:creationId xmlns:p14="http://schemas.microsoft.com/office/powerpoint/2010/main" val="3546196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97379-F3E8-1A45-B6AA-671B6BD92F6A}"/>
              </a:ext>
            </a:extLst>
          </p:cNvPr>
          <p:cNvSpPr>
            <a:spLocks noGrp="1"/>
          </p:cNvSpPr>
          <p:nvPr>
            <p:ph type="title"/>
          </p:nvPr>
        </p:nvSpPr>
        <p:spPr/>
        <p:txBody>
          <a:bodyPr/>
          <a:lstStyle/>
          <a:p>
            <a:r>
              <a:rPr lang="it-IT" b="1" dirty="0">
                <a:solidFill>
                  <a:srgbClr val="C00000"/>
                </a:solidFill>
              </a:rPr>
              <a:t>La matematica e la simmetria (II)</a:t>
            </a:r>
          </a:p>
        </p:txBody>
      </p:sp>
      <p:sp>
        <p:nvSpPr>
          <p:cNvPr id="3" name="Segnaposto contenuto 2">
            <a:extLst>
              <a:ext uri="{FF2B5EF4-FFF2-40B4-BE49-F238E27FC236}">
                <a16:creationId xmlns:a16="http://schemas.microsoft.com/office/drawing/2014/main" id="{0EDE5C2C-18B5-0F48-A629-71F7663E5999}"/>
              </a:ext>
            </a:extLst>
          </p:cNvPr>
          <p:cNvSpPr>
            <a:spLocks noGrp="1"/>
          </p:cNvSpPr>
          <p:nvPr>
            <p:ph idx="1"/>
          </p:nvPr>
        </p:nvSpPr>
        <p:spPr>
          <a:xfrm>
            <a:off x="838200" y="1834123"/>
            <a:ext cx="10923494" cy="5405718"/>
          </a:xfrm>
        </p:spPr>
        <p:txBody>
          <a:bodyPr>
            <a:normAutofit/>
          </a:bodyPr>
          <a:lstStyle/>
          <a:p>
            <a:pPr marL="0" indent="0">
              <a:buNone/>
            </a:pPr>
            <a:r>
              <a:rPr lang="it-IT" sz="3200" dirty="0"/>
              <a:t>«tutto ciò che ha una regolarità rigida (che s’avvicina alla regolarità </a:t>
            </a:r>
            <a:r>
              <a:rPr lang="it-IT" sz="3200" b="1" dirty="0"/>
              <a:t>matematica</a:t>
            </a:r>
            <a:r>
              <a:rPr lang="it-IT" sz="3200" dirty="0"/>
              <a:t>) ha in sé qualcosa </a:t>
            </a:r>
            <a:r>
              <a:rPr lang="it-IT" sz="3200" b="1" dirty="0"/>
              <a:t>di contrario al gusto, </a:t>
            </a:r>
            <a:r>
              <a:rPr lang="it-IT" sz="3200" dirty="0"/>
              <a:t>cioè il fatto che esso non permette di intrattenersi a lungo nella sua considerazione, bensì annoia, a meno che non abbia espressamente come intento una conoscenza o un fine pratico determinato. Per contro, ciò che si offre da sé al gioco finalistico dell’immaginazione ci è sempre nuovo e non ci si stanca mai della sua vista»</a:t>
            </a:r>
          </a:p>
        </p:txBody>
      </p:sp>
    </p:spTree>
    <p:extLst>
      <p:ext uri="{BB962C8B-B14F-4D97-AF65-F5344CB8AC3E}">
        <p14:creationId xmlns:p14="http://schemas.microsoft.com/office/powerpoint/2010/main" val="945633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90A64A-8DBF-B849-9A51-DBE922037454}"/>
              </a:ext>
            </a:extLst>
          </p:cNvPr>
          <p:cNvSpPr>
            <a:spLocks noGrp="1"/>
          </p:cNvSpPr>
          <p:nvPr>
            <p:ph type="title"/>
          </p:nvPr>
        </p:nvSpPr>
        <p:spPr/>
        <p:txBody>
          <a:bodyPr/>
          <a:lstStyle/>
          <a:p>
            <a:r>
              <a:rPr lang="it-IT" b="1" dirty="0">
                <a:solidFill>
                  <a:srgbClr val="C00000"/>
                </a:solidFill>
              </a:rPr>
              <a:t>Il canto degli uccelli – natura e arte</a:t>
            </a:r>
          </a:p>
        </p:txBody>
      </p:sp>
      <p:sp>
        <p:nvSpPr>
          <p:cNvPr id="3" name="Segnaposto contenuto 2">
            <a:extLst>
              <a:ext uri="{FF2B5EF4-FFF2-40B4-BE49-F238E27FC236}">
                <a16:creationId xmlns:a16="http://schemas.microsoft.com/office/drawing/2014/main" id="{B15340FE-08A9-BA4D-9A1C-D9278CE18DA0}"/>
              </a:ext>
            </a:extLst>
          </p:cNvPr>
          <p:cNvSpPr>
            <a:spLocks noGrp="1"/>
          </p:cNvSpPr>
          <p:nvPr>
            <p:ph idx="1"/>
          </p:nvPr>
        </p:nvSpPr>
        <p:spPr/>
        <p:txBody>
          <a:bodyPr/>
          <a:lstStyle/>
          <a:p>
            <a:pPr marL="0" indent="0">
              <a:buNone/>
            </a:pPr>
            <a:r>
              <a:rPr lang="it-IT" dirty="0"/>
              <a:t>«Perfino il canto degli uccelli, che non possiamo ricondurre ad alcuna regola musicale, sembra contenere più libertà e perciò </a:t>
            </a:r>
            <a:r>
              <a:rPr lang="it-IT" b="1" i="1" dirty="0"/>
              <a:t>di più per il gusto </a:t>
            </a:r>
            <a:r>
              <a:rPr lang="it-IT" dirty="0"/>
              <a:t>rispetto perfino a un canto umano, eseguito secondo tutte le regole dell’arte dei suoni; perché di quest’ultimo, quando viene ripetuto spesso e a lungo, ci si stanca assai prima. </a:t>
            </a:r>
          </a:p>
          <a:p>
            <a:pPr marL="0" indent="0">
              <a:buNone/>
            </a:pPr>
            <a:r>
              <a:rPr lang="it-IT" dirty="0"/>
              <a:t>Ma qui scambiamo probabilmente la nostra partecipazione all’allegria di una piccola, cara bestiolina con la bellezza del suo canto, che, quando viene imitato alla perfezione dall’uomo (come accade talvolta con il verso dell’usignolo), sembra al nostro orecchio del tutto privo di gusto» </a:t>
            </a:r>
          </a:p>
        </p:txBody>
      </p:sp>
    </p:spTree>
    <p:extLst>
      <p:ext uri="{BB962C8B-B14F-4D97-AF65-F5344CB8AC3E}">
        <p14:creationId xmlns:p14="http://schemas.microsoft.com/office/powerpoint/2010/main" val="3533135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C9C0B09-1E12-9D46-81A7-A9848CA93FB5}"/>
              </a:ext>
            </a:extLst>
          </p:cNvPr>
          <p:cNvSpPr>
            <a:spLocks noGrp="1"/>
          </p:cNvSpPr>
          <p:nvPr>
            <p:ph idx="1"/>
          </p:nvPr>
        </p:nvSpPr>
        <p:spPr>
          <a:xfrm>
            <a:off x="838200" y="878541"/>
            <a:ext cx="10515600" cy="5558118"/>
          </a:xfrm>
        </p:spPr>
        <p:txBody>
          <a:bodyPr>
            <a:normAutofit/>
          </a:bodyPr>
          <a:lstStyle/>
          <a:p>
            <a:pPr marL="0" indent="0" algn="ctr">
              <a:buNone/>
            </a:pPr>
            <a:r>
              <a:rPr lang="it-IT" b="1" dirty="0">
                <a:solidFill>
                  <a:srgbClr val="C00000"/>
                </a:solidFill>
              </a:rPr>
              <a:t>ANALITICA DEL BELLO e ANALITICA DEL SUBLIME</a:t>
            </a:r>
            <a:br>
              <a:rPr lang="it-IT" dirty="0"/>
            </a:br>
            <a:endParaRPr lang="it-IT" dirty="0"/>
          </a:p>
          <a:p>
            <a:pPr marL="0" indent="0">
              <a:buNone/>
            </a:pPr>
            <a:r>
              <a:rPr lang="it-IT" dirty="0"/>
              <a:t>Se con l’analisi dei quattro momenti del giudizio di gusto Kant chiarisce il rapporto tra </a:t>
            </a:r>
            <a:r>
              <a:rPr lang="it-IT" b="1" dirty="0"/>
              <a:t>giudizi estetici e giudizi conoscitivi</a:t>
            </a:r>
            <a:r>
              <a:rPr lang="it-IT" dirty="0"/>
              <a:t>, nel senso che i primi costituiscono una libera anticipazione soggettiva della conoscenza in generale, pur derivando in ultima istanza da un sentimento (di piacere), il problema del rapporto tra la </a:t>
            </a:r>
            <a:r>
              <a:rPr lang="it-IT" b="1" dirty="0"/>
              <a:t>dimensione estetica e </a:t>
            </a:r>
            <a:r>
              <a:rPr lang="it-IT" dirty="0"/>
              <a:t>quella </a:t>
            </a:r>
            <a:r>
              <a:rPr lang="it-IT" b="1" dirty="0"/>
              <a:t>morale </a:t>
            </a:r>
            <a:r>
              <a:rPr lang="it-IT" dirty="0"/>
              <a:t>dell’esperienza umana è affrontato nell’analisi del sentimento del sublime</a:t>
            </a:r>
          </a:p>
          <a:p>
            <a:pPr marL="0" indent="0">
              <a:buNone/>
            </a:pPr>
            <a:r>
              <a:rPr lang="it-IT" dirty="0"/>
              <a:t>ANALITICA DEL BELLO: giudizio estetico (sul bello) come anticipazione soggettiva della conoscenza in generale</a:t>
            </a:r>
          </a:p>
          <a:p>
            <a:pPr marL="0" indent="0">
              <a:buNone/>
            </a:pPr>
            <a:r>
              <a:rPr lang="it-IT" dirty="0"/>
              <a:t>ANALITICA DEL SUBLIME: giudizio estetico (sul sublime) come anticipazione soggettiva della vita etica</a:t>
            </a:r>
          </a:p>
          <a:p>
            <a:endParaRPr lang="it-IT" dirty="0"/>
          </a:p>
        </p:txBody>
      </p:sp>
    </p:spTree>
    <p:extLst>
      <p:ext uri="{BB962C8B-B14F-4D97-AF65-F5344CB8AC3E}">
        <p14:creationId xmlns:p14="http://schemas.microsoft.com/office/powerpoint/2010/main" val="4093948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47FE1-573A-B44C-94D4-F2F5D5B0C048}"/>
              </a:ext>
            </a:extLst>
          </p:cNvPr>
          <p:cNvSpPr>
            <a:spLocks noGrp="1"/>
          </p:cNvSpPr>
          <p:nvPr>
            <p:ph type="title"/>
          </p:nvPr>
        </p:nvSpPr>
        <p:spPr>
          <a:xfrm>
            <a:off x="575473" y="193966"/>
            <a:ext cx="10515600" cy="1325563"/>
          </a:xfrm>
        </p:spPr>
        <p:txBody>
          <a:bodyPr/>
          <a:lstStyle/>
          <a:p>
            <a:r>
              <a:rPr lang="it-IT" b="1" dirty="0">
                <a:solidFill>
                  <a:srgbClr val="C00000"/>
                </a:solidFill>
              </a:rPr>
              <a:t>Il Sublime di Longino (</a:t>
            </a:r>
            <a:r>
              <a:rPr lang="el-GR" b="1" i="1" dirty="0" err="1">
                <a:solidFill>
                  <a:srgbClr val="C00000"/>
                </a:solidFill>
              </a:rPr>
              <a:t>Περι</a:t>
            </a:r>
            <a:r>
              <a:rPr lang="el-GR" b="1" i="1" dirty="0">
                <a:solidFill>
                  <a:srgbClr val="C00000"/>
                </a:solidFill>
              </a:rPr>
              <a:t>̀ </a:t>
            </a:r>
            <a:r>
              <a:rPr lang="el-GR" b="1" i="1" dirty="0" err="1">
                <a:solidFill>
                  <a:srgbClr val="C00000"/>
                </a:solidFill>
              </a:rPr>
              <a:t>Ὕψους</a:t>
            </a:r>
            <a:r>
              <a:rPr lang="it-IT" b="1" dirty="0">
                <a:solidFill>
                  <a:srgbClr val="C00000"/>
                </a:solidFill>
              </a:rPr>
              <a:t>)</a:t>
            </a:r>
            <a:br>
              <a:rPr lang="el-GR" b="1" dirty="0">
                <a:solidFill>
                  <a:srgbClr val="C00000"/>
                </a:solidFill>
              </a:rPr>
            </a:br>
            <a:endParaRPr lang="it-IT" b="1" dirty="0">
              <a:solidFill>
                <a:srgbClr val="C00000"/>
              </a:solidFill>
            </a:endParaRPr>
          </a:p>
        </p:txBody>
      </p:sp>
      <p:sp>
        <p:nvSpPr>
          <p:cNvPr id="3" name="Segnaposto contenuto 2">
            <a:extLst>
              <a:ext uri="{FF2B5EF4-FFF2-40B4-BE49-F238E27FC236}">
                <a16:creationId xmlns:a16="http://schemas.microsoft.com/office/drawing/2014/main" id="{53BD2C3A-7EC4-3844-9D89-850A8ACF8FD4}"/>
              </a:ext>
            </a:extLst>
          </p:cNvPr>
          <p:cNvSpPr>
            <a:spLocks noGrp="1"/>
          </p:cNvSpPr>
          <p:nvPr>
            <p:ph idx="1"/>
          </p:nvPr>
        </p:nvSpPr>
        <p:spPr>
          <a:xfrm>
            <a:off x="420129" y="1099751"/>
            <a:ext cx="11318789" cy="5758249"/>
          </a:xfrm>
        </p:spPr>
        <p:txBody>
          <a:bodyPr>
            <a:normAutofit fontScale="92500" lnSpcReduction="10000"/>
          </a:bodyPr>
          <a:lstStyle/>
          <a:p>
            <a:pPr marL="0" indent="0">
              <a:buNone/>
            </a:pPr>
            <a:r>
              <a:rPr lang="it-IT" dirty="0"/>
              <a:t>«Il sublime è la più alta vetta dello stile e […] i più grandi poeti e prosatori solo da qui hanno tratto il primato e si sono meritati una gloria eterna»; «porta gli ascoltatori all’</a:t>
            </a:r>
            <a:r>
              <a:rPr lang="it-IT" b="1" dirty="0"/>
              <a:t>esaltazione</a:t>
            </a:r>
            <a:r>
              <a:rPr lang="it-IT" dirty="0"/>
              <a:t>» ed è </a:t>
            </a:r>
            <a:r>
              <a:rPr lang="it-IT" b="1" dirty="0"/>
              <a:t>l’eco di una grande anima</a:t>
            </a:r>
          </a:p>
          <a:p>
            <a:pPr marL="0" indent="0">
              <a:buNone/>
            </a:pPr>
            <a:r>
              <a:rPr lang="it-IT" dirty="0"/>
              <a:t> Cinque fonti del sublime: </a:t>
            </a:r>
          </a:p>
          <a:p>
            <a:pPr marL="0" indent="0">
              <a:buNone/>
            </a:pPr>
            <a:r>
              <a:rPr lang="it-IT" dirty="0"/>
              <a:t>(1 e 2 congenite; 3, 4, 5 si acquisiscono attraverso l’arte</a:t>
            </a:r>
            <a:r>
              <a:rPr lang="it-IT" dirty="0">
                <a:sym typeface="Wingdings" pitchFamily="2" charset="2"/>
              </a:rPr>
              <a:t>)</a:t>
            </a:r>
            <a:br>
              <a:rPr lang="it-IT" dirty="0"/>
            </a:br>
            <a:r>
              <a:rPr lang="it-IT" dirty="0"/>
              <a:t>1. «La prima e la più potente è lo slancio esuberante dei </a:t>
            </a:r>
            <a:r>
              <a:rPr lang="it-IT" b="1" dirty="0"/>
              <a:t>pensieri</a:t>
            </a:r>
            <a:r>
              <a:rPr lang="it-IT" dirty="0"/>
              <a:t>»; «Il vero oratore non può nutrire pensieri bassi e ignobili. Infatti non è possibile che coloro i quali, per tutta la vita, si prendono cura e pensiero di piccolezze e servilismi esprimano cose meravigliose o degne di passare ai posteri» (9) [grandezza della concezione]</a:t>
            </a:r>
          </a:p>
          <a:p>
            <a:pPr marL="0" indent="0">
              <a:buNone/>
            </a:pPr>
            <a:r>
              <a:rPr lang="it-IT" dirty="0"/>
              <a:t>2. «La seconda è il </a:t>
            </a:r>
            <a:r>
              <a:rPr lang="it-IT" b="1" dirty="0"/>
              <a:t>pathos</a:t>
            </a:r>
            <a:r>
              <a:rPr lang="it-IT" dirty="0"/>
              <a:t> trascinante e ispirato» [grandezza della passione]</a:t>
            </a:r>
          </a:p>
          <a:p>
            <a:pPr marL="0" indent="0">
              <a:buNone/>
            </a:pPr>
            <a:r>
              <a:rPr lang="it-IT" dirty="0"/>
              <a:t>3. «La modalità </a:t>
            </a:r>
            <a:r>
              <a:rPr lang="it-IT" b="1" dirty="0"/>
              <a:t>formale</a:t>
            </a:r>
            <a:r>
              <a:rPr lang="it-IT" dirty="0"/>
              <a:t> delle figure [interrogazione, asindeto, polisindeto, anafora ecc.; tecnica retorica]»</a:t>
            </a:r>
          </a:p>
          <a:p>
            <a:pPr marL="0" indent="0">
              <a:buNone/>
            </a:pPr>
            <a:r>
              <a:rPr lang="it-IT" dirty="0"/>
              <a:t>4. «L’ingegno espressivo (che consta di due parti: la selezione lessicale e l’elaborazione </a:t>
            </a:r>
            <a:r>
              <a:rPr lang="it-IT" dirty="0" err="1"/>
              <a:t>tropica</a:t>
            </a:r>
            <a:r>
              <a:rPr lang="it-IT" dirty="0"/>
              <a:t> dello stile)»</a:t>
            </a:r>
          </a:p>
          <a:p>
            <a:pPr marL="0" indent="0">
              <a:buNone/>
            </a:pPr>
            <a:r>
              <a:rPr lang="it-IT" dirty="0"/>
              <a:t>5. «il decoro e lo scarto della composizione»</a:t>
            </a:r>
          </a:p>
          <a:p>
            <a:pPr marL="0" indent="0">
              <a:buNone/>
            </a:pPr>
            <a:endParaRPr lang="it-IT" dirty="0"/>
          </a:p>
        </p:txBody>
      </p:sp>
    </p:spTree>
    <p:extLst>
      <p:ext uri="{BB962C8B-B14F-4D97-AF65-F5344CB8AC3E}">
        <p14:creationId xmlns:p14="http://schemas.microsoft.com/office/powerpoint/2010/main" val="1715470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7E6F86-20C3-8D46-9A10-0697DBCE8CE5}"/>
              </a:ext>
            </a:extLst>
          </p:cNvPr>
          <p:cNvSpPr>
            <a:spLocks noGrp="1"/>
          </p:cNvSpPr>
          <p:nvPr>
            <p:ph type="title"/>
          </p:nvPr>
        </p:nvSpPr>
        <p:spPr>
          <a:xfrm>
            <a:off x="544286" y="283029"/>
            <a:ext cx="10809514" cy="1407659"/>
          </a:xfrm>
        </p:spPr>
        <p:txBody>
          <a:bodyPr/>
          <a:lstStyle/>
          <a:p>
            <a:r>
              <a:rPr lang="it-IT" b="1" dirty="0">
                <a:solidFill>
                  <a:srgbClr val="C00000"/>
                </a:solidFill>
              </a:rPr>
              <a:t>Saffo, </a:t>
            </a:r>
            <a:r>
              <a:rPr lang="it-IT" b="1" dirty="0" err="1">
                <a:solidFill>
                  <a:srgbClr val="C00000"/>
                </a:solidFill>
              </a:rPr>
              <a:t>fr</a:t>
            </a:r>
            <a:r>
              <a:rPr lang="it-IT" b="1" dirty="0">
                <a:solidFill>
                  <a:srgbClr val="C00000"/>
                </a:solidFill>
              </a:rPr>
              <a:t>. 31</a:t>
            </a:r>
          </a:p>
        </p:txBody>
      </p:sp>
      <p:pic>
        <p:nvPicPr>
          <p:cNvPr id="4" name="Segnaposto contenuto 3">
            <a:extLst>
              <a:ext uri="{FF2B5EF4-FFF2-40B4-BE49-F238E27FC236}">
                <a16:creationId xmlns:a16="http://schemas.microsoft.com/office/drawing/2014/main" id="{9B0BBC4A-CDBB-F344-9268-02F4F9C3DCC1}"/>
              </a:ext>
            </a:extLst>
          </p:cNvPr>
          <p:cNvPicPr>
            <a:picLocks noGrp="1" noChangeAspect="1"/>
          </p:cNvPicPr>
          <p:nvPr>
            <p:ph idx="1"/>
          </p:nvPr>
        </p:nvPicPr>
        <p:blipFill>
          <a:blip r:embed="rId2"/>
          <a:stretch>
            <a:fillRect/>
          </a:stretch>
        </p:blipFill>
        <p:spPr>
          <a:xfrm>
            <a:off x="6957153" y="55369"/>
            <a:ext cx="4780146" cy="6802631"/>
          </a:xfrm>
          <a:prstGeom prst="rect">
            <a:avLst/>
          </a:prstGeom>
        </p:spPr>
      </p:pic>
      <p:sp>
        <p:nvSpPr>
          <p:cNvPr id="5" name="Rettangolo 4">
            <a:extLst>
              <a:ext uri="{FF2B5EF4-FFF2-40B4-BE49-F238E27FC236}">
                <a16:creationId xmlns:a16="http://schemas.microsoft.com/office/drawing/2014/main" id="{A5F5F3E9-357E-3045-AA3A-054B326B712A}"/>
              </a:ext>
            </a:extLst>
          </p:cNvPr>
          <p:cNvSpPr/>
          <p:nvPr/>
        </p:nvSpPr>
        <p:spPr>
          <a:xfrm>
            <a:off x="1294151" y="1918348"/>
            <a:ext cx="6096000" cy="4401205"/>
          </a:xfrm>
          <a:prstGeom prst="rect">
            <a:avLst/>
          </a:prstGeom>
        </p:spPr>
        <p:txBody>
          <a:bodyPr>
            <a:spAutoFit/>
          </a:bodyPr>
          <a:lstStyle/>
          <a:p>
            <a:pPr algn="just"/>
            <a:r>
              <a:rPr lang="it-IT" sz="2000" dirty="0"/>
              <a:t>A me pare uguale agli </a:t>
            </a:r>
            <a:r>
              <a:rPr lang="it-IT" sz="2000" dirty="0" err="1"/>
              <a:t>dèi</a:t>
            </a:r>
            <a:r>
              <a:rPr lang="it-IT" sz="2000" dirty="0"/>
              <a:t> </a:t>
            </a:r>
          </a:p>
          <a:p>
            <a:pPr algn="just"/>
            <a:r>
              <a:rPr lang="it-IT" sz="2000" dirty="0"/>
              <a:t>      chi a te vicino così dolce </a:t>
            </a:r>
          </a:p>
          <a:p>
            <a:pPr algn="just"/>
            <a:r>
              <a:rPr lang="it-IT" sz="2000" dirty="0"/>
              <a:t>      suono ascolta mentre tu parli </a:t>
            </a:r>
          </a:p>
          <a:p>
            <a:pPr algn="just"/>
            <a:r>
              <a:rPr lang="it-IT" sz="2000" dirty="0"/>
              <a:t>      e ridi amorosamente. Subito a me </a:t>
            </a:r>
          </a:p>
          <a:p>
            <a:pPr algn="just"/>
            <a:r>
              <a:rPr lang="it-IT" sz="2000" dirty="0"/>
              <a:t>5    il cuore si agita nel petto </a:t>
            </a:r>
          </a:p>
          <a:p>
            <a:pPr algn="just"/>
            <a:r>
              <a:rPr lang="it-IT" sz="2000" dirty="0"/>
              <a:t>      solo che appena ti veda, e la voce </a:t>
            </a:r>
          </a:p>
          <a:p>
            <a:pPr algn="just"/>
            <a:r>
              <a:rPr lang="it-IT" sz="2000" dirty="0"/>
              <a:t>      si perde nella lingua inerte. </a:t>
            </a:r>
          </a:p>
          <a:p>
            <a:pPr algn="just"/>
            <a:r>
              <a:rPr lang="it-IT" sz="2000" dirty="0"/>
              <a:t>      Un fuoco sottile affiora rapido alla pelle, </a:t>
            </a:r>
          </a:p>
          <a:p>
            <a:pPr algn="just"/>
            <a:r>
              <a:rPr lang="it-IT" sz="2000" dirty="0"/>
              <a:t>      e ho buio negli occhi e il rombo </a:t>
            </a:r>
          </a:p>
          <a:p>
            <a:pPr algn="just"/>
            <a:r>
              <a:rPr lang="it-IT" sz="2000" dirty="0"/>
              <a:t>10  del sangue nelle orecchie. </a:t>
            </a:r>
          </a:p>
          <a:p>
            <a:pPr algn="just"/>
            <a:r>
              <a:rPr lang="it-IT" sz="2000" dirty="0"/>
              <a:t>      E tutta in sudore e tremante </a:t>
            </a:r>
          </a:p>
          <a:p>
            <a:pPr algn="just"/>
            <a:r>
              <a:rPr lang="it-IT" sz="2000" dirty="0"/>
              <a:t>      come erba patita scoloro: </a:t>
            </a:r>
          </a:p>
          <a:p>
            <a:pPr algn="just"/>
            <a:r>
              <a:rPr lang="it-IT" sz="2000" dirty="0"/>
              <a:t>      e morte non pare lontana </a:t>
            </a:r>
          </a:p>
          <a:p>
            <a:pPr algn="just"/>
            <a:r>
              <a:rPr lang="it-IT" sz="2000" dirty="0"/>
              <a:t>      a me rapita di mente. </a:t>
            </a:r>
            <a:endParaRPr lang="it-IT" sz="2000" b="0" i="0" u="none" strike="noStrike" dirty="0">
              <a:effectLst/>
            </a:endParaRPr>
          </a:p>
        </p:txBody>
      </p:sp>
    </p:spTree>
    <p:extLst>
      <p:ext uri="{BB962C8B-B14F-4D97-AF65-F5344CB8AC3E}">
        <p14:creationId xmlns:p14="http://schemas.microsoft.com/office/powerpoint/2010/main" val="4012197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D18CA2-88A1-3A48-B566-84592B07DD3C}"/>
              </a:ext>
            </a:extLst>
          </p:cNvPr>
          <p:cNvSpPr>
            <a:spLocks noGrp="1"/>
          </p:cNvSpPr>
          <p:nvPr>
            <p:ph type="title"/>
          </p:nvPr>
        </p:nvSpPr>
        <p:spPr>
          <a:xfrm>
            <a:off x="478970" y="0"/>
            <a:ext cx="11168743" cy="1325563"/>
          </a:xfrm>
        </p:spPr>
        <p:txBody>
          <a:bodyPr/>
          <a:lstStyle/>
          <a:p>
            <a:r>
              <a:rPr lang="it-IT" b="1" dirty="0">
                <a:solidFill>
                  <a:srgbClr val="C00000"/>
                </a:solidFill>
              </a:rPr>
              <a:t>Il sublime dopo Longino</a:t>
            </a:r>
          </a:p>
        </p:txBody>
      </p:sp>
      <p:sp>
        <p:nvSpPr>
          <p:cNvPr id="3" name="Segnaposto contenuto 2">
            <a:extLst>
              <a:ext uri="{FF2B5EF4-FFF2-40B4-BE49-F238E27FC236}">
                <a16:creationId xmlns:a16="http://schemas.microsoft.com/office/drawing/2014/main" id="{0855F899-57D5-AB4E-BF29-98E2240AA2D7}"/>
              </a:ext>
            </a:extLst>
          </p:cNvPr>
          <p:cNvSpPr>
            <a:spLocks noGrp="1"/>
          </p:cNvSpPr>
          <p:nvPr>
            <p:ph idx="1"/>
          </p:nvPr>
        </p:nvSpPr>
        <p:spPr>
          <a:xfrm>
            <a:off x="478971" y="1223319"/>
            <a:ext cx="11168744" cy="5329881"/>
          </a:xfrm>
        </p:spPr>
        <p:txBody>
          <a:bodyPr>
            <a:normAutofit fontScale="92500" lnSpcReduction="10000"/>
          </a:bodyPr>
          <a:lstStyle/>
          <a:p>
            <a:pPr marL="0" indent="0">
              <a:buNone/>
            </a:pPr>
            <a:r>
              <a:rPr lang="it-IT" dirty="0"/>
              <a:t>Tradotto per la prima volta in latino nel Cinquecento dall’umanista Francesco </a:t>
            </a:r>
            <a:r>
              <a:rPr lang="it-IT" dirty="0" err="1"/>
              <a:t>Robortello</a:t>
            </a:r>
            <a:r>
              <a:rPr lang="it-IT" dirty="0"/>
              <a:t> (1516-1567)</a:t>
            </a:r>
          </a:p>
          <a:p>
            <a:pPr marL="0" indent="0">
              <a:buNone/>
            </a:pPr>
            <a:r>
              <a:rPr lang="it-IT" dirty="0"/>
              <a:t>Riportato in auge, a livello internazionale, da </a:t>
            </a:r>
            <a:r>
              <a:rPr lang="it-IT" dirty="0" err="1"/>
              <a:t>Boileau</a:t>
            </a:r>
            <a:r>
              <a:rPr lang="it-IT" dirty="0"/>
              <a:t> che lo traduce in francese nel 1674</a:t>
            </a:r>
          </a:p>
          <a:p>
            <a:pPr marL="0" indent="0">
              <a:buNone/>
            </a:pPr>
            <a:r>
              <a:rPr lang="it-IT" dirty="0"/>
              <a:t>Stile sublime / (effetto) sublime:</a:t>
            </a:r>
          </a:p>
          <a:p>
            <a:pPr marL="0" indent="0">
              <a:buNone/>
            </a:pPr>
            <a:r>
              <a:rPr lang="it-IT" dirty="0"/>
              <a:t>Lo </a:t>
            </a:r>
            <a:r>
              <a:rPr lang="it-IT" b="1" dirty="0"/>
              <a:t>stile sublime </a:t>
            </a:r>
            <a:r>
              <a:rPr lang="it-IT" dirty="0"/>
              <a:t>è uno degli stili definiti dalla retorica antica, contraddistinto da linguaggio ornato, argomento eroico, finalizzato alla commozione del lettore/ascoltatore</a:t>
            </a:r>
          </a:p>
          <a:p>
            <a:pPr marL="0" indent="0">
              <a:buNone/>
            </a:pPr>
            <a:r>
              <a:rPr lang="it-IT" dirty="0"/>
              <a:t>Il sublime (o </a:t>
            </a:r>
            <a:r>
              <a:rPr lang="it-IT" b="1" dirty="0"/>
              <a:t>effetto sublime</a:t>
            </a:r>
            <a:r>
              <a:rPr lang="it-IT" dirty="0"/>
              <a:t>) è elevazione dell’animo; è il «terribile» e «possente» che irrompe nel discorso e che può dipendere anche da una sola parola, una sola figura, uno solo pensiero </a:t>
            </a:r>
          </a:p>
          <a:p>
            <a:pPr marL="0" indent="0">
              <a:buNone/>
            </a:pPr>
            <a:r>
              <a:rPr lang="it-IT" dirty="0"/>
              <a:t>Non esclusivamente un fatto stilistico ma anche, e innanzitutto, un fatto psicologico</a:t>
            </a:r>
          </a:p>
          <a:p>
            <a:pPr marL="0" indent="0">
              <a:buNone/>
            </a:pPr>
            <a:r>
              <a:rPr lang="it-IT" dirty="0" err="1"/>
              <a:t>Boileau</a:t>
            </a:r>
            <a:r>
              <a:rPr lang="it-IT" dirty="0"/>
              <a:t> </a:t>
            </a:r>
            <a:r>
              <a:rPr lang="it-IT" b="1" dirty="0"/>
              <a:t>sposta l’accento dal produttore del sublime al suo fruitore</a:t>
            </a:r>
          </a:p>
          <a:p>
            <a:endParaRPr lang="it-IT" dirty="0"/>
          </a:p>
          <a:p>
            <a:endParaRPr lang="it-IT" dirty="0"/>
          </a:p>
        </p:txBody>
      </p:sp>
    </p:spTree>
    <p:extLst>
      <p:ext uri="{BB962C8B-B14F-4D97-AF65-F5344CB8AC3E}">
        <p14:creationId xmlns:p14="http://schemas.microsoft.com/office/powerpoint/2010/main" val="965507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36542E-6EDB-CB4D-B986-30A246FDE630}"/>
              </a:ext>
            </a:extLst>
          </p:cNvPr>
          <p:cNvSpPr>
            <a:spLocks noGrp="1"/>
          </p:cNvSpPr>
          <p:nvPr>
            <p:ph type="title"/>
          </p:nvPr>
        </p:nvSpPr>
        <p:spPr>
          <a:xfrm>
            <a:off x="569259" y="0"/>
            <a:ext cx="10515600" cy="1325563"/>
          </a:xfrm>
        </p:spPr>
        <p:txBody>
          <a:bodyPr>
            <a:normAutofit/>
          </a:bodyPr>
          <a:lstStyle/>
          <a:p>
            <a:r>
              <a:rPr lang="it-IT" sz="3500" b="1" i="1" dirty="0">
                <a:solidFill>
                  <a:srgbClr val="C00000"/>
                </a:solidFill>
              </a:rPr>
              <a:t>Edmund Burke </a:t>
            </a:r>
            <a:r>
              <a:rPr lang="it-IT" sz="3500" b="1" dirty="0">
                <a:solidFill>
                  <a:srgbClr val="C00000"/>
                </a:solidFill>
              </a:rPr>
              <a:t>(1729-1797)</a:t>
            </a:r>
            <a:r>
              <a:rPr lang="it-IT" sz="3500" b="1" i="1" dirty="0">
                <a:solidFill>
                  <a:srgbClr val="C00000"/>
                </a:solidFill>
              </a:rPr>
              <a:t> e il sublime</a:t>
            </a:r>
          </a:p>
        </p:txBody>
      </p:sp>
      <p:sp>
        <p:nvSpPr>
          <p:cNvPr id="3" name="Segnaposto contenuto 2">
            <a:extLst>
              <a:ext uri="{FF2B5EF4-FFF2-40B4-BE49-F238E27FC236}">
                <a16:creationId xmlns:a16="http://schemas.microsoft.com/office/drawing/2014/main" id="{424556E5-77E7-F141-AEFF-83EBB7CA5E53}"/>
              </a:ext>
            </a:extLst>
          </p:cNvPr>
          <p:cNvSpPr>
            <a:spLocks noGrp="1"/>
          </p:cNvSpPr>
          <p:nvPr>
            <p:ph idx="1"/>
          </p:nvPr>
        </p:nvSpPr>
        <p:spPr>
          <a:xfrm>
            <a:off x="569259" y="1057835"/>
            <a:ext cx="7014882" cy="5800165"/>
          </a:xfrm>
        </p:spPr>
        <p:txBody>
          <a:bodyPr>
            <a:normAutofit lnSpcReduction="10000"/>
          </a:bodyPr>
          <a:lstStyle/>
          <a:p>
            <a:pPr marL="0" indent="0">
              <a:buNone/>
            </a:pPr>
            <a:r>
              <a:rPr lang="it-IT" dirty="0"/>
              <a:t>«Tutto ciò che può destare idee di </a:t>
            </a:r>
            <a:r>
              <a:rPr lang="it-IT" b="1" dirty="0"/>
              <a:t>dolore</a:t>
            </a:r>
            <a:r>
              <a:rPr lang="it-IT" dirty="0"/>
              <a:t> e di </a:t>
            </a:r>
            <a:r>
              <a:rPr lang="it-IT" b="1" dirty="0"/>
              <a:t>pericolo</a:t>
            </a:r>
            <a:r>
              <a:rPr lang="it-IT" dirty="0"/>
              <a:t>, ossia tutto ciò che è in certo senso terribile, o che riguarda oggetti terribili, o che agisce in modo analogo al terrore, </a:t>
            </a:r>
            <a:r>
              <a:rPr lang="it-IT" b="1" dirty="0"/>
              <a:t>è una fonte di sublime</a:t>
            </a:r>
            <a:r>
              <a:rPr lang="it-IT" dirty="0"/>
              <a:t>; ossia è ciò che produce la </a:t>
            </a:r>
            <a:r>
              <a:rPr lang="it-IT" b="1" dirty="0"/>
              <a:t>più forte emozione </a:t>
            </a:r>
            <a:r>
              <a:rPr lang="it-IT" dirty="0"/>
              <a:t>che l’animo sia capace di sentire </a:t>
            </a:r>
          </a:p>
          <a:p>
            <a:pPr marL="0" indent="0">
              <a:buNone/>
            </a:pPr>
            <a:r>
              <a:rPr lang="it-IT" dirty="0"/>
              <a:t>[…] Quando il pericolo o il dolore incalzano troppo da vicino, non sono in  grado di offrire alcun diletto e sono soltanto </a:t>
            </a:r>
            <a:r>
              <a:rPr lang="it-IT" b="1" dirty="0"/>
              <a:t>terribili</a:t>
            </a:r>
            <a:r>
              <a:rPr lang="it-IT" dirty="0"/>
              <a:t>; </a:t>
            </a:r>
            <a:r>
              <a:rPr lang="it-IT" b="1" dirty="0"/>
              <a:t>ma considerati a una certa distanza</a:t>
            </a:r>
            <a:r>
              <a:rPr lang="it-IT" dirty="0"/>
              <a:t>, e con alcune modificazioni, possono essere e sono dilettevoli, come riscontriamo ogni giorno» (I, VII)</a:t>
            </a:r>
          </a:p>
          <a:p>
            <a:pPr marL="0" indent="0">
              <a:buNone/>
            </a:pPr>
            <a:r>
              <a:rPr lang="it-IT" dirty="0"/>
              <a:t>«Dilettoso orrore», «una specie di tranquillità tinta di terrore»</a:t>
            </a:r>
          </a:p>
          <a:p>
            <a:endParaRPr lang="it-IT" dirty="0"/>
          </a:p>
        </p:txBody>
      </p:sp>
      <p:pic>
        <p:nvPicPr>
          <p:cNvPr id="4" name="Immagine 3">
            <a:extLst>
              <a:ext uri="{FF2B5EF4-FFF2-40B4-BE49-F238E27FC236}">
                <a16:creationId xmlns:a16="http://schemas.microsoft.com/office/drawing/2014/main" id="{B8A9D19C-E8E6-0F42-A704-5A36F1977E92}"/>
              </a:ext>
            </a:extLst>
          </p:cNvPr>
          <p:cNvPicPr>
            <a:picLocks noChangeAspect="1"/>
          </p:cNvPicPr>
          <p:nvPr/>
        </p:nvPicPr>
        <p:blipFill>
          <a:blip r:embed="rId2"/>
          <a:stretch>
            <a:fillRect/>
          </a:stretch>
        </p:blipFill>
        <p:spPr>
          <a:xfrm>
            <a:off x="8176197" y="508565"/>
            <a:ext cx="3330687" cy="3965104"/>
          </a:xfrm>
          <a:prstGeom prst="rect">
            <a:avLst/>
          </a:prstGeom>
        </p:spPr>
      </p:pic>
      <p:sp>
        <p:nvSpPr>
          <p:cNvPr id="5" name="CasellaDiTesto 4">
            <a:extLst>
              <a:ext uri="{FF2B5EF4-FFF2-40B4-BE49-F238E27FC236}">
                <a16:creationId xmlns:a16="http://schemas.microsoft.com/office/drawing/2014/main" id="{D4D1708F-F41C-3D43-9C0B-393123E660D8}"/>
              </a:ext>
            </a:extLst>
          </p:cNvPr>
          <p:cNvSpPr txBox="1"/>
          <p:nvPr/>
        </p:nvSpPr>
        <p:spPr>
          <a:xfrm>
            <a:off x="8122024" y="4930588"/>
            <a:ext cx="3384860" cy="1200329"/>
          </a:xfrm>
          <a:prstGeom prst="rect">
            <a:avLst/>
          </a:prstGeom>
          <a:noFill/>
        </p:spPr>
        <p:txBody>
          <a:bodyPr wrap="square" rtlCol="0">
            <a:spAutoFit/>
          </a:bodyPr>
          <a:lstStyle/>
          <a:p>
            <a:r>
              <a:rPr lang="it-IT" b="1" i="1" dirty="0"/>
              <a:t>A </a:t>
            </a:r>
            <a:r>
              <a:rPr lang="it-IT" b="1" i="1" dirty="0" err="1"/>
              <a:t>Philosophical</a:t>
            </a:r>
            <a:r>
              <a:rPr lang="it-IT" b="1" i="1" dirty="0"/>
              <a:t> </a:t>
            </a:r>
            <a:r>
              <a:rPr lang="it-IT" b="1" i="1" dirty="0" err="1"/>
              <a:t>Enquiry</a:t>
            </a:r>
            <a:r>
              <a:rPr lang="it-IT" b="1" i="1" dirty="0"/>
              <a:t> </a:t>
            </a:r>
            <a:r>
              <a:rPr lang="it-IT" b="1" i="1" dirty="0" err="1"/>
              <a:t>into</a:t>
            </a:r>
            <a:r>
              <a:rPr lang="it-IT" b="1" i="1" dirty="0"/>
              <a:t> the </a:t>
            </a:r>
            <a:r>
              <a:rPr lang="it-IT" b="1" i="1" dirty="0" err="1"/>
              <a:t>Origin</a:t>
            </a:r>
            <a:r>
              <a:rPr lang="it-IT" b="1" i="1" dirty="0"/>
              <a:t> of </a:t>
            </a:r>
            <a:r>
              <a:rPr lang="it-IT" b="1" i="1" dirty="0" err="1"/>
              <a:t>Our</a:t>
            </a:r>
            <a:r>
              <a:rPr lang="it-IT" b="1" i="1" dirty="0"/>
              <a:t> </a:t>
            </a:r>
            <a:r>
              <a:rPr lang="it-IT" b="1" i="1" dirty="0" err="1"/>
              <a:t>Ideas</a:t>
            </a:r>
            <a:r>
              <a:rPr lang="it-IT" b="1" i="1" dirty="0"/>
              <a:t> of the Sublime and Beautiful </a:t>
            </a:r>
            <a:r>
              <a:rPr lang="it-IT" b="1" dirty="0"/>
              <a:t>(1757, 1759)</a:t>
            </a:r>
          </a:p>
        </p:txBody>
      </p:sp>
    </p:spTree>
    <p:extLst>
      <p:ext uri="{BB962C8B-B14F-4D97-AF65-F5344CB8AC3E}">
        <p14:creationId xmlns:p14="http://schemas.microsoft.com/office/powerpoint/2010/main" val="2534767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BFBE46-81C1-4244-8459-FEC4EDC8AFC4}"/>
              </a:ext>
            </a:extLst>
          </p:cNvPr>
          <p:cNvSpPr>
            <a:spLocks noGrp="1"/>
          </p:cNvSpPr>
          <p:nvPr>
            <p:ph type="title"/>
          </p:nvPr>
        </p:nvSpPr>
        <p:spPr/>
        <p:txBody>
          <a:bodyPr/>
          <a:lstStyle/>
          <a:p>
            <a:r>
              <a:rPr lang="it-IT" b="1" i="1" dirty="0" err="1">
                <a:solidFill>
                  <a:srgbClr val="C00000"/>
                </a:solidFill>
              </a:rPr>
              <a:t>Delight</a:t>
            </a:r>
            <a:r>
              <a:rPr lang="it-IT" b="1" i="1" dirty="0">
                <a:solidFill>
                  <a:srgbClr val="C00000"/>
                </a:solidFill>
              </a:rPr>
              <a:t> e </a:t>
            </a:r>
            <a:r>
              <a:rPr lang="it-IT" b="1" i="1" dirty="0" err="1">
                <a:solidFill>
                  <a:srgbClr val="C00000"/>
                </a:solidFill>
              </a:rPr>
              <a:t>pleasure</a:t>
            </a:r>
            <a:endParaRPr lang="it-IT" b="1" i="1" dirty="0">
              <a:solidFill>
                <a:srgbClr val="C00000"/>
              </a:solidFill>
            </a:endParaRPr>
          </a:p>
        </p:txBody>
      </p:sp>
      <p:sp>
        <p:nvSpPr>
          <p:cNvPr id="3" name="Segnaposto contenuto 2">
            <a:extLst>
              <a:ext uri="{FF2B5EF4-FFF2-40B4-BE49-F238E27FC236}">
                <a16:creationId xmlns:a16="http://schemas.microsoft.com/office/drawing/2014/main" id="{B44B5DBE-A4D1-284D-9E71-43F3197C6C99}"/>
              </a:ext>
            </a:extLst>
          </p:cNvPr>
          <p:cNvSpPr>
            <a:spLocks noGrp="1"/>
          </p:cNvSpPr>
          <p:nvPr>
            <p:ph idx="1"/>
          </p:nvPr>
        </p:nvSpPr>
        <p:spPr/>
        <p:txBody>
          <a:bodyPr>
            <a:normAutofit/>
          </a:bodyPr>
          <a:lstStyle/>
          <a:p>
            <a:pPr marL="0" indent="0">
              <a:buNone/>
            </a:pPr>
            <a:r>
              <a:rPr lang="it-IT" dirty="0"/>
              <a:t>Il terrore è una componente ineliminabile dell’idea di sublime, ma si tratta tuttavia di un terrore piacevole, che Burke </a:t>
            </a:r>
            <a:r>
              <a:rPr lang="it-IT" dirty="0" err="1"/>
              <a:t>deﬁnisce</a:t>
            </a:r>
            <a:r>
              <a:rPr lang="it-IT" dirty="0"/>
              <a:t> diletto (</a:t>
            </a:r>
            <a:r>
              <a:rPr lang="it-IT" b="1" i="1" dirty="0" err="1"/>
              <a:t>delight</a:t>
            </a:r>
            <a:r>
              <a:rPr lang="it-IT" dirty="0"/>
              <a:t>), per distinguerlo dalla sensazione di piacere (</a:t>
            </a:r>
            <a:r>
              <a:rPr lang="it-IT" b="1" i="1" dirty="0" err="1"/>
              <a:t>pleasure</a:t>
            </a:r>
            <a:r>
              <a:rPr lang="it-IT" dirty="0"/>
              <a:t>) che non ha alcuna relazione con il dolore. </a:t>
            </a:r>
          </a:p>
          <a:p>
            <a:pPr marL="0" indent="0">
              <a:buNone/>
            </a:pPr>
            <a:r>
              <a:rPr lang="it-IT" dirty="0"/>
              <a:t>Il diletto è il </a:t>
            </a:r>
            <a:r>
              <a:rPr lang="it-IT" b="1" dirty="0"/>
              <a:t>piacere negativo </a:t>
            </a:r>
            <a:r>
              <a:rPr lang="it-IT" dirty="0"/>
              <a:t>che nasce dalla scomparsa di un dolore o di un pericolo; è il </a:t>
            </a:r>
            <a:r>
              <a:rPr lang="it-IT" b="1" dirty="0"/>
              <a:t>piacere negativo </a:t>
            </a:r>
            <a:r>
              <a:rPr lang="it-IT" dirty="0"/>
              <a:t>che nasce quando ci si trova a una certa distanza dal pericolo che ci minaccia, in modo che il terrore sia controbilanciato dalla coscienza di trovarsi in una situazione che non mina concretamente la propria incolumità.</a:t>
            </a:r>
          </a:p>
          <a:p>
            <a:endParaRPr lang="it-IT" dirty="0"/>
          </a:p>
        </p:txBody>
      </p:sp>
    </p:spTree>
    <p:extLst>
      <p:ext uri="{BB962C8B-B14F-4D97-AF65-F5344CB8AC3E}">
        <p14:creationId xmlns:p14="http://schemas.microsoft.com/office/powerpoint/2010/main" val="1569842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72907B-A4BF-5B42-8FC8-9425E3C88707}"/>
              </a:ext>
            </a:extLst>
          </p:cNvPr>
          <p:cNvSpPr>
            <a:spLocks noGrp="1"/>
          </p:cNvSpPr>
          <p:nvPr>
            <p:ph type="title"/>
          </p:nvPr>
        </p:nvSpPr>
        <p:spPr/>
        <p:txBody>
          <a:bodyPr/>
          <a:lstStyle/>
          <a:p>
            <a:r>
              <a:rPr lang="it-IT" b="1" dirty="0">
                <a:solidFill>
                  <a:srgbClr val="C00000"/>
                </a:solidFill>
              </a:rPr>
              <a:t>Le qualità del sublime </a:t>
            </a:r>
          </a:p>
        </p:txBody>
      </p:sp>
      <p:sp>
        <p:nvSpPr>
          <p:cNvPr id="3" name="Segnaposto contenuto 2">
            <a:extLst>
              <a:ext uri="{FF2B5EF4-FFF2-40B4-BE49-F238E27FC236}">
                <a16:creationId xmlns:a16="http://schemas.microsoft.com/office/drawing/2014/main" id="{CC0D2586-F3E9-F648-AF86-61F96A37D920}"/>
              </a:ext>
            </a:extLst>
          </p:cNvPr>
          <p:cNvSpPr>
            <a:spLocks noGrp="1"/>
          </p:cNvSpPr>
          <p:nvPr>
            <p:ph idx="1"/>
          </p:nvPr>
        </p:nvSpPr>
        <p:spPr>
          <a:xfrm>
            <a:off x="838200" y="1825625"/>
            <a:ext cx="10515600" cy="4838222"/>
          </a:xfrm>
        </p:spPr>
        <p:txBody>
          <a:bodyPr>
            <a:normAutofit fontScale="92500" lnSpcReduction="20000"/>
          </a:bodyPr>
          <a:lstStyle/>
          <a:p>
            <a:r>
              <a:rPr lang="it-IT" dirty="0"/>
              <a:t>«Tutto ciò che è </a:t>
            </a:r>
            <a:r>
              <a:rPr lang="it-IT" b="1" dirty="0"/>
              <a:t>terribile</a:t>
            </a:r>
            <a:r>
              <a:rPr lang="it-IT" dirty="0"/>
              <a:t> alla vista è sublime» </a:t>
            </a:r>
          </a:p>
          <a:p>
            <a:r>
              <a:rPr lang="it-IT" b="1" dirty="0"/>
              <a:t>Potenza</a:t>
            </a:r>
          </a:p>
          <a:p>
            <a:r>
              <a:rPr lang="it-IT" b="1" dirty="0"/>
              <a:t>Privazione</a:t>
            </a:r>
            <a:r>
              <a:rPr lang="it-IT" dirty="0"/>
              <a:t>: il vuoto, l’oscurità, solitudine, il silenzio</a:t>
            </a:r>
          </a:p>
          <a:p>
            <a:r>
              <a:rPr lang="it-IT" b="1" dirty="0"/>
              <a:t>Grandezza</a:t>
            </a:r>
            <a:r>
              <a:rPr lang="it-IT" dirty="0"/>
              <a:t> nelle costruzioni/vastità</a:t>
            </a:r>
          </a:p>
          <a:p>
            <a:r>
              <a:rPr lang="it-IT" b="1" dirty="0"/>
              <a:t>Infinità</a:t>
            </a:r>
            <a:r>
              <a:rPr lang="it-IT" dirty="0"/>
              <a:t>, che «tende a riempire la mente di quella specie di piacevole orrore che è l’effetto più genuino e la prova più attendibile del sublime»</a:t>
            </a:r>
          </a:p>
          <a:p>
            <a:r>
              <a:rPr lang="it-IT" dirty="0"/>
              <a:t>Il </a:t>
            </a:r>
            <a:r>
              <a:rPr lang="it-IT" b="1" dirty="0"/>
              <a:t>non-finito</a:t>
            </a:r>
          </a:p>
          <a:p>
            <a:r>
              <a:rPr lang="it-IT" dirty="0"/>
              <a:t>La </a:t>
            </a:r>
            <a:r>
              <a:rPr lang="it-IT" b="1" dirty="0"/>
              <a:t>difficoltà</a:t>
            </a:r>
          </a:p>
          <a:p>
            <a:r>
              <a:rPr lang="it-IT" dirty="0"/>
              <a:t>La </a:t>
            </a:r>
            <a:r>
              <a:rPr lang="it-IT" b="1" dirty="0"/>
              <a:t>magnificenza</a:t>
            </a:r>
            <a:r>
              <a:rPr lang="it-IT" dirty="0"/>
              <a:t>: «una grande profusione di cose, splendide o pregevoli in se stesse, è magnifica. Il cielo stellato, sebbene cada frequentemente sotto il nostro sguardo, suscita sempre un’idea di grandiosità, che non può essere dovuta a qualcosa che si trovi nelle stelle considerate separatamente»</a:t>
            </a:r>
          </a:p>
        </p:txBody>
      </p:sp>
    </p:spTree>
    <p:extLst>
      <p:ext uri="{BB962C8B-B14F-4D97-AF65-F5344CB8AC3E}">
        <p14:creationId xmlns:p14="http://schemas.microsoft.com/office/powerpoint/2010/main" val="51467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2AEF489-E3B3-384D-8767-1BBAAB0EA575}"/>
              </a:ext>
            </a:extLst>
          </p:cNvPr>
          <p:cNvSpPr>
            <a:spLocks noGrp="1"/>
          </p:cNvSpPr>
          <p:nvPr>
            <p:ph idx="1"/>
          </p:nvPr>
        </p:nvSpPr>
        <p:spPr/>
        <p:txBody>
          <a:bodyPr>
            <a:normAutofit/>
          </a:bodyPr>
          <a:lstStyle/>
          <a:p>
            <a:pPr marL="0" indent="0">
              <a:buSzPct val="100000"/>
              <a:buNone/>
              <a:defRPr sz="2400"/>
            </a:pPr>
            <a:r>
              <a:rPr lang="it-IT" sz="2700" dirty="0">
                <a:cs typeface="Times New Roman" panose="02020603050405020304" pitchFamily="18" charset="0"/>
              </a:rPr>
              <a:t>Il giudizio (in generale): «la facoltà di pensare il </a:t>
            </a:r>
            <a:r>
              <a:rPr lang="it-IT" sz="2700" b="1" dirty="0">
                <a:cs typeface="Times New Roman" panose="02020603050405020304" pitchFamily="18" charset="0"/>
              </a:rPr>
              <a:t>particolare</a:t>
            </a:r>
            <a:r>
              <a:rPr lang="it-IT" sz="2700" dirty="0">
                <a:cs typeface="Times New Roman" panose="02020603050405020304" pitchFamily="18" charset="0"/>
              </a:rPr>
              <a:t> come contenuto sotto l’universale» (IV)</a:t>
            </a:r>
          </a:p>
          <a:p>
            <a:pPr marL="0" indent="0">
              <a:buSzPct val="100000"/>
              <a:buNone/>
              <a:defRPr sz="2400"/>
            </a:pPr>
            <a:r>
              <a:rPr lang="it-IT" sz="2700" dirty="0">
                <a:cs typeface="Times New Roman" panose="02020603050405020304" pitchFamily="18" charset="0"/>
              </a:rPr>
              <a:t>Il giudizio nella </a:t>
            </a:r>
            <a:r>
              <a:rPr lang="it-IT" sz="2700" i="1" dirty="0">
                <a:cs typeface="Times New Roman" panose="02020603050405020304" pitchFamily="18" charset="0"/>
              </a:rPr>
              <a:t>Critica della ragion pura</a:t>
            </a:r>
            <a:r>
              <a:rPr lang="it-IT" sz="2700" dirty="0">
                <a:cs typeface="Times New Roman" panose="02020603050405020304" pitchFamily="18" charset="0"/>
              </a:rPr>
              <a:t>: «facoltà di sussumere sotto regole, cioè di distinguere se </a:t>
            </a:r>
            <a:r>
              <a:rPr lang="it-IT" sz="2700" b="1" dirty="0">
                <a:cs typeface="Times New Roman" panose="02020603050405020304" pitchFamily="18" charset="0"/>
              </a:rPr>
              <a:t>qualcosa</a:t>
            </a:r>
            <a:r>
              <a:rPr lang="it-IT" sz="2700" dirty="0">
                <a:cs typeface="Times New Roman" panose="02020603050405020304" pitchFamily="18" charset="0"/>
              </a:rPr>
              <a:t> stia o no sotto una regola data (</a:t>
            </a:r>
            <a:r>
              <a:rPr lang="it-IT" sz="2700" i="1" dirty="0">
                <a:cs typeface="Times New Roman" panose="02020603050405020304" pitchFamily="18" charset="0"/>
              </a:rPr>
              <a:t>casus </a:t>
            </a:r>
            <a:r>
              <a:rPr lang="it-IT" sz="2700" i="1" dirty="0" err="1">
                <a:cs typeface="Times New Roman" panose="02020603050405020304" pitchFamily="18" charset="0"/>
              </a:rPr>
              <a:t>datae</a:t>
            </a:r>
            <a:r>
              <a:rPr lang="it-IT" sz="2700" i="1" dirty="0">
                <a:cs typeface="Times New Roman" panose="02020603050405020304" pitchFamily="18" charset="0"/>
              </a:rPr>
              <a:t> </a:t>
            </a:r>
            <a:r>
              <a:rPr lang="it-IT" sz="2700" i="1" dirty="0" err="1">
                <a:cs typeface="Times New Roman" panose="02020603050405020304" pitchFamily="18" charset="0"/>
              </a:rPr>
              <a:t>legis</a:t>
            </a:r>
            <a:r>
              <a:rPr lang="it-IT" sz="2700" dirty="0">
                <a:cs typeface="Times New Roman" panose="02020603050405020304" pitchFamily="18" charset="0"/>
              </a:rPr>
              <a:t>)»</a:t>
            </a:r>
          </a:p>
          <a:p>
            <a:pPr marL="0" indent="0">
              <a:buSzPct val="100000"/>
              <a:buNone/>
              <a:defRPr sz="2400"/>
            </a:pPr>
            <a:r>
              <a:rPr lang="it-IT" sz="2700" dirty="0">
                <a:cs typeface="Times New Roman" panose="02020603050405020304" pitchFamily="18" charset="0"/>
              </a:rPr>
              <a:t>La definizione di giudizio nell’</a:t>
            </a:r>
            <a:r>
              <a:rPr lang="it-IT" sz="2700" i="1" dirty="0">
                <a:cs typeface="Times New Roman" panose="02020603050405020304" pitchFamily="18" charset="0"/>
              </a:rPr>
              <a:t>Antropologia pragmatica (</a:t>
            </a:r>
            <a:r>
              <a:rPr lang="it-IT" sz="2700" dirty="0">
                <a:cs typeface="Times New Roman" panose="02020603050405020304" pitchFamily="18" charset="0"/>
              </a:rPr>
              <a:t>par. 46): il giudizio è «un talento </a:t>
            </a:r>
            <a:r>
              <a:rPr lang="it-IT" sz="2700" b="1" dirty="0">
                <a:cs typeface="Times New Roman" panose="02020603050405020304" pitchFamily="18" charset="0"/>
              </a:rPr>
              <a:t>particolare</a:t>
            </a:r>
            <a:r>
              <a:rPr lang="it-IT" sz="2700" dirty="0">
                <a:cs typeface="Times New Roman" panose="02020603050405020304" pitchFamily="18" charset="0"/>
              </a:rPr>
              <a:t>, che non si può insegnare ma soltanto esercitare […] l’elemento specifico del così detto ingegno naturale (</a:t>
            </a:r>
            <a:r>
              <a:rPr lang="it-IT" sz="2700" b="1" i="1" dirty="0" err="1">
                <a:cs typeface="Times New Roman" panose="02020603050405020304" pitchFamily="18" charset="0"/>
              </a:rPr>
              <a:t>Mutterwitz</a:t>
            </a:r>
            <a:r>
              <a:rPr lang="it-IT" sz="2700" dirty="0">
                <a:cs typeface="Times New Roman" panose="02020603050405020304" pitchFamily="18" charset="0"/>
              </a:rPr>
              <a:t>), al cui difetto nessuna scuola può supplire» </a:t>
            </a:r>
          </a:p>
        </p:txBody>
      </p:sp>
      <p:sp>
        <p:nvSpPr>
          <p:cNvPr id="4" name="Titolo 1">
            <a:extLst>
              <a:ext uri="{FF2B5EF4-FFF2-40B4-BE49-F238E27FC236}">
                <a16:creationId xmlns:a16="http://schemas.microsoft.com/office/drawing/2014/main" id="{685D8FA0-DE57-7444-A71B-4026995AEF50}"/>
              </a:ext>
            </a:extLst>
          </p:cNvPr>
          <p:cNvSpPr>
            <a:spLocks noGrp="1"/>
          </p:cNvSpPr>
          <p:nvPr>
            <p:ph type="title"/>
          </p:nvPr>
        </p:nvSpPr>
        <p:spPr/>
        <p:txBody>
          <a:bodyPr/>
          <a:lstStyle/>
          <a:p>
            <a:r>
              <a:rPr lang="it-IT" b="1" dirty="0">
                <a:solidFill>
                  <a:srgbClr val="C00000"/>
                </a:solidFill>
              </a:rPr>
              <a:t>Il giudizio </a:t>
            </a:r>
            <a:r>
              <a:rPr lang="it-IT" sz="3600" b="1" dirty="0">
                <a:solidFill>
                  <a:srgbClr val="C00000"/>
                </a:solidFill>
              </a:rPr>
              <a:t>(le ragioni del singolare e del particolare)</a:t>
            </a:r>
          </a:p>
        </p:txBody>
      </p:sp>
    </p:spTree>
    <p:extLst>
      <p:ext uri="{BB962C8B-B14F-4D97-AF65-F5344CB8AC3E}">
        <p14:creationId xmlns:p14="http://schemas.microsoft.com/office/powerpoint/2010/main" val="6625612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A57AE-DFC6-EE4E-89CA-4E25142269F4}"/>
              </a:ext>
            </a:extLst>
          </p:cNvPr>
          <p:cNvSpPr>
            <a:spLocks noGrp="1"/>
          </p:cNvSpPr>
          <p:nvPr>
            <p:ph type="title"/>
          </p:nvPr>
        </p:nvSpPr>
        <p:spPr/>
        <p:txBody>
          <a:bodyPr/>
          <a:lstStyle/>
          <a:p>
            <a:r>
              <a:rPr lang="it-IT" b="1" dirty="0">
                <a:solidFill>
                  <a:srgbClr val="C00000"/>
                </a:solidFill>
              </a:rPr>
              <a:t>Le qualità del sublime II</a:t>
            </a:r>
          </a:p>
        </p:txBody>
      </p:sp>
      <p:sp>
        <p:nvSpPr>
          <p:cNvPr id="3" name="Segnaposto contenuto 2">
            <a:extLst>
              <a:ext uri="{FF2B5EF4-FFF2-40B4-BE49-F238E27FC236}">
                <a16:creationId xmlns:a16="http://schemas.microsoft.com/office/drawing/2014/main" id="{C3F6B282-E9E5-D64E-9FAD-73C844B5EE79}"/>
              </a:ext>
            </a:extLst>
          </p:cNvPr>
          <p:cNvSpPr>
            <a:spLocks noGrp="1"/>
          </p:cNvSpPr>
          <p:nvPr>
            <p:ph idx="1"/>
          </p:nvPr>
        </p:nvSpPr>
        <p:spPr>
          <a:xfrm>
            <a:off x="838200" y="1690688"/>
            <a:ext cx="10515600" cy="4860423"/>
          </a:xfrm>
        </p:spPr>
        <p:txBody>
          <a:bodyPr>
            <a:normAutofit/>
          </a:bodyPr>
          <a:lstStyle/>
          <a:p>
            <a:r>
              <a:rPr lang="it-IT" dirty="0"/>
              <a:t>La </a:t>
            </a:r>
            <a:r>
              <a:rPr lang="it-IT" b="1" dirty="0"/>
              <a:t>luce</a:t>
            </a:r>
            <a:r>
              <a:rPr lang="it-IT" dirty="0"/>
              <a:t>: «la luce, in sé, è cosa troppo comune perché possa produrre una forte impressione sulla mente, e senza una forte impressione non vi può essere nulla di sublime […] </a:t>
            </a:r>
            <a:r>
              <a:rPr lang="it-IT" b="1" dirty="0"/>
              <a:t>ma una luce come quella del sole, qualora colpisca direttamente l’occhio, poiché sopraffà il senso, è causa di una grandissima idea</a:t>
            </a:r>
            <a:r>
              <a:rPr lang="it-IT" dirty="0"/>
              <a:t>»</a:t>
            </a:r>
          </a:p>
          <a:p>
            <a:r>
              <a:rPr lang="it-IT" dirty="0"/>
              <a:t>I </a:t>
            </a:r>
            <a:r>
              <a:rPr lang="it-IT" b="1" dirty="0"/>
              <a:t>colori</a:t>
            </a:r>
            <a:r>
              <a:rPr lang="it-IT" dirty="0"/>
              <a:t>: «oscuri o foschi come il nero, o il bruno, o il color porpora cupo o simili»</a:t>
            </a:r>
          </a:p>
          <a:p>
            <a:pPr marL="0" indent="0">
              <a:buNone/>
            </a:pPr>
            <a:r>
              <a:rPr lang="it-IT" dirty="0"/>
              <a:t>Il sublime è «</a:t>
            </a:r>
            <a:r>
              <a:rPr lang="it-IT" b="1" dirty="0"/>
              <a:t>un’idea riguardante la preservazione di se stessi</a:t>
            </a:r>
            <a:r>
              <a:rPr lang="it-IT" dirty="0"/>
              <a:t>, che è quindi una di quelle che ci commuovono maggiormente; […] la sua più forte emozione è </a:t>
            </a:r>
            <a:r>
              <a:rPr lang="it-IT" b="1" dirty="0"/>
              <a:t>un’emozione di angoscia </a:t>
            </a:r>
            <a:r>
              <a:rPr lang="it-IT" dirty="0"/>
              <a:t>e non contiene alcun piacere derivato da una causa positiva»  (108)</a:t>
            </a:r>
          </a:p>
        </p:txBody>
      </p:sp>
    </p:spTree>
    <p:extLst>
      <p:ext uri="{BB962C8B-B14F-4D97-AF65-F5344CB8AC3E}">
        <p14:creationId xmlns:p14="http://schemas.microsoft.com/office/powerpoint/2010/main" val="3199241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14CFAD-D970-8345-98B1-4B130117841B}"/>
              </a:ext>
            </a:extLst>
          </p:cNvPr>
          <p:cNvSpPr>
            <a:spLocks noGrp="1"/>
          </p:cNvSpPr>
          <p:nvPr>
            <p:ph type="title"/>
          </p:nvPr>
        </p:nvSpPr>
        <p:spPr>
          <a:xfrm>
            <a:off x="631371" y="365125"/>
            <a:ext cx="10885715" cy="1325563"/>
          </a:xfrm>
        </p:spPr>
        <p:txBody>
          <a:bodyPr/>
          <a:lstStyle/>
          <a:p>
            <a:r>
              <a:rPr lang="it-IT" b="1" dirty="0">
                <a:solidFill>
                  <a:srgbClr val="C00000"/>
                </a:solidFill>
              </a:rPr>
              <a:t>Il sublime nella </a:t>
            </a:r>
            <a:r>
              <a:rPr lang="it-IT" b="1" i="1" dirty="0">
                <a:solidFill>
                  <a:srgbClr val="C00000"/>
                </a:solidFill>
              </a:rPr>
              <a:t>Critica della capacità di giudizio</a:t>
            </a:r>
            <a:endParaRPr lang="it-IT" b="1" dirty="0">
              <a:solidFill>
                <a:srgbClr val="C00000"/>
              </a:solidFill>
            </a:endParaRPr>
          </a:p>
        </p:txBody>
      </p:sp>
      <p:sp>
        <p:nvSpPr>
          <p:cNvPr id="3" name="Segnaposto contenuto 2">
            <a:extLst>
              <a:ext uri="{FF2B5EF4-FFF2-40B4-BE49-F238E27FC236}">
                <a16:creationId xmlns:a16="http://schemas.microsoft.com/office/drawing/2014/main" id="{B402DB43-EE9D-C641-82ED-87DD17E98567}"/>
              </a:ext>
            </a:extLst>
          </p:cNvPr>
          <p:cNvSpPr>
            <a:spLocks noGrp="1"/>
          </p:cNvSpPr>
          <p:nvPr>
            <p:ph idx="1"/>
          </p:nvPr>
        </p:nvSpPr>
        <p:spPr>
          <a:xfrm>
            <a:off x="631371" y="1445739"/>
            <a:ext cx="10722429" cy="4868563"/>
          </a:xfrm>
        </p:spPr>
        <p:txBody>
          <a:bodyPr>
            <a:normAutofit fontScale="85000" lnSpcReduction="10000"/>
          </a:bodyPr>
          <a:lstStyle/>
          <a:p>
            <a:pPr marL="0" indent="0">
              <a:buNone/>
            </a:pPr>
            <a:endParaRPr lang="it-IT" dirty="0"/>
          </a:p>
          <a:p>
            <a:pPr marL="0" indent="0">
              <a:buNone/>
            </a:pPr>
            <a:r>
              <a:rPr lang="it-IT" dirty="0"/>
              <a:t>«il sublime vero e proprio </a:t>
            </a:r>
            <a:r>
              <a:rPr lang="it-IT" b="1" dirty="0"/>
              <a:t>non può essere contenuto in alcuna forma sensibile</a:t>
            </a:r>
            <a:r>
              <a:rPr lang="it-IT" dirty="0"/>
              <a:t>, bensì concerne solo idee della ragione: le quali, benché </a:t>
            </a:r>
            <a:r>
              <a:rPr lang="it-IT" b="1" dirty="0"/>
              <a:t>nessuna esibizione </a:t>
            </a:r>
            <a:r>
              <a:rPr lang="it-IT" dirty="0"/>
              <a:t>possa essere loro adeguata, proprio mediante questa inadeguatezza, che può essere esibita in maniera sensibile, vengono evocate ed attivate nell’animo» (par. 23)</a:t>
            </a:r>
          </a:p>
          <a:p>
            <a:pPr marL="0" indent="0">
              <a:buNone/>
            </a:pPr>
            <a:r>
              <a:rPr lang="it-IT" dirty="0"/>
              <a:t>«Per il bello della natura dobbiamo cercare un fondamento fuori di noi, per il sublime, invece, soltanto </a:t>
            </a:r>
            <a:r>
              <a:rPr lang="it-IT" b="1" dirty="0"/>
              <a:t>in noi e nel modo di pensare </a:t>
            </a:r>
            <a:r>
              <a:rPr lang="it-IT" dirty="0"/>
              <a:t>che introduce la sublimità nella rappresentazione della natura» (23)</a:t>
            </a:r>
          </a:p>
          <a:p>
            <a:pPr marL="0" indent="0">
              <a:buNone/>
            </a:pPr>
            <a:r>
              <a:rPr lang="it-IT" dirty="0"/>
              <a:t>«Il sublime della natura è chiamato così solo </a:t>
            </a:r>
            <a:r>
              <a:rPr lang="it-IT" b="1" dirty="0"/>
              <a:t>impropriamente</a:t>
            </a:r>
            <a:r>
              <a:rPr lang="it-IT" dirty="0"/>
              <a:t>, e propriamente il sublime deve essere attribuito solo al modo di pensare o piuttosto al fondamento di questo nella natura umana.</a:t>
            </a:r>
          </a:p>
          <a:p>
            <a:pPr marL="0" indent="0">
              <a:buNone/>
            </a:pPr>
            <a:r>
              <a:rPr lang="it-IT" dirty="0"/>
              <a:t>È solo l’occasione per diventarne consapevoli che è fornita dall’apprensione di un oggetto peraltro privo di forma e di finalità, il quale viene così utilizzato in modo finalistico soggettivo, </a:t>
            </a:r>
            <a:r>
              <a:rPr lang="it-IT" b="1" dirty="0"/>
              <a:t>ma non viene valutato come tale per sé e per la sua forma</a:t>
            </a:r>
            <a:r>
              <a:rPr lang="it-IT" dirty="0"/>
              <a:t>»</a:t>
            </a:r>
          </a:p>
          <a:p>
            <a:pPr marL="0" indent="0">
              <a:buNone/>
            </a:pPr>
            <a:endParaRPr lang="it-IT" dirty="0"/>
          </a:p>
        </p:txBody>
      </p:sp>
    </p:spTree>
    <p:extLst>
      <p:ext uri="{BB962C8B-B14F-4D97-AF65-F5344CB8AC3E}">
        <p14:creationId xmlns:p14="http://schemas.microsoft.com/office/powerpoint/2010/main" val="7694469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CF524-6468-A44C-97FE-1160DC159B65}"/>
              </a:ext>
            </a:extLst>
          </p:cNvPr>
          <p:cNvSpPr>
            <a:spLocks noGrp="1"/>
          </p:cNvSpPr>
          <p:nvPr>
            <p:ph type="title"/>
          </p:nvPr>
        </p:nvSpPr>
        <p:spPr>
          <a:xfrm>
            <a:off x="784654" y="46038"/>
            <a:ext cx="10515600" cy="1325563"/>
          </a:xfrm>
        </p:spPr>
        <p:txBody>
          <a:bodyPr/>
          <a:lstStyle/>
          <a:p>
            <a:r>
              <a:rPr lang="it-IT" b="1" dirty="0">
                <a:solidFill>
                  <a:srgbClr val="C00000"/>
                </a:solidFill>
              </a:rPr>
              <a:t>Sublime matematico</a:t>
            </a:r>
          </a:p>
        </p:txBody>
      </p:sp>
      <p:sp>
        <p:nvSpPr>
          <p:cNvPr id="3" name="Segnaposto contenuto 2">
            <a:extLst>
              <a:ext uri="{FF2B5EF4-FFF2-40B4-BE49-F238E27FC236}">
                <a16:creationId xmlns:a16="http://schemas.microsoft.com/office/drawing/2014/main" id="{0312FD68-C883-5049-8823-BC337F9C8403}"/>
              </a:ext>
            </a:extLst>
          </p:cNvPr>
          <p:cNvSpPr>
            <a:spLocks noGrp="1"/>
          </p:cNvSpPr>
          <p:nvPr>
            <p:ph idx="1"/>
          </p:nvPr>
        </p:nvSpPr>
        <p:spPr>
          <a:xfrm>
            <a:off x="630195" y="1371601"/>
            <a:ext cx="10824519" cy="5387546"/>
          </a:xfrm>
        </p:spPr>
        <p:txBody>
          <a:bodyPr>
            <a:normAutofit fontScale="92500" lnSpcReduction="10000"/>
          </a:bodyPr>
          <a:lstStyle/>
          <a:p>
            <a:pPr marL="0" indent="0">
              <a:buNone/>
            </a:pPr>
            <a:r>
              <a:rPr lang="it-IT" dirty="0"/>
              <a:t>«quando noi diciamo di una cosa non solo che è grande, ma che è </a:t>
            </a:r>
            <a:r>
              <a:rPr lang="it-IT" b="1" dirty="0"/>
              <a:t>assolutamente grande</a:t>
            </a:r>
            <a:r>
              <a:rPr lang="it-IT" dirty="0"/>
              <a:t>, che lo è in assoluto, in ogni senso (al di là di ogni confronto), cioè che è </a:t>
            </a:r>
            <a:r>
              <a:rPr lang="it-IT" b="1" dirty="0"/>
              <a:t>sublime</a:t>
            </a:r>
            <a:r>
              <a:rPr lang="it-IT" dirty="0"/>
              <a:t>, allora si vede subito che non permettiamo che per quella cosa venga cercata un’unità di misura che le sia adeguata al di fuori di essa, ma solo in se stessa. È una grandezza che è uguale solo a se stessa. Ne deriva che il sublime non va dunque cercato nelle cose della natura ma solo nelle nostre idee» (par. 25)</a:t>
            </a:r>
          </a:p>
          <a:p>
            <a:pPr marL="0" indent="0">
              <a:buNone/>
            </a:pPr>
            <a:r>
              <a:rPr lang="it-IT" dirty="0"/>
              <a:t>Sublime è ciò in confronto a cui ogni altra cosa è piccola; ciò, che </a:t>
            </a:r>
            <a:r>
              <a:rPr lang="it-IT" b="1" dirty="0"/>
              <a:t>per il solo fatto di essere pensato, dimostra una facoltà dell’animo che oltrepassa ogni unità di misura dei sensi</a:t>
            </a:r>
          </a:p>
          <a:p>
            <a:pPr marL="0" indent="0">
              <a:buNone/>
            </a:pPr>
            <a:r>
              <a:rPr lang="it-IT" dirty="0"/>
              <a:t>«Per il fatto che nella nostra immaginazione </a:t>
            </a:r>
            <a:r>
              <a:rPr lang="it-IT" b="1" dirty="0"/>
              <a:t>c’è un’aspirazione a progredire all’infinito</a:t>
            </a:r>
            <a:r>
              <a:rPr lang="it-IT" dirty="0"/>
              <a:t>, e nella nostra ragione, invece una pretesa alla totalità assoluta quale idea reale, ecco che quella stessa inadeguatezza, rispetto a tale idea, della nostra facoltà che stima le cose del mondo sensibile vale a risvegliare il sentimento di una facoltà soprasensibile in noi» (25) </a:t>
            </a:r>
          </a:p>
        </p:txBody>
      </p:sp>
    </p:spTree>
    <p:extLst>
      <p:ext uri="{BB962C8B-B14F-4D97-AF65-F5344CB8AC3E}">
        <p14:creationId xmlns:p14="http://schemas.microsoft.com/office/powerpoint/2010/main" val="2649458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ADBF316-F2CE-6D4A-B5EA-DF6964E2478A}"/>
              </a:ext>
            </a:extLst>
          </p:cNvPr>
          <p:cNvSpPr>
            <a:spLocks noGrp="1"/>
          </p:cNvSpPr>
          <p:nvPr>
            <p:ph idx="1"/>
          </p:nvPr>
        </p:nvSpPr>
        <p:spPr/>
        <p:txBody>
          <a:bodyPr/>
          <a:lstStyle/>
          <a:p>
            <a:r>
              <a:rPr lang="it-IT" dirty="0"/>
              <a:t>immagini</a:t>
            </a:r>
          </a:p>
        </p:txBody>
      </p:sp>
      <p:pic>
        <p:nvPicPr>
          <p:cNvPr id="5" name="Immagine 4">
            <a:extLst>
              <a:ext uri="{FF2B5EF4-FFF2-40B4-BE49-F238E27FC236}">
                <a16:creationId xmlns:a16="http://schemas.microsoft.com/office/drawing/2014/main" id="{00068BCE-6B22-F645-824E-A1613D5FA04F}"/>
              </a:ext>
            </a:extLst>
          </p:cNvPr>
          <p:cNvPicPr>
            <a:picLocks noChangeAspect="1"/>
          </p:cNvPicPr>
          <p:nvPr/>
        </p:nvPicPr>
        <p:blipFill>
          <a:blip r:embed="rId2"/>
          <a:stretch>
            <a:fillRect/>
          </a:stretch>
        </p:blipFill>
        <p:spPr>
          <a:xfrm>
            <a:off x="951696" y="0"/>
            <a:ext cx="10288608" cy="6858000"/>
          </a:xfrm>
          <a:prstGeom prst="rect">
            <a:avLst/>
          </a:prstGeom>
        </p:spPr>
      </p:pic>
    </p:spTree>
    <p:extLst>
      <p:ext uri="{BB962C8B-B14F-4D97-AF65-F5344CB8AC3E}">
        <p14:creationId xmlns:p14="http://schemas.microsoft.com/office/powerpoint/2010/main" val="4291263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BBF29010-E5D8-D849-82FB-BA9B31F2DFAE}"/>
              </a:ext>
            </a:extLst>
          </p:cNvPr>
          <p:cNvPicPr>
            <a:picLocks noGrp="1" noChangeAspect="1"/>
          </p:cNvPicPr>
          <p:nvPr>
            <p:ph idx="1"/>
          </p:nvPr>
        </p:nvPicPr>
        <p:blipFill>
          <a:blip r:embed="rId2"/>
          <a:stretch>
            <a:fillRect/>
          </a:stretch>
        </p:blipFill>
        <p:spPr>
          <a:xfrm>
            <a:off x="403654" y="185351"/>
            <a:ext cx="8921328" cy="4885489"/>
          </a:xfrm>
        </p:spPr>
      </p:pic>
      <p:sp>
        <p:nvSpPr>
          <p:cNvPr id="6" name="CasellaDiTesto 5">
            <a:extLst>
              <a:ext uri="{FF2B5EF4-FFF2-40B4-BE49-F238E27FC236}">
                <a16:creationId xmlns:a16="http://schemas.microsoft.com/office/drawing/2014/main" id="{C597A524-1FFB-344F-B3D2-8DEED39ED2FE}"/>
              </a:ext>
            </a:extLst>
          </p:cNvPr>
          <p:cNvSpPr txBox="1"/>
          <p:nvPr/>
        </p:nvSpPr>
        <p:spPr>
          <a:xfrm>
            <a:off x="403654" y="5342965"/>
            <a:ext cx="11429758" cy="1200329"/>
          </a:xfrm>
          <a:prstGeom prst="rect">
            <a:avLst/>
          </a:prstGeom>
          <a:noFill/>
        </p:spPr>
        <p:txBody>
          <a:bodyPr wrap="square" rtlCol="0">
            <a:spAutoFit/>
          </a:bodyPr>
          <a:lstStyle/>
          <a:p>
            <a:r>
              <a:rPr lang="it-IT" dirty="0"/>
              <a:t>«…lo sbigottimento, o specie d’imbarazzo, che, a quanto si racconta, prende l’osservatore al primo entrare nella chiesa di San Pietro a Roma. Infatti, si ha qui un sentimento dell’inadeguatezza della propria immaginazione per le idee di un tutto, a esibirle: l’immaginazione raggiunge il suo massimo e, sforzandosi di aumentarlo, ricade su se stessa, ma in tal modo si ritrova in uno stato di compiacimento e di emozione» (26)</a:t>
            </a:r>
          </a:p>
        </p:txBody>
      </p:sp>
    </p:spTree>
    <p:extLst>
      <p:ext uri="{BB962C8B-B14F-4D97-AF65-F5344CB8AC3E}">
        <p14:creationId xmlns:p14="http://schemas.microsoft.com/office/powerpoint/2010/main" val="24321506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3AA6CC-0ABA-384F-B84F-188F9F823344}"/>
              </a:ext>
            </a:extLst>
          </p:cNvPr>
          <p:cNvSpPr>
            <a:spLocks noGrp="1"/>
          </p:cNvSpPr>
          <p:nvPr>
            <p:ph type="title"/>
          </p:nvPr>
        </p:nvSpPr>
        <p:spPr/>
        <p:txBody>
          <a:bodyPr/>
          <a:lstStyle/>
          <a:p>
            <a:r>
              <a:rPr lang="it-IT" b="1" dirty="0">
                <a:solidFill>
                  <a:srgbClr val="C00000"/>
                </a:solidFill>
              </a:rPr>
              <a:t>Sublime matematico II</a:t>
            </a:r>
            <a:endParaRPr lang="it-IT" dirty="0"/>
          </a:p>
        </p:txBody>
      </p:sp>
      <p:sp>
        <p:nvSpPr>
          <p:cNvPr id="3" name="Segnaposto contenuto 2">
            <a:extLst>
              <a:ext uri="{FF2B5EF4-FFF2-40B4-BE49-F238E27FC236}">
                <a16:creationId xmlns:a16="http://schemas.microsoft.com/office/drawing/2014/main" id="{43212359-5A9A-2A47-9B67-12E1306AE1C7}"/>
              </a:ext>
            </a:extLst>
          </p:cNvPr>
          <p:cNvSpPr>
            <a:spLocks noGrp="1"/>
          </p:cNvSpPr>
          <p:nvPr>
            <p:ph idx="1"/>
          </p:nvPr>
        </p:nvSpPr>
        <p:spPr>
          <a:xfrm>
            <a:off x="576943" y="1544594"/>
            <a:ext cx="11038114" cy="5313406"/>
          </a:xfrm>
        </p:spPr>
        <p:txBody>
          <a:bodyPr>
            <a:normAutofit fontScale="92500"/>
          </a:bodyPr>
          <a:lstStyle/>
          <a:p>
            <a:pPr marL="0" indent="0">
              <a:buNone/>
            </a:pPr>
            <a:r>
              <a:rPr lang="it-IT" dirty="0"/>
              <a:t>«La vera sublimità dev’essere cercata </a:t>
            </a:r>
            <a:r>
              <a:rPr lang="it-IT" b="1" dirty="0"/>
              <a:t>solo nell’animo di chi giudica</a:t>
            </a:r>
            <a:r>
              <a:rPr lang="it-IT" dirty="0"/>
              <a:t>, non nell’oggetto naturale la cui valutazione occasione questa sua disposizione. Del resto, chi chiamerebbe mai sublimi delle masse montuose informi, accatastate l’una sull’altra in selvaggio disordine, con le loro piramidi di ghiaccio, oppure il cupo mare in tempesta etc.? Ma l’animo si sente innalzato nella sua valutazione di sé quando esso, affidandosi nella loro considerazione, senza riguardo alla loro forma, all’immaginazione e alla ragione […], trova tuttavia inadeguata tutta la potenza dell’immaginazione alle idee della ragione»</a:t>
            </a:r>
          </a:p>
          <a:p>
            <a:pPr marL="0" indent="0">
              <a:buNone/>
            </a:pPr>
            <a:r>
              <a:rPr lang="it-IT" dirty="0"/>
              <a:t>«Il sentimento del sublime è </a:t>
            </a:r>
            <a:r>
              <a:rPr lang="it-IT" b="1" dirty="0"/>
              <a:t>dunque un sentimento di dispiacere, per l’inadeguatezza dell’immaginazione nella stima estetica di grandezza rispetto alla stima mediante la ragione</a:t>
            </a:r>
            <a:r>
              <a:rPr lang="it-IT" dirty="0"/>
              <a:t>, e al contempo in ciò stesso un piacere risvegliato dall’accordo appunto di questo giudizio dell’inadeguatezza della più grande facoltà sensibile con le idee della ragione» (27) </a:t>
            </a:r>
          </a:p>
        </p:txBody>
      </p:sp>
    </p:spTree>
    <p:extLst>
      <p:ext uri="{BB962C8B-B14F-4D97-AF65-F5344CB8AC3E}">
        <p14:creationId xmlns:p14="http://schemas.microsoft.com/office/powerpoint/2010/main" val="3087912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5B864B-113A-D14E-AD7F-0C3DBFD20456}"/>
              </a:ext>
            </a:extLst>
          </p:cNvPr>
          <p:cNvSpPr>
            <a:spLocks noGrp="1"/>
          </p:cNvSpPr>
          <p:nvPr>
            <p:ph type="title"/>
          </p:nvPr>
        </p:nvSpPr>
        <p:spPr>
          <a:xfrm>
            <a:off x="609600" y="-3391"/>
            <a:ext cx="10515600" cy="1325563"/>
          </a:xfrm>
        </p:spPr>
        <p:txBody>
          <a:bodyPr/>
          <a:lstStyle/>
          <a:p>
            <a:r>
              <a:rPr lang="it-IT" b="1" dirty="0">
                <a:solidFill>
                  <a:srgbClr val="C00000"/>
                </a:solidFill>
              </a:rPr>
              <a:t>Sublime dinamico </a:t>
            </a:r>
          </a:p>
        </p:txBody>
      </p:sp>
      <p:sp>
        <p:nvSpPr>
          <p:cNvPr id="3" name="Segnaposto contenuto 2">
            <a:extLst>
              <a:ext uri="{FF2B5EF4-FFF2-40B4-BE49-F238E27FC236}">
                <a16:creationId xmlns:a16="http://schemas.microsoft.com/office/drawing/2014/main" id="{ACDE30E2-2E36-BC48-BAB6-9F433D6D62AD}"/>
              </a:ext>
            </a:extLst>
          </p:cNvPr>
          <p:cNvSpPr>
            <a:spLocks noGrp="1"/>
          </p:cNvSpPr>
          <p:nvPr>
            <p:ph idx="1"/>
          </p:nvPr>
        </p:nvSpPr>
        <p:spPr>
          <a:xfrm>
            <a:off x="469557" y="1136822"/>
            <a:ext cx="11219935" cy="5721177"/>
          </a:xfrm>
        </p:spPr>
        <p:txBody>
          <a:bodyPr>
            <a:normAutofit fontScale="92500" lnSpcReduction="10000"/>
          </a:bodyPr>
          <a:lstStyle/>
          <a:p>
            <a:pPr marL="0" indent="0">
              <a:buNone/>
            </a:pPr>
            <a:r>
              <a:rPr lang="it-IT" dirty="0"/>
              <a:t>«La natura, considerata nel giudizio estetico come una potenza che non può esercitare su di noi violenza alcuna [cioè: </a:t>
            </a:r>
            <a:r>
              <a:rPr lang="it-IT" b="1" dirty="0"/>
              <a:t>considerata da una posizione di sicurezza</a:t>
            </a:r>
            <a:r>
              <a:rPr lang="it-IT" dirty="0"/>
              <a:t>], è </a:t>
            </a:r>
            <a:r>
              <a:rPr lang="it-IT" b="1" dirty="0"/>
              <a:t>sublime-dinamica</a:t>
            </a:r>
            <a:r>
              <a:rPr lang="it-IT" dirty="0"/>
              <a:t>»</a:t>
            </a:r>
          </a:p>
          <a:p>
            <a:pPr marL="0" indent="0">
              <a:buNone/>
            </a:pPr>
            <a:r>
              <a:rPr lang="it-IT" dirty="0"/>
              <a:t>«Rupi ardite e scoscese, quasi minacciose, nubi di tempesta che si accumulano in cielo, avanzando con lampi e tuoni, vulcani in tutta la loro violenza distruttrice, uragani che si lasciano dietro devastazione, l’oceano illimitato, sollevatosi ribelle, un’alta cascata di un fiume potente e simili fanno del nostro potere di resistenza, a confronto della loro potenza, una piccolezza insignificante. </a:t>
            </a:r>
            <a:r>
              <a:rPr lang="it-IT" b="1" dirty="0"/>
              <a:t>Ma</a:t>
            </a:r>
            <a:r>
              <a:rPr lang="it-IT" dirty="0"/>
              <a:t> la loro vista finisce per attirare tanto di più, quanto più è terribile, se ci troviamo al sicuro; e noi chiamiamo volentieri sublimi questi oggetti, perché essi elevano la forza dell’anima al di sopra della sua solita misura media e fanno scoprire in noi un potere di resistere di tutt’altra specie, il quale c’incoraggia a poterci misurare con la potenza apparentemente onnipotente della natura […] La natura viene valutata sublime, nel nostro giudizio estetico, non in quanto suscita terrore, </a:t>
            </a:r>
            <a:r>
              <a:rPr lang="it-IT" b="1" dirty="0"/>
              <a:t>ma perché evoca in noi la nostra forza (che non è natura) capace di considerare piccolo ciò per cui ci preoccupiamo (i beni, la salute, la potenza)</a:t>
            </a:r>
            <a:r>
              <a:rPr lang="it-IT" dirty="0"/>
              <a:t>» </a:t>
            </a:r>
          </a:p>
        </p:txBody>
      </p:sp>
    </p:spTree>
    <p:extLst>
      <p:ext uri="{BB962C8B-B14F-4D97-AF65-F5344CB8AC3E}">
        <p14:creationId xmlns:p14="http://schemas.microsoft.com/office/powerpoint/2010/main" val="1568573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245725F-9B84-7749-A1DB-EF107A522948}"/>
              </a:ext>
            </a:extLst>
          </p:cNvPr>
          <p:cNvPicPr>
            <a:picLocks noGrp="1" noChangeAspect="1"/>
          </p:cNvPicPr>
          <p:nvPr>
            <p:ph idx="1"/>
          </p:nvPr>
        </p:nvPicPr>
        <p:blipFill>
          <a:blip r:embed="rId2"/>
          <a:stretch>
            <a:fillRect/>
          </a:stretch>
        </p:blipFill>
        <p:spPr>
          <a:xfrm>
            <a:off x="1567945" y="229357"/>
            <a:ext cx="8773484" cy="6426577"/>
          </a:xfrm>
        </p:spPr>
      </p:pic>
    </p:spTree>
    <p:extLst>
      <p:ext uri="{BB962C8B-B14F-4D97-AF65-F5344CB8AC3E}">
        <p14:creationId xmlns:p14="http://schemas.microsoft.com/office/powerpoint/2010/main" val="21883129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39846B-634F-C04F-B3AE-B9DAAF0A30EF}"/>
              </a:ext>
            </a:extLst>
          </p:cNvPr>
          <p:cNvSpPr>
            <a:spLocks noGrp="1"/>
          </p:cNvSpPr>
          <p:nvPr>
            <p:ph type="title"/>
          </p:nvPr>
        </p:nvSpPr>
        <p:spPr/>
        <p:txBody>
          <a:bodyPr/>
          <a:lstStyle/>
          <a:p>
            <a:r>
              <a:rPr lang="it-IT" b="1" dirty="0">
                <a:solidFill>
                  <a:srgbClr val="C00000"/>
                </a:solidFill>
              </a:rPr>
              <a:t>Il sublime e le idee della ragione</a:t>
            </a:r>
            <a:endParaRPr lang="it-IT" dirty="0"/>
          </a:p>
        </p:txBody>
      </p:sp>
      <p:sp>
        <p:nvSpPr>
          <p:cNvPr id="3" name="Segnaposto contenuto 2">
            <a:extLst>
              <a:ext uri="{FF2B5EF4-FFF2-40B4-BE49-F238E27FC236}">
                <a16:creationId xmlns:a16="http://schemas.microsoft.com/office/drawing/2014/main" id="{50DDD512-29A7-9441-BC5C-B49BE3F47E14}"/>
              </a:ext>
            </a:extLst>
          </p:cNvPr>
          <p:cNvSpPr>
            <a:spLocks noGrp="1"/>
          </p:cNvSpPr>
          <p:nvPr>
            <p:ph idx="1"/>
          </p:nvPr>
        </p:nvSpPr>
        <p:spPr>
          <a:xfrm>
            <a:off x="838200" y="1825624"/>
            <a:ext cx="10515600" cy="4814661"/>
          </a:xfrm>
        </p:spPr>
        <p:txBody>
          <a:bodyPr>
            <a:normAutofit/>
          </a:bodyPr>
          <a:lstStyle/>
          <a:p>
            <a:pPr marL="0" indent="0">
              <a:buNone/>
            </a:pPr>
            <a:r>
              <a:rPr lang="it-IT" sz="2900" dirty="0"/>
              <a:t>«Il sublime vero e proprio non può essere contenuto in alcuna forma sensibile, bensì </a:t>
            </a:r>
            <a:r>
              <a:rPr lang="it-IT" sz="2900" b="1" dirty="0"/>
              <a:t>concerne solo idee della ragione</a:t>
            </a:r>
            <a:r>
              <a:rPr lang="it-IT" sz="2900" dirty="0"/>
              <a:t>: le quali, benché nessuna esibizione possa essere loro adeguata, proprio mediante questa inadeguatezza, che può essere esibita in maniera sensibile, </a:t>
            </a:r>
            <a:r>
              <a:rPr lang="it-IT" sz="2900" b="1" dirty="0"/>
              <a:t>vengono attivate ed evocate nell’animo</a:t>
            </a:r>
            <a:r>
              <a:rPr lang="it-IT" sz="2900" dirty="0"/>
              <a:t>. Così, il vasto oceano sollevato dalle tempeste non può essere detto sublime. La sua vista è tremenda; e </a:t>
            </a:r>
            <a:r>
              <a:rPr lang="it-IT" sz="2900" b="1" u="sng" dirty="0"/>
              <a:t>bisogna avere l’animo già ripieno di diverse idee se esso deve venire disposto da quell’intuizione a un sentimento che è esso stesso sublime</a:t>
            </a:r>
            <a:r>
              <a:rPr lang="it-IT" sz="2900" dirty="0"/>
              <a:t>, in quanto l’animo viene stimolato ad abbandonare la sensibilità e a impegnarsi con idee che contengono una finalità superiore»</a:t>
            </a:r>
          </a:p>
        </p:txBody>
      </p:sp>
    </p:spTree>
    <p:extLst>
      <p:ext uri="{BB962C8B-B14F-4D97-AF65-F5344CB8AC3E}">
        <p14:creationId xmlns:p14="http://schemas.microsoft.com/office/powerpoint/2010/main" val="3902344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C03E7B-EB27-EE46-987E-848629762CAF}"/>
              </a:ext>
            </a:extLst>
          </p:cNvPr>
          <p:cNvSpPr>
            <a:spLocks noGrp="1"/>
          </p:cNvSpPr>
          <p:nvPr>
            <p:ph type="title"/>
          </p:nvPr>
        </p:nvSpPr>
        <p:spPr/>
        <p:txBody>
          <a:bodyPr/>
          <a:lstStyle/>
          <a:p>
            <a:r>
              <a:rPr lang="it-IT" b="1" i="1" dirty="0">
                <a:solidFill>
                  <a:srgbClr val="C00000"/>
                </a:solidFill>
              </a:rPr>
              <a:t>In che cosa il bello e il sublime convergono… </a:t>
            </a:r>
          </a:p>
        </p:txBody>
      </p:sp>
      <p:sp>
        <p:nvSpPr>
          <p:cNvPr id="3" name="Segnaposto contenuto 2">
            <a:extLst>
              <a:ext uri="{FF2B5EF4-FFF2-40B4-BE49-F238E27FC236}">
                <a16:creationId xmlns:a16="http://schemas.microsoft.com/office/drawing/2014/main" id="{A5D31529-FE11-334B-A8FE-FA826145FECA}"/>
              </a:ext>
            </a:extLst>
          </p:cNvPr>
          <p:cNvSpPr>
            <a:spLocks noGrp="1"/>
          </p:cNvSpPr>
          <p:nvPr>
            <p:ph idx="1"/>
          </p:nvPr>
        </p:nvSpPr>
        <p:spPr>
          <a:xfrm>
            <a:off x="593125" y="1690688"/>
            <a:ext cx="11046940" cy="4858393"/>
          </a:xfrm>
        </p:spPr>
        <p:txBody>
          <a:bodyPr>
            <a:normAutofit lnSpcReduction="10000"/>
          </a:bodyPr>
          <a:lstStyle/>
          <a:p>
            <a:pPr marL="0" indent="0">
              <a:buNone/>
            </a:pPr>
            <a:r>
              <a:rPr lang="it-IT" dirty="0"/>
              <a:t>«Il bello converge il con sublime per il fatto che entrambi piacciono per se stessi. E anche per il fatto che entrambi presuppongono non un giudizio dei sensi, bensì un giudizio di riflessione, per cui il compiacimento non dipende da una sensazione, come quella del gradevole, né da un concetto determinato, come il compiacimento per il buono, ma nondimeno viene riferito comunque a concetti, sebben resti indeterminato a quali, così che il compiacimento è connesso alla mera esibizione  o alla facoltà di questa, per cui la facoltà dell’esibizione, ovvero l’immaginazione, viene considerata in accordo, in un’intuizione data, con la facoltà dei concetti dell’intelletto o della ragione, per promuoverla. È per questo che i giudizi di tutti e due i tipi sono giudizi singolari che si presentano però validi universalmente riguardo a ogni soggetto, sebbene avanzino una pretesa relativa solo al sentimento del piacere e non a una conoscenza dell’oggetto» (par. 23)</a:t>
            </a:r>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712800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6BC885-EDA4-A346-96F7-08CC7F45344A}"/>
              </a:ext>
            </a:extLst>
          </p:cNvPr>
          <p:cNvSpPr>
            <a:spLocks noGrp="1"/>
          </p:cNvSpPr>
          <p:nvPr>
            <p:ph type="title"/>
          </p:nvPr>
        </p:nvSpPr>
        <p:spPr/>
        <p:txBody>
          <a:bodyPr/>
          <a:lstStyle/>
          <a:p>
            <a:r>
              <a:rPr lang="it-IT" b="1" dirty="0">
                <a:solidFill>
                  <a:srgbClr val="C00000"/>
                </a:solidFill>
              </a:rPr>
              <a:t>Il giudizio estetico nella </a:t>
            </a:r>
            <a:r>
              <a:rPr lang="it-IT" b="1" dirty="0" err="1">
                <a:solidFill>
                  <a:srgbClr val="C00000"/>
                </a:solidFill>
              </a:rPr>
              <a:t>KdU</a:t>
            </a:r>
            <a:endParaRPr lang="it-IT" b="1" dirty="0">
              <a:solidFill>
                <a:srgbClr val="C00000"/>
              </a:solidFill>
            </a:endParaRPr>
          </a:p>
        </p:txBody>
      </p:sp>
      <p:sp>
        <p:nvSpPr>
          <p:cNvPr id="3" name="Segnaposto contenuto 2">
            <a:extLst>
              <a:ext uri="{FF2B5EF4-FFF2-40B4-BE49-F238E27FC236}">
                <a16:creationId xmlns:a16="http://schemas.microsoft.com/office/drawing/2014/main" id="{5492CD7A-2BF6-3B4D-811F-95780B473CED}"/>
              </a:ext>
            </a:extLst>
          </p:cNvPr>
          <p:cNvSpPr>
            <a:spLocks noGrp="1"/>
          </p:cNvSpPr>
          <p:nvPr>
            <p:ph idx="1"/>
          </p:nvPr>
        </p:nvSpPr>
        <p:spPr/>
        <p:txBody>
          <a:bodyPr>
            <a:normAutofit fontScale="92500" lnSpcReduction="20000"/>
          </a:bodyPr>
          <a:lstStyle/>
          <a:p>
            <a:pPr marL="0" indent="0">
              <a:buSzPct val="100000"/>
              <a:buNone/>
              <a:defRPr sz="2400"/>
            </a:pPr>
            <a:r>
              <a:rPr lang="it-IT" dirty="0">
                <a:cs typeface="Times New Roman" panose="02020603050405020304" pitchFamily="18" charset="0"/>
              </a:rPr>
              <a:t>Facoltà del giudizio (</a:t>
            </a:r>
            <a:r>
              <a:rPr lang="it-IT" b="1" u="sng" dirty="0">
                <a:cs typeface="Times New Roman" panose="02020603050405020304" pitchFamily="18" charset="0"/>
              </a:rPr>
              <a:t>forza del giudicare</a:t>
            </a:r>
            <a:r>
              <a:rPr lang="it-IT" dirty="0">
                <a:cs typeface="Times New Roman" panose="02020603050405020304" pitchFamily="18" charset="0"/>
              </a:rPr>
              <a:t>): distinzione tra giudizi determinanti e riflettenti.</a:t>
            </a:r>
          </a:p>
          <a:p>
            <a:pPr marL="0" indent="0">
              <a:buSzPct val="100000"/>
              <a:buNone/>
              <a:defRPr sz="2400"/>
            </a:pPr>
            <a:endParaRPr lang="it-IT" dirty="0">
              <a:cs typeface="Times New Roman" panose="02020603050405020304" pitchFamily="18" charset="0"/>
            </a:endParaRPr>
          </a:p>
          <a:p>
            <a:pPr marL="0" indent="0">
              <a:buNone/>
            </a:pPr>
            <a:r>
              <a:rPr lang="it-IT" b="1" dirty="0"/>
              <a:t>Giudizi </a:t>
            </a:r>
            <a:r>
              <a:rPr lang="it-IT" b="1" u="sng" dirty="0"/>
              <a:t>determinanti</a:t>
            </a:r>
            <a:r>
              <a:rPr lang="it-IT" dirty="0"/>
              <a:t>: applicazione di una regola concettuale che già si possiede (l’oggetto è sussunto nella regola = determinato concettualmente)</a:t>
            </a:r>
          </a:p>
          <a:p>
            <a:pPr marL="0" indent="0">
              <a:buNone/>
            </a:pPr>
            <a:r>
              <a:rPr lang="it-IT" b="1" dirty="0"/>
              <a:t>Giudizi </a:t>
            </a:r>
            <a:r>
              <a:rPr lang="it-IT" b="1" u="sng" dirty="0"/>
              <a:t>riflettenti</a:t>
            </a:r>
            <a:r>
              <a:rPr lang="it-IT" dirty="0"/>
              <a:t>: giudizi di cui non si possiede in anticipo il concetto da applicare – ci si affida alla forza della riflessione nel soggetto e il punto di arresto è offerto dal sentimento di piacere</a:t>
            </a:r>
          </a:p>
          <a:p>
            <a:pPr marL="0" indent="0">
              <a:buNone/>
            </a:pPr>
            <a:endParaRPr lang="it-IT" dirty="0"/>
          </a:p>
          <a:p>
            <a:pPr marL="0" indent="0">
              <a:buNone/>
            </a:pPr>
            <a:r>
              <a:rPr lang="it-IT" dirty="0"/>
              <a:t>Determinanti sono tanto i giudizi delle scienze esatte quanto i giudizi pratici, i quali riconducono l’azione singola sotto l’universalità della legge morale, che è legge di ragione e comanda di agire sempre in modo che la massima dell’azione sia passibile di valere come principio di legislazione universale</a:t>
            </a:r>
          </a:p>
          <a:p>
            <a:pPr marL="0" indent="0">
              <a:buNone/>
            </a:pPr>
            <a:endParaRPr lang="it-IT" dirty="0"/>
          </a:p>
          <a:p>
            <a:endParaRPr lang="it-IT" dirty="0"/>
          </a:p>
        </p:txBody>
      </p:sp>
    </p:spTree>
    <p:extLst>
      <p:ext uri="{BB962C8B-B14F-4D97-AF65-F5344CB8AC3E}">
        <p14:creationId xmlns:p14="http://schemas.microsoft.com/office/powerpoint/2010/main" val="884460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a 6">
            <a:extLst>
              <a:ext uri="{FF2B5EF4-FFF2-40B4-BE49-F238E27FC236}">
                <a16:creationId xmlns:a16="http://schemas.microsoft.com/office/drawing/2014/main" id="{79AFA1CE-1574-2943-A692-D4981DC20F58}"/>
              </a:ext>
            </a:extLst>
          </p:cNvPr>
          <p:cNvGraphicFramePr>
            <a:graphicFrameLocks noGrp="1"/>
          </p:cNvGraphicFramePr>
          <p:nvPr>
            <p:extLst>
              <p:ext uri="{D42A27DB-BD31-4B8C-83A1-F6EECF244321}">
                <p14:modId xmlns:p14="http://schemas.microsoft.com/office/powerpoint/2010/main" val="3661894652"/>
              </p:ext>
            </p:extLst>
          </p:nvPr>
        </p:nvGraphicFramePr>
        <p:xfrm>
          <a:off x="172994" y="420130"/>
          <a:ext cx="11883082" cy="6219566"/>
        </p:xfrm>
        <a:graphic>
          <a:graphicData uri="http://schemas.openxmlformats.org/drawingml/2006/table">
            <a:tbl>
              <a:tblPr firstRow="1" bandRow="1">
                <a:tableStyleId>{5C22544A-7EE6-4342-B048-85BDC9FD1C3A}</a:tableStyleId>
              </a:tblPr>
              <a:tblGrid>
                <a:gridCol w="5941541">
                  <a:extLst>
                    <a:ext uri="{9D8B030D-6E8A-4147-A177-3AD203B41FA5}">
                      <a16:colId xmlns:a16="http://schemas.microsoft.com/office/drawing/2014/main" val="594801744"/>
                    </a:ext>
                  </a:extLst>
                </a:gridCol>
                <a:gridCol w="5941541">
                  <a:extLst>
                    <a:ext uri="{9D8B030D-6E8A-4147-A177-3AD203B41FA5}">
                      <a16:colId xmlns:a16="http://schemas.microsoft.com/office/drawing/2014/main" val="4002981901"/>
                    </a:ext>
                  </a:extLst>
                </a:gridCol>
              </a:tblGrid>
              <a:tr h="6219566">
                <a:tc>
                  <a:txBody>
                    <a:bodyPr/>
                    <a:lstStyle/>
                    <a:p>
                      <a:r>
                        <a:rPr lang="it-IT" sz="2000" dirty="0"/>
                        <a:t>BELLO </a:t>
                      </a:r>
                    </a:p>
                    <a:p>
                      <a:endParaRPr lang="it-IT" sz="2000" dirty="0"/>
                    </a:p>
                    <a:p>
                      <a:pPr marL="457200" indent="-457200">
                        <a:buFont typeface="+mj-lt"/>
                        <a:buAutoNum type="arabicPeriod"/>
                      </a:pPr>
                      <a:r>
                        <a:rPr lang="it-IT" sz="2000" dirty="0"/>
                        <a:t>Forma / limitazione</a:t>
                      </a:r>
                    </a:p>
                    <a:p>
                      <a:pPr marL="457200" indent="-457200">
                        <a:buFont typeface="+mj-lt"/>
                        <a:buAutoNum type="arabicPeriod"/>
                      </a:pPr>
                      <a:r>
                        <a:rPr lang="it-IT" sz="2000" dirty="0"/>
                        <a:t>Immaginazione e intelletto</a:t>
                      </a:r>
                    </a:p>
                    <a:p>
                      <a:pPr marL="457200" indent="-457200">
                        <a:buFont typeface="+mj-lt"/>
                        <a:buAutoNum type="arabicPeriod"/>
                      </a:pPr>
                      <a:r>
                        <a:rPr lang="it-IT" sz="2000" dirty="0"/>
                        <a:t>Qualità</a:t>
                      </a:r>
                    </a:p>
                    <a:p>
                      <a:pPr marL="457200" indent="-457200">
                        <a:buFont typeface="+mj-lt"/>
                        <a:buAutoNum type="arabicPeriod"/>
                      </a:pPr>
                      <a:r>
                        <a:rPr lang="it-IT" sz="2000" dirty="0"/>
                        <a:t>Comporta direttamente un sentimento che promuove la vitalità</a:t>
                      </a:r>
                    </a:p>
                    <a:p>
                      <a:pPr marL="457200" indent="-457200">
                        <a:buFont typeface="+mj-lt"/>
                        <a:buAutoNum type="arabicPeriod"/>
                      </a:pPr>
                      <a:r>
                        <a:rPr lang="it-IT" sz="2000" dirty="0"/>
                        <a:t>L’immaginazione gioca</a:t>
                      </a:r>
                    </a:p>
                    <a:p>
                      <a:pPr marL="457200" indent="-457200">
                        <a:buFont typeface="+mj-lt"/>
                        <a:buAutoNum type="arabicPeriod"/>
                      </a:pPr>
                      <a:r>
                        <a:rPr lang="it-IT" sz="2000" dirty="0"/>
                        <a:t>Implica un compiacimento positivo</a:t>
                      </a:r>
                    </a:p>
                    <a:p>
                      <a:pPr marL="457200" indent="-457200">
                        <a:buFont typeface="+mj-lt"/>
                        <a:buAutoNum type="arabicPeriod"/>
                      </a:pPr>
                      <a:r>
                        <a:rPr lang="it-IT" sz="2000" dirty="0"/>
                        <a:t>Comporta una finalità nella sua forma (l’oggetto sembra predeterminato per la nostra capacità di giudizio)</a:t>
                      </a:r>
                    </a:p>
                    <a:p>
                      <a:pPr marL="457200" indent="-457200">
                        <a:buFont typeface="+mj-lt"/>
                        <a:buAutoNum type="arabicPeriod"/>
                      </a:pPr>
                      <a:r>
                        <a:rPr lang="it-IT" sz="2000" dirty="0"/>
                        <a:t>Bello: </a:t>
                      </a:r>
                      <a:r>
                        <a:rPr lang="it-IT" sz="2000" u="sng" dirty="0"/>
                        <a:t>buona qualità dello scambio (non illusorio!) tra interno ed esterno</a:t>
                      </a:r>
                    </a:p>
                    <a:p>
                      <a:pPr marL="457200" indent="-457200">
                        <a:buFont typeface="+mj-lt"/>
                        <a:buAutoNum type="arabicPeriod"/>
                      </a:pPr>
                      <a:r>
                        <a:rPr lang="it-IT" sz="2000" dirty="0"/>
                        <a:t>L’animo, nel giudizio estetico sulla natura bella, è in «quieta» contemplazione di essa</a:t>
                      </a:r>
                    </a:p>
                  </a:txBody>
                  <a:tcPr/>
                </a:tc>
                <a:tc>
                  <a:txBody>
                    <a:bodyPr/>
                    <a:lstStyle/>
                    <a:p>
                      <a:r>
                        <a:rPr lang="it-IT" sz="2000" dirty="0"/>
                        <a:t>SUBLIME</a:t>
                      </a:r>
                    </a:p>
                    <a:p>
                      <a:endParaRPr lang="it-IT" sz="2000" dirty="0"/>
                    </a:p>
                    <a:p>
                      <a:pPr marL="457200" indent="-457200">
                        <a:buFont typeface="+mj-lt"/>
                        <a:buAutoNum type="arabicPeriod"/>
                      </a:pPr>
                      <a:r>
                        <a:rPr lang="it-IT" sz="2000" dirty="0"/>
                        <a:t>Informe / Illimitatezza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it-IT" sz="2000" dirty="0"/>
                        <a:t>Immaginazione e ragione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it-IT" sz="2000" dirty="0"/>
                        <a:t>Quantità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it-IT" sz="2000" dirty="0"/>
                        <a:t>È un piacere che sorge solo indirettamente: viene prodotto dal sentimento di un momentaneo impedimento delle energie vitali e di una subito successiva, tanto più forte espansione delle medesime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it-IT" sz="2000" dirty="0"/>
                        <a:t>L’immaginazione è implicata in qualcosa di serio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it-IT" sz="2000" dirty="0"/>
                        <a:t>Implica un compiacimento negativo  («piacere negativo»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it-IT" sz="2000" dirty="0"/>
                        <a:t>Controfinale per la nostra capacità di giudizio e quasi violento nei confronti dell’immaginazione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it-IT" sz="2000" u="sng" dirty="0"/>
                        <a:t>Assenza di accordo tra interno ed esterno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it-IT" sz="2000" dirty="0"/>
                        <a:t>L’animo si sente «mosso» nella rappresentazione del sublime nella natura</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it-IT" dirty="0"/>
                    </a:p>
                    <a:p>
                      <a:pPr marL="285750" indent="-285750">
                        <a:buFontTx/>
                        <a:buChar char="-"/>
                      </a:pPr>
                      <a:endParaRPr lang="it-IT" dirty="0"/>
                    </a:p>
                  </a:txBody>
                  <a:tcPr/>
                </a:tc>
                <a:extLst>
                  <a:ext uri="{0D108BD9-81ED-4DB2-BD59-A6C34878D82A}">
                    <a16:rowId xmlns:a16="http://schemas.microsoft.com/office/drawing/2014/main" val="2866732"/>
                  </a:ext>
                </a:extLst>
              </a:tr>
            </a:tbl>
          </a:graphicData>
        </a:graphic>
      </p:graphicFrame>
    </p:spTree>
    <p:extLst>
      <p:ext uri="{BB962C8B-B14F-4D97-AF65-F5344CB8AC3E}">
        <p14:creationId xmlns:p14="http://schemas.microsoft.com/office/powerpoint/2010/main" val="102848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339C50-A22C-074F-868B-4FE788E8AD97}"/>
              </a:ext>
            </a:extLst>
          </p:cNvPr>
          <p:cNvSpPr>
            <a:spLocks noGrp="1"/>
          </p:cNvSpPr>
          <p:nvPr>
            <p:ph type="title"/>
          </p:nvPr>
        </p:nvSpPr>
        <p:spPr/>
        <p:txBody>
          <a:bodyPr/>
          <a:lstStyle/>
          <a:p>
            <a:r>
              <a:rPr lang="it-IT" b="1" dirty="0">
                <a:solidFill>
                  <a:srgbClr val="C00000"/>
                </a:solidFill>
              </a:rPr>
              <a:t>Arte e natura in Kant</a:t>
            </a:r>
          </a:p>
        </p:txBody>
      </p:sp>
      <p:sp>
        <p:nvSpPr>
          <p:cNvPr id="3" name="Segnaposto contenuto 2">
            <a:extLst>
              <a:ext uri="{FF2B5EF4-FFF2-40B4-BE49-F238E27FC236}">
                <a16:creationId xmlns:a16="http://schemas.microsoft.com/office/drawing/2014/main" id="{6BD9557C-710F-3E42-B435-6C6DDD878898}"/>
              </a:ext>
            </a:extLst>
          </p:cNvPr>
          <p:cNvSpPr>
            <a:spLocks noGrp="1"/>
          </p:cNvSpPr>
          <p:nvPr>
            <p:ph idx="1"/>
          </p:nvPr>
        </p:nvSpPr>
        <p:spPr>
          <a:xfrm>
            <a:off x="537881" y="1690688"/>
            <a:ext cx="11367247" cy="4486275"/>
          </a:xfrm>
        </p:spPr>
        <p:txBody>
          <a:bodyPr>
            <a:normAutofit/>
          </a:bodyPr>
          <a:lstStyle/>
          <a:p>
            <a:pPr marL="0" indent="0">
              <a:buNone/>
            </a:pPr>
            <a:r>
              <a:rPr lang="it-IT" dirty="0"/>
              <a:t>La distinzione tra arte e natura è introdotta soltanto al paragrafo 43</a:t>
            </a:r>
          </a:p>
          <a:p>
            <a:pPr marL="0" indent="0">
              <a:buNone/>
            </a:pPr>
            <a:r>
              <a:rPr lang="it-IT" dirty="0"/>
              <a:t>ARTE : NATURA = OPERE : EFFETTI</a:t>
            </a:r>
            <a:br>
              <a:rPr lang="it-IT" dirty="0"/>
            </a:br>
            <a:endParaRPr lang="it-IT" dirty="0"/>
          </a:p>
          <a:p>
            <a:pPr marL="0" indent="0">
              <a:buNone/>
            </a:pPr>
            <a:r>
              <a:rPr lang="it-IT" dirty="0"/>
              <a:t>Mentre gli effetti sono imputabili a cause del tutto omogenee all’orizzonte fenomenico cui tali effetti appartengono, le opere suppongono una causa ad esse esterna, che le trascende. </a:t>
            </a:r>
          </a:p>
          <a:p>
            <a:pPr marL="0" indent="0">
              <a:buNone/>
            </a:pPr>
            <a:r>
              <a:rPr lang="it-IT" dirty="0"/>
              <a:t>Qualsiasi forma di arte, perciò, deve essere preceduta </a:t>
            </a:r>
            <a:r>
              <a:rPr lang="it-IT" b="1" dirty="0"/>
              <a:t>dalla rappresentazione progettuale di uno scopo</a:t>
            </a:r>
            <a:r>
              <a:rPr lang="it-IT" dirty="0"/>
              <a:t>: realizzarlo o lasciarlo irrealizzato è una libera scelta del soggetto.</a:t>
            </a:r>
          </a:p>
          <a:p>
            <a:pPr marL="0" indent="0">
              <a:buNone/>
            </a:pPr>
            <a:r>
              <a:rPr lang="it-IT" b="1" dirty="0"/>
              <a:t>ARTE</a:t>
            </a:r>
            <a:r>
              <a:rPr lang="it-IT" dirty="0"/>
              <a:t>: produzione mediante libertà; </a:t>
            </a:r>
            <a:r>
              <a:rPr lang="it-IT" b="1" dirty="0"/>
              <a:t>NATURA</a:t>
            </a:r>
            <a:r>
              <a:rPr lang="it-IT" dirty="0"/>
              <a:t>: produzione secondo necessità</a:t>
            </a:r>
          </a:p>
          <a:p>
            <a:pPr marL="0" indent="0">
              <a:buNone/>
            </a:pPr>
            <a:endParaRPr lang="it-IT" dirty="0"/>
          </a:p>
        </p:txBody>
      </p:sp>
    </p:spTree>
    <p:extLst>
      <p:ext uri="{BB962C8B-B14F-4D97-AF65-F5344CB8AC3E}">
        <p14:creationId xmlns:p14="http://schemas.microsoft.com/office/powerpoint/2010/main" val="14315094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67406" y="444843"/>
            <a:ext cx="5588087" cy="6217386"/>
          </a:xfrm>
        </p:spPr>
        <p:txBody>
          <a:bodyPr>
            <a:normAutofit lnSpcReduction="10000"/>
          </a:bodyPr>
          <a:lstStyle/>
          <a:p>
            <a:r>
              <a:rPr lang="it-IT" b="1" dirty="0"/>
              <a:t>NATURA</a:t>
            </a:r>
            <a:r>
              <a:rPr lang="it-IT" dirty="0"/>
              <a:t> </a:t>
            </a:r>
          </a:p>
          <a:p>
            <a:pPr lvl="1">
              <a:buClr>
                <a:schemeClr val="accent1"/>
              </a:buClr>
              <a:buSzPct val="119000"/>
            </a:pPr>
            <a:r>
              <a:rPr lang="it-IT" sz="2600" i="1" dirty="0" err="1"/>
              <a:t>agere</a:t>
            </a:r>
            <a:r>
              <a:rPr lang="it-IT" sz="2600" i="1" dirty="0">
                <a:latin typeface="Arial"/>
                <a:cs typeface="Arial"/>
              </a:rPr>
              <a:t>→</a:t>
            </a:r>
            <a:r>
              <a:rPr lang="it-IT" sz="2600" dirty="0"/>
              <a:t> agire</a:t>
            </a:r>
          </a:p>
          <a:p>
            <a:pPr lvl="1">
              <a:buClr>
                <a:schemeClr val="accent1"/>
              </a:buClr>
              <a:buSzPct val="119000"/>
            </a:pPr>
            <a:r>
              <a:rPr lang="it-IT" sz="2600" i="1" dirty="0" err="1"/>
              <a:t>effectus</a:t>
            </a:r>
            <a:r>
              <a:rPr lang="it-IT" sz="2600" i="1" dirty="0">
                <a:latin typeface="Arial"/>
                <a:cs typeface="Arial"/>
              </a:rPr>
              <a:t>→</a:t>
            </a:r>
            <a:r>
              <a:rPr lang="it-IT" sz="2600" dirty="0"/>
              <a:t> avere effetti</a:t>
            </a:r>
          </a:p>
          <a:p>
            <a:pPr lvl="1">
              <a:buClr>
                <a:schemeClr val="accent1"/>
              </a:buClr>
              <a:buSzPct val="119000"/>
            </a:pPr>
            <a:r>
              <a:rPr lang="it-IT" sz="2600" dirty="0"/>
              <a:t>effetti </a:t>
            </a:r>
            <a:r>
              <a:rPr lang="it-IT" sz="2600" i="1" dirty="0">
                <a:latin typeface="Arial"/>
                <a:cs typeface="Arial"/>
              </a:rPr>
              <a:t>→</a:t>
            </a:r>
            <a:r>
              <a:rPr lang="it-IT" sz="2600" dirty="0"/>
              <a:t> imputabili a cause omogenee all’orizzonte fenomenico cui tali effetti appartengono</a:t>
            </a:r>
          </a:p>
          <a:p>
            <a:pPr lvl="1">
              <a:buClr>
                <a:schemeClr val="accent1"/>
              </a:buClr>
              <a:buSzPct val="119000"/>
            </a:pPr>
            <a:r>
              <a:rPr lang="it-IT" sz="2600" b="1" dirty="0"/>
              <a:t>La natura agisce secondo necessità</a:t>
            </a:r>
          </a:p>
          <a:p>
            <a:pPr lvl="1">
              <a:buNone/>
            </a:pPr>
            <a:endParaRPr lang="it-IT" dirty="0"/>
          </a:p>
          <a:p>
            <a:r>
              <a:rPr lang="it-IT" b="1" dirty="0"/>
              <a:t>ARTE</a:t>
            </a:r>
            <a:r>
              <a:rPr lang="it-IT" dirty="0"/>
              <a:t> </a:t>
            </a:r>
          </a:p>
          <a:p>
            <a:pPr lvl="1">
              <a:buClr>
                <a:schemeClr val="accent1"/>
              </a:buClr>
              <a:buSzPct val="119000"/>
            </a:pPr>
            <a:r>
              <a:rPr lang="it-IT" sz="2600" i="1" dirty="0" err="1"/>
              <a:t>facere</a:t>
            </a:r>
            <a:r>
              <a:rPr lang="it-IT" sz="2600" i="1" dirty="0">
                <a:latin typeface="Arial"/>
                <a:cs typeface="Arial"/>
              </a:rPr>
              <a:t>→</a:t>
            </a:r>
            <a:r>
              <a:rPr lang="it-IT" sz="2600" dirty="0"/>
              <a:t> fare</a:t>
            </a:r>
          </a:p>
          <a:p>
            <a:pPr lvl="1">
              <a:buClr>
                <a:schemeClr val="accent1"/>
              </a:buClr>
              <a:buSzPct val="119000"/>
            </a:pPr>
            <a:r>
              <a:rPr lang="it-IT" sz="2600" i="1" dirty="0"/>
              <a:t>opus</a:t>
            </a:r>
            <a:r>
              <a:rPr lang="it-IT" sz="2600" i="1" dirty="0">
                <a:latin typeface="Arial"/>
                <a:cs typeface="Arial"/>
              </a:rPr>
              <a:t>→ </a:t>
            </a:r>
            <a:r>
              <a:rPr lang="it-IT" sz="2600" dirty="0"/>
              <a:t>produrre opere</a:t>
            </a:r>
          </a:p>
          <a:p>
            <a:pPr lvl="1">
              <a:buClr>
                <a:schemeClr val="accent1"/>
              </a:buClr>
              <a:buSzPct val="119000"/>
            </a:pPr>
            <a:r>
              <a:rPr lang="it-IT" sz="2600" dirty="0"/>
              <a:t>opere: suppongono una causa ad esse esterna, che le trascende</a:t>
            </a:r>
          </a:p>
          <a:p>
            <a:pPr lvl="1">
              <a:buClr>
                <a:schemeClr val="accent1"/>
              </a:buClr>
              <a:buSzPct val="119000"/>
            </a:pPr>
            <a:r>
              <a:rPr lang="it-IT" sz="2600" b="1" dirty="0"/>
              <a:t>L’arte produce secondo libertà</a:t>
            </a:r>
          </a:p>
        </p:txBody>
      </p:sp>
      <p:sp>
        <p:nvSpPr>
          <p:cNvPr id="4" name="Segnaposto testo 3"/>
          <p:cNvSpPr>
            <a:spLocks noGrp="1"/>
          </p:cNvSpPr>
          <p:nvPr>
            <p:ph type="body" sz="half" idx="2"/>
          </p:nvPr>
        </p:nvSpPr>
        <p:spPr>
          <a:xfrm>
            <a:off x="827903" y="1142984"/>
            <a:ext cx="5125221" cy="5500726"/>
          </a:xfrm>
          <a:solidFill>
            <a:schemeClr val="bg1"/>
          </a:solidFill>
        </p:spPr>
        <p:txBody>
          <a:bodyPr anchor="ctr">
            <a:noAutofit/>
          </a:bodyPr>
          <a:lstStyle/>
          <a:p>
            <a:pPr marL="144000"/>
            <a:r>
              <a:rPr lang="it-IT" sz="2200" dirty="0"/>
              <a:t>“L’arte è distinta dalla natura come il fare (</a:t>
            </a:r>
            <a:r>
              <a:rPr lang="it-IT" sz="2200" i="1" dirty="0" err="1"/>
              <a:t>facere</a:t>
            </a:r>
            <a:r>
              <a:rPr lang="it-IT" sz="2200" dirty="0"/>
              <a:t>) dall’agire o dall’avere effetti in generale (</a:t>
            </a:r>
            <a:r>
              <a:rPr lang="it-IT" sz="2200" i="1" dirty="0" err="1"/>
              <a:t>agere</a:t>
            </a:r>
            <a:r>
              <a:rPr lang="it-IT" sz="2200" dirty="0"/>
              <a:t>), e il prodotto o la conseguenza della prima in quanto opera (</a:t>
            </a:r>
            <a:r>
              <a:rPr lang="it-IT" sz="2200" i="1" dirty="0"/>
              <a:t>opus</a:t>
            </a:r>
            <a:r>
              <a:rPr lang="it-IT" sz="2200" dirty="0"/>
              <a:t>) da quello della seconda in quanto effetto (</a:t>
            </a:r>
            <a:r>
              <a:rPr lang="it-IT" sz="2200" i="1" dirty="0" err="1"/>
              <a:t>effectus</a:t>
            </a:r>
            <a:r>
              <a:rPr lang="it-IT" sz="2200" dirty="0"/>
              <a:t>).</a:t>
            </a:r>
          </a:p>
          <a:p>
            <a:pPr marL="144000"/>
            <a:r>
              <a:rPr lang="it-IT" sz="2200" dirty="0"/>
              <a:t>In linea di diritto si dovrebbe chiamare arte solo la produzione mediante libertà, cioè mediante un arbitrio che ponga la ragione a fondamento delle sue azioni”</a:t>
            </a:r>
          </a:p>
          <a:p>
            <a:pPr marL="144000"/>
            <a:r>
              <a:rPr lang="it-IT" sz="2200" dirty="0"/>
              <a:t> </a:t>
            </a:r>
          </a:p>
          <a:p>
            <a:pPr marL="144000" algn="r"/>
            <a:r>
              <a:rPr lang="it-IT" sz="1800" b="1" dirty="0"/>
              <a:t>(</a:t>
            </a:r>
            <a:r>
              <a:rPr lang="it-IT" sz="1800" b="1" dirty="0" err="1"/>
              <a:t>Kant</a:t>
            </a:r>
            <a:r>
              <a:rPr lang="it-IT" sz="1800" b="1" dirty="0"/>
              <a:t>, </a:t>
            </a:r>
            <a:r>
              <a:rPr lang="it-IT" sz="1800" b="1" i="1" dirty="0"/>
              <a:t>Critica della Facoltà di giudizio</a:t>
            </a:r>
            <a:r>
              <a:rPr lang="it-IT" sz="1800" b="1" dirty="0"/>
              <a:t>, a cura di E. </a:t>
            </a:r>
            <a:r>
              <a:rPr lang="it-IT" sz="1800" b="1" dirty="0" err="1"/>
              <a:t>Garroni</a:t>
            </a:r>
            <a:r>
              <a:rPr lang="it-IT" sz="1800" b="1" dirty="0"/>
              <a:t> - H. </a:t>
            </a:r>
            <a:r>
              <a:rPr lang="it-IT" sz="1800" b="1" dirty="0" err="1"/>
              <a:t>Hohonegger</a:t>
            </a:r>
            <a:r>
              <a:rPr lang="it-IT" sz="1800" b="1" dirty="0"/>
              <a:t>, Torino, Einaudi,  2003, p. 139)</a:t>
            </a:r>
            <a:endParaRPr lang="it-IT" sz="2000" b="1" dirty="0"/>
          </a:p>
        </p:txBody>
      </p:sp>
    </p:spTree>
    <p:extLst>
      <p:ext uri="{BB962C8B-B14F-4D97-AF65-F5344CB8AC3E}">
        <p14:creationId xmlns:p14="http://schemas.microsoft.com/office/powerpoint/2010/main" val="24972690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543697" y="1230239"/>
            <a:ext cx="5206314" cy="5429288"/>
          </a:xfrm>
          <a:solidFill>
            <a:schemeClr val="bg1"/>
          </a:solidFill>
        </p:spPr>
        <p:txBody>
          <a:bodyPr anchor="ctr">
            <a:normAutofit fontScale="77500" lnSpcReduction="20000"/>
          </a:bodyPr>
          <a:lstStyle/>
          <a:p>
            <a:pPr marL="144000" indent="-144000">
              <a:lnSpc>
                <a:spcPct val="120000"/>
              </a:lnSpc>
              <a:buNone/>
            </a:pPr>
            <a:r>
              <a:rPr lang="it-IT" sz="3400" dirty="0"/>
              <a:t>“…, sebbene piaccia chiamare il prodotto delle </a:t>
            </a:r>
            <a:r>
              <a:rPr lang="it-IT" sz="3400" b="1" dirty="0"/>
              <a:t>api</a:t>
            </a:r>
            <a:r>
              <a:rPr lang="it-IT" sz="3400" dirty="0"/>
              <a:t> (i </a:t>
            </a:r>
            <a:r>
              <a:rPr lang="it-IT" sz="3400" b="1" dirty="0"/>
              <a:t>favi di cera </a:t>
            </a:r>
            <a:r>
              <a:rPr lang="it-IT" sz="3400" dirty="0"/>
              <a:t>costruiti conformemente a regole) un’opera d’arte, ciò accade solo per analogia con quest’ultima; non appena ci si sovviene che esse non fondano il loro lavoro su una propria riflessione razionale, si dice subito che si tratta di un prodotto della loro natura (dell’istinto).”</a:t>
            </a:r>
            <a:endParaRPr lang="it-IT" dirty="0"/>
          </a:p>
          <a:p>
            <a:pPr marL="144000" indent="-144000">
              <a:buNone/>
            </a:pPr>
            <a:endParaRPr lang="it-IT" dirty="0"/>
          </a:p>
          <a:p>
            <a:pPr marL="144000" indent="-144000" algn="r">
              <a:buNone/>
            </a:pPr>
            <a:r>
              <a:rPr lang="it-IT" sz="2400" b="1" dirty="0"/>
              <a:t>(</a:t>
            </a:r>
            <a:r>
              <a:rPr lang="it-IT" sz="2400" b="1" dirty="0" err="1"/>
              <a:t>Kant</a:t>
            </a:r>
            <a:r>
              <a:rPr lang="it-IT" sz="2400" b="1" dirty="0"/>
              <a:t>, </a:t>
            </a:r>
            <a:r>
              <a:rPr lang="it-IT" sz="2400" b="1" i="1" dirty="0"/>
              <a:t>Critica della Facoltà di giudizio</a:t>
            </a:r>
            <a:r>
              <a:rPr lang="it-IT" sz="2400" b="1" dirty="0"/>
              <a:t>, a cura di E. </a:t>
            </a:r>
            <a:r>
              <a:rPr lang="it-IT" sz="2400" b="1" dirty="0" err="1"/>
              <a:t>Garroni</a:t>
            </a:r>
            <a:r>
              <a:rPr lang="it-IT" sz="2400" b="1" dirty="0"/>
              <a:t> - H. </a:t>
            </a:r>
            <a:r>
              <a:rPr lang="it-IT" sz="2400" b="1" dirty="0" err="1"/>
              <a:t>Hohonegger</a:t>
            </a:r>
            <a:r>
              <a:rPr lang="it-IT" sz="2400" b="1" dirty="0"/>
              <a:t>, Torino, Einaudi,  2003, p. 139)</a:t>
            </a:r>
            <a:endParaRPr lang="it-IT" sz="2400" dirty="0"/>
          </a:p>
        </p:txBody>
      </p:sp>
      <p:sp>
        <p:nvSpPr>
          <p:cNvPr id="4" name="Segnaposto contenuto 3"/>
          <p:cNvSpPr>
            <a:spLocks noGrp="1"/>
          </p:cNvSpPr>
          <p:nvPr>
            <p:ph sz="half" idx="2"/>
          </p:nvPr>
        </p:nvSpPr>
        <p:spPr>
          <a:xfrm>
            <a:off x="6332837" y="1071546"/>
            <a:ext cx="5245443" cy="5786454"/>
          </a:xfrm>
        </p:spPr>
        <p:txBody>
          <a:bodyPr anchor="ctr">
            <a:normAutofit fontScale="77500" lnSpcReduction="20000"/>
          </a:bodyPr>
          <a:lstStyle/>
          <a:p>
            <a:pPr marL="144000" indent="-144000">
              <a:lnSpc>
                <a:spcPct val="110000"/>
              </a:lnSpc>
              <a:spcAft>
                <a:spcPts val="600"/>
              </a:spcAft>
            </a:pPr>
            <a:r>
              <a:rPr lang="it-IT" sz="3100" dirty="0"/>
              <a:t>L’alveare può essere paragonato ad un’opera architettonica (cioè a un’opera d’arte), ma non è propriamente tale </a:t>
            </a:r>
            <a:r>
              <a:rPr lang="it-IT" sz="3100" dirty="0">
                <a:latin typeface="Arial"/>
                <a:cs typeface="Arial"/>
              </a:rPr>
              <a:t>→ </a:t>
            </a:r>
            <a:r>
              <a:rPr lang="it-IT" sz="3100" dirty="0"/>
              <a:t>Gli animali agiscono, cioè </a:t>
            </a:r>
            <a:r>
              <a:rPr lang="it-IT" sz="2900" b="1" dirty="0"/>
              <a:t>NON SONO SOGGETTI CAPACI DI INTENZIONE PRODUTTIVA</a:t>
            </a:r>
            <a:r>
              <a:rPr lang="it-IT" sz="3100" dirty="0"/>
              <a:t>, cioè non sono: </a:t>
            </a:r>
            <a:r>
              <a:rPr lang="it-IT" sz="3100" b="1" dirty="0">
                <a:solidFill>
                  <a:srgbClr val="C00000"/>
                </a:solidFill>
              </a:rPr>
              <a:t>1)</a:t>
            </a:r>
            <a:r>
              <a:rPr lang="it-IT" sz="3100" dirty="0"/>
              <a:t> in grado di rappresentarsi uno </a:t>
            </a:r>
            <a:r>
              <a:rPr lang="it-IT" sz="3100" b="1" dirty="0"/>
              <a:t>scopo</a:t>
            </a:r>
            <a:r>
              <a:rPr lang="it-IT" sz="3100" dirty="0"/>
              <a:t> secondo un progetto e </a:t>
            </a:r>
            <a:r>
              <a:rPr lang="it-IT" sz="3100" b="1" dirty="0">
                <a:solidFill>
                  <a:srgbClr val="C00000"/>
                </a:solidFill>
              </a:rPr>
              <a:t>2)</a:t>
            </a:r>
            <a:r>
              <a:rPr lang="it-IT" sz="3100" dirty="0"/>
              <a:t> </a:t>
            </a:r>
            <a:r>
              <a:rPr lang="it-IT" sz="3100" b="1" dirty="0"/>
              <a:t>liberi</a:t>
            </a:r>
            <a:r>
              <a:rPr lang="it-IT" sz="3100" dirty="0"/>
              <a:t> di eseguirlo o meno </a:t>
            </a:r>
            <a:r>
              <a:rPr lang="it-IT" sz="3100" dirty="0">
                <a:latin typeface="Arial"/>
                <a:cs typeface="Arial"/>
              </a:rPr>
              <a:t>→ </a:t>
            </a:r>
            <a:r>
              <a:rPr lang="it-IT" sz="3100" dirty="0"/>
              <a:t>agiscono per </a:t>
            </a:r>
            <a:r>
              <a:rPr lang="it-IT" sz="3100" dirty="0">
                <a:effectLst>
                  <a:outerShdw blurRad="38100" dist="38100" dir="2700000" algn="tl">
                    <a:srgbClr val="000000">
                      <a:alpha val="43137"/>
                    </a:srgbClr>
                  </a:outerShdw>
                </a:effectLst>
              </a:rPr>
              <a:t>istinto, </a:t>
            </a:r>
            <a:r>
              <a:rPr lang="it-IT" sz="3100" dirty="0"/>
              <a:t>cioè </a:t>
            </a:r>
            <a:r>
              <a:rPr lang="it-IT" sz="3100" dirty="0">
                <a:effectLst>
                  <a:outerShdw blurRad="38100" dist="38100" dir="2700000" algn="tl">
                    <a:srgbClr val="000000">
                      <a:alpha val="43137"/>
                    </a:srgbClr>
                  </a:outerShdw>
                </a:effectLst>
              </a:rPr>
              <a:t>secondo la necessità della loro natura, e non secondo libertà</a:t>
            </a:r>
            <a:endParaRPr lang="it-IT" sz="3100" dirty="0"/>
          </a:p>
        </p:txBody>
      </p:sp>
      <p:sp>
        <p:nvSpPr>
          <p:cNvPr id="5" name="Titolo 1"/>
          <p:cNvSpPr txBox="1">
            <a:spLocks/>
          </p:cNvSpPr>
          <p:nvPr/>
        </p:nvSpPr>
        <p:spPr>
          <a:xfrm>
            <a:off x="1809720" y="273050"/>
            <a:ext cx="8643998" cy="655200"/>
          </a:xfrm>
          <a:prstGeom prst="rect">
            <a:avLst/>
          </a:prstGeom>
        </p:spPr>
        <p:txBody>
          <a:bodyPr anchor="b" anchorCtr="0">
            <a:noAutofit/>
            <a:scene3d>
              <a:camera prst="orthographicFront"/>
              <a:lightRig rig="soft" dir="t">
                <a:rot lat="0" lon="0" rev="2100000"/>
              </a:lightRig>
            </a:scene3d>
            <a:sp3d prstMaterial="matte">
              <a:bevelT w="38100" h="38100"/>
            </a:sp3d>
          </a:bodyPr>
          <a:lstStyle/>
          <a:p>
            <a:pPr>
              <a:defRPr/>
            </a:pPr>
            <a:r>
              <a:rPr lang="it-IT" sz="4000" b="1" spc="-150" dirty="0">
                <a:solidFill>
                  <a:schemeClr val="tx2"/>
                </a:solidFill>
                <a:effectLst>
                  <a:outerShdw blurRad="63500" dist="38100" dir="8220000" algn="tl" rotWithShape="0">
                    <a:srgbClr val="000000">
                      <a:alpha val="30000"/>
                    </a:srgbClr>
                  </a:outerShdw>
                </a:effectLst>
                <a:latin typeface="+mj-lt"/>
                <a:ea typeface="+mj-lt"/>
                <a:cs typeface="+mj-lt"/>
              </a:rPr>
              <a:t>Analogia tra arte e natura</a:t>
            </a:r>
            <a:endParaRPr lang="it-IT" sz="4000" b="1" spc="-150" dirty="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endParaRPr>
          </a:p>
        </p:txBody>
      </p:sp>
      <p:grpSp>
        <p:nvGrpSpPr>
          <p:cNvPr id="12" name="Gruppo 11"/>
          <p:cNvGrpSpPr/>
          <p:nvPr/>
        </p:nvGrpSpPr>
        <p:grpSpPr>
          <a:xfrm>
            <a:off x="1519504" y="214290"/>
            <a:ext cx="8934214" cy="1000132"/>
            <a:chOff x="-4496" y="214290"/>
            <a:chExt cx="8934214" cy="1000132"/>
          </a:xfrm>
        </p:grpSpPr>
        <p:cxnSp>
          <p:nvCxnSpPr>
            <p:cNvPr id="7" name="Connettore 1 6"/>
            <p:cNvCxnSpPr/>
            <p:nvPr/>
          </p:nvCxnSpPr>
          <p:spPr>
            <a:xfrm rot="5400000">
              <a:off x="-284990" y="713562"/>
              <a:ext cx="1000132" cy="158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rot="10800000">
              <a:off x="-4496" y="928670"/>
              <a:ext cx="8934214" cy="1588"/>
            </a:xfrm>
            <a:prstGeom prst="line">
              <a:avLst/>
            </a:prstGeom>
            <a:ln w="762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33941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rma a L 15"/>
          <p:cNvSpPr/>
          <p:nvPr/>
        </p:nvSpPr>
        <p:spPr>
          <a:xfrm rot="16200000">
            <a:off x="2871876" y="-1426135"/>
            <a:ext cx="6427653" cy="9996616"/>
          </a:xfrm>
          <a:prstGeom prst="corner">
            <a:avLst>
              <a:gd name="adj1" fmla="val 70951"/>
              <a:gd name="adj2" fmla="val 79872"/>
            </a:avLst>
          </a:prstGeom>
          <a:solidFill>
            <a:srgbClr val="C00000"/>
          </a:solidFill>
          <a:ln>
            <a:solidFill>
              <a:schemeClr val="accent1">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grpSp>
        <p:nvGrpSpPr>
          <p:cNvPr id="22" name="Gruppo 21"/>
          <p:cNvGrpSpPr/>
          <p:nvPr/>
        </p:nvGrpSpPr>
        <p:grpSpPr>
          <a:xfrm>
            <a:off x="1087395" y="358347"/>
            <a:ext cx="9367438" cy="6291860"/>
            <a:chOff x="7295" y="1217985"/>
            <a:chExt cx="8422085" cy="4924492"/>
          </a:xfrm>
        </p:grpSpPr>
        <p:sp>
          <p:nvSpPr>
            <p:cNvPr id="10" name="Rettangolo arrotondato 9"/>
            <p:cNvSpPr/>
            <p:nvPr/>
          </p:nvSpPr>
          <p:spPr>
            <a:xfrm>
              <a:off x="7295" y="1217985"/>
              <a:ext cx="3271494" cy="115296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it-IT" sz="2200" b="1" dirty="0">
                  <a:solidFill>
                    <a:schemeClr val="tx1"/>
                  </a:solidFill>
                </a:rPr>
                <a:t>NATURA</a:t>
              </a:r>
            </a:p>
            <a:p>
              <a:pPr marL="144000" indent="-144000">
                <a:lnSpc>
                  <a:spcPct val="80000"/>
                </a:lnSpc>
                <a:spcBef>
                  <a:spcPts val="600"/>
                </a:spcBef>
                <a:buFont typeface="Arial" pitchFamily="34" charset="0"/>
                <a:buChar char="•"/>
              </a:pPr>
              <a:r>
                <a:rPr lang="it-IT" sz="2200" dirty="0">
                  <a:solidFill>
                    <a:schemeClr val="tx1"/>
                  </a:solidFill>
                  <a:effectLst>
                    <a:outerShdw blurRad="38100" dist="38100" dir="2700000" algn="tl">
                      <a:srgbClr val="000000">
                        <a:alpha val="43137"/>
                      </a:srgbClr>
                    </a:outerShdw>
                  </a:effectLst>
                </a:rPr>
                <a:t>Ha effetti</a:t>
              </a:r>
            </a:p>
            <a:p>
              <a:pPr marL="144000" indent="-144000">
                <a:lnSpc>
                  <a:spcPct val="80000"/>
                </a:lnSpc>
                <a:buFont typeface="Arial" pitchFamily="34" charset="0"/>
                <a:buChar char="•"/>
              </a:pPr>
              <a:r>
                <a:rPr lang="it-IT" sz="2200" dirty="0">
                  <a:solidFill>
                    <a:schemeClr val="tx1"/>
                  </a:solidFill>
                  <a:effectLst>
                    <a:outerShdw blurRad="38100" dist="38100" dir="2700000" algn="tl">
                      <a:srgbClr val="000000">
                        <a:alpha val="43137"/>
                      </a:srgbClr>
                    </a:outerShdw>
                  </a:effectLst>
                </a:rPr>
                <a:t>Agisce mediante necessità</a:t>
              </a:r>
            </a:p>
          </p:txBody>
        </p:sp>
        <p:sp>
          <p:nvSpPr>
            <p:cNvPr id="11" name="Rettangolo arrotondato 10"/>
            <p:cNvSpPr/>
            <p:nvPr/>
          </p:nvSpPr>
          <p:spPr>
            <a:xfrm>
              <a:off x="5436582" y="1217985"/>
              <a:ext cx="2976583" cy="1152960"/>
            </a:xfrm>
            <a:prstGeom prst="roundRect">
              <a:avLst/>
            </a:prstGeom>
            <a:solidFill>
              <a:schemeClr val="accent1">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it-IT" sz="2200" b="1" dirty="0">
                  <a:solidFill>
                    <a:schemeClr val="tx1"/>
                  </a:solidFill>
                </a:rPr>
                <a:t>ARTE</a:t>
              </a:r>
            </a:p>
            <a:p>
              <a:pPr marL="144000" indent="-144000">
                <a:lnSpc>
                  <a:spcPct val="80000"/>
                </a:lnSpc>
                <a:spcBef>
                  <a:spcPts val="600"/>
                </a:spcBef>
                <a:buFont typeface="Arial" pitchFamily="34" charset="0"/>
                <a:buChar char="•"/>
              </a:pPr>
              <a:r>
                <a:rPr lang="it-IT" sz="2200" b="1" dirty="0">
                  <a:solidFill>
                    <a:schemeClr val="tx1"/>
                  </a:solidFill>
                </a:rPr>
                <a:t>Produce opere</a:t>
              </a:r>
            </a:p>
            <a:p>
              <a:pPr marL="144000" indent="-144000">
                <a:lnSpc>
                  <a:spcPct val="80000"/>
                </a:lnSpc>
                <a:buFont typeface="Arial" pitchFamily="34" charset="0"/>
                <a:buChar char="•"/>
              </a:pPr>
              <a:r>
                <a:rPr lang="it-IT" sz="2200" b="1" dirty="0">
                  <a:solidFill>
                    <a:schemeClr val="tx1"/>
                  </a:solidFill>
                </a:rPr>
                <a:t>Agisce mediante libertà</a:t>
              </a:r>
            </a:p>
          </p:txBody>
        </p:sp>
        <p:sp>
          <p:nvSpPr>
            <p:cNvPr id="12" name="Rettangolo arrotondato 11"/>
            <p:cNvSpPr/>
            <p:nvPr/>
          </p:nvSpPr>
          <p:spPr>
            <a:xfrm>
              <a:off x="694777" y="3051201"/>
              <a:ext cx="3828344" cy="1383387"/>
            </a:xfrm>
            <a:prstGeom prst="roundRect">
              <a:avLst/>
            </a:prstGeom>
            <a:solidFill>
              <a:schemeClr val="accent1">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it-IT" sz="2200" b="1" dirty="0">
                  <a:solidFill>
                    <a:schemeClr val="tx1"/>
                  </a:solidFill>
                </a:rPr>
                <a:t>MECCANICA (TECNICA)</a:t>
              </a:r>
            </a:p>
            <a:p>
              <a:pPr>
                <a:lnSpc>
                  <a:spcPct val="80000"/>
                </a:lnSpc>
                <a:spcBef>
                  <a:spcPts val="600"/>
                </a:spcBef>
              </a:pPr>
              <a:r>
                <a:rPr lang="it-IT" sz="2200" b="1" dirty="0">
                  <a:solidFill>
                    <a:schemeClr val="tx1"/>
                  </a:solidFill>
                </a:rPr>
                <a:t>Consiste nell’applicare le procedure necessarie alla realizzazione di un oggetto</a:t>
              </a:r>
            </a:p>
          </p:txBody>
        </p:sp>
        <p:sp>
          <p:nvSpPr>
            <p:cNvPr id="13" name="Rettangolo arrotondato 12"/>
            <p:cNvSpPr/>
            <p:nvPr/>
          </p:nvSpPr>
          <p:spPr>
            <a:xfrm>
              <a:off x="4740249" y="3058819"/>
              <a:ext cx="3689131" cy="1422968"/>
            </a:xfrm>
            <a:prstGeom prst="roundRect">
              <a:avLst/>
            </a:prstGeom>
            <a:solidFill>
              <a:schemeClr val="accent1">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it-IT" sz="2200" b="1" dirty="0">
                  <a:solidFill>
                    <a:schemeClr val="tx1"/>
                  </a:solidFill>
                </a:rPr>
                <a:t>ESTETICA</a:t>
              </a:r>
            </a:p>
            <a:p>
              <a:pPr>
                <a:lnSpc>
                  <a:spcPct val="80000"/>
                </a:lnSpc>
                <a:spcBef>
                  <a:spcPts val="600"/>
                </a:spcBef>
              </a:pPr>
              <a:r>
                <a:rPr lang="it-IT" sz="2200" b="1" dirty="0">
                  <a:solidFill>
                    <a:schemeClr val="tx1"/>
                  </a:solidFill>
                </a:rPr>
                <a:t>È finalizzata a una produzione capace di suscitare un sentimento di piacere</a:t>
              </a:r>
            </a:p>
          </p:txBody>
        </p:sp>
        <p:sp>
          <p:nvSpPr>
            <p:cNvPr id="14" name="Rettangolo arrotondato 13"/>
            <p:cNvSpPr/>
            <p:nvPr/>
          </p:nvSpPr>
          <p:spPr>
            <a:xfrm>
              <a:off x="7295" y="4784189"/>
              <a:ext cx="4106770" cy="1358288"/>
            </a:xfrm>
            <a:prstGeom prst="roundRect">
              <a:avLst/>
            </a:prstGeom>
            <a:solidFill>
              <a:schemeClr val="accent1">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it-IT" sz="2200" b="1" dirty="0">
                  <a:solidFill>
                    <a:schemeClr val="tx1"/>
                  </a:solidFill>
                </a:rPr>
                <a:t>PIACEVOLE (</a:t>
              </a:r>
              <a:r>
                <a:rPr lang="it-IT" sz="2400" b="1" dirty="0">
                  <a:solidFill>
                    <a:schemeClr val="tx1"/>
                  </a:solidFill>
                  <a:latin typeface="Arial"/>
                  <a:cs typeface="Arial"/>
                </a:rPr>
                <a:t>→</a:t>
              </a:r>
              <a:r>
                <a:rPr lang="it-IT" sz="2400" b="1" dirty="0">
                  <a:solidFill>
                    <a:schemeClr val="tx1"/>
                  </a:solidFill>
                </a:rPr>
                <a:t> DA INTRATTENIMENTO)</a:t>
              </a:r>
              <a:endParaRPr lang="it-IT" sz="2200" b="1" dirty="0">
                <a:solidFill>
                  <a:schemeClr val="tx1"/>
                </a:solidFill>
              </a:endParaRPr>
            </a:p>
            <a:p>
              <a:pPr>
                <a:lnSpc>
                  <a:spcPct val="80000"/>
                </a:lnSpc>
                <a:spcBef>
                  <a:spcPts val="600"/>
                </a:spcBef>
              </a:pPr>
              <a:r>
                <a:rPr lang="it-IT" sz="2200" b="1" dirty="0">
                  <a:solidFill>
                    <a:schemeClr val="tx1"/>
                  </a:solidFill>
                </a:rPr>
                <a:t>Quando il sentimento di piacere a cui è finalizzata riguarda la mera sensazione</a:t>
              </a:r>
            </a:p>
          </p:txBody>
        </p:sp>
        <p:sp>
          <p:nvSpPr>
            <p:cNvPr id="15" name="Rettangolo arrotondato 14"/>
            <p:cNvSpPr/>
            <p:nvPr/>
          </p:nvSpPr>
          <p:spPr>
            <a:xfrm>
              <a:off x="4253276" y="4784189"/>
              <a:ext cx="3901615" cy="1358288"/>
            </a:xfrm>
            <a:prstGeom prst="roundRect">
              <a:avLst/>
            </a:prstGeom>
            <a:solidFill>
              <a:schemeClr val="accent1">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it-IT" sz="2200" b="1" dirty="0">
                  <a:solidFill>
                    <a:schemeClr val="tx1"/>
                  </a:solidFill>
                </a:rPr>
                <a:t>BELLA</a:t>
              </a:r>
            </a:p>
            <a:p>
              <a:pPr>
                <a:lnSpc>
                  <a:spcPct val="80000"/>
                </a:lnSpc>
                <a:spcBef>
                  <a:spcPts val="600"/>
                </a:spcBef>
              </a:pPr>
              <a:r>
                <a:rPr lang="it-IT" sz="2200" b="1" dirty="0">
                  <a:solidFill>
                    <a:schemeClr val="tx1"/>
                  </a:solidFill>
                </a:rPr>
                <a:t>Quando è capace di attivare un piacere connesso con</a:t>
              </a:r>
            </a:p>
            <a:p>
              <a:pPr>
                <a:lnSpc>
                  <a:spcPct val="80000"/>
                </a:lnSpc>
              </a:pPr>
              <a:r>
                <a:rPr lang="it-IT" sz="2200" b="1" dirty="0">
                  <a:solidFill>
                    <a:schemeClr val="tx1"/>
                  </a:solidFill>
                </a:rPr>
                <a:t>una modalità della conoscenza</a:t>
              </a:r>
            </a:p>
          </p:txBody>
        </p:sp>
      </p:grpSp>
      <p:sp>
        <p:nvSpPr>
          <p:cNvPr id="21" name="Parentesi graffa aperta 20"/>
          <p:cNvSpPr/>
          <p:nvPr/>
        </p:nvSpPr>
        <p:spPr>
          <a:xfrm rot="5400000">
            <a:off x="6292330" y="540000"/>
            <a:ext cx="684000" cy="3924000"/>
          </a:xfrm>
          <a:prstGeom prst="leftBrace">
            <a:avLst>
              <a:gd name="adj1" fmla="val 0"/>
              <a:gd name="adj2" fmla="val 13759"/>
            </a:avLst>
          </a:prstGeom>
          <a:ln w="50800">
            <a:solidFill>
              <a:schemeClr val="accent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vert="vert270" rtlCol="0" anchor="ctr"/>
          <a:lstStyle/>
          <a:p>
            <a:pPr algn="ctr"/>
            <a:endParaRPr lang="it-IT" dirty="0"/>
          </a:p>
        </p:txBody>
      </p:sp>
      <p:sp>
        <p:nvSpPr>
          <p:cNvPr id="23" name="Parentesi graffa aperta 22"/>
          <p:cNvSpPr/>
          <p:nvPr/>
        </p:nvSpPr>
        <p:spPr>
          <a:xfrm rot="5400000">
            <a:off x="5817558" y="2635872"/>
            <a:ext cx="628322" cy="4214842"/>
          </a:xfrm>
          <a:prstGeom prst="leftBrace">
            <a:avLst>
              <a:gd name="adj1" fmla="val 0"/>
              <a:gd name="adj2" fmla="val 19537"/>
            </a:avLst>
          </a:prstGeom>
          <a:ln w="50800">
            <a:solidFill>
              <a:schemeClr val="accent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28" name="Connettore 2 27"/>
          <p:cNvCxnSpPr>
            <a:stCxn id="10" idx="3"/>
            <a:endCxn id="11" idx="1"/>
          </p:cNvCxnSpPr>
          <p:nvPr/>
        </p:nvCxnSpPr>
        <p:spPr>
          <a:xfrm>
            <a:off x="4726104" y="1094897"/>
            <a:ext cx="2399999"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1856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772031" y="1102710"/>
            <a:ext cx="10799805" cy="6000768"/>
          </a:xfrm>
          <a:ln>
            <a:noFill/>
          </a:ln>
        </p:spPr>
        <p:txBody>
          <a:bodyPr>
            <a:normAutofit/>
          </a:bodyPr>
          <a:lstStyle/>
          <a:p>
            <a:pPr marL="216000" indent="-216000">
              <a:lnSpc>
                <a:spcPct val="80000"/>
              </a:lnSpc>
              <a:spcBef>
                <a:spcPts val="1200"/>
              </a:spcBef>
              <a:buClr>
                <a:srgbClr val="C00000"/>
              </a:buClr>
            </a:pPr>
            <a:r>
              <a:rPr lang="it-IT" sz="2500" dirty="0">
                <a:sym typeface="Symbol" pitchFamily="18" charset="2"/>
              </a:rPr>
              <a:t>Se la produzione di opere è prerogativa di chiunque si impadronisca di una certa tecnica produttiva e, con l’esercizio, di determinate abilità, lo stesso non può dirsi per la </a:t>
            </a:r>
            <a:r>
              <a:rPr lang="it-IT" sz="2500" b="1" dirty="0">
                <a:sym typeface="Symbol" pitchFamily="18" charset="2"/>
              </a:rPr>
              <a:t>produzione di opere d’arte belle</a:t>
            </a:r>
            <a:r>
              <a:rPr lang="it-IT" sz="2500" dirty="0">
                <a:sym typeface="Symbol" pitchFamily="18" charset="2"/>
              </a:rPr>
              <a:t>.</a:t>
            </a:r>
          </a:p>
          <a:p>
            <a:pPr marL="216000" indent="-216000">
              <a:lnSpc>
                <a:spcPct val="80000"/>
              </a:lnSpc>
              <a:spcBef>
                <a:spcPts val="1200"/>
              </a:spcBef>
              <a:buClr>
                <a:srgbClr val="C00000"/>
              </a:buClr>
            </a:pPr>
            <a:r>
              <a:rPr lang="it-IT" sz="2500" dirty="0">
                <a:sym typeface="Symbol" pitchFamily="18" charset="2"/>
              </a:rPr>
              <a:t>Tale capacità è prerogativa soltanto del </a:t>
            </a:r>
            <a:r>
              <a:rPr lang="it-IT" sz="2500" b="1" dirty="0">
                <a:sym typeface="Symbol" pitchFamily="18" charset="2"/>
              </a:rPr>
              <a:t>genio,</a:t>
            </a:r>
            <a:r>
              <a:rPr lang="it-IT" sz="2500" dirty="0">
                <a:sym typeface="Symbol" pitchFamily="18" charset="2"/>
              </a:rPr>
              <a:t> definito da </a:t>
            </a:r>
            <a:r>
              <a:rPr lang="it-IT" sz="2500" dirty="0" err="1">
                <a:sym typeface="Symbol" pitchFamily="18" charset="2"/>
              </a:rPr>
              <a:t>Kant</a:t>
            </a:r>
            <a:r>
              <a:rPr lang="it-IT" sz="2500" dirty="0">
                <a:sym typeface="Symbol" pitchFamily="18" charset="2"/>
              </a:rPr>
              <a:t> come quel «</a:t>
            </a:r>
            <a:r>
              <a:rPr lang="it-IT" sz="2500" b="1" dirty="0">
                <a:sym typeface="Symbol" pitchFamily="18" charset="2"/>
              </a:rPr>
              <a:t>talento (dono naturale) che dà la regola all’arte</a:t>
            </a:r>
            <a:r>
              <a:rPr lang="it-IT" sz="2500" dirty="0">
                <a:sym typeface="Symbol" pitchFamily="18" charset="2"/>
              </a:rPr>
              <a:t>» o quell’«</a:t>
            </a:r>
            <a:r>
              <a:rPr lang="it-IT" sz="2500" b="1" dirty="0">
                <a:sym typeface="Symbol" pitchFamily="18" charset="2"/>
              </a:rPr>
              <a:t>attitudine innata dell’animo mediante cui la natura dà la regola all’arte</a:t>
            </a:r>
            <a:r>
              <a:rPr lang="it-IT" sz="2500" dirty="0">
                <a:sym typeface="Symbol" pitchFamily="18" charset="2"/>
              </a:rPr>
              <a:t>»</a:t>
            </a:r>
          </a:p>
          <a:p>
            <a:pPr marL="216000" indent="-216000">
              <a:lnSpc>
                <a:spcPct val="80000"/>
              </a:lnSpc>
              <a:spcBef>
                <a:spcPts val="1200"/>
              </a:spcBef>
              <a:buClr>
                <a:srgbClr val="C00000"/>
              </a:buClr>
            </a:pPr>
            <a:r>
              <a:rPr lang="it-IT" sz="2500" dirty="0">
                <a:sym typeface="Symbol" pitchFamily="18" charset="2"/>
              </a:rPr>
              <a:t>In quanto dono della natura e non frutto di un apprendimento (geni si nasce, non si diventa), il genio </a:t>
            </a:r>
            <a:r>
              <a:rPr lang="it-IT" sz="2500" b="1" dirty="0">
                <a:sym typeface="Symbol" pitchFamily="18" charset="2"/>
              </a:rPr>
              <a:t>non può esibire le regole in virtù delle quali egli ha prodotto la sua opera</a:t>
            </a:r>
            <a:r>
              <a:rPr lang="it-IT" sz="2500" dirty="0">
                <a:sym typeface="Symbol" pitchFamily="18" charset="2"/>
              </a:rPr>
              <a:t>. </a:t>
            </a:r>
          </a:p>
          <a:p>
            <a:pPr marL="773784" lvl="1" indent="-216000">
              <a:lnSpc>
                <a:spcPct val="80000"/>
              </a:lnSpc>
              <a:spcBef>
                <a:spcPts val="1800"/>
              </a:spcBef>
              <a:buClr>
                <a:srgbClr val="C00000"/>
              </a:buClr>
              <a:buNone/>
            </a:pPr>
            <a:r>
              <a:rPr lang="it-IT" dirty="0">
                <a:sym typeface="Symbol" pitchFamily="18" charset="2"/>
              </a:rPr>
              <a:t>	</a:t>
            </a:r>
            <a:r>
              <a:rPr lang="it-IT" b="1" dirty="0">
                <a:sym typeface="Symbol" pitchFamily="18" charset="2"/>
              </a:rPr>
              <a:t>Questo è reso impossibile dall’idea stessa di arte bella</a:t>
            </a:r>
            <a:r>
              <a:rPr lang="it-IT" dirty="0">
                <a:sym typeface="Symbol" pitchFamily="18" charset="2"/>
              </a:rPr>
              <a:t>: il bello artistico non è riconducibile  a nessun concetto (nemmeno a quello di perfezione) </a:t>
            </a:r>
            <a:r>
              <a:rPr lang="it-IT" dirty="0">
                <a:latin typeface="Arial"/>
                <a:cs typeface="Arial"/>
                <a:sym typeface="Symbol" pitchFamily="18" charset="2"/>
              </a:rPr>
              <a:t>→ </a:t>
            </a:r>
            <a:r>
              <a:rPr lang="it-IT" dirty="0">
                <a:sym typeface="Symbol" pitchFamily="18" charset="2"/>
              </a:rPr>
              <a:t>quindi alla sua produzione risultano insufficienti le regole di produzione oggettiva di una cosa, cioè aderenti al suo concetto; in ragione di ciò l’opera d’arte bella trascende l’intento produttivo e le regole necessarie alla sua realizzazione</a:t>
            </a:r>
          </a:p>
          <a:p>
            <a:pPr marL="216000" lvl="1" indent="-216000">
              <a:lnSpc>
                <a:spcPct val="80000"/>
              </a:lnSpc>
            </a:pPr>
            <a:endParaRPr lang="it-IT" sz="2000" dirty="0">
              <a:sym typeface="Symbol" pitchFamily="18" charset="2"/>
            </a:endParaRPr>
          </a:p>
        </p:txBody>
      </p:sp>
      <p:sp>
        <p:nvSpPr>
          <p:cNvPr id="8" name="Titolo 1"/>
          <p:cNvSpPr txBox="1">
            <a:spLocks/>
          </p:cNvSpPr>
          <p:nvPr/>
        </p:nvSpPr>
        <p:spPr>
          <a:xfrm>
            <a:off x="1885654" y="273050"/>
            <a:ext cx="8572560" cy="468000"/>
          </a:xfrm>
          <a:prstGeom prst="rect">
            <a:avLst/>
          </a:prstGeom>
        </p:spPr>
        <p:txBody>
          <a:bodyPr anchor="b" anchorCtr="0">
            <a:noAutofit/>
            <a:scene3d>
              <a:camera prst="orthographicFront"/>
              <a:lightRig rig="soft" dir="t">
                <a:rot lat="0" lon="0" rev="2100000"/>
              </a:lightRig>
            </a:scene3d>
            <a:sp3d prstMaterial="matte">
              <a:bevelT w="38100" h="38100"/>
            </a:sp3d>
          </a:bodyPr>
          <a:lstStyle/>
          <a:p>
            <a:pPr>
              <a:defRPr/>
            </a:pPr>
            <a:r>
              <a:rPr lang="it-IT" sz="4000" b="1" spc="-150" dirty="0">
                <a:solidFill>
                  <a:schemeClr val="tx2"/>
                </a:solidFill>
                <a:effectLst>
                  <a:outerShdw blurRad="63500" dist="38100" dir="8220000" algn="tl" rotWithShape="0">
                    <a:srgbClr val="000000">
                      <a:alpha val="30000"/>
                    </a:srgbClr>
                  </a:outerShdw>
                </a:effectLst>
                <a:latin typeface="+mj-lt"/>
                <a:ea typeface="+mj-lt"/>
                <a:cs typeface="+mj-lt"/>
              </a:rPr>
              <a:t>Il genio (cfr. </a:t>
            </a:r>
            <a:r>
              <a:rPr lang="it-IT" sz="4000" b="1" spc="-150" dirty="0" err="1">
                <a:solidFill>
                  <a:schemeClr val="tx2"/>
                </a:solidFill>
                <a:effectLst>
                  <a:outerShdw blurRad="63500" dist="38100" dir="8220000" algn="tl" rotWithShape="0">
                    <a:srgbClr val="000000">
                      <a:alpha val="30000"/>
                    </a:srgbClr>
                  </a:outerShdw>
                </a:effectLst>
                <a:latin typeface="+mj-lt"/>
                <a:ea typeface="+mj-lt"/>
                <a:cs typeface="+mj-lt"/>
              </a:rPr>
              <a:t>parr</a:t>
            </a:r>
            <a:r>
              <a:rPr lang="it-IT" sz="4000" b="1" spc="-150" dirty="0">
                <a:solidFill>
                  <a:schemeClr val="tx2"/>
                </a:solidFill>
                <a:effectLst>
                  <a:outerShdw blurRad="63500" dist="38100" dir="8220000" algn="tl" rotWithShape="0">
                    <a:srgbClr val="000000">
                      <a:alpha val="30000"/>
                    </a:srgbClr>
                  </a:outerShdw>
                </a:effectLst>
                <a:latin typeface="+mj-lt"/>
                <a:ea typeface="+mj-lt"/>
                <a:cs typeface="+mj-lt"/>
              </a:rPr>
              <a:t>. 46 e 47)</a:t>
            </a:r>
            <a:endParaRPr lang="it-IT" sz="4400" b="1" spc="-150" dirty="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endParaRPr>
          </a:p>
        </p:txBody>
      </p:sp>
      <p:grpSp>
        <p:nvGrpSpPr>
          <p:cNvPr id="2" name="Gruppo 10"/>
          <p:cNvGrpSpPr/>
          <p:nvPr/>
        </p:nvGrpSpPr>
        <p:grpSpPr>
          <a:xfrm>
            <a:off x="1524000" y="214290"/>
            <a:ext cx="8934214" cy="714380"/>
            <a:chOff x="-4496" y="214290"/>
            <a:chExt cx="8934214" cy="1000132"/>
          </a:xfrm>
        </p:grpSpPr>
        <p:cxnSp>
          <p:nvCxnSpPr>
            <p:cNvPr id="10" name="Connettore 1 9"/>
            <p:cNvCxnSpPr/>
            <p:nvPr/>
          </p:nvCxnSpPr>
          <p:spPr>
            <a:xfrm rot="5400000">
              <a:off x="-284990" y="713562"/>
              <a:ext cx="1000132" cy="158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rot="10800000">
              <a:off x="-4496" y="928670"/>
              <a:ext cx="8934214" cy="1588"/>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2" name="Freccia angolare in su 11"/>
          <p:cNvSpPr/>
          <p:nvPr/>
        </p:nvSpPr>
        <p:spPr>
          <a:xfrm rot="5400000">
            <a:off x="575058" y="4536310"/>
            <a:ext cx="1285884" cy="612000"/>
          </a:xfrm>
          <a:prstGeom prst="bentUpArrow">
            <a:avLst>
              <a:gd name="adj1" fmla="val 0"/>
              <a:gd name="adj2" fmla="val 31234"/>
              <a:gd name="adj3" fmla="val 35390"/>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14490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CDA4DC-FB72-B948-BF25-5EF26636ADBA}"/>
              </a:ext>
            </a:extLst>
          </p:cNvPr>
          <p:cNvSpPr>
            <a:spLocks noGrp="1"/>
          </p:cNvSpPr>
          <p:nvPr>
            <p:ph type="title"/>
          </p:nvPr>
        </p:nvSpPr>
        <p:spPr>
          <a:xfrm>
            <a:off x="615778" y="105633"/>
            <a:ext cx="10515600" cy="1325563"/>
          </a:xfrm>
        </p:spPr>
        <p:txBody>
          <a:bodyPr/>
          <a:lstStyle/>
          <a:p>
            <a:r>
              <a:rPr lang="it-IT" b="1" dirty="0">
                <a:solidFill>
                  <a:srgbClr val="C00000"/>
                </a:solidFill>
              </a:rPr>
              <a:t>Idee estetiche e idee della ragione</a:t>
            </a:r>
          </a:p>
        </p:txBody>
      </p:sp>
      <p:sp>
        <p:nvSpPr>
          <p:cNvPr id="3" name="Segnaposto contenuto 2">
            <a:extLst>
              <a:ext uri="{FF2B5EF4-FFF2-40B4-BE49-F238E27FC236}">
                <a16:creationId xmlns:a16="http://schemas.microsoft.com/office/drawing/2014/main" id="{2EB81CD2-459B-F846-A817-64841AEA55CD}"/>
              </a:ext>
            </a:extLst>
          </p:cNvPr>
          <p:cNvSpPr>
            <a:spLocks noGrp="1"/>
          </p:cNvSpPr>
          <p:nvPr>
            <p:ph idx="1"/>
          </p:nvPr>
        </p:nvSpPr>
        <p:spPr>
          <a:xfrm>
            <a:off x="615778" y="1272746"/>
            <a:ext cx="10738022" cy="5350476"/>
          </a:xfrm>
        </p:spPr>
        <p:txBody>
          <a:bodyPr>
            <a:normAutofit fontScale="92500" lnSpcReduction="20000"/>
          </a:bodyPr>
          <a:lstStyle/>
          <a:p>
            <a:pPr marL="0" indent="0">
              <a:buNone/>
            </a:pPr>
            <a:r>
              <a:rPr lang="it-IT" dirty="0"/>
              <a:t>«</a:t>
            </a:r>
            <a:r>
              <a:rPr lang="it-IT" b="1" dirty="0"/>
              <a:t>Spirito</a:t>
            </a:r>
            <a:r>
              <a:rPr lang="it-IT" dirty="0"/>
              <a:t>, in significato estetico, è detto il </a:t>
            </a:r>
            <a:r>
              <a:rPr lang="it-IT" b="1" dirty="0"/>
              <a:t>principio vivificante dell’animo</a:t>
            </a:r>
            <a:r>
              <a:rPr lang="it-IT" dirty="0"/>
              <a:t>: ciò, poi, mediante cui questo principio vivifica l’anima, il </a:t>
            </a:r>
            <a:r>
              <a:rPr lang="it-IT" b="1" dirty="0"/>
              <a:t>materiale</a:t>
            </a:r>
            <a:r>
              <a:rPr lang="it-IT" dirty="0"/>
              <a:t> che impiega per farlo, </a:t>
            </a:r>
            <a:r>
              <a:rPr lang="it-IT" b="1" dirty="0"/>
              <a:t>è ciò che slancia finalisticamente le capacità dell’animo</a:t>
            </a:r>
            <a:r>
              <a:rPr lang="it-IT" dirty="0"/>
              <a:t>, mettendole cioè in un gioco tale da conservarsi da sé e da rafforzare esso stesso quelle capacità. </a:t>
            </a:r>
          </a:p>
          <a:p>
            <a:pPr marL="0" indent="0">
              <a:buNone/>
            </a:pPr>
            <a:r>
              <a:rPr lang="it-IT" dirty="0"/>
              <a:t>Ora, io affermo che questo principio non è altro che la </a:t>
            </a:r>
            <a:r>
              <a:rPr lang="it-IT" b="1" dirty="0"/>
              <a:t>facoltà</a:t>
            </a:r>
            <a:r>
              <a:rPr lang="it-IT" dirty="0"/>
              <a:t> di </a:t>
            </a:r>
            <a:r>
              <a:rPr lang="it-IT" b="1" dirty="0"/>
              <a:t>esibire </a:t>
            </a:r>
            <a:r>
              <a:rPr lang="it-IT" b="1" i="1" dirty="0"/>
              <a:t>idee estetiche</a:t>
            </a:r>
            <a:r>
              <a:rPr lang="it-IT" dirty="0"/>
              <a:t>; per idea estetica, poi, intendo quella rappresentazione dell’immaginazione che dà occasione di pensare molto, senza però che qualche pensiero determinato, qualche </a:t>
            </a:r>
            <a:r>
              <a:rPr lang="it-IT" i="1" dirty="0"/>
              <a:t>concetto</a:t>
            </a:r>
            <a:r>
              <a:rPr lang="it-IT" dirty="0"/>
              <a:t>, possa esserle adeguato, una rappresentazione, di conseguenza, che nessun linguaggio può raggiungere totalmente e rendere comprensibile – Si vede facilmente che essa è il corrispettivo (</a:t>
            </a:r>
            <a:r>
              <a:rPr lang="it-IT" i="1" dirty="0"/>
              <a:t>pendant</a:t>
            </a:r>
            <a:r>
              <a:rPr lang="it-IT" dirty="0"/>
              <a:t>) di </a:t>
            </a:r>
            <a:r>
              <a:rPr lang="it-IT" b="1" i="1" dirty="0"/>
              <a:t>una idea della ragione</a:t>
            </a:r>
            <a:r>
              <a:rPr lang="it-IT" dirty="0"/>
              <a:t>, la quale, viceversa, è un concetto al quale nessuna intuizione (rappresentazione dell’immaginazione) può essere adeguata […] </a:t>
            </a:r>
          </a:p>
          <a:p>
            <a:pPr marL="0" indent="0">
              <a:buNone/>
            </a:pPr>
            <a:r>
              <a:rPr lang="it-IT" dirty="0"/>
              <a:t>è propriamente l’arte della poesia quella in cui la facoltà delle idee estetiche si può mostrare in tutta la sua misura […] aprendo [all’animo] la veduta di un campo sterminato di </a:t>
            </a:r>
            <a:r>
              <a:rPr lang="it-IT" b="1" dirty="0"/>
              <a:t>rappresentazioni imparentate</a:t>
            </a:r>
            <a:r>
              <a:rPr lang="it-IT" dirty="0"/>
              <a:t>» (par. 49)</a:t>
            </a:r>
            <a:endParaRPr lang="it-IT" i="1" dirty="0"/>
          </a:p>
        </p:txBody>
      </p:sp>
    </p:spTree>
    <p:extLst>
      <p:ext uri="{BB962C8B-B14F-4D97-AF65-F5344CB8AC3E}">
        <p14:creationId xmlns:p14="http://schemas.microsoft.com/office/powerpoint/2010/main" val="37648181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659BE16-3855-A548-973A-662C4CA82162}"/>
              </a:ext>
            </a:extLst>
          </p:cNvPr>
          <p:cNvSpPr>
            <a:spLocks noGrp="1"/>
          </p:cNvSpPr>
          <p:nvPr>
            <p:ph idx="1"/>
          </p:nvPr>
        </p:nvSpPr>
        <p:spPr>
          <a:xfrm>
            <a:off x="974124" y="429311"/>
            <a:ext cx="10515600" cy="4351338"/>
          </a:xfrm>
        </p:spPr>
        <p:txBody>
          <a:bodyPr>
            <a:normAutofit/>
          </a:bodyPr>
          <a:lstStyle/>
          <a:p>
            <a:pPr marL="0" indent="0" algn="ctr">
              <a:buNone/>
            </a:pPr>
            <a:r>
              <a:rPr lang="it-IT" b="1" dirty="0"/>
              <a:t>DINAMICA DI SCAMBIO tra ARTE E NATURA</a:t>
            </a:r>
          </a:p>
          <a:p>
            <a:pPr marL="0" indent="0">
              <a:buNone/>
            </a:pPr>
            <a:r>
              <a:rPr lang="it-IT" dirty="0"/>
              <a:t>Genio come «ponte» tra natura («il sostrato intellegibile della natura fuori di noi e in noi») e arte/libertà</a:t>
            </a:r>
          </a:p>
          <a:p>
            <a:pPr marL="0" indent="0">
              <a:buNone/>
            </a:pPr>
            <a:r>
              <a:rPr lang="it-IT" dirty="0"/>
              <a:t>Il bello artistico, prodotto dell’attività creativa del genio, è </a:t>
            </a:r>
            <a:r>
              <a:rPr lang="it-IT" b="1" dirty="0"/>
              <a:t>libero</a:t>
            </a:r>
            <a:r>
              <a:rPr lang="it-IT" dirty="0"/>
              <a:t>, </a:t>
            </a:r>
            <a:r>
              <a:rPr lang="it-IT" b="1" dirty="0"/>
              <a:t>originale</a:t>
            </a:r>
            <a:r>
              <a:rPr lang="it-IT" dirty="0"/>
              <a:t> ed </a:t>
            </a:r>
            <a:r>
              <a:rPr lang="it-IT" b="1" dirty="0"/>
              <a:t>esemplare</a:t>
            </a:r>
            <a:r>
              <a:rPr lang="it-IT" dirty="0"/>
              <a:t>, laddove quest’ultimo termine significa il fatto che l’opera del genio non si può imparare (né insegnare), ma può essere motivo di ispirazione per altri artisti (non però di imitazione)</a:t>
            </a:r>
          </a:p>
          <a:p>
            <a:endParaRPr lang="it-IT" dirty="0"/>
          </a:p>
        </p:txBody>
      </p:sp>
      <p:sp>
        <p:nvSpPr>
          <p:cNvPr id="4" name="CasellaDiTesto 3">
            <a:extLst>
              <a:ext uri="{FF2B5EF4-FFF2-40B4-BE49-F238E27FC236}">
                <a16:creationId xmlns:a16="http://schemas.microsoft.com/office/drawing/2014/main" id="{4CD76639-87E8-4F41-A298-B06401F6C3DF}"/>
              </a:ext>
            </a:extLst>
          </p:cNvPr>
          <p:cNvSpPr txBox="1"/>
          <p:nvPr/>
        </p:nvSpPr>
        <p:spPr>
          <a:xfrm>
            <a:off x="1785924" y="3826612"/>
            <a:ext cx="8892000" cy="2536720"/>
          </a:xfrm>
          <a:prstGeom prst="rect">
            <a:avLst/>
          </a:prstGeom>
          <a:solidFill>
            <a:schemeClr val="bg1"/>
          </a:solidFill>
          <a:ln>
            <a:solidFill>
              <a:schemeClr val="tx1"/>
            </a:solidFill>
          </a:ln>
        </p:spPr>
        <p:txBody>
          <a:bodyPr wrap="square" rtlCol="0" anchor="ctr">
            <a:spAutoFit/>
          </a:bodyPr>
          <a:lstStyle/>
          <a:p>
            <a:pPr>
              <a:lnSpc>
                <a:spcPct val="80000"/>
              </a:lnSpc>
            </a:pPr>
            <a:r>
              <a:rPr lang="it-IT" sz="2200" dirty="0"/>
              <a:t>“Davanti a un prodotto dell’arte bella bisogna avere la coscienza che essa è arte e non natura; ma la finalità della sua forma deve apparire libera da ogni costrizione di regole volontarie, come se fosse un prodotto semplicemente della natura […] La natura è bella quando ha l’apparenza dell’arte; l’arte a sua volta non può essere chiamata bella se non quanto noi, pur essendo coscienti che essa sia arte la riguardiamo come natura [...] Sicché la finalità nei prodotti dell’arte bella, sebbene sia voluta, deve apparire spontanea; vale a dire deve essere considerata come natura, sebbene si sappia che è arte”  </a:t>
            </a:r>
            <a:r>
              <a:rPr lang="it-IT" b="1" dirty="0"/>
              <a:t>[Kant, </a:t>
            </a:r>
            <a:r>
              <a:rPr lang="it-IT" b="1" i="1" dirty="0"/>
              <a:t>Critica della capacità di giudizio</a:t>
            </a:r>
            <a:r>
              <a:rPr lang="it-IT" b="1" dirty="0"/>
              <a:t>]</a:t>
            </a:r>
            <a:endParaRPr lang="it-IT" sz="2000" b="1" dirty="0"/>
          </a:p>
        </p:txBody>
      </p:sp>
    </p:spTree>
    <p:extLst>
      <p:ext uri="{BB962C8B-B14F-4D97-AF65-F5344CB8AC3E}">
        <p14:creationId xmlns:p14="http://schemas.microsoft.com/office/powerpoint/2010/main" val="2727061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1341" y="342900"/>
            <a:ext cx="11343502" cy="540000"/>
          </a:xfrm>
        </p:spPr>
        <p:txBody>
          <a:bodyPr>
            <a:noAutofit/>
          </a:bodyPr>
          <a:lstStyle/>
          <a:p>
            <a:pPr algn="ctr"/>
            <a:r>
              <a:rPr lang="it-IT" sz="4000" b="1" spc="-100" dirty="0">
                <a:ln w="1905"/>
                <a:solidFill>
                  <a:srgbClr val="C00000"/>
                </a:solidFill>
                <a:effectLst>
                  <a:innerShdw blurRad="69850" dist="43180" dir="5400000">
                    <a:srgbClr val="000000">
                      <a:alpha val="65000"/>
                    </a:srgbClr>
                  </a:innerShdw>
                </a:effectLst>
              </a:rPr>
              <a:t>Giudizio determinante e riflettente</a:t>
            </a:r>
          </a:p>
        </p:txBody>
      </p:sp>
      <p:sp>
        <p:nvSpPr>
          <p:cNvPr id="9" name="Segnaposto testo 8"/>
          <p:cNvSpPr>
            <a:spLocks noGrp="1"/>
          </p:cNvSpPr>
          <p:nvPr>
            <p:ph type="body" idx="1"/>
          </p:nvPr>
        </p:nvSpPr>
        <p:spPr>
          <a:xfrm>
            <a:off x="4223792" y="980728"/>
            <a:ext cx="2448272" cy="639762"/>
          </a:xfrm>
        </p:spPr>
        <p:style>
          <a:lnRef idx="2">
            <a:schemeClr val="dk1"/>
          </a:lnRef>
          <a:fillRef idx="1">
            <a:schemeClr val="lt1"/>
          </a:fillRef>
          <a:effectRef idx="0">
            <a:schemeClr val="dk1"/>
          </a:effectRef>
          <a:fontRef idx="minor">
            <a:schemeClr val="dk1"/>
          </a:fontRef>
        </p:style>
        <p:txBody>
          <a:bodyPr anchor="ctr">
            <a:normAutofit/>
          </a:bodyPr>
          <a:lstStyle/>
          <a:p>
            <a:pPr lvl="0" algn="ctr"/>
            <a:r>
              <a:rPr lang="it-IT" sz="2800" dirty="0">
                <a:solidFill>
                  <a:prstClr val="black"/>
                </a:solidFill>
                <a:latin typeface="Tw Cen MT" pitchFamily="34" charset="0"/>
              </a:rPr>
              <a:t>GIUDIZIO</a:t>
            </a:r>
          </a:p>
        </p:txBody>
      </p:sp>
      <p:sp>
        <p:nvSpPr>
          <p:cNvPr id="11" name="Segnaposto contenuto 10"/>
          <p:cNvSpPr>
            <a:spLocks noGrp="1"/>
          </p:cNvSpPr>
          <p:nvPr>
            <p:ph sz="half" idx="2"/>
          </p:nvPr>
        </p:nvSpPr>
        <p:spPr>
          <a:xfrm>
            <a:off x="531341" y="1960216"/>
            <a:ext cx="4628555" cy="3117200"/>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spAutoFit/>
          </a:bodyPr>
          <a:lstStyle/>
          <a:p>
            <a:pPr marL="180000" indent="-180000" algn="ctr">
              <a:lnSpc>
                <a:spcPct val="80000"/>
              </a:lnSpc>
              <a:spcBef>
                <a:spcPts val="0"/>
              </a:spcBef>
              <a:buNone/>
            </a:pPr>
            <a:r>
              <a:rPr lang="it-IT" b="1" dirty="0">
                <a:solidFill>
                  <a:prstClr val="black"/>
                </a:solidFill>
                <a:latin typeface="Tw Cen MT" pitchFamily="34" charset="0"/>
              </a:rPr>
              <a:t>DETERMINANTE</a:t>
            </a:r>
          </a:p>
          <a:p>
            <a:pPr marL="108000" indent="-108000" algn="ctr">
              <a:lnSpc>
                <a:spcPct val="80000"/>
              </a:lnSpc>
              <a:spcBef>
                <a:spcPts val="600"/>
              </a:spcBef>
              <a:buNone/>
            </a:pPr>
            <a:r>
              <a:rPr lang="it-IT" sz="3000" dirty="0">
                <a:solidFill>
                  <a:prstClr val="black"/>
                </a:solidFill>
                <a:latin typeface="Tw Cen MT" pitchFamily="34" charset="0"/>
              </a:rPr>
              <a:t>	</a:t>
            </a:r>
            <a:r>
              <a:rPr lang="it-IT" sz="2600" dirty="0">
                <a:solidFill>
                  <a:prstClr val="black"/>
                </a:solidFill>
                <a:latin typeface="Tw Cen MT" pitchFamily="34" charset="0"/>
              </a:rPr>
              <a:t>dispone di una regola o concetto da applicare a quanto viene esperito </a:t>
            </a:r>
          </a:p>
          <a:p>
            <a:pPr marL="108000" indent="-108000">
              <a:lnSpc>
                <a:spcPct val="80000"/>
              </a:lnSpc>
              <a:spcBef>
                <a:spcPts val="600"/>
              </a:spcBef>
              <a:buNone/>
            </a:pPr>
            <a:r>
              <a:rPr lang="it-IT" sz="2600" dirty="0">
                <a:solidFill>
                  <a:prstClr val="black"/>
                </a:solidFill>
                <a:latin typeface="Tw Cen MT" pitchFamily="34" charset="0"/>
              </a:rPr>
              <a:t> </a:t>
            </a:r>
          </a:p>
          <a:p>
            <a:pPr marL="108000" indent="-108000">
              <a:lnSpc>
                <a:spcPct val="80000"/>
              </a:lnSpc>
              <a:spcBef>
                <a:spcPts val="600"/>
              </a:spcBef>
              <a:buNone/>
            </a:pPr>
            <a:r>
              <a:rPr lang="it-IT" sz="2600" dirty="0">
                <a:solidFill>
                  <a:prstClr val="black"/>
                </a:solidFill>
                <a:latin typeface="Calibri"/>
              </a:rPr>
              <a:t> </a:t>
            </a:r>
          </a:p>
          <a:p>
            <a:pPr marL="108000" indent="-108000" algn="ctr">
              <a:lnSpc>
                <a:spcPct val="80000"/>
              </a:lnSpc>
              <a:spcBef>
                <a:spcPts val="600"/>
              </a:spcBef>
              <a:buNone/>
            </a:pPr>
            <a:r>
              <a:rPr lang="it-IT" sz="2600" dirty="0">
                <a:solidFill>
                  <a:prstClr val="black"/>
                </a:solidFill>
                <a:latin typeface="Calibri"/>
              </a:rPr>
              <a:t> </a:t>
            </a:r>
          </a:p>
          <a:p>
            <a:pPr marL="108000" indent="-108000" algn="ctr">
              <a:lnSpc>
                <a:spcPct val="80000"/>
              </a:lnSpc>
              <a:spcBef>
                <a:spcPts val="600"/>
              </a:spcBef>
              <a:buNone/>
            </a:pPr>
            <a:r>
              <a:rPr lang="it-IT" sz="2600" b="1" dirty="0">
                <a:solidFill>
                  <a:prstClr val="black"/>
                </a:solidFill>
                <a:latin typeface="Tw Cen MT" pitchFamily="34" charset="0"/>
              </a:rPr>
              <a:t>l’universale è dato</a:t>
            </a:r>
          </a:p>
        </p:txBody>
      </p:sp>
      <p:sp>
        <p:nvSpPr>
          <p:cNvPr id="13" name="Segnaposto contenuto 12"/>
          <p:cNvSpPr>
            <a:spLocks noGrp="1"/>
          </p:cNvSpPr>
          <p:nvPr>
            <p:ph sz="quarter" idx="4"/>
          </p:nvPr>
        </p:nvSpPr>
        <p:spPr>
          <a:xfrm>
            <a:off x="5519935" y="1798579"/>
            <a:ext cx="5699999" cy="3648635"/>
          </a:xfrm>
          <a:ln/>
        </p:spPr>
        <p:style>
          <a:lnRef idx="2">
            <a:schemeClr val="accent6"/>
          </a:lnRef>
          <a:fillRef idx="1">
            <a:schemeClr val="lt1"/>
          </a:fillRef>
          <a:effectRef idx="0">
            <a:schemeClr val="accent6"/>
          </a:effectRef>
          <a:fontRef idx="minor">
            <a:schemeClr val="dk1"/>
          </a:fontRef>
        </p:style>
        <p:txBody>
          <a:bodyPr anchor="ctr">
            <a:normAutofit lnSpcReduction="10000"/>
          </a:bodyPr>
          <a:lstStyle/>
          <a:p>
            <a:pPr marL="180000" indent="-180000" algn="ctr">
              <a:buNone/>
            </a:pPr>
            <a:r>
              <a:rPr lang="it-IT" b="1" dirty="0">
                <a:solidFill>
                  <a:prstClr val="black"/>
                </a:solidFill>
                <a:latin typeface="Tw Cen MT" pitchFamily="34" charset="0"/>
              </a:rPr>
              <a:t>RIFLETTENTE</a:t>
            </a:r>
          </a:p>
          <a:p>
            <a:pPr marL="108000" indent="-108000" algn="ctr">
              <a:spcBef>
                <a:spcPts val="600"/>
              </a:spcBef>
              <a:buNone/>
            </a:pPr>
            <a:r>
              <a:rPr lang="it-IT" dirty="0">
                <a:solidFill>
                  <a:prstClr val="black"/>
                </a:solidFill>
                <a:latin typeface="Tw Cen MT" pitchFamily="34" charset="0"/>
              </a:rPr>
              <a:t>	non dispone di una regola o concetto rispetto a quanto viene esperito, ma solo della risorsa soggettiva della riflessione occasionata dal sentimento di piacere suscitato da quanto si esperisce: </a:t>
            </a:r>
          </a:p>
          <a:p>
            <a:pPr marL="108000" indent="-108000" algn="ctr">
              <a:spcBef>
                <a:spcPts val="600"/>
              </a:spcBef>
              <a:buNone/>
            </a:pPr>
            <a:endParaRPr lang="it-IT" dirty="0">
              <a:solidFill>
                <a:prstClr val="black"/>
              </a:solidFill>
              <a:latin typeface="Tw Cen MT" pitchFamily="34" charset="0"/>
            </a:endParaRPr>
          </a:p>
          <a:p>
            <a:pPr marL="108000" indent="-108000" algn="ctr">
              <a:spcBef>
                <a:spcPts val="600"/>
              </a:spcBef>
              <a:buNone/>
            </a:pPr>
            <a:r>
              <a:rPr lang="it-IT" b="1" dirty="0">
                <a:solidFill>
                  <a:prstClr val="black"/>
                </a:solidFill>
                <a:latin typeface="Tw Cen MT" pitchFamily="34" charset="0"/>
              </a:rPr>
              <a:t>l’universale è cercato</a:t>
            </a:r>
          </a:p>
        </p:txBody>
      </p:sp>
      <p:sp>
        <p:nvSpPr>
          <p:cNvPr id="14" name="Rettangolo 13"/>
          <p:cNvSpPr/>
          <p:nvPr/>
        </p:nvSpPr>
        <p:spPr>
          <a:xfrm>
            <a:off x="1261442" y="5871628"/>
            <a:ext cx="3168352" cy="757130"/>
          </a:xfrm>
          <a:prstGeom prst="rect">
            <a:avLst/>
          </a:prstGeom>
        </p:spPr>
        <p:txBody>
          <a:bodyPr wrap="square">
            <a:spAutoFit/>
          </a:bodyPr>
          <a:lstStyle/>
          <a:p>
            <a:pPr algn="ctr">
              <a:lnSpc>
                <a:spcPct val="90000"/>
              </a:lnSpc>
            </a:pPr>
            <a:r>
              <a:rPr lang="it-IT" sz="2400" b="1" dirty="0">
                <a:solidFill>
                  <a:prstClr val="black"/>
                </a:solidFill>
                <a:latin typeface="Tw Cen MT" pitchFamily="34" charset="0"/>
                <a:cs typeface="Arial"/>
              </a:rPr>
              <a:t>giudizi conoscitivi e morali</a:t>
            </a:r>
            <a:endParaRPr lang="it-IT" sz="2400" dirty="0"/>
          </a:p>
        </p:txBody>
      </p:sp>
      <p:sp>
        <p:nvSpPr>
          <p:cNvPr id="18" name="Freccia in giù 17"/>
          <p:cNvSpPr/>
          <p:nvPr/>
        </p:nvSpPr>
        <p:spPr>
          <a:xfrm>
            <a:off x="2521582" y="3569132"/>
            <a:ext cx="648072" cy="1080120"/>
          </a:xfrm>
          <a:prstGeom prst="downArrow">
            <a:avLst>
              <a:gd name="adj1" fmla="val 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in giù 18"/>
          <p:cNvSpPr/>
          <p:nvPr/>
        </p:nvSpPr>
        <p:spPr>
          <a:xfrm>
            <a:off x="7932128" y="4397224"/>
            <a:ext cx="576064" cy="504056"/>
          </a:xfrm>
          <a:prstGeom prst="downArrow">
            <a:avLst>
              <a:gd name="adj1" fmla="val 0"/>
              <a:gd name="adj2" fmla="val 4230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20" name="Freccia angolare in su 19"/>
          <p:cNvSpPr/>
          <p:nvPr/>
        </p:nvSpPr>
        <p:spPr>
          <a:xfrm rot="10800000">
            <a:off x="3503712" y="1124744"/>
            <a:ext cx="648072" cy="648072"/>
          </a:xfrm>
          <a:prstGeom prst="bentUpArrow">
            <a:avLst>
              <a:gd name="adj1" fmla="val 5347"/>
              <a:gd name="adj2" fmla="val 23488"/>
              <a:gd name="adj3" fmla="val 2651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1" name="Freccia angolare in su 20"/>
          <p:cNvSpPr/>
          <p:nvPr/>
        </p:nvSpPr>
        <p:spPr>
          <a:xfrm rot="10800000" flipH="1">
            <a:off x="6744160" y="1124744"/>
            <a:ext cx="1476000" cy="648072"/>
          </a:xfrm>
          <a:prstGeom prst="bentUpArrow">
            <a:avLst>
              <a:gd name="adj1" fmla="val 5347"/>
              <a:gd name="adj2" fmla="val 23488"/>
              <a:gd name="adj3" fmla="val 2651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2" name="Rettangolo 21"/>
          <p:cNvSpPr/>
          <p:nvPr/>
        </p:nvSpPr>
        <p:spPr>
          <a:xfrm>
            <a:off x="5771964" y="6037827"/>
            <a:ext cx="4680520" cy="424732"/>
          </a:xfrm>
          <a:prstGeom prst="rect">
            <a:avLst/>
          </a:prstGeom>
        </p:spPr>
        <p:txBody>
          <a:bodyPr wrap="square">
            <a:spAutoFit/>
          </a:bodyPr>
          <a:lstStyle/>
          <a:p>
            <a:pPr algn="ctr">
              <a:lnSpc>
                <a:spcPct val="90000"/>
              </a:lnSpc>
            </a:pPr>
            <a:r>
              <a:rPr lang="it-IT" sz="2400" b="1" dirty="0">
                <a:solidFill>
                  <a:prstClr val="black"/>
                </a:solidFill>
                <a:latin typeface="Tw Cen MT" pitchFamily="34" charset="0"/>
                <a:cs typeface="Arial"/>
              </a:rPr>
              <a:t>giudizi estetici</a:t>
            </a:r>
            <a:endParaRPr lang="it-IT" sz="2400" dirty="0"/>
          </a:p>
        </p:txBody>
      </p:sp>
      <p:sp>
        <p:nvSpPr>
          <p:cNvPr id="24" name="Triangolo isoscele 23"/>
          <p:cNvSpPr/>
          <p:nvPr/>
        </p:nvSpPr>
        <p:spPr>
          <a:xfrm flipV="1">
            <a:off x="1959091" y="5264816"/>
            <a:ext cx="1440160"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Triangolo isoscele 24"/>
          <p:cNvSpPr/>
          <p:nvPr/>
        </p:nvSpPr>
        <p:spPr>
          <a:xfrm flipV="1">
            <a:off x="7392144" y="5599541"/>
            <a:ext cx="1440160" cy="432048"/>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01768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Segnaposto contenuto 11">
            <a:extLst>
              <a:ext uri="{FF2B5EF4-FFF2-40B4-BE49-F238E27FC236}">
                <a16:creationId xmlns:a16="http://schemas.microsoft.com/office/drawing/2014/main" id="{86F0CB0D-5C98-D94C-937E-AB0F85902D49}"/>
              </a:ext>
            </a:extLst>
          </p:cNvPr>
          <p:cNvGraphicFramePr>
            <a:graphicFrameLocks noGrp="1"/>
          </p:cNvGraphicFramePr>
          <p:nvPr>
            <p:ph idx="1"/>
            <p:extLst>
              <p:ext uri="{D42A27DB-BD31-4B8C-83A1-F6EECF244321}">
                <p14:modId xmlns:p14="http://schemas.microsoft.com/office/powerpoint/2010/main" val="227361297"/>
              </p:ext>
            </p:extLst>
          </p:nvPr>
        </p:nvGraphicFramePr>
        <p:xfrm>
          <a:off x="859971" y="457199"/>
          <a:ext cx="10515600" cy="61264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876727896"/>
                    </a:ext>
                  </a:extLst>
                </a:gridCol>
                <a:gridCol w="2628900">
                  <a:extLst>
                    <a:ext uri="{9D8B030D-6E8A-4147-A177-3AD203B41FA5}">
                      <a16:colId xmlns:a16="http://schemas.microsoft.com/office/drawing/2014/main" val="4154647610"/>
                    </a:ext>
                  </a:extLst>
                </a:gridCol>
                <a:gridCol w="2628900">
                  <a:extLst>
                    <a:ext uri="{9D8B030D-6E8A-4147-A177-3AD203B41FA5}">
                      <a16:colId xmlns:a16="http://schemas.microsoft.com/office/drawing/2014/main" val="2134155084"/>
                    </a:ext>
                  </a:extLst>
                </a:gridCol>
                <a:gridCol w="2628900">
                  <a:extLst>
                    <a:ext uri="{9D8B030D-6E8A-4147-A177-3AD203B41FA5}">
                      <a16:colId xmlns:a16="http://schemas.microsoft.com/office/drawing/2014/main" val="2215516772"/>
                    </a:ext>
                  </a:extLst>
                </a:gridCol>
              </a:tblGrid>
              <a:tr h="2373363">
                <a:tc>
                  <a:txBody>
                    <a:bodyPr/>
                    <a:lstStyle/>
                    <a:p>
                      <a:r>
                        <a:rPr lang="it-IT" sz="3200" dirty="0"/>
                        <a:t>Facoltà dell’animo complessive</a:t>
                      </a:r>
                    </a:p>
                  </a:txBody>
                  <a:tcPr/>
                </a:tc>
                <a:tc>
                  <a:txBody>
                    <a:bodyPr/>
                    <a:lstStyle/>
                    <a:p>
                      <a:r>
                        <a:rPr lang="it-IT" sz="3200" dirty="0"/>
                        <a:t>Facoltà conoscitive</a:t>
                      </a:r>
                    </a:p>
                  </a:txBody>
                  <a:tcPr/>
                </a:tc>
                <a:tc>
                  <a:txBody>
                    <a:bodyPr/>
                    <a:lstStyle/>
                    <a:p>
                      <a:r>
                        <a:rPr lang="it-IT" sz="3200" dirty="0"/>
                        <a:t>Principi a priori </a:t>
                      </a:r>
                      <a:r>
                        <a:rPr lang="it-IT" sz="1800" dirty="0"/>
                        <a:t>(«condizione universale a priori sotto la quale soltanto le cose possono diventare oggetti della nostra conoscenza in generale»)</a:t>
                      </a:r>
                    </a:p>
                  </a:txBody>
                  <a:tcPr/>
                </a:tc>
                <a:tc>
                  <a:txBody>
                    <a:bodyPr/>
                    <a:lstStyle/>
                    <a:p>
                      <a:r>
                        <a:rPr lang="it-IT" sz="3200" dirty="0"/>
                        <a:t>Applicazione a</a:t>
                      </a:r>
                    </a:p>
                  </a:txBody>
                  <a:tcPr/>
                </a:tc>
                <a:extLst>
                  <a:ext uri="{0D108BD9-81ED-4DB2-BD59-A6C34878D82A}">
                    <a16:rowId xmlns:a16="http://schemas.microsoft.com/office/drawing/2014/main" val="538279359"/>
                  </a:ext>
                </a:extLst>
              </a:tr>
              <a:tr h="1061266">
                <a:tc>
                  <a:txBody>
                    <a:bodyPr/>
                    <a:lstStyle/>
                    <a:p>
                      <a:r>
                        <a:rPr lang="it-IT" sz="3200" dirty="0"/>
                        <a:t>Facoltà conoscitiva</a:t>
                      </a:r>
                    </a:p>
                  </a:txBody>
                  <a:tcPr/>
                </a:tc>
                <a:tc>
                  <a:txBody>
                    <a:bodyPr/>
                    <a:lstStyle/>
                    <a:p>
                      <a:r>
                        <a:rPr lang="it-IT" sz="3200" dirty="0"/>
                        <a:t>Intelletto</a:t>
                      </a:r>
                    </a:p>
                  </a:txBody>
                  <a:tcPr/>
                </a:tc>
                <a:tc>
                  <a:txBody>
                    <a:bodyPr/>
                    <a:lstStyle/>
                    <a:p>
                      <a:r>
                        <a:rPr lang="it-IT" sz="3200" dirty="0"/>
                        <a:t>Legalità </a:t>
                      </a:r>
                    </a:p>
                  </a:txBody>
                  <a:tcPr/>
                </a:tc>
                <a:tc>
                  <a:txBody>
                    <a:bodyPr/>
                    <a:lstStyle/>
                    <a:p>
                      <a:r>
                        <a:rPr lang="it-IT" sz="3200" dirty="0"/>
                        <a:t>Natura</a:t>
                      </a:r>
                    </a:p>
                  </a:txBody>
                  <a:tcPr/>
                </a:tc>
                <a:extLst>
                  <a:ext uri="{0D108BD9-81ED-4DB2-BD59-A6C34878D82A}">
                    <a16:rowId xmlns:a16="http://schemas.microsoft.com/office/drawing/2014/main" val="3114342771"/>
                  </a:ext>
                </a:extLst>
              </a:tr>
              <a:tr h="1513019">
                <a:tc>
                  <a:txBody>
                    <a:bodyPr/>
                    <a:lstStyle/>
                    <a:p>
                      <a:r>
                        <a:rPr lang="it-IT" sz="3200" dirty="0"/>
                        <a:t>Sentimento di piacere e dispiacere</a:t>
                      </a:r>
                    </a:p>
                  </a:txBody>
                  <a:tcPr/>
                </a:tc>
                <a:tc>
                  <a:txBody>
                    <a:bodyPr/>
                    <a:lstStyle/>
                    <a:p>
                      <a:r>
                        <a:rPr lang="it-IT" sz="3200" dirty="0"/>
                        <a:t>[Capacità di] Giudizio </a:t>
                      </a:r>
                      <a:r>
                        <a:rPr lang="it-IT" sz="2500" dirty="0"/>
                        <a:t>[riflettente, </a:t>
                      </a:r>
                      <a:r>
                        <a:rPr lang="it-IT" sz="2500" dirty="0" err="1"/>
                        <a:t>n.b.</a:t>
                      </a:r>
                      <a:r>
                        <a:rPr lang="it-IT" sz="2500" dirty="0"/>
                        <a:t>]</a:t>
                      </a:r>
                    </a:p>
                  </a:txBody>
                  <a:tcPr/>
                </a:tc>
                <a:tc>
                  <a:txBody>
                    <a:bodyPr/>
                    <a:lstStyle/>
                    <a:p>
                      <a:r>
                        <a:rPr lang="it-IT" sz="3200" dirty="0"/>
                        <a:t>Finalità</a:t>
                      </a:r>
                    </a:p>
                  </a:txBody>
                  <a:tcPr/>
                </a:tc>
                <a:tc>
                  <a:txBody>
                    <a:bodyPr/>
                    <a:lstStyle/>
                    <a:p>
                      <a:r>
                        <a:rPr lang="it-IT" sz="3200" dirty="0"/>
                        <a:t>Arte</a:t>
                      </a:r>
                    </a:p>
                  </a:txBody>
                  <a:tcPr/>
                </a:tc>
                <a:extLst>
                  <a:ext uri="{0D108BD9-81ED-4DB2-BD59-A6C34878D82A}">
                    <a16:rowId xmlns:a16="http://schemas.microsoft.com/office/drawing/2014/main" val="2518144841"/>
                  </a:ext>
                </a:extLst>
              </a:tr>
              <a:tr h="1061266">
                <a:tc>
                  <a:txBody>
                    <a:bodyPr/>
                    <a:lstStyle/>
                    <a:p>
                      <a:r>
                        <a:rPr lang="it-IT" sz="3200" dirty="0"/>
                        <a:t>Facoltà appetitiva</a:t>
                      </a:r>
                    </a:p>
                  </a:txBody>
                  <a:tcPr/>
                </a:tc>
                <a:tc>
                  <a:txBody>
                    <a:bodyPr/>
                    <a:lstStyle/>
                    <a:p>
                      <a:r>
                        <a:rPr lang="it-IT" sz="3200" dirty="0"/>
                        <a:t>Ragione</a:t>
                      </a:r>
                    </a:p>
                  </a:txBody>
                  <a:tcPr/>
                </a:tc>
                <a:tc>
                  <a:txBody>
                    <a:bodyPr/>
                    <a:lstStyle/>
                    <a:p>
                      <a:r>
                        <a:rPr lang="it-IT" sz="3200" dirty="0"/>
                        <a:t>Fine definitivo</a:t>
                      </a:r>
                    </a:p>
                  </a:txBody>
                  <a:tcPr/>
                </a:tc>
                <a:tc>
                  <a:txBody>
                    <a:bodyPr/>
                    <a:lstStyle/>
                    <a:p>
                      <a:r>
                        <a:rPr lang="it-IT" sz="3200" dirty="0"/>
                        <a:t>Libertà</a:t>
                      </a:r>
                    </a:p>
                  </a:txBody>
                  <a:tcPr/>
                </a:tc>
                <a:extLst>
                  <a:ext uri="{0D108BD9-81ED-4DB2-BD59-A6C34878D82A}">
                    <a16:rowId xmlns:a16="http://schemas.microsoft.com/office/drawing/2014/main" val="4050877400"/>
                  </a:ext>
                </a:extLst>
              </a:tr>
            </a:tbl>
          </a:graphicData>
        </a:graphic>
      </p:graphicFrame>
    </p:spTree>
    <p:extLst>
      <p:ext uri="{BB962C8B-B14F-4D97-AF65-F5344CB8AC3E}">
        <p14:creationId xmlns:p14="http://schemas.microsoft.com/office/powerpoint/2010/main" val="348899794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27816</TotalTime>
  <Words>8660</Words>
  <Application>Microsoft Macintosh PowerPoint</Application>
  <PresentationFormat>Widescreen</PresentationFormat>
  <Paragraphs>486</Paragraphs>
  <Slides>77</Slides>
  <Notes>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77</vt:i4>
      </vt:variant>
    </vt:vector>
  </HeadingPairs>
  <TitlesOfParts>
    <vt:vector size="85" baseType="lpstr">
      <vt:lpstr>Arial</vt:lpstr>
      <vt:lpstr>Calibri</vt:lpstr>
      <vt:lpstr>Calibri Light</vt:lpstr>
      <vt:lpstr>Symbol</vt:lpstr>
      <vt:lpstr>Times New Roman</vt:lpstr>
      <vt:lpstr>Tw Cen MT</vt:lpstr>
      <vt:lpstr>Wingdings</vt:lpstr>
      <vt:lpstr>Tema di Office</vt:lpstr>
      <vt:lpstr>Analitica del bello</vt:lpstr>
      <vt:lpstr>Che cosa significa orientarsi nel pensiero? (1786)</vt:lpstr>
      <vt:lpstr>Kant: la Critica della facoltà di giudizio (1790)</vt:lpstr>
      <vt:lpstr>Dominio e territorio</vt:lpstr>
      <vt:lpstr>Il baratro sterminato e la necessità del passaggio</vt:lpstr>
      <vt:lpstr>Il giudizio (le ragioni del singolare e del particolare)</vt:lpstr>
      <vt:lpstr>Il giudizio estetico nella KdU</vt:lpstr>
      <vt:lpstr>Giudizio determinante e riflettente</vt:lpstr>
      <vt:lpstr>Presentazione standard di PowerPoint</vt:lpstr>
      <vt:lpstr>Presentazione standard di PowerPoint</vt:lpstr>
      <vt:lpstr>Il ruolo mediatore del giudizio riflettente</vt:lpstr>
      <vt:lpstr>Un passaggio trascendentale</vt:lpstr>
      <vt:lpstr>Il problema di Kant</vt:lpstr>
      <vt:lpstr>I giudizi estetici</vt:lpstr>
      <vt:lpstr>Presentazione standard di PowerPoint</vt:lpstr>
      <vt:lpstr>Presentazione standard di PowerPoint</vt:lpstr>
      <vt:lpstr>Presentazione standard di PowerPoint</vt:lpstr>
      <vt:lpstr>Giudizio estetico e giudizio cognitivo</vt:lpstr>
      <vt:lpstr>Giudizi estetici  e giudizi etici</vt:lpstr>
      <vt:lpstr>Oggetti estetici, epistemici, d’affezione</vt:lpstr>
      <vt:lpstr>Un’esperienza estetica</vt:lpstr>
      <vt:lpstr>Struttura dell’opera</vt:lpstr>
      <vt:lpstr>Tavola dei 4 momenti del giudizio di gusto</vt:lpstr>
      <vt:lpstr>1° momento del giudizio di gusto</vt:lpstr>
      <vt:lpstr>Bello, gradevole, buono</vt:lpstr>
      <vt:lpstr>I due significati della parola «sensazione»</vt:lpstr>
      <vt:lpstr>Piacere per il gradevole e per il bello</vt:lpstr>
      <vt:lpstr>Il buono</vt:lpstr>
      <vt:lpstr>Il giudizio di gusto è contemplativo</vt:lpstr>
      <vt:lpstr>Presentazione standard di PowerPoint</vt:lpstr>
      <vt:lpstr>2° momento del giudizio di gusto</vt:lpstr>
      <vt:lpstr>Presentazione standard di PowerPoint</vt:lpstr>
      <vt:lpstr>Voce universale e singolarità: befremdlich!</vt:lpstr>
      <vt:lpstr>La comunicabilità universale</vt:lpstr>
      <vt:lpstr>Senza emozioni né attrattive</vt:lpstr>
      <vt:lpstr>3° momento del giudizio di gusto</vt:lpstr>
      <vt:lpstr>Il bello non è perfezione (finalità oggettiva interna)</vt:lpstr>
      <vt:lpstr>Bellezza libera e bellezza aderente</vt:lpstr>
      <vt:lpstr>Die Geschmacksregel / The Standard of Taste</vt:lpstr>
      <vt:lpstr>Finalità soggettiva formale</vt:lpstr>
      <vt:lpstr>Il libero gioco tra immaginazione e intelletto</vt:lpstr>
      <vt:lpstr>Il ruolo dell’immaginazione in ambito conoscitivo</vt:lpstr>
      <vt:lpstr>Il libero gioco tra immaginazione e intelletto </vt:lpstr>
      <vt:lpstr>Il libero gioco tra immaginazione e intelletto (II)</vt:lpstr>
      <vt:lpstr>L’esemplarità del giudizio di gusto: 4° momento del giudizio di gusto</vt:lpstr>
      <vt:lpstr>Che cos’è la modalità di un giudizio di gusto</vt:lpstr>
      <vt:lpstr>Senso comune</vt:lpstr>
      <vt:lpstr>Necessità soggettiva («esemplare»)</vt:lpstr>
      <vt:lpstr>Le figure geometriche</vt:lpstr>
      <vt:lpstr>La matematica e la simmetria</vt:lpstr>
      <vt:lpstr>La matematica e la simmetria (II)</vt:lpstr>
      <vt:lpstr>Il canto degli uccelli – natura e arte</vt:lpstr>
      <vt:lpstr>Presentazione standard di PowerPoint</vt:lpstr>
      <vt:lpstr>Il Sublime di Longino (Περὶ Ὕψους) </vt:lpstr>
      <vt:lpstr>Saffo, fr. 31</vt:lpstr>
      <vt:lpstr>Il sublime dopo Longino</vt:lpstr>
      <vt:lpstr>Edmund Burke (1729-1797) e il sublime</vt:lpstr>
      <vt:lpstr>Delight e pleasure</vt:lpstr>
      <vt:lpstr>Le qualità del sublime </vt:lpstr>
      <vt:lpstr>Le qualità del sublime II</vt:lpstr>
      <vt:lpstr>Il sublime nella Critica della capacità di giudizio</vt:lpstr>
      <vt:lpstr>Sublime matematico</vt:lpstr>
      <vt:lpstr>Presentazione standard di PowerPoint</vt:lpstr>
      <vt:lpstr>Presentazione standard di PowerPoint</vt:lpstr>
      <vt:lpstr>Sublime matematico II</vt:lpstr>
      <vt:lpstr>Sublime dinamico </vt:lpstr>
      <vt:lpstr>Presentazione standard di PowerPoint</vt:lpstr>
      <vt:lpstr>Il sublime e le idee della ragione</vt:lpstr>
      <vt:lpstr>In che cosa il bello e il sublime convergono… </vt:lpstr>
      <vt:lpstr>Presentazione standard di PowerPoint</vt:lpstr>
      <vt:lpstr>Arte e natura in Kant</vt:lpstr>
      <vt:lpstr>Presentazione standard di PowerPoint</vt:lpstr>
      <vt:lpstr>Presentazione standard di PowerPoint</vt:lpstr>
      <vt:lpstr>Presentazione standard di PowerPoint</vt:lpstr>
      <vt:lpstr>Presentazione standard di PowerPoint</vt:lpstr>
      <vt:lpstr>Idee estetiche e idee della ragione</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Kant</dc:title>
  <dc:creator>Microsoft Office User</dc:creator>
  <cp:lastModifiedBy>Mariagrazia Portera Air</cp:lastModifiedBy>
  <cp:revision>323</cp:revision>
  <cp:lastPrinted>2019-10-12T05:50:19Z</cp:lastPrinted>
  <dcterms:created xsi:type="dcterms:W3CDTF">2019-05-08T16:46:56Z</dcterms:created>
  <dcterms:modified xsi:type="dcterms:W3CDTF">2019-10-30T10:09:19Z</dcterms:modified>
</cp:coreProperties>
</file>