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8" r:id="rId6"/>
    <p:sldId id="339" r:id="rId7"/>
    <p:sldId id="269" r:id="rId8"/>
    <p:sldId id="267" r:id="rId9"/>
    <p:sldId id="332" r:id="rId10"/>
    <p:sldId id="345" r:id="rId11"/>
    <p:sldId id="338" r:id="rId12"/>
    <p:sldId id="323" r:id="rId13"/>
    <p:sldId id="330" r:id="rId14"/>
    <p:sldId id="340" r:id="rId15"/>
    <p:sldId id="324" r:id="rId16"/>
    <p:sldId id="326" r:id="rId17"/>
    <p:sldId id="325" r:id="rId18"/>
    <p:sldId id="337" r:id="rId19"/>
    <p:sldId id="334" r:id="rId20"/>
    <p:sldId id="335" r:id="rId21"/>
    <p:sldId id="336" r:id="rId22"/>
    <p:sldId id="322" r:id="rId23"/>
    <p:sldId id="331" r:id="rId24"/>
    <p:sldId id="342" r:id="rId25"/>
    <p:sldId id="343" r:id="rId26"/>
    <p:sldId id="344" r:id="rId27"/>
    <p:sldId id="341" r:id="rId28"/>
    <p:sldId id="327" r:id="rId29"/>
    <p:sldId id="328" r:id="rId30"/>
    <p:sldId id="329" r:id="rId31"/>
    <p:sldId id="275" r:id="rId32"/>
    <p:sldId id="276" r:id="rId3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BE4A35"/>
    <a:srgbClr val="E25B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9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B00CC-2555-B04C-9EC9-EFE9C59DA390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3D3C88-A80F-E84D-B035-5E9A9CC9E663}">
      <dgm:prSet/>
      <dgm:spPr/>
      <dgm:t>
        <a:bodyPr/>
        <a:lstStyle/>
        <a:p>
          <a:pPr rtl="0"/>
          <a:r>
            <a:rPr lang="de-DE" dirty="0" smtClean="0"/>
            <a:t>52% </a:t>
          </a:r>
          <a:r>
            <a:rPr lang="de-DE" dirty="0" err="1" smtClean="0"/>
            <a:t>leave</a:t>
          </a:r>
          <a:endParaRPr lang="de-DE" dirty="0"/>
        </a:p>
      </dgm:t>
    </dgm:pt>
    <dgm:pt modelId="{DDEC10AC-88B8-D841-A193-E2D74F25EA01}" type="parTrans" cxnId="{6145C684-DDE1-1D46-B0A1-E81F935C00FF}">
      <dgm:prSet/>
      <dgm:spPr/>
      <dgm:t>
        <a:bodyPr/>
        <a:lstStyle/>
        <a:p>
          <a:endParaRPr lang="de-DE"/>
        </a:p>
      </dgm:t>
    </dgm:pt>
    <dgm:pt modelId="{AE655399-779D-AE4D-9F83-C5CF518F697F}" type="sibTrans" cxnId="{6145C684-DDE1-1D46-B0A1-E81F935C00FF}">
      <dgm:prSet/>
      <dgm:spPr/>
      <dgm:t>
        <a:bodyPr/>
        <a:lstStyle/>
        <a:p>
          <a:endParaRPr lang="de-DE"/>
        </a:p>
      </dgm:t>
    </dgm:pt>
    <dgm:pt modelId="{2F4C0522-AEEE-C241-B0E2-9B8372764710}">
      <dgm:prSet/>
      <dgm:spPr/>
      <dgm:t>
        <a:bodyPr/>
        <a:lstStyle/>
        <a:p>
          <a:pPr rtl="0"/>
          <a:r>
            <a:rPr lang="de-DE" dirty="0" smtClean="0"/>
            <a:t>48% </a:t>
          </a:r>
          <a:r>
            <a:rPr lang="de-DE" dirty="0" err="1" smtClean="0"/>
            <a:t>remain</a:t>
          </a:r>
          <a:endParaRPr lang="de-DE" dirty="0"/>
        </a:p>
      </dgm:t>
    </dgm:pt>
    <dgm:pt modelId="{5970D7C6-8FCD-4340-903B-40EC5119B7E1}" type="parTrans" cxnId="{0C4CFF15-D017-044F-851A-806AB90CE834}">
      <dgm:prSet/>
      <dgm:spPr/>
      <dgm:t>
        <a:bodyPr/>
        <a:lstStyle/>
        <a:p>
          <a:endParaRPr lang="de-DE"/>
        </a:p>
      </dgm:t>
    </dgm:pt>
    <dgm:pt modelId="{EDC4FDBE-F364-4545-9821-35FF390789B8}" type="sibTrans" cxnId="{0C4CFF15-D017-044F-851A-806AB90CE834}">
      <dgm:prSet/>
      <dgm:spPr/>
      <dgm:t>
        <a:bodyPr/>
        <a:lstStyle/>
        <a:p>
          <a:endParaRPr lang="de-DE"/>
        </a:p>
      </dgm:t>
    </dgm:pt>
    <dgm:pt modelId="{DDF7475F-7298-E947-B402-BDB54CD9E49A}" type="pres">
      <dgm:prSet presAssocID="{4D4B00CC-2555-B04C-9EC9-EFE9C59DA3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2D6F1B-4412-EC44-BF6E-655744BA655D}" type="pres">
      <dgm:prSet presAssocID="{4D4B00CC-2555-B04C-9EC9-EFE9C59DA390}" presName="ribbon" presStyleLbl="node1" presStyleIdx="0" presStyleCnt="1" custLinFactNeighborY="-15956"/>
      <dgm:spPr/>
    </dgm:pt>
    <dgm:pt modelId="{1D113166-C84D-5045-9235-27AFD8910336}" type="pres">
      <dgm:prSet presAssocID="{4D4B00CC-2555-B04C-9EC9-EFE9C59DA390}" presName="leftArrowText" presStyleLbl="node1" presStyleIdx="0" presStyleCnt="1" custLinFactNeighborY="-2896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7C3128-5F41-1C4D-BD6F-059413C0EBEB}" type="pres">
      <dgm:prSet presAssocID="{4D4B00CC-2555-B04C-9EC9-EFE9C59DA390}" presName="rightArrowText" presStyleLbl="node1" presStyleIdx="0" presStyleCnt="1" custLinFactNeighborY="-3077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3E7BC6-86F5-C443-A919-E88BD44EBFBC}" type="presOf" srcId="{2F4C0522-AEEE-C241-B0E2-9B8372764710}" destId="{D47C3128-5F41-1C4D-BD6F-059413C0EBEB}" srcOrd="0" destOrd="0" presId="urn:microsoft.com/office/officeart/2005/8/layout/arrow6"/>
    <dgm:cxn modelId="{0C4CFF15-D017-044F-851A-806AB90CE834}" srcId="{4D4B00CC-2555-B04C-9EC9-EFE9C59DA390}" destId="{2F4C0522-AEEE-C241-B0E2-9B8372764710}" srcOrd="1" destOrd="0" parTransId="{5970D7C6-8FCD-4340-903B-40EC5119B7E1}" sibTransId="{EDC4FDBE-F364-4545-9821-35FF390789B8}"/>
    <dgm:cxn modelId="{6145C684-DDE1-1D46-B0A1-E81F935C00FF}" srcId="{4D4B00CC-2555-B04C-9EC9-EFE9C59DA390}" destId="{773D3C88-A80F-E84D-B035-5E9A9CC9E663}" srcOrd="0" destOrd="0" parTransId="{DDEC10AC-88B8-D841-A193-E2D74F25EA01}" sibTransId="{AE655399-779D-AE4D-9F83-C5CF518F697F}"/>
    <dgm:cxn modelId="{E2925EE6-98E4-0E4D-8E2D-49BEC8AC1156}" type="presOf" srcId="{4D4B00CC-2555-B04C-9EC9-EFE9C59DA390}" destId="{DDF7475F-7298-E947-B402-BDB54CD9E49A}" srcOrd="0" destOrd="0" presId="urn:microsoft.com/office/officeart/2005/8/layout/arrow6"/>
    <dgm:cxn modelId="{C5CE8997-8307-1C45-A1C9-03AA7D3307E3}" type="presOf" srcId="{773D3C88-A80F-E84D-B035-5E9A9CC9E663}" destId="{1D113166-C84D-5045-9235-27AFD8910336}" srcOrd="0" destOrd="0" presId="urn:microsoft.com/office/officeart/2005/8/layout/arrow6"/>
    <dgm:cxn modelId="{7273E181-DF7B-6942-8413-30E0B4138055}" type="presParOf" srcId="{DDF7475F-7298-E947-B402-BDB54CD9E49A}" destId="{A92D6F1B-4412-EC44-BF6E-655744BA655D}" srcOrd="0" destOrd="0" presId="urn:microsoft.com/office/officeart/2005/8/layout/arrow6"/>
    <dgm:cxn modelId="{8A0059DC-75EA-E640-9D9B-F2700FEFDD84}" type="presParOf" srcId="{DDF7475F-7298-E947-B402-BDB54CD9E49A}" destId="{1D113166-C84D-5045-9235-27AFD8910336}" srcOrd="1" destOrd="0" presId="urn:microsoft.com/office/officeart/2005/8/layout/arrow6"/>
    <dgm:cxn modelId="{4EAB6A26-8396-3D49-B087-E67CA64BF638}" type="presParOf" srcId="{DDF7475F-7298-E947-B402-BDB54CD9E49A}" destId="{D47C3128-5F41-1C4D-BD6F-059413C0EBE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87355-B950-0645-8F69-A11DEFC601BB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1ACF9D78-3126-0840-B92B-ABC07EDC6676}">
      <dgm:prSet phldrT="[Text]"/>
      <dgm:spPr/>
      <dgm:t>
        <a:bodyPr/>
        <a:lstStyle/>
        <a:p>
          <a:r>
            <a:rPr lang="de-DE" dirty="0" smtClean="0"/>
            <a:t>Business</a:t>
          </a:r>
          <a:endParaRPr lang="de-DE" dirty="0"/>
        </a:p>
      </dgm:t>
    </dgm:pt>
    <dgm:pt modelId="{AF69BBA5-C59A-E749-94DE-C4F6B8782F2D}" type="parTrans" cxnId="{604EEBEF-36AC-B144-8CF0-510E66C340E7}">
      <dgm:prSet/>
      <dgm:spPr/>
      <dgm:t>
        <a:bodyPr/>
        <a:lstStyle/>
        <a:p>
          <a:endParaRPr lang="de-DE"/>
        </a:p>
      </dgm:t>
    </dgm:pt>
    <dgm:pt modelId="{EC8F94D2-967D-4841-94FF-838658753A89}" type="sibTrans" cxnId="{604EEBEF-36AC-B144-8CF0-510E66C340E7}">
      <dgm:prSet/>
      <dgm:spPr/>
      <dgm:t>
        <a:bodyPr/>
        <a:lstStyle/>
        <a:p>
          <a:endParaRPr lang="de-DE"/>
        </a:p>
      </dgm:t>
    </dgm:pt>
    <dgm:pt modelId="{0A595F9F-5BCF-0445-8CCF-7BFAA9F5E70F}">
      <dgm:prSet phldrT="[Text]"/>
      <dgm:spPr/>
      <dgm:t>
        <a:bodyPr/>
        <a:lstStyle/>
        <a:p>
          <a:r>
            <a:rPr lang="de-DE" dirty="0" smtClean="0"/>
            <a:t>Investment</a:t>
          </a:r>
          <a:endParaRPr lang="de-DE" dirty="0"/>
        </a:p>
      </dgm:t>
    </dgm:pt>
    <dgm:pt modelId="{697E0B14-C3AD-8A46-978D-D369485C93DB}" type="parTrans" cxnId="{09439A1B-4F24-1B44-AFCA-95FF0EA31842}">
      <dgm:prSet/>
      <dgm:spPr/>
      <dgm:t>
        <a:bodyPr/>
        <a:lstStyle/>
        <a:p>
          <a:endParaRPr lang="de-DE"/>
        </a:p>
      </dgm:t>
    </dgm:pt>
    <dgm:pt modelId="{ED84B134-BD5E-7F4C-AC8A-D5A69C91E8E9}" type="sibTrans" cxnId="{09439A1B-4F24-1B44-AFCA-95FF0EA31842}">
      <dgm:prSet/>
      <dgm:spPr/>
      <dgm:t>
        <a:bodyPr/>
        <a:lstStyle/>
        <a:p>
          <a:endParaRPr lang="de-DE"/>
        </a:p>
      </dgm:t>
    </dgm:pt>
    <dgm:pt modelId="{079613B7-F8B3-FF44-8B91-EA3E4EA6C610}">
      <dgm:prSet phldrT="[Text]"/>
      <dgm:spPr/>
      <dgm:t>
        <a:bodyPr/>
        <a:lstStyle/>
        <a:p>
          <a:r>
            <a:rPr lang="de-DE" dirty="0" smtClean="0"/>
            <a:t>Trade</a:t>
          </a:r>
          <a:endParaRPr lang="de-DE" dirty="0"/>
        </a:p>
      </dgm:t>
    </dgm:pt>
    <dgm:pt modelId="{9CD02FF5-4FD7-9E4A-AB2D-F301AD046CC1}" type="parTrans" cxnId="{D0472B92-5A24-274D-A205-A3B75F7C257E}">
      <dgm:prSet/>
      <dgm:spPr/>
      <dgm:t>
        <a:bodyPr/>
        <a:lstStyle/>
        <a:p>
          <a:endParaRPr lang="de-DE"/>
        </a:p>
      </dgm:t>
    </dgm:pt>
    <dgm:pt modelId="{0B534252-8D3F-E243-B133-A4DBA8DE549A}" type="sibTrans" cxnId="{D0472B92-5A24-274D-A205-A3B75F7C257E}">
      <dgm:prSet/>
      <dgm:spPr/>
      <dgm:t>
        <a:bodyPr/>
        <a:lstStyle/>
        <a:p>
          <a:endParaRPr lang="de-DE"/>
        </a:p>
      </dgm:t>
    </dgm:pt>
    <dgm:pt modelId="{F8EB0303-2D90-444A-B3ED-13D64ECFD38D}" type="pres">
      <dgm:prSet presAssocID="{CA887355-B950-0645-8F69-A11DEFC601BB}" presName="compositeShape" presStyleCnt="0">
        <dgm:presLayoutVars>
          <dgm:chMax val="7"/>
          <dgm:dir/>
          <dgm:resizeHandles val="exact"/>
        </dgm:presLayoutVars>
      </dgm:prSet>
      <dgm:spPr/>
    </dgm:pt>
    <dgm:pt modelId="{9A442EC1-E70F-8341-9CEA-5BE93B161247}" type="pres">
      <dgm:prSet presAssocID="{1ACF9D78-3126-0840-B92B-ABC07EDC6676}" presName="circ1" presStyleLbl="vennNode1" presStyleIdx="0" presStyleCnt="3"/>
      <dgm:spPr/>
      <dgm:t>
        <a:bodyPr/>
        <a:lstStyle/>
        <a:p>
          <a:endParaRPr lang="de-DE"/>
        </a:p>
      </dgm:t>
    </dgm:pt>
    <dgm:pt modelId="{0D71A159-021A-E347-B709-253154585A9F}" type="pres">
      <dgm:prSet presAssocID="{1ACF9D78-3126-0840-B92B-ABC07EDC66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84EC4B-F448-4848-BCBA-8CB71C704046}" type="pres">
      <dgm:prSet presAssocID="{0A595F9F-5BCF-0445-8CCF-7BFAA9F5E70F}" presName="circ2" presStyleLbl="vennNode1" presStyleIdx="1" presStyleCnt="3"/>
      <dgm:spPr/>
      <dgm:t>
        <a:bodyPr/>
        <a:lstStyle/>
        <a:p>
          <a:endParaRPr lang="de-DE"/>
        </a:p>
      </dgm:t>
    </dgm:pt>
    <dgm:pt modelId="{079E4D31-B554-FC4E-8DB4-620A53F6798D}" type="pres">
      <dgm:prSet presAssocID="{0A595F9F-5BCF-0445-8CCF-7BFAA9F5E7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57A638-B037-F242-8E10-9237C6A26BEE}" type="pres">
      <dgm:prSet presAssocID="{079613B7-F8B3-FF44-8B91-EA3E4EA6C610}" presName="circ3" presStyleLbl="vennNode1" presStyleIdx="2" presStyleCnt="3"/>
      <dgm:spPr/>
      <dgm:t>
        <a:bodyPr/>
        <a:lstStyle/>
        <a:p>
          <a:endParaRPr lang="de-DE"/>
        </a:p>
      </dgm:t>
    </dgm:pt>
    <dgm:pt modelId="{6E9D7C6B-B1E9-C741-9AE4-5498E69F5EE2}" type="pres">
      <dgm:prSet presAssocID="{079613B7-F8B3-FF44-8B91-EA3E4EA6C6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04EEBEF-36AC-B144-8CF0-510E66C340E7}" srcId="{CA887355-B950-0645-8F69-A11DEFC601BB}" destId="{1ACF9D78-3126-0840-B92B-ABC07EDC6676}" srcOrd="0" destOrd="0" parTransId="{AF69BBA5-C59A-E749-94DE-C4F6B8782F2D}" sibTransId="{EC8F94D2-967D-4841-94FF-838658753A89}"/>
    <dgm:cxn modelId="{09439A1B-4F24-1B44-AFCA-95FF0EA31842}" srcId="{CA887355-B950-0645-8F69-A11DEFC601BB}" destId="{0A595F9F-5BCF-0445-8CCF-7BFAA9F5E70F}" srcOrd="1" destOrd="0" parTransId="{697E0B14-C3AD-8A46-978D-D369485C93DB}" sibTransId="{ED84B134-BD5E-7F4C-AC8A-D5A69C91E8E9}"/>
    <dgm:cxn modelId="{1A9F63A6-E49C-2E4A-8053-55B883A81C89}" type="presOf" srcId="{1ACF9D78-3126-0840-B92B-ABC07EDC6676}" destId="{9A442EC1-E70F-8341-9CEA-5BE93B161247}" srcOrd="0" destOrd="0" presId="urn:microsoft.com/office/officeart/2005/8/layout/venn1"/>
    <dgm:cxn modelId="{9BF69358-836B-8747-9B38-4AEAC02C0CB4}" type="presOf" srcId="{0A595F9F-5BCF-0445-8CCF-7BFAA9F5E70F}" destId="{C884EC4B-F448-4848-BCBA-8CB71C704046}" srcOrd="0" destOrd="0" presId="urn:microsoft.com/office/officeart/2005/8/layout/venn1"/>
    <dgm:cxn modelId="{D0472B92-5A24-274D-A205-A3B75F7C257E}" srcId="{CA887355-B950-0645-8F69-A11DEFC601BB}" destId="{079613B7-F8B3-FF44-8B91-EA3E4EA6C610}" srcOrd="2" destOrd="0" parTransId="{9CD02FF5-4FD7-9E4A-AB2D-F301AD046CC1}" sibTransId="{0B534252-8D3F-E243-B133-A4DBA8DE549A}"/>
    <dgm:cxn modelId="{DF9459E4-1F51-864F-AECE-56086795BF35}" type="presOf" srcId="{079613B7-F8B3-FF44-8B91-EA3E4EA6C610}" destId="{6E9D7C6B-B1E9-C741-9AE4-5498E69F5EE2}" srcOrd="1" destOrd="0" presId="urn:microsoft.com/office/officeart/2005/8/layout/venn1"/>
    <dgm:cxn modelId="{37AD9D54-ADCB-A840-8628-B5165427BA75}" type="presOf" srcId="{1ACF9D78-3126-0840-B92B-ABC07EDC6676}" destId="{0D71A159-021A-E347-B709-253154585A9F}" srcOrd="1" destOrd="0" presId="urn:microsoft.com/office/officeart/2005/8/layout/venn1"/>
    <dgm:cxn modelId="{B344283E-D6F8-BF4A-BADB-18994CC6070A}" type="presOf" srcId="{079613B7-F8B3-FF44-8B91-EA3E4EA6C610}" destId="{9657A638-B037-F242-8E10-9237C6A26BEE}" srcOrd="0" destOrd="0" presId="urn:microsoft.com/office/officeart/2005/8/layout/venn1"/>
    <dgm:cxn modelId="{E5EF4189-314A-7340-BFB4-5764A350DE8E}" type="presOf" srcId="{CA887355-B950-0645-8F69-A11DEFC601BB}" destId="{F8EB0303-2D90-444A-B3ED-13D64ECFD38D}" srcOrd="0" destOrd="0" presId="urn:microsoft.com/office/officeart/2005/8/layout/venn1"/>
    <dgm:cxn modelId="{47041D88-0855-F949-BC3A-974C7D55B73B}" type="presOf" srcId="{0A595F9F-5BCF-0445-8CCF-7BFAA9F5E70F}" destId="{079E4D31-B554-FC4E-8DB4-620A53F6798D}" srcOrd="1" destOrd="0" presId="urn:microsoft.com/office/officeart/2005/8/layout/venn1"/>
    <dgm:cxn modelId="{9646DAA5-CFAB-BE48-AC5C-164EAB37741E}" type="presParOf" srcId="{F8EB0303-2D90-444A-B3ED-13D64ECFD38D}" destId="{9A442EC1-E70F-8341-9CEA-5BE93B161247}" srcOrd="0" destOrd="0" presId="urn:microsoft.com/office/officeart/2005/8/layout/venn1"/>
    <dgm:cxn modelId="{644F2EA2-B327-7741-9053-DFA1297A6254}" type="presParOf" srcId="{F8EB0303-2D90-444A-B3ED-13D64ECFD38D}" destId="{0D71A159-021A-E347-B709-253154585A9F}" srcOrd="1" destOrd="0" presId="urn:microsoft.com/office/officeart/2005/8/layout/venn1"/>
    <dgm:cxn modelId="{577B2C6B-195A-D24F-A521-7A1F83B96D84}" type="presParOf" srcId="{F8EB0303-2D90-444A-B3ED-13D64ECFD38D}" destId="{C884EC4B-F448-4848-BCBA-8CB71C704046}" srcOrd="2" destOrd="0" presId="urn:microsoft.com/office/officeart/2005/8/layout/venn1"/>
    <dgm:cxn modelId="{06CB51F9-252E-D445-8CBF-C6E3118C9381}" type="presParOf" srcId="{F8EB0303-2D90-444A-B3ED-13D64ECFD38D}" destId="{079E4D31-B554-FC4E-8DB4-620A53F6798D}" srcOrd="3" destOrd="0" presId="urn:microsoft.com/office/officeart/2005/8/layout/venn1"/>
    <dgm:cxn modelId="{30655255-E15D-824D-86FE-E080806DCDE4}" type="presParOf" srcId="{F8EB0303-2D90-444A-B3ED-13D64ECFD38D}" destId="{9657A638-B037-F242-8E10-9237C6A26BEE}" srcOrd="4" destOrd="0" presId="urn:microsoft.com/office/officeart/2005/8/layout/venn1"/>
    <dgm:cxn modelId="{9B11D3F6-DE7E-DF4D-A202-025075FAC7CC}" type="presParOf" srcId="{F8EB0303-2D90-444A-B3ED-13D64ECFD38D}" destId="{6E9D7C6B-B1E9-C741-9AE4-5498E69F5E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D6F1B-4412-EC44-BF6E-655744BA655D}">
      <dsp:nvSpPr>
        <dsp:cNvPr id="0" name=""/>
        <dsp:cNvSpPr/>
      </dsp:nvSpPr>
      <dsp:spPr>
        <a:xfrm>
          <a:off x="0" y="176442"/>
          <a:ext cx="7619999" cy="30479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13166-C84D-5045-9235-27AFD8910336}">
      <dsp:nvSpPr>
        <dsp:cNvPr id="0" name=""/>
        <dsp:cNvSpPr/>
      </dsp:nvSpPr>
      <dsp:spPr>
        <a:xfrm>
          <a:off x="914400" y="763658"/>
          <a:ext cx="2514599" cy="1493520"/>
        </a:xfrm>
        <a:prstGeom prst="rect">
          <a:avLst/>
        </a:prstGeom>
        <a:noFill/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200" kern="1200" dirty="0" smtClean="0"/>
            <a:t>52% </a:t>
          </a:r>
          <a:r>
            <a:rPr lang="de-DE" sz="4200" kern="1200" dirty="0" err="1" smtClean="0"/>
            <a:t>leave</a:t>
          </a:r>
          <a:endParaRPr lang="de-DE" sz="4200" kern="1200" dirty="0"/>
        </a:p>
      </dsp:txBody>
      <dsp:txXfrm>
        <a:off x="914400" y="763658"/>
        <a:ext cx="2514599" cy="1493520"/>
      </dsp:txXfrm>
    </dsp:sp>
    <dsp:sp modelId="{D47C3128-5F41-1C4D-BD6F-059413C0EBEB}">
      <dsp:nvSpPr>
        <dsp:cNvPr id="0" name=""/>
        <dsp:cNvSpPr/>
      </dsp:nvSpPr>
      <dsp:spPr>
        <a:xfrm>
          <a:off x="3810000" y="1224305"/>
          <a:ext cx="2971800" cy="1493520"/>
        </a:xfrm>
        <a:prstGeom prst="rect">
          <a:avLst/>
        </a:prstGeom>
        <a:noFill/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200" kern="1200" dirty="0" smtClean="0"/>
            <a:t>48% </a:t>
          </a:r>
          <a:r>
            <a:rPr lang="de-DE" sz="4200" kern="1200" dirty="0" err="1" smtClean="0"/>
            <a:t>remain</a:t>
          </a:r>
          <a:endParaRPr lang="de-DE" sz="4200" kern="1200" dirty="0"/>
        </a:p>
      </dsp:txBody>
      <dsp:txXfrm>
        <a:off x="3810000" y="1224305"/>
        <a:ext cx="2971800" cy="149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2EC1-E70F-8341-9CEA-5BE93B161247}">
      <dsp:nvSpPr>
        <dsp:cNvPr id="0" name=""/>
        <dsp:cNvSpPr/>
      </dsp:nvSpPr>
      <dsp:spPr>
        <a:xfrm>
          <a:off x="1603744" y="36620"/>
          <a:ext cx="1757771" cy="1757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Business</a:t>
          </a:r>
          <a:endParaRPr lang="de-DE" sz="1700" kern="1200" dirty="0"/>
        </a:p>
      </dsp:txBody>
      <dsp:txXfrm>
        <a:off x="1838114" y="344230"/>
        <a:ext cx="1289032" cy="790997"/>
      </dsp:txXfrm>
    </dsp:sp>
    <dsp:sp modelId="{C884EC4B-F448-4848-BCBA-8CB71C704046}">
      <dsp:nvSpPr>
        <dsp:cNvPr id="0" name=""/>
        <dsp:cNvSpPr/>
      </dsp:nvSpPr>
      <dsp:spPr>
        <a:xfrm>
          <a:off x="2238007" y="1135227"/>
          <a:ext cx="1757771" cy="1757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Investment</a:t>
          </a:r>
          <a:endParaRPr lang="de-DE" sz="1700" kern="1200" dirty="0"/>
        </a:p>
      </dsp:txBody>
      <dsp:txXfrm>
        <a:off x="2775592" y="1589318"/>
        <a:ext cx="1054662" cy="966774"/>
      </dsp:txXfrm>
    </dsp:sp>
    <dsp:sp modelId="{9657A638-B037-F242-8E10-9237C6A26BEE}">
      <dsp:nvSpPr>
        <dsp:cNvPr id="0" name=""/>
        <dsp:cNvSpPr/>
      </dsp:nvSpPr>
      <dsp:spPr>
        <a:xfrm>
          <a:off x="969482" y="1135227"/>
          <a:ext cx="1757771" cy="1757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Trade</a:t>
          </a:r>
          <a:endParaRPr lang="de-DE" sz="1700" kern="1200" dirty="0"/>
        </a:p>
      </dsp:txBody>
      <dsp:txXfrm>
        <a:off x="1135005" y="1589318"/>
        <a:ext cx="1054662" cy="966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9CD2B-0516-AA40-8083-81626A9929C9}" type="datetime1">
              <a:rPr lang="de-DE" smtClean="0"/>
              <a:t>30.10.19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1EA65-F94A-4C40-ACAD-99837DB75F5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7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6ABAD-F701-EF43-B6B2-341E3F030CE4}" type="datetime1">
              <a:rPr lang="de-DE" smtClean="0"/>
              <a:t>30.10.19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15AC-65C6-274F-B3EC-68AB8C777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89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15AC-65C6-274F-B3EC-68AB8C777818}" type="slidenum">
              <a:rPr lang="en-US" smtClean="0"/>
              <a:t>1</a:t>
            </a:fld>
            <a:endParaRPr lang="en-US"/>
          </a:p>
        </p:txBody>
      </p:sp>
      <p:sp>
        <p:nvSpPr>
          <p:cNvPr id="5" name="Überschrift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515AC-65C6-274F-B3EC-68AB8C7778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515AC-65C6-274F-B3EC-68AB8C7778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1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04.11.19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04.11.19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Team 1 I 14.06.16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Team 1 I 14.06.16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04.11.19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67AAB07-797E-7346-9946-4223049773C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push dir="u"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E25B00"/>
                </a:solidFill>
              </a:rPr>
              <a:t>BREXIT</a:t>
            </a:r>
            <a:endParaRPr lang="en-US" sz="8800" dirty="0">
              <a:solidFill>
                <a:srgbClr val="E25B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448759"/>
            <a:ext cx="76835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HOW GERMANY IS GOING TO BE AFFECTED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Team </a:t>
            </a:r>
            <a:r>
              <a:rPr lang="de-DE" dirty="0" smtClean="0"/>
              <a:t>Germany </a:t>
            </a:r>
            <a:r>
              <a:rPr lang="de-DE" dirty="0"/>
              <a:t>I </a:t>
            </a:r>
            <a:r>
              <a:rPr lang="de-DE" dirty="0" smtClean="0"/>
              <a:t>04.11.19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fld id="{667AAB07-797E-7346-9946-4223049773C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720670" y="5410199"/>
            <a:ext cx="277704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Nina </a:t>
            </a:r>
            <a:r>
              <a:rPr lang="en-US" sz="12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Kunzmann</a:t>
            </a:r>
            <a:r>
              <a:rPr 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sz="12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Victoria </a:t>
            </a:r>
            <a:r>
              <a:rPr lang="en-US" sz="12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Pörings</a:t>
            </a:r>
            <a:endParaRPr lang="en-US" sz="12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Karoline </a:t>
            </a:r>
            <a:r>
              <a:rPr lang="en-US" sz="120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Preu</a:t>
            </a:r>
            <a:r>
              <a:rPr lang="en-US" sz="12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ß</a:t>
            </a:r>
            <a:endParaRPr lang="en-US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424" y="228600"/>
            <a:ext cx="2855893" cy="13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63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10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The trade volume between Germany and the United Kingdom (UK) amounted to 119 billion euros in 2018.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Around 750,000 jobs in Germany depend on trade with the UK.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 date, German companies have built up investments worth over 140 billion euros.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About 2,500 branches of German companies are located in the UK and employ more than 400,000 people.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British companies have 1,5000 branches in Germany and employ around 270,000 people 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9725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IMPACT OF BREXIT TO GERMANY</a:t>
            </a:r>
            <a:endParaRPr lang="de-DE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29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12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2498895"/>
            <a:ext cx="7633936" cy="41192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53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13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 The graphic demonstrates…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0443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14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2014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K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exported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aprox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 56 billion US-$ worth of goods to Germany.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This represented 13.5% of exports from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UK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all available countries and 5.00% of imports to Germany from all available countries.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2014 Germany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exported </a:t>
            </a:r>
            <a:r>
              <a:rPr lang="en-US" b="0" dirty="0" err="1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aprox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billion US-$ worth of goods to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UK.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This represented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7.90%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of exports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from Germany in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all available countries and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16.30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% of imports to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UK from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all available countries.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5196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15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Impact on German companies of the departure of the UK from the EU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Will be overwhelming negative in terms of: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135604842"/>
              </p:ext>
            </p:extLst>
          </p:nvPr>
        </p:nvGraphicFramePr>
        <p:xfrm>
          <a:off x="3693451" y="3492875"/>
          <a:ext cx="4965261" cy="292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34200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Impact on German companies of the departure of the UK from the EU: </a:t>
            </a:r>
            <a:r>
              <a:rPr lang="en-US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TRADE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/>
              <a:t>The </a:t>
            </a:r>
            <a:r>
              <a:rPr lang="en-US" b="0" dirty="0"/>
              <a:t>UK is </a:t>
            </a:r>
            <a:r>
              <a:rPr lang="en-US" b="0" dirty="0" smtClean="0"/>
              <a:t>the 3th largest </a:t>
            </a:r>
            <a:r>
              <a:rPr lang="en-US" b="0" dirty="0"/>
              <a:t>trading partner for </a:t>
            </a:r>
            <a:r>
              <a:rPr lang="en-US" b="0" dirty="0" smtClean="0"/>
              <a:t>Germany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Around 2,500 German companies have a branch on the island and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employ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around 370,000 people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Since the </a:t>
            </a:r>
            <a:r>
              <a:rPr lang="en-US" b="0" dirty="0" err="1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decision, trade with the UK has grown at a much less dynamic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pace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Without a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deal, millions of customs declarations and billions of customs duties would be due  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8435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Impact on German companies of the departure of the UK from the EU: </a:t>
            </a:r>
            <a:r>
              <a:rPr lang="en-US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BUSINESS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/>
              <a:t>German companies maintain </a:t>
            </a:r>
            <a:r>
              <a:rPr lang="en-US" b="0" dirty="0"/>
              <a:t>about 2,500 places of business in the UK with nearly 400,000 </a:t>
            </a:r>
            <a:r>
              <a:rPr lang="en-US" b="0" dirty="0" smtClean="0"/>
              <a:t>employees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The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changes in conditions for business with the UK are still unclear for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companies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Only 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one of five German companies still reports good business in the UK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0758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18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Impact on German companies of the departure of the UK from the EU: </a:t>
            </a:r>
            <a:r>
              <a:rPr lang="en-US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INVESTMENT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/>
              <a:t>German companies have investments in the UK with a value of over EUR 140 billion 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Some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companies are already planning to shift their investment, primarily to other EU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countries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Every 8</a:t>
            </a:r>
            <a:r>
              <a:rPr lang="en-US" b="0" baseline="3000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company with UK business is currently planning to relocate its investments to other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markets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8732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09662"/>
          </a:xfrm>
        </p:spPr>
        <p:txBody>
          <a:bodyPr/>
          <a:lstStyle/>
          <a:p>
            <a:r>
              <a:rPr lang="en-US" dirty="0" smtClean="0"/>
              <a:t>EXAMPLE - BAYER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19</a:t>
            </a:fld>
            <a:endParaRPr lang="en-US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20489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German companies have been preparing for a tough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for months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For example: the p</a:t>
            </a:r>
            <a:r>
              <a:rPr lang="en-US" b="0" dirty="0" smtClean="0"/>
              <a:t>harmaceutical </a:t>
            </a:r>
            <a:r>
              <a:rPr lang="en-US" b="0" dirty="0"/>
              <a:t>company Bayer has leased additional storage space in the United Kingdom and created emergency supplies of medicines </a:t>
            </a:r>
            <a:r>
              <a:rPr lang="en-US" b="0" dirty="0" smtClean="0"/>
              <a:t>because of </a:t>
            </a:r>
            <a:r>
              <a:rPr lang="en-US" b="0" dirty="0"/>
              <a:t>fear of being unable to sell them on the island</a:t>
            </a:r>
            <a:endParaRPr lang="de-DE" b="0" dirty="0"/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130" y="378279"/>
            <a:ext cx="1535070" cy="15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87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3716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06576"/>
            <a:ext cx="7620000" cy="43735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u"/>
            </a:pPr>
            <a:r>
              <a:rPr lang="en-US" sz="2300" dirty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Who we are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Who is </a:t>
            </a: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Germany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UK and the </a:t>
            </a:r>
            <a:r>
              <a:rPr lang="en-US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Levenim MT" panose="02010502060101010101" pitchFamily="2" charset="-79"/>
              </a:rPr>
              <a:t>Brexit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Levenim MT" panose="02010502060101010101" pitchFamily="2" charset="-79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u"/>
            </a:pPr>
            <a:r>
              <a:rPr lang="en-US" sz="2300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Impact of </a:t>
            </a:r>
            <a:r>
              <a:rPr lang="en-US" sz="23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Brexit</a:t>
            </a:r>
            <a:r>
              <a:rPr lang="en-US" sz="2300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 to Germany</a:t>
            </a:r>
            <a:endParaRPr lang="en-US" sz="2300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Impact on trade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Impact on business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Impact on investment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Opportunities and challenges for Germany </a:t>
            </a:r>
            <a:endParaRPr lang="en-US" dirty="0" smtClean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Possible </a:t>
            </a:r>
            <a:r>
              <a:rPr lang="en-US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Brexit</a:t>
            </a: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 scenarios 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u"/>
            </a:pPr>
            <a:r>
              <a:rPr lang="en-US" sz="2300" dirty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Conclusion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Summary 1,2,3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Meiryo UI" panose="020B0604030504040204" pitchFamily="34" charset="-128"/>
                <a:ea typeface="Meiryo UI" panose="020B0604030504040204" pitchFamily="34" charset="-128"/>
                <a:cs typeface="Segoe UI Light"/>
              </a:rPr>
              <a:t>Bibliography </a:t>
            </a: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</a:pPr>
            <a:endParaRPr lang="en-US" dirty="0">
              <a:latin typeface="Meiryo UI" panose="020B0604030504040204" pitchFamily="34" charset="-128"/>
              <a:ea typeface="Meiryo UI" panose="020B0604030504040204" pitchFamily="34" charset="-128"/>
              <a:cs typeface="Segoe UI Ligh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209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Germany </a:t>
            </a:r>
            <a:r>
              <a:rPr lang="en-US" dirty="0"/>
              <a:t>&amp;</a:t>
            </a:r>
            <a:r>
              <a:rPr lang="en-US" dirty="0" smtClean="0"/>
              <a:t>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602"/>
              </p:ext>
            </p:extLst>
          </p:nvPr>
        </p:nvGraphicFramePr>
        <p:xfrm>
          <a:off x="189160" y="2164736"/>
          <a:ext cx="8513514" cy="444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757"/>
                <a:gridCol w="4256757"/>
              </a:tblGrid>
              <a:tr h="5398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Opportunities for Germany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Challenges for Germany</a:t>
                      </a:r>
                      <a:endParaRPr lang="en-US" noProof="0"/>
                    </a:p>
                  </a:txBody>
                  <a:tcPr/>
                </a:tc>
              </a:tr>
              <a:tr h="112269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Many financial service providers leaving London could settle</a:t>
                      </a:r>
                      <a:r>
                        <a:rPr lang="en-US" baseline="0" noProof="0" dirty="0" smtClean="0"/>
                        <a:t> down in Germany while </a:t>
                      </a:r>
                      <a:r>
                        <a:rPr lang="en-US" baseline="0" noProof="0" dirty="0" smtClean="0"/>
                        <a:t>searching </a:t>
                      </a:r>
                      <a:r>
                        <a:rPr lang="en-US" baseline="0" noProof="0" dirty="0" smtClean="0"/>
                        <a:t>a new office to operate as usual in </a:t>
                      </a:r>
                      <a:r>
                        <a:rPr lang="en-US" baseline="0" noProof="0" dirty="0" smtClean="0"/>
                        <a:t>Europa e.g. Frankfurt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 uncertainty for German</a:t>
                      </a:r>
                      <a:r>
                        <a:rPr lang="en-US" baseline="0" noProof="0" dirty="0" smtClean="0"/>
                        <a:t> companies doing business in the UK and visa verse + high short-term costs for new structures </a:t>
                      </a:r>
                      <a:endParaRPr lang="en-US" noProof="0" dirty="0"/>
                    </a:p>
                  </a:txBody>
                  <a:tcPr/>
                </a:tc>
              </a:tr>
              <a:tr h="138177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The weakened position of the British</a:t>
                      </a:r>
                      <a:r>
                        <a:rPr lang="en-US" baseline="0" noProof="0" dirty="0" smtClean="0"/>
                        <a:t> could lead the USA to seek a new partner in Europe.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 case of UK</a:t>
                      </a:r>
                      <a:r>
                        <a:rPr lang="en-US" baseline="0" noProof="0" dirty="0" smtClean="0"/>
                        <a:t> resignation, many companies will move from UK to Germany also. The real estate prices in metropolitan areas would rise drastically.</a:t>
                      </a:r>
                      <a:endParaRPr lang="en-US" noProof="0" dirty="0"/>
                    </a:p>
                  </a:txBody>
                  <a:tcPr/>
                </a:tc>
              </a:tr>
              <a:tr h="12486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New political constellations without the membership</a:t>
                      </a:r>
                      <a:r>
                        <a:rPr lang="en-US" baseline="0" noProof="0" dirty="0" smtClean="0"/>
                        <a:t> of </a:t>
                      </a:r>
                      <a:r>
                        <a:rPr lang="en-US" noProof="0" dirty="0" smtClean="0"/>
                        <a:t>UK could open economic opportunities for the German economy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The exit will </a:t>
                      </a:r>
                      <a:r>
                        <a:rPr lang="en-US" noProof="0" dirty="0" smtClean="0"/>
                        <a:t>shift </a:t>
                      </a:r>
                      <a:r>
                        <a:rPr lang="en-US" noProof="0" dirty="0" smtClean="0"/>
                        <a:t>the weights within the EU.</a:t>
                      </a:r>
                      <a:r>
                        <a:rPr lang="en-US" baseline="0" noProof="0" dirty="0" smtClean="0"/>
                        <a:t> In economic policy decisions, the British were often an ally of Germany.</a:t>
                      </a:r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437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GerMan</a:t>
            </a:r>
            <a:r>
              <a:rPr lang="de-DE" dirty="0" smtClean="0"/>
              <a:t>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brexit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Brexit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: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de-DE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Y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early GDP growth decreased by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ca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0.2 percentage points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This year even by 0.3 percentage points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21</a:t>
            </a:fld>
            <a:endParaRPr lang="en-US"/>
          </a:p>
        </p:txBody>
      </p:sp>
      <p:pic>
        <p:nvPicPr>
          <p:cNvPr id="6" name="Bild 5" descr="Ohne Tite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4" y="3839043"/>
            <a:ext cx="5458436" cy="23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930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GerMan</a:t>
            </a:r>
            <a:r>
              <a:rPr lang="de-DE" dirty="0" smtClean="0"/>
              <a:t>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brexit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Soft </a:t>
            </a:r>
            <a:r>
              <a:rPr lang="de-DE" dirty="0" err="1" smtClean="0"/>
              <a:t>Brexit</a:t>
            </a:r>
            <a:r>
              <a:rPr lang="de-DE" dirty="0" smtClean="0"/>
              <a:t>: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Germany would face absolute trade costs of 5 billion € due to increasing trade costs and its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consequences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Depends on negotiations of the deal 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But in case of a hard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…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11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GerMan</a:t>
            </a:r>
            <a:r>
              <a:rPr lang="de-DE" dirty="0" smtClean="0"/>
              <a:t> Economy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brexit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Hard </a:t>
            </a:r>
            <a:r>
              <a:rPr lang="de-DE" dirty="0" err="1" smtClean="0"/>
              <a:t>Brexit</a:t>
            </a:r>
            <a:r>
              <a:rPr lang="de-DE" dirty="0" smtClean="0"/>
              <a:t>: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de-DE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onstraints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for mobility of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labour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, goods, services, capital between Germany and the UK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GDP growth rate would be 0.4 percentage points smaller in 2020 than with a soft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(2021: 0.3 percentage points smaller)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Export expansion would be expected to be 1.3 percentage points lower than usual in 2020 (2021: 0.8 percentage points lower)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Investment growth rate would be expected to be 0.3 percentage points lower than usual in 2020 (2021: 0.1 percentage points lower)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93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CONCLUSION</a:t>
            </a:r>
            <a:endParaRPr lang="de-DE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53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25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SUMMARY 1: The </a:t>
            </a:r>
            <a:r>
              <a:rPr lang="en-US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is already a burden for companies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The business situation of the companies has deteriorated considerably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 only one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of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five German companies still reports good business in the UK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German trade with the UK is already decreasing significantly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Every 8</a:t>
            </a:r>
            <a:r>
              <a:rPr lang="en-US" b="0" baseline="3000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company with UK business is currently planning to relocate its investments to other markets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1747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26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SUMMARY 2: An unclear </a:t>
            </a:r>
            <a:r>
              <a:rPr lang="en-US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Brexit</a:t>
            </a: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and a disorganized transition are creating uncertainty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The details of the impact is still unclear for many companies since negotiations have failed to make substantial progress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Additional cost burdens from customs and taxes should be prevented if possible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Rapid clarification of the future relationship between the EU and the UK is indispensable. A possible transitional phase through the end of 2020 must also be clearly and transparently defined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765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Trade relation GERMANY &amp; UK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743937"/>
            <a:ext cx="1652884" cy="99173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75" y="743937"/>
            <a:ext cx="1486869" cy="99173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220133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SUMMARY 3: The benefits of a single internal market should be protected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Free movement of goods within the internal market is the top priority for companies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Investments leaving the UK will go primarily to Germany and other EU countries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The internal market of the EU-27 should be further strengthened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7165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spcAft>
                <a:spcPts val="600"/>
              </a:spcAft>
              <a:buClrTx/>
            </a:pPr>
            <a:r>
              <a:rPr lang="it-IT" b="1" dirty="0" err="1"/>
              <a:t>Cepii</a:t>
            </a:r>
            <a:r>
              <a:rPr lang="it-IT" b="1" dirty="0"/>
              <a:t>,</a:t>
            </a:r>
            <a:r>
              <a:rPr lang="it-IT" dirty="0"/>
              <a:t> </a:t>
            </a:r>
            <a:r>
              <a:rPr lang="en-GB" u="sng" dirty="0"/>
              <a:t>http://www.cepii.fr/CEPII/en/bdd_modele/presentation.asp?id=</a:t>
            </a:r>
            <a:r>
              <a:rPr lang="en-GB" u="sng" dirty="0" smtClean="0"/>
              <a:t>30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it-IT" b="1" dirty="0"/>
              <a:t>ITC, Export </a:t>
            </a:r>
            <a:r>
              <a:rPr lang="it-IT" b="1" dirty="0" err="1"/>
              <a:t>potential</a:t>
            </a:r>
            <a:r>
              <a:rPr lang="it-IT" b="1" dirty="0"/>
              <a:t> </a:t>
            </a:r>
            <a:r>
              <a:rPr lang="it-IT" b="1" dirty="0" err="1"/>
              <a:t>map</a:t>
            </a:r>
            <a:r>
              <a:rPr lang="it-IT" b="1" dirty="0"/>
              <a:t>, </a:t>
            </a:r>
            <a:r>
              <a:rPr lang="en-GB" u="sng" dirty="0"/>
              <a:t>https://exportpotential.intracen.org/#/</a:t>
            </a:r>
            <a:r>
              <a:rPr lang="en-GB" u="sng" dirty="0" smtClean="0"/>
              <a:t>home</a:t>
            </a:r>
            <a:endParaRPr lang="en-GB" u="sng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en-GB" b="1" dirty="0"/>
              <a:t>The Impact of </a:t>
            </a:r>
            <a:r>
              <a:rPr lang="en-GB" b="1" dirty="0" err="1"/>
              <a:t>Brexit</a:t>
            </a:r>
            <a:r>
              <a:rPr lang="en-GB" b="1" dirty="0"/>
              <a:t> on German Businesses Results of the IHK Business Survey Going International </a:t>
            </a:r>
            <a:r>
              <a:rPr lang="en-GB" b="1" dirty="0" smtClean="0"/>
              <a:t>2019, </a:t>
            </a:r>
            <a:r>
              <a:rPr lang="en-GB" u="sng" dirty="0" smtClean="0"/>
              <a:t>https</a:t>
            </a:r>
            <a:r>
              <a:rPr lang="en-GB" u="sng" dirty="0"/>
              <a:t>://japan.ahk.de/fileadmin/AHK_Japan/4_Infothek/41_Aktuelles/2019/</a:t>
            </a:r>
            <a:r>
              <a:rPr lang="en-GB" u="sng" dirty="0" smtClean="0"/>
              <a:t>Brexit_Sonderauswertung_2019_ENG.pdf</a:t>
            </a:r>
            <a:endParaRPr lang="it-IT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it-IT" b="1" dirty="0" smtClean="0"/>
              <a:t>Falls das Brexit-Abkommen scheitert: Wie teuer harter Brexit und Verschiebung wären, by Geraldine Dany-Knedlik et al. </a:t>
            </a:r>
            <a:r>
              <a:rPr lang="it-IT" b="0" u="sng" dirty="0" err="1" smtClean="0"/>
              <a:t>https</a:t>
            </a:r>
            <a:r>
              <a:rPr lang="it-IT" b="0" u="sng" dirty="0"/>
              <a:t>://www.diw.de/documents/publikationen/73/diw_01.c.683919.de/diw_aktuell_25.</a:t>
            </a:r>
            <a:r>
              <a:rPr lang="it-IT" b="0" u="sng" dirty="0" smtClean="0"/>
              <a:t>pdf </a:t>
            </a:r>
            <a:endParaRPr lang="it-IT" b="0" u="sng" dirty="0" smtClean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it-IT" b="1" dirty="0" smtClean="0"/>
              <a:t>Die </a:t>
            </a:r>
            <a:r>
              <a:rPr lang="it-IT" b="1" dirty="0" err="1" smtClean="0"/>
              <a:t>ökonomischen</a:t>
            </a:r>
            <a:r>
              <a:rPr lang="it-IT" b="1" dirty="0" smtClean="0"/>
              <a:t> </a:t>
            </a:r>
            <a:r>
              <a:rPr lang="it-IT" b="1" dirty="0" err="1" smtClean="0"/>
              <a:t>Folgen</a:t>
            </a:r>
            <a:r>
              <a:rPr lang="it-IT" b="1" dirty="0" smtClean="0"/>
              <a:t> </a:t>
            </a:r>
            <a:r>
              <a:rPr lang="it-IT" b="1" dirty="0" err="1" smtClean="0"/>
              <a:t>des</a:t>
            </a:r>
            <a:r>
              <a:rPr lang="it-IT" b="1" dirty="0" smtClean="0"/>
              <a:t> </a:t>
            </a:r>
            <a:r>
              <a:rPr lang="it-IT" b="1" dirty="0" err="1" smtClean="0"/>
              <a:t>Brexits</a:t>
            </a:r>
            <a:r>
              <a:rPr lang="it-IT" b="1" dirty="0" smtClean="0"/>
              <a:t> </a:t>
            </a:r>
            <a:r>
              <a:rPr lang="it-IT" b="1" dirty="0" err="1" smtClean="0"/>
              <a:t>für</a:t>
            </a:r>
            <a:r>
              <a:rPr lang="it-IT" b="1" dirty="0" smtClean="0"/>
              <a:t> EU-</a:t>
            </a:r>
            <a:r>
              <a:rPr lang="it-IT" b="1" dirty="0" err="1" smtClean="0"/>
              <a:t>Länder</a:t>
            </a:r>
            <a:r>
              <a:rPr lang="it-IT" b="1" dirty="0" smtClean="0"/>
              <a:t> und </a:t>
            </a:r>
            <a:r>
              <a:rPr lang="it-IT" b="1" dirty="0" err="1" smtClean="0"/>
              <a:t>Regionen</a:t>
            </a:r>
            <a:r>
              <a:rPr lang="it-IT" b="1" dirty="0" smtClean="0"/>
              <a:t>, by Prof. Dr. Giordano </a:t>
            </a:r>
            <a:r>
              <a:rPr lang="it-IT" b="1" dirty="0" err="1" smtClean="0"/>
              <a:t>Mion</a:t>
            </a:r>
            <a:r>
              <a:rPr lang="it-IT" b="1" dirty="0" smtClean="0"/>
              <a:t> and Dr. </a:t>
            </a:r>
            <a:r>
              <a:rPr lang="it-IT" b="1" dirty="0" err="1" smtClean="0"/>
              <a:t>Dominic</a:t>
            </a:r>
            <a:r>
              <a:rPr lang="it-IT" b="1" dirty="0" smtClean="0"/>
              <a:t> </a:t>
            </a:r>
            <a:r>
              <a:rPr lang="it-IT" b="1" dirty="0" err="1" smtClean="0"/>
              <a:t>Ponattu</a:t>
            </a:r>
            <a:r>
              <a:rPr lang="it-IT" b="1" dirty="0" smtClean="0"/>
              <a:t> </a:t>
            </a:r>
            <a:r>
              <a:rPr lang="it-IT" b="0" u="sng" dirty="0" err="1" smtClean="0"/>
              <a:t>https</a:t>
            </a:r>
            <a:r>
              <a:rPr lang="it-IT" b="0" u="sng" dirty="0"/>
              <a:t>://www.bertelsmann-stiftung.de/fileadmin/files/user_upload/</a:t>
            </a:r>
            <a:r>
              <a:rPr lang="it-IT" b="0" u="sng" dirty="0" smtClean="0"/>
              <a:t>EZ_Estimating_the_Impact_of_Brexit_2019_ENG.pdf</a:t>
            </a:r>
            <a:endParaRPr lang="en-US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Team 1 I 21.06.16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21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124" y="1038465"/>
            <a:ext cx="7325833" cy="13716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attention! </a:t>
            </a:r>
          </a:p>
        </p:txBody>
      </p:sp>
      <p:sp>
        <p:nvSpPr>
          <p:cNvPr id="7" name="Rechteck 6"/>
          <p:cNvSpPr/>
          <p:nvPr/>
        </p:nvSpPr>
        <p:spPr>
          <a:xfrm>
            <a:off x="2918542" y="3533187"/>
            <a:ext cx="3616937" cy="1176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4634" y="2591201"/>
            <a:ext cx="4644751" cy="2424328"/>
          </a:xfrm>
        </p:spPr>
        <p:txBody>
          <a:bodyPr>
            <a:normAutofit/>
          </a:bodyPr>
          <a:lstStyle/>
          <a:p>
            <a:pPr algn="ctr"/>
            <a:endParaRPr lang="en-US" sz="2400" b="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endParaRPr lang="en-US" sz="2400" b="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ANY QUESTIONS?</a:t>
            </a:r>
            <a:endParaRPr lang="en-US" sz="2400" b="0" i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Team 1 I 21.06.16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29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857500" y="3464196"/>
            <a:ext cx="3741774" cy="13147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424" y="228600"/>
            <a:ext cx="2855893" cy="13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91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INTRODUCTION</a:t>
            </a:r>
            <a:endParaRPr lang="de-DE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34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4</a:t>
            </a:fld>
            <a:endParaRPr lang="en-US"/>
          </a:p>
        </p:txBody>
      </p:sp>
      <p:pic>
        <p:nvPicPr>
          <p:cNvPr id="7" name="Grafik 8">
            <a:extLst>
              <a:ext uri="{FF2B5EF4-FFF2-40B4-BE49-F238E27FC236}">
                <a16:creationId xmlns="" xmlns:a16="http://schemas.microsoft.com/office/drawing/2014/main" id="{2F1811F2-80C5-C44E-8915-BF840F380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0" b="26974"/>
          <a:stretch/>
        </p:blipFill>
        <p:spPr>
          <a:xfrm>
            <a:off x="772421" y="2134164"/>
            <a:ext cx="16129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5">
            <a:extLst>
              <a:ext uri="{FF2B5EF4-FFF2-40B4-BE49-F238E27FC236}">
                <a16:creationId xmlns="" xmlns:a16="http://schemas.microsoft.com/office/drawing/2014/main" id="{0BBEFE97-D080-0C48-9CE2-17D5211CB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28" b="24537"/>
          <a:stretch/>
        </p:blipFill>
        <p:spPr>
          <a:xfrm>
            <a:off x="3484219" y="2134164"/>
            <a:ext cx="162373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CFEA3063-B01D-6C4E-88F1-6D7B1FA30CA8}"/>
              </a:ext>
            </a:extLst>
          </p:cNvPr>
          <p:cNvSpPr txBox="1">
            <a:spLocks noChangeAspect="1"/>
          </p:cNvSpPr>
          <p:nvPr/>
        </p:nvSpPr>
        <p:spPr>
          <a:xfrm>
            <a:off x="764493" y="4583836"/>
            <a:ext cx="1515604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Nina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Kunzmann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Germany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Int. </a:t>
            </a: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Management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="" xmlns:a16="http://schemas.microsoft.com/office/drawing/2014/main" id="{695A7416-56CF-CC4E-B565-0F769BB0F133}"/>
              </a:ext>
            </a:extLst>
          </p:cNvPr>
          <p:cNvGrpSpPr>
            <a:grpSpLocks noChangeAspect="1"/>
          </p:cNvGrpSpPr>
          <p:nvPr/>
        </p:nvGrpSpPr>
        <p:grpSpPr>
          <a:xfrm>
            <a:off x="843291" y="4246420"/>
            <a:ext cx="1427240" cy="144800"/>
            <a:chOff x="821415" y="5132620"/>
            <a:chExt cx="3298056" cy="334606"/>
          </a:xfrm>
          <a:solidFill>
            <a:srgbClr val="D2533C"/>
          </a:solidFill>
        </p:grpSpPr>
        <p:cxnSp>
          <p:nvCxnSpPr>
            <p:cNvPr id="11" name="Straight Connector 9">
              <a:extLst>
                <a:ext uri="{FF2B5EF4-FFF2-40B4-BE49-F238E27FC236}">
                  <a16:creationId xmlns="" xmlns:a16="http://schemas.microsoft.com/office/drawing/2014/main" id="{FFFBF243-6387-D040-A862-818E2DB4EBEA}"/>
                </a:ext>
              </a:extLst>
            </p:cNvPr>
            <p:cNvCxnSpPr/>
            <p:nvPr/>
          </p:nvCxnSpPr>
          <p:spPr>
            <a:xfrm>
              <a:off x="821415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>
              <a:extLst>
                <a:ext uri="{FF2B5EF4-FFF2-40B4-BE49-F238E27FC236}">
                  <a16:creationId xmlns="" xmlns:a16="http://schemas.microsoft.com/office/drawing/2014/main" id="{6F1B11A3-A2EB-2446-86E6-210FBAF09002}"/>
                </a:ext>
              </a:extLst>
            </p:cNvPr>
            <p:cNvCxnSpPr/>
            <p:nvPr/>
          </p:nvCxnSpPr>
          <p:spPr>
            <a:xfrm>
              <a:off x="3039471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">
              <a:extLst>
                <a:ext uri="{FF2B5EF4-FFF2-40B4-BE49-F238E27FC236}">
                  <a16:creationId xmlns="" xmlns:a16="http://schemas.microsoft.com/office/drawing/2014/main" id="{24ADCCBD-3ED9-014C-9C62-997C9A6D55CA}"/>
                </a:ext>
              </a:extLst>
            </p:cNvPr>
            <p:cNvGrpSpPr/>
            <p:nvPr/>
          </p:nvGrpSpPr>
          <p:grpSpPr>
            <a:xfrm>
              <a:off x="1930443" y="5132620"/>
              <a:ext cx="1080000" cy="334606"/>
              <a:chOff x="1930443" y="5132620"/>
              <a:chExt cx="1080000" cy="334606"/>
            </a:xfrm>
            <a:grpFill/>
          </p:grpSpPr>
          <p:cxnSp>
            <p:nvCxnSpPr>
              <p:cNvPr id="14" name="Straight Connector 12">
                <a:extLst>
                  <a:ext uri="{FF2B5EF4-FFF2-40B4-BE49-F238E27FC236}">
                    <a16:creationId xmlns="" xmlns:a16="http://schemas.microsoft.com/office/drawing/2014/main" id="{B2189954-392E-854C-A632-A021DC5FE593}"/>
                  </a:ext>
                </a:extLst>
              </p:cNvPr>
              <p:cNvCxnSpPr/>
              <p:nvPr/>
            </p:nvCxnSpPr>
            <p:spPr>
              <a:xfrm>
                <a:off x="1930443" y="5132620"/>
                <a:ext cx="1080000" cy="0"/>
              </a:xfrm>
              <a:prstGeom prst="line">
                <a:avLst/>
              </a:prstGeom>
              <a:grpFill/>
              <a:ln w="76200">
                <a:solidFill>
                  <a:srgbClr val="AF00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lowchart: Merge 13">
                <a:extLst>
                  <a:ext uri="{FF2B5EF4-FFF2-40B4-BE49-F238E27FC236}">
                    <a16:creationId xmlns="" xmlns:a16="http://schemas.microsoft.com/office/drawing/2014/main" id="{D06F5EC1-D61A-8A43-BE87-1E64C56D6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6868" y="5206291"/>
                <a:ext cx="486154" cy="260935"/>
              </a:xfrm>
              <a:prstGeom prst="flowChartMerge">
                <a:avLst/>
              </a:prstGeom>
              <a:grpFill/>
              <a:ln>
                <a:solidFill>
                  <a:srgbClr val="AF00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16" name="Group 8">
            <a:extLst>
              <a:ext uri="{FF2B5EF4-FFF2-40B4-BE49-F238E27FC236}">
                <a16:creationId xmlns="" xmlns:a16="http://schemas.microsoft.com/office/drawing/2014/main" id="{695A7416-56CF-CC4E-B565-0F769BB0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525145" y="4287715"/>
            <a:ext cx="1427240" cy="144800"/>
            <a:chOff x="821415" y="5132620"/>
            <a:chExt cx="3298056" cy="334606"/>
          </a:xfrm>
          <a:solidFill>
            <a:srgbClr val="D2533C"/>
          </a:solidFill>
        </p:grpSpPr>
        <p:cxnSp>
          <p:nvCxnSpPr>
            <p:cNvPr id="17" name="Straight Connector 9">
              <a:extLst>
                <a:ext uri="{FF2B5EF4-FFF2-40B4-BE49-F238E27FC236}">
                  <a16:creationId xmlns="" xmlns:a16="http://schemas.microsoft.com/office/drawing/2014/main" id="{FFFBF243-6387-D040-A862-818E2DB4EBEA}"/>
                </a:ext>
              </a:extLst>
            </p:cNvPr>
            <p:cNvCxnSpPr/>
            <p:nvPr/>
          </p:nvCxnSpPr>
          <p:spPr>
            <a:xfrm>
              <a:off x="821415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0">
              <a:extLst>
                <a:ext uri="{FF2B5EF4-FFF2-40B4-BE49-F238E27FC236}">
                  <a16:creationId xmlns="" xmlns:a16="http://schemas.microsoft.com/office/drawing/2014/main" id="{6F1B11A3-A2EB-2446-86E6-210FBAF09002}"/>
                </a:ext>
              </a:extLst>
            </p:cNvPr>
            <p:cNvCxnSpPr/>
            <p:nvPr/>
          </p:nvCxnSpPr>
          <p:spPr>
            <a:xfrm>
              <a:off x="3039471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1">
              <a:extLst>
                <a:ext uri="{FF2B5EF4-FFF2-40B4-BE49-F238E27FC236}">
                  <a16:creationId xmlns="" xmlns:a16="http://schemas.microsoft.com/office/drawing/2014/main" id="{24ADCCBD-3ED9-014C-9C62-997C9A6D55CA}"/>
                </a:ext>
              </a:extLst>
            </p:cNvPr>
            <p:cNvGrpSpPr/>
            <p:nvPr/>
          </p:nvGrpSpPr>
          <p:grpSpPr>
            <a:xfrm>
              <a:off x="1930443" y="5132620"/>
              <a:ext cx="1080000" cy="334606"/>
              <a:chOff x="1930443" y="5132620"/>
              <a:chExt cx="1080000" cy="334606"/>
            </a:xfrm>
            <a:grpFill/>
          </p:grpSpPr>
          <p:cxnSp>
            <p:nvCxnSpPr>
              <p:cNvPr id="20" name="Straight Connector 12">
                <a:extLst>
                  <a:ext uri="{FF2B5EF4-FFF2-40B4-BE49-F238E27FC236}">
                    <a16:creationId xmlns="" xmlns:a16="http://schemas.microsoft.com/office/drawing/2014/main" id="{B2189954-392E-854C-A632-A021DC5FE593}"/>
                  </a:ext>
                </a:extLst>
              </p:cNvPr>
              <p:cNvCxnSpPr/>
              <p:nvPr/>
            </p:nvCxnSpPr>
            <p:spPr>
              <a:xfrm>
                <a:off x="1930443" y="5132620"/>
                <a:ext cx="1080000" cy="0"/>
              </a:xfrm>
              <a:prstGeom prst="line">
                <a:avLst/>
              </a:prstGeom>
              <a:grpFill/>
              <a:ln w="76200">
                <a:solidFill>
                  <a:srgbClr val="AF00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Merge 13">
                <a:extLst>
                  <a:ext uri="{FF2B5EF4-FFF2-40B4-BE49-F238E27FC236}">
                    <a16:creationId xmlns="" xmlns:a16="http://schemas.microsoft.com/office/drawing/2014/main" id="{D06F5EC1-D61A-8A43-BE87-1E64C56D6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6868" y="5206291"/>
                <a:ext cx="486154" cy="260935"/>
              </a:xfrm>
              <a:prstGeom prst="flowChartMerge">
                <a:avLst/>
              </a:prstGeom>
              <a:grpFill/>
              <a:ln>
                <a:solidFill>
                  <a:srgbClr val="AF00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22" name="Group 8">
            <a:extLst>
              <a:ext uri="{FF2B5EF4-FFF2-40B4-BE49-F238E27FC236}">
                <a16:creationId xmlns="" xmlns:a16="http://schemas.microsoft.com/office/drawing/2014/main" id="{695A7416-56CF-CC4E-B565-0F769BB0F133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4272377"/>
            <a:ext cx="1427240" cy="144800"/>
            <a:chOff x="821415" y="5132620"/>
            <a:chExt cx="3298056" cy="334606"/>
          </a:xfrm>
          <a:solidFill>
            <a:srgbClr val="D2533C"/>
          </a:solidFill>
        </p:grpSpPr>
        <p:cxnSp>
          <p:nvCxnSpPr>
            <p:cNvPr id="23" name="Straight Connector 9">
              <a:extLst>
                <a:ext uri="{FF2B5EF4-FFF2-40B4-BE49-F238E27FC236}">
                  <a16:creationId xmlns="" xmlns:a16="http://schemas.microsoft.com/office/drawing/2014/main" id="{FFFBF243-6387-D040-A862-818E2DB4EBEA}"/>
                </a:ext>
              </a:extLst>
            </p:cNvPr>
            <p:cNvCxnSpPr/>
            <p:nvPr/>
          </p:nvCxnSpPr>
          <p:spPr>
            <a:xfrm>
              <a:off x="821415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">
              <a:extLst>
                <a:ext uri="{FF2B5EF4-FFF2-40B4-BE49-F238E27FC236}">
                  <a16:creationId xmlns="" xmlns:a16="http://schemas.microsoft.com/office/drawing/2014/main" id="{6F1B11A3-A2EB-2446-86E6-210FBAF09002}"/>
                </a:ext>
              </a:extLst>
            </p:cNvPr>
            <p:cNvCxnSpPr/>
            <p:nvPr/>
          </p:nvCxnSpPr>
          <p:spPr>
            <a:xfrm>
              <a:off x="3039471" y="5132620"/>
              <a:ext cx="1080000" cy="0"/>
            </a:xfrm>
            <a:prstGeom prst="line">
              <a:avLst/>
            </a:prstGeom>
            <a:grpFill/>
            <a:ln w="76200">
              <a:solidFill>
                <a:srgbClr val="AF0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">
              <a:extLst>
                <a:ext uri="{FF2B5EF4-FFF2-40B4-BE49-F238E27FC236}">
                  <a16:creationId xmlns="" xmlns:a16="http://schemas.microsoft.com/office/drawing/2014/main" id="{24ADCCBD-3ED9-014C-9C62-997C9A6D55CA}"/>
                </a:ext>
              </a:extLst>
            </p:cNvPr>
            <p:cNvGrpSpPr/>
            <p:nvPr/>
          </p:nvGrpSpPr>
          <p:grpSpPr>
            <a:xfrm>
              <a:off x="1930443" y="5132620"/>
              <a:ext cx="1080000" cy="334606"/>
              <a:chOff x="1930443" y="5132620"/>
              <a:chExt cx="1080000" cy="334606"/>
            </a:xfrm>
            <a:grpFill/>
          </p:grpSpPr>
          <p:cxnSp>
            <p:nvCxnSpPr>
              <p:cNvPr id="26" name="Straight Connector 12">
                <a:extLst>
                  <a:ext uri="{FF2B5EF4-FFF2-40B4-BE49-F238E27FC236}">
                    <a16:creationId xmlns="" xmlns:a16="http://schemas.microsoft.com/office/drawing/2014/main" id="{B2189954-392E-854C-A632-A021DC5FE593}"/>
                  </a:ext>
                </a:extLst>
              </p:cNvPr>
              <p:cNvCxnSpPr/>
              <p:nvPr/>
            </p:nvCxnSpPr>
            <p:spPr>
              <a:xfrm>
                <a:off x="1930443" y="5132620"/>
                <a:ext cx="1080000" cy="0"/>
              </a:xfrm>
              <a:prstGeom prst="line">
                <a:avLst/>
              </a:prstGeom>
              <a:grpFill/>
              <a:ln w="76200">
                <a:solidFill>
                  <a:srgbClr val="AF00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lowchart: Merge 13">
                <a:extLst>
                  <a:ext uri="{FF2B5EF4-FFF2-40B4-BE49-F238E27FC236}">
                    <a16:creationId xmlns="" xmlns:a16="http://schemas.microsoft.com/office/drawing/2014/main" id="{D06F5EC1-D61A-8A43-BE87-1E64C56D6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6868" y="5206291"/>
                <a:ext cx="486154" cy="260935"/>
              </a:xfrm>
              <a:prstGeom prst="flowChartMerge">
                <a:avLst/>
              </a:prstGeom>
              <a:grpFill/>
              <a:ln>
                <a:solidFill>
                  <a:srgbClr val="AF00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8" name="Content Placeholder 7">
            <a:extLst>
              <a:ext uri="{FF2B5EF4-FFF2-40B4-BE49-F238E27FC236}">
                <a16:creationId xmlns="" xmlns:a16="http://schemas.microsoft.com/office/drawing/2014/main" id="{CFEA3063-B01D-6C4E-88F1-6D7B1FA30CA8}"/>
              </a:ext>
            </a:extLst>
          </p:cNvPr>
          <p:cNvSpPr txBox="1">
            <a:spLocks noChangeAspect="1"/>
          </p:cNvSpPr>
          <p:nvPr/>
        </p:nvSpPr>
        <p:spPr>
          <a:xfrm>
            <a:off x="3525145" y="4620482"/>
            <a:ext cx="1515604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Victoria </a:t>
            </a:r>
            <a:r>
              <a:rPr lang="de-D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Pörings</a:t>
            </a:r>
            <a:endParaRPr lang="de-DE" sz="1800" dirty="0" smtClean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Germany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Int. Management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9" name="Content Placeholder 7">
            <a:extLst>
              <a:ext uri="{FF2B5EF4-FFF2-40B4-BE49-F238E27FC236}">
                <a16:creationId xmlns="" xmlns:a16="http://schemas.microsoft.com/office/drawing/2014/main" id="{CFEA3063-B01D-6C4E-88F1-6D7B1FA30CA8}"/>
              </a:ext>
            </a:extLst>
          </p:cNvPr>
          <p:cNvSpPr txBox="1">
            <a:spLocks noChangeAspect="1"/>
          </p:cNvSpPr>
          <p:nvPr/>
        </p:nvSpPr>
        <p:spPr>
          <a:xfrm>
            <a:off x="6326505" y="4678361"/>
            <a:ext cx="1515604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Karoline Preuß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Germany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Int.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Economics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69" y="6062699"/>
            <a:ext cx="663222" cy="663222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23" y="6096001"/>
            <a:ext cx="663222" cy="663222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46" y="6194778"/>
            <a:ext cx="663222" cy="663222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81" y="5278526"/>
            <a:ext cx="514838" cy="626447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307" y="5365974"/>
            <a:ext cx="514838" cy="626447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746" y="5430167"/>
            <a:ext cx="514838" cy="626447"/>
          </a:xfrm>
          <a:prstGeom prst="rect">
            <a:avLst/>
          </a:prstGeom>
        </p:spPr>
      </p:pic>
      <p:pic>
        <p:nvPicPr>
          <p:cNvPr id="3" name="Bild 2" descr="karoline_preuss_20.07.9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32" y="2134164"/>
            <a:ext cx="1459508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1221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/>
              <a:t>Who is </a:t>
            </a: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5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94267"/>
            <a:ext cx="2060222" cy="1236133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FUN FACTS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Toilet paper in Germany has the softness of paper towels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 Germany are more football fan clubs than anywhere else in the world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Beer is considered as food in southern Germany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NOW LET’S HAVE A LOOK ON THE GERMAN BUSINESS…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10556" y="3698395"/>
            <a:ext cx="15916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</a:t>
            </a:r>
            <a:endParaRPr lang="de-DE" sz="8800" dirty="0"/>
          </a:p>
        </p:txBody>
      </p:sp>
    </p:spTree>
    <p:extLst>
      <p:ext uri="{BB962C8B-B14F-4D97-AF65-F5344CB8AC3E}">
        <p14:creationId xmlns:p14="http://schemas.microsoft.com/office/powerpoint/2010/main" val="4889518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/>
              <a:t>Who is </a:t>
            </a: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6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94267"/>
            <a:ext cx="2060222" cy="1236133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71721"/>
              </p:ext>
            </p:extLst>
          </p:nvPr>
        </p:nvGraphicFramePr>
        <p:xfrm>
          <a:off x="589541" y="2423162"/>
          <a:ext cx="771908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58"/>
                <a:gridCol w="1504545"/>
                <a:gridCol w="1693334"/>
                <a:gridCol w="1478844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Germany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Europe-CIS</a:t>
                      </a:r>
                    </a:p>
                    <a:p>
                      <a:r>
                        <a:rPr lang="de-DE" baseline="0" dirty="0" smtClean="0"/>
                        <a:t>(in %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World </a:t>
                      </a:r>
                    </a:p>
                    <a:p>
                      <a:r>
                        <a:rPr lang="de-DE" dirty="0" smtClean="0"/>
                        <a:t>(in %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Population (</a:t>
                      </a:r>
                      <a:r>
                        <a:rPr lang="de-DE" dirty="0" err="1" smtClean="0"/>
                        <a:t>thousands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82 689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9.03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1.10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Current</a:t>
                      </a:r>
                      <a:r>
                        <a:rPr lang="de-DE" dirty="0" smtClean="0"/>
                        <a:t> GDP (</a:t>
                      </a:r>
                      <a:r>
                        <a:rPr lang="de-DE" dirty="0" err="1" smtClean="0"/>
                        <a:t>million</a:t>
                      </a:r>
                      <a:r>
                        <a:rPr lang="de-DE" dirty="0" smtClean="0"/>
                        <a:t> $)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3 677 439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17.18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4.58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GDP per </a:t>
                      </a:r>
                      <a:r>
                        <a:rPr lang="de-DE" dirty="0" err="1" smtClean="0"/>
                        <a:t>capita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current</a:t>
                      </a:r>
                      <a:r>
                        <a:rPr lang="de-DE" baseline="0" dirty="0" smtClean="0"/>
                        <a:t> $)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44</a:t>
                      </a:r>
                      <a:r>
                        <a:rPr lang="de-DE" baseline="0" dirty="0" smtClean="0"/>
                        <a:t> 473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190.21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416.73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Exports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goods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1 450 215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21.16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8.57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Exports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301 574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11.78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5.86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Imports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goods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</a:t>
                      </a:r>
                      <a:r>
                        <a:rPr lang="de-DE" baseline="0" dirty="0" smtClean="0"/>
                        <a:t> 119 822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16.90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6.62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Imports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321 048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14.59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6.54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494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 smtClean="0"/>
          </a:p>
          <a:p>
            <a:pPr algn="ctr"/>
            <a:r>
              <a:rPr lang="en-US" sz="3600" dirty="0" smtClean="0"/>
              <a:t>Question</a:t>
            </a:r>
            <a:r>
              <a:rPr lang="en-US" sz="3600" dirty="0" smtClean="0"/>
              <a:t>: How would you vote?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Brexit</a:t>
            </a:r>
            <a:r>
              <a:rPr lang="en-US" sz="3600" dirty="0" smtClean="0"/>
              <a:t> or no </a:t>
            </a:r>
            <a:r>
              <a:rPr lang="en-US" sz="3600" dirty="0" err="1" smtClean="0"/>
              <a:t>Brexit</a:t>
            </a:r>
            <a:r>
              <a:rPr lang="en-US" sz="3600" dirty="0" smtClean="0"/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04.11.19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17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UK and the </a:t>
            </a:r>
            <a:r>
              <a:rPr lang="en-US" dirty="0" err="1" smtClean="0"/>
              <a:t>brexit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8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493" y="402892"/>
            <a:ext cx="2155838" cy="143792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REFERENDUM (July 2016): </a:t>
            </a: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Remain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or </a:t>
            </a: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Leave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*Voter turnout: 71,8%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464360"/>
              </p:ext>
            </p:extLst>
          </p:nvPr>
        </p:nvGraphicFramePr>
        <p:xfrm>
          <a:off x="609600" y="274173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5171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5791200" cy="1371600"/>
          </a:xfrm>
        </p:spPr>
        <p:txBody>
          <a:bodyPr/>
          <a:lstStyle/>
          <a:p>
            <a:r>
              <a:rPr lang="en-US" dirty="0" smtClean="0"/>
              <a:t>UK and the </a:t>
            </a:r>
            <a:r>
              <a:rPr lang="en-US" dirty="0" err="1" smtClean="0"/>
              <a:t>brexit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AB07-797E-7346-9946-4223049773CD}" type="slidenum">
              <a:rPr lang="en-US" smtClean="0"/>
              <a:t>9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493" y="402892"/>
            <a:ext cx="2155838" cy="1437927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048931"/>
            <a:ext cx="7620000" cy="43735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 </a:t>
            </a: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Due date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: March 29</a:t>
            </a:r>
            <a:r>
              <a:rPr lang="en-US" b="0" baseline="3000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2019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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House of Commons didn't’ approve the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 deal and requested for extension from the EU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2</a:t>
            </a: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. </a:t>
            </a: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Due date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: April 12</a:t>
            </a:r>
            <a:r>
              <a:rPr lang="en-US" b="0" baseline="3000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th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2019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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the deadline was extended again at the special conference in Brussels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3</a:t>
            </a: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. </a:t>
            </a:r>
            <a:r>
              <a:rPr lang="en-US" b="0" u="sng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Due date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: October 31</a:t>
            </a:r>
            <a:r>
              <a:rPr lang="en-US" b="0" baseline="3000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th</a:t>
            </a:r>
            <a:r>
              <a:rPr lang="en-US" b="0" dirty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2019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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 latest </a:t>
            </a:r>
            <a:r>
              <a:rPr lang="en-US" b="0" dirty="0" err="1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Brexit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 appointment</a:t>
            </a:r>
            <a:endParaRPr lang="en-US" b="0" dirty="0" smtClean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  <a:sym typeface="Wingdings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Withdrawal agreement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: 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transitional period until the end of 2020 with the option to extent 1-2 years</a:t>
            </a:r>
            <a:r>
              <a:rPr lang="en-US" b="0" dirty="0" smtClean="0">
                <a:solidFill>
                  <a:srgbClr val="292934"/>
                </a:solidFill>
                <a:latin typeface="Meiryo UI" panose="020B0604030504040204" pitchFamily="34" charset="-128"/>
                <a:ea typeface="Meiryo UI" panose="020B0604030504040204" pitchFamily="34" charset="-128"/>
                <a:sym typeface="Wingdings"/>
              </a:rPr>
              <a:t>, until then everything stays the same</a:t>
            </a:r>
            <a:endParaRPr lang="en-US" b="0" dirty="0">
              <a:solidFill>
                <a:srgbClr val="29293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5376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566DDC45E3A4FB632E44A3BA79D74" ma:contentTypeVersion="2" ma:contentTypeDescription="Ein neues Dokument erstellen." ma:contentTypeScope="" ma:versionID="1a17b173514d1e9f282abc03e934e254">
  <xsd:schema xmlns:xsd="http://www.w3.org/2001/XMLSchema" xmlns:xs="http://www.w3.org/2001/XMLSchema" xmlns:p="http://schemas.microsoft.com/office/2006/metadata/properties" xmlns:ns2="155f392a-cddd-4a40-872b-082bc44632d4" targetNamespace="http://schemas.microsoft.com/office/2006/metadata/properties" ma:root="true" ma:fieldsID="0e367509586d6479ee800eebd80461c0" ns2:_="">
    <xsd:import namespace="155f392a-cddd-4a40-872b-082bc44632d4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f392a-cddd-4a40-872b-082bc44632d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57582-D29C-4E18-8263-5A3206BDBC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E36126-A0B6-432F-A4FE-857A2E43A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f392a-cddd-4a40-872b-082bc4463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1F43A-532B-4224-A933-F64ADD19E3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Essenz.thmx</Template>
  <TotalTime>0</TotalTime>
  <Words>1511</Words>
  <Application>Microsoft Macintosh PowerPoint</Application>
  <PresentationFormat>Bildschirmpräsentation (4:3)</PresentationFormat>
  <Paragraphs>235</Paragraphs>
  <Slides>29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Essenz</vt:lpstr>
      <vt:lpstr>BREXIT</vt:lpstr>
      <vt:lpstr>Agenda</vt:lpstr>
      <vt:lpstr>PowerPoint-Präsentation</vt:lpstr>
      <vt:lpstr>Who we are</vt:lpstr>
      <vt:lpstr>Who is GERMANY</vt:lpstr>
      <vt:lpstr>Who is GERMANY</vt:lpstr>
      <vt:lpstr>PowerPoint-Präsentation</vt:lpstr>
      <vt:lpstr>UK and the brexit</vt:lpstr>
      <vt:lpstr>UK and the brexit</vt:lpstr>
      <vt:lpstr>GERMANY &amp; UK</vt:lpstr>
      <vt:lpstr>PowerPoint-Präsentation</vt:lpstr>
      <vt:lpstr>Trade relation GERMANY &amp; UK</vt:lpstr>
      <vt:lpstr>Trade relation GERMANY &amp; UK</vt:lpstr>
      <vt:lpstr>Trade relation GERMANY &amp; UK</vt:lpstr>
      <vt:lpstr>Trade relation GERMANY &amp; UK</vt:lpstr>
      <vt:lpstr>Trade relation GERMANY &amp; UK</vt:lpstr>
      <vt:lpstr>Trade relation GERMANY &amp; UK</vt:lpstr>
      <vt:lpstr>Trade relation GERMANY &amp; UK</vt:lpstr>
      <vt:lpstr>EXAMPLE - BAYER</vt:lpstr>
      <vt:lpstr>Germany &amp; UK</vt:lpstr>
      <vt:lpstr>GerMan Economy and the possible brexit scenarios</vt:lpstr>
      <vt:lpstr>GerMan Economy and the possible brexit scenarios</vt:lpstr>
      <vt:lpstr>GerMan Economy and the possible brexit scenarios</vt:lpstr>
      <vt:lpstr>PowerPoint-Präsentation</vt:lpstr>
      <vt:lpstr>Trade relation GERMANY &amp; UK</vt:lpstr>
      <vt:lpstr>Trade relation GERMANY &amp; UK</vt:lpstr>
      <vt:lpstr>Trade relation GERMANY &amp; UK</vt:lpstr>
      <vt:lpstr>Bibliography </vt:lpstr>
      <vt:lpstr>Thank you for your attention!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system</dc:title>
  <dc:creator>Nina Kunzmann</dc:creator>
  <cp:lastModifiedBy>Nina Kunzmann</cp:lastModifiedBy>
  <cp:revision>152</cp:revision>
  <dcterms:created xsi:type="dcterms:W3CDTF">2016-06-14T11:16:21Z</dcterms:created>
  <dcterms:modified xsi:type="dcterms:W3CDTF">2019-10-30T10:44:03Z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0x0101007B6566DDC45E3A4FB632E44A3BA79D74</vt:lpwstr>
  </property>
</Properties>
</file>